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6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6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4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23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097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261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832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087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109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616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4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431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357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008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8610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1666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106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564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7633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155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6116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9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642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2579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6964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5973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518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02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7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93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75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28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74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AFE0D-4670-482A-9F47-466B1A6D218B}" type="datetimeFigureOut">
              <a:rPr lang="en-US" smtClean="0"/>
              <a:t>7/14/2013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23817-543F-4EBD-944E-D5482816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96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1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0940F-CD1E-44E2-95AB-DE02FCF0EA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14.07.2013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18A6E-079A-468D-9D7F-38B55B7825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12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Dubna report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62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949280"/>
            <a:ext cx="8229600" cy="766887"/>
          </a:xfrm>
        </p:spPr>
        <p:txBody>
          <a:bodyPr>
            <a:noAutofit/>
          </a:bodyPr>
          <a:lstStyle/>
          <a:p>
            <a:r>
              <a:rPr lang="en-US" sz="1800" dirty="0" smtClean="0"/>
              <a:t>January 28 - </a:t>
            </a:r>
            <a:r>
              <a:rPr lang="en-US" sz="1800" dirty="0" err="1" smtClean="0"/>
              <a:t>Programme</a:t>
            </a:r>
            <a:r>
              <a:rPr lang="en-US" sz="1800" dirty="0" smtClean="0"/>
              <a:t> </a:t>
            </a:r>
            <a:r>
              <a:rPr lang="en-US" sz="1800" dirty="0"/>
              <a:t>Advisory </a:t>
            </a:r>
            <a:r>
              <a:rPr lang="en-US" sz="1800" dirty="0" smtClean="0"/>
              <a:t>Committee </a:t>
            </a:r>
            <a:r>
              <a:rPr lang="en-US" sz="1800" b="1" dirty="0" smtClean="0"/>
              <a:t>approved</a:t>
            </a:r>
            <a:r>
              <a:rPr lang="en-US" sz="1800" dirty="0" smtClean="0"/>
              <a:t>  JINR participation plan in the ATLAS upgrade</a:t>
            </a:r>
            <a:r>
              <a:rPr lang="en-US" sz="1800" b="1" dirty="0" smtClean="0"/>
              <a:t> , </a:t>
            </a:r>
            <a:r>
              <a:rPr lang="en-US" sz="1800" dirty="0" smtClean="0"/>
              <a:t>which was presented by </a:t>
            </a:r>
            <a:r>
              <a:rPr lang="en-US" sz="1800" dirty="0" err="1" smtClean="0"/>
              <a:t>A.Cheplakov</a:t>
            </a:r>
            <a:r>
              <a:rPr lang="en-US" sz="1800" b="1" dirty="0"/>
              <a:t/>
            </a:r>
            <a:br>
              <a:rPr lang="en-US" sz="1800" b="1" dirty="0"/>
            </a:b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91" y="35171"/>
            <a:ext cx="7632848" cy="561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862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US" sz="3200" u="sng" dirty="0" smtClean="0"/>
              <a:t>Clean room for MDT/</a:t>
            </a:r>
            <a:r>
              <a:rPr lang="en-US" sz="3200" u="sng" dirty="0" err="1" smtClean="0"/>
              <a:t>MicroMegas</a:t>
            </a:r>
            <a:r>
              <a:rPr lang="en-US" sz="3200" u="sng" dirty="0" smtClean="0"/>
              <a:t> assembly</a:t>
            </a:r>
            <a:endParaRPr lang="ru-RU" sz="32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10404" y="3244334"/>
            <a:ext cx="2523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A tender was announced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80501" y="-296390"/>
            <a:ext cx="4220700" cy="64807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330926" y="5301208"/>
            <a:ext cx="6336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prstClr val="black"/>
                </a:solidFill>
              </a:rPr>
              <a:t>3 water cooled air conditioners </a:t>
            </a:r>
            <a:r>
              <a:rPr lang="ru-RU" i="1" dirty="0">
                <a:solidFill>
                  <a:prstClr val="black"/>
                </a:solidFill>
              </a:rPr>
              <a:t>produced </a:t>
            </a:r>
            <a:r>
              <a:rPr lang="ru-RU" i="1" dirty="0" err="1">
                <a:solidFill>
                  <a:prstClr val="black"/>
                </a:solidFill>
              </a:rPr>
              <a:t>in</a:t>
            </a:r>
            <a:r>
              <a:rPr lang="ru-RU" i="1" dirty="0">
                <a:solidFill>
                  <a:prstClr val="black"/>
                </a:solidFill>
              </a:rPr>
              <a:t> </a:t>
            </a:r>
            <a:r>
              <a:rPr lang="ru-RU" i="1" dirty="0" err="1">
                <a:solidFill>
                  <a:prstClr val="black"/>
                </a:solidFill>
              </a:rPr>
              <a:t>the</a:t>
            </a:r>
            <a:r>
              <a:rPr lang="ru-RU" i="1" dirty="0">
                <a:solidFill>
                  <a:prstClr val="black"/>
                </a:solidFill>
              </a:rPr>
              <a:t> </a:t>
            </a:r>
            <a:r>
              <a:rPr lang="ru-RU" i="1" dirty="0" err="1">
                <a:solidFill>
                  <a:prstClr val="black"/>
                </a:solidFill>
              </a:rPr>
              <a:t>early</a:t>
            </a:r>
            <a:r>
              <a:rPr lang="ru-RU" i="1" dirty="0">
                <a:solidFill>
                  <a:prstClr val="black"/>
                </a:solidFill>
              </a:rPr>
              <a:t> 80s</a:t>
            </a:r>
            <a:r>
              <a:rPr lang="en-US" i="1" dirty="0">
                <a:solidFill>
                  <a:prstClr val="black"/>
                </a:solidFill>
              </a:rPr>
              <a:t> </a:t>
            </a:r>
            <a:endParaRPr lang="ru-RU" i="1" dirty="0">
              <a:solidFill>
                <a:prstClr val="black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6876256" y="5404574"/>
            <a:ext cx="36004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709405"/>
            <a:ext cx="514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prstClr val="black"/>
                </a:solidFill>
              </a:rPr>
              <a:t>Decision: renew the system. Tender was announced.</a:t>
            </a:r>
          </a:p>
        </p:txBody>
      </p:sp>
      <p:sp>
        <p:nvSpPr>
          <p:cNvPr id="9" name="Овал 8"/>
          <p:cNvSpPr/>
          <p:nvPr/>
        </p:nvSpPr>
        <p:spPr>
          <a:xfrm>
            <a:off x="7327155" y="2060848"/>
            <a:ext cx="504056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327155" y="3515041"/>
            <a:ext cx="504056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888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2900" dirty="0" smtClean="0"/>
              <a:t>Granite table extension</a:t>
            </a:r>
            <a:endParaRPr lang="ru-RU" sz="2900" dirty="0"/>
          </a:p>
        </p:txBody>
      </p:sp>
      <p:sp>
        <p:nvSpPr>
          <p:cNvPr id="25" name="Куб 24"/>
          <p:cNvSpPr/>
          <p:nvPr/>
        </p:nvSpPr>
        <p:spPr>
          <a:xfrm>
            <a:off x="1619672" y="2073027"/>
            <a:ext cx="5832648" cy="2448272"/>
          </a:xfrm>
          <a:prstGeom prst="cube">
            <a:avLst>
              <a:gd name="adj" fmla="val 63535"/>
            </a:avLst>
          </a:prstGeom>
          <a:blipFill>
            <a:blip r:embed="rId2"/>
            <a:tile tx="0" ty="0" sx="100000" sy="100000" flip="none" algn="tl"/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Фигура, имеющая форму буквы L 26"/>
          <p:cNvSpPr/>
          <p:nvPr/>
        </p:nvSpPr>
        <p:spPr>
          <a:xfrm>
            <a:off x="6156176" y="3585195"/>
            <a:ext cx="432048" cy="457200"/>
          </a:xfrm>
          <a:prstGeom prst="corner">
            <a:avLst>
              <a:gd name="adj1" fmla="val 9130"/>
              <a:gd name="adj2" fmla="val 10000"/>
            </a:avLst>
          </a:prstGeom>
          <a:scene3d>
            <a:camera prst="isometricLeftDown">
              <a:rot lat="1184648" lon="21325842" rev="16122185"/>
            </a:camera>
            <a:lightRig rig="threePt" dir="t"/>
          </a:scene3d>
          <a:sp3d>
            <a:bevelT w="44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Фигура, имеющая форму буквы L 28"/>
          <p:cNvSpPr/>
          <p:nvPr/>
        </p:nvSpPr>
        <p:spPr>
          <a:xfrm>
            <a:off x="7164288" y="2577083"/>
            <a:ext cx="432048" cy="457200"/>
          </a:xfrm>
          <a:prstGeom prst="corner">
            <a:avLst>
              <a:gd name="adj1" fmla="val 9130"/>
              <a:gd name="adj2" fmla="val 10000"/>
            </a:avLst>
          </a:prstGeom>
          <a:scene3d>
            <a:camera prst="isometricLeftDown">
              <a:rot lat="1184648" lon="21325842" rev="16122185"/>
            </a:camera>
            <a:lightRig rig="threePt" dir="t"/>
          </a:scene3d>
          <a:sp3d>
            <a:bevelT w="44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Фигура, имеющая форму буквы L 30"/>
          <p:cNvSpPr/>
          <p:nvPr/>
        </p:nvSpPr>
        <p:spPr>
          <a:xfrm>
            <a:off x="6660232" y="3055987"/>
            <a:ext cx="432048" cy="457200"/>
          </a:xfrm>
          <a:prstGeom prst="corner">
            <a:avLst>
              <a:gd name="adj1" fmla="val 9130"/>
              <a:gd name="adj2" fmla="val 10000"/>
            </a:avLst>
          </a:prstGeom>
          <a:scene3d>
            <a:camera prst="isometricLeftDown">
              <a:rot lat="1184648" lon="21325842" rev="16122185"/>
            </a:camera>
            <a:lightRig rig="threePt" dir="t"/>
          </a:scene3d>
          <a:sp3d>
            <a:bevelT w="44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6084168" y="2289051"/>
            <a:ext cx="1512168" cy="1368152"/>
          </a:xfrm>
          <a:prstGeom prst="cube">
            <a:avLst>
              <a:gd name="adj" fmla="val 84773"/>
            </a:avLst>
          </a:prstGeom>
          <a:blipFill>
            <a:blip r:embed="rId3"/>
            <a:tile tx="0" ty="0" sx="100000" sy="100000" flip="none" algn="tl"/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555776" y="2073027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971600" y="3654524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971600" y="2073027"/>
            <a:ext cx="1584176" cy="1581497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971600" y="4521299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3203848" y="1712987"/>
            <a:ext cx="36004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7452320" y="1714525"/>
            <a:ext cx="36004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 flipV="1">
            <a:off x="3563888" y="1712987"/>
            <a:ext cx="4248472" cy="1538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971600" y="3657203"/>
            <a:ext cx="0" cy="864096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398977" y="2492896"/>
            <a:ext cx="652743" cy="369332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2600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220072" y="142495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3550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1560" y="3873227"/>
            <a:ext cx="535724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500</a:t>
            </a: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flipH="1">
            <a:off x="7668344" y="1714525"/>
            <a:ext cx="504056" cy="512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H="1">
            <a:off x="7812360" y="1714525"/>
            <a:ext cx="360040" cy="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780692" y="134076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280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flipH="1">
            <a:off x="7668344" y="1920627"/>
            <a:ext cx="504056" cy="512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>
            <a:off x="8172400" y="1714525"/>
            <a:ext cx="2332" cy="206102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8172400" y="1632910"/>
            <a:ext cx="535724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100</a:t>
            </a: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>
            <a:off x="7632340" y="2289051"/>
            <a:ext cx="7560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6483399" y="3441179"/>
            <a:ext cx="8249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flipV="1">
            <a:off x="7308304" y="2289051"/>
            <a:ext cx="1080120" cy="1152128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7519657" y="2873499"/>
            <a:ext cx="652743" cy="369332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2000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259632" y="5116542"/>
            <a:ext cx="4653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prstClr val="black"/>
                </a:solidFill>
              </a:rPr>
              <a:t>The extension bar will be supported on 3 points</a:t>
            </a:r>
          </a:p>
          <a:p>
            <a:r>
              <a:rPr lang="en-US" i="1" dirty="0">
                <a:solidFill>
                  <a:prstClr val="black"/>
                </a:solidFill>
              </a:rPr>
              <a:t>Designs are complete, preparation in progress</a:t>
            </a:r>
          </a:p>
        </p:txBody>
      </p:sp>
    </p:spTree>
    <p:extLst>
      <p:ext uri="{BB962C8B-B14F-4D97-AF65-F5344CB8AC3E}">
        <p14:creationId xmlns:p14="http://schemas.microsoft.com/office/powerpoint/2010/main" val="12349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900" i="1" u="sng" dirty="0" smtClean="0"/>
              <a:t>At the end (October-November):</a:t>
            </a:r>
            <a:r>
              <a:rPr lang="en-US" sz="2900" u="sng" dirty="0" smtClean="0"/>
              <a:t> </a:t>
            </a:r>
            <a:endParaRPr lang="en-US" sz="29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900" i="1" dirty="0" smtClean="0"/>
              <a:t>Clean </a:t>
            </a:r>
            <a:r>
              <a:rPr lang="en-US" sz="2900" i="1" dirty="0"/>
              <a:t>room according </a:t>
            </a:r>
            <a:r>
              <a:rPr lang="en-US" sz="2900" i="1" dirty="0" smtClean="0"/>
              <a:t>to U.S. standard 209B-class 100000, temperature </a:t>
            </a:r>
            <a:r>
              <a:rPr lang="ru-RU" sz="2900" i="1" dirty="0"/>
              <a:t>21±1 </a:t>
            </a:r>
            <a:r>
              <a:rPr lang="ru-RU" sz="2900" i="1" baseline="30000" dirty="0" smtClean="0"/>
              <a:t>0</a:t>
            </a:r>
            <a:r>
              <a:rPr lang="ru-RU" sz="2900" i="1" dirty="0" smtClean="0"/>
              <a:t>С</a:t>
            </a:r>
            <a:r>
              <a:rPr lang="en-US" sz="2900" i="1" dirty="0" smtClean="0"/>
              <a:t>, humidity </a:t>
            </a:r>
            <a:r>
              <a:rPr lang="ru-RU" sz="2900" i="1" dirty="0"/>
              <a:t>45±10 </a:t>
            </a:r>
            <a:r>
              <a:rPr lang="ru-RU" sz="2900" i="1" dirty="0" smtClean="0"/>
              <a:t>%</a:t>
            </a:r>
            <a:r>
              <a:rPr lang="en-US" sz="2900" i="1" dirty="0"/>
              <a:t> </a:t>
            </a:r>
            <a:r>
              <a:rPr lang="en-US" sz="2400" i="1" dirty="0"/>
              <a:t>(</a:t>
            </a:r>
            <a:r>
              <a:rPr lang="en-US" sz="2400" i="1" dirty="0" smtClean="0"/>
              <a:t>reminder: initial requirement for MDT was 10000 class for MDT tube and 100000 for MDT chamber </a:t>
            </a:r>
            <a:r>
              <a:rPr lang="en-US" sz="2400" i="1" dirty="0"/>
              <a:t>production which then changed </a:t>
            </a:r>
            <a:r>
              <a:rPr lang="en-US" sz="2400" i="1" dirty="0" smtClean="0"/>
              <a:t>to 100000 and </a:t>
            </a:r>
            <a:r>
              <a:rPr lang="en-US" sz="2400" i="1" dirty="0"/>
              <a:t>dust free respectively </a:t>
            </a:r>
            <a:r>
              <a:rPr lang="en-US" sz="2400" i="1" dirty="0" smtClean="0"/>
              <a:t>)</a:t>
            </a:r>
          </a:p>
          <a:p>
            <a:pPr marL="0" indent="0">
              <a:buNone/>
            </a:pPr>
            <a:r>
              <a:rPr lang="en-US" sz="2900" i="1" dirty="0" smtClean="0"/>
              <a:t>-   Granite table for small sector full wedge producin</a:t>
            </a:r>
            <a:r>
              <a:rPr lang="en-US" sz="2900" dirty="0" smtClean="0"/>
              <a:t>g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383227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2900" dirty="0" smtClean="0"/>
              <a:t>What </a:t>
            </a:r>
            <a:r>
              <a:rPr lang="en-US" sz="2900" dirty="0" smtClean="0"/>
              <a:t>JINR can/wish do</a:t>
            </a:r>
            <a:r>
              <a:rPr lang="en-US" sz="2900" dirty="0" smtClean="0"/>
              <a:t>:</a:t>
            </a:r>
            <a:endParaRPr lang="en-US" sz="29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en-US" sz="2900" i="1" dirty="0" smtClean="0"/>
              <a:t>Small sector full wedge </a:t>
            </a:r>
            <a:r>
              <a:rPr lang="en-US" sz="2900" i="1" dirty="0" err="1" smtClean="0"/>
              <a:t>RO&amp;Drift</a:t>
            </a:r>
            <a:r>
              <a:rPr lang="en-US" sz="2900" i="1" dirty="0" smtClean="0"/>
              <a:t> planes, quadruplets </a:t>
            </a:r>
            <a:r>
              <a:rPr lang="en-US" sz="2900" i="1" dirty="0" smtClean="0"/>
              <a:t>or any </a:t>
            </a:r>
            <a:r>
              <a:rPr lang="en-US" sz="2900" i="1" dirty="0" smtClean="0"/>
              <a:t>sizes in </a:t>
            </a:r>
            <a:r>
              <a:rPr lang="en-US" sz="2900" i="1" dirty="0" smtClean="0"/>
              <a:t>case of </a:t>
            </a:r>
            <a:r>
              <a:rPr lang="en-US" sz="2900" i="1" dirty="0" smtClean="0"/>
              <a:t>2-3  modules/wedge</a:t>
            </a:r>
            <a:endParaRPr lang="en-US" sz="2900" i="1" dirty="0" smtClean="0"/>
          </a:p>
          <a:p>
            <a:pPr algn="just">
              <a:buFontTx/>
              <a:buChar char="-"/>
            </a:pPr>
            <a:r>
              <a:rPr lang="en-US" sz="2900" i="1" dirty="0" smtClean="0"/>
              <a:t>Tests: </a:t>
            </a:r>
            <a:r>
              <a:rPr lang="en-US" sz="2900" i="1" dirty="0"/>
              <a:t>mechanical (planarity, parallelism</a:t>
            </a:r>
            <a:r>
              <a:rPr lang="en-US" sz="2900" i="1"/>
              <a:t>, </a:t>
            </a:r>
            <a:r>
              <a:rPr lang="en-US" sz="2900" i="1" smtClean="0"/>
              <a:t>distance </a:t>
            </a:r>
            <a:r>
              <a:rPr lang="en-US" sz="2900" i="1" dirty="0"/>
              <a:t>between </a:t>
            </a:r>
            <a:r>
              <a:rPr lang="en-US" sz="2900" i="1"/>
              <a:t>the </a:t>
            </a:r>
            <a:r>
              <a:rPr lang="en-US" sz="2900" i="1" smtClean="0"/>
              <a:t>surfaces, …), </a:t>
            </a:r>
            <a:r>
              <a:rPr lang="en-US" sz="2900" i="1" dirty="0" smtClean="0"/>
              <a:t>gas </a:t>
            </a:r>
            <a:r>
              <a:rPr lang="en-US" sz="2900" i="1" dirty="0" smtClean="0"/>
              <a:t>leak,  </a:t>
            </a:r>
            <a:r>
              <a:rPr lang="en-US" sz="2900" i="1" dirty="0" smtClean="0"/>
              <a:t>HV </a:t>
            </a:r>
            <a:r>
              <a:rPr lang="en-US" sz="2900" i="1" dirty="0" smtClean="0"/>
              <a:t>(leakage current</a:t>
            </a:r>
            <a:r>
              <a:rPr lang="en-US" sz="2900" i="1" dirty="0" smtClean="0"/>
              <a:t>), …</a:t>
            </a:r>
            <a:endParaRPr lang="en-US" sz="2900" i="1" dirty="0"/>
          </a:p>
        </p:txBody>
      </p:sp>
    </p:spTree>
    <p:extLst>
      <p:ext uri="{BB962C8B-B14F-4D97-AF65-F5344CB8AC3E}">
        <p14:creationId xmlns:p14="http://schemas.microsoft.com/office/powerpoint/2010/main" val="36947680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181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1_Тема Office</vt:lpstr>
      <vt:lpstr>2_Тема Office</vt:lpstr>
      <vt:lpstr>Dubna report</vt:lpstr>
      <vt:lpstr>January 28 - Programme Advisory Committee approved  JINR participation plan in the ATLAS upgrade , which was presented by A.Cheplakov </vt:lpstr>
      <vt:lpstr>Clean room for MDT/MicroMegas assembly</vt:lpstr>
      <vt:lpstr>Granite table extension</vt:lpstr>
      <vt:lpstr>At the end (October-November): </vt:lpstr>
      <vt:lpstr>What JINR can/wish do: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Dubna report</dc:title>
  <dc:creator>Alexi Gongadze</dc:creator>
  <cp:lastModifiedBy>Alexi Gongadze</cp:lastModifiedBy>
  <cp:revision>16</cp:revision>
  <dcterms:created xsi:type="dcterms:W3CDTF">2013-07-13T15:31:17Z</dcterms:created>
  <dcterms:modified xsi:type="dcterms:W3CDTF">2013-07-15T05:15:42Z</dcterms:modified>
</cp:coreProperties>
</file>