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60" r:id="rId4"/>
    <p:sldId id="268" r:id="rId5"/>
    <p:sldId id="262" r:id="rId6"/>
    <p:sldId id="264" r:id="rId7"/>
    <p:sldId id="272" r:id="rId8"/>
    <p:sldId id="269" r:id="rId9"/>
    <p:sldId id="270" r:id="rId10"/>
    <p:sldId id="261" r:id="rId11"/>
    <p:sldId id="274" r:id="rId12"/>
    <p:sldId id="273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8946" autoAdjust="0"/>
  </p:normalViewPr>
  <p:slideViewPr>
    <p:cSldViewPr snapToGrid="0" snapToObjects="1">
      <p:cViewPr varScale="1">
        <p:scale>
          <a:sx n="80" d="100"/>
          <a:sy n="80" d="100"/>
        </p:scale>
        <p:origin x="-8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E1F801-640C-1D43-BD05-C3BC311B7031}" type="datetimeFigureOut">
              <a:rPr lang="en-US" smtClean="0"/>
              <a:t>15-Jul-13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7492D0-1FE7-904E-8DAD-97E1CAC2B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5211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3E3445-8A65-F643-B8EB-4689A882CFE9}" type="datetimeFigureOut">
              <a:rPr lang="en-US" smtClean="0"/>
              <a:t>15-Jul-13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8C150C-3B3E-0A43-B10E-281A0C841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64499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8C150C-3B3E-0A43-B10E-281A0C841BE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7565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MMM Rome, 15/07/2013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Sekhniaidze/J. Wotschack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982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MMM Rome, 15/07/2013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Sekhniaidze/J. Wotschack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496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MMM Rome, 15/07/2013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Sekhniaidze/J. Wotschack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004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MMM Rome, 15/07/2013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Sekhniaidze/J. Wotschack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382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MMM Rome, 15/07/2013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Sekhniaidze/J. Wotschack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629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MMM Rome, 15/07/2013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Sekhniaidze/J. Wotschack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184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MMM Rome, 15/07/2013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Sekhniaidze/J. Wotschack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165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MMM Rome, 15/07/2013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Sekhniaidze/J. Wotschack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425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MMM Rome, 15/07/2013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Sekhniaidze/J. Wotschack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072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MMM Rome, 15/07/2013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Sekhniaidze/J. Wotschack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429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MMM Rome, 15/07/2013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Sekhniaidze/J. Wotschack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504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MMM Rome, 15/07/2013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G. Sekhniaidze/J. Wotschack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589015-1984-F647-A37A-4E1CB8431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085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MM mechanical prototype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Work progress at CERN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MMM Rome, 15/07/2013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>
                <a:latin typeface="Times New Roman" pitchFamily="18" charset="0"/>
                <a:cs typeface="Times New Roman" pitchFamily="18" charset="0"/>
              </a:rPr>
              <a:t>1</a:t>
            </a:fld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4869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888"/>
            <a:ext cx="8229600" cy="806013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First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experience (1)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3317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Two full-wedge size drift panels were glued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planarity of the panels seems good </a:t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– to be measured on the laser interferometer</a:t>
            </a:r>
          </a:p>
          <a:p>
            <a:pPr marL="342900" lvl="1" indent="-342900">
              <a:buClr>
                <a:schemeClr val="accent3"/>
              </a:buClr>
              <a:buFont typeface="Wingdings" charset="2"/>
              <a:buChar char="§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Araldite AY103 + HY991 seems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optimal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Some problems with the gluing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Some regions where mesh is not glued to the skin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Use other type of glue?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Change the gluing procedure?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Increase the glue gap?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MMM Rome, 15/07/2013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>
                <a:latin typeface="Times New Roman" pitchFamily="18" charset="0"/>
                <a:cs typeface="Times New Roman" pitchFamily="18" charset="0"/>
              </a:rPr>
              <a:t>10</a:t>
            </a:fld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63262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MMM Rome, 15/07/2013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/>
              <a:t>11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55888"/>
            <a:ext cx="8229600" cy="80601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First experience (2)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Givi\Pictures\ATLAS_MM_fotos\Micromegas Wedge 1\DSCN228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4732" y="3764004"/>
            <a:ext cx="3214639" cy="2411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Givi\Pictures\ATLAS_MM_fotos\Micromegas Wedge 1\DSCN2266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49" t="11055" r="27765" b="26245"/>
          <a:stretch/>
        </p:blipFill>
        <p:spPr bwMode="auto">
          <a:xfrm>
            <a:off x="457200" y="961901"/>
            <a:ext cx="2695693" cy="3033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Givi\Pictures\ATLAS_MM_fotos\Micromegas Wedge 1\DSCN2277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235"/>
          <a:stretch/>
        </p:blipFill>
        <p:spPr bwMode="auto">
          <a:xfrm>
            <a:off x="5094514" y="961902"/>
            <a:ext cx="4010453" cy="1978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94567" y="4321422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Full panel view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41572" y="3072534"/>
            <a:ext cx="1537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Inner structure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06995" y="5079464"/>
            <a:ext cx="2037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Problematic regions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56458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Collaborative effort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CERN,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Dubna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Lecce …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Drawings and calculations: Lecce and CERN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Infrastructure and tooling: CERN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Technical work: CERN,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Dubna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Lecce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+ 3 summer students (2 physicist + 1 engineer)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MMM Rome, 15/07/2013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>
                <a:latin typeface="Times New Roman" pitchFamily="18" charset="0"/>
                <a:cs typeface="Times New Roman" pitchFamily="18" charset="0"/>
              </a:rPr>
              <a:t>12</a:t>
            </a:fld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45317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Purpose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5825"/>
            <a:ext cx="8229600" cy="4525963"/>
          </a:xfrm>
        </p:spPr>
        <p:txBody>
          <a:bodyPr>
            <a:normAutofit fontScale="92500" lnSpcReduction="10000"/>
          </a:bodyPr>
          <a:lstStyle/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Demonstrate feasibility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Setup of basic infrastructure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Gain experience with 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Materials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onstruction/assembly ideas/schemes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Procedures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Precision (panel planarity, parallelism of skins, …)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Produce objects that can be measured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Establish an Assembly Manual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MMM Rome, 15/07/2013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>
                <a:latin typeface="Times New Roman" pitchFamily="18" charset="0"/>
                <a:cs typeface="Times New Roman" pitchFamily="18" charset="0"/>
              </a:rPr>
              <a:t>2</a:t>
            </a:fld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3042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8" t="19441" b="21220"/>
          <a:stretch/>
        </p:blipFill>
        <p:spPr>
          <a:xfrm>
            <a:off x="3768084" y="2568700"/>
            <a:ext cx="5369367" cy="2582657"/>
          </a:xfrm>
          <a:prstGeom prst="rect">
            <a:avLst/>
          </a:prstGeom>
          <a:scene3d>
            <a:camera prst="orthographicFront">
              <a:rot lat="0" lon="0" rev="5400000"/>
            </a:camera>
            <a:lightRig rig="threePt" dir="t"/>
          </a:scene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CERN mechanical prototype (1)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60" y="1600200"/>
            <a:ext cx="4851632" cy="4525963"/>
          </a:xfrm>
        </p:spPr>
        <p:txBody>
          <a:bodyPr>
            <a:noAutofit/>
          </a:bodyPr>
          <a:lstStyle/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Full-wedge small sector quadruplet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Eta and stereo doublet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Drift gap spacers: 5 mm</a:t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Total thickness: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~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80 mm</a:t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Gas distribution</a:t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Mesh?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MMM Rome, 15/07/2013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>
                <a:latin typeface="Times New Roman" pitchFamily="18" charset="0"/>
                <a:cs typeface="Times New Roman" pitchFamily="18" charset="0"/>
              </a:rPr>
              <a:t>3</a:t>
            </a:fld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5085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MMM Rome, 15/07/2013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>
                <a:latin typeface="Times New Roman" pitchFamily="18" charset="0"/>
                <a:cs typeface="Times New Roman" pitchFamily="18" charset="0"/>
              </a:rPr>
              <a:t>4</a:t>
            </a:fld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59476" y="1685648"/>
            <a:ext cx="7858249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All panels of equal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thickness  –  12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mm</a:t>
            </a:r>
          </a:p>
          <a:p>
            <a:pPr marL="800100" lvl="1" indent="-342900">
              <a:buClr>
                <a:schemeClr val="accent3"/>
              </a:buCl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Frame of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standard t=10 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mm Al profiles</a:t>
            </a:r>
          </a:p>
          <a:p>
            <a:pPr marL="800100" lvl="1" indent="-342900">
              <a:buClr>
                <a:schemeClr val="accent3"/>
              </a:buCl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0.4 mm plastic mesh</a:t>
            </a:r>
          </a:p>
          <a:p>
            <a:pPr marL="800100" lvl="1" indent="-342900">
              <a:buClr>
                <a:schemeClr val="accent3"/>
              </a:buCl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9.5 mm foam panels</a:t>
            </a:r>
          </a:p>
          <a:p>
            <a:pPr marL="0" lvl="1">
              <a:buClr>
                <a:schemeClr val="accent3"/>
              </a:buClr>
              <a:buFont typeface="Wingdings" charset="2"/>
              <a:buChar char="§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1">
              <a:buClr>
                <a:schemeClr val="accent3"/>
              </a:buClr>
              <a:buFont typeface="Wingdings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Skins – 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0.5 mm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FR4</a:t>
            </a:r>
          </a:p>
          <a:p>
            <a:pPr marL="0" lvl="1">
              <a:buClr>
                <a:schemeClr val="accent3"/>
              </a:buClr>
              <a:buFont typeface="Wingdings" charset="2"/>
              <a:buChar char="§"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lvl="1">
              <a:buClr>
                <a:schemeClr val="accent3"/>
              </a:buClr>
              <a:buFont typeface="Wingdings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Glue 	– Araldite 2011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	–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Araldite AY 103-1 + HY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991</a:t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	– Araldite AY 103-1 + HY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951</a:t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CERN mechanical prototype (2)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1160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table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02424" y="2069630"/>
            <a:ext cx="2921775" cy="1913211"/>
          </a:xfrm>
        </p:spPr>
        <p:txBody>
          <a:bodyPr>
            <a:normAutofit/>
          </a:bodyPr>
          <a:lstStyle/>
          <a:p>
            <a:pPr>
              <a:buClr>
                <a:schemeClr val="accent2"/>
              </a:buClr>
              <a:buFont typeface="Wingdings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Size: 4 x 2.5 m</a:t>
            </a:r>
          </a:p>
          <a:p>
            <a:pPr>
              <a:buClr>
                <a:schemeClr val="accent2"/>
              </a:buClr>
              <a:buFont typeface="Wingdings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Flatness: ≤ 20 µm</a:t>
            </a:r>
          </a:p>
          <a:p>
            <a:pPr>
              <a:buClr>
                <a:schemeClr val="accent2"/>
              </a:buClr>
              <a:buFont typeface="Wingdings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Location: Bld. 153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MMM Rome, 15/07/2013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>
                <a:latin typeface="Times New Roman" pitchFamily="18" charset="0"/>
                <a:cs typeface="Times New Roman" pitchFamily="18" charset="0"/>
              </a:rPr>
              <a:t>5</a:t>
            </a:fld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Givi\Pictures\ATLAS_MM_fotos\2013-07-04 17.17.0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0083" y="1417638"/>
            <a:ext cx="6077693" cy="4561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225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/>
          <p:cNvSpPr/>
          <p:nvPr/>
        </p:nvSpPr>
        <p:spPr>
          <a:xfrm>
            <a:off x="946326" y="3556523"/>
            <a:ext cx="6207007" cy="394521"/>
          </a:xfrm>
          <a:prstGeom prst="flowChartProces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966940" y="3336330"/>
            <a:ext cx="162581" cy="657535"/>
            <a:chOff x="1805089" y="718041"/>
            <a:chExt cx="314330" cy="1829463"/>
          </a:xfrm>
        </p:grpSpPr>
        <p:sp>
          <p:nvSpPr>
            <p:cNvPr id="73" name="Flowchart: Manual Operation 72"/>
            <p:cNvSpPr/>
            <p:nvPr/>
          </p:nvSpPr>
          <p:spPr>
            <a:xfrm>
              <a:off x="1805090" y="2091816"/>
              <a:ext cx="314329" cy="236547"/>
            </a:xfrm>
            <a:prstGeom prst="flowChartManualOperati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4" name="Flowchart: Manual Operation 73"/>
            <p:cNvSpPr/>
            <p:nvPr/>
          </p:nvSpPr>
          <p:spPr>
            <a:xfrm rot="10800000">
              <a:off x="1805090" y="2310957"/>
              <a:ext cx="314329" cy="236547"/>
            </a:xfrm>
            <a:prstGeom prst="flowChartManualOperati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5" name="Flowchart: Manual Operation 74"/>
            <p:cNvSpPr/>
            <p:nvPr/>
          </p:nvSpPr>
          <p:spPr>
            <a:xfrm rot="10800000">
              <a:off x="1805089" y="1966394"/>
              <a:ext cx="314329" cy="125421"/>
            </a:xfrm>
            <a:prstGeom prst="flowChartManualOperati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1905817" y="1224477"/>
              <a:ext cx="112874" cy="74191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7" name="Flowchart: Manual Operation 76"/>
            <p:cNvSpPr/>
            <p:nvPr/>
          </p:nvSpPr>
          <p:spPr>
            <a:xfrm rot="10800000">
              <a:off x="1861730" y="1990697"/>
              <a:ext cx="205278" cy="76817"/>
            </a:xfrm>
            <a:prstGeom prst="flowChartManualOperation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8" name="Can 77"/>
            <p:cNvSpPr/>
            <p:nvPr/>
          </p:nvSpPr>
          <p:spPr>
            <a:xfrm>
              <a:off x="1861730" y="1066779"/>
              <a:ext cx="205278" cy="236547"/>
            </a:xfrm>
            <a:prstGeom prst="can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9" name="Flowchart: Magnetic Disk 78"/>
            <p:cNvSpPr/>
            <p:nvPr/>
          </p:nvSpPr>
          <p:spPr>
            <a:xfrm>
              <a:off x="1905817" y="718041"/>
              <a:ext cx="133627" cy="360040"/>
            </a:xfrm>
            <a:prstGeom prst="flowChartMagneticDisk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2913009" y="3336328"/>
            <a:ext cx="162581" cy="657535"/>
            <a:chOff x="1805089" y="718041"/>
            <a:chExt cx="314330" cy="1829463"/>
          </a:xfrm>
        </p:grpSpPr>
        <p:sp>
          <p:nvSpPr>
            <p:cNvPr id="66" name="Flowchart: Manual Operation 65"/>
            <p:cNvSpPr/>
            <p:nvPr/>
          </p:nvSpPr>
          <p:spPr>
            <a:xfrm>
              <a:off x="1805090" y="2091816"/>
              <a:ext cx="314329" cy="236547"/>
            </a:xfrm>
            <a:prstGeom prst="flowChartManualOperati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" name="Flowchart: Manual Operation 66"/>
            <p:cNvSpPr/>
            <p:nvPr/>
          </p:nvSpPr>
          <p:spPr>
            <a:xfrm rot="10800000">
              <a:off x="1805090" y="2310957"/>
              <a:ext cx="314329" cy="236547"/>
            </a:xfrm>
            <a:prstGeom prst="flowChartManualOperati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" name="Flowchart: Manual Operation 67"/>
            <p:cNvSpPr/>
            <p:nvPr/>
          </p:nvSpPr>
          <p:spPr>
            <a:xfrm rot="10800000">
              <a:off x="1805089" y="1966394"/>
              <a:ext cx="314329" cy="125421"/>
            </a:xfrm>
            <a:prstGeom prst="flowChartManualOperati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1905817" y="1224477"/>
              <a:ext cx="112874" cy="74191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0" name="Flowchart: Manual Operation 69"/>
            <p:cNvSpPr/>
            <p:nvPr/>
          </p:nvSpPr>
          <p:spPr>
            <a:xfrm rot="10800000">
              <a:off x="1861730" y="1990697"/>
              <a:ext cx="205278" cy="76817"/>
            </a:xfrm>
            <a:prstGeom prst="flowChartManualOperation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1" name="Can 70"/>
            <p:cNvSpPr/>
            <p:nvPr/>
          </p:nvSpPr>
          <p:spPr>
            <a:xfrm>
              <a:off x="1861730" y="1066779"/>
              <a:ext cx="205278" cy="236547"/>
            </a:xfrm>
            <a:prstGeom prst="can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2" name="Flowchart: Magnetic Disk 71"/>
            <p:cNvSpPr/>
            <p:nvPr/>
          </p:nvSpPr>
          <p:spPr>
            <a:xfrm>
              <a:off x="1905817" y="718041"/>
              <a:ext cx="133627" cy="360040"/>
            </a:xfrm>
            <a:prstGeom prst="flowChartMagneticDisk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904785" y="3336329"/>
            <a:ext cx="162581" cy="657535"/>
            <a:chOff x="1805089" y="718041"/>
            <a:chExt cx="314330" cy="1829463"/>
          </a:xfrm>
        </p:grpSpPr>
        <p:sp>
          <p:nvSpPr>
            <p:cNvPr id="59" name="Flowchart: Manual Operation 58"/>
            <p:cNvSpPr/>
            <p:nvPr/>
          </p:nvSpPr>
          <p:spPr>
            <a:xfrm>
              <a:off x="1805090" y="2091816"/>
              <a:ext cx="314329" cy="236547"/>
            </a:xfrm>
            <a:prstGeom prst="flowChartManualOperati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0" name="Flowchart: Manual Operation 59"/>
            <p:cNvSpPr/>
            <p:nvPr/>
          </p:nvSpPr>
          <p:spPr>
            <a:xfrm rot="10800000">
              <a:off x="1805090" y="2310957"/>
              <a:ext cx="314329" cy="236547"/>
            </a:xfrm>
            <a:prstGeom prst="flowChartManualOperati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Flowchart: Manual Operation 60"/>
            <p:cNvSpPr/>
            <p:nvPr/>
          </p:nvSpPr>
          <p:spPr>
            <a:xfrm rot="10800000">
              <a:off x="1805089" y="1966394"/>
              <a:ext cx="314329" cy="125421"/>
            </a:xfrm>
            <a:prstGeom prst="flowChartManualOperati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1905817" y="1224477"/>
              <a:ext cx="112874" cy="74191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" name="Flowchart: Manual Operation 62"/>
            <p:cNvSpPr/>
            <p:nvPr/>
          </p:nvSpPr>
          <p:spPr>
            <a:xfrm rot="10800000">
              <a:off x="1861730" y="1990697"/>
              <a:ext cx="205278" cy="76817"/>
            </a:xfrm>
            <a:prstGeom prst="flowChartManualOperation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" name="Can 63"/>
            <p:cNvSpPr/>
            <p:nvPr/>
          </p:nvSpPr>
          <p:spPr>
            <a:xfrm>
              <a:off x="1861730" y="1066779"/>
              <a:ext cx="205278" cy="236547"/>
            </a:xfrm>
            <a:prstGeom prst="can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" name="Flowchart: Magnetic Disk 64"/>
            <p:cNvSpPr/>
            <p:nvPr/>
          </p:nvSpPr>
          <p:spPr>
            <a:xfrm>
              <a:off x="1905817" y="718041"/>
              <a:ext cx="133627" cy="360040"/>
            </a:xfrm>
            <a:prstGeom prst="flowChartMagneticDisk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875314" y="3336331"/>
            <a:ext cx="162581" cy="657535"/>
            <a:chOff x="1805089" y="718041"/>
            <a:chExt cx="314330" cy="1829463"/>
          </a:xfrm>
        </p:grpSpPr>
        <p:sp>
          <p:nvSpPr>
            <p:cNvPr id="52" name="Flowchart: Manual Operation 51"/>
            <p:cNvSpPr/>
            <p:nvPr/>
          </p:nvSpPr>
          <p:spPr>
            <a:xfrm>
              <a:off x="1805090" y="2091816"/>
              <a:ext cx="314329" cy="236547"/>
            </a:xfrm>
            <a:prstGeom prst="flowChartManualOperati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" name="Flowchart: Manual Operation 52"/>
            <p:cNvSpPr/>
            <p:nvPr/>
          </p:nvSpPr>
          <p:spPr>
            <a:xfrm rot="10800000">
              <a:off x="1805090" y="2310957"/>
              <a:ext cx="314329" cy="236547"/>
            </a:xfrm>
            <a:prstGeom prst="flowChartManualOperati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4" name="Flowchart: Manual Operation 53"/>
            <p:cNvSpPr/>
            <p:nvPr/>
          </p:nvSpPr>
          <p:spPr>
            <a:xfrm rot="10800000">
              <a:off x="1805089" y="1966394"/>
              <a:ext cx="314329" cy="125421"/>
            </a:xfrm>
            <a:prstGeom prst="flowChartManualOperati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1905817" y="1224477"/>
              <a:ext cx="112874" cy="74191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6" name="Flowchart: Manual Operation 55"/>
            <p:cNvSpPr/>
            <p:nvPr/>
          </p:nvSpPr>
          <p:spPr>
            <a:xfrm rot="10800000">
              <a:off x="1861730" y="1990697"/>
              <a:ext cx="205278" cy="76817"/>
            </a:xfrm>
            <a:prstGeom prst="flowChartManualOperation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7" name="Can 56"/>
            <p:cNvSpPr/>
            <p:nvPr/>
          </p:nvSpPr>
          <p:spPr>
            <a:xfrm>
              <a:off x="1861730" y="1066779"/>
              <a:ext cx="205278" cy="236547"/>
            </a:xfrm>
            <a:prstGeom prst="can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" name="Flowchart: Magnetic Disk 57"/>
            <p:cNvSpPr/>
            <p:nvPr/>
          </p:nvSpPr>
          <p:spPr>
            <a:xfrm>
              <a:off x="1905817" y="718041"/>
              <a:ext cx="133627" cy="360040"/>
            </a:xfrm>
            <a:prstGeom prst="flowChartMagneticDisk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895604" y="3336333"/>
            <a:ext cx="162581" cy="657535"/>
            <a:chOff x="1805089" y="718041"/>
            <a:chExt cx="314330" cy="1829463"/>
          </a:xfrm>
        </p:grpSpPr>
        <p:sp>
          <p:nvSpPr>
            <p:cNvPr id="45" name="Flowchart: Manual Operation 44"/>
            <p:cNvSpPr/>
            <p:nvPr/>
          </p:nvSpPr>
          <p:spPr>
            <a:xfrm>
              <a:off x="1805090" y="2091816"/>
              <a:ext cx="314329" cy="236547"/>
            </a:xfrm>
            <a:prstGeom prst="flowChartManualOperati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Flowchart: Manual Operation 45"/>
            <p:cNvSpPr/>
            <p:nvPr/>
          </p:nvSpPr>
          <p:spPr>
            <a:xfrm rot="10800000">
              <a:off x="1805090" y="2310957"/>
              <a:ext cx="314329" cy="236547"/>
            </a:xfrm>
            <a:prstGeom prst="flowChartManualOperati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7" name="Flowchart: Manual Operation 46"/>
            <p:cNvSpPr/>
            <p:nvPr/>
          </p:nvSpPr>
          <p:spPr>
            <a:xfrm rot="10800000">
              <a:off x="1805089" y="1966394"/>
              <a:ext cx="314329" cy="125421"/>
            </a:xfrm>
            <a:prstGeom prst="flowChartManualOperati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905817" y="1224477"/>
              <a:ext cx="112874" cy="74191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" name="Flowchart: Manual Operation 48"/>
            <p:cNvSpPr/>
            <p:nvPr/>
          </p:nvSpPr>
          <p:spPr>
            <a:xfrm rot="10800000">
              <a:off x="1861730" y="1990697"/>
              <a:ext cx="205278" cy="76817"/>
            </a:xfrm>
            <a:prstGeom prst="flowChartManualOperation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0" name="Can 49"/>
            <p:cNvSpPr/>
            <p:nvPr/>
          </p:nvSpPr>
          <p:spPr>
            <a:xfrm>
              <a:off x="1861730" y="1066779"/>
              <a:ext cx="205278" cy="236547"/>
            </a:xfrm>
            <a:prstGeom prst="can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1" name="Flowchart: Magnetic Disk 50"/>
            <p:cNvSpPr/>
            <p:nvPr/>
          </p:nvSpPr>
          <p:spPr>
            <a:xfrm>
              <a:off x="1905817" y="718041"/>
              <a:ext cx="133627" cy="360040"/>
            </a:xfrm>
            <a:prstGeom prst="flowChartMagneticDisk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1" name="Flowchart: Process 10"/>
          <p:cNvSpPr/>
          <p:nvPr/>
        </p:nvSpPr>
        <p:spPr>
          <a:xfrm>
            <a:off x="2246895" y="3109931"/>
            <a:ext cx="632239" cy="45719"/>
          </a:xfrm>
          <a:prstGeom prst="flowChartProces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Frame 13"/>
          <p:cNvSpPr/>
          <p:nvPr/>
        </p:nvSpPr>
        <p:spPr>
          <a:xfrm>
            <a:off x="3830367" y="2436937"/>
            <a:ext cx="326430" cy="238331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ight Arrow 14"/>
          <p:cNvSpPr/>
          <p:nvPr/>
        </p:nvSpPr>
        <p:spPr>
          <a:xfrm>
            <a:off x="4457664" y="2539881"/>
            <a:ext cx="1130409" cy="49320"/>
          </a:xfrm>
          <a:prstGeom prst="rightArrow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627024" y="2424692"/>
            <a:ext cx="941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Vacuum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865671" y="2500501"/>
            <a:ext cx="1293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Clarinet gas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Straight Arrow Connector 17"/>
          <p:cNvCxnSpPr>
            <a:endCxn id="145" idx="0"/>
          </p:cNvCxnSpPr>
          <p:nvPr/>
        </p:nvCxnSpPr>
        <p:spPr>
          <a:xfrm>
            <a:off x="3063981" y="2767648"/>
            <a:ext cx="430377" cy="34781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/>
          <p:cNvGrpSpPr/>
          <p:nvPr/>
        </p:nvGrpSpPr>
        <p:grpSpPr>
          <a:xfrm>
            <a:off x="1370628" y="4253231"/>
            <a:ext cx="5304293" cy="152508"/>
            <a:chOff x="1124414" y="5296299"/>
            <a:chExt cx="5592264" cy="222664"/>
          </a:xfrm>
        </p:grpSpPr>
        <p:sp>
          <p:nvSpPr>
            <p:cNvPr id="33" name="Rectangle 32"/>
            <p:cNvSpPr/>
            <p:nvPr/>
          </p:nvSpPr>
          <p:spPr>
            <a:xfrm>
              <a:off x="1124415" y="5368307"/>
              <a:ext cx="5592263" cy="147773"/>
            </a:xfrm>
            <a:prstGeom prst="rect">
              <a:avLst/>
            </a:prstGeom>
            <a:pattFill prst="horzBrick">
              <a:fgClr>
                <a:schemeClr val="bg2">
                  <a:lumMod val="75000"/>
                </a:schemeClr>
              </a:fgClr>
              <a:bgClr>
                <a:schemeClr val="bg2">
                  <a:lumMod val="2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1190533" y="5376098"/>
              <a:ext cx="5460025" cy="142865"/>
              <a:chOff x="2244416" y="1652258"/>
              <a:chExt cx="3744416" cy="158157"/>
            </a:xfrm>
          </p:grpSpPr>
          <p:sp>
            <p:nvSpPr>
              <p:cNvPr id="36" name="Can 35"/>
              <p:cNvSpPr/>
              <p:nvPr/>
            </p:nvSpPr>
            <p:spPr>
              <a:xfrm>
                <a:off x="2244416" y="1652258"/>
                <a:ext cx="144016" cy="144016"/>
              </a:xfrm>
              <a:prstGeom prst="can">
                <a:avLst/>
              </a:prstGeom>
              <a:solidFill>
                <a:schemeClr val="bg2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7" name="Can 36"/>
              <p:cNvSpPr/>
              <p:nvPr/>
            </p:nvSpPr>
            <p:spPr>
              <a:xfrm>
                <a:off x="2676464" y="1652258"/>
                <a:ext cx="144016" cy="144016"/>
              </a:xfrm>
              <a:prstGeom prst="can">
                <a:avLst/>
              </a:prstGeom>
              <a:solidFill>
                <a:schemeClr val="bg2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8" name="Can 37"/>
              <p:cNvSpPr/>
              <p:nvPr/>
            </p:nvSpPr>
            <p:spPr>
              <a:xfrm>
                <a:off x="3108512" y="1660642"/>
                <a:ext cx="144016" cy="144016"/>
              </a:xfrm>
              <a:prstGeom prst="can">
                <a:avLst/>
              </a:prstGeom>
              <a:solidFill>
                <a:schemeClr val="bg2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9" name="Can 38"/>
              <p:cNvSpPr/>
              <p:nvPr/>
            </p:nvSpPr>
            <p:spPr>
              <a:xfrm>
                <a:off x="3540560" y="1660642"/>
                <a:ext cx="144016" cy="144016"/>
              </a:xfrm>
              <a:prstGeom prst="can">
                <a:avLst/>
              </a:prstGeom>
              <a:solidFill>
                <a:schemeClr val="bg2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0" name="Can 39"/>
              <p:cNvSpPr/>
              <p:nvPr/>
            </p:nvSpPr>
            <p:spPr>
              <a:xfrm>
                <a:off x="3972608" y="1666399"/>
                <a:ext cx="144016" cy="144016"/>
              </a:xfrm>
              <a:prstGeom prst="can">
                <a:avLst/>
              </a:prstGeom>
              <a:solidFill>
                <a:schemeClr val="bg2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1" name="Can 40"/>
              <p:cNvSpPr/>
              <p:nvPr/>
            </p:nvSpPr>
            <p:spPr>
              <a:xfrm>
                <a:off x="4404656" y="1666399"/>
                <a:ext cx="144016" cy="144016"/>
              </a:xfrm>
              <a:prstGeom prst="can">
                <a:avLst/>
              </a:prstGeom>
              <a:solidFill>
                <a:schemeClr val="bg2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2" name="Can 41"/>
              <p:cNvSpPr/>
              <p:nvPr/>
            </p:nvSpPr>
            <p:spPr>
              <a:xfrm>
                <a:off x="4908712" y="1666399"/>
                <a:ext cx="144016" cy="144016"/>
              </a:xfrm>
              <a:prstGeom prst="can">
                <a:avLst/>
              </a:prstGeom>
              <a:solidFill>
                <a:schemeClr val="bg2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3" name="Can 42"/>
              <p:cNvSpPr/>
              <p:nvPr/>
            </p:nvSpPr>
            <p:spPr>
              <a:xfrm>
                <a:off x="5340760" y="1666399"/>
                <a:ext cx="144016" cy="144016"/>
              </a:xfrm>
              <a:prstGeom prst="can">
                <a:avLst/>
              </a:prstGeom>
              <a:solidFill>
                <a:schemeClr val="bg2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4" name="Can 43"/>
              <p:cNvSpPr/>
              <p:nvPr/>
            </p:nvSpPr>
            <p:spPr>
              <a:xfrm>
                <a:off x="5844816" y="1666399"/>
                <a:ext cx="144016" cy="144016"/>
              </a:xfrm>
              <a:prstGeom prst="can">
                <a:avLst/>
              </a:prstGeom>
              <a:solidFill>
                <a:schemeClr val="bg2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35" name="Rectangle 34"/>
            <p:cNvSpPr/>
            <p:nvPr/>
          </p:nvSpPr>
          <p:spPr>
            <a:xfrm rot="10800000">
              <a:off x="1124414" y="5296299"/>
              <a:ext cx="5592263" cy="72008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1" name="Right Arrow 20"/>
          <p:cNvSpPr/>
          <p:nvPr/>
        </p:nvSpPr>
        <p:spPr>
          <a:xfrm rot="16200000">
            <a:off x="5868465" y="4109556"/>
            <a:ext cx="219048" cy="68302"/>
          </a:xfrm>
          <a:prstGeom prst="rightArrow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Right Arrow 21"/>
          <p:cNvSpPr/>
          <p:nvPr/>
        </p:nvSpPr>
        <p:spPr>
          <a:xfrm rot="16200000">
            <a:off x="4848175" y="4104413"/>
            <a:ext cx="219048" cy="68302"/>
          </a:xfrm>
          <a:prstGeom prst="rightArrow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Right Arrow 22"/>
          <p:cNvSpPr/>
          <p:nvPr/>
        </p:nvSpPr>
        <p:spPr>
          <a:xfrm rot="16200000">
            <a:off x="3884094" y="4104302"/>
            <a:ext cx="219048" cy="68302"/>
          </a:xfrm>
          <a:prstGeom prst="rightArrow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Right Arrow 23"/>
          <p:cNvSpPr/>
          <p:nvPr/>
        </p:nvSpPr>
        <p:spPr>
          <a:xfrm rot="16200000">
            <a:off x="2885870" y="4106657"/>
            <a:ext cx="219048" cy="68302"/>
          </a:xfrm>
          <a:prstGeom prst="rightArrow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Right Arrow 24"/>
          <p:cNvSpPr/>
          <p:nvPr/>
        </p:nvSpPr>
        <p:spPr>
          <a:xfrm rot="16200000">
            <a:off x="1938902" y="4104190"/>
            <a:ext cx="219048" cy="68302"/>
          </a:xfrm>
          <a:prstGeom prst="rightArrow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901406" y="4568023"/>
            <a:ext cx="1217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Skin (G10)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383739" y="4559343"/>
            <a:ext cx="1614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Precision insert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14901" y="4546691"/>
            <a:ext cx="2140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Rohacell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honeycomb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066965" y="3988371"/>
            <a:ext cx="941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Vacuum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H="1" flipV="1">
            <a:off x="1885581" y="4352438"/>
            <a:ext cx="72398" cy="20996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 flipV="1">
            <a:off x="4236022" y="4253231"/>
            <a:ext cx="72399" cy="358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endCxn id="44" idx="4"/>
          </p:cNvCxnSpPr>
          <p:nvPr/>
        </p:nvCxnSpPr>
        <p:spPr>
          <a:xfrm flipH="1" flipV="1">
            <a:off x="6612205" y="4361188"/>
            <a:ext cx="351902" cy="21080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2913010" y="1431706"/>
            <a:ext cx="38786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Using Skin suction Tool </a:t>
            </a:r>
            <a:endParaRPr lang="en-GB" sz="28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" name="Up Arrow 81"/>
          <p:cNvSpPr/>
          <p:nvPr/>
        </p:nvSpPr>
        <p:spPr>
          <a:xfrm>
            <a:off x="8064270" y="4158108"/>
            <a:ext cx="55825" cy="66287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410522" y="5331238"/>
            <a:ext cx="7853711" cy="6736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282157" y="5398605"/>
            <a:ext cx="8049909" cy="504056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9" name="Group 88"/>
          <p:cNvGrpSpPr/>
          <p:nvPr/>
        </p:nvGrpSpPr>
        <p:grpSpPr>
          <a:xfrm>
            <a:off x="386673" y="5250008"/>
            <a:ext cx="7840877" cy="72159"/>
            <a:chOff x="573170" y="5166908"/>
            <a:chExt cx="6663126" cy="72159"/>
          </a:xfrm>
        </p:grpSpPr>
        <p:sp>
          <p:nvSpPr>
            <p:cNvPr id="90" name="Rectangle 89"/>
            <p:cNvSpPr/>
            <p:nvPr/>
          </p:nvSpPr>
          <p:spPr>
            <a:xfrm>
              <a:off x="573170" y="5171700"/>
              <a:ext cx="6663126" cy="67367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1" name="Rectangle 90"/>
            <p:cNvSpPr/>
            <p:nvPr/>
          </p:nvSpPr>
          <p:spPr>
            <a:xfrm>
              <a:off x="1407263" y="5171700"/>
              <a:ext cx="66309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1606978" y="5171700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3" name="Rectangle 92"/>
            <p:cNvSpPr/>
            <p:nvPr/>
          </p:nvSpPr>
          <p:spPr>
            <a:xfrm>
              <a:off x="1797492" y="5171700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1984588" y="5171700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5" name="Rectangle 94"/>
            <p:cNvSpPr/>
            <p:nvPr/>
          </p:nvSpPr>
          <p:spPr>
            <a:xfrm>
              <a:off x="2196768" y="5171700"/>
              <a:ext cx="66309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2396483" y="5171700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2586997" y="5171700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8" name="Rectangle 97"/>
            <p:cNvSpPr/>
            <p:nvPr/>
          </p:nvSpPr>
          <p:spPr>
            <a:xfrm>
              <a:off x="2774093" y="5171700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2993370" y="5171700"/>
              <a:ext cx="66309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3193085" y="5171700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3383599" y="5171700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3570695" y="5171700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3776996" y="5171700"/>
              <a:ext cx="66309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3976711" y="5171700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4167225" y="5171700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4354321" y="5171700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4575494" y="5171700"/>
              <a:ext cx="66309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4775209" y="5171700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4965723" y="5171700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5152819" y="5171700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5339889" y="5166908"/>
              <a:ext cx="66309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5539604" y="5166908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5730118" y="5166908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5917214" y="5166908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1" name="Flowchart: Magnetic Disk 80"/>
          <p:cNvSpPr/>
          <p:nvPr/>
        </p:nvSpPr>
        <p:spPr>
          <a:xfrm>
            <a:off x="7947758" y="4721580"/>
            <a:ext cx="233023" cy="628687"/>
          </a:xfrm>
          <a:prstGeom prst="flowChartMagneticDisk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3" name="Group 82"/>
          <p:cNvGrpSpPr/>
          <p:nvPr/>
        </p:nvGrpSpPr>
        <p:grpSpPr>
          <a:xfrm>
            <a:off x="259673" y="3734407"/>
            <a:ext cx="773929" cy="1562004"/>
            <a:chOff x="783708" y="3568782"/>
            <a:chExt cx="657680" cy="1562004"/>
          </a:xfrm>
        </p:grpSpPr>
        <p:sp>
          <p:nvSpPr>
            <p:cNvPr id="84" name="Flowchart: Magnetic Disk 83"/>
            <p:cNvSpPr/>
            <p:nvPr/>
          </p:nvSpPr>
          <p:spPr>
            <a:xfrm>
              <a:off x="981054" y="4502099"/>
              <a:ext cx="198022" cy="628687"/>
            </a:xfrm>
            <a:prstGeom prst="flowChartMagneticDisk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5" name="Up Arrow 84"/>
            <p:cNvSpPr/>
            <p:nvPr/>
          </p:nvSpPr>
          <p:spPr>
            <a:xfrm>
              <a:off x="1080065" y="3943040"/>
              <a:ext cx="45719" cy="662879"/>
            </a:xfrm>
            <a:prstGeom prst="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783708" y="3568782"/>
              <a:ext cx="65768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Vacuum</a:t>
              </a:r>
              <a:endParaRPr lang="en-GB" sz="1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16" name="Rounded Rectangle 115"/>
          <p:cNvSpPr/>
          <p:nvPr/>
        </p:nvSpPr>
        <p:spPr>
          <a:xfrm>
            <a:off x="434399" y="5297925"/>
            <a:ext cx="348030" cy="95544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7" name="Rounded Rectangle 116"/>
          <p:cNvSpPr/>
          <p:nvPr/>
        </p:nvSpPr>
        <p:spPr>
          <a:xfrm>
            <a:off x="7918168" y="5308274"/>
            <a:ext cx="348030" cy="83986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8" name="Rectangle 117"/>
          <p:cNvSpPr/>
          <p:nvPr/>
        </p:nvSpPr>
        <p:spPr>
          <a:xfrm>
            <a:off x="1380394" y="5118636"/>
            <a:ext cx="5294526" cy="4571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9" name="Rectangle 118"/>
          <p:cNvSpPr/>
          <p:nvPr/>
        </p:nvSpPr>
        <p:spPr>
          <a:xfrm>
            <a:off x="1368197" y="5164355"/>
            <a:ext cx="5307115" cy="7776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1" name="Rectangle 120"/>
          <p:cNvSpPr/>
          <p:nvPr/>
        </p:nvSpPr>
        <p:spPr>
          <a:xfrm>
            <a:off x="6788156" y="4920955"/>
            <a:ext cx="448140" cy="32116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" name="Rectangle 121"/>
          <p:cNvSpPr/>
          <p:nvPr/>
        </p:nvSpPr>
        <p:spPr>
          <a:xfrm>
            <a:off x="835425" y="4898452"/>
            <a:ext cx="448140" cy="32116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3" name="Rectangle 122"/>
          <p:cNvSpPr/>
          <p:nvPr/>
        </p:nvSpPr>
        <p:spPr>
          <a:xfrm>
            <a:off x="5347236" y="4694505"/>
            <a:ext cx="12875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Expansive glue</a:t>
            </a:r>
            <a:endParaRPr lang="en-GB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4" name="Straight Arrow Connector 123"/>
          <p:cNvCxnSpPr>
            <a:stCxn id="123" idx="1"/>
          </p:cNvCxnSpPr>
          <p:nvPr/>
        </p:nvCxnSpPr>
        <p:spPr>
          <a:xfrm>
            <a:off x="5347236" y="4848394"/>
            <a:ext cx="71571" cy="29310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/>
          <p:cNvCxnSpPr>
            <a:endCxn id="119" idx="2"/>
          </p:cNvCxnSpPr>
          <p:nvPr/>
        </p:nvCxnSpPr>
        <p:spPr>
          <a:xfrm flipH="1">
            <a:off x="4021755" y="4898452"/>
            <a:ext cx="174056" cy="34366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Box 129"/>
          <p:cNvSpPr txBox="1"/>
          <p:nvPr/>
        </p:nvSpPr>
        <p:spPr>
          <a:xfrm>
            <a:off x="7886419" y="3825783"/>
            <a:ext cx="941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Vacuum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6622084" y="6217099"/>
            <a:ext cx="1550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Precision shim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2" name="Straight Arrow Connector 131"/>
          <p:cNvCxnSpPr/>
          <p:nvPr/>
        </p:nvCxnSpPr>
        <p:spPr>
          <a:xfrm flipH="1" flipV="1">
            <a:off x="6979277" y="5118636"/>
            <a:ext cx="174056" cy="111129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Title 1"/>
          <p:cNvSpPr>
            <a:spLocks noGrp="1"/>
          </p:cNvSpPr>
          <p:nvPr>
            <p:ph type="title"/>
          </p:nvPr>
        </p:nvSpPr>
        <p:spPr>
          <a:xfrm>
            <a:off x="457200" y="155888"/>
            <a:ext cx="8229600" cy="948513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Stiff-back (1)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4" name="Date Placeholder 1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MMM Rome, 15/07/2013</a:t>
            </a:r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>
                <a:latin typeface="Times New Roman" pitchFamily="18" charset="0"/>
                <a:cs typeface="Times New Roman" pitchFamily="18" charset="0"/>
              </a:rPr>
              <a:t>6</a:t>
            </a:fld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6" name="Picture 3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" y="804531"/>
            <a:ext cx="938701" cy="1136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7" name="Cross 136"/>
          <p:cNvSpPr/>
          <p:nvPr/>
        </p:nvSpPr>
        <p:spPr>
          <a:xfrm>
            <a:off x="3884916" y="3030312"/>
            <a:ext cx="224189" cy="216024"/>
          </a:xfrm>
          <a:prstGeom prst="plus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40" name="Group 139"/>
          <p:cNvGrpSpPr/>
          <p:nvPr/>
        </p:nvGrpSpPr>
        <p:grpSpPr>
          <a:xfrm>
            <a:off x="2017186" y="3108437"/>
            <a:ext cx="212904" cy="232761"/>
            <a:chOff x="2017186" y="1468047"/>
            <a:chExt cx="120471" cy="160753"/>
          </a:xfrm>
          <a:solidFill>
            <a:schemeClr val="accent2"/>
          </a:solidFill>
        </p:grpSpPr>
        <p:sp>
          <p:nvSpPr>
            <p:cNvPr id="138" name="Rectangle 137"/>
            <p:cNvSpPr/>
            <p:nvPr/>
          </p:nvSpPr>
          <p:spPr>
            <a:xfrm>
              <a:off x="2019040" y="1520788"/>
              <a:ext cx="45719" cy="10801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9" name="Rectangle 138"/>
            <p:cNvSpPr/>
            <p:nvPr/>
          </p:nvSpPr>
          <p:spPr>
            <a:xfrm>
              <a:off x="2017186" y="1468047"/>
              <a:ext cx="120471" cy="45719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42" name="Rectangle 141"/>
          <p:cNvSpPr/>
          <p:nvPr/>
        </p:nvSpPr>
        <p:spPr>
          <a:xfrm>
            <a:off x="2953899" y="3176057"/>
            <a:ext cx="80798" cy="15639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" name="Rectangle 142"/>
          <p:cNvSpPr/>
          <p:nvPr/>
        </p:nvSpPr>
        <p:spPr>
          <a:xfrm>
            <a:off x="2887846" y="3099692"/>
            <a:ext cx="212904" cy="6619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5" name="Flowchart: Process 144"/>
          <p:cNvSpPr/>
          <p:nvPr/>
        </p:nvSpPr>
        <p:spPr>
          <a:xfrm>
            <a:off x="3109093" y="3115465"/>
            <a:ext cx="770529" cy="45719"/>
          </a:xfrm>
          <a:prstGeom prst="flowChartProces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9" name="Flowchart: Process 148"/>
          <p:cNvSpPr/>
          <p:nvPr/>
        </p:nvSpPr>
        <p:spPr>
          <a:xfrm>
            <a:off x="4109316" y="3115465"/>
            <a:ext cx="770529" cy="45719"/>
          </a:xfrm>
          <a:prstGeom prst="flowChartProces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50" name="Group 149"/>
          <p:cNvGrpSpPr/>
          <p:nvPr/>
        </p:nvGrpSpPr>
        <p:grpSpPr>
          <a:xfrm>
            <a:off x="4855520" y="3103762"/>
            <a:ext cx="212904" cy="232760"/>
            <a:chOff x="2362454" y="1564107"/>
            <a:chExt cx="212904" cy="232760"/>
          </a:xfrm>
        </p:grpSpPr>
        <p:sp>
          <p:nvSpPr>
            <p:cNvPr id="151" name="Rectangle 150"/>
            <p:cNvSpPr/>
            <p:nvPr/>
          </p:nvSpPr>
          <p:spPr>
            <a:xfrm>
              <a:off x="2428507" y="1640472"/>
              <a:ext cx="80798" cy="156395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2" name="Rectangle 151"/>
            <p:cNvSpPr/>
            <p:nvPr/>
          </p:nvSpPr>
          <p:spPr>
            <a:xfrm>
              <a:off x="2362454" y="1564107"/>
              <a:ext cx="212904" cy="66198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53" name="Rectangle 152"/>
          <p:cNvSpPr/>
          <p:nvPr/>
        </p:nvSpPr>
        <p:spPr>
          <a:xfrm>
            <a:off x="3951044" y="3194668"/>
            <a:ext cx="80798" cy="15639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4" name="Flowchart: Process 153"/>
          <p:cNvSpPr/>
          <p:nvPr/>
        </p:nvSpPr>
        <p:spPr>
          <a:xfrm>
            <a:off x="5092633" y="3115465"/>
            <a:ext cx="770529" cy="45719"/>
          </a:xfrm>
          <a:prstGeom prst="flowChartProces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6" name="Rectangle 155"/>
          <p:cNvSpPr/>
          <p:nvPr/>
        </p:nvSpPr>
        <p:spPr>
          <a:xfrm>
            <a:off x="5947298" y="3180535"/>
            <a:ext cx="80798" cy="15639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7" name="Rectangle 156"/>
          <p:cNvSpPr/>
          <p:nvPr/>
        </p:nvSpPr>
        <p:spPr>
          <a:xfrm>
            <a:off x="5815457" y="3109931"/>
            <a:ext cx="212904" cy="6619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9" name="Flowchart: Process 158"/>
          <p:cNvSpPr/>
          <p:nvPr/>
        </p:nvSpPr>
        <p:spPr>
          <a:xfrm>
            <a:off x="3971565" y="2791849"/>
            <a:ext cx="46705" cy="283272"/>
          </a:xfrm>
          <a:prstGeom prst="flowChartProces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0" name="Rectangle 159"/>
          <p:cNvSpPr/>
          <p:nvPr/>
        </p:nvSpPr>
        <p:spPr>
          <a:xfrm>
            <a:off x="3956611" y="2675268"/>
            <a:ext cx="80798" cy="15639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4174120" y="2523003"/>
            <a:ext cx="212904" cy="6619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5" name="Straight Arrow Connector 164"/>
          <p:cNvCxnSpPr>
            <a:endCxn id="14" idx="1"/>
          </p:cNvCxnSpPr>
          <p:nvPr/>
        </p:nvCxnSpPr>
        <p:spPr>
          <a:xfrm flipV="1">
            <a:off x="3063981" y="2556103"/>
            <a:ext cx="766386" cy="21154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5309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1"/>
          <p:cNvSpPr>
            <a:spLocks noGrp="1"/>
          </p:cNvSpPr>
          <p:nvPr>
            <p:ph type="title"/>
          </p:nvPr>
        </p:nvSpPr>
        <p:spPr>
          <a:xfrm>
            <a:off x="457200" y="155888"/>
            <a:ext cx="8229600" cy="948513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Stiff-back (2)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475935"/>
            <a:ext cx="8229600" cy="2921618"/>
          </a:xfrm>
        </p:spPr>
        <p:txBody>
          <a:bodyPr>
            <a:normAutofit fontScale="77500" lnSpcReduction="20000"/>
          </a:bodyPr>
          <a:lstStyle/>
          <a:p>
            <a:pPr algn="just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Simple stiff-back structure with suction heads (following small test structure) used for 2 x 1 m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prototype</a:t>
            </a:r>
          </a:p>
          <a:p>
            <a:pPr algn="just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CERN-DT group is working on a final system using a perforated honeycomb structure with a perforated lower skin</a:t>
            </a:r>
          </a:p>
          <a:p>
            <a:pPr algn="just">
              <a:buClr>
                <a:schemeClr val="accent3"/>
              </a:buClr>
              <a:buFont typeface="Wingdings" charset="2"/>
              <a:buChar char="§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ork in progress</a:t>
            </a:r>
          </a:p>
          <a:p>
            <a:pPr lvl="1" algn="just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Small 50 x 50 cm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prototype ready for the test</a:t>
            </a:r>
          </a:p>
          <a:p>
            <a:pPr lvl="1" algn="just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Large, full wedge size, if prototype successful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MMM Rome, 15/07/2013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>
                <a:latin typeface="Times New Roman" pitchFamily="18" charset="0"/>
                <a:cs typeface="Times New Roman" pitchFamily="18" charset="0"/>
              </a:rPr>
              <a:t>7</a:t>
            </a:fld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671111" y="4409428"/>
            <a:ext cx="7457931" cy="1253628"/>
            <a:chOff x="457200" y="3662344"/>
            <a:chExt cx="7457931" cy="1253628"/>
          </a:xfrm>
        </p:grpSpPr>
        <p:sp>
          <p:nvSpPr>
            <p:cNvPr id="6" name="Rectangle 5"/>
            <p:cNvSpPr/>
            <p:nvPr/>
          </p:nvSpPr>
          <p:spPr>
            <a:xfrm>
              <a:off x="1609301" y="4193358"/>
              <a:ext cx="6130667" cy="711666"/>
            </a:xfrm>
            <a:prstGeom prst="rect">
              <a:avLst/>
            </a:prstGeom>
            <a:pattFill prst="ltVert">
              <a:fgClr>
                <a:prstClr val="black"/>
              </a:fgClr>
              <a:bgClr>
                <a:prstClr val="white"/>
              </a:bgClr>
            </a:patt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57200" y="4372923"/>
              <a:ext cx="8396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60 mm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434138" y="4193358"/>
              <a:ext cx="175163" cy="711666"/>
            </a:xfrm>
            <a:prstGeom prst="rect">
              <a:avLst/>
            </a:prstGeom>
            <a:solidFill>
              <a:srgbClr val="FF66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7739968" y="4193358"/>
              <a:ext cx="175163" cy="711666"/>
            </a:xfrm>
            <a:prstGeom prst="rect">
              <a:avLst/>
            </a:prstGeom>
            <a:solidFill>
              <a:srgbClr val="FF66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2" name="Straight Connector 11"/>
            <p:cNvCxnSpPr>
              <a:stCxn id="9" idx="2"/>
            </p:cNvCxnSpPr>
            <p:nvPr/>
          </p:nvCxnSpPr>
          <p:spPr>
            <a:xfrm>
              <a:off x="1521720" y="4905024"/>
              <a:ext cx="6218248" cy="10948"/>
            </a:xfrm>
            <a:prstGeom prst="line">
              <a:avLst/>
            </a:prstGeom>
            <a:ln>
              <a:solidFill>
                <a:srgbClr val="00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4138201" y="3985331"/>
              <a:ext cx="0" cy="208027"/>
            </a:xfrm>
            <a:prstGeom prst="line">
              <a:avLst/>
            </a:prstGeom>
            <a:ln w="38100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4400077" y="3985331"/>
              <a:ext cx="0" cy="208027"/>
            </a:xfrm>
            <a:prstGeom prst="line">
              <a:avLst/>
            </a:prstGeom>
            <a:ln w="38100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Up Arrow 16"/>
            <p:cNvSpPr/>
            <p:nvPr/>
          </p:nvSpPr>
          <p:spPr>
            <a:xfrm>
              <a:off x="4115439" y="3662344"/>
              <a:ext cx="284638" cy="229923"/>
            </a:xfrm>
            <a:prstGeom prst="upArrow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Up Arrow 17"/>
            <p:cNvSpPr>
              <a:spLocks noChangeAspect="1"/>
            </p:cNvSpPr>
            <p:nvPr/>
          </p:nvSpPr>
          <p:spPr>
            <a:xfrm>
              <a:off x="1892206" y="4740796"/>
              <a:ext cx="176636" cy="142681"/>
            </a:xfrm>
            <a:prstGeom prst="upArrow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Up Arrow 18"/>
            <p:cNvSpPr>
              <a:spLocks noChangeAspect="1"/>
            </p:cNvSpPr>
            <p:nvPr/>
          </p:nvSpPr>
          <p:spPr>
            <a:xfrm>
              <a:off x="2590800" y="4740796"/>
              <a:ext cx="176636" cy="142681"/>
            </a:xfrm>
            <a:prstGeom prst="upArrow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Up Arrow 19"/>
            <p:cNvSpPr>
              <a:spLocks noChangeAspect="1"/>
            </p:cNvSpPr>
            <p:nvPr/>
          </p:nvSpPr>
          <p:spPr>
            <a:xfrm>
              <a:off x="3289394" y="4740796"/>
              <a:ext cx="176636" cy="142681"/>
            </a:xfrm>
            <a:prstGeom prst="upArrow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Up Arrow 20"/>
            <p:cNvSpPr>
              <a:spLocks noChangeAspect="1"/>
            </p:cNvSpPr>
            <p:nvPr/>
          </p:nvSpPr>
          <p:spPr>
            <a:xfrm>
              <a:off x="3987988" y="4740796"/>
              <a:ext cx="176636" cy="142681"/>
            </a:xfrm>
            <a:prstGeom prst="upArrow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Up Arrow 21"/>
            <p:cNvSpPr>
              <a:spLocks noChangeAspect="1"/>
            </p:cNvSpPr>
            <p:nvPr/>
          </p:nvSpPr>
          <p:spPr>
            <a:xfrm>
              <a:off x="4686582" y="4740796"/>
              <a:ext cx="176636" cy="142681"/>
            </a:xfrm>
            <a:prstGeom prst="upArrow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Up Arrow 22"/>
            <p:cNvSpPr>
              <a:spLocks noChangeAspect="1"/>
            </p:cNvSpPr>
            <p:nvPr/>
          </p:nvSpPr>
          <p:spPr>
            <a:xfrm>
              <a:off x="5385176" y="4740796"/>
              <a:ext cx="176636" cy="142681"/>
            </a:xfrm>
            <a:prstGeom prst="upArrow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Up Arrow 23"/>
            <p:cNvSpPr>
              <a:spLocks noChangeAspect="1"/>
            </p:cNvSpPr>
            <p:nvPr/>
          </p:nvSpPr>
          <p:spPr>
            <a:xfrm>
              <a:off x="6083770" y="4740796"/>
              <a:ext cx="176636" cy="142681"/>
            </a:xfrm>
            <a:prstGeom prst="upArrow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Up Arrow 24"/>
            <p:cNvSpPr>
              <a:spLocks noChangeAspect="1"/>
            </p:cNvSpPr>
            <p:nvPr/>
          </p:nvSpPr>
          <p:spPr>
            <a:xfrm>
              <a:off x="6782364" y="4740796"/>
              <a:ext cx="176636" cy="142681"/>
            </a:xfrm>
            <a:prstGeom prst="upArrow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Up Arrow 25"/>
            <p:cNvSpPr>
              <a:spLocks noChangeAspect="1"/>
            </p:cNvSpPr>
            <p:nvPr/>
          </p:nvSpPr>
          <p:spPr>
            <a:xfrm>
              <a:off x="7480958" y="4740796"/>
              <a:ext cx="176636" cy="142681"/>
            </a:xfrm>
            <a:prstGeom prst="upArrow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8375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MMM Rome, 15/07/2013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>
                <a:latin typeface="Times New Roman" pitchFamily="18" charset="0"/>
                <a:cs typeface="Times New Roman" pitchFamily="18" charset="0"/>
              </a:rPr>
              <a:t>8</a:t>
            </a:fld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Gluing (1)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8506" y="1531835"/>
            <a:ext cx="894861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Step 1 – FR4 skins were placed and sucked 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on the table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Step 2 – Plastic mesh was wetted with </a:t>
            </a:r>
          </a:p>
          <a:p>
            <a:pPr algn="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glue and placed on the FR4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Step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3 –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Frame foam panel were placed on the mesh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70" b="4511"/>
          <a:stretch/>
        </p:blipFill>
        <p:spPr>
          <a:xfrm>
            <a:off x="4358244" y="1045028"/>
            <a:ext cx="4572000" cy="2517570"/>
          </a:xfrm>
          <a:prstGeom prst="rect">
            <a:avLst/>
          </a:prstGeom>
        </p:spPr>
      </p:pic>
      <p:pic>
        <p:nvPicPr>
          <p:cNvPr id="3075" name="Picture 3" descr="C:\Users\Givi\Documents\CERN\MicroMegas\Drawings\Foam panel\v2Uv_3sRAD5jr-h36hCs75hiY0exHgsHFrS5pdO-SFU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06" y="2303813"/>
            <a:ext cx="4174736" cy="3129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Givi\Documents\CERN\MicroMegas\Drawings\Foam panel\lbCL0kPGGRpPaeoqBD-KaJMC9h9cBBJXFB2eJiefeC8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1274" y="4415986"/>
            <a:ext cx="3083851" cy="2311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9860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MMM Rome, 15/07/2013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>
                <a:latin typeface="Times New Roman" pitchFamily="18" charset="0"/>
                <a:cs typeface="Times New Roman" pitchFamily="18" charset="0"/>
              </a:rPr>
              <a:t>9</a:t>
            </a:fld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Gluing (2)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Second skin was placed and sucked on the table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Glue was distributed on the surface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Plastic mesh was wetted by glue and placed on the skin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Prepared “half panel” picked up with the stiff-back structure and placed on the mesh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Calibrated shims were placed under the stiff-back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9359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646464"/>
      </a:dk1>
      <a:lt1>
        <a:sysClr val="window" lastClr="F5F5EE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646464"/>
      </a:dk1>
      <a:lt1>
        <a:sysClr val="window" lastClr="F5F5EE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646464"/>
      </a:dk1>
      <a:lt1>
        <a:sysClr val="window" lastClr="F5F5EE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812</TotalTime>
  <Words>387</Words>
  <Application>Microsoft Office PowerPoint</Application>
  <PresentationFormat>On-screen Show (4:3)</PresentationFormat>
  <Paragraphs>118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MM mechanical prototype</vt:lpstr>
      <vt:lpstr>Purpose</vt:lpstr>
      <vt:lpstr>CERN mechanical prototype (1)</vt:lpstr>
      <vt:lpstr>PowerPoint Presentation</vt:lpstr>
      <vt:lpstr>The table</vt:lpstr>
      <vt:lpstr>Stiff-back (1)</vt:lpstr>
      <vt:lpstr>Stiff-back (2)</vt:lpstr>
      <vt:lpstr>PowerPoint Presentation</vt:lpstr>
      <vt:lpstr>PowerPoint Presentation</vt:lpstr>
      <vt:lpstr>First experience (1)</vt:lpstr>
      <vt:lpstr>PowerPoint Presentation</vt:lpstr>
      <vt:lpstr>Collaborative effort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MM construction organization</dc:title>
  <dc:creator>Joerg Wotschack</dc:creator>
  <cp:lastModifiedBy>Givi</cp:lastModifiedBy>
  <cp:revision>57</cp:revision>
  <dcterms:created xsi:type="dcterms:W3CDTF">2013-04-18T05:46:46Z</dcterms:created>
  <dcterms:modified xsi:type="dcterms:W3CDTF">2013-07-15T08:28:49Z</dcterms:modified>
</cp:coreProperties>
</file>