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5"/>
  </p:notesMasterIdLst>
  <p:sldIdLst>
    <p:sldId id="256" r:id="rId2"/>
    <p:sldId id="300" r:id="rId3"/>
    <p:sldId id="303" r:id="rId4"/>
    <p:sldId id="301" r:id="rId5"/>
    <p:sldId id="316" r:id="rId6"/>
    <p:sldId id="302" r:id="rId7"/>
    <p:sldId id="308" r:id="rId8"/>
    <p:sldId id="306" r:id="rId9"/>
    <p:sldId id="309" r:id="rId10"/>
    <p:sldId id="304" r:id="rId11"/>
    <p:sldId id="311" r:id="rId12"/>
    <p:sldId id="313" r:id="rId13"/>
    <p:sldId id="380" r:id="rId14"/>
    <p:sldId id="382" r:id="rId15"/>
    <p:sldId id="381" r:id="rId16"/>
    <p:sldId id="312" r:id="rId17"/>
    <p:sldId id="378" r:id="rId18"/>
    <p:sldId id="379" r:id="rId19"/>
    <p:sldId id="315" r:id="rId20"/>
    <p:sldId id="279" r:id="rId21"/>
    <p:sldId id="369" r:id="rId22"/>
    <p:sldId id="362" r:id="rId23"/>
    <p:sldId id="354" r:id="rId24"/>
    <p:sldId id="355" r:id="rId25"/>
    <p:sldId id="356" r:id="rId26"/>
    <p:sldId id="357" r:id="rId27"/>
    <p:sldId id="360" r:id="rId28"/>
    <p:sldId id="361" r:id="rId29"/>
    <p:sldId id="363" r:id="rId30"/>
    <p:sldId id="383" r:id="rId31"/>
    <p:sldId id="384" r:id="rId32"/>
    <p:sldId id="317" r:id="rId33"/>
    <p:sldId id="314" r:id="rId34"/>
    <p:sldId id="370" r:id="rId35"/>
    <p:sldId id="371" r:id="rId36"/>
    <p:sldId id="366" r:id="rId37"/>
    <p:sldId id="338" r:id="rId38"/>
    <p:sldId id="375" r:id="rId39"/>
    <p:sldId id="339" r:id="rId40"/>
    <p:sldId id="341" r:id="rId41"/>
    <p:sldId id="332" r:id="rId42"/>
    <p:sldId id="333" r:id="rId43"/>
    <p:sldId id="335" r:id="rId44"/>
    <p:sldId id="336" r:id="rId45"/>
    <p:sldId id="337" r:id="rId46"/>
    <p:sldId id="343" r:id="rId47"/>
    <p:sldId id="348" r:id="rId48"/>
    <p:sldId id="349" r:id="rId49"/>
    <p:sldId id="350" r:id="rId50"/>
    <p:sldId id="351" r:id="rId51"/>
    <p:sldId id="290" r:id="rId52"/>
    <p:sldId id="352" r:id="rId53"/>
    <p:sldId id="374" r:id="rId54"/>
    <p:sldId id="353" r:id="rId55"/>
    <p:sldId id="285" r:id="rId56"/>
    <p:sldId id="367" r:id="rId57"/>
    <p:sldId id="368" r:id="rId58"/>
    <p:sldId id="373" r:id="rId59"/>
    <p:sldId id="376" r:id="rId60"/>
    <p:sldId id="365" r:id="rId61"/>
    <p:sldId id="377" r:id="rId62"/>
    <p:sldId id="364" r:id="rId63"/>
    <p:sldId id="372" r:id="rId6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8DCBCD"/>
    <a:srgbClr val="E1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A93D221-707F-4390-8E63-B452E42087B6}" type="datetimeFigureOut">
              <a:rPr lang="en-US" smtClean="0"/>
              <a:t>8/18/2013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B009344-CA10-4073-B8B6-3CCA8A1AA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4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sPHENIX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B21CA8-1EE9-4CBE-9C0C-B29323506E7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73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sPHENIX</a:t>
            </a:r>
            <a:r>
              <a:rPr lang="en-US" baseline="0" dirty="0" smtClean="0"/>
              <a:t> with </a:t>
            </a:r>
            <a:r>
              <a:rPr lang="en-US" baseline="0" dirty="0" err="1" smtClean="0"/>
              <a:t>BaBar</a:t>
            </a:r>
            <a:r>
              <a:rPr lang="en-US" baseline="0" dirty="0" smtClean="0"/>
              <a:t> magnet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B21CA8-1EE9-4CBE-9C0C-B29323506E7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5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5E6B-5C30-48FC-A6FC-FDD1A14F2F92}" type="datetime1">
              <a:rPr lang="en-US" smtClean="0"/>
              <a:t>8/18/2013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8B8FE-DFAB-4CDF-89D7-44CD3708B9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8313-A5CF-4B82-B30F-7F75840C8386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41ED-7706-41D5-8DF8-B32083C69B3C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569075"/>
            <a:ext cx="2085975" cy="365125"/>
          </a:xfrm>
        </p:spPr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" y="6553200"/>
            <a:ext cx="2847975" cy="365125"/>
          </a:xfrm>
        </p:spPr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2025" y="6569075"/>
            <a:ext cx="561975" cy="365125"/>
          </a:xfrm>
        </p:spPr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3529-9E22-437E-994D-4F981F88C045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7E9E-2645-4120-BE81-C9ABDEE078E0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38F-7132-4844-BAA2-673E3260DB67}" type="datetime1">
              <a:rPr lang="en-US" smtClean="0"/>
              <a:t>8/18/2013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E91E-E018-4EBB-BDCB-890808E2A1B7}" type="datetime1">
              <a:rPr lang="en-US" smtClean="0"/>
              <a:t>8/18/2013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5091-F39F-4F12-9DB5-D144AD3D92EA}" type="datetime1">
              <a:rPr lang="en-US" smtClean="0"/>
              <a:t>8/18/2013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0D58-FE38-4FF3-9D2D-B13CD89419F6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62A5-525A-4EAD-85EE-9CCB9C7EBB20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2000">
              <a:schemeClr val="bg1">
                <a:tint val="90000"/>
                <a:shade val="90000"/>
                <a:satMod val="200000"/>
                <a:alpha val="77000"/>
              </a:schemeClr>
            </a:gs>
            <a:gs pos="98000">
              <a:srgbClr val="8DCBC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55320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B9E904-FC57-464A-8BF6-F15893368B66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3425" y="655320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Frantz Wayne State Jets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55320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C2E6126-1343-414B-8CF1-848B482B2D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69623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69623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l.aps.org/abstract/PRL/v109/i24/e242301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hyperlink" Target="http://www.phenix.bnl.gov/WWW/docs/upgrades/mie13/MIE_update03222013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2077" y="2107840"/>
            <a:ext cx="7467600" cy="2438400"/>
          </a:xfrm>
        </p:spPr>
        <p:txBody>
          <a:bodyPr/>
          <a:lstStyle/>
          <a:p>
            <a:r>
              <a:rPr lang="en-US" sz="5400" dirty="0" smtClean="0"/>
              <a:t>Near- </a:t>
            </a:r>
            <a:r>
              <a:rPr lang="en-US" sz="5400" dirty="0"/>
              <a:t>and </a:t>
            </a:r>
            <a:r>
              <a:rPr lang="en-US" sz="5400" dirty="0" smtClean="0"/>
              <a:t>Medium-Term </a:t>
            </a:r>
            <a:r>
              <a:rPr lang="en-US" sz="5400" dirty="0" smtClean="0"/>
              <a:t>Future of </a:t>
            </a:r>
            <a:r>
              <a:rPr lang="en-US" sz="5400" dirty="0" err="1" smtClean="0"/>
              <a:t>E</a:t>
            </a:r>
            <a:r>
              <a:rPr lang="en-US" sz="5400" i="1" baseline="-25000" dirty="0" err="1" smtClean="0"/>
              <a:t>loss</a:t>
            </a:r>
            <a:r>
              <a:rPr lang="en-US" sz="5400" dirty="0" smtClean="0"/>
              <a:t> </a:t>
            </a:r>
            <a:r>
              <a:rPr lang="en-US" sz="5400" dirty="0" smtClean="0"/>
              <a:t>Measurements </a:t>
            </a:r>
            <a:r>
              <a:rPr lang="en-US" sz="5400" dirty="0"/>
              <a:t>at RHIC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419600"/>
            <a:ext cx="6400800" cy="1219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Justin Frantz</a:t>
            </a:r>
          </a:p>
          <a:p>
            <a:r>
              <a:rPr lang="en-US" b="1" dirty="0" smtClean="0"/>
              <a:t>Ohio University</a:t>
            </a:r>
          </a:p>
          <a:p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Annual Wayne State Jet Workshop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74D6-2E27-4425-979E-00A4CAA99BA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Frantz Wayne State Jets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8B8FE-DFAB-4CDF-89D7-44CD3708B936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682498"/>
            <a:ext cx="2143163" cy="61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5483585"/>
            <a:ext cx="1264883" cy="39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555632"/>
            <a:ext cx="1900725" cy="79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555632"/>
            <a:ext cx="1042115" cy="94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846" y="5943600"/>
            <a:ext cx="1290637" cy="3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273893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82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990600"/>
          </a:xfrm>
        </p:spPr>
        <p:txBody>
          <a:bodyPr/>
          <a:lstStyle/>
          <a:p>
            <a:r>
              <a:rPr lang="en-US" dirty="0" smtClean="0"/>
              <a:t>PHENIX FVTX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368" y="1368648"/>
            <a:ext cx="5032568" cy="4955952"/>
          </a:xfrm>
        </p:spPr>
        <p:txBody>
          <a:bodyPr>
            <a:normAutofit/>
          </a:bodyPr>
          <a:lstStyle/>
          <a:p>
            <a:r>
              <a:rPr lang="en-US" dirty="0" smtClean="0"/>
              <a:t>FVTX provides</a:t>
            </a:r>
            <a:r>
              <a:rPr lang="en-US" i="1" dirty="0" smtClean="0"/>
              <a:t> c</a:t>
            </a:r>
            <a:r>
              <a:rPr lang="en-US" i="1" dirty="0" smtClean="0">
                <a:sym typeface="Wingdings" pitchFamily="2" charset="2"/>
              </a:rPr>
              <a:t>/</a:t>
            </a:r>
            <a:r>
              <a:rPr lang="en-US" i="1" dirty="0" smtClean="0"/>
              <a:t>b </a:t>
            </a:r>
            <a:r>
              <a:rPr lang="en-US" dirty="0" smtClean="0"/>
              <a:t>separation</a:t>
            </a:r>
            <a:r>
              <a:rPr lang="en-US" dirty="0" smtClean="0">
                <a:sym typeface="Wingdings" pitchFamily="2" charset="2"/>
              </a:rPr>
              <a:t> for forward/</a:t>
            </a:r>
            <a:r>
              <a:rPr lang="en-US" dirty="0" err="1" smtClean="0">
                <a:sym typeface="Wingdings" pitchFamily="2" charset="2"/>
              </a:rPr>
              <a:t>bkwd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Muon</a:t>
            </a:r>
            <a:r>
              <a:rPr lang="en-US" dirty="0" smtClean="0">
                <a:sym typeface="Wingdings" pitchFamily="2" charset="2"/>
              </a:rPr>
              <a:t> arms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HF </a:t>
            </a:r>
            <a:r>
              <a:rPr lang="en-US" dirty="0" smtClean="0"/>
              <a:t>Single and Di-</a:t>
            </a:r>
            <a:r>
              <a:rPr lang="en-US" dirty="0" err="1" smtClean="0"/>
              <a:t>muons</a:t>
            </a:r>
            <a:r>
              <a:rPr lang="en-US" dirty="0" smtClean="0"/>
              <a:t> / </a:t>
            </a:r>
            <a:r>
              <a:rPr lang="en-US" dirty="0" err="1" smtClean="0">
                <a:sym typeface="Wingdings" pitchFamily="2" charset="2"/>
              </a:rPr>
              <a:t>Drell</a:t>
            </a:r>
            <a:r>
              <a:rPr lang="en-US" dirty="0" smtClean="0">
                <a:sym typeface="Wingdings" pitchFamily="2" charset="2"/>
              </a:rPr>
              <a:t>-Yan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FVTX </a:t>
            </a:r>
            <a:r>
              <a:rPr lang="en-US" dirty="0"/>
              <a:t>commissioning run in </a:t>
            </a:r>
            <a:r>
              <a:rPr lang="en-US" dirty="0" smtClean="0"/>
              <a:t>Run-12 &gt; </a:t>
            </a:r>
            <a:r>
              <a:rPr lang="en-US" dirty="0"/>
              <a:t>96% live active area</a:t>
            </a:r>
          </a:p>
          <a:p>
            <a:endParaRPr lang="en-US" dirty="0" smtClean="0"/>
          </a:p>
          <a:p>
            <a:r>
              <a:rPr lang="en-US" dirty="0" smtClean="0"/>
              <a:t>Displaced </a:t>
            </a:r>
            <a:r>
              <a:rPr lang="en-US" dirty="0"/>
              <a:t>vertex results for open heavy flavor from Run-12 </a:t>
            </a:r>
            <a:r>
              <a:rPr lang="en-US" dirty="0" err="1"/>
              <a:t>Cu+Au</a:t>
            </a:r>
            <a:r>
              <a:rPr lang="en-US" dirty="0"/>
              <a:t> expected soon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81200"/>
            <a:ext cx="3978864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4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1600200"/>
          </a:xfrm>
        </p:spPr>
        <p:txBody>
          <a:bodyPr/>
          <a:lstStyle/>
          <a:p>
            <a:r>
              <a:rPr lang="en-US" dirty="0">
                <a:effectLst/>
              </a:rPr>
              <a:t>FVTX </a:t>
            </a:r>
            <a:r>
              <a:rPr lang="en-US" dirty="0" smtClean="0">
                <a:effectLst/>
              </a:rPr>
              <a:t>Di-</a:t>
            </a:r>
            <a:r>
              <a:rPr lang="en-US" dirty="0" err="1" smtClean="0">
                <a:effectLst/>
              </a:rPr>
              <a:t>muons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Run-13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4449763"/>
          </a:xfrm>
        </p:spPr>
        <p:txBody>
          <a:bodyPr/>
          <a:lstStyle/>
          <a:p>
            <a:r>
              <a:rPr lang="en-US" dirty="0" err="1"/>
              <a:t>Dimuons</a:t>
            </a:r>
            <a:r>
              <a:rPr lang="en-US" dirty="0"/>
              <a:t> matched to </a:t>
            </a:r>
            <a:r>
              <a:rPr lang="en-US" dirty="0" smtClean="0"/>
              <a:t>FVTX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FVTX opening </a:t>
            </a:r>
            <a:r>
              <a:rPr lang="en-US" dirty="0" smtClean="0"/>
              <a:t>angle</a:t>
            </a:r>
          </a:p>
          <a:p>
            <a:pPr lvl="1"/>
            <a:r>
              <a:rPr lang="en-US" dirty="0" smtClean="0"/>
              <a:t>require </a:t>
            </a:r>
            <a:r>
              <a:rPr lang="en-US" dirty="0"/>
              <a:t>tight matching between FVTX/</a:t>
            </a:r>
            <a:r>
              <a:rPr lang="en-US" dirty="0" err="1"/>
              <a:t>MuTr</a:t>
            </a:r>
            <a:r>
              <a:rPr lang="en-US" dirty="0"/>
              <a:t> tracks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60536" y="6082986"/>
            <a:ext cx="626464" cy="365125"/>
          </a:xfrm>
        </p:spPr>
        <p:txBody>
          <a:bodyPr/>
          <a:lstStyle/>
          <a:p>
            <a:fld id="{76907204-23BA-CC4B-9290-70A40BDD3E4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006344"/>
            <a:ext cx="4915546" cy="3861056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913586"/>
              </p:ext>
            </p:extLst>
          </p:nvPr>
        </p:nvGraphicFramePr>
        <p:xfrm>
          <a:off x="7201546" y="2317436"/>
          <a:ext cx="1083039" cy="578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9" name="Equation" r:id="rId4" imgW="380880" imgH="203040" progId="Equation.3">
                  <p:embed/>
                </p:oleObj>
              </mc:Choice>
              <mc:Fallback>
                <p:oleObj name="Equation" r:id="rId4" imgW="38088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1546" y="2317436"/>
                        <a:ext cx="1083039" cy="57868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711031"/>
              </p:ext>
            </p:extLst>
          </p:nvPr>
        </p:nvGraphicFramePr>
        <p:xfrm>
          <a:off x="7188950" y="3079436"/>
          <a:ext cx="1155596" cy="578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0" name="Equation" r:id="rId6" imgW="406080" imgH="203040" progId="Equation.3">
                  <p:embed/>
                </p:oleObj>
              </mc:Choice>
              <mc:Fallback>
                <p:oleObj name="Equation" r:id="rId6" imgW="4060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8950" y="3079436"/>
                        <a:ext cx="1155596" cy="57868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6" y="2667000"/>
            <a:ext cx="3390124" cy="24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28454" y="1828800"/>
            <a:ext cx="453454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Di-</a:t>
            </a:r>
            <a:r>
              <a:rPr lang="en-US" dirty="0" err="1" smtClean="0"/>
              <a:t>Muon</a:t>
            </a:r>
            <a:r>
              <a:rPr lang="en-US" dirty="0" smtClean="0"/>
              <a:t> Invariant Mass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6054" y="2209800"/>
            <a:ext cx="453454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Di-</a:t>
            </a:r>
            <a:r>
              <a:rPr lang="en-US" dirty="0" err="1" smtClean="0"/>
              <a:t>Muon</a:t>
            </a:r>
            <a:r>
              <a:rPr lang="en-US" dirty="0" smtClean="0"/>
              <a:t> Invariant Mass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054" y="5486400"/>
            <a:ext cx="8230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FVTX working great!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waiting external improvements (global </a:t>
            </a:r>
            <a:r>
              <a:rPr lang="en-US" dirty="0"/>
              <a:t>alignments, </a:t>
            </a:r>
            <a:r>
              <a:rPr lang="en-US" dirty="0" smtClean="0"/>
              <a:t> multi-collision </a:t>
            </a:r>
            <a:r>
              <a:rPr lang="en-US" dirty="0"/>
              <a:t>vertex </a:t>
            </a:r>
            <a:r>
              <a:rPr lang="en-US" dirty="0" smtClean="0"/>
              <a:t>finding, VTX repairs) to realize ultimate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16" y="-752343"/>
            <a:ext cx="8229600" cy="1600200"/>
          </a:xfrm>
        </p:spPr>
        <p:txBody>
          <a:bodyPr/>
          <a:lstStyle/>
          <a:p>
            <a:r>
              <a:rPr lang="en-US" dirty="0" smtClean="0"/>
              <a:t>STAR HF Upgrades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861012" cy="5257800"/>
          </a:xfrm>
        </p:spPr>
        <p:txBody>
          <a:bodyPr/>
          <a:lstStyle/>
          <a:p>
            <a:r>
              <a:rPr lang="en-US" dirty="0" smtClean="0"/>
              <a:t>MTD and HFT Upgrades are two large acceptance central rapidity PID detectors complementing  the STAR barrel  </a:t>
            </a:r>
          </a:p>
          <a:p>
            <a:r>
              <a:rPr lang="en-US" dirty="0" smtClean="0"/>
              <a:t>Add c/b quark separation complementing current nice e.g. D meson,  </a:t>
            </a:r>
            <a:r>
              <a:rPr lang="en-US" dirty="0" err="1" smtClean="0"/>
              <a:t>D</a:t>
            </a:r>
            <a:r>
              <a:rPr lang="en-US" dirty="0" err="1" smtClean="0">
                <a:sym typeface="Wingdings" pitchFamily="2" charset="2"/>
              </a:rPr>
              <a:t>e</a:t>
            </a:r>
            <a:r>
              <a:rPr lang="en-US" dirty="0" smtClean="0">
                <a:sym typeface="Wingdings" pitchFamily="2" charset="2"/>
              </a:rPr>
              <a:t> / expanding w/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m </a:t>
            </a:r>
            <a:r>
              <a:rPr lang="en-US" dirty="0" smtClean="0">
                <a:sym typeface="Wingdings" pitchFamily="2" charset="2"/>
              </a:rPr>
              <a:t>capabilities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12</a:t>
            </a:fld>
            <a:endParaRPr lang="en-US"/>
          </a:p>
        </p:txBody>
      </p:sp>
      <p:pic>
        <p:nvPicPr>
          <p:cNvPr id="7" name="图片 2" descr="D0_RAA_Linear_MHP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238" y="3851856"/>
            <a:ext cx="3447762" cy="2800213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5357236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72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85800"/>
            <a:ext cx="9322187" cy="1905000"/>
          </a:xfrm>
        </p:spPr>
        <p:txBody>
          <a:bodyPr/>
          <a:lstStyle/>
          <a:p>
            <a:r>
              <a:rPr lang="en-US" dirty="0" smtClean="0"/>
              <a:t>STAR Heavy Flavor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13" y="1189037"/>
            <a:ext cx="8229600" cy="4525963"/>
          </a:xfrm>
        </p:spPr>
        <p:txBody>
          <a:bodyPr/>
          <a:lstStyle/>
          <a:p>
            <a:r>
              <a:rPr lang="en-US" dirty="0" smtClean="0"/>
              <a:t>Matches TPC acceptance</a:t>
            </a:r>
          </a:p>
          <a:p>
            <a:r>
              <a:rPr lang="en-US" dirty="0" smtClean="0"/>
              <a:t>3 types of layers, SSD, IST, PXL innermost </a:t>
            </a:r>
          </a:p>
          <a:p>
            <a:r>
              <a:rPr lang="en-US" dirty="0" smtClean="0"/>
              <a:t>Precise Charm v2,  c/b </a:t>
            </a:r>
            <a:r>
              <a:rPr lang="en-US" dirty="0" err="1" smtClean="0"/>
              <a:t>Rcp</a:t>
            </a:r>
            <a:r>
              <a:rPr lang="en-US" dirty="0" smtClean="0"/>
              <a:t>, RAA, J/Psi from B, Charm Baryons  (test recombination for HF)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43938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151017"/>
            <a:ext cx="4159637" cy="314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69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7"/>
            <a:ext cx="8229600" cy="1600200"/>
          </a:xfrm>
        </p:spPr>
        <p:txBody>
          <a:bodyPr/>
          <a:lstStyle/>
          <a:p>
            <a:r>
              <a:rPr lang="en-US" dirty="0" smtClean="0"/>
              <a:t>STAR Heavy Flavor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13" y="1722437"/>
            <a:ext cx="8229600" cy="4525963"/>
          </a:xfrm>
        </p:spPr>
        <p:txBody>
          <a:bodyPr/>
          <a:lstStyle/>
          <a:p>
            <a:r>
              <a:rPr lang="en-US" dirty="0" smtClean="0"/>
              <a:t>Engineering Partial Installation for PXL during Run13</a:t>
            </a:r>
          </a:p>
          <a:p>
            <a:r>
              <a:rPr lang="en-US" dirty="0" smtClean="0"/>
              <a:t>Full commissioning  and physics for long </a:t>
            </a:r>
            <a:r>
              <a:rPr lang="en-US" dirty="0" err="1" smtClean="0"/>
              <a:t>AuAu</a:t>
            </a:r>
            <a:r>
              <a:rPr lang="en-US" dirty="0" smtClean="0"/>
              <a:t> run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14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19400"/>
            <a:ext cx="8360495" cy="308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</a:t>
            </a:r>
            <a:r>
              <a:rPr lang="en-US" dirty="0" err="1" smtClean="0"/>
              <a:t>Muon</a:t>
            </a:r>
            <a:r>
              <a:rPr lang="en-US" dirty="0" smtClean="0"/>
              <a:t> Telescope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Multi-gap Resistive Plate </a:t>
            </a:r>
            <a:r>
              <a:rPr lang="en-US" dirty="0" smtClean="0"/>
              <a:t>Chamber (MRPC) technology</a:t>
            </a:r>
          </a:p>
          <a:p>
            <a:r>
              <a:rPr lang="en-US" dirty="0" err="1" smtClean="0"/>
              <a:t>Onia</a:t>
            </a:r>
            <a:r>
              <a:rPr lang="en-US" dirty="0" smtClean="0"/>
              <a:t> states resolution, e-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correlations (for di-lepton contributions), </a:t>
            </a:r>
            <a:r>
              <a:rPr lang="en-US" dirty="0" err="1"/>
              <a:t>m</a:t>
            </a:r>
            <a:r>
              <a:rPr lang="en-US" dirty="0" err="1" smtClean="0"/>
              <a:t>uonic</a:t>
            </a:r>
            <a:r>
              <a:rPr lang="en-US" dirty="0" smtClean="0"/>
              <a:t> atoms?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15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99614"/>
            <a:ext cx="4876800" cy="158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657600"/>
            <a:ext cx="3152084" cy="2114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5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2000"/>
            <a:ext cx="8229600" cy="1600200"/>
          </a:xfrm>
        </p:spPr>
        <p:txBody>
          <a:bodyPr/>
          <a:lstStyle/>
          <a:p>
            <a:r>
              <a:rPr lang="en-US" dirty="0" smtClean="0"/>
              <a:t>STAR </a:t>
            </a:r>
            <a:r>
              <a:rPr lang="en-US" dirty="0" smtClean="0"/>
              <a:t>MTD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4525963"/>
          </a:xfrm>
        </p:spPr>
        <p:txBody>
          <a:bodyPr/>
          <a:lstStyle/>
          <a:p>
            <a:r>
              <a:rPr lang="en-US" dirty="0" smtClean="0"/>
              <a:t>63% installed in Run13  Working well!  Ahead of schedule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Ready for Run14 </a:t>
            </a:r>
            <a:r>
              <a:rPr lang="en-US" dirty="0" err="1" smtClean="0"/>
              <a:t>Au+Au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16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733800"/>
            <a:ext cx="57912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307" y="685800"/>
            <a:ext cx="3128493" cy="1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9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153400" cy="1143000"/>
          </a:xfrm>
        </p:spPr>
        <p:txBody>
          <a:bodyPr/>
          <a:lstStyle/>
          <a:p>
            <a:r>
              <a:rPr lang="en-US" dirty="0" smtClean="0"/>
              <a:t>Small System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2316163"/>
          </a:xfrm>
        </p:spPr>
        <p:txBody>
          <a:bodyPr/>
          <a:lstStyle/>
          <a:p>
            <a:r>
              <a:rPr lang="en-US" dirty="0" smtClean="0"/>
              <a:t>STAR/PHENIX BUP small systems Run15-16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17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877492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1143000" y="2971800"/>
            <a:ext cx="25146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609600"/>
            <a:ext cx="9982200" cy="1600200"/>
          </a:xfrm>
        </p:spPr>
        <p:txBody>
          <a:bodyPr/>
          <a:lstStyle/>
          <a:p>
            <a:r>
              <a:rPr lang="en-US" sz="4800" dirty="0" err="1"/>
              <a:t>d</a:t>
            </a:r>
            <a:r>
              <a:rPr lang="en-US" sz="4800" dirty="0" err="1" smtClean="0"/>
              <a:t>+Au</a:t>
            </a:r>
            <a:r>
              <a:rPr lang="en-US" sz="4800" dirty="0" smtClean="0"/>
              <a:t> Flow: STAR vs. PHENIX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After digesting </a:t>
            </a:r>
            <a:r>
              <a:rPr lang="en-US" dirty="0" err="1" smtClean="0"/>
              <a:t>Fuqiang’s</a:t>
            </a:r>
            <a:r>
              <a:rPr lang="en-US" dirty="0" smtClean="0"/>
              <a:t> last week presentation Helen mentioned:</a:t>
            </a:r>
          </a:p>
          <a:p>
            <a:r>
              <a:rPr lang="en-US" dirty="0" smtClean="0"/>
              <a:t>With increased </a:t>
            </a:r>
            <a:r>
              <a:rPr lang="en-US" dirty="0" smtClean="0">
                <a:latin typeface="Symbol" pitchFamily="18" charset="2"/>
              </a:rPr>
              <a:t>Dh</a:t>
            </a:r>
            <a:r>
              <a:rPr lang="en-US" dirty="0" smtClean="0"/>
              <a:t>, STAR sees (weak?) </a:t>
            </a:r>
            <a:r>
              <a:rPr lang="en-US" b="1" dirty="0" smtClean="0"/>
              <a:t>very long range ridge</a:t>
            </a:r>
            <a:r>
              <a:rPr lang="en-US" dirty="0" smtClean="0"/>
              <a:t>:  agreement with PHENIX Central-Backward</a:t>
            </a:r>
          </a:p>
          <a:p>
            <a:r>
              <a:rPr lang="en-US" dirty="0" smtClean="0"/>
              <a:t>Although broader than normal jet, contribution measured by PHENIX at mid-rapidity may be larger than the very long range component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18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6374673" cy="244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5444"/>
            <a:ext cx="2269097" cy="151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7696200" y="4953000"/>
            <a:ext cx="1193073" cy="121517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6183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PHENIX Prelim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19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Term Jet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Jet </a:t>
            </a:r>
            <a:r>
              <a:rPr lang="en-US" dirty="0" err="1" smtClean="0"/>
              <a:t>Reco</a:t>
            </a:r>
            <a:r>
              <a:rPr lang="en-US" dirty="0" smtClean="0"/>
              <a:t> of Light Jets</a:t>
            </a:r>
          </a:p>
          <a:p>
            <a:r>
              <a:rPr lang="en-US" dirty="0" smtClean="0"/>
              <a:t>Gamma-Hadron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4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Plans at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697996"/>
            <a:ext cx="9067800" cy="10076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talk will focus on the next decade of Heavy </a:t>
            </a:r>
            <a:r>
              <a:rPr lang="en-US" dirty="0" smtClean="0"/>
              <a:t>Ion (A+A)  </a:t>
            </a:r>
            <a:r>
              <a:rPr lang="en-US" dirty="0" err="1" smtClean="0"/>
              <a:t>E</a:t>
            </a:r>
            <a:r>
              <a:rPr lang="en-US" i="1" baseline="-25000" dirty="0" err="1" smtClean="0"/>
              <a:t>loss</a:t>
            </a:r>
            <a:r>
              <a:rPr lang="en-US" dirty="0" smtClean="0"/>
              <a:t> physics  - special focus on </a:t>
            </a:r>
            <a:r>
              <a:rPr lang="en-US" dirty="0" err="1" smtClean="0"/>
              <a:t>sPHENIX</a:t>
            </a:r>
            <a:endParaRPr lang="en-US" dirty="0" smtClean="0"/>
          </a:p>
          <a:p>
            <a:r>
              <a:rPr lang="en-US" dirty="0" smtClean="0"/>
              <a:t>Won’t talk ~much about Initial State and Forward Physics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25996"/>
            <a:ext cx="7086600" cy="4410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5E3B7-D17D-46C6-8A74-46D176A78FE9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0800000">
            <a:off x="8077200" y="4097796"/>
            <a:ext cx="533400" cy="914400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10800000">
            <a:off x="8238722" y="1659396"/>
            <a:ext cx="752877" cy="2133600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697468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RHIC ALD Berndt Muller talk in June: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0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685800"/>
            <a:ext cx="8229600" cy="1600200"/>
          </a:xfrm>
        </p:spPr>
        <p:txBody>
          <a:bodyPr/>
          <a:lstStyle/>
          <a:p>
            <a:r>
              <a:rPr lang="en-US" dirty="0" smtClean="0"/>
              <a:t>Jet </a:t>
            </a:r>
            <a:r>
              <a:rPr lang="en-US" dirty="0" err="1" smtClean="0"/>
              <a:t>Reco</a:t>
            </a:r>
            <a:r>
              <a:rPr lang="en-US" dirty="0" smtClean="0"/>
              <a:t> @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So far warm ups:  preliminary results </a:t>
            </a:r>
            <a:r>
              <a:rPr lang="en-US" dirty="0" smtClean="0"/>
              <a:t>only in </a:t>
            </a:r>
            <a:r>
              <a:rPr lang="en-US" dirty="0" smtClean="0"/>
              <a:t>A+A </a:t>
            </a:r>
          </a:p>
          <a:p>
            <a:r>
              <a:rPr lang="en-US" dirty="0" smtClean="0"/>
              <a:t>First STAR Preliminary Results 2009</a:t>
            </a:r>
          </a:p>
          <a:p>
            <a:r>
              <a:rPr lang="en-US" dirty="0" smtClean="0"/>
              <a:t>PHENIX </a:t>
            </a:r>
            <a:r>
              <a:rPr lang="en-US" dirty="0" err="1" smtClean="0"/>
              <a:t>Cu+Cu</a:t>
            </a:r>
            <a:r>
              <a:rPr lang="en-US" dirty="0" smtClean="0"/>
              <a:t> </a:t>
            </a:r>
            <a:r>
              <a:rPr lang="en-US" dirty="0" smtClean="0"/>
              <a:t>~’</a:t>
            </a:r>
            <a:r>
              <a:rPr lang="en-US" dirty="0" smtClean="0"/>
              <a:t>09 Jet </a:t>
            </a:r>
            <a:r>
              <a:rPr lang="en-US" dirty="0"/>
              <a:t>RAA </a:t>
            </a:r>
            <a:r>
              <a:rPr lang="en-US" dirty="0" smtClean="0"/>
              <a:t>Results: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Need Updated Experimental </a:t>
            </a:r>
            <a:r>
              <a:rPr lang="en-US" dirty="0"/>
              <a:t>RHIC Jet </a:t>
            </a:r>
            <a:r>
              <a:rPr lang="en-US" dirty="0" err="1" smtClean="0"/>
              <a:t>Reco</a:t>
            </a:r>
            <a:r>
              <a:rPr lang="en-US" dirty="0" smtClean="0"/>
              <a:t> RAA result (STAR and PHENIX)!</a:t>
            </a:r>
          </a:p>
          <a:p>
            <a:r>
              <a:rPr lang="en-US" dirty="0" smtClean="0"/>
              <a:t>PHENIX:   </a:t>
            </a:r>
            <a:r>
              <a:rPr lang="en-US" dirty="0" err="1" smtClean="0"/>
              <a:t>sPHENIX</a:t>
            </a:r>
            <a:r>
              <a:rPr lang="en-US" dirty="0" smtClean="0"/>
              <a:t>  </a:t>
            </a:r>
            <a:r>
              <a:rPr lang="en-US" dirty="0" smtClean="0"/>
              <a:t>work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A+A expertise increasing</a:t>
            </a:r>
          </a:p>
          <a:p>
            <a:pPr lvl="1"/>
            <a:r>
              <a:rPr lang="en-US" dirty="0" err="1" smtClean="0"/>
              <a:t>Cu+Au</a:t>
            </a:r>
            <a:r>
              <a:rPr lang="en-US" dirty="0" smtClean="0"/>
              <a:t>: Jet </a:t>
            </a:r>
            <a:r>
              <a:rPr lang="en-US" dirty="0" err="1" smtClean="0"/>
              <a:t>Reco</a:t>
            </a:r>
            <a:r>
              <a:rPr lang="en-US" dirty="0" smtClean="0"/>
              <a:t> Analysis Underway:  First Asymmetric System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5CD7-BEB5-4968-9059-9F1033DC5A3E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20</a:t>
            </a:fld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667000"/>
            <a:ext cx="3048000" cy="207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39000" y="3384112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GLV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06784"/>
            <a:ext cx="2438400" cy="23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198" y="2667000"/>
            <a:ext cx="2775002" cy="214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930" y="3239869"/>
            <a:ext cx="795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Jet</a:t>
            </a:r>
          </a:p>
          <a:p>
            <a:r>
              <a:rPr lang="en-US" sz="2000" b="1" dirty="0" smtClean="0"/>
              <a:t>R</a:t>
            </a:r>
            <a:r>
              <a:rPr lang="en-US" sz="2000" b="1" baseline="-25000" dirty="0" smtClean="0"/>
              <a:t>AA</a:t>
            </a:r>
            <a:endParaRPr lang="en-US" sz="2000" b="1" baseline="-25000" dirty="0"/>
          </a:p>
        </p:txBody>
      </p:sp>
    </p:spTree>
    <p:extLst>
      <p:ext uri="{BB962C8B-B14F-4D97-AF65-F5344CB8AC3E}">
        <p14:creationId xmlns:p14="http://schemas.microsoft.com/office/powerpoint/2010/main" val="43786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52800"/>
            <a:ext cx="6461869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600200"/>
          </a:xfrm>
        </p:spPr>
        <p:txBody>
          <a:bodyPr/>
          <a:lstStyle/>
          <a:p>
            <a:r>
              <a:rPr lang="en-US" dirty="0" smtClean="0"/>
              <a:t>New STAR Jet </a:t>
            </a:r>
            <a:r>
              <a:rPr lang="en-US" dirty="0" err="1" smtClean="0"/>
              <a:t>Reco</a:t>
            </a:r>
            <a:r>
              <a:rPr lang="en-US" dirty="0" smtClean="0"/>
              <a:t> Coming Soon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678363"/>
          </a:xfrm>
        </p:spPr>
        <p:txBody>
          <a:bodyPr/>
          <a:lstStyle/>
          <a:p>
            <a:r>
              <a:rPr lang="en-US" dirty="0" smtClean="0"/>
              <a:t>Full </a:t>
            </a:r>
            <a:r>
              <a:rPr lang="en-US" dirty="0" err="1" smtClean="0"/>
              <a:t>Bkg</a:t>
            </a:r>
            <a:r>
              <a:rPr lang="en-US" dirty="0" smtClean="0"/>
              <a:t> Subtraction/Unfolding Technique Completely Updated (Shared ALICE/STAR method)  </a:t>
            </a:r>
          </a:p>
          <a:p>
            <a:r>
              <a:rPr lang="en-US" dirty="0" smtClean="0"/>
              <a:t>Seems to be working well</a:t>
            </a:r>
          </a:p>
          <a:p>
            <a:r>
              <a:rPr lang="en-US" dirty="0"/>
              <a:t>STAR Run 11 </a:t>
            </a:r>
            <a:r>
              <a:rPr lang="en-US" dirty="0" err="1"/>
              <a:t>Au+Au</a:t>
            </a:r>
            <a:r>
              <a:rPr lang="en-US" dirty="0"/>
              <a:t> Large Jet </a:t>
            </a:r>
            <a:r>
              <a:rPr lang="en-US" dirty="0" smtClean="0"/>
              <a:t>Dataset</a:t>
            </a:r>
          </a:p>
          <a:p>
            <a:r>
              <a:rPr lang="en-US" dirty="0" smtClean="0"/>
              <a:t>Abstract Submitted for Nov.  Hard Probes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600200"/>
          </a:xfrm>
        </p:spPr>
        <p:txBody>
          <a:bodyPr/>
          <a:lstStyle/>
          <a:p>
            <a:r>
              <a:rPr lang="en-US" dirty="0" smtClean="0"/>
              <a:t>A Different </a:t>
            </a:r>
            <a:r>
              <a:rPr lang="en-US" dirty="0" smtClean="0"/>
              <a:t>Complementarity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81766"/>
            <a:ext cx="9144000" cy="48714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Both 2-p correlations AND Jet </a:t>
            </a:r>
            <a:r>
              <a:rPr lang="en-US" dirty="0" err="1" smtClean="0"/>
              <a:t>Reco</a:t>
            </a:r>
            <a:r>
              <a:rPr lang="en-US" dirty="0" smtClean="0"/>
              <a:t> need to be explored!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My Opinion: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>
                <a:solidFill>
                  <a:srgbClr val="FF0000"/>
                </a:solidFill>
              </a:rPr>
              <a:t>(Seems to be theme of this meeting too)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Jet Reconstruction is crucial  </a:t>
            </a:r>
            <a:r>
              <a:rPr lang="en-US" dirty="0" smtClean="0"/>
              <a:t>for final understandings of Jet Quenching </a:t>
            </a:r>
            <a:r>
              <a:rPr lang="en-US" dirty="0" smtClean="0">
                <a:sym typeface="Wingdings" pitchFamily="2" charset="2"/>
              </a:rPr>
              <a:t>  Modifications to Showering Process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sPHENIX</a:t>
            </a:r>
            <a:r>
              <a:rPr lang="en-US" dirty="0" smtClean="0">
                <a:sym typeface="Wingdings" pitchFamily="2" charset="2"/>
              </a:rPr>
              <a:t>!</a:t>
            </a:r>
            <a:endParaRPr lang="en-US" dirty="0" smtClean="0"/>
          </a:p>
          <a:p>
            <a:r>
              <a:rPr lang="en-US" dirty="0" smtClean="0"/>
              <a:t>In the short term : </a:t>
            </a:r>
            <a:r>
              <a:rPr lang="en-US" b="1" dirty="0" smtClean="0"/>
              <a:t>     DANGER   </a:t>
            </a:r>
            <a:r>
              <a:rPr lang="en-US" b="1" dirty="0" smtClean="0"/>
              <a:t> :  </a:t>
            </a:r>
            <a:r>
              <a:rPr lang="en-US" dirty="0" smtClean="0"/>
              <a:t>Don’t let jet </a:t>
            </a:r>
            <a:r>
              <a:rPr lang="en-US" dirty="0"/>
              <a:t>q</a:t>
            </a:r>
            <a:r>
              <a:rPr lang="en-US" dirty="0" smtClean="0"/>
              <a:t>uenching studies (RHIC/LHC) become too Jet </a:t>
            </a:r>
            <a:r>
              <a:rPr lang="en-US" dirty="0" err="1" smtClean="0"/>
              <a:t>Reco</a:t>
            </a:r>
            <a:r>
              <a:rPr lang="en-US" dirty="0" smtClean="0"/>
              <a:t>- biased!</a:t>
            </a:r>
          </a:p>
          <a:p>
            <a:r>
              <a:rPr lang="en-US" dirty="0"/>
              <a:t>We first need to learn what quenched jets look like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May need completely new jet finding techniques to study quenched </a:t>
            </a:r>
            <a:r>
              <a:rPr lang="en-US" dirty="0" smtClean="0"/>
              <a:t>jets</a:t>
            </a:r>
            <a:endParaRPr lang="en-US" dirty="0" smtClean="0"/>
          </a:p>
          <a:p>
            <a:r>
              <a:rPr lang="en-US" dirty="0" smtClean="0"/>
              <a:t>Complementarity</a:t>
            </a:r>
            <a:r>
              <a:rPr lang="en-US" dirty="0" smtClean="0"/>
              <a:t>:  Jet Finding + Angular Correlation  (Jet-h and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-h) Measurements</a:t>
            </a:r>
          </a:p>
          <a:p>
            <a:pPr lvl="1"/>
            <a:r>
              <a:rPr lang="en-US" dirty="0" smtClean="0"/>
              <a:t>We can study when modification is mostly NOT there with </a:t>
            </a:r>
            <a:r>
              <a:rPr lang="en-US" dirty="0"/>
              <a:t>j</a:t>
            </a:r>
            <a:r>
              <a:rPr lang="en-US" dirty="0" smtClean="0"/>
              <a:t>et finding:  e.g. Energy </a:t>
            </a:r>
            <a:r>
              <a:rPr lang="en-US" dirty="0" err="1" smtClean="0"/>
              <a:t>Asymm</a:t>
            </a:r>
            <a:endParaRPr lang="en-US" dirty="0" smtClean="0"/>
          </a:p>
          <a:p>
            <a:pPr lvl="1"/>
            <a:r>
              <a:rPr lang="en-US" dirty="0" smtClean="0"/>
              <a:t>Don’t ignore modification just because it not seen w/ jet finding observables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E5C6-2A48-4135-A91C-A1F58C8B21A7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22</a:t>
            </a:fld>
            <a:endParaRPr lang="en-US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04800"/>
            <a:ext cx="846838" cy="73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55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130" y="-723900"/>
            <a:ext cx="9464755" cy="1447800"/>
          </a:xfrm>
        </p:spPr>
        <p:txBody>
          <a:bodyPr/>
          <a:lstStyle/>
          <a:p>
            <a:r>
              <a:rPr lang="en-US" sz="4000" dirty="0" smtClean="0"/>
              <a:t>Example: “Jet” Finding + Correlations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327945" cy="226092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Event by Event </a:t>
            </a:r>
            <a:r>
              <a:rPr lang="en-US" b="1" dirty="0" smtClean="0"/>
              <a:t>  </a:t>
            </a:r>
            <a:r>
              <a:rPr lang="en-US" b="1" dirty="0"/>
              <a:t>CHOOSE </a:t>
            </a:r>
            <a:r>
              <a:rPr lang="en-US" b="1" dirty="0" smtClean="0"/>
              <a:t>Jets with  quenching A</a:t>
            </a:r>
            <a:r>
              <a:rPr lang="en-US" b="1" baseline="-25000" dirty="0" smtClean="0"/>
              <a:t>J</a:t>
            </a:r>
            <a:r>
              <a:rPr lang="en-US" b="1" dirty="0" smtClean="0"/>
              <a:t>/</a:t>
            </a:r>
            <a:r>
              <a:rPr lang="en-US" b="1" dirty="0" err="1" smtClean="0"/>
              <a:t>x</a:t>
            </a:r>
            <a:r>
              <a:rPr lang="en-US" b="1" baseline="-25000" dirty="0" err="1" smtClean="0">
                <a:latin typeface="Symbol" pitchFamily="18" charset="2"/>
              </a:rPr>
              <a:t>g</a:t>
            </a:r>
            <a:r>
              <a:rPr lang="en-US" b="1" baseline="-25000" dirty="0" err="1"/>
              <a:t>J</a:t>
            </a:r>
            <a:endParaRPr lang="en-US" b="1" baseline="-25000" dirty="0" smtClean="0"/>
          </a:p>
          <a:p>
            <a:r>
              <a:rPr lang="en-US" dirty="0" smtClean="0"/>
              <a:t>The Ultimate Tool?  Identify </a:t>
            </a:r>
            <a:r>
              <a:rPr lang="en-US" dirty="0" err="1" smtClean="0"/>
              <a:t>perturbative</a:t>
            </a:r>
            <a:r>
              <a:rPr lang="en-US" dirty="0" smtClean="0"/>
              <a:t> quenching regions, vary the quenching fraction? </a:t>
            </a:r>
          </a:p>
          <a:p>
            <a:r>
              <a:rPr lang="en-US" dirty="0" smtClean="0"/>
              <a:t>Look for shape of quenched jets in regions of di-jet asymmetry  </a:t>
            </a:r>
            <a:r>
              <a:rPr lang="en-US" dirty="0"/>
              <a:t>Direct 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-jet/di-jet different systematics</a:t>
            </a:r>
          </a:p>
          <a:p>
            <a:pPr lvl="1"/>
            <a:r>
              <a:rPr lang="en-US" dirty="0"/>
              <a:t>Di-jet A</a:t>
            </a:r>
            <a:r>
              <a:rPr lang="en-US" baseline="-25000" dirty="0"/>
              <a:t>J</a:t>
            </a:r>
            <a:r>
              <a:rPr lang="en-US" dirty="0"/>
              <a:t>   Gamma-jet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r>
              <a:rPr lang="en-US" baseline="-25000" dirty="0" err="1">
                <a:latin typeface="Symbol" pitchFamily="18" charset="2"/>
              </a:rPr>
              <a:t>g</a:t>
            </a:r>
            <a:r>
              <a:rPr lang="en-US" dirty="0"/>
              <a:t> </a:t>
            </a:r>
            <a:r>
              <a:rPr lang="en-US" dirty="0" smtClean="0"/>
              <a:t>cut</a:t>
            </a:r>
          </a:p>
          <a:p>
            <a:r>
              <a:rPr lang="en-US" dirty="0" smtClean="0"/>
              <a:t>Need to do it with and without </a:t>
            </a:r>
            <a:r>
              <a:rPr lang="en-US" dirty="0" smtClean="0"/>
              <a:t>quench jet </a:t>
            </a:r>
            <a:r>
              <a:rPr lang="en-US" dirty="0" err="1" smtClean="0"/>
              <a:t>reco</a:t>
            </a:r>
            <a:r>
              <a:rPr lang="en-US" dirty="0" smtClean="0"/>
              <a:t> axis!</a:t>
            </a:r>
            <a:endParaRPr lang="en-US" dirty="0"/>
          </a:p>
          <a:p>
            <a:endParaRPr lang="en-US" dirty="0">
              <a:sym typeface="Wingdings" pitchFamily="2" charset="2"/>
            </a:endParaRP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FF4A-0A6B-4DC2-8955-F74E8E1EC139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23</a:t>
            </a:fld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29000"/>
            <a:ext cx="4114800" cy="3335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22242"/>
            <a:ext cx="3124200" cy="33357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val 8"/>
          <p:cNvSpPr/>
          <p:nvPr/>
        </p:nvSpPr>
        <p:spPr>
          <a:xfrm>
            <a:off x="5410200" y="3615484"/>
            <a:ext cx="1219200" cy="2057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743200" y="3855353"/>
            <a:ext cx="1219200" cy="2057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28194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Di-jet Asymmetry</a:t>
            </a:r>
          </a:p>
          <a:p>
            <a:pPr algn="ctr"/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27826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-jet Asymmetry</a:t>
            </a:r>
          </a:p>
          <a:p>
            <a:pPr algn="ctr"/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47800" y="3352800"/>
            <a:ext cx="3505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Vitev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J.Phys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G38 (2011) 124087 ATLAS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0" y="34290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CMS PLB 718 (2013) 773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7671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93645" y="-304800"/>
            <a:ext cx="9906000" cy="1371600"/>
          </a:xfrm>
        </p:spPr>
        <p:txBody>
          <a:bodyPr/>
          <a:lstStyle/>
          <a:p>
            <a:r>
              <a:rPr lang="en-US" sz="4800" dirty="0" smtClean="0"/>
              <a:t>“Jet” Finding + Correlations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1905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This has been tried at LHC</a:t>
            </a:r>
            <a:endParaRPr lang="en-US" dirty="0"/>
          </a:p>
          <a:p>
            <a:r>
              <a:rPr lang="en-US" dirty="0" smtClean="0"/>
              <a:t>LHC FF Modification Correlates  with Large A</a:t>
            </a:r>
            <a:r>
              <a:rPr lang="en-US" baseline="-25000" dirty="0" smtClean="0"/>
              <a:t>J</a:t>
            </a:r>
            <a:r>
              <a:rPr lang="en-US" dirty="0" smtClean="0"/>
              <a:t>?  No?</a:t>
            </a:r>
          </a:p>
          <a:p>
            <a:r>
              <a:rPr lang="en-US" dirty="0" smtClean="0"/>
              <a:t>Bias of found jets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 </a:t>
            </a:r>
            <a:r>
              <a:rPr lang="en-US" b="1" dirty="0" smtClean="0">
                <a:sym typeface="Wingdings" pitchFamily="2" charset="2"/>
              </a:rPr>
              <a:t>Look outside jet cone!</a:t>
            </a:r>
          </a:p>
          <a:p>
            <a:pPr lvl="1"/>
            <a:r>
              <a:rPr lang="en-US" b="1" dirty="0" smtClean="0">
                <a:sym typeface="Wingdings" pitchFamily="2" charset="2"/>
              </a:rPr>
              <a:t> Look below jet finding </a:t>
            </a:r>
            <a:r>
              <a:rPr lang="en-US" b="1" dirty="0" smtClean="0">
                <a:sym typeface="Wingdings" pitchFamily="2" charset="2"/>
              </a:rPr>
              <a:t>cutoff</a:t>
            </a:r>
          </a:p>
          <a:p>
            <a:r>
              <a:rPr lang="en-US" dirty="0" smtClean="0">
                <a:sym typeface="Wingdings" pitchFamily="2" charset="2"/>
              </a:rPr>
              <a:t>Technical Difficulties due to UE event subtraction:  Don’t use </a:t>
            </a:r>
            <a:r>
              <a:rPr lang="en-US" dirty="0" err="1" smtClean="0">
                <a:sym typeface="Wingdings" pitchFamily="2" charset="2"/>
              </a:rPr>
              <a:t>awayside</a:t>
            </a:r>
            <a:r>
              <a:rPr lang="en-US" dirty="0" smtClean="0">
                <a:sym typeface="Wingdings" pitchFamily="2" charset="2"/>
              </a:rPr>
              <a:t> jet energy</a:t>
            </a:r>
            <a:endParaRPr lang="en-US" dirty="0" smtClean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3FF4A-0A6B-4DC2-8955-F74E8E1EC139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24</a:t>
            </a:fld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86200"/>
            <a:ext cx="5562600" cy="2753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35" y="3578971"/>
            <a:ext cx="2816752" cy="306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1860711" y="5715000"/>
            <a:ext cx="4997289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34670" y="341310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Ratio FF </a:t>
            </a:r>
            <a:r>
              <a:rPr lang="en-US" dirty="0" err="1" smtClean="0"/>
              <a:t>Pb+Pb</a:t>
            </a:r>
            <a:r>
              <a:rPr lang="en-US" dirty="0" smtClean="0"/>
              <a:t> / </a:t>
            </a:r>
            <a:r>
              <a:rPr lang="en-US" dirty="0" err="1" smtClean="0"/>
              <a:t>p+p</a:t>
            </a:r>
            <a:r>
              <a:rPr lang="en-US" dirty="0" smtClean="0"/>
              <a:t>  = 1 </a:t>
            </a:r>
            <a:r>
              <a:rPr lang="en-US" dirty="0" smtClean="0">
                <a:sym typeface="Wingdings" pitchFamily="2" charset="2"/>
              </a:rPr>
              <a:t> No mod?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3276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dA</a:t>
            </a:r>
            <a:r>
              <a:rPr lang="en-US" baseline="-25000" dirty="0" err="1" smtClean="0"/>
              <a:t>J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7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87" y="820891"/>
            <a:ext cx="66659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8581716" cy="4648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Photon Hadron </a:t>
            </a:r>
            <a:r>
              <a:rPr lang="en-US" dirty="0" err="1" smtClean="0"/>
              <a:t>FragFn</a:t>
            </a:r>
            <a:r>
              <a:rPr lang="en-US" dirty="0" smtClean="0"/>
              <a:t> Modification!</a:t>
            </a:r>
          </a:p>
          <a:p>
            <a:r>
              <a:rPr lang="en-US" dirty="0" smtClean="0"/>
              <a:t>Low z Enhancement</a:t>
            </a:r>
          </a:p>
          <a:p>
            <a:r>
              <a:rPr lang="en-US" dirty="0" smtClean="0"/>
              <a:t>Very Similar to LHC Jet-</a:t>
            </a:r>
            <a:r>
              <a:rPr lang="en-US" dirty="0" err="1" smtClean="0"/>
              <a:t>reco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>
                <a:solidFill>
                  <a:srgbClr val="FF33CC"/>
                </a:solidFill>
              </a:rPr>
              <a:t>LHC FF=1 ~= Jet RAA</a:t>
            </a:r>
          </a:p>
          <a:p>
            <a:r>
              <a:rPr lang="en-US" dirty="0" smtClean="0"/>
              <a:t>~Consistent with STAR Jet-hadron</a:t>
            </a:r>
          </a:p>
          <a:p>
            <a:pPr lvl="1"/>
            <a:r>
              <a:rPr lang="en-US" dirty="0" smtClean="0"/>
              <a:t>RHIC-RHIC Consistency!</a:t>
            </a:r>
          </a:p>
          <a:p>
            <a:r>
              <a:rPr lang="en-US" dirty="0" smtClean="0"/>
              <a:t>These analyses are important!</a:t>
            </a:r>
          </a:p>
          <a:p>
            <a:r>
              <a:rPr lang="en-US" b="1" dirty="0" err="1" smtClean="0"/>
              <a:t>Reco</a:t>
            </a:r>
            <a:r>
              <a:rPr lang="en-US" b="1" dirty="0" smtClean="0"/>
              <a:t> jets != All Jet Suppression (?)</a:t>
            </a:r>
          </a:p>
        </p:txBody>
      </p:sp>
      <p:sp>
        <p:nvSpPr>
          <p:cNvPr id="4" name="Rectangle 3"/>
          <p:cNvSpPr/>
          <p:nvPr/>
        </p:nvSpPr>
        <p:spPr>
          <a:xfrm>
            <a:off x="6505884" y="4191000"/>
            <a:ext cx="1799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STAR 1302.6184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64811"/>
            <a:ext cx="3200400" cy="221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C3D2-E8F4-4E1C-A8AE-C21D4288009E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0" y="6492875"/>
            <a:ext cx="2847975" cy="365125"/>
          </a:xfrm>
        </p:spPr>
        <p:txBody>
          <a:bodyPr/>
          <a:lstStyle/>
          <a:p>
            <a:r>
              <a:rPr lang="fr-FR" dirty="0" smtClean="0"/>
              <a:t>Justin Frantz RHIC </a:t>
            </a:r>
            <a:r>
              <a:rPr lang="fr-FR" dirty="0" err="1" smtClean="0"/>
              <a:t>Users</a:t>
            </a:r>
            <a:r>
              <a:rPr lang="fr-FR" dirty="0" smtClean="0"/>
              <a:t> </a:t>
            </a:r>
            <a:r>
              <a:rPr lang="fr-FR" dirty="0" err="1" smtClean="0"/>
              <a:t>Mtg</a:t>
            </a:r>
            <a:r>
              <a:rPr lang="fr-FR" dirty="0" smtClean="0"/>
              <a:t>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25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240" y="2122157"/>
            <a:ext cx="2191931" cy="2085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80" y="743820"/>
            <a:ext cx="6906620" cy="3218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1524000" y="2743200"/>
            <a:ext cx="4343400" cy="0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1600200"/>
          </a:xfrm>
        </p:spPr>
        <p:txBody>
          <a:bodyPr/>
          <a:lstStyle/>
          <a:p>
            <a:r>
              <a:rPr lang="en-US" dirty="0" smtClean="0"/>
              <a:t>PHENIX Direct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-Hadron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1295400"/>
            <a:ext cx="1828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PHENIX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1212.3323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PRL Accepted !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78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8 -1.86864E-6 L -0.09584 0.00255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1" y="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8 -3.23774E-7 L -0.09931 0.0064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32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8 2.39593E-6 L -0.07708 0.0064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600200"/>
          </a:xfrm>
        </p:spPr>
        <p:txBody>
          <a:bodyPr/>
          <a:lstStyle/>
          <a:p>
            <a:r>
              <a:rPr lang="en-US" dirty="0" smtClean="0"/>
              <a:t>There’s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Modified FF isn’t the whole story (don’t stop there!)</a:t>
            </a:r>
          </a:p>
          <a:p>
            <a:r>
              <a:rPr lang="en-US" dirty="0" smtClean="0"/>
              <a:t>Correlations:  angular shape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4556-5DE0-41C1-BC23-DCE8DBE1C087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5181601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200400"/>
            <a:ext cx="19145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43400" y="5791200"/>
            <a:ext cx="1828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PHENIX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1212.3323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PRL Accepted 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8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0" y="1493838"/>
            <a:ext cx="3657600" cy="4525962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altLang="zh-TW" sz="2000" dirty="0" smtClean="0"/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In </a:t>
            </a:r>
            <a:r>
              <a:rPr lang="en-US" altLang="zh-TW" sz="2400" dirty="0" smtClean="0">
                <a:latin typeface="Symbol" pitchFamily="18" charset="2"/>
              </a:rPr>
              <a:t>g</a:t>
            </a:r>
            <a:r>
              <a:rPr lang="en-US" altLang="zh-TW" sz="2400" dirty="0" smtClean="0"/>
              <a:t>-h Compton scattering means </a:t>
            </a:r>
            <a:r>
              <a:rPr lang="en-US" altLang="zh-TW" sz="2400" b="1" dirty="0" smtClean="0"/>
              <a:t>quark jet tag </a:t>
            </a:r>
          </a:p>
          <a:p>
            <a:pPr>
              <a:lnSpc>
                <a:spcPct val="90000"/>
              </a:lnSpc>
            </a:pPr>
            <a:endParaRPr lang="en-US" altLang="zh-TW" sz="2400" b="1" dirty="0" smtClean="0"/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Charge asymmetry of cross section and valence </a:t>
            </a:r>
            <a:r>
              <a:rPr lang="en-US" altLang="zh-TW" sz="2400" i="1" dirty="0" smtClean="0"/>
              <a:t>u </a:t>
            </a:r>
            <a:r>
              <a:rPr lang="en-US" altLang="zh-TW" sz="2400" i="1" dirty="0" err="1" smtClean="0"/>
              <a:t>vs</a:t>
            </a:r>
            <a:r>
              <a:rPr lang="en-US" altLang="zh-TW" sz="2400" i="1" dirty="0" smtClean="0"/>
              <a:t> d</a:t>
            </a:r>
            <a:r>
              <a:rPr lang="en-US" altLang="zh-TW" sz="2400" dirty="0" smtClean="0"/>
              <a:t> quark should be reflect in final state charged hadrons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F6873BB-351C-4EB6-8170-E53E9CF332D5}" type="slidenum">
              <a:rPr lang="en-US"/>
              <a:pPr>
                <a:defRPr/>
              </a:pPr>
              <a:t>27</a:t>
            </a:fld>
            <a:endParaRPr lang="en-US"/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76600"/>
            <a:ext cx="45720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228736" y="1309680"/>
            <a:ext cx="2971800" cy="1752600"/>
            <a:chOff x="768" y="2928"/>
            <a:chExt cx="1872" cy="1104"/>
          </a:xfrm>
        </p:grpSpPr>
        <p:pic>
          <p:nvPicPr>
            <p:cNvPr id="24583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36" y="3183"/>
              <a:ext cx="483" cy="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4" name="Text Box 23"/>
            <p:cNvSpPr txBox="1">
              <a:spLocks noChangeAspect="1" noChangeArrowheads="1"/>
            </p:cNvSpPr>
            <p:nvPr/>
          </p:nvSpPr>
          <p:spPr bwMode="auto">
            <a:xfrm>
              <a:off x="887" y="3084"/>
              <a:ext cx="2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70C0"/>
                  </a:solidFill>
                  <a:latin typeface="Lucida Sans" pitchFamily="34" charset="0"/>
                </a:rPr>
                <a:t>q</a:t>
              </a:r>
            </a:p>
          </p:txBody>
        </p:sp>
        <p:sp>
          <p:nvSpPr>
            <p:cNvPr id="24585" name="Text Box 24"/>
            <p:cNvSpPr txBox="1">
              <a:spLocks noChangeAspect="1" noChangeArrowheads="1"/>
            </p:cNvSpPr>
            <p:nvPr/>
          </p:nvSpPr>
          <p:spPr bwMode="auto">
            <a:xfrm>
              <a:off x="1491" y="3535"/>
              <a:ext cx="2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70C0"/>
                  </a:solidFill>
                  <a:latin typeface="Lucida Sans" pitchFamily="34" charset="0"/>
                </a:rPr>
                <a:t>q</a:t>
              </a:r>
            </a:p>
          </p:txBody>
        </p:sp>
        <p:sp>
          <p:nvSpPr>
            <p:cNvPr id="24586" name="Text Box 25"/>
            <p:cNvSpPr txBox="1">
              <a:spLocks noChangeAspect="1" noChangeArrowheads="1"/>
            </p:cNvSpPr>
            <p:nvPr/>
          </p:nvSpPr>
          <p:spPr bwMode="auto">
            <a:xfrm>
              <a:off x="896" y="3535"/>
              <a:ext cx="2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CC33"/>
                  </a:solidFill>
                  <a:latin typeface="Lucida Sans" pitchFamily="34" charset="0"/>
                </a:rPr>
                <a:t>g</a:t>
              </a:r>
            </a:p>
          </p:txBody>
        </p:sp>
        <p:pic>
          <p:nvPicPr>
            <p:cNvPr id="24587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81" y="3178"/>
              <a:ext cx="483" cy="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8" name="Text Box 28"/>
            <p:cNvSpPr txBox="1">
              <a:spLocks noChangeAspect="1" noChangeArrowheads="1"/>
            </p:cNvSpPr>
            <p:nvPr/>
          </p:nvSpPr>
          <p:spPr bwMode="auto">
            <a:xfrm>
              <a:off x="1834" y="3073"/>
              <a:ext cx="2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70C0"/>
                  </a:solidFill>
                  <a:latin typeface="Lucida Sans" pitchFamily="34" charset="0"/>
                </a:rPr>
                <a:t>q</a:t>
              </a:r>
            </a:p>
          </p:txBody>
        </p:sp>
        <p:sp>
          <p:nvSpPr>
            <p:cNvPr id="24589" name="Text Box 29"/>
            <p:cNvSpPr txBox="1">
              <a:spLocks noChangeAspect="1" noChangeArrowheads="1"/>
            </p:cNvSpPr>
            <p:nvPr/>
          </p:nvSpPr>
          <p:spPr bwMode="auto">
            <a:xfrm>
              <a:off x="1836" y="3518"/>
              <a:ext cx="2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70C0"/>
                  </a:solidFill>
                  <a:latin typeface="Lucida Sans" pitchFamily="34" charset="0"/>
                </a:rPr>
                <a:t>q</a:t>
              </a:r>
            </a:p>
          </p:txBody>
        </p:sp>
        <p:sp>
          <p:nvSpPr>
            <p:cNvPr id="24590" name="Text Box 30"/>
            <p:cNvSpPr txBox="1">
              <a:spLocks noChangeAspect="1" noChangeArrowheads="1"/>
            </p:cNvSpPr>
            <p:nvPr/>
          </p:nvSpPr>
          <p:spPr bwMode="auto">
            <a:xfrm>
              <a:off x="2434" y="3515"/>
              <a:ext cx="2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CC33"/>
                  </a:solidFill>
                  <a:latin typeface="Lucida Sans" pitchFamily="34" charset="0"/>
                </a:rPr>
                <a:t>g</a:t>
              </a:r>
            </a:p>
          </p:txBody>
        </p:sp>
        <p:sp>
          <p:nvSpPr>
            <p:cNvPr id="24591" name="Text Box 31"/>
            <p:cNvSpPr txBox="1">
              <a:spLocks noChangeAspect="1" noChangeArrowheads="1"/>
            </p:cNvSpPr>
            <p:nvPr/>
          </p:nvSpPr>
          <p:spPr bwMode="auto">
            <a:xfrm>
              <a:off x="2432" y="3023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γ</a:t>
              </a:r>
              <a:endParaRPr lang="el-GR" sz="2400">
                <a:solidFill>
                  <a:srgbClr val="FF0000"/>
                </a:solidFill>
                <a:latin typeface="Sylfaen" pitchFamily="18" charset="0"/>
                <a:sym typeface="Symbol" pitchFamily="18" charset="2"/>
              </a:endParaRPr>
            </a:p>
          </p:txBody>
        </p:sp>
        <p:sp>
          <p:nvSpPr>
            <p:cNvPr id="24592" name="Line 32"/>
            <p:cNvSpPr>
              <a:spLocks noChangeShapeType="1"/>
            </p:cNvSpPr>
            <p:nvPr/>
          </p:nvSpPr>
          <p:spPr bwMode="auto">
            <a:xfrm>
              <a:off x="1904" y="3576"/>
              <a:ext cx="68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3" name="Text Box 33"/>
            <p:cNvSpPr txBox="1">
              <a:spLocks noChangeArrowheads="1"/>
            </p:cNvSpPr>
            <p:nvPr/>
          </p:nvSpPr>
          <p:spPr bwMode="auto">
            <a:xfrm>
              <a:off x="955" y="3792"/>
              <a:ext cx="60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latin typeface="Gill Sans MT" pitchFamily="34" charset="0"/>
                </a:rPr>
                <a:t>Compton</a:t>
              </a:r>
            </a:p>
          </p:txBody>
        </p:sp>
        <p:sp>
          <p:nvSpPr>
            <p:cNvPr id="24594" name="Text Box 34"/>
            <p:cNvSpPr txBox="1">
              <a:spLocks noChangeArrowheads="1"/>
            </p:cNvSpPr>
            <p:nvPr/>
          </p:nvSpPr>
          <p:spPr bwMode="auto">
            <a:xfrm>
              <a:off x="1823" y="3792"/>
              <a:ext cx="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latin typeface="Gill Sans MT" pitchFamily="34" charset="0"/>
                </a:rPr>
                <a:t>Annihilation</a:t>
              </a:r>
            </a:p>
          </p:txBody>
        </p:sp>
        <p:sp>
          <p:nvSpPr>
            <p:cNvPr id="24595" name="Text Box 31"/>
            <p:cNvSpPr txBox="1">
              <a:spLocks noChangeAspect="1" noChangeArrowheads="1"/>
            </p:cNvSpPr>
            <p:nvPr/>
          </p:nvSpPr>
          <p:spPr bwMode="auto">
            <a:xfrm>
              <a:off x="1472" y="3023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γ</a:t>
              </a:r>
              <a:endParaRPr lang="el-GR" sz="2400">
                <a:solidFill>
                  <a:srgbClr val="FF0000"/>
                </a:solidFill>
                <a:latin typeface="Sylfaen" pitchFamily="18" charset="0"/>
                <a:sym typeface="Symbol" pitchFamily="18" charset="2"/>
              </a:endParaRPr>
            </a:p>
          </p:txBody>
        </p:sp>
        <p:sp>
          <p:nvSpPr>
            <p:cNvPr id="24596" name="Oval 20"/>
            <p:cNvSpPr>
              <a:spLocks noChangeArrowheads="1"/>
            </p:cNvSpPr>
            <p:nvPr/>
          </p:nvSpPr>
          <p:spPr bwMode="auto">
            <a:xfrm>
              <a:off x="768" y="2928"/>
              <a:ext cx="1056" cy="1104"/>
            </a:xfrm>
            <a:prstGeom prst="ellips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357313" y="5614987"/>
            <a:ext cx="2843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p+p</a:t>
            </a:r>
            <a:r>
              <a:rPr lang="en-US" dirty="0" smtClean="0"/>
              <a:t> 200 </a:t>
            </a:r>
            <a:r>
              <a:rPr lang="en-US" dirty="0" err="1" smtClean="0"/>
              <a:t>GeV</a:t>
            </a:r>
            <a:r>
              <a:rPr lang="en-US" dirty="0" smtClean="0"/>
              <a:t>  </a:t>
            </a:r>
            <a:r>
              <a:rPr lang="en-US" dirty="0" err="1" smtClean="0"/>
              <a:t>Awayside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72904" y="5310009"/>
            <a:ext cx="491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SEEN IN </a:t>
            </a:r>
            <a:r>
              <a:rPr lang="en-US" b="1" dirty="0" err="1" smtClean="0"/>
              <a:t>p+p</a:t>
            </a:r>
            <a:r>
              <a:rPr lang="en-US" b="1" dirty="0" smtClean="0"/>
              <a:t> 2-p @ PHENIX </a:t>
            </a:r>
          </a:p>
          <a:p>
            <a:r>
              <a:rPr lang="en-US" b="1" dirty="0" smtClean="0">
                <a:sym typeface="Wingdings" pitchFamily="2" charset="2"/>
              </a:rPr>
              <a:t>Allow q </a:t>
            </a:r>
            <a:r>
              <a:rPr lang="en-US" b="1" dirty="0" err="1" smtClean="0">
                <a:sym typeface="Wingdings" pitchFamily="2" charset="2"/>
              </a:rPr>
              <a:t>vs</a:t>
            </a:r>
            <a:r>
              <a:rPr lang="en-US" b="1" dirty="0" smtClean="0">
                <a:sym typeface="Wingdings" pitchFamily="2" charset="2"/>
              </a:rPr>
              <a:t> g </a:t>
            </a:r>
            <a:r>
              <a:rPr lang="en-US" b="1" dirty="0" err="1" smtClean="0">
                <a:sym typeface="Wingdings" pitchFamily="2" charset="2"/>
              </a:rPr>
              <a:t>Eloss</a:t>
            </a:r>
            <a:r>
              <a:rPr lang="en-US" b="1" dirty="0" smtClean="0">
                <a:sym typeface="Wingdings" pitchFamily="2" charset="2"/>
              </a:rPr>
              <a:t> study in </a:t>
            </a:r>
            <a:r>
              <a:rPr lang="en-US" b="1" dirty="0" err="1" smtClean="0">
                <a:sym typeface="Wingdings" pitchFamily="2" charset="2"/>
              </a:rPr>
              <a:t>AuAu</a:t>
            </a:r>
            <a:endParaRPr lang="en-US" b="1" dirty="0" smtClean="0">
              <a:sym typeface="Wingdings" pitchFamily="2" charset="2"/>
            </a:endParaRPr>
          </a:p>
          <a:p>
            <a:endParaRPr lang="en-US" b="1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MENTIONNED IN STAR BUP!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C3223-4ADD-47B2-80A4-25222F865A64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685800" y="-228600"/>
            <a:ext cx="10591800" cy="1695444"/>
          </a:xfrm>
        </p:spPr>
        <p:txBody>
          <a:bodyPr/>
          <a:lstStyle/>
          <a:p>
            <a:r>
              <a:rPr lang="en-US" sz="4800" dirty="0" smtClean="0"/>
              <a:t>Example 2: Correlations </a:t>
            </a:r>
            <a:r>
              <a:rPr lang="en-US" sz="4800" dirty="0" smtClean="0"/>
              <a:t>+ “Jet”(</a:t>
            </a:r>
            <a:r>
              <a:rPr lang="en-US" sz="4800" dirty="0" smtClean="0">
                <a:latin typeface="Symbol" pitchFamily="18" charset="2"/>
              </a:rPr>
              <a:t>g</a:t>
            </a:r>
            <a:r>
              <a:rPr lang="en-US" sz="4800" dirty="0" smtClean="0"/>
              <a:t>)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Quark </a:t>
            </a:r>
            <a:r>
              <a:rPr lang="en-US" sz="4800" dirty="0" smtClean="0"/>
              <a:t>Tagging</a:t>
            </a:r>
            <a:endParaRPr lang="en-US" sz="4800" dirty="0"/>
          </a:p>
        </p:txBody>
      </p:sp>
      <p:sp>
        <p:nvSpPr>
          <p:cNvPr id="6" name="Rectangle 5"/>
          <p:cNvSpPr/>
          <p:nvPr/>
        </p:nvSpPr>
        <p:spPr>
          <a:xfrm>
            <a:off x="1219200" y="3124200"/>
            <a:ext cx="3534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PHENIX PRD 82, 072001 (2010) 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181600" y="6030485"/>
            <a:ext cx="3810000" cy="4798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8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1600200"/>
          </a:xfrm>
        </p:spPr>
        <p:txBody>
          <a:bodyPr/>
          <a:lstStyle/>
          <a:p>
            <a:r>
              <a:rPr lang="en-US" dirty="0" smtClean="0"/>
              <a:t>Charge Asymmetry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Applying </a:t>
            </a:r>
            <a:r>
              <a:rPr lang="en-US" dirty="0" err="1" smtClean="0"/>
              <a:t>Iso</a:t>
            </a:r>
            <a:r>
              <a:rPr lang="en-US" dirty="0" smtClean="0"/>
              <a:t> Cut allows selection of Compton</a:t>
            </a:r>
            <a:r>
              <a:rPr lang="en-US" dirty="0"/>
              <a:t>-- u, d quark counting should govern expected scale of asymmetry </a:t>
            </a:r>
          </a:p>
          <a:p>
            <a:pPr lvl="1"/>
            <a:r>
              <a:rPr lang="en-US" dirty="0"/>
              <a:t>:  d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dirty="0"/>
              <a:t> ~ Z</a:t>
            </a:r>
            <a:r>
              <a:rPr lang="en-US" baseline="-25000" dirty="0"/>
              <a:t>q</a:t>
            </a:r>
            <a:r>
              <a:rPr lang="en-US" baseline="30000" dirty="0"/>
              <a:t>2   </a:t>
            </a:r>
            <a:r>
              <a:rPr lang="en-US" dirty="0"/>
              <a:t>u:d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 8:1 </a:t>
            </a:r>
            <a:r>
              <a:rPr lang="en-US" dirty="0" err="1"/>
              <a:t>p+p</a:t>
            </a:r>
            <a:r>
              <a:rPr lang="en-US" dirty="0"/>
              <a:t>,  A+A, </a:t>
            </a:r>
            <a:r>
              <a:rPr lang="en-US" dirty="0" err="1"/>
              <a:t>d+Au</a:t>
            </a:r>
            <a:r>
              <a:rPr lang="en-US" dirty="0"/>
              <a:t> :  </a:t>
            </a:r>
            <a:r>
              <a:rPr lang="en-US" dirty="0" smtClean="0"/>
              <a:t>4.7-6.2</a:t>
            </a:r>
          </a:p>
          <a:p>
            <a:r>
              <a:rPr lang="en-US" dirty="0" err="1" smtClean="0"/>
              <a:t>Assoc</a:t>
            </a:r>
            <a:r>
              <a:rPr lang="en-US" dirty="0" smtClean="0"/>
              <a:t> p </a:t>
            </a:r>
            <a:r>
              <a:rPr lang="en-US" dirty="0" err="1" smtClean="0"/>
              <a:t>vs</a:t>
            </a:r>
            <a:r>
              <a:rPr lang="en-US" dirty="0" smtClean="0"/>
              <a:t> n similar - independent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do these go together (</a:t>
            </a:r>
            <a:r>
              <a:rPr lang="en-US" dirty="0" err="1" smtClean="0"/>
              <a:t>d+A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p+A</a:t>
            </a:r>
            <a:r>
              <a:rPr lang="en-US" dirty="0" smtClean="0"/>
              <a:t>)?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55" y="2352675"/>
            <a:ext cx="4074017" cy="3576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93F8-949E-4EC2-BFD2-B7365CE3AB1F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853" y="2704689"/>
            <a:ext cx="4248171" cy="292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07876" y="5476875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i="1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i="1" baseline="3000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 (</a:t>
            </a:r>
            <a:r>
              <a:rPr lang="en-US" i="1" dirty="0" err="1">
                <a:latin typeface="Arial" pitchFamily="34" charset="0"/>
                <a:cs typeface="Arial" pitchFamily="34" charset="0"/>
              </a:rPr>
              <a:t>GeV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/c)</a:t>
            </a:r>
            <a:endParaRPr lang="en-US" i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835" y="3330953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p+p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51228" y="425767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</a:t>
            </a:r>
            <a:r>
              <a:rPr lang="en-US" dirty="0" err="1" smtClean="0"/>
              <a:t>+p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13170" y="493265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n+n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5718220" y="3361520"/>
            <a:ext cx="2524259" cy="1725769"/>
          </a:xfrm>
          <a:custGeom>
            <a:avLst/>
            <a:gdLst>
              <a:gd name="connsiteX0" fmla="*/ 0 w 2524259"/>
              <a:gd name="connsiteY0" fmla="*/ 1725769 h 1725769"/>
              <a:gd name="connsiteX1" fmla="*/ 90152 w 2524259"/>
              <a:gd name="connsiteY1" fmla="*/ 1648496 h 1725769"/>
              <a:gd name="connsiteX2" fmla="*/ 141667 w 2524259"/>
              <a:gd name="connsiteY2" fmla="*/ 1635617 h 1725769"/>
              <a:gd name="connsiteX3" fmla="*/ 270456 w 2524259"/>
              <a:gd name="connsiteY3" fmla="*/ 1545465 h 1725769"/>
              <a:gd name="connsiteX4" fmla="*/ 347729 w 2524259"/>
              <a:gd name="connsiteY4" fmla="*/ 1481070 h 1725769"/>
              <a:gd name="connsiteX5" fmla="*/ 425003 w 2524259"/>
              <a:gd name="connsiteY5" fmla="*/ 1416676 h 1725769"/>
              <a:gd name="connsiteX6" fmla="*/ 502276 w 2524259"/>
              <a:gd name="connsiteY6" fmla="*/ 1365161 h 1725769"/>
              <a:gd name="connsiteX7" fmla="*/ 618186 w 2524259"/>
              <a:gd name="connsiteY7" fmla="*/ 1300766 h 1725769"/>
              <a:gd name="connsiteX8" fmla="*/ 643943 w 2524259"/>
              <a:gd name="connsiteY8" fmla="*/ 1262130 h 1725769"/>
              <a:gd name="connsiteX9" fmla="*/ 798490 w 2524259"/>
              <a:gd name="connsiteY9" fmla="*/ 1184856 h 1725769"/>
              <a:gd name="connsiteX10" fmla="*/ 888642 w 2524259"/>
              <a:gd name="connsiteY10" fmla="*/ 1120462 h 1725769"/>
              <a:gd name="connsiteX11" fmla="*/ 1017431 w 2524259"/>
              <a:gd name="connsiteY11" fmla="*/ 1030310 h 1725769"/>
              <a:gd name="connsiteX12" fmla="*/ 1056067 w 2524259"/>
              <a:gd name="connsiteY12" fmla="*/ 1004552 h 1725769"/>
              <a:gd name="connsiteX13" fmla="*/ 1120462 w 2524259"/>
              <a:gd name="connsiteY13" fmla="*/ 953037 h 1725769"/>
              <a:gd name="connsiteX14" fmla="*/ 1223493 w 2524259"/>
              <a:gd name="connsiteY14" fmla="*/ 888642 h 1725769"/>
              <a:gd name="connsiteX15" fmla="*/ 1262129 w 2524259"/>
              <a:gd name="connsiteY15" fmla="*/ 850006 h 1725769"/>
              <a:gd name="connsiteX16" fmla="*/ 1300766 w 2524259"/>
              <a:gd name="connsiteY16" fmla="*/ 837127 h 1725769"/>
              <a:gd name="connsiteX17" fmla="*/ 1365160 w 2524259"/>
              <a:gd name="connsiteY17" fmla="*/ 798490 h 1725769"/>
              <a:gd name="connsiteX18" fmla="*/ 1403797 w 2524259"/>
              <a:gd name="connsiteY18" fmla="*/ 785611 h 1725769"/>
              <a:gd name="connsiteX19" fmla="*/ 1442434 w 2524259"/>
              <a:gd name="connsiteY19" fmla="*/ 759854 h 1725769"/>
              <a:gd name="connsiteX20" fmla="*/ 1519707 w 2524259"/>
              <a:gd name="connsiteY20" fmla="*/ 734096 h 1725769"/>
              <a:gd name="connsiteX21" fmla="*/ 1545465 w 2524259"/>
              <a:gd name="connsiteY21" fmla="*/ 695459 h 1725769"/>
              <a:gd name="connsiteX22" fmla="*/ 1622738 w 2524259"/>
              <a:gd name="connsiteY22" fmla="*/ 669701 h 1725769"/>
              <a:gd name="connsiteX23" fmla="*/ 1700011 w 2524259"/>
              <a:gd name="connsiteY23" fmla="*/ 631065 h 1725769"/>
              <a:gd name="connsiteX24" fmla="*/ 1738648 w 2524259"/>
              <a:gd name="connsiteY24" fmla="*/ 605307 h 1725769"/>
              <a:gd name="connsiteX25" fmla="*/ 1790163 w 2524259"/>
              <a:gd name="connsiteY25" fmla="*/ 579549 h 1725769"/>
              <a:gd name="connsiteX26" fmla="*/ 1828800 w 2524259"/>
              <a:gd name="connsiteY26" fmla="*/ 540913 h 1725769"/>
              <a:gd name="connsiteX27" fmla="*/ 1867436 w 2524259"/>
              <a:gd name="connsiteY27" fmla="*/ 528034 h 1725769"/>
              <a:gd name="connsiteX28" fmla="*/ 1918952 w 2524259"/>
              <a:gd name="connsiteY28" fmla="*/ 502276 h 1725769"/>
              <a:gd name="connsiteX29" fmla="*/ 1996225 w 2524259"/>
              <a:gd name="connsiteY29" fmla="*/ 437882 h 1725769"/>
              <a:gd name="connsiteX30" fmla="*/ 2073498 w 2524259"/>
              <a:gd name="connsiteY30" fmla="*/ 386366 h 1725769"/>
              <a:gd name="connsiteX31" fmla="*/ 2112135 w 2524259"/>
              <a:gd name="connsiteY31" fmla="*/ 360609 h 1725769"/>
              <a:gd name="connsiteX32" fmla="*/ 2150772 w 2524259"/>
              <a:gd name="connsiteY32" fmla="*/ 334851 h 1725769"/>
              <a:gd name="connsiteX33" fmla="*/ 2176529 w 2524259"/>
              <a:gd name="connsiteY33" fmla="*/ 283335 h 1725769"/>
              <a:gd name="connsiteX34" fmla="*/ 2215166 w 2524259"/>
              <a:gd name="connsiteY34" fmla="*/ 270456 h 1725769"/>
              <a:gd name="connsiteX35" fmla="*/ 2228045 w 2524259"/>
              <a:gd name="connsiteY35" fmla="*/ 231820 h 1725769"/>
              <a:gd name="connsiteX36" fmla="*/ 2266681 w 2524259"/>
              <a:gd name="connsiteY36" fmla="*/ 218941 h 1725769"/>
              <a:gd name="connsiteX37" fmla="*/ 2305318 w 2524259"/>
              <a:gd name="connsiteY37" fmla="*/ 193183 h 1725769"/>
              <a:gd name="connsiteX38" fmla="*/ 2408349 w 2524259"/>
              <a:gd name="connsiteY38" fmla="*/ 115910 h 1725769"/>
              <a:gd name="connsiteX39" fmla="*/ 2472743 w 2524259"/>
              <a:gd name="connsiteY39" fmla="*/ 51516 h 1725769"/>
              <a:gd name="connsiteX40" fmla="*/ 2524259 w 2524259"/>
              <a:gd name="connsiteY40" fmla="*/ 0 h 1725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524259" h="1725769">
                <a:moveTo>
                  <a:pt x="0" y="1725769"/>
                </a:moveTo>
                <a:cubicBezTo>
                  <a:pt x="30051" y="1700011"/>
                  <a:pt x="56761" y="1669745"/>
                  <a:pt x="90152" y="1648496"/>
                </a:cubicBezTo>
                <a:cubicBezTo>
                  <a:pt x="105085" y="1638993"/>
                  <a:pt x="126734" y="1645120"/>
                  <a:pt x="141667" y="1635617"/>
                </a:cubicBezTo>
                <a:cubicBezTo>
                  <a:pt x="315317" y="1525112"/>
                  <a:pt x="169167" y="1579228"/>
                  <a:pt x="270456" y="1545465"/>
                </a:cubicBezTo>
                <a:cubicBezTo>
                  <a:pt x="351680" y="1464241"/>
                  <a:pt x="267048" y="1543822"/>
                  <a:pt x="347729" y="1481070"/>
                </a:cubicBezTo>
                <a:cubicBezTo>
                  <a:pt x="374195" y="1460485"/>
                  <a:pt x="398180" y="1436793"/>
                  <a:pt x="425003" y="1416676"/>
                </a:cubicBezTo>
                <a:cubicBezTo>
                  <a:pt x="449769" y="1398102"/>
                  <a:pt x="477240" y="1383369"/>
                  <a:pt x="502276" y="1365161"/>
                </a:cubicBezTo>
                <a:cubicBezTo>
                  <a:pt x="592412" y="1299607"/>
                  <a:pt x="532327" y="1322231"/>
                  <a:pt x="618186" y="1300766"/>
                </a:cubicBezTo>
                <a:cubicBezTo>
                  <a:pt x="626772" y="1287887"/>
                  <a:pt x="632191" y="1272203"/>
                  <a:pt x="643943" y="1262130"/>
                </a:cubicBezTo>
                <a:cubicBezTo>
                  <a:pt x="680915" y="1230440"/>
                  <a:pt x="757763" y="1202311"/>
                  <a:pt x="798490" y="1184856"/>
                </a:cubicBezTo>
                <a:cubicBezTo>
                  <a:pt x="940509" y="1042837"/>
                  <a:pt x="781739" y="1186248"/>
                  <a:pt x="888642" y="1120462"/>
                </a:cubicBezTo>
                <a:cubicBezTo>
                  <a:pt x="933271" y="1092998"/>
                  <a:pt x="974346" y="1060138"/>
                  <a:pt x="1017431" y="1030310"/>
                </a:cubicBezTo>
                <a:cubicBezTo>
                  <a:pt x="1030157" y="1021500"/>
                  <a:pt x="1056067" y="1004552"/>
                  <a:pt x="1056067" y="1004552"/>
                </a:cubicBezTo>
                <a:cubicBezTo>
                  <a:pt x="1109622" y="924222"/>
                  <a:pt x="1049366" y="997472"/>
                  <a:pt x="1120462" y="953037"/>
                </a:cubicBezTo>
                <a:cubicBezTo>
                  <a:pt x="1240454" y="878041"/>
                  <a:pt x="1136555" y="917621"/>
                  <a:pt x="1223493" y="888642"/>
                </a:cubicBezTo>
                <a:cubicBezTo>
                  <a:pt x="1236372" y="875763"/>
                  <a:pt x="1246975" y="860109"/>
                  <a:pt x="1262129" y="850006"/>
                </a:cubicBezTo>
                <a:cubicBezTo>
                  <a:pt x="1273425" y="842476"/>
                  <a:pt x="1288624" y="843198"/>
                  <a:pt x="1300766" y="837127"/>
                </a:cubicBezTo>
                <a:cubicBezTo>
                  <a:pt x="1323155" y="825932"/>
                  <a:pt x="1342771" y="809685"/>
                  <a:pt x="1365160" y="798490"/>
                </a:cubicBezTo>
                <a:cubicBezTo>
                  <a:pt x="1377302" y="792419"/>
                  <a:pt x="1391654" y="791682"/>
                  <a:pt x="1403797" y="785611"/>
                </a:cubicBezTo>
                <a:cubicBezTo>
                  <a:pt x="1417641" y="778689"/>
                  <a:pt x="1428290" y="766140"/>
                  <a:pt x="1442434" y="759854"/>
                </a:cubicBezTo>
                <a:cubicBezTo>
                  <a:pt x="1467245" y="748827"/>
                  <a:pt x="1519707" y="734096"/>
                  <a:pt x="1519707" y="734096"/>
                </a:cubicBezTo>
                <a:cubicBezTo>
                  <a:pt x="1528293" y="721217"/>
                  <a:pt x="1532339" y="703663"/>
                  <a:pt x="1545465" y="695459"/>
                </a:cubicBezTo>
                <a:cubicBezTo>
                  <a:pt x="1568489" y="681069"/>
                  <a:pt x="1600147" y="684762"/>
                  <a:pt x="1622738" y="669701"/>
                </a:cubicBezTo>
                <a:cubicBezTo>
                  <a:pt x="1733466" y="595883"/>
                  <a:pt x="1593366" y="684387"/>
                  <a:pt x="1700011" y="631065"/>
                </a:cubicBezTo>
                <a:cubicBezTo>
                  <a:pt x="1713856" y="624143"/>
                  <a:pt x="1725209" y="612987"/>
                  <a:pt x="1738648" y="605307"/>
                </a:cubicBezTo>
                <a:cubicBezTo>
                  <a:pt x="1755317" y="595782"/>
                  <a:pt x="1774540" y="590708"/>
                  <a:pt x="1790163" y="579549"/>
                </a:cubicBezTo>
                <a:cubicBezTo>
                  <a:pt x="1804984" y="568963"/>
                  <a:pt x="1813645" y="551016"/>
                  <a:pt x="1828800" y="540913"/>
                </a:cubicBezTo>
                <a:cubicBezTo>
                  <a:pt x="1840095" y="533383"/>
                  <a:pt x="1854958" y="533382"/>
                  <a:pt x="1867436" y="528034"/>
                </a:cubicBezTo>
                <a:cubicBezTo>
                  <a:pt x="1885083" y="520471"/>
                  <a:pt x="1902283" y="511801"/>
                  <a:pt x="1918952" y="502276"/>
                </a:cubicBezTo>
                <a:cubicBezTo>
                  <a:pt x="1993287" y="459799"/>
                  <a:pt x="1922468" y="495248"/>
                  <a:pt x="1996225" y="437882"/>
                </a:cubicBezTo>
                <a:cubicBezTo>
                  <a:pt x="2020661" y="418876"/>
                  <a:pt x="2047740" y="403538"/>
                  <a:pt x="2073498" y="386366"/>
                </a:cubicBezTo>
                <a:lnTo>
                  <a:pt x="2112135" y="360609"/>
                </a:lnTo>
                <a:lnTo>
                  <a:pt x="2150772" y="334851"/>
                </a:lnTo>
                <a:cubicBezTo>
                  <a:pt x="2159358" y="317679"/>
                  <a:pt x="2162954" y="296911"/>
                  <a:pt x="2176529" y="283335"/>
                </a:cubicBezTo>
                <a:cubicBezTo>
                  <a:pt x="2186128" y="273735"/>
                  <a:pt x="2205566" y="280055"/>
                  <a:pt x="2215166" y="270456"/>
                </a:cubicBezTo>
                <a:cubicBezTo>
                  <a:pt x="2224765" y="260857"/>
                  <a:pt x="2218446" y="241419"/>
                  <a:pt x="2228045" y="231820"/>
                </a:cubicBezTo>
                <a:cubicBezTo>
                  <a:pt x="2237644" y="222221"/>
                  <a:pt x="2254539" y="225012"/>
                  <a:pt x="2266681" y="218941"/>
                </a:cubicBezTo>
                <a:cubicBezTo>
                  <a:pt x="2280525" y="212019"/>
                  <a:pt x="2293669" y="203376"/>
                  <a:pt x="2305318" y="193183"/>
                </a:cubicBezTo>
                <a:cubicBezTo>
                  <a:pt x="2396387" y="113498"/>
                  <a:pt x="2333278" y="140934"/>
                  <a:pt x="2408349" y="115910"/>
                </a:cubicBezTo>
                <a:cubicBezTo>
                  <a:pt x="2434224" y="38284"/>
                  <a:pt x="2399292" y="112725"/>
                  <a:pt x="2472743" y="51516"/>
                </a:cubicBezTo>
                <a:cubicBezTo>
                  <a:pt x="2565992" y="-26191"/>
                  <a:pt x="2446103" y="39078"/>
                  <a:pt x="2524259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602310" y="3926773"/>
            <a:ext cx="2884867" cy="1379457"/>
          </a:xfrm>
          <a:custGeom>
            <a:avLst/>
            <a:gdLst>
              <a:gd name="connsiteX0" fmla="*/ 0 w 2884867"/>
              <a:gd name="connsiteY0" fmla="*/ 1379457 h 1379457"/>
              <a:gd name="connsiteX1" fmla="*/ 154546 w 2884867"/>
              <a:gd name="connsiteY1" fmla="*/ 1366578 h 1379457"/>
              <a:gd name="connsiteX2" fmla="*/ 206062 w 2884867"/>
              <a:gd name="connsiteY2" fmla="*/ 1340820 h 1379457"/>
              <a:gd name="connsiteX3" fmla="*/ 386366 w 2884867"/>
              <a:gd name="connsiteY3" fmla="*/ 1315063 h 1379457"/>
              <a:gd name="connsiteX4" fmla="*/ 1133341 w 2884867"/>
              <a:gd name="connsiteY4" fmla="*/ 1057485 h 1379457"/>
              <a:gd name="connsiteX5" fmla="*/ 1197735 w 2884867"/>
              <a:gd name="connsiteY5" fmla="*/ 1018848 h 1379457"/>
              <a:gd name="connsiteX6" fmla="*/ 1275008 w 2884867"/>
              <a:gd name="connsiteY6" fmla="*/ 993091 h 1379457"/>
              <a:gd name="connsiteX7" fmla="*/ 1390918 w 2884867"/>
              <a:gd name="connsiteY7" fmla="*/ 928696 h 1379457"/>
              <a:gd name="connsiteX8" fmla="*/ 1429555 w 2884867"/>
              <a:gd name="connsiteY8" fmla="*/ 890060 h 1379457"/>
              <a:gd name="connsiteX9" fmla="*/ 1481070 w 2884867"/>
              <a:gd name="connsiteY9" fmla="*/ 864302 h 1379457"/>
              <a:gd name="connsiteX10" fmla="*/ 1596980 w 2884867"/>
              <a:gd name="connsiteY10" fmla="*/ 799908 h 1379457"/>
              <a:gd name="connsiteX11" fmla="*/ 1622738 w 2884867"/>
              <a:gd name="connsiteY11" fmla="*/ 761271 h 1379457"/>
              <a:gd name="connsiteX12" fmla="*/ 1674253 w 2884867"/>
              <a:gd name="connsiteY12" fmla="*/ 735513 h 1379457"/>
              <a:gd name="connsiteX13" fmla="*/ 1738648 w 2884867"/>
              <a:gd name="connsiteY13" fmla="*/ 696877 h 1379457"/>
              <a:gd name="connsiteX14" fmla="*/ 1790163 w 2884867"/>
              <a:gd name="connsiteY14" fmla="*/ 658240 h 1379457"/>
              <a:gd name="connsiteX15" fmla="*/ 1867436 w 2884867"/>
              <a:gd name="connsiteY15" fmla="*/ 632482 h 1379457"/>
              <a:gd name="connsiteX16" fmla="*/ 1880315 w 2884867"/>
              <a:gd name="connsiteY16" fmla="*/ 593846 h 1379457"/>
              <a:gd name="connsiteX17" fmla="*/ 1983346 w 2884867"/>
              <a:gd name="connsiteY17" fmla="*/ 542330 h 1379457"/>
              <a:gd name="connsiteX18" fmla="*/ 2047741 w 2884867"/>
              <a:gd name="connsiteY18" fmla="*/ 503694 h 1379457"/>
              <a:gd name="connsiteX19" fmla="*/ 2137893 w 2884867"/>
              <a:gd name="connsiteY19" fmla="*/ 426420 h 1379457"/>
              <a:gd name="connsiteX20" fmla="*/ 2176529 w 2884867"/>
              <a:gd name="connsiteY20" fmla="*/ 387784 h 1379457"/>
              <a:gd name="connsiteX21" fmla="*/ 2253803 w 2884867"/>
              <a:gd name="connsiteY21" fmla="*/ 349147 h 1379457"/>
              <a:gd name="connsiteX22" fmla="*/ 2292439 w 2884867"/>
              <a:gd name="connsiteY22" fmla="*/ 310510 h 1379457"/>
              <a:gd name="connsiteX23" fmla="*/ 2395470 w 2884867"/>
              <a:gd name="connsiteY23" fmla="*/ 258995 h 1379457"/>
              <a:gd name="connsiteX24" fmla="*/ 2485622 w 2884867"/>
              <a:gd name="connsiteY24" fmla="*/ 181722 h 1379457"/>
              <a:gd name="connsiteX25" fmla="*/ 2537138 w 2884867"/>
              <a:gd name="connsiteY25" fmla="*/ 168843 h 1379457"/>
              <a:gd name="connsiteX26" fmla="*/ 2575775 w 2884867"/>
              <a:gd name="connsiteY26" fmla="*/ 143085 h 1379457"/>
              <a:gd name="connsiteX27" fmla="*/ 2614411 w 2884867"/>
              <a:gd name="connsiteY27" fmla="*/ 130206 h 1379457"/>
              <a:gd name="connsiteX28" fmla="*/ 2653048 w 2884867"/>
              <a:gd name="connsiteY28" fmla="*/ 91570 h 1379457"/>
              <a:gd name="connsiteX29" fmla="*/ 2768958 w 2884867"/>
              <a:gd name="connsiteY29" fmla="*/ 52933 h 1379457"/>
              <a:gd name="connsiteX30" fmla="*/ 2820473 w 2884867"/>
              <a:gd name="connsiteY30" fmla="*/ 27175 h 1379457"/>
              <a:gd name="connsiteX31" fmla="*/ 2859110 w 2884867"/>
              <a:gd name="connsiteY31" fmla="*/ 1417 h 1379457"/>
              <a:gd name="connsiteX32" fmla="*/ 2884867 w 2884867"/>
              <a:gd name="connsiteY32" fmla="*/ 1417 h 137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84867" h="1379457">
                <a:moveTo>
                  <a:pt x="0" y="1379457"/>
                </a:moveTo>
                <a:cubicBezTo>
                  <a:pt x="51515" y="1375164"/>
                  <a:pt x="103738" y="1376105"/>
                  <a:pt x="154546" y="1366578"/>
                </a:cubicBezTo>
                <a:cubicBezTo>
                  <a:pt x="173416" y="1363040"/>
                  <a:pt x="187320" y="1344985"/>
                  <a:pt x="206062" y="1340820"/>
                </a:cubicBezTo>
                <a:cubicBezTo>
                  <a:pt x="265328" y="1327650"/>
                  <a:pt x="386366" y="1315063"/>
                  <a:pt x="386366" y="1315063"/>
                </a:cubicBezTo>
                <a:cubicBezTo>
                  <a:pt x="635358" y="1229204"/>
                  <a:pt x="885934" y="1147809"/>
                  <a:pt x="1133341" y="1057485"/>
                </a:cubicBezTo>
                <a:cubicBezTo>
                  <a:pt x="1156855" y="1048901"/>
                  <a:pt x="1174947" y="1029206"/>
                  <a:pt x="1197735" y="1018848"/>
                </a:cubicBezTo>
                <a:cubicBezTo>
                  <a:pt x="1222452" y="1007613"/>
                  <a:pt x="1252417" y="1008152"/>
                  <a:pt x="1275008" y="993091"/>
                </a:cubicBezTo>
                <a:cubicBezTo>
                  <a:pt x="1363577" y="934045"/>
                  <a:pt x="1322913" y="951365"/>
                  <a:pt x="1390918" y="928696"/>
                </a:cubicBezTo>
                <a:cubicBezTo>
                  <a:pt x="1403797" y="915817"/>
                  <a:pt x="1414734" y="900646"/>
                  <a:pt x="1429555" y="890060"/>
                </a:cubicBezTo>
                <a:cubicBezTo>
                  <a:pt x="1445178" y="878901"/>
                  <a:pt x="1464287" y="873626"/>
                  <a:pt x="1481070" y="864302"/>
                </a:cubicBezTo>
                <a:cubicBezTo>
                  <a:pt x="1626590" y="783457"/>
                  <a:pt x="1473483" y="861655"/>
                  <a:pt x="1596980" y="799908"/>
                </a:cubicBezTo>
                <a:cubicBezTo>
                  <a:pt x="1605566" y="787029"/>
                  <a:pt x="1610847" y="771180"/>
                  <a:pt x="1622738" y="761271"/>
                </a:cubicBezTo>
                <a:cubicBezTo>
                  <a:pt x="1637487" y="748980"/>
                  <a:pt x="1657470" y="744837"/>
                  <a:pt x="1674253" y="735513"/>
                </a:cubicBezTo>
                <a:cubicBezTo>
                  <a:pt x="1696135" y="723356"/>
                  <a:pt x="1717820" y="710762"/>
                  <a:pt x="1738648" y="696877"/>
                </a:cubicBezTo>
                <a:cubicBezTo>
                  <a:pt x="1756508" y="684971"/>
                  <a:pt x="1770964" y="667839"/>
                  <a:pt x="1790163" y="658240"/>
                </a:cubicBezTo>
                <a:cubicBezTo>
                  <a:pt x="1814448" y="646098"/>
                  <a:pt x="1867436" y="632482"/>
                  <a:pt x="1867436" y="632482"/>
                </a:cubicBezTo>
                <a:cubicBezTo>
                  <a:pt x="1871729" y="619603"/>
                  <a:pt x="1870716" y="603445"/>
                  <a:pt x="1880315" y="593846"/>
                </a:cubicBezTo>
                <a:cubicBezTo>
                  <a:pt x="1933865" y="540297"/>
                  <a:pt x="1933157" y="567424"/>
                  <a:pt x="1983346" y="542330"/>
                </a:cubicBezTo>
                <a:cubicBezTo>
                  <a:pt x="2005735" y="531135"/>
                  <a:pt x="2026276" y="516573"/>
                  <a:pt x="2047741" y="503694"/>
                </a:cubicBezTo>
                <a:cubicBezTo>
                  <a:pt x="2096987" y="429822"/>
                  <a:pt x="2044693" y="496320"/>
                  <a:pt x="2137893" y="426420"/>
                </a:cubicBezTo>
                <a:cubicBezTo>
                  <a:pt x="2152464" y="415492"/>
                  <a:pt x="2162537" y="399444"/>
                  <a:pt x="2176529" y="387784"/>
                </a:cubicBezTo>
                <a:cubicBezTo>
                  <a:pt x="2209818" y="360044"/>
                  <a:pt x="2215079" y="362055"/>
                  <a:pt x="2253803" y="349147"/>
                </a:cubicBezTo>
                <a:cubicBezTo>
                  <a:pt x="2266682" y="336268"/>
                  <a:pt x="2277868" y="321438"/>
                  <a:pt x="2292439" y="310510"/>
                </a:cubicBezTo>
                <a:cubicBezTo>
                  <a:pt x="2341099" y="274015"/>
                  <a:pt x="2347933" y="274841"/>
                  <a:pt x="2395470" y="258995"/>
                </a:cubicBezTo>
                <a:cubicBezTo>
                  <a:pt x="2421246" y="233219"/>
                  <a:pt x="2452579" y="198243"/>
                  <a:pt x="2485622" y="181722"/>
                </a:cubicBezTo>
                <a:cubicBezTo>
                  <a:pt x="2501454" y="173806"/>
                  <a:pt x="2519966" y="173136"/>
                  <a:pt x="2537138" y="168843"/>
                </a:cubicBezTo>
                <a:cubicBezTo>
                  <a:pt x="2550017" y="160257"/>
                  <a:pt x="2561931" y="150007"/>
                  <a:pt x="2575775" y="143085"/>
                </a:cubicBezTo>
                <a:cubicBezTo>
                  <a:pt x="2587917" y="137014"/>
                  <a:pt x="2603116" y="137736"/>
                  <a:pt x="2614411" y="130206"/>
                </a:cubicBezTo>
                <a:cubicBezTo>
                  <a:pt x="2629566" y="120103"/>
                  <a:pt x="2637127" y="100415"/>
                  <a:pt x="2653048" y="91570"/>
                </a:cubicBezTo>
                <a:cubicBezTo>
                  <a:pt x="2768998" y="27154"/>
                  <a:pt x="2691664" y="91581"/>
                  <a:pt x="2768958" y="52933"/>
                </a:cubicBezTo>
                <a:cubicBezTo>
                  <a:pt x="2786130" y="44347"/>
                  <a:pt x="2803804" y="36700"/>
                  <a:pt x="2820473" y="27175"/>
                </a:cubicBezTo>
                <a:cubicBezTo>
                  <a:pt x="2833912" y="19495"/>
                  <a:pt x="2844738" y="7166"/>
                  <a:pt x="2859110" y="1417"/>
                </a:cubicBezTo>
                <a:cubicBezTo>
                  <a:pt x="2867082" y="-1772"/>
                  <a:pt x="2876281" y="1417"/>
                  <a:pt x="2884867" y="14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52315" y="4842590"/>
            <a:ext cx="2240924" cy="386367"/>
          </a:xfrm>
          <a:custGeom>
            <a:avLst/>
            <a:gdLst>
              <a:gd name="connsiteX0" fmla="*/ 0 w 2240924"/>
              <a:gd name="connsiteY0" fmla="*/ 386367 h 386367"/>
              <a:gd name="connsiteX1" fmla="*/ 90153 w 2240924"/>
              <a:gd name="connsiteY1" fmla="*/ 373488 h 386367"/>
              <a:gd name="connsiteX2" fmla="*/ 128789 w 2240924"/>
              <a:gd name="connsiteY2" fmla="*/ 360609 h 386367"/>
              <a:gd name="connsiteX3" fmla="*/ 218941 w 2240924"/>
              <a:gd name="connsiteY3" fmla="*/ 347730 h 386367"/>
              <a:gd name="connsiteX4" fmla="*/ 373488 w 2240924"/>
              <a:gd name="connsiteY4" fmla="*/ 309093 h 386367"/>
              <a:gd name="connsiteX5" fmla="*/ 515155 w 2240924"/>
              <a:gd name="connsiteY5" fmla="*/ 283336 h 386367"/>
              <a:gd name="connsiteX6" fmla="*/ 643944 w 2240924"/>
              <a:gd name="connsiteY6" fmla="*/ 270457 h 386367"/>
              <a:gd name="connsiteX7" fmla="*/ 772733 w 2240924"/>
              <a:gd name="connsiteY7" fmla="*/ 244699 h 386367"/>
              <a:gd name="connsiteX8" fmla="*/ 875764 w 2240924"/>
              <a:gd name="connsiteY8" fmla="*/ 218941 h 386367"/>
              <a:gd name="connsiteX9" fmla="*/ 1030310 w 2240924"/>
              <a:gd name="connsiteY9" fmla="*/ 193184 h 386367"/>
              <a:gd name="connsiteX10" fmla="*/ 1107584 w 2240924"/>
              <a:gd name="connsiteY10" fmla="*/ 180305 h 386367"/>
              <a:gd name="connsiteX11" fmla="*/ 1210615 w 2240924"/>
              <a:gd name="connsiteY11" fmla="*/ 167426 h 386367"/>
              <a:gd name="connsiteX12" fmla="*/ 1249251 w 2240924"/>
              <a:gd name="connsiteY12" fmla="*/ 154547 h 386367"/>
              <a:gd name="connsiteX13" fmla="*/ 1416677 w 2240924"/>
              <a:gd name="connsiteY13" fmla="*/ 128789 h 386367"/>
              <a:gd name="connsiteX14" fmla="*/ 1545465 w 2240924"/>
              <a:gd name="connsiteY14" fmla="*/ 103031 h 386367"/>
              <a:gd name="connsiteX15" fmla="*/ 1777285 w 2240924"/>
              <a:gd name="connsiteY15" fmla="*/ 77274 h 386367"/>
              <a:gd name="connsiteX16" fmla="*/ 1906074 w 2240924"/>
              <a:gd name="connsiteY16" fmla="*/ 51516 h 386367"/>
              <a:gd name="connsiteX17" fmla="*/ 1957589 w 2240924"/>
              <a:gd name="connsiteY17" fmla="*/ 38637 h 386367"/>
              <a:gd name="connsiteX18" fmla="*/ 2125015 w 2240924"/>
              <a:gd name="connsiteY18" fmla="*/ 25758 h 386367"/>
              <a:gd name="connsiteX19" fmla="*/ 2240924 w 2240924"/>
              <a:gd name="connsiteY19" fmla="*/ 0 h 38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240924" h="386367">
                <a:moveTo>
                  <a:pt x="0" y="386367"/>
                </a:moveTo>
                <a:cubicBezTo>
                  <a:pt x="30051" y="382074"/>
                  <a:pt x="60386" y="379441"/>
                  <a:pt x="90153" y="373488"/>
                </a:cubicBezTo>
                <a:cubicBezTo>
                  <a:pt x="103465" y="370826"/>
                  <a:pt x="115477" y="363271"/>
                  <a:pt x="128789" y="360609"/>
                </a:cubicBezTo>
                <a:cubicBezTo>
                  <a:pt x="158555" y="354656"/>
                  <a:pt x="188890" y="352023"/>
                  <a:pt x="218941" y="347730"/>
                </a:cubicBezTo>
                <a:cubicBezTo>
                  <a:pt x="348030" y="304700"/>
                  <a:pt x="243426" y="335105"/>
                  <a:pt x="373488" y="309093"/>
                </a:cubicBezTo>
                <a:cubicBezTo>
                  <a:pt x="484382" y="286915"/>
                  <a:pt x="356151" y="302042"/>
                  <a:pt x="515155" y="283336"/>
                </a:cubicBezTo>
                <a:cubicBezTo>
                  <a:pt x="558003" y="278295"/>
                  <a:pt x="601278" y="276857"/>
                  <a:pt x="643944" y="270457"/>
                </a:cubicBezTo>
                <a:cubicBezTo>
                  <a:pt x="687239" y="263963"/>
                  <a:pt x="730260" y="255317"/>
                  <a:pt x="772733" y="244699"/>
                </a:cubicBezTo>
                <a:cubicBezTo>
                  <a:pt x="807077" y="236113"/>
                  <a:pt x="840845" y="224761"/>
                  <a:pt x="875764" y="218941"/>
                </a:cubicBezTo>
                <a:lnTo>
                  <a:pt x="1030310" y="193184"/>
                </a:lnTo>
                <a:cubicBezTo>
                  <a:pt x="1056068" y="188891"/>
                  <a:pt x="1081672" y="183544"/>
                  <a:pt x="1107584" y="180305"/>
                </a:cubicBezTo>
                <a:lnTo>
                  <a:pt x="1210615" y="167426"/>
                </a:lnTo>
                <a:cubicBezTo>
                  <a:pt x="1223494" y="163133"/>
                  <a:pt x="1236081" y="157840"/>
                  <a:pt x="1249251" y="154547"/>
                </a:cubicBezTo>
                <a:cubicBezTo>
                  <a:pt x="1314844" y="138149"/>
                  <a:pt x="1343692" y="139216"/>
                  <a:pt x="1416677" y="128789"/>
                </a:cubicBezTo>
                <a:cubicBezTo>
                  <a:pt x="1651969" y="95175"/>
                  <a:pt x="1373341" y="134326"/>
                  <a:pt x="1545465" y="103031"/>
                </a:cubicBezTo>
                <a:cubicBezTo>
                  <a:pt x="1623793" y="88790"/>
                  <a:pt x="1697180" y="84556"/>
                  <a:pt x="1777285" y="77274"/>
                </a:cubicBezTo>
                <a:cubicBezTo>
                  <a:pt x="1820215" y="68688"/>
                  <a:pt x="1863601" y="62134"/>
                  <a:pt x="1906074" y="51516"/>
                </a:cubicBezTo>
                <a:cubicBezTo>
                  <a:pt x="1923246" y="47223"/>
                  <a:pt x="1940010" y="40705"/>
                  <a:pt x="1957589" y="38637"/>
                </a:cubicBezTo>
                <a:cubicBezTo>
                  <a:pt x="2013179" y="32097"/>
                  <a:pt x="2069294" y="31065"/>
                  <a:pt x="2125015" y="25758"/>
                </a:cubicBezTo>
                <a:cubicBezTo>
                  <a:pt x="2230483" y="15713"/>
                  <a:pt x="2204203" y="36724"/>
                  <a:pt x="2240924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120035" y="2976997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√</a:t>
            </a:r>
            <a:r>
              <a:rPr lang="en-US" dirty="0" smtClean="0"/>
              <a:t>s 5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 smtClean="0"/>
          </a:p>
          <a:p>
            <a:r>
              <a:rPr lang="en-US" dirty="0" smtClean="0"/>
              <a:t>PYTHIA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dirty="0" smtClean="0"/>
              <a:t> 20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372" y="2428875"/>
            <a:ext cx="444817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86414" y="6400800"/>
            <a:ext cx="1071582" cy="30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8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9470" y="-851079"/>
            <a:ext cx="9177270" cy="1841679"/>
          </a:xfrm>
        </p:spPr>
        <p:txBody>
          <a:bodyPr/>
          <a:lstStyle/>
          <a:p>
            <a:r>
              <a:rPr lang="en-US" dirty="0" smtClean="0"/>
              <a:t>Near-term PHENIX jet/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-jet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89037"/>
            <a:ext cx="8610600" cy="5287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Run 11/14  VTX installed :  10 x stats </a:t>
            </a:r>
            <a:r>
              <a:rPr lang="en-US" dirty="0" smtClean="0"/>
              <a:t>(track acceptance</a:t>
            </a:r>
            <a:r>
              <a:rPr lang="en-US" dirty="0" smtClean="0"/>
              <a:t>) for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-jet associated hadron acceptance </a:t>
            </a:r>
          </a:p>
          <a:p>
            <a:r>
              <a:rPr lang="en-US" dirty="0" smtClean="0"/>
              <a:t>And </a:t>
            </a:r>
            <a:r>
              <a:rPr lang="en-US" dirty="0" smtClean="0"/>
              <a:t>~2-3 </a:t>
            </a:r>
            <a:r>
              <a:rPr lang="en-US" dirty="0" smtClean="0"/>
              <a:t>x  Integrated </a:t>
            </a:r>
            <a:r>
              <a:rPr lang="en-US" dirty="0" err="1" smtClean="0"/>
              <a:t>Lumi</a:t>
            </a:r>
            <a:r>
              <a:rPr lang="en-US" dirty="0" smtClean="0"/>
              <a:t>  Run 7/10 Current Result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Isolation cut in </a:t>
            </a:r>
            <a:r>
              <a:rPr lang="en-US" dirty="0" err="1" smtClean="0"/>
              <a:t>Au+Au</a:t>
            </a:r>
            <a:r>
              <a:rPr lang="en-US" dirty="0" smtClean="0"/>
              <a:t> analysis well underway</a:t>
            </a:r>
          </a:p>
          <a:p>
            <a:pPr lvl="1"/>
            <a:r>
              <a:rPr lang="en-US" dirty="0" smtClean="0"/>
              <a:t>Should improve precision in peripheral collisions</a:t>
            </a:r>
            <a:r>
              <a:rPr lang="en-US" dirty="0" smtClean="0">
                <a:sym typeface="Wingdings" pitchFamily="2" charset="2"/>
              </a:rPr>
              <a:t> towards centrality dependence of </a:t>
            </a:r>
            <a:r>
              <a:rPr lang="en-US" dirty="0" smtClean="0">
                <a:sym typeface="Wingdings" pitchFamily="2" charset="2"/>
              </a:rPr>
              <a:t>enhancement</a:t>
            </a:r>
          </a:p>
          <a:p>
            <a:r>
              <a:rPr lang="en-US" dirty="0" err="1" smtClean="0">
                <a:sym typeface="Wingdings" pitchFamily="2" charset="2"/>
              </a:rPr>
              <a:t>Cu+Au</a:t>
            </a:r>
            <a:r>
              <a:rPr lang="en-US" dirty="0" smtClean="0">
                <a:sym typeface="Wingdings" pitchFamily="2" charset="2"/>
              </a:rPr>
              <a:t> Jet Reconstruction analysis underway</a:t>
            </a:r>
            <a:endParaRPr lang="en-US" dirty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STAR  interest for </a:t>
            </a:r>
            <a:r>
              <a:rPr lang="en-US" b="1" dirty="0" smtClean="0">
                <a:latin typeface="Symbol" pitchFamily="18" charset="2"/>
                <a:sym typeface="Wingdings" pitchFamily="2" charset="2"/>
              </a:rPr>
              <a:t>g</a:t>
            </a:r>
            <a:r>
              <a:rPr lang="en-US" b="1" dirty="0" smtClean="0">
                <a:sym typeface="Wingdings" pitchFamily="2" charset="2"/>
              </a:rPr>
              <a:t>-jet again for Run11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93634" y="6467117"/>
            <a:ext cx="2085975" cy="365125"/>
          </a:xfrm>
        </p:spPr>
        <p:txBody>
          <a:bodyPr/>
          <a:lstStyle/>
          <a:p>
            <a:fld id="{AB869A71-893E-457F-9AA4-D9660D3EF36D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47975" cy="365125"/>
          </a:xfrm>
        </p:spPr>
        <p:txBody>
          <a:bodyPr/>
          <a:lstStyle/>
          <a:p>
            <a:r>
              <a:rPr lang="en-US" dirty="0" smtClean="0"/>
              <a:t>Frantz Wayne State Jets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934664"/>
            <a:ext cx="1197492" cy="34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isp_325_2_g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074" y="2438400"/>
            <a:ext cx="2636351" cy="18801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29400" y="3385066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VTX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13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609600"/>
            <a:ext cx="8229600" cy="1600200"/>
          </a:xfrm>
        </p:spPr>
        <p:txBody>
          <a:bodyPr/>
          <a:lstStyle/>
          <a:p>
            <a:r>
              <a:rPr lang="en-US" dirty="0" smtClean="0"/>
              <a:t>RHIC in Next 10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4800600"/>
          </a:xfrm>
        </p:spPr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xploit </a:t>
            </a:r>
            <a:r>
              <a:rPr lang="en-US" dirty="0"/>
              <a:t>RHIC’s </a:t>
            </a:r>
            <a:r>
              <a:rPr lang="en-US" b="1" dirty="0"/>
              <a:t>F</a:t>
            </a:r>
            <a:r>
              <a:rPr lang="en-US" b="1" dirty="0" smtClean="0"/>
              <a:t>lexibility</a:t>
            </a:r>
            <a:r>
              <a:rPr lang="en-US" dirty="0" smtClean="0"/>
              <a:t> </a:t>
            </a:r>
            <a:r>
              <a:rPr lang="en-US" dirty="0"/>
              <a:t>to study different systems, small and </a:t>
            </a:r>
            <a:r>
              <a:rPr lang="en-US" dirty="0" smtClean="0"/>
              <a:t>large</a:t>
            </a:r>
          </a:p>
          <a:p>
            <a:r>
              <a:rPr lang="en-US" b="1" dirty="0" smtClean="0"/>
              <a:t>Geometry:  </a:t>
            </a:r>
            <a:r>
              <a:rPr lang="en-US" dirty="0" smtClean="0"/>
              <a:t>Exotics </a:t>
            </a:r>
            <a:r>
              <a:rPr lang="en-US" dirty="0" err="1" smtClean="0"/>
              <a:t>CuCu</a:t>
            </a:r>
            <a:r>
              <a:rPr lang="en-US" dirty="0" smtClean="0"/>
              <a:t>, </a:t>
            </a:r>
            <a:r>
              <a:rPr lang="en-US" dirty="0" err="1" smtClean="0"/>
              <a:t>CuAu</a:t>
            </a:r>
            <a:r>
              <a:rPr lang="en-US" dirty="0" smtClean="0"/>
              <a:t>, UU, </a:t>
            </a:r>
            <a:r>
              <a:rPr lang="en-US" dirty="0" err="1" smtClean="0"/>
              <a:t>dAu</a:t>
            </a:r>
            <a:r>
              <a:rPr lang="en-US" dirty="0" smtClean="0"/>
              <a:t>, </a:t>
            </a:r>
            <a:r>
              <a:rPr lang="en-US" dirty="0" err="1" smtClean="0"/>
              <a:t>tAu</a:t>
            </a:r>
            <a:r>
              <a:rPr lang="en-US" dirty="0" smtClean="0"/>
              <a:t>, He</a:t>
            </a:r>
            <a:r>
              <a:rPr lang="en-US" baseline="30000" dirty="0" smtClean="0"/>
              <a:t>3</a:t>
            </a:r>
            <a:r>
              <a:rPr lang="en-US" dirty="0" smtClean="0"/>
              <a:t>Au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Cool stuff:  </a:t>
            </a:r>
            <a:r>
              <a:rPr lang="en-US" dirty="0"/>
              <a:t>p  + A </a:t>
            </a:r>
            <a:r>
              <a:rPr lang="en-US" dirty="0" smtClean="0"/>
              <a:t>!)</a:t>
            </a:r>
            <a:endParaRPr lang="en-US" dirty="0" smtClean="0"/>
          </a:p>
          <a:p>
            <a:r>
              <a:rPr lang="en-US" b="1" dirty="0" smtClean="0"/>
              <a:t>Energy: </a:t>
            </a:r>
            <a:r>
              <a:rPr lang="en-US" dirty="0" smtClean="0"/>
              <a:t> (2 Roles)</a:t>
            </a:r>
          </a:p>
          <a:p>
            <a:pPr lvl="1"/>
            <a:r>
              <a:rPr lang="en-US" sz="2200" dirty="0"/>
              <a:t>For </a:t>
            </a:r>
            <a:r>
              <a:rPr lang="en-US" sz="2200" dirty="0" err="1" smtClean="0"/>
              <a:t>E</a:t>
            </a:r>
            <a:r>
              <a:rPr lang="en-US" sz="2200" i="1" baseline="-25000" dirty="0" err="1" smtClean="0"/>
              <a:t>loss</a:t>
            </a:r>
            <a:endParaRPr lang="en-US" sz="2200" dirty="0" smtClean="0"/>
          </a:p>
          <a:p>
            <a:pPr marL="457200" lvl="1" indent="0">
              <a:buNone/>
            </a:pPr>
            <a:r>
              <a:rPr lang="en-US" sz="2200" dirty="0" smtClean="0"/>
              <a:t>    factor of 20-40 lower </a:t>
            </a:r>
            <a:r>
              <a:rPr lang="en-US" sz="2200" dirty="0" err="1" smtClean="0"/>
              <a:t>sqrt</a:t>
            </a:r>
            <a:r>
              <a:rPr lang="en-US" sz="2200" dirty="0" smtClean="0"/>
              <a:t>(s)  </a:t>
            </a:r>
            <a:r>
              <a:rPr lang="en-US" sz="2200" dirty="0" smtClean="0">
                <a:sym typeface="Wingdings" pitchFamily="2" charset="2"/>
              </a:rPr>
              <a:t> </a:t>
            </a:r>
            <a:r>
              <a:rPr lang="en-US" sz="2200" dirty="0" smtClean="0"/>
              <a:t> 0.1 </a:t>
            </a:r>
            <a:r>
              <a:rPr lang="en-US" sz="2200" dirty="0" err="1" smtClean="0"/>
              <a:t>TeV</a:t>
            </a:r>
            <a:r>
              <a:rPr lang="en-US" sz="2200" dirty="0" smtClean="0"/>
              <a:t> ?</a:t>
            </a:r>
          </a:p>
          <a:p>
            <a:pPr lvl="2"/>
            <a:r>
              <a:rPr lang="en-US" sz="2200" dirty="0" smtClean="0"/>
              <a:t>Heavy Flavor </a:t>
            </a:r>
          </a:p>
          <a:p>
            <a:pPr lvl="2"/>
            <a:r>
              <a:rPr lang="en-US" sz="2200" dirty="0" smtClean="0"/>
              <a:t>Jets </a:t>
            </a:r>
            <a:r>
              <a:rPr lang="en-US" sz="2200" dirty="0" smtClean="0">
                <a:sym typeface="Wingdings" pitchFamily="2" charset="2"/>
              </a:rPr>
              <a:t> </a:t>
            </a:r>
            <a:r>
              <a:rPr lang="en-US" sz="2200" dirty="0" err="1" smtClean="0"/>
              <a:t>sPHENIX</a:t>
            </a:r>
            <a:endParaRPr lang="en-US" sz="2200" dirty="0"/>
          </a:p>
          <a:p>
            <a:pPr lvl="1"/>
            <a:r>
              <a:rPr lang="en-US" sz="2200" dirty="0" smtClean="0"/>
              <a:t>Another factor of 20 lower (with </a:t>
            </a:r>
            <a:r>
              <a:rPr lang="en-US" sz="2200" dirty="0" smtClean="0"/>
              <a:t>fixed target </a:t>
            </a:r>
            <a:r>
              <a:rPr lang="en-US" sz="2200" dirty="0" smtClean="0"/>
              <a:t>statistics!)   e.g. The </a:t>
            </a:r>
            <a:r>
              <a:rPr lang="en-US" sz="2200" dirty="0" smtClean="0"/>
              <a:t>BES : Phase Transition </a:t>
            </a:r>
            <a:r>
              <a:rPr lang="en-US" sz="2200" dirty="0" smtClean="0"/>
              <a:t>Physics</a:t>
            </a:r>
          </a:p>
          <a:p>
            <a:pPr lvl="1"/>
            <a:endParaRPr lang="en-US" sz="2200" dirty="0"/>
          </a:p>
          <a:p>
            <a:pPr lvl="1"/>
            <a:endParaRPr lang="en-US" sz="2200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4BDD-501F-47B0-AFAC-584B84D86E1A}" type="datetime1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566116" y="2530917"/>
            <a:ext cx="0" cy="18408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37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1600200"/>
          </a:xfrm>
        </p:spPr>
        <p:txBody>
          <a:bodyPr/>
          <a:lstStyle/>
          <a:p>
            <a:r>
              <a:rPr lang="en-US" dirty="0" err="1" smtClean="0"/>
              <a:t>D+Au</a:t>
            </a:r>
            <a:r>
              <a:rPr lang="en-US" dirty="0" smtClean="0"/>
              <a:t> Jet </a:t>
            </a:r>
            <a:r>
              <a:rPr lang="en-US" dirty="0" err="1" smtClean="0"/>
              <a:t>Reco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82" y="1143000"/>
            <a:ext cx="8229600" cy="4525963"/>
          </a:xfrm>
        </p:spPr>
        <p:txBody>
          <a:bodyPr/>
          <a:lstStyle/>
          <a:p>
            <a:r>
              <a:rPr lang="en-US" dirty="0" smtClean="0"/>
              <a:t>Status:  Helen described situation well yesterday</a:t>
            </a:r>
          </a:p>
          <a:p>
            <a:r>
              <a:rPr lang="en-US" dirty="0" smtClean="0"/>
              <a:t>Enhancement at pretty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 </a:t>
            </a:r>
            <a:r>
              <a:rPr lang="en-US" dirty="0" smtClean="0"/>
              <a:t>(HF e comparison?)</a:t>
            </a:r>
            <a:endParaRPr lang="en-US" baseline="-25000" dirty="0"/>
          </a:p>
          <a:p>
            <a:r>
              <a:rPr lang="en-US" dirty="0" smtClean="0"/>
              <a:t>Some possibility of cross talk between Jet </a:t>
            </a:r>
            <a:r>
              <a:rPr lang="en-US" dirty="0" err="1" smtClean="0"/>
              <a:t>reco</a:t>
            </a:r>
            <a:r>
              <a:rPr lang="en-US" dirty="0" smtClean="0"/>
              <a:t> and Pi0 (2-ana’s weren’t blinded,  EM calibration, etc…)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30</a:t>
            </a:fld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74" y="3190103"/>
            <a:ext cx="4191000" cy="305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874" y="3378385"/>
            <a:ext cx="4572000" cy="287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06792" y="3810000"/>
            <a:ext cx="3562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PHENIX HF Electrons </a:t>
            </a:r>
          </a:p>
          <a:p>
            <a:r>
              <a:rPr lang="en-US" dirty="0" err="1" smtClean="0"/>
              <a:t>D+Au</a:t>
            </a:r>
            <a:r>
              <a:rPr lang="en-US" dirty="0" smtClean="0"/>
              <a:t> 200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89376" y="5117068"/>
            <a:ext cx="299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Phys. Rev. </a:t>
            </a:r>
            <a:r>
              <a:rPr lang="en-US" sz="1400" b="1" dirty="0" err="1"/>
              <a:t>Lett</a:t>
            </a:r>
            <a:r>
              <a:rPr lang="en-US" sz="1400" b="1" dirty="0"/>
              <a:t>. 109, 242301 (2012</a:t>
            </a:r>
            <a:r>
              <a:rPr lang="en-US" dirty="0">
                <a:hlinkClick r:id="rId4"/>
              </a:rPr>
              <a:t>) </a:t>
            </a:r>
            <a:r>
              <a:rPr lang="en-US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20961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600200"/>
          </a:xfrm>
        </p:spPr>
        <p:txBody>
          <a:bodyPr/>
          <a:lstStyle/>
          <a:p>
            <a:r>
              <a:rPr lang="en-US" dirty="0" smtClean="0"/>
              <a:t>Recent Re-check of Auto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6868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Recent Recheck of Bias Factors in HIJING study</a:t>
            </a:r>
          </a:p>
          <a:p>
            <a:r>
              <a:rPr lang="en-US" sz="2000" i="1" dirty="0" err="1" smtClean="0"/>
              <a:t>C</a:t>
            </a:r>
            <a:r>
              <a:rPr lang="en-US" sz="2000" i="1" baseline="-25000" dirty="0" err="1" smtClean="0"/>
              <a:t>bias</a:t>
            </a:r>
            <a:r>
              <a:rPr lang="en-US" sz="2000" dirty="0" smtClean="0">
                <a:sym typeface="Wingdings" pitchFamily="2" charset="2"/>
              </a:rPr>
              <a:t> (partly) </a:t>
            </a:r>
            <a:r>
              <a:rPr lang="en-US" sz="2000" dirty="0">
                <a:sym typeface="Wingdings" pitchFamily="2" charset="2"/>
              </a:rPr>
              <a:t>i</a:t>
            </a:r>
            <a:r>
              <a:rPr lang="en-US" sz="2000" dirty="0" smtClean="0"/>
              <a:t>ncreased BBC </a:t>
            </a:r>
            <a:r>
              <a:rPr lang="en-US" sz="2000" dirty="0" err="1" smtClean="0"/>
              <a:t>mult</a:t>
            </a:r>
            <a:r>
              <a:rPr lang="en-US" sz="2000" dirty="0"/>
              <a:t> </a:t>
            </a:r>
            <a:r>
              <a:rPr lang="en-US" sz="2000" dirty="0" smtClean="0"/>
              <a:t>w/ Jet Trigger:  (Underlying Event,  Rapidity Shifts etc. )  </a:t>
            </a:r>
            <a:r>
              <a:rPr lang="en-US" sz="2000" dirty="0" smtClean="0">
                <a:sym typeface="Wingdings" pitchFamily="2" charset="2"/>
              </a:rPr>
              <a:t> Shifts &lt;</a:t>
            </a:r>
            <a:r>
              <a:rPr lang="en-US" sz="2000" dirty="0" err="1" smtClean="0">
                <a:sym typeface="Wingdings" pitchFamily="2" charset="2"/>
              </a:rPr>
              <a:t>Ncoll</a:t>
            </a:r>
            <a:r>
              <a:rPr lang="en-US" sz="2000" dirty="0" smtClean="0">
                <a:sym typeface="Wingdings" pitchFamily="2" charset="2"/>
              </a:rPr>
              <a:t>&gt; for triggered centrality samples</a:t>
            </a:r>
            <a:endParaRPr lang="en-US" sz="2000" dirty="0" smtClean="0"/>
          </a:p>
          <a:p>
            <a:r>
              <a:rPr lang="en-US" sz="2000" dirty="0" smtClean="0"/>
              <a:t>HIJING: Small effect for RHIC consistent with previous published </a:t>
            </a:r>
            <a:r>
              <a:rPr lang="en-US" sz="2000" i="1" dirty="0" err="1" smtClean="0"/>
              <a:t>C</a:t>
            </a:r>
            <a:r>
              <a:rPr lang="en-US" sz="2000" i="1" baseline="-25000" dirty="0" err="1" smtClean="0"/>
              <a:t>bias</a:t>
            </a:r>
            <a:r>
              <a:rPr lang="en-US" sz="2000" dirty="0" smtClean="0"/>
              <a:t> factors !   (bigger for LHC ?)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Frantz Wayne State Jets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584" y="4350911"/>
            <a:ext cx="2897416" cy="17450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26" y="3810000"/>
            <a:ext cx="4325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Ratio BBC multiplicity with particle </a:t>
            </a:r>
            <a:r>
              <a:rPr lang="en-US" sz="1400" dirty="0" err="1" smtClean="0">
                <a:solidFill>
                  <a:srgbClr val="FF0000"/>
                </a:solidFill>
              </a:rPr>
              <a:t>p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400" baseline="-250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&gt; x / </a:t>
            </a:r>
            <a:r>
              <a:rPr lang="en-US" sz="1400" dirty="0" err="1" smtClean="0">
                <a:solidFill>
                  <a:srgbClr val="FF0000"/>
                </a:solidFill>
              </a:rPr>
              <a:t>Untriggered</a:t>
            </a:r>
            <a:r>
              <a:rPr lang="en-US" sz="1400" dirty="0" smtClean="0">
                <a:solidFill>
                  <a:srgbClr val="FF0000"/>
                </a:solidFill>
              </a:rPr>
              <a:t> BBC multiplicity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91000" y="6324600"/>
            <a:ext cx="4676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 </a:t>
            </a:r>
            <a:r>
              <a:rPr lang="en-US" dirty="0" smtClean="0"/>
              <a:t>PHENIX Run3 </a:t>
            </a:r>
            <a:r>
              <a:rPr lang="en-US" dirty="0" err="1" smtClean="0"/>
              <a:t>dAu</a:t>
            </a:r>
            <a:r>
              <a:rPr lang="en-US" dirty="0" smtClean="0"/>
              <a:t> Phys</a:t>
            </a:r>
            <a:r>
              <a:rPr lang="en-US" dirty="0"/>
              <a:t>. Rev. C77, 014905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7160" y="541218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HIJING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031468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matching to real </a:t>
            </a:r>
            <a:r>
              <a:rPr lang="en-US" dirty="0" err="1" smtClean="0"/>
              <a:t>p+p</a:t>
            </a:r>
            <a:endParaRPr lang="en-US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352799"/>
            <a:ext cx="4724400" cy="3070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1905000" y="3352800"/>
            <a:ext cx="1752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591664" y="4350910"/>
            <a:ext cx="1275874" cy="2005955"/>
          </a:xfrm>
          <a:prstGeom prst="ellipse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3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057399"/>
            <a:ext cx="7467600" cy="2819401"/>
          </a:xfrm>
        </p:spPr>
        <p:txBody>
          <a:bodyPr/>
          <a:lstStyle/>
          <a:p>
            <a:r>
              <a:rPr lang="en-US" dirty="0" smtClean="0"/>
              <a:t>Mid-term Outlook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~5 </a:t>
            </a:r>
            <a:r>
              <a:rPr lang="en-US" dirty="0" err="1" smtClean="0"/>
              <a:t>yrs</a:t>
            </a:r>
            <a:r>
              <a:rPr lang="en-US" dirty="0" smtClean="0"/>
              <a:t> after the new few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1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381000"/>
            <a:ext cx="8229600" cy="1600200"/>
          </a:xfrm>
        </p:spPr>
        <p:txBody>
          <a:bodyPr/>
          <a:lstStyle/>
          <a:p>
            <a:r>
              <a:rPr lang="en-US" dirty="0" smtClean="0"/>
              <a:t>Beyond the next few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839" y="1219200"/>
            <a:ext cx="8229600" cy="4525963"/>
          </a:xfrm>
        </p:spPr>
        <p:txBody>
          <a:bodyPr/>
          <a:lstStyle/>
          <a:p>
            <a:r>
              <a:rPr lang="en-US" dirty="0" smtClean="0"/>
              <a:t>Tension between </a:t>
            </a:r>
            <a:r>
              <a:rPr lang="en-US" dirty="0" err="1" smtClean="0"/>
              <a:t>sPHENIX</a:t>
            </a:r>
            <a:r>
              <a:rPr lang="en-US" dirty="0" smtClean="0"/>
              <a:t> /Jet </a:t>
            </a:r>
            <a:r>
              <a:rPr lang="en-US" dirty="0" err="1" smtClean="0"/>
              <a:t>vs</a:t>
            </a:r>
            <a:r>
              <a:rPr lang="en-US" dirty="0" smtClean="0"/>
              <a:t> BES goals?  </a:t>
            </a:r>
          </a:p>
          <a:p>
            <a:pPr lvl="1"/>
            <a:r>
              <a:rPr lang="en-US" dirty="0" smtClean="0"/>
              <a:t>There is ample time for both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33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7086600" cy="4410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41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685800"/>
            <a:ext cx="8991600" cy="1828800"/>
          </a:xfrm>
        </p:spPr>
        <p:txBody>
          <a:bodyPr/>
          <a:lstStyle/>
          <a:p>
            <a:r>
              <a:rPr lang="en-US" dirty="0" smtClean="0"/>
              <a:t>Hard Physics during BES-2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/>
          <a:lstStyle/>
          <a:p>
            <a:r>
              <a:rPr lang="en-US" dirty="0" smtClean="0"/>
              <a:t>There could be some interesting things to learn e.g. about the onset of initial state effects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90798"/>
            <a:ext cx="4876800" cy="351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48200" y="6107567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H.Caines</a:t>
            </a:r>
            <a:r>
              <a:rPr lang="en-US" dirty="0" smtClean="0"/>
              <a:t> : Tues 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7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6" name="Rectangle 31755"/>
          <p:cNvSpPr/>
          <p:nvPr/>
        </p:nvSpPr>
        <p:spPr>
          <a:xfrm>
            <a:off x="838200" y="2667000"/>
            <a:ext cx="762000" cy="4212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5285" y="0"/>
            <a:ext cx="9525000" cy="838200"/>
          </a:xfrm>
        </p:spPr>
        <p:txBody>
          <a:bodyPr/>
          <a:lstStyle/>
          <a:p>
            <a:r>
              <a:rPr lang="en-US" sz="4800" dirty="0" smtClean="0"/>
              <a:t>Initial </a:t>
            </a:r>
            <a:r>
              <a:rPr lang="en-US" sz="4800" dirty="0" err="1" smtClean="0"/>
              <a:t>vs</a:t>
            </a:r>
            <a:r>
              <a:rPr lang="en-US" sz="4800" dirty="0" smtClean="0"/>
              <a:t> Final State Scan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1"/>
            <a:ext cx="8839200" cy="16763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Sig</a:t>
            </a:r>
            <a:r>
              <a:rPr lang="en-US" sz="2500" dirty="0" smtClean="0"/>
              <a:t>nificant critical mass of theorists interested in CNM developing?  April Workshop very successful!  </a:t>
            </a:r>
          </a:p>
          <a:p>
            <a:r>
              <a:rPr lang="en-US" sz="2500" dirty="0" smtClean="0"/>
              <a:t>RHIC should continue to lead this effort!   </a:t>
            </a:r>
          </a:p>
          <a:p>
            <a:r>
              <a:rPr lang="en-US" sz="2500" dirty="0" smtClean="0"/>
              <a:t>Short term “Scan” ?:  Get </a:t>
            </a:r>
            <a:r>
              <a:rPr lang="en-US" sz="2800" dirty="0" err="1"/>
              <a:t>p+p</a:t>
            </a:r>
            <a:r>
              <a:rPr lang="en-US" sz="2800" dirty="0"/>
              <a:t> and </a:t>
            </a:r>
            <a:r>
              <a:rPr lang="en-US" sz="2800" dirty="0" err="1" smtClean="0"/>
              <a:t>p+A</a:t>
            </a:r>
            <a:r>
              <a:rPr lang="en-US" sz="2800" dirty="0" smtClean="0"/>
              <a:t>  </a:t>
            </a:r>
            <a:r>
              <a:rPr lang="en-US" sz="2500" dirty="0" smtClean="0"/>
              <a:t>~one point above and below ~ 30 </a:t>
            </a:r>
            <a:r>
              <a:rPr lang="en-US" sz="2500" dirty="0" err="1" smtClean="0"/>
              <a:t>GeV</a:t>
            </a:r>
            <a:r>
              <a:rPr lang="en-US" sz="2500" dirty="0" smtClean="0"/>
              <a:t> ? </a:t>
            </a:r>
          </a:p>
          <a:p>
            <a:r>
              <a:rPr lang="en-US" dirty="0" smtClean="0"/>
              <a:t>Longer term  </a:t>
            </a:r>
            <a:r>
              <a:rPr lang="en-US" dirty="0" err="1" smtClean="0"/>
              <a:t>sPHENIX</a:t>
            </a:r>
            <a:r>
              <a:rPr lang="en-US" dirty="0" smtClean="0"/>
              <a:t> can contribute with  full Jet studies </a:t>
            </a:r>
            <a:r>
              <a:rPr lang="en-US" dirty="0" smtClean="0">
                <a:sym typeface="Wingdings" pitchFamily="2" charset="2"/>
              </a:rPr>
              <a:t>  a key observable?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5EC-3F9C-421D-A9DE-DD8B599570AB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35</a:t>
            </a:fld>
            <a:endParaRPr lang="en-US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38" y="2514600"/>
            <a:ext cx="6027762" cy="432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449" y="5560429"/>
            <a:ext cx="4798951" cy="76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4728" y="3886200"/>
            <a:ext cx="231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STAR R</a:t>
            </a:r>
            <a:r>
              <a:rPr lang="en-US" baseline="-25000" dirty="0" smtClean="0">
                <a:solidFill>
                  <a:schemeClr val="tx2"/>
                </a:solidFill>
              </a:rPr>
              <a:t>CP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0696" y="3856990"/>
            <a:ext cx="231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PHENIX R</a:t>
            </a:r>
            <a:r>
              <a:rPr lang="en-US" baseline="-25000" dirty="0" smtClean="0">
                <a:solidFill>
                  <a:srgbClr val="FF0000"/>
                </a:solidFill>
              </a:rPr>
              <a:t>AA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66CC"/>
                </a:solidFill>
              </a:rPr>
              <a:t>(Cu)</a:t>
            </a:r>
            <a:endParaRPr lang="en-US" dirty="0">
              <a:solidFill>
                <a:srgbClr val="FF66CC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501896" y="3200400"/>
            <a:ext cx="182270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43400" y="2667000"/>
            <a:ext cx="420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Suppression Dominated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367695" y="3200400"/>
            <a:ext cx="120632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89760" y="2667000"/>
            <a:ext cx="245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Cronin Dominated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038600" y="2895600"/>
            <a:ext cx="0" cy="3294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130575" y="5121192"/>
            <a:ext cx="450825" cy="1127208"/>
          </a:xfrm>
          <a:prstGeom prst="rect">
            <a:avLst/>
          </a:prstGeom>
          <a:solidFill>
            <a:schemeClr val="accent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endCxn id="17" idx="1"/>
          </p:cNvCxnSpPr>
          <p:nvPr/>
        </p:nvCxnSpPr>
        <p:spPr>
          <a:xfrm flipV="1">
            <a:off x="1066800" y="5684796"/>
            <a:ext cx="2063775" cy="486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245" y="575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transition</a:t>
            </a:r>
            <a:endParaRPr lang="en-US" dirty="0"/>
          </a:p>
        </p:txBody>
      </p:sp>
      <p:cxnSp>
        <p:nvCxnSpPr>
          <p:cNvPr id="31744" name="Straight Connector 31743"/>
          <p:cNvCxnSpPr/>
          <p:nvPr/>
        </p:nvCxnSpPr>
        <p:spPr>
          <a:xfrm>
            <a:off x="5334000" y="5105400"/>
            <a:ext cx="14478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016030" y="2895600"/>
            <a:ext cx="73012" cy="3352801"/>
          </a:xfrm>
          <a:prstGeom prst="rect">
            <a:avLst/>
          </a:prstGeom>
          <a:solidFill>
            <a:schemeClr val="accent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5" name="TextBox 31744"/>
          <p:cNvSpPr txBox="1"/>
          <p:nvPr/>
        </p:nvSpPr>
        <p:spPr>
          <a:xfrm>
            <a:off x="6019800" y="4724400"/>
            <a:ext cx="133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ALICE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1751" name="TextBox 31750"/>
          <p:cNvSpPr txBox="1"/>
          <p:nvPr/>
        </p:nvSpPr>
        <p:spPr>
          <a:xfrm>
            <a:off x="7543800" y="27387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</a:t>
            </a:r>
            <a:r>
              <a:rPr lang="en-US" sz="1200" dirty="0" smtClean="0"/>
              <a:t>hink color </a:t>
            </a:r>
            <a:r>
              <a:rPr lang="en-US" sz="1200" dirty="0" err="1" smtClean="0"/>
              <a:t>tranparency</a:t>
            </a:r>
            <a:r>
              <a:rPr lang="en-US" sz="1200" dirty="0" smtClean="0"/>
              <a:t> effects</a:t>
            </a:r>
            <a:endParaRPr lang="en-US" sz="1200" dirty="0"/>
          </a:p>
        </p:txBody>
      </p:sp>
      <p:cxnSp>
        <p:nvCxnSpPr>
          <p:cNvPr id="31753" name="Straight Arrow Connector 31752"/>
          <p:cNvCxnSpPr/>
          <p:nvPr/>
        </p:nvCxnSpPr>
        <p:spPr>
          <a:xfrm flipH="1" flipV="1">
            <a:off x="8229600" y="2438400"/>
            <a:ext cx="91440" cy="337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5" name="TextBox 31754"/>
          <p:cNvSpPr txBox="1"/>
          <p:nvPr/>
        </p:nvSpPr>
        <p:spPr>
          <a:xfrm>
            <a:off x="838200" y="3704272"/>
            <a:ext cx="889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or R</a:t>
            </a:r>
            <a:r>
              <a:rPr lang="en-US" baseline="-25000" dirty="0" smtClean="0"/>
              <a:t>CP</a:t>
            </a:r>
            <a:r>
              <a:rPr lang="en-US" dirty="0" smtClean="0"/>
              <a:t> at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=</a:t>
            </a:r>
          </a:p>
          <a:p>
            <a:pPr algn="ctr"/>
            <a:r>
              <a:rPr lang="en-US" dirty="0" smtClean="0"/>
              <a:t> 3-4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64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1600200"/>
          </a:xfrm>
        </p:spPr>
        <p:txBody>
          <a:bodyPr/>
          <a:lstStyle/>
          <a:p>
            <a:r>
              <a:rPr lang="en-US" dirty="0" err="1" smtClean="0"/>
              <a:t>sPHENIX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43000"/>
            <a:ext cx="8429625" cy="4983163"/>
          </a:xfrm>
        </p:spPr>
        <p:txBody>
          <a:bodyPr/>
          <a:lstStyle/>
          <a:p>
            <a:r>
              <a:rPr lang="en-US" dirty="0" smtClean="0"/>
              <a:t>Upgrade optimized around jet/di-jet/photon measurements</a:t>
            </a:r>
          </a:p>
          <a:p>
            <a:r>
              <a:rPr lang="en-US" b="1" dirty="0" smtClean="0"/>
              <a:t>Compact</a:t>
            </a:r>
            <a:r>
              <a:rPr lang="en-US" dirty="0" smtClean="0"/>
              <a:t>, High rate, large uniform acceptance over |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| &lt; 1</a:t>
            </a:r>
          </a:p>
          <a:p>
            <a:r>
              <a:rPr lang="en-US" dirty="0" smtClean="0"/>
              <a:t>Submitted by BNL to DOE for MIE CD-0 review last Feb</a:t>
            </a:r>
          </a:p>
          <a:p>
            <a:pPr lvl="1"/>
            <a:r>
              <a:rPr lang="en-US" dirty="0" smtClean="0"/>
              <a:t>Review will start soon…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569075"/>
            <a:ext cx="2085975" cy="365125"/>
          </a:xfrm>
        </p:spPr>
        <p:txBody>
          <a:bodyPr/>
          <a:lstStyle/>
          <a:p>
            <a:fld id="{FC6618BE-25FB-49CD-9BA5-656CD86C9957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569075"/>
            <a:ext cx="2847975" cy="365125"/>
          </a:xfrm>
        </p:spPr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569075"/>
            <a:ext cx="561975" cy="365125"/>
          </a:xfrm>
        </p:spPr>
        <p:txBody>
          <a:bodyPr/>
          <a:lstStyle/>
          <a:p>
            <a:fld id="{DC2E6126-1343-414B-8CF1-848B482B2D62}" type="slidenum">
              <a:rPr lang="en-US" smtClean="0"/>
              <a:t>36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69" y="3422650"/>
            <a:ext cx="3762131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00600" y="3489325"/>
            <a:ext cx="3048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Fe-</a:t>
            </a:r>
            <a:r>
              <a:rPr lang="en-US" dirty="0" err="1" smtClean="0"/>
              <a:t>Scint</a:t>
            </a:r>
            <a:r>
              <a:rPr lang="en-US" dirty="0" smtClean="0"/>
              <a:t> </a:t>
            </a:r>
            <a:r>
              <a:rPr lang="en-US" dirty="0" err="1" smtClean="0"/>
              <a:t>Hcal</a:t>
            </a:r>
            <a:r>
              <a:rPr lang="en-US" dirty="0" smtClean="0"/>
              <a:t>  Unique Design</a:t>
            </a:r>
          </a:p>
          <a:p>
            <a:endParaRPr lang="en-US" dirty="0"/>
          </a:p>
          <a:p>
            <a:r>
              <a:rPr lang="en-US" dirty="0" smtClean="0"/>
              <a:t>Prototyping underway</a:t>
            </a:r>
          </a:p>
          <a:p>
            <a:r>
              <a:rPr lang="en-US" dirty="0" smtClean="0"/>
              <a:t>(Previous Design Beam Tested Dec 12   )</a:t>
            </a:r>
          </a:p>
          <a:p>
            <a:endParaRPr lang="en-US" dirty="0"/>
          </a:p>
          <a:p>
            <a:r>
              <a:rPr lang="en-US" dirty="0" smtClean="0"/>
              <a:t>W-</a:t>
            </a:r>
            <a:r>
              <a:rPr lang="en-US" dirty="0" err="1" smtClean="0"/>
              <a:t>Sc</a:t>
            </a:r>
            <a:r>
              <a:rPr lang="en-US" dirty="0" smtClean="0"/>
              <a:t> </a:t>
            </a:r>
            <a:r>
              <a:rPr lang="en-US" dirty="0" err="1" smtClean="0"/>
              <a:t>EMCal</a:t>
            </a:r>
            <a:r>
              <a:rPr lang="en-US" dirty="0" smtClean="0"/>
              <a:t> – Accordion Design </a:t>
            </a:r>
            <a:endParaRPr lang="en-US" dirty="0"/>
          </a:p>
          <a:p>
            <a:endParaRPr lang="en-US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371" y="3823195"/>
            <a:ext cx="1212071" cy="122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318125"/>
            <a:ext cx="1071582" cy="30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36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675" y="3276600"/>
            <a:ext cx="7394925" cy="326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-10732"/>
            <a:ext cx="8534400" cy="838200"/>
          </a:xfrm>
        </p:spPr>
        <p:txBody>
          <a:bodyPr/>
          <a:lstStyle/>
          <a:p>
            <a:r>
              <a:rPr lang="en-US" dirty="0" err="1" smtClean="0"/>
              <a:t>sPHENIX</a:t>
            </a:r>
            <a:r>
              <a:rPr lang="en-US" dirty="0" smtClean="0"/>
              <a:t>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067800" cy="3048000"/>
          </a:xfrm>
        </p:spPr>
        <p:txBody>
          <a:bodyPr>
            <a:normAutofit/>
          </a:bodyPr>
          <a:lstStyle/>
          <a:p>
            <a:r>
              <a:rPr lang="en-US" dirty="0"/>
              <a:t>The goal of </a:t>
            </a:r>
            <a:r>
              <a:rPr lang="en-US" dirty="0" err="1"/>
              <a:t>sPHENIX</a:t>
            </a:r>
            <a:r>
              <a:rPr lang="en-US" dirty="0"/>
              <a:t> is determine </a:t>
            </a:r>
            <a:r>
              <a:rPr lang="en-US" dirty="0" smtClean="0"/>
              <a:t>the </a:t>
            </a:r>
            <a:r>
              <a:rPr lang="en-US" dirty="0"/>
              <a:t>basic nature of the perfect fluid, the strongly coupled </a:t>
            </a:r>
            <a:r>
              <a:rPr lang="en-US" dirty="0" smtClean="0"/>
              <a:t>QGP,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via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jet </a:t>
            </a:r>
            <a:r>
              <a:rPr lang="en-US" dirty="0"/>
              <a:t>“x-rays”</a:t>
            </a:r>
          </a:p>
          <a:p>
            <a:pPr lvl="1"/>
            <a:r>
              <a:rPr lang="en-US" dirty="0"/>
              <a:t>its unique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coupling</a:t>
            </a:r>
            <a:r>
              <a:rPr lang="en-US" dirty="0"/>
              <a:t> and effective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constituents</a:t>
            </a:r>
            <a:r>
              <a:rPr lang="en-US" dirty="0"/>
              <a:t> (or lack thereof) </a:t>
            </a:r>
          </a:p>
          <a:p>
            <a:pPr lvl="1"/>
            <a:r>
              <a:rPr lang="en-US" dirty="0"/>
              <a:t>its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formation</a:t>
            </a:r>
            <a:r>
              <a:rPr lang="en-US" dirty="0"/>
              <a:t> vs. </a:t>
            </a:r>
            <a:r>
              <a:rPr lang="en-US" dirty="0" smtClean="0"/>
              <a:t>temperature/time</a:t>
            </a:r>
          </a:p>
          <a:p>
            <a:r>
              <a:rPr lang="en-US" dirty="0" smtClean="0"/>
              <a:t>Jets and their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loss</a:t>
            </a:r>
            <a:r>
              <a:rPr lang="en-US" dirty="0" smtClean="0"/>
              <a:t> are the most obvious and natural 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external </a:t>
            </a:r>
            <a:r>
              <a:rPr lang="en-US" dirty="0" smtClean="0"/>
              <a:t>probe for doing this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</p:spPr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</p:spPr>
        <p:txBody>
          <a:bodyPr/>
          <a:lstStyle/>
          <a:p>
            <a:r>
              <a:rPr lang="en-US" dirty="0" smtClean="0"/>
              <a:t>Frantz Wayne State Jets 2013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DC2E6126-1343-414B-8CF1-848B482B2D6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4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600200"/>
          </a:xfrm>
        </p:spPr>
        <p:txBody>
          <a:bodyPr/>
          <a:lstStyle/>
          <a:p>
            <a:r>
              <a:rPr lang="en-US" dirty="0" err="1" smtClean="0"/>
              <a:t>sPHENIX</a:t>
            </a:r>
            <a:r>
              <a:rPr lang="en-US" dirty="0" smtClean="0"/>
              <a:t>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602163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Another restatement of the above (mine):</a:t>
            </a:r>
          </a:p>
          <a:p>
            <a:r>
              <a:rPr lang="en-US" dirty="0"/>
              <a:t>The novel </a:t>
            </a:r>
            <a:r>
              <a:rPr lang="en-US" dirty="0" err="1"/>
              <a:t>sQGP</a:t>
            </a:r>
            <a:r>
              <a:rPr lang="en-US" dirty="0"/>
              <a:t> coupling that results in such </a:t>
            </a:r>
            <a:r>
              <a:rPr lang="en-US" i="1" dirty="0"/>
              <a:t>fast</a:t>
            </a:r>
            <a:r>
              <a:rPr lang="en-US" dirty="0"/>
              <a:t> </a:t>
            </a:r>
            <a:r>
              <a:rPr lang="en-US" dirty="0" err="1" smtClean="0"/>
              <a:t>anisotropization</a:t>
            </a:r>
            <a:r>
              <a:rPr lang="en-US" dirty="0" smtClean="0"/>
              <a:t>/</a:t>
            </a:r>
            <a:r>
              <a:rPr lang="en-US" dirty="0" err="1" smtClean="0"/>
              <a:t>thermalization</a:t>
            </a:r>
            <a:r>
              <a:rPr lang="en-US" dirty="0" smtClean="0"/>
              <a:t> </a:t>
            </a:r>
            <a:r>
              <a:rPr lang="en-US" dirty="0"/>
              <a:t>needs externally probed 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by something other than viscosity)</a:t>
            </a:r>
          </a:p>
          <a:p>
            <a:r>
              <a:rPr lang="en-US" dirty="0" smtClean="0"/>
              <a:t>Jets/hard </a:t>
            </a:r>
            <a:r>
              <a:rPr lang="en-US" dirty="0"/>
              <a:t>scattering </a:t>
            </a:r>
            <a:r>
              <a:rPr lang="en-US" b="1" i="1" dirty="0">
                <a:solidFill>
                  <a:schemeClr val="bg2">
                    <a:lumMod val="50000"/>
                  </a:schemeClr>
                </a:solidFill>
              </a:rPr>
              <a:t>must</a:t>
            </a:r>
            <a:r>
              <a:rPr lang="en-US" dirty="0"/>
              <a:t> be sensitive to the nature of this coupling!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" y="6356350"/>
            <a:ext cx="2847975" cy="365125"/>
          </a:xfrm>
        </p:spPr>
        <p:txBody>
          <a:bodyPr/>
          <a:lstStyle/>
          <a:p>
            <a:r>
              <a:rPr lang="en-US" dirty="0" smtClean="0"/>
              <a:t>Frantz Wayne State Jets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26940" t="13542" r="26794" b="20833"/>
          <a:stretch>
            <a:fillRect/>
          </a:stretch>
        </p:blipFill>
        <p:spPr bwMode="auto">
          <a:xfrm>
            <a:off x="2971800" y="3499412"/>
            <a:ext cx="3733800" cy="297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87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28736"/>
            <a:ext cx="4815153" cy="316706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292387"/>
            <a:ext cx="7557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Can even </a:t>
            </a:r>
            <a:r>
              <a:rPr lang="en-US" sz="2800" dirty="0" err="1" smtClean="0">
                <a:solidFill>
                  <a:schemeClr val="tx2"/>
                </a:solidFill>
              </a:rPr>
              <a:t>d+Au</a:t>
            </a:r>
            <a:r>
              <a:rPr lang="en-US" sz="2800" dirty="0" smtClean="0">
                <a:solidFill>
                  <a:schemeClr val="tx2"/>
                </a:solidFill>
              </a:rPr>
              <a:t>/</a:t>
            </a:r>
            <a:r>
              <a:rPr lang="en-US" sz="2800" dirty="0" err="1" smtClean="0">
                <a:solidFill>
                  <a:schemeClr val="tx2"/>
                </a:solidFill>
              </a:rPr>
              <a:t>p+Pb</a:t>
            </a:r>
            <a:r>
              <a:rPr lang="en-US" sz="2800" dirty="0" smtClean="0">
                <a:solidFill>
                  <a:schemeClr val="tx2"/>
                </a:solidFill>
              </a:rPr>
              <a:t> produce </a:t>
            </a:r>
            <a:r>
              <a:rPr lang="en-US" sz="2800" dirty="0" smtClean="0">
                <a:solidFill>
                  <a:schemeClr val="tx2"/>
                </a:solidFill>
              </a:rPr>
              <a:t>a perfect fluid</a:t>
            </a:r>
            <a:r>
              <a:rPr lang="en-US" sz="2800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724400"/>
            <a:ext cx="8534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/>
                </a:solidFill>
                <a:ea typeface="Helvetica Neue Light" charset="0"/>
                <a:cs typeface="Helvetica Neue Light" charset="0"/>
              </a:rPr>
              <a:t>These developments in the past year underscore the need for measurements to address </a:t>
            </a:r>
          </a:p>
          <a:p>
            <a:pPr algn="ctr"/>
            <a:r>
              <a:rPr lang="en-US" sz="2800" u="sng" dirty="0" smtClean="0">
                <a:solidFill>
                  <a:schemeClr val="tx2"/>
                </a:solidFill>
                <a:ea typeface="Helvetica Neue Light" charset="0"/>
                <a:cs typeface="Helvetica Neue Light" charset="0"/>
              </a:rPr>
              <a:t>why</a:t>
            </a:r>
            <a:r>
              <a:rPr lang="en-US" sz="2800" dirty="0" smtClean="0">
                <a:solidFill>
                  <a:schemeClr val="tx2"/>
                </a:solidFill>
                <a:ea typeface="Helvetica Neue Light" charset="0"/>
                <a:cs typeface="Helvetica Neue Light" charset="0"/>
              </a:rPr>
              <a:t> and </a:t>
            </a:r>
            <a:r>
              <a:rPr lang="en-US" sz="2800" u="sng" dirty="0" smtClean="0">
                <a:solidFill>
                  <a:schemeClr val="tx2"/>
                </a:solidFill>
                <a:ea typeface="Helvetica Neue Light" charset="0"/>
                <a:cs typeface="Helvetica Neue Light" charset="0"/>
              </a:rPr>
              <a:t>how</a:t>
            </a:r>
            <a:r>
              <a:rPr lang="en-US" sz="2800" dirty="0" smtClean="0">
                <a:solidFill>
                  <a:schemeClr val="tx2"/>
                </a:solidFill>
                <a:ea typeface="Helvetica Neue Light" charset="0"/>
                <a:cs typeface="Helvetica Neue Light" charset="0"/>
              </a:rPr>
              <a:t> perfect fluidity arises</a:t>
            </a:r>
          </a:p>
          <a:p>
            <a:pPr algn="ctr"/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4600" y="1524000"/>
            <a:ext cx="2514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ALICE plot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776" y="1524000"/>
            <a:ext cx="4294424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05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1600200"/>
          </a:xfrm>
        </p:spPr>
        <p:txBody>
          <a:bodyPr/>
          <a:lstStyle/>
          <a:p>
            <a:r>
              <a:rPr lang="en-US" sz="4400" dirty="0" smtClean="0"/>
              <a:t>Complementarity </a:t>
            </a:r>
            <a:r>
              <a:rPr lang="en-US" sz="4400" dirty="0" smtClean="0"/>
              <a:t>of RHIC/LHC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We have seen demonstrated in many ways why RHIC remains crucial in understanding </a:t>
            </a:r>
            <a:r>
              <a:rPr lang="en-US" dirty="0" err="1" smtClean="0"/>
              <a:t>sQGP</a:t>
            </a:r>
            <a:r>
              <a:rPr lang="en-US" dirty="0" smtClean="0"/>
              <a:t> physics  (list a few big ones)</a:t>
            </a:r>
          </a:p>
          <a:p>
            <a:r>
              <a:rPr lang="en-US" dirty="0" err="1" smtClean="0">
                <a:sym typeface="Wingdings" pitchFamily="2" charset="2"/>
              </a:rPr>
              <a:t>v</a:t>
            </a:r>
            <a:r>
              <a:rPr lang="en-US" baseline="-25000" dirty="0" err="1" smtClean="0">
                <a:sym typeface="Wingdings" pitchFamily="2" charset="2"/>
              </a:rPr>
              <a:t>n</a:t>
            </a:r>
            <a:endParaRPr lang="en-US" baseline="-25000" dirty="0" smtClean="0"/>
          </a:p>
          <a:p>
            <a:pPr lvl="1"/>
            <a:r>
              <a:rPr lang="en-US" dirty="0" smtClean="0"/>
              <a:t>Idea put forth for RHIC data  (n = 3?)</a:t>
            </a:r>
          </a:p>
          <a:p>
            <a:pPr lvl="1"/>
            <a:r>
              <a:rPr lang="en-US" dirty="0" smtClean="0"/>
              <a:t>Confirmed and Widely Expanded by LHC  (n &gt;= 6…)</a:t>
            </a:r>
          </a:p>
          <a:p>
            <a:pPr lvl="1"/>
            <a:r>
              <a:rPr lang="en-US" dirty="0" smtClean="0"/>
              <a:t>Hydro models extract small 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/s , quantitatively from RHIC and LHC establishing universality of perfect fluid</a:t>
            </a:r>
          </a:p>
          <a:p>
            <a:r>
              <a:rPr lang="en-US" dirty="0" smtClean="0"/>
              <a:t>Jets: Enhancement at Low z in Fragmentation Function</a:t>
            </a:r>
          </a:p>
          <a:p>
            <a:pPr lvl="1"/>
            <a:r>
              <a:rPr lang="en-US" dirty="0" smtClean="0"/>
              <a:t>Discovered at RHIC first (at first in spite of LHC null effects) </a:t>
            </a:r>
          </a:p>
          <a:p>
            <a:pPr lvl="1"/>
            <a:r>
              <a:rPr lang="en-US" dirty="0" smtClean="0"/>
              <a:t>Confirmed and made precise by measurement at LHC </a:t>
            </a:r>
          </a:p>
          <a:p>
            <a:pPr lvl="1"/>
            <a:r>
              <a:rPr lang="en-US" dirty="0" smtClean="0"/>
              <a:t>Uniformly defined measurement key tool in constraining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loss</a:t>
            </a:r>
            <a:r>
              <a:rPr lang="en-US" dirty="0" smtClean="0"/>
              <a:t> models</a:t>
            </a:r>
          </a:p>
          <a:p>
            <a:r>
              <a:rPr lang="en-US" dirty="0" smtClean="0"/>
              <a:t>Hydro-like signals in small systems?</a:t>
            </a:r>
          </a:p>
          <a:p>
            <a:pPr lvl="1"/>
            <a:r>
              <a:rPr lang="en-US" dirty="0" smtClean="0"/>
              <a:t>Flow-like signals discovered in small systems at LHC</a:t>
            </a:r>
          </a:p>
          <a:p>
            <a:pPr lvl="1"/>
            <a:r>
              <a:rPr lang="en-US" dirty="0" smtClean="0"/>
              <a:t>Looks like they exist at RHIC:  constraining CGC contributions?  </a:t>
            </a:r>
            <a:r>
              <a:rPr lang="en-US" dirty="0" err="1" smtClean="0"/>
              <a:t>Subnucleonic</a:t>
            </a:r>
            <a:r>
              <a:rPr lang="en-US" dirty="0" smtClean="0"/>
              <a:t> </a:t>
            </a:r>
            <a:r>
              <a:rPr lang="en-US" dirty="0" err="1" smtClean="0"/>
              <a:t>glauber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PID behavior at LHC also hydro-like</a:t>
            </a:r>
          </a:p>
          <a:p>
            <a:r>
              <a:rPr lang="en-US" dirty="0" smtClean="0"/>
              <a:t>Heavy Flavor?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1CB7-60B6-47E0-8C75-05ECF8FAFCE7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6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066800"/>
            <a:ext cx="376573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454" y="1066800"/>
            <a:ext cx="390534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324600" y="4572000"/>
            <a:ext cx="1447800" cy="1066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74413" y="4378114"/>
            <a:ext cx="3429000" cy="73594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/>
            <a:tailEnd/>
          </a:ln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649973"/>
              </p:ext>
            </p:extLst>
          </p:nvPr>
        </p:nvGraphicFramePr>
        <p:xfrm>
          <a:off x="6378678" y="4648200"/>
          <a:ext cx="144534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name="Equation" r:id="rId6" imgW="622080" imgH="393480" progId="Equation.3">
                  <p:embed/>
                </p:oleObj>
              </mc:Choice>
              <mc:Fallback>
                <p:oleObj name="Equation" r:id="rId6" imgW="622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8678" y="4648200"/>
                        <a:ext cx="1445342" cy="914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-304800"/>
            <a:ext cx="9829800" cy="1600200"/>
          </a:xfrm>
        </p:spPr>
        <p:txBody>
          <a:bodyPr/>
          <a:lstStyle/>
          <a:p>
            <a:r>
              <a:rPr lang="en-US" sz="3600" dirty="0"/>
              <a:t>At what scale does bulk coupling relate to probe coupling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5643334"/>
            <a:ext cx="86868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-Although </a:t>
            </a:r>
            <a:r>
              <a:rPr lang="en-US" dirty="0" err="1" smtClean="0"/>
              <a:t>qhat</a:t>
            </a:r>
            <a:r>
              <a:rPr lang="en-US" dirty="0" smtClean="0"/>
              <a:t> (</a:t>
            </a:r>
            <a:r>
              <a:rPr lang="en-US" dirty="0" err="1" smtClean="0"/>
              <a:t>ehat</a:t>
            </a:r>
            <a:r>
              <a:rPr lang="en-US" dirty="0" smtClean="0"/>
              <a:t>) might not be the only way to quantify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loss</a:t>
            </a:r>
            <a:r>
              <a:rPr lang="en-US" dirty="0" smtClean="0"/>
              <a:t> and realize goals of </a:t>
            </a:r>
            <a:r>
              <a:rPr lang="en-US" dirty="0" err="1" smtClean="0"/>
              <a:t>sPHENIX</a:t>
            </a:r>
            <a:r>
              <a:rPr lang="en-US" dirty="0" smtClean="0"/>
              <a:t>,  it is one example of a framework for doing so</a:t>
            </a:r>
          </a:p>
          <a:p>
            <a:r>
              <a:rPr lang="en-US" dirty="0" smtClean="0"/>
              <a:t> -How best to demonstrate its robustness (going into strong coupling?) and impedance match for theory community?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2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7/29/2013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209D-BF23-4BA8-B35B-A8B8BBF387FD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4" name="Picture 3" descr="OverviewCutaway052412w pre &amp; add VTX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8600"/>
            <a:ext cx="779033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47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1600200"/>
          </a:xfrm>
        </p:spPr>
        <p:txBody>
          <a:bodyPr/>
          <a:lstStyle/>
          <a:p>
            <a:r>
              <a:rPr lang="en-US" dirty="0" err="1" smtClean="0"/>
              <a:t>BaBar</a:t>
            </a:r>
            <a:r>
              <a:rPr lang="en-US" dirty="0" smtClean="0"/>
              <a:t> solenoid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i="0" dirty="0" smtClean="0"/>
              <a:t>A major positive update to the MIE considerations :</a:t>
            </a:r>
          </a:p>
          <a:p>
            <a:r>
              <a:rPr lang="en-US" i="0" dirty="0" err="1" smtClean="0"/>
              <a:t>BaBar</a:t>
            </a:r>
            <a:r>
              <a:rPr lang="en-US" i="0" dirty="0" smtClean="0"/>
              <a:t> Magnet from SLAC recently made available!</a:t>
            </a:r>
          </a:p>
          <a:p>
            <a:r>
              <a:rPr lang="en-US" i="0" dirty="0" smtClean="0"/>
              <a:t>Major parameters:</a:t>
            </a:r>
            <a:endParaRPr lang="en-US" i="0" dirty="0" smtClean="0"/>
          </a:p>
          <a:p>
            <a:pPr lvl="1"/>
            <a:r>
              <a:rPr lang="en-US" dirty="0"/>
              <a:t>1.5 T </a:t>
            </a:r>
            <a:r>
              <a:rPr lang="en-US" dirty="0" smtClean="0"/>
              <a:t>solenoid</a:t>
            </a:r>
            <a:endParaRPr lang="en-US" i="0" dirty="0" smtClean="0"/>
          </a:p>
          <a:p>
            <a:pPr lvl="1"/>
            <a:r>
              <a:rPr lang="en-US" i="0" dirty="0" smtClean="0"/>
              <a:t>Inner </a:t>
            </a:r>
            <a:r>
              <a:rPr lang="en-US" i="0" dirty="0" smtClean="0"/>
              <a:t>radius: 140 </a:t>
            </a:r>
            <a:r>
              <a:rPr lang="en-US" i="0" dirty="0" smtClean="0"/>
              <a:t>cm  (x 2 compared to MIE)</a:t>
            </a:r>
            <a:endParaRPr lang="en-US" i="0" dirty="0" smtClean="0"/>
          </a:p>
          <a:p>
            <a:pPr lvl="1"/>
            <a:r>
              <a:rPr lang="en-US" i="0" dirty="0"/>
              <a:t>O</a:t>
            </a:r>
            <a:r>
              <a:rPr lang="en-US" i="0" dirty="0" smtClean="0"/>
              <a:t>uter radius: 173 cm</a:t>
            </a:r>
          </a:p>
          <a:p>
            <a:pPr lvl="1"/>
            <a:r>
              <a:rPr lang="en-US" i="0" dirty="0" smtClean="0"/>
              <a:t>Length: 385 </a:t>
            </a:r>
            <a:r>
              <a:rPr lang="en-US" i="0" dirty="0" smtClean="0"/>
              <a:t>cm</a:t>
            </a:r>
            <a:endParaRPr lang="en-US" i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B8140-A97E-4FC4-A6CB-035B6A01F1F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6" name="Picture 5" descr="P100002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10000"/>
            <a:ext cx="3149599" cy="2362199"/>
          </a:xfrm>
          <a:prstGeom prst="rect">
            <a:avLst/>
          </a:prstGeom>
        </p:spPr>
      </p:pic>
      <p:pic>
        <p:nvPicPr>
          <p:cNvPr id="7" name="Picture 6" descr="P100003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1" y="3810000"/>
            <a:ext cx="3149599" cy="236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7/29/2013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209D-BF23-4BA8-B35B-A8B8BBF387FD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4" name="Picture 3" descr="sPhenix-MI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23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7/29/2013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209D-BF23-4BA8-B35B-A8B8BBF387FD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4" name="Picture 3" descr="sPhenix-BaBar Magn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" y="609600"/>
            <a:ext cx="9144000" cy="523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6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609600"/>
            <a:ext cx="8229600" cy="1600200"/>
          </a:xfrm>
        </p:spPr>
        <p:txBody>
          <a:bodyPr/>
          <a:lstStyle/>
          <a:p>
            <a:r>
              <a:rPr lang="en-US" dirty="0" smtClean="0"/>
              <a:t>Impacts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i="0" dirty="0" smtClean="0"/>
              <a:t>The </a:t>
            </a:r>
            <a:r>
              <a:rPr lang="en-US" i="0" dirty="0" err="1" smtClean="0"/>
              <a:t>sPHENIX</a:t>
            </a:r>
            <a:r>
              <a:rPr lang="en-US" i="0" dirty="0" smtClean="0"/>
              <a:t> cost estimate in the MIE proposal was </a:t>
            </a:r>
          </a:p>
          <a:p>
            <a:pPr lvl="1"/>
            <a:r>
              <a:rPr lang="en-US" i="0" dirty="0" smtClean="0"/>
              <a:t>$29.1M of new equipment (including $7.9M for the magnet)</a:t>
            </a:r>
          </a:p>
          <a:p>
            <a:pPr lvl="1"/>
            <a:r>
              <a:rPr lang="en-US" i="0" dirty="0" smtClean="0"/>
              <a:t>$6.3M of redirected </a:t>
            </a:r>
            <a:r>
              <a:rPr lang="en-US" i="0" dirty="0" smtClean="0"/>
              <a:t>labor</a:t>
            </a:r>
          </a:p>
          <a:p>
            <a:r>
              <a:rPr lang="en-US" i="0" dirty="0" smtClean="0"/>
              <a:t>We </a:t>
            </a:r>
            <a:r>
              <a:rPr lang="en-US" i="0" dirty="0" smtClean="0"/>
              <a:t>are still evaluating the costs with the </a:t>
            </a:r>
            <a:r>
              <a:rPr lang="en-US" i="0" dirty="0" err="1" smtClean="0"/>
              <a:t>BaBar</a:t>
            </a:r>
            <a:r>
              <a:rPr lang="en-US" i="0" dirty="0" smtClean="0"/>
              <a:t> solenoid; the detector is larger</a:t>
            </a:r>
            <a:r>
              <a:rPr lang="en-US" i="0" dirty="0" smtClean="0"/>
              <a:t>, costs increase</a:t>
            </a:r>
          </a:p>
          <a:p>
            <a:pPr lvl="1"/>
            <a:r>
              <a:rPr lang="en-US" dirty="0"/>
              <a:t>Increase </a:t>
            </a:r>
            <a:r>
              <a:rPr lang="en-US" dirty="0" smtClean="0"/>
              <a:t>in radius of </a:t>
            </a:r>
            <a:r>
              <a:rPr lang="en-US" dirty="0" err="1" smtClean="0"/>
              <a:t>HCal</a:t>
            </a:r>
            <a:r>
              <a:rPr lang="en-US" dirty="0" smtClean="0"/>
              <a:t> 112 cm to 173 cm </a:t>
            </a:r>
            <a:endParaRPr lang="en-US" i="0" dirty="0" smtClean="0"/>
          </a:p>
          <a:p>
            <a:r>
              <a:rPr lang="en-US" i="0" dirty="0" smtClean="0"/>
              <a:t>the </a:t>
            </a:r>
            <a:r>
              <a:rPr lang="en-US" i="0" dirty="0" smtClean="0"/>
              <a:t>possibility of improved performance (EMCAL resolution, for example</a:t>
            </a:r>
            <a:r>
              <a:rPr lang="en-US" i="0" dirty="0" smtClean="0"/>
              <a:t>)</a:t>
            </a:r>
          </a:p>
          <a:p>
            <a:r>
              <a:rPr lang="en-US" i="0" dirty="0" smtClean="0"/>
              <a:t>removing </a:t>
            </a:r>
            <a:r>
              <a:rPr lang="en-US" i="0" dirty="0" smtClean="0"/>
              <a:t>a very risky $7.9M cost is a huge </a:t>
            </a:r>
            <a:r>
              <a:rPr lang="en-US" i="0" dirty="0" smtClean="0"/>
              <a:t>win</a:t>
            </a:r>
          </a:p>
          <a:p>
            <a:endParaRPr lang="en-US" dirty="0"/>
          </a:p>
          <a:p>
            <a:r>
              <a:rPr lang="en-US" dirty="0" smtClean="0"/>
              <a:t>Should only positively impact schedule </a:t>
            </a:r>
            <a:endParaRPr lang="en-US" i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7/29/2013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B8140-A97E-4FC4-A6CB-035B6A01F1F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2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1600200"/>
          </a:xfrm>
        </p:spPr>
        <p:txBody>
          <a:bodyPr/>
          <a:lstStyle/>
          <a:p>
            <a:r>
              <a:rPr lang="en-US" dirty="0" err="1" smtClean="0"/>
              <a:t>sPHENIX</a:t>
            </a:r>
            <a:r>
              <a:rPr lang="en-US" dirty="0" smtClean="0"/>
              <a:t> MIE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839200" cy="4525963"/>
          </a:xfrm>
        </p:spPr>
        <p:txBody>
          <a:bodyPr/>
          <a:lstStyle/>
          <a:p>
            <a:r>
              <a:rPr lang="en-US" dirty="0" smtClean="0"/>
              <a:t>CD-0 DOE MIE Proposal:  60/120 pages:  </a:t>
            </a:r>
            <a:br>
              <a:rPr lang="en-US" dirty="0" smtClean="0"/>
            </a:br>
            <a:r>
              <a:rPr lang="en-US" dirty="0" smtClean="0"/>
              <a:t>Generic RHIC Jet Physics Discussion!   </a:t>
            </a:r>
          </a:p>
          <a:p>
            <a:pPr lvl="1"/>
            <a:r>
              <a:rPr lang="en-US" dirty="0" smtClean="0"/>
              <a:t>(A good </a:t>
            </a:r>
            <a:r>
              <a:rPr lang="en-US" dirty="0"/>
              <a:t>read! </a:t>
            </a:r>
            <a:r>
              <a:rPr lang="en-US" dirty="0" smtClean="0">
                <a:hlinkClick r:id="rId2"/>
              </a:rPr>
              <a:t>link to </a:t>
            </a:r>
            <a:r>
              <a:rPr lang="en-US" dirty="0" err="1" smtClean="0">
                <a:hlinkClick r:id="rId2"/>
              </a:rPr>
              <a:t>mie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pdf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crucial physics offered by an LHC-like detector at RHIC using LHC-like Jet Reconstruction Methods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56709"/>
            <a:ext cx="4349646" cy="2880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6F7-DDD5-4EF4-8253-1AF1E8AF026A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46</a:t>
            </a:fld>
            <a:endParaRPr 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927601"/>
            <a:ext cx="3428999" cy="3354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38800" y="44577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Unfolding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95400" y="5926495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Bkg</a:t>
            </a:r>
            <a:r>
              <a:rPr lang="en-US" dirty="0" smtClean="0"/>
              <a:t> Subtraction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1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600200"/>
          </a:xfrm>
        </p:spPr>
        <p:txBody>
          <a:bodyPr/>
          <a:lstStyle/>
          <a:p>
            <a:r>
              <a:rPr lang="en-US" dirty="0" smtClean="0"/>
              <a:t>Possible “in Principle”?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9932"/>
            <a:ext cx="8229600" cy="4525963"/>
          </a:xfrm>
        </p:spPr>
        <p:txBody>
          <a:bodyPr/>
          <a:lstStyle/>
          <a:p>
            <a:r>
              <a:rPr lang="en-US" dirty="0" smtClean="0"/>
              <a:t>Too many Fake Jets?     </a:t>
            </a:r>
            <a:r>
              <a:rPr lang="en-US" b="1" dirty="0" smtClean="0"/>
              <a:t>NOPE!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33FD-FCD7-4AEE-89C3-65B83E463434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47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9906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 published results so far…)</a:t>
            </a:r>
            <a:endParaRPr lang="en-US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42752"/>
            <a:ext cx="707707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53200" y="3352800"/>
            <a:ext cx="2057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vs</a:t>
            </a:r>
            <a:r>
              <a:rPr lang="en-US" dirty="0" smtClean="0"/>
              <a:t> LHC: </a:t>
            </a:r>
          </a:p>
          <a:p>
            <a:r>
              <a:rPr lang="en-US" dirty="0" smtClean="0"/>
              <a:t>Lower underlying event wins over steeper production spectra for E &gt; 18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5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1600200"/>
          </a:xfrm>
        </p:spPr>
        <p:txBody>
          <a:bodyPr/>
          <a:lstStyle/>
          <a:p>
            <a:r>
              <a:rPr lang="en-US" dirty="0" smtClean="0"/>
              <a:t>Fake </a:t>
            </a:r>
            <a:r>
              <a:rPr lang="en-US" dirty="0" err="1" smtClean="0"/>
              <a:t>vs</a:t>
            </a:r>
            <a:r>
              <a:rPr lang="en-US" dirty="0" smtClean="0"/>
              <a:t> Real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1FF9-9837-4C2D-897F-E2D3F75280DC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48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826070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91200" y="3620869"/>
            <a:ext cx="304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FAKE Rejection applied yet either!</a:t>
            </a:r>
          </a:p>
          <a:p>
            <a:r>
              <a:rPr lang="en-US" dirty="0" smtClean="0"/>
              <a:t>(Studies Underway:</a:t>
            </a:r>
          </a:p>
          <a:p>
            <a:r>
              <a:rPr lang="en-US" dirty="0" smtClean="0"/>
              <a:t>e.g. track jet/</a:t>
            </a:r>
            <a:r>
              <a:rPr lang="en-US" dirty="0" err="1" smtClean="0"/>
              <a:t>cal</a:t>
            </a:r>
            <a:r>
              <a:rPr lang="en-US" dirty="0" smtClean="0"/>
              <a:t> jet matching cuts)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1600200"/>
          </a:xfrm>
        </p:spPr>
        <p:txBody>
          <a:bodyPr/>
          <a:lstStyle/>
          <a:p>
            <a:r>
              <a:rPr lang="en-US" dirty="0" smtClean="0"/>
              <a:t>Fake </a:t>
            </a:r>
            <a:r>
              <a:rPr lang="en-US" dirty="0" err="1" smtClean="0"/>
              <a:t>vs</a:t>
            </a:r>
            <a:r>
              <a:rPr lang="en-US" dirty="0" smtClean="0"/>
              <a:t> Real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E120-F946-4262-B064-22924E96862E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49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826070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8422282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50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295400" y="1066800"/>
            <a:ext cx="7086600" cy="2057400"/>
          </a:xfrm>
        </p:spPr>
        <p:txBody>
          <a:bodyPr/>
          <a:lstStyle/>
          <a:p>
            <a:r>
              <a:rPr lang="en-US" dirty="0" smtClean="0"/>
              <a:t>Near Term </a:t>
            </a:r>
            <a:r>
              <a:rPr lang="en-US" dirty="0" smtClean="0"/>
              <a:t>RHIC Outlook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09600" y="3657600"/>
            <a:ext cx="78486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Heavy </a:t>
            </a:r>
            <a:r>
              <a:rPr lang="en-US" dirty="0" smtClean="0"/>
              <a:t>Flavor</a:t>
            </a:r>
          </a:p>
          <a:p>
            <a:r>
              <a:rPr lang="en-US" dirty="0" smtClean="0"/>
              <a:t>Small system stuff</a:t>
            </a:r>
            <a:endParaRPr lang="en-US" dirty="0" smtClean="0"/>
          </a:p>
          <a:p>
            <a:r>
              <a:rPr lang="en-US" dirty="0" smtClean="0"/>
              <a:t>Jets</a:t>
            </a:r>
            <a:r>
              <a:rPr lang="en-US" dirty="0">
                <a:sym typeface="Wingdings" pitchFamily="2" charset="2"/>
              </a:rPr>
              <a:t>/</a:t>
            </a:r>
            <a:r>
              <a:rPr lang="en-US" dirty="0" smtClean="0">
                <a:sym typeface="Wingdings" pitchFamily="2" charset="2"/>
              </a:rPr>
              <a:t>J</a:t>
            </a:r>
            <a:r>
              <a:rPr lang="en-US" dirty="0" smtClean="0"/>
              <a:t>et </a:t>
            </a:r>
            <a:r>
              <a:rPr lang="en-US" dirty="0" err="1" smtClean="0"/>
              <a:t>Reco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1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966" y="-457200"/>
            <a:ext cx="8229600" cy="1600200"/>
          </a:xfrm>
        </p:spPr>
        <p:txBody>
          <a:bodyPr/>
          <a:lstStyle/>
          <a:p>
            <a:r>
              <a:rPr lang="en-US" dirty="0" err="1" smtClean="0"/>
              <a:t>sPHENIX</a:t>
            </a:r>
            <a:r>
              <a:rPr lang="en-US" dirty="0" smtClean="0"/>
              <a:t> @ √s 100 </a:t>
            </a:r>
            <a:r>
              <a:rPr lang="en-US" dirty="0" err="1" smtClean="0"/>
              <a:t>GeV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E16-DB13-4054-ADA9-7755EA10B23C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931" y="6356350"/>
            <a:ext cx="2847975" cy="365125"/>
          </a:xfrm>
        </p:spPr>
        <p:txBody>
          <a:bodyPr/>
          <a:lstStyle/>
          <a:p>
            <a:r>
              <a:rPr lang="en-US" smtClean="0"/>
              <a:t>Frantz Wayne State Jets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50</a:t>
            </a:fld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5181600" y="1524000"/>
            <a:ext cx="4065104" cy="4863548"/>
          </a:xfrm>
        </p:spPr>
        <p:txBody>
          <a:bodyPr>
            <a:normAutofit/>
          </a:bodyPr>
          <a:lstStyle/>
          <a:p>
            <a:r>
              <a:rPr lang="en-US" dirty="0" smtClean="0"/>
              <a:t>fake-jet dominance subsides at ~same E</a:t>
            </a:r>
          </a:p>
          <a:p>
            <a:r>
              <a:rPr lang="en-US" dirty="0" smtClean="0"/>
              <a:t>Lower UE wins again!</a:t>
            </a:r>
          </a:p>
          <a:p>
            <a:r>
              <a:rPr lang="en-US" dirty="0" smtClean="0"/>
              <a:t>Stats &gt; 20 </a:t>
            </a:r>
            <a:r>
              <a:rPr lang="en-US" dirty="0" err="1" smtClean="0"/>
              <a:t>GeV</a:t>
            </a:r>
            <a:r>
              <a:rPr lang="en-US" dirty="0" smtClean="0"/>
              <a:t> ~1/50 compared to 200</a:t>
            </a:r>
          </a:p>
          <a:p>
            <a:r>
              <a:rPr lang="en-US" dirty="0" smtClean="0"/>
              <a:t>Still 10</a:t>
            </a:r>
            <a:r>
              <a:rPr lang="en-US" baseline="30000" dirty="0" smtClean="0"/>
              <a:t>5</a:t>
            </a:r>
            <a:r>
              <a:rPr lang="en-US" dirty="0" smtClean="0"/>
              <a:t>-10</a:t>
            </a:r>
            <a:r>
              <a:rPr lang="en-US" baseline="30000" dirty="0" smtClean="0"/>
              <a:t>6</a:t>
            </a:r>
            <a:r>
              <a:rPr lang="en-US" dirty="0" smtClean="0"/>
              <a:t> Jets &gt; 20</a:t>
            </a:r>
          </a:p>
          <a:p>
            <a:r>
              <a:rPr lang="en-US" b="1" dirty="0" smtClean="0"/>
              <a:t>Even Lower </a:t>
            </a:r>
            <a:r>
              <a:rPr lang="en-US" b="1" dirty="0"/>
              <a:t>E </a:t>
            </a:r>
            <a:r>
              <a:rPr lang="en-US" b="1" dirty="0" smtClean="0"/>
              <a:t>limited </a:t>
            </a:r>
            <a:r>
              <a:rPr lang="en-US" b="1" dirty="0"/>
              <a:t>by stats not fake </a:t>
            </a:r>
            <a:r>
              <a:rPr lang="en-US" b="1" dirty="0" smtClean="0"/>
              <a:t>jets?</a:t>
            </a:r>
            <a:endParaRPr lang="en-US" dirty="0"/>
          </a:p>
          <a:p>
            <a:r>
              <a:rPr lang="en-US" dirty="0" smtClean="0"/>
              <a:t>How would this </a:t>
            </a:r>
            <a:r>
              <a:rPr lang="en-US" dirty="0" err="1" smtClean="0"/>
              <a:t>addt’l</a:t>
            </a:r>
            <a:r>
              <a:rPr lang="en-US" dirty="0" smtClean="0"/>
              <a:t> factor of 2 in √</a:t>
            </a:r>
            <a:r>
              <a:rPr lang="en-US" i="1" dirty="0" smtClean="0"/>
              <a:t>s</a:t>
            </a:r>
            <a:r>
              <a:rPr lang="en-US" dirty="0" smtClean="0"/>
              <a:t> leverage for theory 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656"/>
            <a:ext cx="5249434" cy="497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24200" y="1689652"/>
            <a:ext cx="1905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00728" y="1958008"/>
            <a:ext cx="1752600" cy="76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438400" y="4114800"/>
            <a:ext cx="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936" y="2020957"/>
            <a:ext cx="2250792" cy="2353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4800" y="-838200"/>
            <a:ext cx="8229600" cy="1600200"/>
          </a:xfrm>
        </p:spPr>
        <p:txBody>
          <a:bodyPr/>
          <a:lstStyle/>
          <a:p>
            <a:r>
              <a:rPr lang="en-US" dirty="0" smtClean="0"/>
              <a:t>Larger Cone Sizes?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3861" y="731837"/>
            <a:ext cx="8534400" cy="1401763"/>
          </a:xfrm>
        </p:spPr>
        <p:txBody>
          <a:bodyPr/>
          <a:lstStyle/>
          <a:p>
            <a:r>
              <a:rPr lang="en-US" dirty="0" smtClean="0"/>
              <a:t>Yes:  baseline for 0.4: 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min</a:t>
            </a:r>
            <a:r>
              <a:rPr lang="en-US" baseline="-25000" dirty="0" smtClean="0"/>
              <a:t> from </a:t>
            </a:r>
            <a:r>
              <a:rPr lang="en-US" baseline="-25000" dirty="0" err="1" smtClean="0"/>
              <a:t>bkg</a:t>
            </a:r>
            <a:r>
              <a:rPr lang="en-US" dirty="0" smtClean="0"/>
              <a:t> = 35 –&gt; fake rejection should lower this </a:t>
            </a:r>
          </a:p>
          <a:p>
            <a:r>
              <a:rPr lang="en-US" dirty="0" smtClean="0"/>
              <a:t>LHC: </a:t>
            </a:r>
            <a:r>
              <a:rPr lang="en-US" dirty="0" smtClean="0"/>
              <a:t>Interesting </a:t>
            </a:r>
            <a:r>
              <a:rPr lang="en-US" dirty="0" smtClean="0"/>
              <a:t>at </a:t>
            </a:r>
            <a:r>
              <a:rPr lang="en-US" dirty="0" smtClean="0"/>
              <a:t>these cones, </a:t>
            </a:r>
            <a:r>
              <a:rPr lang="en-US" dirty="0" err="1" smtClean="0"/>
              <a:t>sPHENIX</a:t>
            </a:r>
            <a:r>
              <a:rPr lang="en-US" dirty="0" smtClean="0"/>
              <a:t> energies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1E97-AAFD-4DB9-9923-0FF33C0C60AD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51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20957"/>
            <a:ext cx="5132421" cy="476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21" y="4145924"/>
            <a:ext cx="3588409" cy="262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696200" y="3886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3395592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CMS QM12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486400" y="3733800"/>
            <a:ext cx="1504367" cy="3048000"/>
          </a:xfrm>
          <a:prstGeom prst="ellipse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1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464988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0" y="-609600"/>
            <a:ext cx="10591800" cy="1600200"/>
          </a:xfrm>
        </p:spPr>
        <p:txBody>
          <a:bodyPr/>
          <a:lstStyle/>
          <a:p>
            <a:r>
              <a:rPr lang="en-US" dirty="0" smtClean="0"/>
              <a:t>Event By Event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0010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Dijet A</a:t>
            </a:r>
            <a:r>
              <a:rPr lang="en-US" baseline="-25000" dirty="0" smtClean="0"/>
              <a:t>J</a:t>
            </a:r>
            <a:r>
              <a:rPr lang="en-US" dirty="0" smtClean="0"/>
              <a:t> : 0-10 % HIJING Embedding—Unfolding procedure works well</a:t>
            </a:r>
          </a:p>
          <a:p>
            <a:r>
              <a:rPr lang="en-US" dirty="0" smtClean="0"/>
              <a:t>Good separation in raw distributions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492875"/>
            <a:ext cx="2085975" cy="365125"/>
          </a:xfrm>
        </p:spPr>
        <p:txBody>
          <a:bodyPr/>
          <a:lstStyle/>
          <a:p>
            <a:fld id="{5135DBB7-BC58-439E-A1C6-D1AF8B2AF308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492875"/>
            <a:ext cx="561975" cy="365125"/>
          </a:xfrm>
        </p:spPr>
        <p:txBody>
          <a:bodyPr/>
          <a:lstStyle/>
          <a:p>
            <a:fld id="{DC2E6126-1343-414B-8CF1-848B482B2D62}" type="slidenum">
              <a:rPr lang="en-US" smtClean="0"/>
              <a:t>52</a:t>
            </a:fld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93843"/>
            <a:ext cx="4563768" cy="369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2434284" y="3720548"/>
            <a:ext cx="1504367" cy="2133600"/>
          </a:xfrm>
          <a:prstGeom prst="ellipse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51113" y="3777734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Unfolded </a:t>
            </a:r>
            <a:r>
              <a:rPr lang="en-US" dirty="0" err="1" smtClean="0"/>
              <a:t>vs</a:t>
            </a:r>
            <a:r>
              <a:rPr lang="en-US" dirty="0" smtClean="0"/>
              <a:t> Truth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334913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97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RHIC: Key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Between models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53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90725"/>
            <a:ext cx="77343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353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1600200"/>
          </a:xfrm>
        </p:spPr>
        <p:txBody>
          <a:bodyPr/>
          <a:lstStyle/>
          <a:p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</a:t>
            </a:r>
            <a:r>
              <a:rPr lang="en-US" u="sng" dirty="0" smtClean="0"/>
              <a:t>Jet</a:t>
            </a:r>
            <a:r>
              <a:rPr lang="en-US" dirty="0" smtClean="0"/>
              <a:t> in SPHENIX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382000" cy="4754563"/>
          </a:xfrm>
        </p:spPr>
        <p:txBody>
          <a:bodyPr/>
          <a:lstStyle/>
          <a:p>
            <a:r>
              <a:rPr lang="en-US" dirty="0" smtClean="0"/>
              <a:t>Access high stats…</a:t>
            </a:r>
          </a:p>
          <a:p>
            <a:r>
              <a:rPr lang="en-US" dirty="0" smtClean="0"/>
              <a:t>Clear Modification signal, comparable to current  LHC Results</a:t>
            </a:r>
            <a:endParaRPr lang="en-US" dirty="0"/>
          </a:p>
          <a:p>
            <a:r>
              <a:rPr lang="en-US" dirty="0" smtClean="0"/>
              <a:t>Separation in raw distributions at large </a:t>
            </a:r>
            <a:r>
              <a:rPr lang="en-US" dirty="0" err="1" smtClean="0"/>
              <a:t>x</a:t>
            </a:r>
            <a:r>
              <a:rPr lang="en-US" baseline="-25000" dirty="0" err="1" smtClean="0">
                <a:latin typeface="Symbol" pitchFamily="18" charset="2"/>
              </a:rPr>
              <a:t>g</a:t>
            </a:r>
            <a:r>
              <a:rPr lang="en-US" baseline="-25000" dirty="0" err="1" smtClean="0"/>
              <a:t>j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59BF-1218-4E55-A708-C24306BD3C8D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54</a:t>
            </a:fld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937371"/>
            <a:ext cx="40767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653042"/>
            <a:ext cx="4114800" cy="359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31" y="2874050"/>
            <a:ext cx="3352800" cy="315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8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1371600"/>
            <a:ext cx="9448800" cy="2362200"/>
          </a:xfrm>
        </p:spPr>
        <p:txBody>
          <a:bodyPr/>
          <a:lstStyle/>
          <a:p>
            <a:r>
              <a:rPr lang="en-US" dirty="0" err="1" smtClean="0"/>
              <a:t>sPHENIX</a:t>
            </a:r>
            <a:r>
              <a:rPr lang="en-US" dirty="0" smtClean="0"/>
              <a:t>:  u &amp; d-jet “tagger”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7572375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CCEA-5983-472E-B790-ED3FD74FED59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3733800"/>
            <a:ext cx="3505201" cy="312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1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838200"/>
          </a:xfrm>
        </p:spPr>
        <p:txBody>
          <a:bodyPr/>
          <a:lstStyle/>
          <a:p>
            <a:r>
              <a:rPr lang="en-US" dirty="0" err="1" smtClean="0">
                <a:latin typeface="Symbol" pitchFamily="18" charset="2"/>
              </a:rPr>
              <a:t>Y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 </a:t>
            </a:r>
            <a:r>
              <a:rPr lang="en-US" dirty="0" smtClean="0"/>
              <a:t>Dependence </a:t>
            </a:r>
            <a:r>
              <a:rPr lang="en-US" dirty="0" smtClean="0"/>
              <a:t>of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loss</a:t>
            </a:r>
            <a:endParaRPr lang="en-US" i="1" baseline="-25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964708"/>
            <a:ext cx="8686800" cy="30738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One of the key questions addressed by the </a:t>
            </a:r>
            <a:r>
              <a:rPr lang="en-US" dirty="0" err="1" smtClean="0"/>
              <a:t>sPHENIX</a:t>
            </a:r>
            <a:r>
              <a:rPr lang="en-US" dirty="0" smtClean="0"/>
              <a:t> proposal is the length scale of the jet medium interaction</a:t>
            </a:r>
          </a:p>
          <a:p>
            <a:pPr lvl="1"/>
            <a:r>
              <a:rPr lang="en-US" dirty="0" smtClean="0"/>
              <a:t>Presumably can tells us about the nature (size) of the medium constituents</a:t>
            </a:r>
          </a:p>
          <a:p>
            <a:r>
              <a:rPr lang="en-US" dirty="0" smtClean="0"/>
              <a:t>Correlations w/ volume geometry (e.g. </a:t>
            </a:r>
            <a:r>
              <a:rPr lang="en-US" dirty="0" err="1" smtClean="0"/>
              <a:t>pathlength</a:t>
            </a:r>
            <a:r>
              <a:rPr lang="en-US" dirty="0" smtClean="0"/>
              <a:t>) have already been important</a:t>
            </a:r>
          </a:p>
          <a:p>
            <a:r>
              <a:rPr lang="en-US" dirty="0" smtClean="0"/>
              <a:t>Higher order moments could play an even more important role  (event by event)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611112"/>
            <a:ext cx="758952" cy="246888"/>
          </a:xfrm>
        </p:spPr>
        <p:txBody>
          <a:bodyPr/>
          <a:lstStyle/>
          <a:p>
            <a:fld id="{CC461EDA-8D2D-484E-BE66-A402582B864D}" type="slidenum">
              <a:rPr lang="en-US" altLang="ja-JP" smtClean="0"/>
              <a:pPr/>
              <a:t>56</a:t>
            </a:fld>
            <a:endParaRPr lang="en-US" altLang="ja-JP"/>
          </a:p>
        </p:txBody>
      </p:sp>
      <p:grpSp>
        <p:nvGrpSpPr>
          <p:cNvPr id="8" name="Group 7"/>
          <p:cNvGrpSpPr/>
          <p:nvPr/>
        </p:nvGrpSpPr>
        <p:grpSpPr>
          <a:xfrm>
            <a:off x="6516" y="3794760"/>
            <a:ext cx="2362200" cy="2514600"/>
            <a:chOff x="6629400" y="457200"/>
            <a:chExt cx="2133600" cy="2057400"/>
          </a:xfrm>
        </p:grpSpPr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6781800" y="1143000"/>
              <a:ext cx="914400" cy="1219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V="1">
              <a:off x="7239000" y="91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V="1">
              <a:off x="6629400" y="17526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7239000" y="1295400"/>
              <a:ext cx="4572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239000" y="1082675"/>
              <a:ext cx="284163" cy="669925"/>
            </a:xfrm>
            <a:custGeom>
              <a:avLst/>
              <a:gdLst>
                <a:gd name="T0" fmla="*/ 0 w 179"/>
                <a:gd name="T1" fmla="*/ 2147483647 h 422"/>
                <a:gd name="T2" fmla="*/ 2147483647 w 179"/>
                <a:gd name="T3" fmla="*/ 0 h 422"/>
                <a:gd name="T4" fmla="*/ 0 60000 65536"/>
                <a:gd name="T5" fmla="*/ 0 60000 65536"/>
                <a:gd name="T6" fmla="*/ 0 w 179"/>
                <a:gd name="T7" fmla="*/ 0 h 422"/>
                <a:gd name="T8" fmla="*/ 179 w 179"/>
                <a:gd name="T9" fmla="*/ 422 h 42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9" h="422">
                  <a:moveTo>
                    <a:pt x="0" y="422"/>
                  </a:moveTo>
                  <a:lnTo>
                    <a:pt x="17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V="1">
              <a:off x="7239000" y="1524000"/>
              <a:ext cx="533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7239000" y="1752600"/>
              <a:ext cx="4572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V="1">
              <a:off x="7239000" y="1752600"/>
              <a:ext cx="284163" cy="669925"/>
            </a:xfrm>
            <a:custGeom>
              <a:avLst/>
              <a:gdLst>
                <a:gd name="T0" fmla="*/ 0 w 179"/>
                <a:gd name="T1" fmla="*/ 2147483647 h 422"/>
                <a:gd name="T2" fmla="*/ 2147483647 w 179"/>
                <a:gd name="T3" fmla="*/ 0 h 422"/>
                <a:gd name="T4" fmla="*/ 0 60000 65536"/>
                <a:gd name="T5" fmla="*/ 0 60000 65536"/>
                <a:gd name="T6" fmla="*/ 0 w 179"/>
                <a:gd name="T7" fmla="*/ 0 h 422"/>
                <a:gd name="T8" fmla="*/ 179 w 179"/>
                <a:gd name="T9" fmla="*/ 422 h 42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9" h="422">
                  <a:moveTo>
                    <a:pt x="0" y="422"/>
                  </a:moveTo>
                  <a:lnTo>
                    <a:pt x="17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239000" y="1752600"/>
              <a:ext cx="533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7283450" y="2270125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1</a:t>
              </a:r>
              <a:endParaRPr lang="en-US" altLang="ja-JP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7475538" y="213360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2</a:t>
              </a:r>
              <a:endParaRPr lang="en-US" altLang="ja-JP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7612063" y="198120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3</a:t>
              </a:r>
              <a:endParaRPr lang="en-US" altLang="ja-JP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7651750" y="177641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4</a:t>
              </a:r>
              <a:endParaRPr lang="en-US" altLang="ja-JP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7651750" y="1584325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5</a:t>
              </a:r>
              <a:endParaRPr lang="en-US" altLang="ja-JP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7612063" y="137160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6</a:t>
              </a:r>
              <a:endParaRPr lang="en-US" altLang="ja-JP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499350" y="1203325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7</a:t>
              </a:r>
              <a:endParaRPr lang="en-US" altLang="ja-JP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286625" y="106680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8</a:t>
              </a:r>
              <a:endParaRPr lang="en-US" altLang="ja-JP"/>
            </a:p>
          </p:txBody>
        </p:sp>
        <p:sp>
          <p:nvSpPr>
            <p:cNvPr id="26" name="Line 42"/>
            <p:cNvSpPr>
              <a:spLocks noChangeShapeType="1"/>
            </p:cNvSpPr>
            <p:nvPr/>
          </p:nvSpPr>
          <p:spPr bwMode="auto">
            <a:xfrm flipV="1">
              <a:off x="7620000" y="762000"/>
              <a:ext cx="304800" cy="381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43"/>
            <p:cNvSpPr txBox="1">
              <a:spLocks noChangeArrowheads="1"/>
            </p:cNvSpPr>
            <p:nvPr/>
          </p:nvSpPr>
          <p:spPr bwMode="auto">
            <a:xfrm>
              <a:off x="7696200" y="457200"/>
              <a:ext cx="1066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9pPr>
            </a:lstStyle>
            <a:p>
              <a:r>
                <a:rPr lang="en-US" altLang="ja-JP" sz="1600">
                  <a:solidFill>
                    <a:srgbClr val="FF0000"/>
                  </a:solidFill>
                  <a:latin typeface="Symbol" pitchFamily="1" charset="2"/>
                  <a:sym typeface="Symbol" pitchFamily="1" charset="2"/>
                </a:rPr>
                <a:t></a:t>
              </a:r>
              <a:r>
                <a:rPr lang="en-US" altLang="ja-JP" sz="1600" baseline="30000">
                  <a:solidFill>
                    <a:srgbClr val="FF0000"/>
                  </a:solidFill>
                </a:rPr>
                <a:t>Jet </a:t>
              </a:r>
              <a:r>
                <a:rPr lang="en-US" altLang="ja-JP" sz="1600">
                  <a:solidFill>
                    <a:srgbClr val="FF0000"/>
                  </a:solidFill>
                </a:rPr>
                <a:t>, </a:t>
              </a:r>
              <a:r>
                <a:rPr lang="en-US" altLang="ja-JP" sz="1600">
                  <a:solidFill>
                    <a:srgbClr val="FF0000"/>
                  </a:solidFill>
                  <a:latin typeface="Symbol" pitchFamily="1" charset="2"/>
                  <a:sym typeface="Symbol" pitchFamily="1" charset="2"/>
                </a:rPr>
                <a:t></a:t>
              </a:r>
              <a:r>
                <a:rPr lang="en-US" altLang="ja-JP" sz="1600" baseline="30000">
                  <a:solidFill>
                    <a:srgbClr val="FF0000"/>
                  </a:solidFill>
                </a:rPr>
                <a:t>Trig.</a:t>
              </a:r>
              <a:endParaRPr lang="en-US" altLang="ja-JP" sz="160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895536" y="4285319"/>
            <a:ext cx="2460653" cy="1996779"/>
            <a:chOff x="6480175" y="2438400"/>
            <a:chExt cx="2511425" cy="1905000"/>
          </a:xfrm>
        </p:grpSpPr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6632575" y="2743200"/>
              <a:ext cx="1236663" cy="1524000"/>
            </a:xfrm>
            <a:custGeom>
              <a:avLst/>
              <a:gdLst>
                <a:gd name="T0" fmla="*/ 0 w 827"/>
                <a:gd name="T1" fmla="*/ 2147483647 h 990"/>
                <a:gd name="T2" fmla="*/ 2147483647 w 827"/>
                <a:gd name="T3" fmla="*/ 2147483647 h 990"/>
                <a:gd name="T4" fmla="*/ 2147483647 w 827"/>
                <a:gd name="T5" fmla="*/ 2147483647 h 990"/>
                <a:gd name="T6" fmla="*/ 0 w 827"/>
                <a:gd name="T7" fmla="*/ 2147483647 h 9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7"/>
                <a:gd name="T13" fmla="*/ 0 h 990"/>
                <a:gd name="T14" fmla="*/ 827 w 827"/>
                <a:gd name="T15" fmla="*/ 990 h 9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7" h="990">
                  <a:moveTo>
                    <a:pt x="0" y="493"/>
                  </a:moveTo>
                  <a:cubicBezTo>
                    <a:pt x="0" y="333"/>
                    <a:pt x="571" y="0"/>
                    <a:pt x="699" y="86"/>
                  </a:cubicBezTo>
                  <a:cubicBezTo>
                    <a:pt x="827" y="172"/>
                    <a:pt x="816" y="842"/>
                    <a:pt x="688" y="916"/>
                  </a:cubicBezTo>
                  <a:cubicBezTo>
                    <a:pt x="560" y="990"/>
                    <a:pt x="0" y="653"/>
                    <a:pt x="0" y="493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0"/>
            <p:cNvSpPr>
              <a:spLocks noChangeShapeType="1"/>
            </p:cNvSpPr>
            <p:nvPr/>
          </p:nvSpPr>
          <p:spPr bwMode="auto">
            <a:xfrm flipV="1">
              <a:off x="7953375" y="2743200"/>
              <a:ext cx="304800" cy="2286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25"/>
            <p:cNvSpPr>
              <a:spLocks noChangeShapeType="1"/>
            </p:cNvSpPr>
            <p:nvPr/>
          </p:nvSpPr>
          <p:spPr bwMode="auto">
            <a:xfrm>
              <a:off x="6480175" y="3505200"/>
              <a:ext cx="1676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26"/>
            <p:cNvSpPr>
              <a:spLocks noChangeShapeType="1"/>
            </p:cNvSpPr>
            <p:nvPr/>
          </p:nvSpPr>
          <p:spPr bwMode="auto">
            <a:xfrm flipV="1">
              <a:off x="7318375" y="2667000"/>
              <a:ext cx="4572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27"/>
            <p:cNvSpPr>
              <a:spLocks noChangeShapeType="1"/>
            </p:cNvSpPr>
            <p:nvPr/>
          </p:nvSpPr>
          <p:spPr bwMode="auto">
            <a:xfrm>
              <a:off x="7318375" y="3505200"/>
              <a:ext cx="4572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7318375" y="2943225"/>
              <a:ext cx="514350" cy="561975"/>
            </a:xfrm>
            <a:custGeom>
              <a:avLst/>
              <a:gdLst>
                <a:gd name="T0" fmla="*/ 0 w 324"/>
                <a:gd name="T1" fmla="*/ 2147483647 h 354"/>
                <a:gd name="T2" fmla="*/ 2147483647 w 324"/>
                <a:gd name="T3" fmla="*/ 0 h 354"/>
                <a:gd name="T4" fmla="*/ 0 60000 65536"/>
                <a:gd name="T5" fmla="*/ 0 60000 65536"/>
                <a:gd name="T6" fmla="*/ 0 w 324"/>
                <a:gd name="T7" fmla="*/ 0 h 354"/>
                <a:gd name="T8" fmla="*/ 324 w 324"/>
                <a:gd name="T9" fmla="*/ 354 h 3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4" h="354">
                  <a:moveTo>
                    <a:pt x="0" y="354"/>
                  </a:moveTo>
                  <a:lnTo>
                    <a:pt x="3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7318375" y="3138488"/>
              <a:ext cx="587375" cy="366712"/>
            </a:xfrm>
            <a:custGeom>
              <a:avLst/>
              <a:gdLst>
                <a:gd name="T0" fmla="*/ 0 w 370"/>
                <a:gd name="T1" fmla="*/ 2147483647 h 231"/>
                <a:gd name="T2" fmla="*/ 2147483647 w 370"/>
                <a:gd name="T3" fmla="*/ 0 h 231"/>
                <a:gd name="T4" fmla="*/ 0 60000 65536"/>
                <a:gd name="T5" fmla="*/ 0 60000 65536"/>
                <a:gd name="T6" fmla="*/ 0 w 370"/>
                <a:gd name="T7" fmla="*/ 0 h 231"/>
                <a:gd name="T8" fmla="*/ 370 w 370"/>
                <a:gd name="T9" fmla="*/ 231 h 23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0" h="231">
                  <a:moveTo>
                    <a:pt x="0" y="231"/>
                  </a:moveTo>
                  <a:lnTo>
                    <a:pt x="37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7318375" y="3348038"/>
              <a:ext cx="627063" cy="157162"/>
            </a:xfrm>
            <a:custGeom>
              <a:avLst/>
              <a:gdLst>
                <a:gd name="T0" fmla="*/ 0 w 395"/>
                <a:gd name="T1" fmla="*/ 2147483647 h 99"/>
                <a:gd name="T2" fmla="*/ 2147483647 w 395"/>
                <a:gd name="T3" fmla="*/ 0 h 99"/>
                <a:gd name="T4" fmla="*/ 0 60000 65536"/>
                <a:gd name="T5" fmla="*/ 0 60000 65536"/>
                <a:gd name="T6" fmla="*/ 0 w 395"/>
                <a:gd name="T7" fmla="*/ 0 h 99"/>
                <a:gd name="T8" fmla="*/ 395 w 395"/>
                <a:gd name="T9" fmla="*/ 99 h 9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95" h="99">
                  <a:moveTo>
                    <a:pt x="0" y="99"/>
                  </a:moveTo>
                  <a:lnTo>
                    <a:pt x="395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16"/>
            <p:cNvSpPr>
              <a:spLocks noChangeArrowheads="1"/>
            </p:cNvSpPr>
            <p:nvPr/>
          </p:nvSpPr>
          <p:spPr bwMode="auto">
            <a:xfrm>
              <a:off x="7875588" y="335280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5</a:t>
              </a:r>
              <a:endParaRPr lang="en-US" altLang="ja-JP"/>
            </a:p>
          </p:txBody>
        </p:sp>
        <p:sp>
          <p:nvSpPr>
            <p:cNvPr id="38" name="Oval 17"/>
            <p:cNvSpPr>
              <a:spLocks noChangeArrowheads="1"/>
            </p:cNvSpPr>
            <p:nvPr/>
          </p:nvSpPr>
          <p:spPr bwMode="auto">
            <a:xfrm>
              <a:off x="7851775" y="3179763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6</a:t>
              </a:r>
              <a:endParaRPr lang="en-US" altLang="ja-JP"/>
            </a:p>
          </p:txBody>
        </p:sp>
        <p:sp>
          <p:nvSpPr>
            <p:cNvPr id="39" name="Oval 18"/>
            <p:cNvSpPr>
              <a:spLocks noChangeArrowheads="1"/>
            </p:cNvSpPr>
            <p:nvPr/>
          </p:nvSpPr>
          <p:spPr bwMode="auto">
            <a:xfrm>
              <a:off x="7804150" y="297973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7</a:t>
              </a:r>
              <a:endParaRPr lang="en-US" altLang="ja-JP"/>
            </a:p>
          </p:txBody>
        </p:sp>
        <p:sp>
          <p:nvSpPr>
            <p:cNvPr id="40" name="Oval 19"/>
            <p:cNvSpPr>
              <a:spLocks noChangeArrowheads="1"/>
            </p:cNvSpPr>
            <p:nvPr/>
          </p:nvSpPr>
          <p:spPr bwMode="auto">
            <a:xfrm>
              <a:off x="7683500" y="282733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8</a:t>
              </a:r>
              <a:endParaRPr lang="en-US" altLang="ja-JP"/>
            </a:p>
          </p:txBody>
        </p:sp>
        <p:sp>
          <p:nvSpPr>
            <p:cNvPr id="41" name="Freeform 30"/>
            <p:cNvSpPr>
              <a:spLocks/>
            </p:cNvSpPr>
            <p:nvPr/>
          </p:nvSpPr>
          <p:spPr bwMode="auto">
            <a:xfrm flipV="1">
              <a:off x="7318375" y="3505200"/>
              <a:ext cx="514350" cy="561975"/>
            </a:xfrm>
            <a:custGeom>
              <a:avLst/>
              <a:gdLst>
                <a:gd name="T0" fmla="*/ 0 w 324"/>
                <a:gd name="T1" fmla="*/ 2147483647 h 354"/>
                <a:gd name="T2" fmla="*/ 2147483647 w 324"/>
                <a:gd name="T3" fmla="*/ 0 h 354"/>
                <a:gd name="T4" fmla="*/ 0 60000 65536"/>
                <a:gd name="T5" fmla="*/ 0 60000 65536"/>
                <a:gd name="T6" fmla="*/ 0 w 324"/>
                <a:gd name="T7" fmla="*/ 0 h 354"/>
                <a:gd name="T8" fmla="*/ 324 w 324"/>
                <a:gd name="T9" fmla="*/ 354 h 3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4" h="354">
                  <a:moveTo>
                    <a:pt x="0" y="354"/>
                  </a:moveTo>
                  <a:lnTo>
                    <a:pt x="3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 flipV="1">
              <a:off x="7324725" y="3505200"/>
              <a:ext cx="587375" cy="366713"/>
            </a:xfrm>
            <a:custGeom>
              <a:avLst/>
              <a:gdLst>
                <a:gd name="T0" fmla="*/ 0 w 370"/>
                <a:gd name="T1" fmla="*/ 2147483647 h 231"/>
                <a:gd name="T2" fmla="*/ 2147483647 w 370"/>
                <a:gd name="T3" fmla="*/ 0 h 231"/>
                <a:gd name="T4" fmla="*/ 0 60000 65536"/>
                <a:gd name="T5" fmla="*/ 0 60000 65536"/>
                <a:gd name="T6" fmla="*/ 0 w 370"/>
                <a:gd name="T7" fmla="*/ 0 h 231"/>
                <a:gd name="T8" fmla="*/ 370 w 370"/>
                <a:gd name="T9" fmla="*/ 231 h 23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0" h="231">
                  <a:moveTo>
                    <a:pt x="0" y="231"/>
                  </a:moveTo>
                  <a:lnTo>
                    <a:pt x="37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 flipV="1">
              <a:off x="7334250" y="3500438"/>
              <a:ext cx="627063" cy="157162"/>
            </a:xfrm>
            <a:custGeom>
              <a:avLst/>
              <a:gdLst>
                <a:gd name="T0" fmla="*/ 0 w 395"/>
                <a:gd name="T1" fmla="*/ 2147483647 h 99"/>
                <a:gd name="T2" fmla="*/ 2147483647 w 395"/>
                <a:gd name="T3" fmla="*/ 0 h 99"/>
                <a:gd name="T4" fmla="*/ 0 60000 65536"/>
                <a:gd name="T5" fmla="*/ 0 60000 65536"/>
                <a:gd name="T6" fmla="*/ 0 w 395"/>
                <a:gd name="T7" fmla="*/ 0 h 99"/>
                <a:gd name="T8" fmla="*/ 395 w 395"/>
                <a:gd name="T9" fmla="*/ 99 h 9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95" h="99">
                  <a:moveTo>
                    <a:pt x="0" y="99"/>
                  </a:moveTo>
                  <a:lnTo>
                    <a:pt x="395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44" name="Oval 12"/>
            <p:cNvSpPr>
              <a:spLocks noChangeArrowheads="1"/>
            </p:cNvSpPr>
            <p:nvPr/>
          </p:nvSpPr>
          <p:spPr bwMode="auto">
            <a:xfrm>
              <a:off x="7691438" y="4054475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1</a:t>
              </a:r>
              <a:endParaRPr lang="en-US" altLang="ja-JP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7812088" y="3894138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2</a:t>
              </a:r>
              <a:endParaRPr lang="en-US" altLang="ja-JP"/>
            </a:p>
          </p:txBody>
        </p:sp>
        <p:sp>
          <p:nvSpPr>
            <p:cNvPr id="46" name="Oval 14"/>
            <p:cNvSpPr>
              <a:spLocks noChangeArrowheads="1"/>
            </p:cNvSpPr>
            <p:nvPr/>
          </p:nvSpPr>
          <p:spPr bwMode="auto">
            <a:xfrm>
              <a:off x="7851775" y="368935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3</a:t>
              </a:r>
              <a:endParaRPr lang="en-US" altLang="ja-JP"/>
            </a:p>
          </p:txBody>
        </p:sp>
        <p:sp>
          <p:nvSpPr>
            <p:cNvPr id="47" name="Oval 15"/>
            <p:cNvSpPr>
              <a:spLocks noChangeArrowheads="1"/>
            </p:cNvSpPr>
            <p:nvPr/>
          </p:nvSpPr>
          <p:spPr bwMode="auto">
            <a:xfrm>
              <a:off x="7875588" y="3505200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/>
                <a:t>4</a:t>
              </a:r>
              <a:endParaRPr lang="en-US" altLang="ja-JP"/>
            </a:p>
          </p:txBody>
        </p:sp>
        <p:sp>
          <p:nvSpPr>
            <p:cNvPr id="48" name="Text Box 43"/>
            <p:cNvSpPr txBox="1">
              <a:spLocks noChangeArrowheads="1"/>
            </p:cNvSpPr>
            <p:nvPr/>
          </p:nvSpPr>
          <p:spPr bwMode="auto">
            <a:xfrm>
              <a:off x="7924800" y="2438400"/>
              <a:ext cx="1066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1" charset="-128"/>
                </a:defRPr>
              </a:lvl9pPr>
            </a:lstStyle>
            <a:p>
              <a:r>
                <a:rPr lang="en-US" altLang="ja-JP" sz="1600">
                  <a:solidFill>
                    <a:srgbClr val="FF0000"/>
                  </a:solidFill>
                  <a:latin typeface="Symbol" pitchFamily="1" charset="2"/>
                  <a:sym typeface="Symbol" pitchFamily="1" charset="2"/>
                </a:rPr>
                <a:t></a:t>
              </a:r>
              <a:r>
                <a:rPr lang="en-US" altLang="ja-JP" sz="1600" baseline="30000">
                  <a:solidFill>
                    <a:srgbClr val="FF0000"/>
                  </a:solidFill>
                </a:rPr>
                <a:t>Jet </a:t>
              </a:r>
              <a:r>
                <a:rPr lang="en-US" altLang="ja-JP" sz="1600">
                  <a:solidFill>
                    <a:srgbClr val="FF0000"/>
                  </a:solidFill>
                </a:rPr>
                <a:t>, </a:t>
              </a:r>
              <a:r>
                <a:rPr lang="en-US" altLang="ja-JP" sz="1600">
                  <a:solidFill>
                    <a:srgbClr val="FF0000"/>
                  </a:solidFill>
                  <a:latin typeface="Symbol" pitchFamily="1" charset="2"/>
                  <a:sym typeface="Symbol" pitchFamily="1" charset="2"/>
                </a:rPr>
                <a:t></a:t>
              </a:r>
              <a:r>
                <a:rPr lang="en-US" altLang="ja-JP" sz="1600" baseline="30000">
                  <a:solidFill>
                    <a:srgbClr val="FF0000"/>
                  </a:solidFill>
                </a:rPr>
                <a:t>Trig.</a:t>
              </a:r>
              <a:endParaRPr lang="en-US" altLang="ja-JP" sz="1600">
                <a:solidFill>
                  <a:srgbClr val="FF0000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96097" y="6226922"/>
            <a:ext cx="1431471" cy="472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Y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2085121" y="6336268"/>
            <a:ext cx="143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Y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5/29/2012</a:t>
            </a:r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735" y="3815568"/>
            <a:ext cx="29241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46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457200"/>
            <a:ext cx="8229600" cy="1600200"/>
          </a:xfrm>
        </p:spPr>
        <p:txBody>
          <a:bodyPr/>
          <a:lstStyle/>
          <a:p>
            <a:r>
              <a:rPr lang="en-US" dirty="0" err="1" smtClean="0"/>
              <a:t>sPHENIX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/>
              <a:t> ?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Jet </a:t>
            </a:r>
            <a:r>
              <a:rPr lang="en-US" dirty="0" err="1" smtClean="0"/>
              <a:t>vn</a:t>
            </a:r>
            <a:r>
              <a:rPr lang="en-US" dirty="0" smtClean="0"/>
              <a:t>:  statistics in the right region?  Looking into</a:t>
            </a:r>
          </a:p>
          <a:p>
            <a:endParaRPr lang="en-US" dirty="0"/>
          </a:p>
          <a:p>
            <a:r>
              <a:rPr lang="en-US" dirty="0" smtClean="0"/>
              <a:t>Supposition </a:t>
            </a:r>
            <a:r>
              <a:rPr lang="en-US" dirty="0" smtClean="0"/>
              <a:t>that </a:t>
            </a:r>
            <a:r>
              <a:rPr lang="en-US" dirty="0" smtClean="0"/>
              <a:t>bulk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will be pretty much done by </a:t>
            </a:r>
            <a:r>
              <a:rPr lang="en-US" dirty="0" err="1" smtClean="0"/>
              <a:t>sPHENIX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 smtClean="0"/>
              <a:t>, </a:t>
            </a:r>
            <a:r>
              <a:rPr lang="en-US" dirty="0" smtClean="0"/>
              <a:t>some </a:t>
            </a:r>
            <a:r>
              <a:rPr lang="en-US" dirty="0" smtClean="0"/>
              <a:t>fronts </a:t>
            </a:r>
            <a:r>
              <a:rPr lang="en-US" dirty="0" smtClean="0"/>
              <a:t>(high n &gt;= 5 and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n &gt; 2! @ RHIC) are converging slowly.  </a:t>
            </a:r>
          </a:p>
          <a:p>
            <a:endParaRPr lang="en-US" dirty="0"/>
          </a:p>
          <a:p>
            <a:r>
              <a:rPr lang="en-US" b="1" dirty="0" smtClean="0"/>
              <a:t>Can </a:t>
            </a:r>
            <a:r>
              <a:rPr lang="en-US" b="1" dirty="0" err="1" smtClean="0"/>
              <a:t>sPHENIX</a:t>
            </a:r>
            <a:r>
              <a:rPr lang="en-US" b="1" dirty="0" smtClean="0"/>
              <a:t> make any contributions?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5A61-2D7B-4D8A-BD94-7364F5A5C92D}" type="datetime1">
              <a:rPr lang="en-US" smtClean="0"/>
              <a:t>8/18/2013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9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1600200"/>
          </a:xfrm>
        </p:spPr>
        <p:txBody>
          <a:bodyPr/>
          <a:lstStyle/>
          <a:p>
            <a:r>
              <a:rPr lang="en-US" dirty="0" err="1" smtClean="0"/>
              <a:t>sPHENIX</a:t>
            </a:r>
            <a:r>
              <a:rPr lang="en-US" dirty="0" smtClean="0"/>
              <a:t> Heavy Flavor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361" y="959529"/>
            <a:ext cx="8229600" cy="4906963"/>
          </a:xfrm>
        </p:spPr>
        <p:txBody>
          <a:bodyPr/>
          <a:lstStyle/>
          <a:p>
            <a:r>
              <a:rPr lang="en-US" dirty="0" smtClean="0"/>
              <a:t>Electron ID with additional tracking/pre-shower (modest addition to base MIE, hopeful for Day 1)</a:t>
            </a:r>
          </a:p>
          <a:p>
            <a:r>
              <a:rPr lang="en-US" dirty="0" smtClean="0"/>
              <a:t>b-tagging from displaced vertices may be possible with base </a:t>
            </a:r>
            <a:r>
              <a:rPr lang="en-US" dirty="0" err="1" smtClean="0"/>
              <a:t>sPHENIX</a:t>
            </a:r>
            <a:r>
              <a:rPr lang="en-US" dirty="0" smtClean="0"/>
              <a:t>?– currently being investigated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58</a:t>
            </a:fld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961" y="2896508"/>
            <a:ext cx="4980237" cy="327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61" y="2830843"/>
            <a:ext cx="3657600" cy="33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602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0"/>
            <a:ext cx="8229600" cy="1600200"/>
          </a:xfrm>
        </p:spPr>
        <p:txBody>
          <a:bodyPr/>
          <a:lstStyle/>
          <a:p>
            <a:r>
              <a:rPr lang="en-US" dirty="0" smtClean="0"/>
              <a:t>Other Plans/Upgrades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914400"/>
            <a:ext cx="9220200" cy="51815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Many other upgrades :  hopefully these were discussed a bit by Stefan Bathe in his talk on </a:t>
            </a:r>
            <a:r>
              <a:rPr lang="en-US" dirty="0" err="1" smtClean="0"/>
              <a:t>dAu</a:t>
            </a:r>
            <a:endParaRPr lang="en-US" dirty="0" smtClean="0"/>
          </a:p>
          <a:p>
            <a:r>
              <a:rPr lang="en-US" dirty="0" smtClean="0"/>
              <a:t>These are focused on understanding initial state/cold nuclear effects obviously very important to understanding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loss</a:t>
            </a:r>
            <a:r>
              <a:rPr lang="en-US" i="1" baseline="-25000" dirty="0"/>
              <a:t> </a:t>
            </a:r>
            <a:r>
              <a:rPr lang="en-US" dirty="0" smtClean="0"/>
              <a:t>at RHIC</a:t>
            </a:r>
          </a:p>
          <a:p>
            <a:pPr marL="0" indent="0">
              <a:buNone/>
            </a:pPr>
            <a:r>
              <a:rPr lang="en-US" b="1" dirty="0" smtClean="0"/>
              <a:t>PHENIX:  </a:t>
            </a:r>
            <a:endParaRPr lang="en-US" dirty="0" smtClean="0"/>
          </a:p>
          <a:p>
            <a:r>
              <a:rPr lang="en-US" dirty="0" smtClean="0"/>
              <a:t>PHENIX MPC-EX  2015  Forward Tracking/</a:t>
            </a:r>
            <a:r>
              <a:rPr lang="en-US" dirty="0" err="1" smtClean="0"/>
              <a:t>PreShower</a:t>
            </a:r>
            <a:r>
              <a:rPr lang="en-US" dirty="0" smtClean="0"/>
              <a:t> for MPC</a:t>
            </a:r>
          </a:p>
          <a:p>
            <a:pPr lvl="1"/>
            <a:r>
              <a:rPr lang="en-US" dirty="0" smtClean="0"/>
              <a:t>Direct g/p separation for eta 3.1-3.8:  </a:t>
            </a:r>
            <a:r>
              <a:rPr lang="en-US" dirty="0" err="1"/>
              <a:t>c</a:t>
            </a:r>
            <a:r>
              <a:rPr lang="en-US" dirty="0" err="1" smtClean="0"/>
              <a:t>ontraining</a:t>
            </a:r>
            <a:r>
              <a:rPr lang="en-US" dirty="0" smtClean="0"/>
              <a:t> spin </a:t>
            </a:r>
            <a:r>
              <a:rPr lang="en-US" dirty="0" err="1" smtClean="0"/>
              <a:t>pdf’s</a:t>
            </a:r>
            <a:r>
              <a:rPr lang="en-US" dirty="0" smtClean="0"/>
              <a:t>, </a:t>
            </a:r>
            <a:r>
              <a:rPr lang="en-US" dirty="0" err="1" smtClean="0"/>
              <a:t>npdf’s</a:t>
            </a:r>
            <a:endParaRPr lang="en-US" dirty="0" smtClean="0"/>
          </a:p>
          <a:p>
            <a:r>
              <a:rPr lang="en-US" dirty="0" err="1" smtClean="0"/>
              <a:t>fsPHENIX</a:t>
            </a:r>
            <a:r>
              <a:rPr lang="en-US" dirty="0" smtClean="0"/>
              <a:t> : Forward </a:t>
            </a:r>
            <a:r>
              <a:rPr lang="en-US" dirty="0" err="1" smtClean="0"/>
              <a:t>sPHENIX</a:t>
            </a:r>
            <a:r>
              <a:rPr lang="en-US" dirty="0" smtClean="0"/>
              <a:t> (Strong Interest Coming on Shell) ideally as close </a:t>
            </a:r>
            <a:r>
              <a:rPr lang="en-US" dirty="0" err="1" smtClean="0"/>
              <a:t>timewise</a:t>
            </a:r>
            <a:r>
              <a:rPr lang="en-US" dirty="0" smtClean="0"/>
              <a:t> to </a:t>
            </a:r>
            <a:r>
              <a:rPr lang="en-US" dirty="0" err="1" smtClean="0"/>
              <a:t>sPHENIX</a:t>
            </a:r>
            <a:r>
              <a:rPr lang="en-US" dirty="0" smtClean="0"/>
              <a:t> as possible</a:t>
            </a:r>
            <a:endParaRPr lang="en-US" dirty="0"/>
          </a:p>
          <a:p>
            <a:r>
              <a:rPr lang="en-US" dirty="0" err="1" smtClean="0"/>
              <a:t>ePHENIX</a:t>
            </a:r>
            <a:r>
              <a:rPr lang="en-US" dirty="0" smtClean="0"/>
              <a:t> :  farther future suite of upgrades for </a:t>
            </a:r>
            <a:r>
              <a:rPr lang="en-US" dirty="0" err="1" smtClean="0"/>
              <a:t>eRHIC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STAR: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-</a:t>
            </a:r>
            <a:r>
              <a:rPr lang="en-US" dirty="0" smtClean="0"/>
              <a:t>Forward Gem Tracker</a:t>
            </a:r>
          </a:p>
          <a:p>
            <a:pPr marL="0" indent="0">
              <a:buNone/>
            </a:pPr>
            <a:r>
              <a:rPr lang="en-US" dirty="0" smtClean="0"/>
              <a:t>   -VFGT</a:t>
            </a:r>
          </a:p>
          <a:p>
            <a:pPr marL="0" indent="0">
              <a:buNone/>
            </a:pPr>
            <a:r>
              <a:rPr lang="en-US" dirty="0" smtClean="0"/>
              <a:t>   - TOF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</a:t>
            </a:r>
            <a:r>
              <a:rPr lang="en-US" dirty="0" err="1" smtClean="0"/>
              <a:t>eSTAR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1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077200" cy="1066800"/>
          </a:xfrm>
        </p:spPr>
        <p:txBody>
          <a:bodyPr/>
          <a:lstStyle/>
          <a:p>
            <a:r>
              <a:rPr lang="en-US" dirty="0" smtClean="0"/>
              <a:t>Near-Term HF At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6858000" cy="4525963"/>
          </a:xfrm>
        </p:spPr>
        <p:txBody>
          <a:bodyPr/>
          <a:lstStyle/>
          <a:p>
            <a:r>
              <a:rPr lang="en-US" dirty="0" smtClean="0"/>
              <a:t>The near future at RHIC has </a:t>
            </a:r>
            <a:r>
              <a:rPr lang="en-US" dirty="0"/>
              <a:t>a decidedly Heavy </a:t>
            </a:r>
            <a:r>
              <a:rPr lang="en-US" dirty="0" smtClean="0"/>
              <a:t>flavor!     Especially 2014:   2 STAR/2 PHENIX HF upgrades</a:t>
            </a:r>
            <a:endParaRPr lang="en-US" dirty="0" smtClean="0"/>
          </a:p>
          <a:p>
            <a:r>
              <a:rPr lang="en-US" dirty="0" smtClean="0"/>
              <a:t>Perfect timing</a:t>
            </a:r>
            <a:r>
              <a:rPr lang="en-US" dirty="0" smtClean="0"/>
              <a:t>: LHC b-quark suppression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15E4-BC06-4C41-A995-FBA8C59BED3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6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94" y="2540358"/>
            <a:ext cx="4129611" cy="387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914400"/>
            <a:ext cx="1630854" cy="142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757" y="3005203"/>
            <a:ext cx="4924478" cy="286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22" y="2517783"/>
            <a:ext cx="4924478" cy="376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13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Jet Quenching Studies at RHIC are and should exploit RHIC’s </a:t>
            </a:r>
            <a:r>
              <a:rPr lang="en-US" dirty="0" smtClean="0"/>
              <a:t>Flexibility</a:t>
            </a:r>
          </a:p>
          <a:p>
            <a:r>
              <a:rPr lang="en-US" dirty="0" smtClean="0"/>
              <a:t>Coming Soon:  RHIC c/b Heavy Flavor! (Upgrades)</a:t>
            </a:r>
          </a:p>
          <a:p>
            <a:r>
              <a:rPr lang="en-US" dirty="0" smtClean="0"/>
              <a:t>Jet </a:t>
            </a:r>
            <a:r>
              <a:rPr lang="en-US" dirty="0" err="1" smtClean="0"/>
              <a:t>Reco</a:t>
            </a:r>
            <a:r>
              <a:rPr lang="en-US" dirty="0" smtClean="0"/>
              <a:t> , Spectra, Jet/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/ h Correlations</a:t>
            </a:r>
            <a:endParaRPr lang="en-US" dirty="0"/>
          </a:p>
          <a:p>
            <a:pPr lvl="1"/>
            <a:r>
              <a:rPr lang="en-US" dirty="0" smtClean="0"/>
              <a:t>Both </a:t>
            </a:r>
            <a:r>
              <a:rPr lang="en-US" dirty="0"/>
              <a:t>STAR and PHENIX have nice comprehensive spectral data that can be a nice starting point for finally understanding Cronin Effect</a:t>
            </a:r>
          </a:p>
          <a:p>
            <a:pPr lvl="2"/>
            <a:r>
              <a:rPr lang="en-US" dirty="0"/>
              <a:t>With sufficient theoretical interest! </a:t>
            </a:r>
          </a:p>
          <a:p>
            <a:pPr lvl="1"/>
            <a:r>
              <a:rPr lang="en-US" dirty="0"/>
              <a:t>RHIC spans the key energy range to do this uniquely!</a:t>
            </a:r>
          </a:p>
          <a:p>
            <a:pPr lvl="1"/>
            <a:r>
              <a:rPr lang="en-US" dirty="0" smtClean="0"/>
              <a:t>Di-hadrons </a:t>
            </a:r>
            <a:r>
              <a:rPr lang="en-US" dirty="0"/>
              <a:t>at intermediate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are focused on understanding medium/jet medium systematics, not so much quenching itself </a:t>
            </a:r>
          </a:p>
          <a:p>
            <a:pPr lvl="1"/>
            <a:r>
              <a:rPr lang="en-US" dirty="0"/>
              <a:t>Could this be largely resolved within a few years?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Direct 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-hadron and  Jet-h and  ARE  important to quenching considerations NOW and shouldn’t be disregarded because of bias in field   towards pure jet reconstruction</a:t>
            </a:r>
          </a:p>
          <a:p>
            <a:r>
              <a:rPr lang="en-US" dirty="0" err="1"/>
              <a:t>sPHENIX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A powerful new detector to understand robust physics of jet quenching across 2 orders of magnitude in √s at RHIC and the LHC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9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379" b="2597"/>
          <a:stretch>
            <a:fillRect/>
          </a:stretch>
        </p:blipFill>
        <p:spPr bwMode="auto">
          <a:xfrm>
            <a:off x="325425" y="1849425"/>
            <a:ext cx="8485459" cy="33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0F6FC6">
                    <a:lumMod val="50000"/>
                  </a:srgbClr>
                </a:solidFill>
                <a:ea typeface="宋体"/>
              </a:rPr>
              <a:t>ePHENX</a:t>
            </a:r>
            <a:r>
              <a:rPr lang="en-US" altLang="zh-CN" dirty="0" smtClean="0">
                <a:solidFill>
                  <a:srgbClr val="0F6FC6">
                    <a:lumMod val="50000"/>
                  </a:srgbClr>
                </a:solidFill>
                <a:ea typeface="宋体"/>
              </a:rPr>
              <a:t> LOI Internal Discussions</a:t>
            </a:r>
            <a:endParaRPr lang="en-US" dirty="0">
              <a:solidFill>
                <a:srgbClr val="0F6FC6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 smtClean="0">
                <a:solidFill>
                  <a:srgbClr val="0F6FC6">
                    <a:lumMod val="50000"/>
                  </a:srgbClr>
                </a:solidFill>
              </a:rPr>
              <a:t>Jin Huang &lt;jhuang@bnl.gov&gt;, et. al.</a:t>
            </a:r>
            <a:endParaRPr lang="en-US" dirty="0">
              <a:solidFill>
                <a:srgbClr val="0F6FC6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73889-8752-428C-A11C-8679396BAC9B}" type="slidenum">
              <a:rPr lang="en-US" smtClean="0">
                <a:solidFill>
                  <a:srgbClr val="0F6FC6">
                    <a:lumMod val="50000"/>
                  </a:srgbClr>
                </a:solidFill>
              </a:rPr>
              <a:pPr/>
              <a:t>61</a:t>
            </a:fld>
            <a:endParaRPr lang="en-US" dirty="0">
              <a:solidFill>
                <a:srgbClr val="0F6FC6">
                  <a:lumMod val="50000"/>
                </a:srgbClr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7200" y="1066800"/>
            <a:ext cx="7696200" cy="133807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rgbClr val="0F6FC6"/>
              </a:buClr>
              <a:buSzPct val="68000"/>
              <a:buFont typeface="Wingdings 3"/>
              <a:buChar char=""/>
              <a:defRPr/>
            </a:pPr>
            <a:endParaRPr lang="en-US" sz="2700" dirty="0" smtClean="0">
              <a:solidFill>
                <a:srgbClr val="001C54"/>
              </a:solidFill>
              <a:latin typeface="Calibri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961412" y="3511549"/>
            <a:ext cx="1114019" cy="1404708"/>
          </a:xfrm>
          <a:custGeom>
            <a:avLst/>
            <a:gdLst>
              <a:gd name="connsiteX0" fmla="*/ 0 w 716165"/>
              <a:gd name="connsiteY0" fmla="*/ 914945 h 1829889"/>
              <a:gd name="connsiteX1" fmla="*/ 179041 w 716165"/>
              <a:gd name="connsiteY1" fmla="*/ 0 h 1829889"/>
              <a:gd name="connsiteX2" fmla="*/ 537124 w 716165"/>
              <a:gd name="connsiteY2" fmla="*/ 0 h 1829889"/>
              <a:gd name="connsiteX3" fmla="*/ 716165 w 716165"/>
              <a:gd name="connsiteY3" fmla="*/ 914945 h 1829889"/>
              <a:gd name="connsiteX4" fmla="*/ 537124 w 716165"/>
              <a:gd name="connsiteY4" fmla="*/ 1829889 h 1829889"/>
              <a:gd name="connsiteX5" fmla="*/ 179041 w 716165"/>
              <a:gd name="connsiteY5" fmla="*/ 1829889 h 1829889"/>
              <a:gd name="connsiteX6" fmla="*/ 0 w 716165"/>
              <a:gd name="connsiteY6" fmla="*/ 914945 h 1829889"/>
              <a:gd name="connsiteX0" fmla="*/ 0 w 727504"/>
              <a:gd name="connsiteY0" fmla="*/ 914945 h 1829889"/>
              <a:gd name="connsiteX1" fmla="*/ 179041 w 727504"/>
              <a:gd name="connsiteY1" fmla="*/ 0 h 1829889"/>
              <a:gd name="connsiteX2" fmla="*/ 537124 w 727504"/>
              <a:gd name="connsiteY2" fmla="*/ 0 h 1829889"/>
              <a:gd name="connsiteX3" fmla="*/ 716165 w 727504"/>
              <a:gd name="connsiteY3" fmla="*/ 914945 h 1829889"/>
              <a:gd name="connsiteX4" fmla="*/ 727504 w 727504"/>
              <a:gd name="connsiteY4" fmla="*/ 1824120 h 1829889"/>
              <a:gd name="connsiteX5" fmla="*/ 179041 w 727504"/>
              <a:gd name="connsiteY5" fmla="*/ 1829889 h 1829889"/>
              <a:gd name="connsiteX6" fmla="*/ 0 w 727504"/>
              <a:gd name="connsiteY6" fmla="*/ 914945 h 1829889"/>
              <a:gd name="connsiteX0" fmla="*/ 19993 w 747497"/>
              <a:gd name="connsiteY0" fmla="*/ 914945 h 1827005"/>
              <a:gd name="connsiteX1" fmla="*/ 199034 w 747497"/>
              <a:gd name="connsiteY1" fmla="*/ 0 h 1827005"/>
              <a:gd name="connsiteX2" fmla="*/ 557117 w 747497"/>
              <a:gd name="connsiteY2" fmla="*/ 0 h 1827005"/>
              <a:gd name="connsiteX3" fmla="*/ 736158 w 747497"/>
              <a:gd name="connsiteY3" fmla="*/ 914945 h 1827005"/>
              <a:gd name="connsiteX4" fmla="*/ 747497 w 747497"/>
              <a:gd name="connsiteY4" fmla="*/ 1824120 h 1827005"/>
              <a:gd name="connsiteX5" fmla="*/ 0 w 747497"/>
              <a:gd name="connsiteY5" fmla="*/ 1827005 h 1827005"/>
              <a:gd name="connsiteX6" fmla="*/ 19993 w 747497"/>
              <a:gd name="connsiteY6" fmla="*/ 914945 h 1827005"/>
              <a:gd name="connsiteX0" fmla="*/ 152399 w 879903"/>
              <a:gd name="connsiteY0" fmla="*/ 914945 h 1827005"/>
              <a:gd name="connsiteX1" fmla="*/ 0 w 879903"/>
              <a:gd name="connsiteY1" fmla="*/ 720749 h 1827005"/>
              <a:gd name="connsiteX2" fmla="*/ 689523 w 879903"/>
              <a:gd name="connsiteY2" fmla="*/ 0 h 1827005"/>
              <a:gd name="connsiteX3" fmla="*/ 868564 w 879903"/>
              <a:gd name="connsiteY3" fmla="*/ 914945 h 1827005"/>
              <a:gd name="connsiteX4" fmla="*/ 879903 w 879903"/>
              <a:gd name="connsiteY4" fmla="*/ 1824120 h 1827005"/>
              <a:gd name="connsiteX5" fmla="*/ 132406 w 879903"/>
              <a:gd name="connsiteY5" fmla="*/ 1827005 h 1827005"/>
              <a:gd name="connsiteX6" fmla="*/ 152399 w 879903"/>
              <a:gd name="connsiteY6" fmla="*/ 914945 h 1827005"/>
              <a:gd name="connsiteX0" fmla="*/ 372586 w 1100090"/>
              <a:gd name="connsiteY0" fmla="*/ 914945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72586 w 1100090"/>
              <a:gd name="connsiteY6" fmla="*/ 914945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1315897 h 1827005"/>
              <a:gd name="connsiteX1" fmla="*/ 0 w 1100090"/>
              <a:gd name="connsiteY1" fmla="*/ 902956 h 1827005"/>
              <a:gd name="connsiteX2" fmla="*/ 909710 w 1100090"/>
              <a:gd name="connsiteY2" fmla="*/ 0 h 1827005"/>
              <a:gd name="connsiteX3" fmla="*/ 1088751 w 1100090"/>
              <a:gd name="connsiteY3" fmla="*/ 914945 h 1827005"/>
              <a:gd name="connsiteX4" fmla="*/ 1100090 w 1100090"/>
              <a:gd name="connsiteY4" fmla="*/ 1824120 h 1827005"/>
              <a:gd name="connsiteX5" fmla="*/ 352593 w 1100090"/>
              <a:gd name="connsiteY5" fmla="*/ 1827005 h 1827005"/>
              <a:gd name="connsiteX6" fmla="*/ 363932 w 1100090"/>
              <a:gd name="connsiteY6" fmla="*/ 1315897 h 1827005"/>
              <a:gd name="connsiteX0" fmla="*/ 363932 w 1100090"/>
              <a:gd name="connsiteY0" fmla="*/ 958454 h 1469562"/>
              <a:gd name="connsiteX1" fmla="*/ 0 w 1100090"/>
              <a:gd name="connsiteY1" fmla="*/ 545513 h 1469562"/>
              <a:gd name="connsiteX2" fmla="*/ 638323 w 1100090"/>
              <a:gd name="connsiteY2" fmla="*/ 0 h 1469562"/>
              <a:gd name="connsiteX3" fmla="*/ 1088751 w 1100090"/>
              <a:gd name="connsiteY3" fmla="*/ 557502 h 1469562"/>
              <a:gd name="connsiteX4" fmla="*/ 1100090 w 1100090"/>
              <a:gd name="connsiteY4" fmla="*/ 1466677 h 1469562"/>
              <a:gd name="connsiteX5" fmla="*/ 352593 w 1100090"/>
              <a:gd name="connsiteY5" fmla="*/ 1469562 h 1469562"/>
              <a:gd name="connsiteX6" fmla="*/ 363932 w 1100090"/>
              <a:gd name="connsiteY6" fmla="*/ 958454 h 1469562"/>
              <a:gd name="connsiteX0" fmla="*/ 363932 w 1100090"/>
              <a:gd name="connsiteY0" fmla="*/ 958454 h 1469562"/>
              <a:gd name="connsiteX1" fmla="*/ 0 w 1100090"/>
              <a:gd name="connsiteY1" fmla="*/ 545513 h 1469562"/>
              <a:gd name="connsiteX2" fmla="*/ 638323 w 1100090"/>
              <a:gd name="connsiteY2" fmla="*/ 0 h 1469562"/>
              <a:gd name="connsiteX3" fmla="*/ 1051252 w 1100090"/>
              <a:gd name="connsiteY3" fmla="*/ 678653 h 1469562"/>
              <a:gd name="connsiteX4" fmla="*/ 1100090 w 1100090"/>
              <a:gd name="connsiteY4" fmla="*/ 1466677 h 1469562"/>
              <a:gd name="connsiteX5" fmla="*/ 352593 w 1100090"/>
              <a:gd name="connsiteY5" fmla="*/ 1469562 h 1469562"/>
              <a:gd name="connsiteX6" fmla="*/ 363932 w 1100090"/>
              <a:gd name="connsiteY6" fmla="*/ 958454 h 1469562"/>
              <a:gd name="connsiteX0" fmla="*/ 363932 w 1080139"/>
              <a:gd name="connsiteY0" fmla="*/ 958454 h 1469562"/>
              <a:gd name="connsiteX1" fmla="*/ 0 w 1080139"/>
              <a:gd name="connsiteY1" fmla="*/ 545513 h 1469562"/>
              <a:gd name="connsiteX2" fmla="*/ 638323 w 1080139"/>
              <a:gd name="connsiteY2" fmla="*/ 0 h 1469562"/>
              <a:gd name="connsiteX3" fmla="*/ 1051252 w 1080139"/>
              <a:gd name="connsiteY3" fmla="*/ 678653 h 1469562"/>
              <a:gd name="connsiteX4" fmla="*/ 1080139 w 1080139"/>
              <a:gd name="connsiteY4" fmla="*/ 1464754 h 1469562"/>
              <a:gd name="connsiteX5" fmla="*/ 352593 w 1080139"/>
              <a:gd name="connsiteY5" fmla="*/ 1469562 h 1469562"/>
              <a:gd name="connsiteX6" fmla="*/ 363932 w 1080139"/>
              <a:gd name="connsiteY6" fmla="*/ 958454 h 1469562"/>
              <a:gd name="connsiteX0" fmla="*/ 363932 w 1114019"/>
              <a:gd name="connsiteY0" fmla="*/ 958454 h 1469562"/>
              <a:gd name="connsiteX1" fmla="*/ 0 w 1114019"/>
              <a:gd name="connsiteY1" fmla="*/ 545513 h 1469562"/>
              <a:gd name="connsiteX2" fmla="*/ 638323 w 1114019"/>
              <a:gd name="connsiteY2" fmla="*/ 0 h 1469562"/>
              <a:gd name="connsiteX3" fmla="*/ 1051252 w 1114019"/>
              <a:gd name="connsiteY3" fmla="*/ 678653 h 1469562"/>
              <a:gd name="connsiteX4" fmla="*/ 1080139 w 1114019"/>
              <a:gd name="connsiteY4" fmla="*/ 1464754 h 1469562"/>
              <a:gd name="connsiteX5" fmla="*/ 352593 w 1114019"/>
              <a:gd name="connsiteY5" fmla="*/ 1469562 h 1469562"/>
              <a:gd name="connsiteX6" fmla="*/ 363932 w 1114019"/>
              <a:gd name="connsiteY6" fmla="*/ 958454 h 1469562"/>
              <a:gd name="connsiteX0" fmla="*/ 363932 w 1114019"/>
              <a:gd name="connsiteY0" fmla="*/ 958454 h 1469562"/>
              <a:gd name="connsiteX1" fmla="*/ 0 w 1114019"/>
              <a:gd name="connsiteY1" fmla="*/ 545513 h 1469562"/>
              <a:gd name="connsiteX2" fmla="*/ 638323 w 1114019"/>
              <a:gd name="connsiteY2" fmla="*/ 0 h 1469562"/>
              <a:gd name="connsiteX3" fmla="*/ 1051252 w 1114019"/>
              <a:gd name="connsiteY3" fmla="*/ 678653 h 1469562"/>
              <a:gd name="connsiteX4" fmla="*/ 1080139 w 1114019"/>
              <a:gd name="connsiteY4" fmla="*/ 1464754 h 1469562"/>
              <a:gd name="connsiteX5" fmla="*/ 352593 w 1114019"/>
              <a:gd name="connsiteY5" fmla="*/ 1469562 h 1469562"/>
              <a:gd name="connsiteX6" fmla="*/ 363932 w 1114019"/>
              <a:gd name="connsiteY6" fmla="*/ 958454 h 1469562"/>
              <a:gd name="connsiteX0" fmla="*/ 363932 w 1114019"/>
              <a:gd name="connsiteY0" fmla="*/ 958454 h 1469562"/>
              <a:gd name="connsiteX1" fmla="*/ 0 w 1114019"/>
              <a:gd name="connsiteY1" fmla="*/ 545513 h 1469562"/>
              <a:gd name="connsiteX2" fmla="*/ 638323 w 1114019"/>
              <a:gd name="connsiteY2" fmla="*/ 0 h 1469562"/>
              <a:gd name="connsiteX3" fmla="*/ 1051252 w 1114019"/>
              <a:gd name="connsiteY3" fmla="*/ 678653 h 1469562"/>
              <a:gd name="connsiteX4" fmla="*/ 1080139 w 1114019"/>
              <a:gd name="connsiteY4" fmla="*/ 1464754 h 1469562"/>
              <a:gd name="connsiteX5" fmla="*/ 352593 w 1114019"/>
              <a:gd name="connsiteY5" fmla="*/ 1469562 h 1469562"/>
              <a:gd name="connsiteX6" fmla="*/ 363932 w 1114019"/>
              <a:gd name="connsiteY6" fmla="*/ 958454 h 1469562"/>
              <a:gd name="connsiteX0" fmla="*/ 363932 w 1114019"/>
              <a:gd name="connsiteY0" fmla="*/ 958454 h 1469562"/>
              <a:gd name="connsiteX1" fmla="*/ 0 w 1114019"/>
              <a:gd name="connsiteY1" fmla="*/ 545513 h 1469562"/>
              <a:gd name="connsiteX2" fmla="*/ 638323 w 1114019"/>
              <a:gd name="connsiteY2" fmla="*/ 0 h 1469562"/>
              <a:gd name="connsiteX3" fmla="*/ 1051252 w 1114019"/>
              <a:gd name="connsiteY3" fmla="*/ 678653 h 1469562"/>
              <a:gd name="connsiteX4" fmla="*/ 1080139 w 1114019"/>
              <a:gd name="connsiteY4" fmla="*/ 1464754 h 1469562"/>
              <a:gd name="connsiteX5" fmla="*/ 352593 w 1114019"/>
              <a:gd name="connsiteY5" fmla="*/ 1469562 h 1469562"/>
              <a:gd name="connsiteX6" fmla="*/ 363932 w 1114019"/>
              <a:gd name="connsiteY6" fmla="*/ 958454 h 1469562"/>
              <a:gd name="connsiteX0" fmla="*/ 363932 w 1114019"/>
              <a:gd name="connsiteY0" fmla="*/ 920954 h 1432062"/>
              <a:gd name="connsiteX1" fmla="*/ 0 w 1114019"/>
              <a:gd name="connsiteY1" fmla="*/ 508013 h 1432062"/>
              <a:gd name="connsiteX2" fmla="*/ 595055 w 1114019"/>
              <a:gd name="connsiteY2" fmla="*/ 0 h 1432062"/>
              <a:gd name="connsiteX3" fmla="*/ 1051252 w 1114019"/>
              <a:gd name="connsiteY3" fmla="*/ 641153 h 1432062"/>
              <a:gd name="connsiteX4" fmla="*/ 1080139 w 1114019"/>
              <a:gd name="connsiteY4" fmla="*/ 1427254 h 1432062"/>
              <a:gd name="connsiteX5" fmla="*/ 352593 w 1114019"/>
              <a:gd name="connsiteY5" fmla="*/ 1432062 h 1432062"/>
              <a:gd name="connsiteX6" fmla="*/ 363932 w 1114019"/>
              <a:gd name="connsiteY6" fmla="*/ 920954 h 1432062"/>
              <a:gd name="connsiteX0" fmla="*/ 363932 w 1114019"/>
              <a:gd name="connsiteY0" fmla="*/ 920954 h 1432062"/>
              <a:gd name="connsiteX1" fmla="*/ 0 w 1114019"/>
              <a:gd name="connsiteY1" fmla="*/ 508013 h 1432062"/>
              <a:gd name="connsiteX2" fmla="*/ 595055 w 1114019"/>
              <a:gd name="connsiteY2" fmla="*/ 0 h 1432062"/>
              <a:gd name="connsiteX3" fmla="*/ 1051252 w 1114019"/>
              <a:gd name="connsiteY3" fmla="*/ 641153 h 1432062"/>
              <a:gd name="connsiteX4" fmla="*/ 1080139 w 1114019"/>
              <a:gd name="connsiteY4" fmla="*/ 1427254 h 1432062"/>
              <a:gd name="connsiteX5" fmla="*/ 352593 w 1114019"/>
              <a:gd name="connsiteY5" fmla="*/ 1432062 h 1432062"/>
              <a:gd name="connsiteX6" fmla="*/ 363932 w 1114019"/>
              <a:gd name="connsiteY6" fmla="*/ 920954 h 1432062"/>
              <a:gd name="connsiteX0" fmla="*/ 363932 w 1114019"/>
              <a:gd name="connsiteY0" fmla="*/ 893600 h 1404708"/>
              <a:gd name="connsiteX1" fmla="*/ 0 w 1114019"/>
              <a:gd name="connsiteY1" fmla="*/ 480659 h 1404708"/>
              <a:gd name="connsiteX2" fmla="*/ 581378 w 1114019"/>
              <a:gd name="connsiteY2" fmla="*/ 0 h 1404708"/>
              <a:gd name="connsiteX3" fmla="*/ 1051252 w 1114019"/>
              <a:gd name="connsiteY3" fmla="*/ 613799 h 1404708"/>
              <a:gd name="connsiteX4" fmla="*/ 1080139 w 1114019"/>
              <a:gd name="connsiteY4" fmla="*/ 1399900 h 1404708"/>
              <a:gd name="connsiteX5" fmla="*/ 352593 w 1114019"/>
              <a:gd name="connsiteY5" fmla="*/ 1404708 h 1404708"/>
              <a:gd name="connsiteX6" fmla="*/ 363932 w 1114019"/>
              <a:gd name="connsiteY6" fmla="*/ 893600 h 1404708"/>
              <a:gd name="connsiteX0" fmla="*/ 363932 w 1114019"/>
              <a:gd name="connsiteY0" fmla="*/ 893600 h 1404708"/>
              <a:gd name="connsiteX1" fmla="*/ 0 w 1114019"/>
              <a:gd name="connsiteY1" fmla="*/ 480659 h 1404708"/>
              <a:gd name="connsiteX2" fmla="*/ 581378 w 1114019"/>
              <a:gd name="connsiteY2" fmla="*/ 0 h 1404708"/>
              <a:gd name="connsiteX3" fmla="*/ 1019990 w 1114019"/>
              <a:gd name="connsiteY3" fmla="*/ 613799 h 1404708"/>
              <a:gd name="connsiteX4" fmla="*/ 1080139 w 1114019"/>
              <a:gd name="connsiteY4" fmla="*/ 1399900 h 1404708"/>
              <a:gd name="connsiteX5" fmla="*/ 352593 w 1114019"/>
              <a:gd name="connsiteY5" fmla="*/ 1404708 h 1404708"/>
              <a:gd name="connsiteX6" fmla="*/ 363932 w 1114019"/>
              <a:gd name="connsiteY6" fmla="*/ 893600 h 1404708"/>
              <a:gd name="connsiteX0" fmla="*/ 325832 w 1114019"/>
              <a:gd name="connsiteY0" fmla="*/ 889790 h 1404708"/>
              <a:gd name="connsiteX1" fmla="*/ 0 w 1114019"/>
              <a:gd name="connsiteY1" fmla="*/ 480659 h 1404708"/>
              <a:gd name="connsiteX2" fmla="*/ 581378 w 1114019"/>
              <a:gd name="connsiteY2" fmla="*/ 0 h 1404708"/>
              <a:gd name="connsiteX3" fmla="*/ 1019990 w 1114019"/>
              <a:gd name="connsiteY3" fmla="*/ 613799 h 1404708"/>
              <a:gd name="connsiteX4" fmla="*/ 1080139 w 1114019"/>
              <a:gd name="connsiteY4" fmla="*/ 1399900 h 1404708"/>
              <a:gd name="connsiteX5" fmla="*/ 352593 w 1114019"/>
              <a:gd name="connsiteY5" fmla="*/ 1404708 h 1404708"/>
              <a:gd name="connsiteX6" fmla="*/ 325832 w 1114019"/>
              <a:gd name="connsiteY6" fmla="*/ 889790 h 1404708"/>
              <a:gd name="connsiteX0" fmla="*/ 325832 w 1114019"/>
              <a:gd name="connsiteY0" fmla="*/ 889790 h 1404708"/>
              <a:gd name="connsiteX1" fmla="*/ 0 w 1114019"/>
              <a:gd name="connsiteY1" fmla="*/ 480659 h 1404708"/>
              <a:gd name="connsiteX2" fmla="*/ 581378 w 1114019"/>
              <a:gd name="connsiteY2" fmla="*/ 0 h 1404708"/>
              <a:gd name="connsiteX3" fmla="*/ 1019990 w 1114019"/>
              <a:gd name="connsiteY3" fmla="*/ 613799 h 1404708"/>
              <a:gd name="connsiteX4" fmla="*/ 1080139 w 1114019"/>
              <a:gd name="connsiteY4" fmla="*/ 1399900 h 1404708"/>
              <a:gd name="connsiteX5" fmla="*/ 352593 w 1114019"/>
              <a:gd name="connsiteY5" fmla="*/ 1404708 h 1404708"/>
              <a:gd name="connsiteX6" fmla="*/ 325832 w 1114019"/>
              <a:gd name="connsiteY6" fmla="*/ 889790 h 1404708"/>
              <a:gd name="connsiteX0" fmla="*/ 325832 w 1114019"/>
              <a:gd name="connsiteY0" fmla="*/ 889790 h 1404708"/>
              <a:gd name="connsiteX1" fmla="*/ 0 w 1114019"/>
              <a:gd name="connsiteY1" fmla="*/ 480659 h 1404708"/>
              <a:gd name="connsiteX2" fmla="*/ 581378 w 1114019"/>
              <a:gd name="connsiteY2" fmla="*/ 0 h 1404708"/>
              <a:gd name="connsiteX3" fmla="*/ 1019990 w 1114019"/>
              <a:gd name="connsiteY3" fmla="*/ 613799 h 1404708"/>
              <a:gd name="connsiteX4" fmla="*/ 1080139 w 1114019"/>
              <a:gd name="connsiteY4" fmla="*/ 1399900 h 1404708"/>
              <a:gd name="connsiteX5" fmla="*/ 352593 w 1114019"/>
              <a:gd name="connsiteY5" fmla="*/ 1404708 h 1404708"/>
              <a:gd name="connsiteX6" fmla="*/ 325832 w 1114019"/>
              <a:gd name="connsiteY6" fmla="*/ 889790 h 1404708"/>
              <a:gd name="connsiteX0" fmla="*/ 325832 w 1114019"/>
              <a:gd name="connsiteY0" fmla="*/ 889790 h 1404708"/>
              <a:gd name="connsiteX1" fmla="*/ 0 w 1114019"/>
              <a:gd name="connsiteY1" fmla="*/ 480659 h 1404708"/>
              <a:gd name="connsiteX2" fmla="*/ 581378 w 1114019"/>
              <a:gd name="connsiteY2" fmla="*/ 0 h 1404708"/>
              <a:gd name="connsiteX3" fmla="*/ 1019990 w 1114019"/>
              <a:gd name="connsiteY3" fmla="*/ 613799 h 1404708"/>
              <a:gd name="connsiteX4" fmla="*/ 1080139 w 1114019"/>
              <a:gd name="connsiteY4" fmla="*/ 1399900 h 1404708"/>
              <a:gd name="connsiteX5" fmla="*/ 352593 w 1114019"/>
              <a:gd name="connsiteY5" fmla="*/ 1404708 h 1404708"/>
              <a:gd name="connsiteX6" fmla="*/ 325832 w 1114019"/>
              <a:gd name="connsiteY6" fmla="*/ 889790 h 1404708"/>
              <a:gd name="connsiteX0" fmla="*/ 325832 w 1114019"/>
              <a:gd name="connsiteY0" fmla="*/ 889790 h 1404708"/>
              <a:gd name="connsiteX1" fmla="*/ 0 w 1114019"/>
              <a:gd name="connsiteY1" fmla="*/ 480659 h 1404708"/>
              <a:gd name="connsiteX2" fmla="*/ 581378 w 1114019"/>
              <a:gd name="connsiteY2" fmla="*/ 0 h 1404708"/>
              <a:gd name="connsiteX3" fmla="*/ 1019990 w 1114019"/>
              <a:gd name="connsiteY3" fmla="*/ 613799 h 1404708"/>
              <a:gd name="connsiteX4" fmla="*/ 1080139 w 1114019"/>
              <a:gd name="connsiteY4" fmla="*/ 1399900 h 1404708"/>
              <a:gd name="connsiteX5" fmla="*/ 352593 w 1114019"/>
              <a:gd name="connsiteY5" fmla="*/ 1404708 h 1404708"/>
              <a:gd name="connsiteX6" fmla="*/ 325832 w 1114019"/>
              <a:gd name="connsiteY6" fmla="*/ 889790 h 140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4019" h="1404708">
                <a:moveTo>
                  <a:pt x="325832" y="889790"/>
                </a:moveTo>
                <a:cubicBezTo>
                  <a:pt x="158957" y="571139"/>
                  <a:pt x="153281" y="585134"/>
                  <a:pt x="0" y="480659"/>
                </a:cubicBezTo>
                <a:lnTo>
                  <a:pt x="581378" y="0"/>
                </a:lnTo>
                <a:cubicBezTo>
                  <a:pt x="753635" y="182950"/>
                  <a:pt x="882215" y="256455"/>
                  <a:pt x="1019990" y="613799"/>
                </a:cubicBezTo>
                <a:cubicBezTo>
                  <a:pt x="1112970" y="976648"/>
                  <a:pt x="1114019" y="1003975"/>
                  <a:pt x="1080139" y="1399900"/>
                </a:cubicBezTo>
                <a:lnTo>
                  <a:pt x="352593" y="1404708"/>
                </a:lnTo>
                <a:cubicBezTo>
                  <a:pt x="386181" y="1105976"/>
                  <a:pt x="384513" y="1173559"/>
                  <a:pt x="325832" y="88979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  <a:alpha val="50000"/>
                </a:schemeClr>
              </a:gs>
              <a:gs pos="65000">
                <a:schemeClr val="accent4">
                  <a:tint val="32000"/>
                  <a:satMod val="250000"/>
                  <a:alpha val="50000"/>
                </a:schemeClr>
              </a:gs>
              <a:gs pos="100000">
                <a:schemeClr val="accent5">
                  <a:lumMod val="60000"/>
                  <a:lumOff val="40000"/>
                  <a:alpha val="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1C54"/>
              </a:solidFill>
              <a:latin typeface="Calibri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079317" y="2766044"/>
            <a:ext cx="346961" cy="2148569"/>
          </a:xfrm>
          <a:custGeom>
            <a:avLst/>
            <a:gdLst>
              <a:gd name="connsiteX0" fmla="*/ 0 w 178755"/>
              <a:gd name="connsiteY0" fmla="*/ 0 h 2209800"/>
              <a:gd name="connsiteX1" fmla="*/ 178755 w 178755"/>
              <a:gd name="connsiteY1" fmla="*/ 0 h 2209800"/>
              <a:gd name="connsiteX2" fmla="*/ 178755 w 178755"/>
              <a:gd name="connsiteY2" fmla="*/ 2209800 h 2209800"/>
              <a:gd name="connsiteX3" fmla="*/ 0 w 178755"/>
              <a:gd name="connsiteY3" fmla="*/ 2209800 h 2209800"/>
              <a:gd name="connsiteX4" fmla="*/ 0 w 178755"/>
              <a:gd name="connsiteY4" fmla="*/ 0 h 2209800"/>
              <a:gd name="connsiteX0" fmla="*/ 0 w 178755"/>
              <a:gd name="connsiteY0" fmla="*/ 131275 h 2341075"/>
              <a:gd name="connsiteX1" fmla="*/ 178755 w 178755"/>
              <a:gd name="connsiteY1" fmla="*/ 0 h 2341075"/>
              <a:gd name="connsiteX2" fmla="*/ 178755 w 178755"/>
              <a:gd name="connsiteY2" fmla="*/ 2341075 h 2341075"/>
              <a:gd name="connsiteX3" fmla="*/ 0 w 178755"/>
              <a:gd name="connsiteY3" fmla="*/ 2341075 h 2341075"/>
              <a:gd name="connsiteX4" fmla="*/ 0 w 178755"/>
              <a:gd name="connsiteY4" fmla="*/ 131275 h 2341075"/>
              <a:gd name="connsiteX0" fmla="*/ 0 w 182088"/>
              <a:gd name="connsiteY0" fmla="*/ 323781 h 2341075"/>
              <a:gd name="connsiteX1" fmla="*/ 182088 w 182088"/>
              <a:gd name="connsiteY1" fmla="*/ 0 h 2341075"/>
              <a:gd name="connsiteX2" fmla="*/ 182088 w 182088"/>
              <a:gd name="connsiteY2" fmla="*/ 2341075 h 2341075"/>
              <a:gd name="connsiteX3" fmla="*/ 3333 w 182088"/>
              <a:gd name="connsiteY3" fmla="*/ 2341075 h 2341075"/>
              <a:gd name="connsiteX4" fmla="*/ 0 w 182088"/>
              <a:gd name="connsiteY4" fmla="*/ 323781 h 2341075"/>
              <a:gd name="connsiteX0" fmla="*/ 19361 w 201449"/>
              <a:gd name="connsiteY0" fmla="*/ 323781 h 2341075"/>
              <a:gd name="connsiteX1" fmla="*/ 201449 w 201449"/>
              <a:gd name="connsiteY1" fmla="*/ 0 h 2341075"/>
              <a:gd name="connsiteX2" fmla="*/ 201449 w 201449"/>
              <a:gd name="connsiteY2" fmla="*/ 2341075 h 2341075"/>
              <a:gd name="connsiteX3" fmla="*/ 0 w 201449"/>
              <a:gd name="connsiteY3" fmla="*/ 2338210 h 2341075"/>
              <a:gd name="connsiteX4" fmla="*/ 19361 w 201449"/>
              <a:gd name="connsiteY4" fmla="*/ 323781 h 2341075"/>
              <a:gd name="connsiteX0" fmla="*/ 0 w 206117"/>
              <a:gd name="connsiteY0" fmla="*/ 509411 h 2341075"/>
              <a:gd name="connsiteX1" fmla="*/ 206117 w 206117"/>
              <a:gd name="connsiteY1" fmla="*/ 0 h 2341075"/>
              <a:gd name="connsiteX2" fmla="*/ 206117 w 206117"/>
              <a:gd name="connsiteY2" fmla="*/ 2341075 h 2341075"/>
              <a:gd name="connsiteX3" fmla="*/ 4668 w 206117"/>
              <a:gd name="connsiteY3" fmla="*/ 2338210 h 2341075"/>
              <a:gd name="connsiteX4" fmla="*/ 0 w 206117"/>
              <a:gd name="connsiteY4" fmla="*/ 509411 h 2341075"/>
              <a:gd name="connsiteX0" fmla="*/ 7347 w 201449"/>
              <a:gd name="connsiteY0" fmla="*/ 488785 h 2341075"/>
              <a:gd name="connsiteX1" fmla="*/ 201449 w 201449"/>
              <a:gd name="connsiteY1" fmla="*/ 0 h 2341075"/>
              <a:gd name="connsiteX2" fmla="*/ 201449 w 201449"/>
              <a:gd name="connsiteY2" fmla="*/ 2341075 h 2341075"/>
              <a:gd name="connsiteX3" fmla="*/ 0 w 201449"/>
              <a:gd name="connsiteY3" fmla="*/ 2338210 h 2341075"/>
              <a:gd name="connsiteX4" fmla="*/ 7347 w 201449"/>
              <a:gd name="connsiteY4" fmla="*/ 488785 h 2341075"/>
              <a:gd name="connsiteX0" fmla="*/ 0 w 202112"/>
              <a:gd name="connsiteY0" fmla="*/ 516286 h 2341075"/>
              <a:gd name="connsiteX1" fmla="*/ 202112 w 202112"/>
              <a:gd name="connsiteY1" fmla="*/ 0 h 2341075"/>
              <a:gd name="connsiteX2" fmla="*/ 202112 w 202112"/>
              <a:gd name="connsiteY2" fmla="*/ 2341075 h 2341075"/>
              <a:gd name="connsiteX3" fmla="*/ 663 w 202112"/>
              <a:gd name="connsiteY3" fmla="*/ 2338210 h 2341075"/>
              <a:gd name="connsiteX4" fmla="*/ 0 w 202112"/>
              <a:gd name="connsiteY4" fmla="*/ 516286 h 2341075"/>
              <a:gd name="connsiteX0" fmla="*/ 0 w 202112"/>
              <a:gd name="connsiteY0" fmla="*/ 323780 h 2148569"/>
              <a:gd name="connsiteX1" fmla="*/ 202112 w 202112"/>
              <a:gd name="connsiteY1" fmla="*/ 0 h 2148569"/>
              <a:gd name="connsiteX2" fmla="*/ 202112 w 202112"/>
              <a:gd name="connsiteY2" fmla="*/ 2148569 h 2148569"/>
              <a:gd name="connsiteX3" fmla="*/ 663 w 202112"/>
              <a:gd name="connsiteY3" fmla="*/ 2145704 h 2148569"/>
              <a:gd name="connsiteX4" fmla="*/ 0 w 202112"/>
              <a:gd name="connsiteY4" fmla="*/ 323780 h 2148569"/>
              <a:gd name="connsiteX0" fmla="*/ 0 w 202112"/>
              <a:gd name="connsiteY0" fmla="*/ 296279 h 2148569"/>
              <a:gd name="connsiteX1" fmla="*/ 202112 w 202112"/>
              <a:gd name="connsiteY1" fmla="*/ 0 h 2148569"/>
              <a:gd name="connsiteX2" fmla="*/ 202112 w 202112"/>
              <a:gd name="connsiteY2" fmla="*/ 2148569 h 2148569"/>
              <a:gd name="connsiteX3" fmla="*/ 663 w 202112"/>
              <a:gd name="connsiteY3" fmla="*/ 2145704 h 2148569"/>
              <a:gd name="connsiteX4" fmla="*/ 0 w 202112"/>
              <a:gd name="connsiteY4" fmla="*/ 296279 h 214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112" h="2148569">
                <a:moveTo>
                  <a:pt x="0" y="296279"/>
                </a:moveTo>
                <a:lnTo>
                  <a:pt x="202112" y="0"/>
                </a:lnTo>
                <a:lnTo>
                  <a:pt x="202112" y="2148569"/>
                </a:lnTo>
                <a:lnTo>
                  <a:pt x="663" y="2145704"/>
                </a:lnTo>
                <a:lnTo>
                  <a:pt x="0" y="296279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65000">
                <a:schemeClr val="accent6">
                  <a:lumMod val="60000"/>
                  <a:lumOff val="40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1C54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57800" y="4038600"/>
            <a:ext cx="76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7CCA62">
                    <a:lumMod val="50000"/>
                  </a:srgbClr>
                </a:solidFill>
                <a:latin typeface="Calibri"/>
              </a:rPr>
              <a:t>RICH</a:t>
            </a:r>
            <a:endParaRPr lang="en-US" sz="1800" dirty="0">
              <a:solidFill>
                <a:srgbClr val="7CCA62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67400" y="5110609"/>
            <a:ext cx="660758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GEM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FF0000"/>
                </a:solidFill>
                <a:latin typeface="Calibri"/>
              </a:rPr>
              <a:t>Station4</a:t>
            </a:r>
            <a:endParaRPr lang="en-US" sz="105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31874" y="3440668"/>
            <a:ext cx="802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C00000"/>
                </a:solidFill>
                <a:latin typeface="Calibri"/>
              </a:rPr>
              <a:t>EMCal</a:t>
            </a:r>
            <a:endParaRPr lang="en-US" sz="18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53200" y="3124200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9A2673"/>
                </a:solidFill>
                <a:latin typeface="Calibri"/>
              </a:rPr>
              <a:t>HCal</a:t>
            </a:r>
            <a:endParaRPr lang="en-US" sz="1800" dirty="0">
              <a:solidFill>
                <a:srgbClr val="9A2673"/>
              </a:solidFill>
              <a:latin typeface="Calibri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 flipV="1">
            <a:off x="4950126" y="3986628"/>
            <a:ext cx="2874" cy="9663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648200" y="5105400"/>
            <a:ext cx="660758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GEM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FF0000"/>
                </a:solidFill>
                <a:latin typeface="Calibri"/>
              </a:rPr>
              <a:t>Station2</a:t>
            </a:r>
            <a:endParaRPr lang="en-US" sz="105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48600" y="5105400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Calibri"/>
              </a:rPr>
              <a:t>z (cm)</a:t>
            </a:r>
            <a:endParaRPr lang="en-US" sz="1800" dirty="0">
              <a:solidFill>
                <a:srgbClr val="3333CC"/>
              </a:solidFill>
              <a:latin typeface="Calibri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2069068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Calibri"/>
              </a:rPr>
              <a:t>R (cm)</a:t>
            </a:r>
            <a:endParaRPr lang="en-US" sz="1800" dirty="0">
              <a:solidFill>
                <a:srgbClr val="3333CC"/>
              </a:solidFill>
              <a:latin typeface="Calibri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429000" y="3048000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9A2673"/>
                </a:solidFill>
                <a:latin typeface="Calibri"/>
              </a:rPr>
              <a:t>HCal</a:t>
            </a:r>
            <a:endParaRPr lang="en-US" sz="1800" dirty="0">
              <a:solidFill>
                <a:srgbClr val="9A2673"/>
              </a:solidFill>
              <a:latin typeface="Calibri"/>
            </a:endParaRPr>
          </a:p>
        </p:txBody>
      </p:sp>
      <p:sp>
        <p:nvSpPr>
          <p:cNvPr id="49" name="Right Arrow 48"/>
          <p:cNvSpPr/>
          <p:nvPr/>
        </p:nvSpPr>
        <p:spPr>
          <a:xfrm>
            <a:off x="914400" y="4724400"/>
            <a:ext cx="685800" cy="5334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1C54"/>
                </a:solidFill>
                <a:latin typeface="Calibri"/>
              </a:rPr>
              <a:t>p/A</a:t>
            </a:r>
            <a:endParaRPr lang="en-US" sz="1800" dirty="0">
              <a:solidFill>
                <a:srgbClr val="001C54"/>
              </a:solidFill>
              <a:latin typeface="Calibri"/>
            </a:endParaRPr>
          </a:p>
        </p:txBody>
      </p:sp>
      <p:sp>
        <p:nvSpPr>
          <p:cNvPr id="30" name="Freeform 29"/>
          <p:cNvSpPr/>
          <p:nvPr/>
        </p:nvSpPr>
        <p:spPr>
          <a:xfrm flipH="1">
            <a:off x="2931682" y="4346369"/>
            <a:ext cx="135651" cy="603032"/>
          </a:xfrm>
          <a:custGeom>
            <a:avLst/>
            <a:gdLst>
              <a:gd name="connsiteX0" fmla="*/ 0 w 178755"/>
              <a:gd name="connsiteY0" fmla="*/ 0 h 2209800"/>
              <a:gd name="connsiteX1" fmla="*/ 178755 w 178755"/>
              <a:gd name="connsiteY1" fmla="*/ 0 h 2209800"/>
              <a:gd name="connsiteX2" fmla="*/ 178755 w 178755"/>
              <a:gd name="connsiteY2" fmla="*/ 2209800 h 2209800"/>
              <a:gd name="connsiteX3" fmla="*/ 0 w 178755"/>
              <a:gd name="connsiteY3" fmla="*/ 2209800 h 2209800"/>
              <a:gd name="connsiteX4" fmla="*/ 0 w 178755"/>
              <a:gd name="connsiteY4" fmla="*/ 0 h 2209800"/>
              <a:gd name="connsiteX0" fmla="*/ 0 w 178755"/>
              <a:gd name="connsiteY0" fmla="*/ 131275 h 2341075"/>
              <a:gd name="connsiteX1" fmla="*/ 178755 w 178755"/>
              <a:gd name="connsiteY1" fmla="*/ 0 h 2341075"/>
              <a:gd name="connsiteX2" fmla="*/ 178755 w 178755"/>
              <a:gd name="connsiteY2" fmla="*/ 2341075 h 2341075"/>
              <a:gd name="connsiteX3" fmla="*/ 0 w 178755"/>
              <a:gd name="connsiteY3" fmla="*/ 2341075 h 2341075"/>
              <a:gd name="connsiteX4" fmla="*/ 0 w 178755"/>
              <a:gd name="connsiteY4" fmla="*/ 131275 h 2341075"/>
              <a:gd name="connsiteX0" fmla="*/ 0 w 185057"/>
              <a:gd name="connsiteY0" fmla="*/ 351252 h 2341075"/>
              <a:gd name="connsiteX1" fmla="*/ 185057 w 185057"/>
              <a:gd name="connsiteY1" fmla="*/ 0 h 2341075"/>
              <a:gd name="connsiteX2" fmla="*/ 185057 w 185057"/>
              <a:gd name="connsiteY2" fmla="*/ 2341075 h 2341075"/>
              <a:gd name="connsiteX3" fmla="*/ 6302 w 185057"/>
              <a:gd name="connsiteY3" fmla="*/ 2341075 h 2341075"/>
              <a:gd name="connsiteX4" fmla="*/ 0 w 185057"/>
              <a:gd name="connsiteY4" fmla="*/ 351252 h 2341075"/>
              <a:gd name="connsiteX0" fmla="*/ 0 w 192588"/>
              <a:gd name="connsiteY0" fmla="*/ 38307 h 2341075"/>
              <a:gd name="connsiteX1" fmla="*/ 192588 w 192588"/>
              <a:gd name="connsiteY1" fmla="*/ 0 h 2341075"/>
              <a:gd name="connsiteX2" fmla="*/ 192588 w 192588"/>
              <a:gd name="connsiteY2" fmla="*/ 2341075 h 2341075"/>
              <a:gd name="connsiteX3" fmla="*/ 13833 w 192588"/>
              <a:gd name="connsiteY3" fmla="*/ 2341075 h 2341075"/>
              <a:gd name="connsiteX4" fmla="*/ 0 w 192588"/>
              <a:gd name="connsiteY4" fmla="*/ 38307 h 2341075"/>
              <a:gd name="connsiteX0" fmla="*/ 0 w 184249"/>
              <a:gd name="connsiteY0" fmla="*/ 418650 h 2341075"/>
              <a:gd name="connsiteX1" fmla="*/ 184249 w 184249"/>
              <a:gd name="connsiteY1" fmla="*/ 0 h 2341075"/>
              <a:gd name="connsiteX2" fmla="*/ 184249 w 184249"/>
              <a:gd name="connsiteY2" fmla="*/ 2341075 h 2341075"/>
              <a:gd name="connsiteX3" fmla="*/ 5494 w 184249"/>
              <a:gd name="connsiteY3" fmla="*/ 2341075 h 2341075"/>
              <a:gd name="connsiteX4" fmla="*/ 0 w 184249"/>
              <a:gd name="connsiteY4" fmla="*/ 418650 h 23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49" h="2341075">
                <a:moveTo>
                  <a:pt x="0" y="418650"/>
                </a:moveTo>
                <a:lnTo>
                  <a:pt x="184249" y="0"/>
                </a:lnTo>
                <a:lnTo>
                  <a:pt x="184249" y="2341075"/>
                </a:lnTo>
                <a:lnTo>
                  <a:pt x="5494" y="2341075"/>
                </a:lnTo>
                <a:cubicBezTo>
                  <a:pt x="3393" y="1677801"/>
                  <a:pt x="2101" y="1081924"/>
                  <a:pt x="0" y="418650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65000">
                <a:schemeClr val="accent6">
                  <a:lumMod val="60000"/>
                  <a:lumOff val="40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1C54"/>
              </a:solidFill>
              <a:latin typeface="Calibri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3069670" y="4345354"/>
            <a:ext cx="1776" cy="6081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438400" y="4569023"/>
            <a:ext cx="6511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C00000"/>
                </a:solidFill>
                <a:latin typeface="Calibri"/>
              </a:rPr>
              <a:t>EMCal</a:t>
            </a:r>
            <a:endParaRPr lang="en-US" sz="1400" dirty="0" smtClean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43200" y="5110609"/>
            <a:ext cx="729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GEMs</a:t>
            </a:r>
          </a:p>
        </p:txBody>
      </p:sp>
      <p:sp>
        <p:nvSpPr>
          <p:cNvPr id="43" name="Freeform 42"/>
          <p:cNvSpPr/>
          <p:nvPr/>
        </p:nvSpPr>
        <p:spPr>
          <a:xfrm rot="5400000" flipH="1">
            <a:off x="3571277" y="2957659"/>
            <a:ext cx="178970" cy="2403446"/>
          </a:xfrm>
          <a:custGeom>
            <a:avLst/>
            <a:gdLst>
              <a:gd name="connsiteX0" fmla="*/ 0 w 178755"/>
              <a:gd name="connsiteY0" fmla="*/ 0 h 2209800"/>
              <a:gd name="connsiteX1" fmla="*/ 178755 w 178755"/>
              <a:gd name="connsiteY1" fmla="*/ 0 h 2209800"/>
              <a:gd name="connsiteX2" fmla="*/ 178755 w 178755"/>
              <a:gd name="connsiteY2" fmla="*/ 2209800 h 2209800"/>
              <a:gd name="connsiteX3" fmla="*/ 0 w 178755"/>
              <a:gd name="connsiteY3" fmla="*/ 2209800 h 2209800"/>
              <a:gd name="connsiteX4" fmla="*/ 0 w 178755"/>
              <a:gd name="connsiteY4" fmla="*/ 0 h 2209800"/>
              <a:gd name="connsiteX0" fmla="*/ 0 w 178755"/>
              <a:gd name="connsiteY0" fmla="*/ 131275 h 2341075"/>
              <a:gd name="connsiteX1" fmla="*/ 178755 w 178755"/>
              <a:gd name="connsiteY1" fmla="*/ 0 h 2341075"/>
              <a:gd name="connsiteX2" fmla="*/ 178755 w 178755"/>
              <a:gd name="connsiteY2" fmla="*/ 2341075 h 2341075"/>
              <a:gd name="connsiteX3" fmla="*/ 0 w 178755"/>
              <a:gd name="connsiteY3" fmla="*/ 2341075 h 2341075"/>
              <a:gd name="connsiteX4" fmla="*/ 0 w 178755"/>
              <a:gd name="connsiteY4" fmla="*/ 131275 h 2341075"/>
              <a:gd name="connsiteX0" fmla="*/ 6875 w 185630"/>
              <a:gd name="connsiteY0" fmla="*/ 131275 h 2341075"/>
              <a:gd name="connsiteX1" fmla="*/ 185630 w 185630"/>
              <a:gd name="connsiteY1" fmla="*/ 0 h 2341075"/>
              <a:gd name="connsiteX2" fmla="*/ 185630 w 185630"/>
              <a:gd name="connsiteY2" fmla="*/ 2341075 h 2341075"/>
              <a:gd name="connsiteX3" fmla="*/ 0 w 185630"/>
              <a:gd name="connsiteY3" fmla="*/ 2162301 h 2341075"/>
              <a:gd name="connsiteX4" fmla="*/ 6875 w 185630"/>
              <a:gd name="connsiteY4" fmla="*/ 131275 h 2341075"/>
              <a:gd name="connsiteX0" fmla="*/ 2292 w 181047"/>
              <a:gd name="connsiteY0" fmla="*/ 131275 h 2341075"/>
              <a:gd name="connsiteX1" fmla="*/ 181047 w 181047"/>
              <a:gd name="connsiteY1" fmla="*/ 0 h 2341075"/>
              <a:gd name="connsiteX2" fmla="*/ 181047 w 181047"/>
              <a:gd name="connsiteY2" fmla="*/ 2341075 h 2341075"/>
              <a:gd name="connsiteX3" fmla="*/ 1146 w 181047"/>
              <a:gd name="connsiteY3" fmla="*/ 2134031 h 2341075"/>
              <a:gd name="connsiteX4" fmla="*/ 2292 w 181047"/>
              <a:gd name="connsiteY4" fmla="*/ 131275 h 2341075"/>
              <a:gd name="connsiteX0" fmla="*/ 2292 w 188495"/>
              <a:gd name="connsiteY0" fmla="*/ 194051 h 2341075"/>
              <a:gd name="connsiteX1" fmla="*/ 188495 w 188495"/>
              <a:gd name="connsiteY1" fmla="*/ 0 h 2341075"/>
              <a:gd name="connsiteX2" fmla="*/ 188495 w 188495"/>
              <a:gd name="connsiteY2" fmla="*/ 2341075 h 2341075"/>
              <a:gd name="connsiteX3" fmla="*/ 8594 w 188495"/>
              <a:gd name="connsiteY3" fmla="*/ 2134031 h 2341075"/>
              <a:gd name="connsiteX4" fmla="*/ 2292 w 188495"/>
              <a:gd name="connsiteY4" fmla="*/ 194051 h 2341075"/>
              <a:gd name="connsiteX0" fmla="*/ 2292 w 188495"/>
              <a:gd name="connsiteY0" fmla="*/ 194051 h 2364636"/>
              <a:gd name="connsiteX1" fmla="*/ 188495 w 188495"/>
              <a:gd name="connsiteY1" fmla="*/ 0 h 2364636"/>
              <a:gd name="connsiteX2" fmla="*/ 188495 w 188495"/>
              <a:gd name="connsiteY2" fmla="*/ 2341075 h 2364636"/>
              <a:gd name="connsiteX3" fmla="*/ 1719 w 188495"/>
              <a:gd name="connsiteY3" fmla="*/ 2364636 h 2364636"/>
              <a:gd name="connsiteX4" fmla="*/ 2292 w 188495"/>
              <a:gd name="connsiteY4" fmla="*/ 194051 h 2364636"/>
              <a:gd name="connsiteX0" fmla="*/ 2292 w 188495"/>
              <a:gd name="connsiteY0" fmla="*/ 194051 h 2371822"/>
              <a:gd name="connsiteX1" fmla="*/ 188495 w 188495"/>
              <a:gd name="connsiteY1" fmla="*/ 0 h 2371822"/>
              <a:gd name="connsiteX2" fmla="*/ 174744 w 188495"/>
              <a:gd name="connsiteY2" fmla="*/ 2371822 h 2371822"/>
              <a:gd name="connsiteX3" fmla="*/ 1719 w 188495"/>
              <a:gd name="connsiteY3" fmla="*/ 2364636 h 2371822"/>
              <a:gd name="connsiteX4" fmla="*/ 2292 w 188495"/>
              <a:gd name="connsiteY4" fmla="*/ 194051 h 2371822"/>
              <a:gd name="connsiteX0" fmla="*/ 2292 w 188495"/>
              <a:gd name="connsiteY0" fmla="*/ 194051 h 2566961"/>
              <a:gd name="connsiteX1" fmla="*/ 188495 w 188495"/>
              <a:gd name="connsiteY1" fmla="*/ 0 h 2566961"/>
              <a:gd name="connsiteX2" fmla="*/ 160456 w 188495"/>
              <a:gd name="connsiteY2" fmla="*/ 2566961 h 2566961"/>
              <a:gd name="connsiteX3" fmla="*/ 1719 w 188495"/>
              <a:gd name="connsiteY3" fmla="*/ 2364636 h 2566961"/>
              <a:gd name="connsiteX4" fmla="*/ 2292 w 188495"/>
              <a:gd name="connsiteY4" fmla="*/ 194051 h 2566961"/>
              <a:gd name="connsiteX0" fmla="*/ 2292 w 188495"/>
              <a:gd name="connsiteY0" fmla="*/ 194051 h 2604187"/>
              <a:gd name="connsiteX1" fmla="*/ 188495 w 188495"/>
              <a:gd name="connsiteY1" fmla="*/ 0 h 2604187"/>
              <a:gd name="connsiteX2" fmla="*/ 160456 w 188495"/>
              <a:gd name="connsiteY2" fmla="*/ 2604187 h 2604187"/>
              <a:gd name="connsiteX3" fmla="*/ 1719 w 188495"/>
              <a:gd name="connsiteY3" fmla="*/ 2364636 h 2604187"/>
              <a:gd name="connsiteX4" fmla="*/ 2292 w 188495"/>
              <a:gd name="connsiteY4" fmla="*/ 194051 h 2604187"/>
              <a:gd name="connsiteX0" fmla="*/ 2292 w 188495"/>
              <a:gd name="connsiteY0" fmla="*/ 194051 h 2614823"/>
              <a:gd name="connsiteX1" fmla="*/ 188495 w 188495"/>
              <a:gd name="connsiteY1" fmla="*/ 0 h 2614823"/>
              <a:gd name="connsiteX2" fmla="*/ 160456 w 188495"/>
              <a:gd name="connsiteY2" fmla="*/ 2614823 h 2614823"/>
              <a:gd name="connsiteX3" fmla="*/ 1719 w 188495"/>
              <a:gd name="connsiteY3" fmla="*/ 2364636 h 2614823"/>
              <a:gd name="connsiteX4" fmla="*/ 2292 w 188495"/>
              <a:gd name="connsiteY4" fmla="*/ 194051 h 2614823"/>
              <a:gd name="connsiteX0" fmla="*/ 2292 w 178970"/>
              <a:gd name="connsiteY0" fmla="*/ 236597 h 2657369"/>
              <a:gd name="connsiteX1" fmla="*/ 178970 w 178970"/>
              <a:gd name="connsiteY1" fmla="*/ 0 h 2657369"/>
              <a:gd name="connsiteX2" fmla="*/ 160456 w 178970"/>
              <a:gd name="connsiteY2" fmla="*/ 2657369 h 2657369"/>
              <a:gd name="connsiteX3" fmla="*/ 1719 w 178970"/>
              <a:gd name="connsiteY3" fmla="*/ 2407182 h 2657369"/>
              <a:gd name="connsiteX4" fmla="*/ 2292 w 178970"/>
              <a:gd name="connsiteY4" fmla="*/ 236597 h 2657369"/>
              <a:gd name="connsiteX0" fmla="*/ 2292 w 178970"/>
              <a:gd name="connsiteY0" fmla="*/ 236597 h 2671550"/>
              <a:gd name="connsiteX1" fmla="*/ 178970 w 178970"/>
              <a:gd name="connsiteY1" fmla="*/ 0 h 2671550"/>
              <a:gd name="connsiteX2" fmla="*/ 166806 w 178970"/>
              <a:gd name="connsiteY2" fmla="*/ 2671550 h 2671550"/>
              <a:gd name="connsiteX3" fmla="*/ 1719 w 178970"/>
              <a:gd name="connsiteY3" fmla="*/ 2407182 h 2671550"/>
              <a:gd name="connsiteX4" fmla="*/ 2292 w 178970"/>
              <a:gd name="connsiteY4" fmla="*/ 236597 h 2671550"/>
              <a:gd name="connsiteX0" fmla="*/ 2292 w 178970"/>
              <a:gd name="connsiteY0" fmla="*/ 248932 h 2683885"/>
              <a:gd name="connsiteX1" fmla="*/ 178970 w 178970"/>
              <a:gd name="connsiteY1" fmla="*/ 12335 h 2683885"/>
              <a:gd name="connsiteX2" fmla="*/ 166806 w 178970"/>
              <a:gd name="connsiteY2" fmla="*/ 2683885 h 2683885"/>
              <a:gd name="connsiteX3" fmla="*/ 1719 w 178970"/>
              <a:gd name="connsiteY3" fmla="*/ 2419517 h 2683885"/>
              <a:gd name="connsiteX4" fmla="*/ 2292 w 178970"/>
              <a:gd name="connsiteY4" fmla="*/ 248932 h 268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970" h="2683885">
                <a:moveTo>
                  <a:pt x="2292" y="248932"/>
                </a:moveTo>
                <a:lnTo>
                  <a:pt x="178970" y="12335"/>
                </a:lnTo>
                <a:cubicBezTo>
                  <a:pt x="174386" y="802942"/>
                  <a:pt x="177740" y="0"/>
                  <a:pt x="166806" y="2683885"/>
                </a:cubicBezTo>
                <a:lnTo>
                  <a:pt x="1719" y="2419517"/>
                </a:lnTo>
                <a:cubicBezTo>
                  <a:pt x="4011" y="1742508"/>
                  <a:pt x="0" y="925941"/>
                  <a:pt x="2292" y="248932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65000">
                <a:schemeClr val="accent6">
                  <a:lumMod val="60000"/>
                  <a:lumOff val="40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1C54"/>
              </a:solidFill>
              <a:latin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938091" y="3997238"/>
            <a:ext cx="16339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C00000"/>
                </a:solidFill>
                <a:latin typeface="Calibri"/>
              </a:rPr>
              <a:t>EMCal</a:t>
            </a:r>
            <a:r>
              <a:rPr lang="en-US" sz="1400" dirty="0" smtClean="0">
                <a:solidFill>
                  <a:srgbClr val="C00000"/>
                </a:solidFill>
                <a:latin typeface="Calibri"/>
              </a:rPr>
              <a:t> &amp; Preshower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099460" y="4343400"/>
            <a:ext cx="1441278" cy="457200"/>
          </a:xfrm>
          <a:prstGeom prst="rect">
            <a:avLst/>
          </a:prstGeom>
          <a:gradFill>
            <a:gsLst>
              <a:gs pos="0">
                <a:schemeClr val="accent1">
                  <a:tint val="62000"/>
                  <a:satMod val="180000"/>
                  <a:alpha val="50000"/>
                </a:schemeClr>
              </a:gs>
              <a:gs pos="65000">
                <a:schemeClr val="accent1">
                  <a:tint val="32000"/>
                  <a:satMod val="250000"/>
                  <a:alpha val="50000"/>
                </a:schemeClr>
              </a:gs>
              <a:gs pos="100000">
                <a:schemeClr val="accent1">
                  <a:tint val="23000"/>
                  <a:satMod val="300000"/>
                  <a:alpha val="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l-GR" sz="1800" dirty="0" smtClean="0">
                <a:solidFill>
                  <a:srgbClr val="001C54"/>
                </a:solidFill>
                <a:latin typeface="Calibri"/>
              </a:rPr>
              <a:t>μ</a:t>
            </a:r>
            <a:r>
              <a:rPr lang="en-US" sz="1800" dirty="0" smtClean="0">
                <a:solidFill>
                  <a:srgbClr val="001C54"/>
                </a:solidFill>
                <a:latin typeface="Calibri"/>
              </a:rPr>
              <a:t>-TPC</a:t>
            </a:r>
            <a:endParaRPr lang="en-US" sz="1800" dirty="0">
              <a:solidFill>
                <a:srgbClr val="001C54"/>
              </a:solidFill>
              <a:latin typeface="Calibri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945339" y="3931461"/>
            <a:ext cx="3661037" cy="387303"/>
            <a:chOff x="794651" y="4998260"/>
            <a:chExt cx="3863724" cy="387303"/>
          </a:xfrm>
        </p:grpSpPr>
        <p:sp>
          <p:nvSpPr>
            <p:cNvPr id="58" name="Rectangle 57"/>
            <p:cNvSpPr/>
            <p:nvPr/>
          </p:nvSpPr>
          <p:spPr>
            <a:xfrm>
              <a:off x="1405349" y="5330102"/>
              <a:ext cx="3253026" cy="45719"/>
            </a:xfrm>
            <a:prstGeom prst="rect">
              <a:avLst/>
            </a:prstGeom>
            <a:gradFill>
              <a:gsLst>
                <a:gs pos="0">
                  <a:schemeClr val="accent5">
                    <a:lumMod val="75000"/>
                    <a:alpha val="50000"/>
                  </a:schemeClr>
                </a:gs>
                <a:gs pos="65000">
                  <a:schemeClr val="accent4">
                    <a:tint val="32000"/>
                    <a:satMod val="250000"/>
                    <a:alpha val="50000"/>
                  </a:schemeClr>
                </a:gs>
                <a:gs pos="100000">
                  <a:schemeClr val="accent5">
                    <a:lumMod val="60000"/>
                    <a:lumOff val="40000"/>
                    <a:alpha val="50000"/>
                  </a:schemeClr>
                </a:gs>
              </a:gsLst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7CCA62">
                    <a:lumMod val="50000"/>
                  </a:srgbClr>
                </a:solidFill>
                <a:latin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94651" y="4998260"/>
              <a:ext cx="609600" cy="387303"/>
            </a:xfrm>
            <a:prstGeom prst="rect">
              <a:avLst/>
            </a:prstGeom>
            <a:gradFill>
              <a:gsLst>
                <a:gs pos="0">
                  <a:schemeClr val="accent5">
                    <a:lumMod val="75000"/>
                    <a:alpha val="50000"/>
                  </a:schemeClr>
                </a:gs>
                <a:gs pos="65000">
                  <a:schemeClr val="accent4">
                    <a:tint val="32000"/>
                    <a:satMod val="250000"/>
                    <a:alpha val="50000"/>
                  </a:schemeClr>
                </a:gs>
                <a:gs pos="100000">
                  <a:schemeClr val="accent5">
                    <a:lumMod val="60000"/>
                    <a:lumOff val="40000"/>
                    <a:alpha val="50000"/>
                  </a:schemeClr>
                </a:gs>
              </a:gsLst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srgbClr val="7CCA62">
                      <a:lumMod val="50000"/>
                    </a:srgbClr>
                  </a:solidFill>
                  <a:latin typeface="Calibri"/>
                </a:rPr>
                <a:t>DIRC</a:t>
              </a:r>
              <a:endParaRPr lang="en-US" sz="1600" dirty="0">
                <a:solidFill>
                  <a:srgbClr val="7CCA62">
                    <a:lumMod val="50000"/>
                  </a:srgbClr>
                </a:solidFill>
                <a:latin typeface="Calibri"/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>
          <a:xfrm flipV="1">
            <a:off x="3810000" y="1718797"/>
            <a:ext cx="3814583" cy="3234203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467600" y="1676400"/>
            <a:ext cx="540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sz="1800" dirty="0" smtClean="0">
                <a:solidFill>
                  <a:srgbClr val="0F6FC6"/>
                </a:solidFill>
                <a:latin typeface="Calibri"/>
              </a:rPr>
              <a:t>η</a:t>
            </a:r>
            <a:r>
              <a:rPr lang="en-US" sz="1800" dirty="0" smtClean="0">
                <a:solidFill>
                  <a:srgbClr val="0F6FC6"/>
                </a:solidFill>
                <a:latin typeface="Calibri"/>
              </a:rPr>
              <a:t>~1</a:t>
            </a:r>
            <a:endParaRPr lang="en-US" sz="1800" dirty="0">
              <a:solidFill>
                <a:srgbClr val="0F6FC6"/>
              </a:solidFill>
              <a:latin typeface="Calibri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3810000" y="4800600"/>
            <a:ext cx="4343400" cy="15240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7391400" y="4419600"/>
            <a:ext cx="540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sz="1800" dirty="0" smtClean="0">
                <a:solidFill>
                  <a:srgbClr val="0F6FC6"/>
                </a:solidFill>
                <a:latin typeface="Calibri"/>
              </a:rPr>
              <a:t>η</a:t>
            </a:r>
            <a:r>
              <a:rPr lang="en-US" sz="1800" dirty="0" smtClean="0">
                <a:solidFill>
                  <a:srgbClr val="0F6FC6"/>
                </a:solidFill>
                <a:latin typeface="Calibri"/>
              </a:rPr>
              <a:t>~4</a:t>
            </a:r>
            <a:endParaRPr lang="en-US" sz="1800" dirty="0">
              <a:solidFill>
                <a:srgbClr val="0F6FC6"/>
              </a:solidFill>
              <a:latin typeface="Calibri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1588168" y="3052583"/>
            <a:ext cx="2221832" cy="1900418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057400" y="3733800"/>
            <a:ext cx="546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F6FC6"/>
                </a:solidFill>
                <a:latin typeface="Calibri"/>
              </a:rPr>
              <a:t>-1.2</a:t>
            </a:r>
            <a:endParaRPr lang="en-US" sz="1800" dirty="0">
              <a:solidFill>
                <a:srgbClr val="0F6FC6"/>
              </a:solidFill>
              <a:latin typeface="Calibri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8358207" y="2133600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Calibri"/>
              </a:rPr>
              <a:t>R (cm)</a:t>
            </a:r>
            <a:endParaRPr lang="en-US" sz="1800" dirty="0">
              <a:solidFill>
                <a:srgbClr val="3333CC"/>
              </a:solidFill>
              <a:latin typeface="Calibri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257800" y="5110609"/>
            <a:ext cx="660758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GEM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FF0000"/>
                </a:solidFill>
                <a:latin typeface="Calibri"/>
              </a:rPr>
              <a:t>Station3</a:t>
            </a:r>
            <a:endParaRPr lang="en-US" sz="105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4008235" y="4798308"/>
            <a:ext cx="0" cy="152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3835042" y="5110609"/>
            <a:ext cx="729687" cy="5309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GEMs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FF0000"/>
                </a:solidFill>
                <a:latin typeface="Calibri"/>
              </a:rPr>
              <a:t>Station1</a:t>
            </a:r>
            <a:endParaRPr lang="en-US" sz="105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4274075" y="4800600"/>
            <a:ext cx="0" cy="152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 flipV="1">
            <a:off x="6071962" y="4124896"/>
            <a:ext cx="1045" cy="798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3352800" y="4800600"/>
            <a:ext cx="0" cy="152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3581400" y="4800600"/>
            <a:ext cx="0" cy="152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2405063" y="4000500"/>
            <a:ext cx="1404937" cy="952502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219200" y="3124200"/>
            <a:ext cx="611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sz="1800" dirty="0" smtClean="0">
                <a:solidFill>
                  <a:srgbClr val="0F6FC6"/>
                </a:solidFill>
                <a:latin typeface="Calibri"/>
              </a:rPr>
              <a:t>η</a:t>
            </a:r>
            <a:r>
              <a:rPr lang="en-US" sz="1800" dirty="0" smtClean="0">
                <a:solidFill>
                  <a:srgbClr val="0F6FC6"/>
                </a:solidFill>
                <a:latin typeface="Calibri"/>
              </a:rPr>
              <a:t>~-1</a:t>
            </a:r>
            <a:endParaRPr lang="en-US" sz="1800" dirty="0">
              <a:solidFill>
                <a:srgbClr val="0F6FC6"/>
              </a:solidFill>
              <a:latin typeface="Calibri"/>
            </a:endParaRPr>
          </a:p>
        </p:txBody>
      </p:sp>
      <p:sp>
        <p:nvSpPr>
          <p:cNvPr id="50" name="Right Arrow 49"/>
          <p:cNvSpPr/>
          <p:nvPr/>
        </p:nvSpPr>
        <p:spPr>
          <a:xfrm flipH="1">
            <a:off x="7543800" y="4724400"/>
            <a:ext cx="685800" cy="5334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1C54"/>
                </a:solidFill>
                <a:latin typeface="Calibri"/>
              </a:rPr>
              <a:t>e</a:t>
            </a:r>
            <a:r>
              <a:rPr lang="en-US" sz="1800" baseline="30000" dirty="0" smtClean="0">
                <a:solidFill>
                  <a:srgbClr val="001C54"/>
                </a:solidFill>
                <a:latin typeface="Calibri"/>
              </a:rPr>
              <a:t>-</a:t>
            </a:r>
            <a:endParaRPr lang="en-US" sz="1800" baseline="30000" dirty="0">
              <a:solidFill>
                <a:srgbClr val="001C54"/>
              </a:solidFill>
              <a:latin typeface="Calibri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5592167" y="3457606"/>
            <a:ext cx="476911" cy="6788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3278958">
            <a:off x="5464015" y="3702464"/>
            <a:ext cx="755158" cy="50424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  <a:alpha val="50000"/>
                </a:schemeClr>
              </a:gs>
              <a:gs pos="65000">
                <a:schemeClr val="accent4">
                  <a:tint val="32000"/>
                  <a:satMod val="250000"/>
                  <a:alpha val="50000"/>
                </a:schemeClr>
              </a:gs>
              <a:gs pos="100000">
                <a:schemeClr val="accent5">
                  <a:lumMod val="60000"/>
                  <a:lumOff val="40000"/>
                  <a:alpha val="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1C54"/>
              </a:solidFill>
              <a:latin typeface="Calibri"/>
            </a:endParaRPr>
          </a:p>
        </p:txBody>
      </p:sp>
      <p:sp>
        <p:nvSpPr>
          <p:cNvPr id="65" name="Rectangle 64"/>
          <p:cNvSpPr/>
          <p:nvPr/>
        </p:nvSpPr>
        <p:spPr>
          <a:xfrm rot="3182315">
            <a:off x="5495612" y="3517238"/>
            <a:ext cx="946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7CCA62">
                    <a:lumMod val="50000"/>
                  </a:srgbClr>
                </a:solidFill>
                <a:latin typeface="Calibri"/>
              </a:rPr>
              <a:t>AreoGel</a:t>
            </a:r>
            <a:endParaRPr lang="en-US" sz="1800" dirty="0">
              <a:solidFill>
                <a:srgbClr val="7CCA62">
                  <a:lumMod val="50000"/>
                </a:srgbClr>
              </a:solidFill>
              <a:latin typeface="Calibri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 flipV="1">
            <a:off x="5283200" y="4439139"/>
            <a:ext cx="1" cy="4884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329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62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928688"/>
            <a:ext cx="774382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37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387" y="-685800"/>
            <a:ext cx="8229600" cy="1600200"/>
          </a:xfrm>
        </p:spPr>
        <p:txBody>
          <a:bodyPr/>
          <a:lstStyle/>
          <a:p>
            <a:r>
              <a:rPr lang="en-US" dirty="0" smtClean="0"/>
              <a:t>Angular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588" y="5579504"/>
            <a:ext cx="8271012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So much broadening too “weird”?</a:t>
            </a:r>
          </a:p>
          <a:p>
            <a:pPr marL="0" indent="0">
              <a:buNone/>
            </a:pPr>
            <a:r>
              <a:rPr lang="en-US" sz="2000" dirty="0" smtClean="0"/>
              <a:t>-There’s a lot of interesting stuff at R &gt; 0.8!  </a:t>
            </a:r>
            <a:endParaRPr lang="en-US" sz="2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206" y="3276600"/>
            <a:ext cx="2897594" cy="205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2057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E605B-8485-4033-A6D4-382BA3B0C68B}" type="datetime1">
              <a:rPr lang="en-US" smtClean="0"/>
              <a:t>8/18/2013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Justin Frantz RHIC Users Mtg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63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00800" y="3924075"/>
            <a:ext cx="1799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STAR 1302.6184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92834" y="3959743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–h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1524000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-h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09662"/>
            <a:ext cx="7165051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371600" y="129540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PHENIX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1212.3323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PRL Accepted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24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457200"/>
            <a:ext cx="9296399" cy="15240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!</a:t>
            </a:r>
            <a:endParaRPr lang="en-US" sz="2800" b="1" dirty="0"/>
          </a:p>
        </p:txBody>
      </p:sp>
      <p:sp>
        <p:nvSpPr>
          <p:cNvPr id="18" name="Content Placeholder 4"/>
          <p:cNvSpPr>
            <a:spLocks noGrp="1"/>
          </p:cNvSpPr>
          <p:nvPr>
            <p:ph idx="1"/>
          </p:nvPr>
        </p:nvSpPr>
        <p:spPr>
          <a:xfrm>
            <a:off x="990600" y="990600"/>
            <a:ext cx="7620000" cy="1066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300" dirty="0" smtClean="0">
                <a:solidFill>
                  <a:srgbClr val="0070C0"/>
                </a:solidFill>
                <a:ea typeface="MS PGothic" pitchFamily="34" charset="-128"/>
              </a:rPr>
              <a:t>VTX dataset in </a:t>
            </a:r>
            <a:r>
              <a:rPr lang="en-US" sz="2300" dirty="0" err="1" smtClean="0">
                <a:solidFill>
                  <a:srgbClr val="0070C0"/>
                </a:solidFill>
                <a:ea typeface="MS PGothic" pitchFamily="34" charset="-128"/>
              </a:rPr>
              <a:t>Au+Au</a:t>
            </a:r>
            <a:r>
              <a:rPr lang="en-US" sz="2300" dirty="0" smtClean="0">
                <a:solidFill>
                  <a:srgbClr val="0070C0"/>
                </a:solidFill>
                <a:ea typeface="MS PGothic" pitchFamily="34" charset="-128"/>
              </a:rPr>
              <a:t> 2011 and </a:t>
            </a:r>
            <a:r>
              <a:rPr lang="en-US" sz="2300" dirty="0" smtClean="0">
                <a:solidFill>
                  <a:srgbClr val="0070C0"/>
                </a:solidFill>
                <a:ea typeface="MS PGothic" pitchFamily="34" charset="-128"/>
              </a:rPr>
              <a:t> 2012 </a:t>
            </a:r>
            <a:r>
              <a:rPr lang="en-US" sz="2300" dirty="0" err="1" smtClean="0">
                <a:solidFill>
                  <a:srgbClr val="0070C0"/>
                </a:solidFill>
                <a:ea typeface="MS PGothic" pitchFamily="34" charset="-128"/>
              </a:rPr>
              <a:t>p+p</a:t>
            </a:r>
            <a:r>
              <a:rPr lang="en-US" sz="2300" dirty="0" smtClean="0">
                <a:solidFill>
                  <a:srgbClr val="0070C0"/>
                </a:solidFill>
                <a:ea typeface="MS PGothic" pitchFamily="34" charset="-128"/>
              </a:rPr>
              <a:t> </a:t>
            </a:r>
          </a:p>
          <a:p>
            <a:pPr>
              <a:defRPr/>
            </a:pPr>
            <a:r>
              <a:rPr lang="en-US" sz="2300" dirty="0" smtClean="0">
                <a:solidFill>
                  <a:srgbClr val="0070C0"/>
                </a:solidFill>
                <a:ea typeface="MS PGothic" pitchFamily="34" charset="-128"/>
              </a:rPr>
              <a:t>  FVTX </a:t>
            </a:r>
            <a:r>
              <a:rPr lang="en-US" sz="2300" dirty="0" err="1" smtClean="0">
                <a:solidFill>
                  <a:srgbClr val="0070C0"/>
                </a:solidFill>
                <a:ea typeface="MS PGothic" pitchFamily="34" charset="-128"/>
              </a:rPr>
              <a:t>Commisioning</a:t>
            </a:r>
            <a:r>
              <a:rPr lang="en-US" sz="2300" dirty="0" smtClean="0">
                <a:solidFill>
                  <a:srgbClr val="0070C0"/>
                </a:solidFill>
                <a:ea typeface="MS PGothic" pitchFamily="34" charset="-128"/>
              </a:rPr>
              <a:t> </a:t>
            </a:r>
            <a:r>
              <a:rPr lang="en-US" sz="2300" dirty="0" smtClean="0">
                <a:solidFill>
                  <a:srgbClr val="0070C0"/>
                </a:solidFill>
                <a:ea typeface="MS PGothic" pitchFamily="34" charset="-128"/>
              </a:rPr>
              <a:t>2012 ,  Data taking 2013</a:t>
            </a:r>
          </a:p>
          <a:p>
            <a:pPr>
              <a:defRPr/>
            </a:pPr>
            <a:r>
              <a:rPr lang="en-US" sz="23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R</a:t>
            </a:r>
            <a:r>
              <a:rPr lang="en-US" sz="2300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AA</a:t>
            </a:r>
            <a:r>
              <a:rPr lang="en-US" sz="2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 </a:t>
            </a:r>
            <a:r>
              <a:rPr lang="en-US" sz="23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v</a:t>
            </a:r>
            <a:r>
              <a:rPr lang="en-US" sz="2300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2</a:t>
            </a:r>
            <a:r>
              <a:rPr lang="en-US" sz="2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 of </a:t>
            </a:r>
            <a:r>
              <a:rPr lang="en-US" sz="23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c</a:t>
            </a:r>
            <a:r>
              <a:rPr lang="en-US" sz="2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, </a:t>
            </a:r>
            <a:r>
              <a:rPr lang="en-US" sz="23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b</a:t>
            </a:r>
            <a:r>
              <a:rPr lang="en-US" sz="2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itchFamily="34" charset="-128"/>
              </a:rPr>
              <a:t> separately</a:t>
            </a:r>
            <a:endParaRPr lang="en-US" sz="23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S PGothic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0C94032-CD4C-4C25-B0C2-CEC720522D92}" type="slidenum">
              <a:rPr kumimoji="0" lang="en-US" smtClean="0"/>
              <a:pPr/>
              <a:t>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73368" y="5862935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>
                <a:solidFill>
                  <a:srgbClr val="FF0000"/>
                </a:solidFill>
              </a:rPr>
              <a:t>-</a:t>
            </a:r>
            <a:endParaRPr lang="en-US" sz="2300" dirty="0">
              <a:solidFill>
                <a:srgbClr val="FF0000"/>
              </a:solidFill>
            </a:endParaRPr>
          </a:p>
        </p:txBody>
      </p:sp>
      <p:pic>
        <p:nvPicPr>
          <p:cNvPr id="19" name="Picture 18" descr="disp_325_2_g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68" y="2667000"/>
            <a:ext cx="2914072" cy="207818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80118" y="2221468"/>
            <a:ext cx="2977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Data:  Au+Au@200 </a:t>
            </a:r>
            <a:r>
              <a:rPr lang="en-US" dirty="0" err="1" smtClean="0"/>
              <a:t>GeV</a:t>
            </a:r>
            <a:r>
              <a:rPr lang="en-US" dirty="0" smtClean="0"/>
              <a:t>, 2011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614" y="2663698"/>
            <a:ext cx="3498273" cy="205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24400" y="22214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 </a:t>
            </a:r>
            <a:r>
              <a:rPr lang="en-US" dirty="0" err="1" smtClean="0"/>
              <a:t>p+p</a:t>
            </a:r>
            <a:r>
              <a:rPr lang="en-US" dirty="0" smtClean="0"/>
              <a:t> @ 200 dataset!</a:t>
            </a:r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907" y="4876800"/>
            <a:ext cx="3695700" cy="19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4724400" y="6017568"/>
            <a:ext cx="2362200" cy="307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5/29/2012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076941" y="6172295"/>
            <a:ext cx="2021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FVTX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665490" y="4884450"/>
            <a:ext cx="2021309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Detector commissioning /</a:t>
            </a:r>
            <a:r>
              <a:rPr lang="en-US" dirty="0" err="1" smtClean="0"/>
              <a:t>p+p</a:t>
            </a:r>
            <a:r>
              <a:rPr lang="en-US" dirty="0" smtClean="0"/>
              <a:t> reference went well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-6858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PHENIX Silicon </a:t>
            </a:r>
            <a:r>
              <a:rPr lang="en-US" dirty="0" err="1" smtClean="0"/>
              <a:t>Vertexing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80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609600"/>
            <a:ext cx="8229600" cy="1600200"/>
          </a:xfrm>
        </p:spPr>
        <p:txBody>
          <a:bodyPr/>
          <a:lstStyle/>
          <a:p>
            <a:r>
              <a:rPr lang="en-US" dirty="0" smtClean="0"/>
              <a:t>PHENIX </a:t>
            </a:r>
            <a:r>
              <a:rPr lang="en-US" dirty="0" smtClean="0"/>
              <a:t>VTX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smtClean="0"/>
              <a:t>b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e  separation</a:t>
            </a:r>
            <a:endParaRPr lang="en-US" dirty="0"/>
          </a:p>
          <a:p>
            <a:r>
              <a:rPr lang="en-US" dirty="0" smtClean="0"/>
              <a:t>Run11  Commissioning successful</a:t>
            </a:r>
            <a:endParaRPr lang="en-US" dirty="0" smtClean="0"/>
          </a:p>
          <a:p>
            <a:r>
              <a:rPr lang="en-US" dirty="0" smtClean="0"/>
              <a:t>Run 12 </a:t>
            </a:r>
            <a:r>
              <a:rPr lang="en-US" dirty="0" err="1" smtClean="0"/>
              <a:t>p+p</a:t>
            </a:r>
            <a:r>
              <a:rPr lang="en-US" dirty="0" smtClean="0"/>
              <a:t> </a:t>
            </a:r>
            <a:r>
              <a:rPr lang="en-US" dirty="0" smtClean="0"/>
              <a:t>preliminary results below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8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47" y="2819400"/>
            <a:ext cx="5410200" cy="36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5354073" y="1626050"/>
            <a:ext cx="3637527" cy="30315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49474" y="4582180"/>
            <a:ext cx="101764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VTX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92511" y="990600"/>
            <a:ext cx="125716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FVTX</a:t>
            </a:r>
            <a:endParaRPr lang="en-US" sz="2800" b="1" dirty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858000" y="3688738"/>
            <a:ext cx="282047" cy="883262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477020" y="1430020"/>
            <a:ext cx="963334" cy="1195542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914933" y="1430021"/>
            <a:ext cx="403881" cy="1347939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622" y="5105400"/>
            <a:ext cx="1749578" cy="141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/>
          <p:cNvSpPr/>
          <p:nvPr/>
        </p:nvSpPr>
        <p:spPr>
          <a:xfrm>
            <a:off x="7766120" y="5762116"/>
            <a:ext cx="317425" cy="29524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544997" y="5726215"/>
            <a:ext cx="1190100" cy="147623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42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609600"/>
            <a:ext cx="8229600" cy="1600200"/>
          </a:xfrm>
        </p:spPr>
        <p:txBody>
          <a:bodyPr/>
          <a:lstStyle/>
          <a:p>
            <a:r>
              <a:rPr lang="en-US" dirty="0" smtClean="0"/>
              <a:t>PHENIX VTX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991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Run 11/12 data indicated repairs necessary, much of detector offline for 2013 run</a:t>
            </a:r>
          </a:p>
          <a:p>
            <a:r>
              <a:rPr lang="en-US" dirty="0" smtClean="0"/>
              <a:t>QM12 A+A results </a:t>
            </a:r>
            <a:r>
              <a:rPr lang="en-US" dirty="0" smtClean="0"/>
              <a:t>did not include full b/c parent spectra unfolding </a:t>
            </a:r>
            <a:r>
              <a:rPr lang="en-US" dirty="0" smtClean="0"/>
              <a:t>systematics</a:t>
            </a:r>
          </a:p>
          <a:p>
            <a:pPr lvl="1"/>
            <a:r>
              <a:rPr lang="en-US" dirty="0" smtClean="0"/>
              <a:t>Re-analysis underway </a:t>
            </a:r>
            <a:r>
              <a:rPr lang="en-US" dirty="0" smtClean="0"/>
              <a:t>QM 12 analysis to be updated</a:t>
            </a:r>
          </a:p>
          <a:p>
            <a:r>
              <a:rPr lang="en-US" b="1" dirty="0" smtClean="0"/>
              <a:t>Run14:   Full </a:t>
            </a:r>
            <a:r>
              <a:rPr lang="en-US" b="1" dirty="0"/>
              <a:t>Repairs </a:t>
            </a:r>
            <a:r>
              <a:rPr lang="en-US" b="1" dirty="0" smtClean="0"/>
              <a:t>completed, ready! </a:t>
            </a:r>
            <a:r>
              <a:rPr lang="en-US" dirty="0" smtClean="0"/>
              <a:t>functionality </a:t>
            </a:r>
            <a:r>
              <a:rPr lang="en-US" dirty="0" smtClean="0"/>
              <a:t>updated, unfolding techniques ready for first A+A production run!  Projections with full unfolding systematics below: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B6B6-1FEB-483F-B34B-6F024F9F5F62}" type="datetime1">
              <a:rPr lang="en-US" smtClean="0"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Frantz Wayne State Jets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6126-1343-414B-8CF1-848B482B2D62}" type="slidenum">
              <a:rPr lang="en-US" smtClean="0"/>
              <a:t>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76600"/>
            <a:ext cx="665464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114800"/>
            <a:ext cx="2238578" cy="1885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9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Custom 8">
      <a:dk1>
        <a:sysClr val="windowText" lastClr="000000"/>
      </a:dk1>
      <a:lt1>
        <a:sysClr val="window" lastClr="FFFFFF"/>
      </a:lt1>
      <a:dk2>
        <a:srgbClr val="2F5897"/>
      </a:dk2>
      <a:lt2>
        <a:srgbClr val="D6EAF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9321</TotalTime>
  <Words>3222</Words>
  <Application>Microsoft Office PowerPoint</Application>
  <PresentationFormat>On-screen Show (4:3)</PresentationFormat>
  <Paragraphs>649</Paragraphs>
  <Slides>63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66" baseType="lpstr">
      <vt:lpstr>Executive</vt:lpstr>
      <vt:lpstr>Equation</vt:lpstr>
      <vt:lpstr>Microsoft Equation 3.0</vt:lpstr>
      <vt:lpstr>Near- and Medium-Term Future of Eloss Measurements at RHIC</vt:lpstr>
      <vt:lpstr>Plans at RHIC</vt:lpstr>
      <vt:lpstr>RHIC in Next 10 years</vt:lpstr>
      <vt:lpstr>Complementarity of RHIC/LHC</vt:lpstr>
      <vt:lpstr>Near Term RHIC Outlook</vt:lpstr>
      <vt:lpstr>Near-Term HF At RHIC</vt:lpstr>
      <vt:lpstr>!</vt:lpstr>
      <vt:lpstr>PHENIX VTX Upgrade</vt:lpstr>
      <vt:lpstr>PHENIX VTX</vt:lpstr>
      <vt:lpstr>PHENIX FVTX</vt:lpstr>
      <vt:lpstr>FVTX Di-muons Run-13</vt:lpstr>
      <vt:lpstr>STAR HF Upgrades </vt:lpstr>
      <vt:lpstr>STAR Heavy Flavor Tracker</vt:lpstr>
      <vt:lpstr>STAR Heavy Flavor Tracker</vt:lpstr>
      <vt:lpstr>STAR Muon Telescope Detector</vt:lpstr>
      <vt:lpstr>STAR MTD </vt:lpstr>
      <vt:lpstr>Small System Flow</vt:lpstr>
      <vt:lpstr>d+Au Flow: STAR vs. PHENIX</vt:lpstr>
      <vt:lpstr>Near Term Jet Results</vt:lpstr>
      <vt:lpstr>Jet Reco @ RHIC</vt:lpstr>
      <vt:lpstr>New STAR Jet Reco Coming Soon</vt:lpstr>
      <vt:lpstr>A Different Complementarity </vt:lpstr>
      <vt:lpstr>Example: “Jet” Finding + Correlations</vt:lpstr>
      <vt:lpstr>“Jet” Finding + Correlations</vt:lpstr>
      <vt:lpstr>PHENIX Direct g-Hadron</vt:lpstr>
      <vt:lpstr>There’s more information</vt:lpstr>
      <vt:lpstr>Example 2: Correlations + “Jet”(g)  Quark Tagging</vt:lpstr>
      <vt:lpstr>Charge Asymmetry</vt:lpstr>
      <vt:lpstr>Near-term PHENIX jet/ g-jet</vt:lpstr>
      <vt:lpstr>D+Au Jet Reco</vt:lpstr>
      <vt:lpstr>Recent Re-check of Auto Correlations</vt:lpstr>
      <vt:lpstr>Mid-term Outlook</vt:lpstr>
      <vt:lpstr>Beyond the next few years</vt:lpstr>
      <vt:lpstr>Hard Physics during BES-2 ?</vt:lpstr>
      <vt:lpstr>Initial vs Final State Scan</vt:lpstr>
      <vt:lpstr>sPHENIX</vt:lpstr>
      <vt:lpstr>sPHENIX Motivation</vt:lpstr>
      <vt:lpstr>sPHENIX Motivation</vt:lpstr>
      <vt:lpstr>PowerPoint Presentation</vt:lpstr>
      <vt:lpstr>At what scale does bulk coupling relate to probe coupling?</vt:lpstr>
      <vt:lpstr>PowerPoint Presentation</vt:lpstr>
      <vt:lpstr>BaBar solenoid</vt:lpstr>
      <vt:lpstr>PowerPoint Presentation</vt:lpstr>
      <vt:lpstr>PowerPoint Presentation</vt:lpstr>
      <vt:lpstr>Impacts </vt:lpstr>
      <vt:lpstr>sPHENIX MIE Proposal</vt:lpstr>
      <vt:lpstr>Possible “in Principle”?</vt:lpstr>
      <vt:lpstr>Fake vs Real Jets</vt:lpstr>
      <vt:lpstr>Fake vs Real Jets</vt:lpstr>
      <vt:lpstr>sPHENIX @ √s 100 GeV?</vt:lpstr>
      <vt:lpstr>Larger Cone Sizes?</vt:lpstr>
      <vt:lpstr>Event By Event Opportunities</vt:lpstr>
      <vt:lpstr>RHIC: Key Discrimination</vt:lpstr>
      <vt:lpstr>g-Jet in SPHENIX</vt:lpstr>
      <vt:lpstr>sPHENIX:  u &amp; d-jet “tagger”</vt:lpstr>
      <vt:lpstr>Yn  Dependence of Eloss</vt:lpstr>
      <vt:lpstr>sPHENIX vn ?</vt:lpstr>
      <vt:lpstr>sPHENIX Heavy Flavor</vt:lpstr>
      <vt:lpstr>Other Plans/Upgrades</vt:lpstr>
      <vt:lpstr>Conclusions</vt:lpstr>
      <vt:lpstr>PowerPoint Presentation</vt:lpstr>
      <vt:lpstr>PowerPoint Presentation</vt:lpstr>
      <vt:lpstr>Angular distributions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 Physics with PHENIX</dc:title>
  <dc:creator>jfrantz</dc:creator>
  <cp:lastModifiedBy>jfrantz</cp:lastModifiedBy>
  <cp:revision>161</cp:revision>
  <cp:lastPrinted>2013-08-22T15:13:38Z</cp:lastPrinted>
  <dcterms:created xsi:type="dcterms:W3CDTF">2013-06-10T00:42:56Z</dcterms:created>
  <dcterms:modified xsi:type="dcterms:W3CDTF">2013-08-22T15:16:26Z</dcterms:modified>
</cp:coreProperties>
</file>