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08" r:id="rId1"/>
  </p:sldMasterIdLst>
  <p:notesMasterIdLst>
    <p:notesMasterId r:id="rId8"/>
  </p:notesMasterIdLst>
  <p:sldIdLst>
    <p:sldId id="256" r:id="rId2"/>
    <p:sldId id="258" r:id="rId3"/>
    <p:sldId id="279" r:id="rId4"/>
    <p:sldId id="259" r:id="rId5"/>
    <p:sldId id="280" r:id="rId6"/>
    <p:sldId id="27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64FB8-7870-4864-8FF3-87DC193D422A}" type="datetimeFigureOut">
              <a:rPr lang="en-US" smtClean="0"/>
              <a:pPr/>
              <a:t>6/18/2013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98A6D-269F-41C1-9347-44B793AED0E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5554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15153"/>
            <a:ext cx="9143999" cy="5092929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3284" y="2799824"/>
            <a:ext cx="8784976" cy="1512168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ctr">
              <a:defRPr sz="4700" b="1"/>
            </a:lvl1pPr>
            <a:extLst/>
          </a:lstStyle>
          <a:p>
            <a:r>
              <a:rPr kumimoji="0" lang="en-US" dirty="0" smtClean="0"/>
              <a:t>Swedish Teachers </a:t>
            </a:r>
            <a:r>
              <a:rPr kumimoji="0" lang="en-US" dirty="0" err="1" smtClean="0"/>
              <a:t>Programme</a:t>
            </a:r>
            <a:r>
              <a:rPr kumimoji="0" lang="en-US" dirty="0" smtClean="0"/>
              <a:t/>
            </a:r>
            <a:br>
              <a:rPr kumimoji="0" lang="en-US" dirty="0" smtClean="0"/>
            </a:br>
            <a:r>
              <a:rPr kumimoji="0" lang="en-US" dirty="0" smtClean="0"/>
              <a:t>- Status -</a:t>
            </a:r>
            <a:endParaRPr kumimoji="0"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0735" y="4357712"/>
            <a:ext cx="8077200" cy="770622"/>
          </a:xfrm>
        </p:spPr>
        <p:txBody>
          <a:bodyPr lIns="118872" tIns="0" rIns="45720" bIns="0" anchor="b"/>
          <a:lstStyle>
            <a:lvl1pPr marL="0" indent="0" algn="ctr">
              <a:buNone/>
              <a:defRPr sz="20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dirty="0" smtClean="0"/>
              <a:t>19. June 2013 </a:t>
            </a:r>
            <a:r>
              <a:rPr kumimoji="0" lang="en-US" dirty="0" err="1" smtClean="0"/>
              <a:t>L.Jirden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5" y="162101"/>
            <a:ext cx="1024074" cy="102029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7F700-3D51-4596-81A5-4B87F750FF59}" type="datetime1">
              <a:rPr lang="en-US" smtClean="0"/>
              <a:t>6/18/2013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BD015-AEDF-4AF4-86F7-64B486AF151E}" type="datetime1">
              <a:rPr lang="en-US" smtClean="0"/>
              <a:t>6/18/2013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C8387-827B-4470-8FFB-5416B3DD95CF}" type="datetime1">
              <a:rPr lang="en-US" smtClean="0"/>
              <a:t>6/18/2013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28E8-317E-487D-8087-DB13BB4DABF5}" type="datetime1">
              <a:rPr lang="en-US" smtClean="0"/>
              <a:t>6/18/2013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kumimoji="0" lang="en-US" dirty="0" smtClean="0"/>
              <a:t>PH 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969A-6AAB-4A8E-83E9-44027026D752}" type="datetime1">
              <a:rPr lang="en-US" smtClean="0"/>
              <a:t>6/18/2013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771A-BE71-45D1-970E-680811BA6DB8}" type="datetime1">
              <a:rPr lang="en-US" smtClean="0"/>
              <a:t>6/18/2013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EDC7D-621F-4569-A008-53B2E15675F3}" type="datetime1">
              <a:rPr lang="en-US" smtClean="0"/>
              <a:t>6/18/2013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FADF-F84C-4C9B-B08C-830B44AAD776}" type="datetime1">
              <a:rPr lang="en-US" smtClean="0"/>
              <a:t>6/18/2013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F2E7-89E3-4602-BDE9-DF4C61757A9E}" type="datetime1">
              <a:rPr lang="en-US" smtClean="0"/>
              <a:t>6/18/2013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6F92544-0888-44EF-AF02-3B13CCE7E583}" type="datetime1">
              <a:rPr lang="en-US" smtClean="0"/>
              <a:t>6/18/2013</a:t>
            </a:fld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02557B5-96DB-4867-BC88-8FBBA996B3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246016B-1D33-4A24-A5F6-CAFFDCCC6818}" type="datetime1">
              <a:rPr lang="en-US" smtClean="0"/>
              <a:t>6/18/2013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02557B5-96DB-4867-BC88-8FBBA996B348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Swedish</a:t>
            </a:r>
            <a:r>
              <a:rPr lang="fr-FR" dirty="0" smtClean="0"/>
              <a:t> </a:t>
            </a:r>
            <a:r>
              <a:rPr lang="fr-FR" dirty="0" err="1" smtClean="0"/>
              <a:t>Teachers</a:t>
            </a:r>
            <a:r>
              <a:rPr lang="fr-FR" dirty="0" smtClean="0"/>
              <a:t> Programme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5786454"/>
            <a:ext cx="8358246" cy="900122"/>
          </a:xfrm>
        </p:spPr>
        <p:txBody>
          <a:bodyPr>
            <a:normAutofit/>
          </a:bodyPr>
          <a:lstStyle/>
          <a:p>
            <a:r>
              <a:rPr lang="fr-FR" b="1" dirty="0" smtClean="0"/>
              <a:t>19 </a:t>
            </a:r>
            <a:r>
              <a:rPr lang="fr-FR" b="1" dirty="0" err="1" smtClean="0"/>
              <a:t>June</a:t>
            </a:r>
            <a:r>
              <a:rPr lang="fr-FR" b="1" dirty="0" smtClean="0"/>
              <a:t> 2013 – L.Jirdén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204396" y="6476999"/>
            <a:ext cx="733864" cy="274320"/>
          </a:xfrm>
        </p:spPr>
        <p:txBody>
          <a:bodyPr/>
          <a:lstStyle/>
          <a:p>
            <a:fld id="{E02557B5-96DB-4867-BC88-8FBBA996B348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00166" y="155448"/>
            <a:ext cx="7186634" cy="1252728"/>
          </a:xfrm>
        </p:spPr>
        <p:txBody>
          <a:bodyPr>
            <a:normAutofit/>
          </a:bodyPr>
          <a:lstStyle/>
          <a:p>
            <a:r>
              <a:rPr lang="en-GB" dirty="0" smtClean="0"/>
              <a:t>Pratique de la CO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640596" y="6476999"/>
            <a:ext cx="5507719" cy="27432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5" y="162101"/>
            <a:ext cx="1024074" cy="10202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0"/>
            <a:ext cx="9108504" cy="6858000"/>
          </a:xfrm>
          <a:prstGeom prst="rect">
            <a:avLst/>
          </a:prstGeom>
        </p:spPr>
      </p:pic>
      <p:sp>
        <p:nvSpPr>
          <p:cNvPr id="11" name="Text Placeholder 7"/>
          <p:cNvSpPr txBox="1">
            <a:spLocks/>
          </p:cNvSpPr>
          <p:nvPr/>
        </p:nvSpPr>
        <p:spPr>
          <a:xfrm>
            <a:off x="6152777" y="620689"/>
            <a:ext cx="2442487" cy="1755887"/>
          </a:xfrm>
          <a:prstGeom prst="rect">
            <a:avLst/>
          </a:prstGeom>
          <a:solidFill>
            <a:schemeClr val="tx1"/>
          </a:solidFill>
        </p:spPr>
        <p:txBody>
          <a:bodyPr>
            <a:no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bg1"/>
                </a:solidFill>
              </a:rPr>
              <a:t>Denmark	72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bg1"/>
                </a:solidFill>
              </a:rPr>
              <a:t>Norway	80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bg1"/>
                </a:solidFill>
              </a:rPr>
              <a:t>Sweden	127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bg1"/>
                </a:solidFill>
              </a:rPr>
              <a:t>Finland	421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bg1"/>
                </a:solidFill>
              </a:rPr>
              <a:t>Germany	542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bg1"/>
                </a:solidFill>
              </a:rPr>
              <a:t>UK		945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155448"/>
            <a:ext cx="7258072" cy="1252728"/>
          </a:xfrm>
        </p:spPr>
        <p:txBody>
          <a:bodyPr>
            <a:normAutofit/>
          </a:bodyPr>
          <a:lstStyle/>
          <a:p>
            <a:r>
              <a:rPr lang="fr-FR" dirty="0" err="1" smtClean="0"/>
              <a:t>Swedish</a:t>
            </a:r>
            <a:r>
              <a:rPr lang="fr-FR" dirty="0" smtClean="0"/>
              <a:t> courses 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06688" y="3951498"/>
            <a:ext cx="733864" cy="274320"/>
          </a:xfrm>
        </p:spPr>
        <p:txBody>
          <a:bodyPr/>
          <a:lstStyle/>
          <a:p>
            <a:fld id="{E02557B5-96DB-4867-BC88-8FBBA996B348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501357" y="1997562"/>
            <a:ext cx="4947696" cy="3154409"/>
          </a:xfrm>
          <a:prstGeom prst="rect">
            <a:avLst/>
          </a:prstGeom>
        </p:spPr>
        <p:txBody>
          <a:bodyPr vert="horz" lIns="54864" tIns="91440" rtlCol="0">
            <a:normAutofit fontScale="85000" lnSpcReduction="2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sz="2200" dirty="0" smtClean="0"/>
              <a:t>PH EDU group courses</a:t>
            </a:r>
          </a:p>
          <a:p>
            <a:pPr lvl="1"/>
            <a:r>
              <a:rPr lang="en-GB" sz="1700" dirty="0" smtClean="0"/>
              <a:t>2006	Oct	H-Å. </a:t>
            </a:r>
            <a:r>
              <a:rPr lang="en-GB" sz="1700" dirty="0" err="1" smtClean="0"/>
              <a:t>Gustavsson</a:t>
            </a:r>
            <a:endParaRPr lang="en-GB" sz="1700" dirty="0" smtClean="0"/>
          </a:p>
          <a:p>
            <a:pPr lvl="1"/>
            <a:r>
              <a:rPr lang="en-GB" sz="1700" dirty="0" smtClean="0"/>
              <a:t>2008	Oct	H-Å. </a:t>
            </a:r>
            <a:r>
              <a:rPr lang="en-GB" sz="1700" dirty="0" err="1" smtClean="0"/>
              <a:t>Gustavsson</a:t>
            </a:r>
            <a:endParaRPr lang="en-GB" sz="1700" dirty="0" smtClean="0"/>
          </a:p>
          <a:p>
            <a:pPr lvl="1"/>
            <a:r>
              <a:rPr lang="en-GB" sz="1700" dirty="0" smtClean="0"/>
              <a:t>2011	Oct	</a:t>
            </a:r>
            <a:r>
              <a:rPr lang="en-GB" sz="1700" dirty="0" err="1" smtClean="0"/>
              <a:t>L.Jirden</a:t>
            </a:r>
            <a:endParaRPr lang="en-GB" sz="1700" dirty="0" smtClean="0"/>
          </a:p>
          <a:p>
            <a:pPr lvl="1"/>
            <a:r>
              <a:rPr lang="en-GB" sz="1700" dirty="0" smtClean="0"/>
              <a:t>2012	June	</a:t>
            </a:r>
            <a:r>
              <a:rPr lang="en-GB" sz="1700" dirty="0" err="1" smtClean="0"/>
              <a:t>L.Jirden</a:t>
            </a:r>
            <a:endParaRPr lang="en-GB" sz="1700" dirty="0" smtClean="0"/>
          </a:p>
          <a:p>
            <a:pPr lvl="1"/>
            <a:r>
              <a:rPr lang="en-GB" sz="1700" dirty="0" smtClean="0"/>
              <a:t>2012	Oct	</a:t>
            </a:r>
            <a:r>
              <a:rPr lang="en-GB" sz="1700" dirty="0" err="1" smtClean="0"/>
              <a:t>L.Jirden</a:t>
            </a:r>
            <a:endParaRPr lang="en-GB" sz="1700" dirty="0" smtClean="0"/>
          </a:p>
          <a:p>
            <a:pPr lvl="1"/>
            <a:r>
              <a:rPr lang="en-GB" sz="1700" dirty="0" smtClean="0"/>
              <a:t>2013 	Oct 	</a:t>
            </a:r>
            <a:r>
              <a:rPr lang="en-GB" sz="1700" dirty="0" err="1" smtClean="0"/>
              <a:t>L.Jirden</a:t>
            </a:r>
            <a:r>
              <a:rPr lang="en-GB" sz="1700" dirty="0" smtClean="0"/>
              <a:t> (planned)</a:t>
            </a:r>
            <a:br>
              <a:rPr lang="en-GB" sz="1700" dirty="0" smtClean="0"/>
            </a:br>
            <a:endParaRPr lang="en-GB" sz="1700" dirty="0" smtClean="0"/>
          </a:p>
          <a:p>
            <a:pPr lvl="1"/>
            <a:r>
              <a:rPr lang="en-GB" sz="2200" dirty="0" smtClean="0"/>
              <a:t>5 courses 127 </a:t>
            </a:r>
            <a:r>
              <a:rPr lang="en-GB" sz="2200" dirty="0" smtClean="0"/>
              <a:t>participants</a:t>
            </a:r>
            <a:br>
              <a:rPr lang="en-GB" sz="2200" dirty="0" smtClean="0"/>
            </a:br>
            <a:endParaRPr lang="en-GB" sz="2200" dirty="0" smtClean="0"/>
          </a:p>
          <a:p>
            <a:pPr lvl="2"/>
            <a:r>
              <a:rPr lang="en-GB" sz="1800" dirty="0" smtClean="0"/>
              <a:t>Teachers “</a:t>
            </a:r>
            <a:r>
              <a:rPr lang="en-GB" sz="1800" dirty="0" err="1" smtClean="0"/>
              <a:t>gymnasiet</a:t>
            </a:r>
            <a:r>
              <a:rPr lang="en-GB" sz="1800" dirty="0" smtClean="0"/>
              <a:t> 	70%</a:t>
            </a:r>
          </a:p>
          <a:p>
            <a:pPr lvl="2"/>
            <a:r>
              <a:rPr lang="en-GB" sz="1800" dirty="0" smtClean="0"/>
              <a:t>Teachers “</a:t>
            </a:r>
            <a:r>
              <a:rPr lang="en-GB" sz="1800" dirty="0" err="1" smtClean="0"/>
              <a:t>högstadiet</a:t>
            </a:r>
            <a:r>
              <a:rPr lang="en-GB" sz="1800" dirty="0" smtClean="0"/>
              <a:t>” 	20%</a:t>
            </a:r>
          </a:p>
          <a:p>
            <a:pPr lvl="2"/>
            <a:r>
              <a:rPr lang="en-GB" sz="1800" dirty="0" smtClean="0"/>
              <a:t>Students			10%</a:t>
            </a:r>
            <a:endParaRPr lang="en-GB" sz="18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5" y="162101"/>
            <a:ext cx="1024074" cy="1020295"/>
          </a:xfrm>
          <a:prstGeom prst="rect">
            <a:avLst/>
          </a:prstGeom>
        </p:spPr>
      </p:pic>
      <p:sp>
        <p:nvSpPr>
          <p:cNvPr id="9" name="Content Placeholder 4"/>
          <p:cNvSpPr>
            <a:spLocks noGrp="1"/>
          </p:cNvSpPr>
          <p:nvPr>
            <p:ph sz="half" idx="4294967295"/>
          </p:nvPr>
        </p:nvSpPr>
        <p:spPr>
          <a:xfrm>
            <a:off x="-108520" y="1994062"/>
            <a:ext cx="4888490" cy="315791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GB" sz="2000" dirty="0" smtClean="0"/>
              <a:t>IEDC courses</a:t>
            </a:r>
          </a:p>
          <a:p>
            <a:pPr lvl="1"/>
            <a:r>
              <a:rPr lang="en-GB" sz="1600" dirty="0" smtClean="0"/>
              <a:t>1992	June	</a:t>
            </a:r>
            <a:r>
              <a:rPr lang="en-GB" sz="1600" dirty="0" err="1" smtClean="0"/>
              <a:t>R.Jacobsson</a:t>
            </a:r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      </a:t>
            </a:r>
          </a:p>
          <a:p>
            <a:pPr lvl="1"/>
            <a:r>
              <a:rPr lang="en-GB" sz="1600" dirty="0" smtClean="0"/>
              <a:t>2013	June	</a:t>
            </a:r>
            <a:r>
              <a:rPr lang="en-GB" sz="1600" dirty="0" err="1" smtClean="0"/>
              <a:t>R.Jacobsson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2000" b="1" dirty="0" smtClean="0"/>
          </a:p>
          <a:p>
            <a:pPr lvl="1"/>
            <a:r>
              <a:rPr lang="en-GB" sz="2000" dirty="0" smtClean="0"/>
              <a:t>20 courses ~ 350 </a:t>
            </a:r>
            <a:r>
              <a:rPr lang="en-GB" sz="2000" dirty="0" smtClean="0"/>
              <a:t>participants</a:t>
            </a:r>
            <a:br>
              <a:rPr lang="en-GB" sz="2000" dirty="0" smtClean="0"/>
            </a:br>
            <a:endParaRPr lang="en-GB" sz="2000" dirty="0" smtClean="0"/>
          </a:p>
          <a:p>
            <a:pPr lvl="2"/>
            <a:r>
              <a:rPr lang="en-GB" sz="1600" dirty="0"/>
              <a:t>Teachers “</a:t>
            </a:r>
            <a:r>
              <a:rPr lang="en-GB" sz="1600" dirty="0" err="1"/>
              <a:t>gymnasiet</a:t>
            </a:r>
            <a:r>
              <a:rPr lang="en-GB" sz="1600" dirty="0"/>
              <a:t> 	</a:t>
            </a:r>
            <a:r>
              <a:rPr lang="en-GB" sz="1600" dirty="0" smtClean="0"/>
              <a:t>? %</a:t>
            </a:r>
            <a:endParaRPr lang="en-GB" sz="1600" dirty="0"/>
          </a:p>
          <a:p>
            <a:pPr lvl="2"/>
            <a:r>
              <a:rPr lang="en-GB" sz="1600" dirty="0"/>
              <a:t>Teachers “</a:t>
            </a:r>
            <a:r>
              <a:rPr lang="en-GB" sz="1600" dirty="0" err="1"/>
              <a:t>högstadiet</a:t>
            </a:r>
            <a:r>
              <a:rPr lang="en-GB" sz="1600" dirty="0"/>
              <a:t>” 	</a:t>
            </a:r>
            <a:r>
              <a:rPr lang="en-GB" sz="1600" dirty="0" smtClean="0"/>
              <a:t>? %</a:t>
            </a:r>
            <a:endParaRPr lang="en-GB" sz="1600" dirty="0"/>
          </a:p>
          <a:p>
            <a:pPr lvl="2"/>
            <a:r>
              <a:rPr lang="en-GB" sz="1600" dirty="0"/>
              <a:t>Students			</a:t>
            </a:r>
            <a:r>
              <a:rPr lang="en-GB" sz="1600" dirty="0" smtClean="0"/>
              <a:t>? %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4589021" y="1988840"/>
            <a:ext cx="4427984" cy="32223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2126" y="1988840"/>
            <a:ext cx="4427984" cy="32223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051720" y="5579948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TOTAL</a:t>
            </a:r>
            <a:r>
              <a:rPr lang="en-GB" dirty="0" smtClean="0"/>
              <a:t>: 25 courses ~ 480 participants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899592" y="2775707"/>
            <a:ext cx="45719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>
            <a:off x="3222083" y="2780928"/>
            <a:ext cx="45719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4932040" y="3410338"/>
            <a:ext cx="3874648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442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155448"/>
            <a:ext cx="7329510" cy="1252728"/>
          </a:xfrm>
        </p:spPr>
        <p:txBody>
          <a:bodyPr/>
          <a:lstStyle/>
          <a:p>
            <a:r>
              <a:rPr lang="en-GB" dirty="0" smtClean="0"/>
              <a:t>Organisation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5" y="162101"/>
            <a:ext cx="1024074" cy="1020295"/>
          </a:xfrm>
          <a:prstGeom prst="rect">
            <a:avLst/>
          </a:prstGeom>
        </p:spPr>
      </p:pic>
      <p:sp>
        <p:nvSpPr>
          <p:cNvPr id="9" name="Content Placeholder 5"/>
          <p:cNvSpPr>
            <a:spLocks noGrp="1"/>
          </p:cNvSpPr>
          <p:nvPr>
            <p:ph idx="1"/>
          </p:nvPr>
        </p:nvSpPr>
        <p:spPr>
          <a:xfrm>
            <a:off x="0" y="1695283"/>
            <a:ext cx="9108504" cy="497407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Course registration</a:t>
            </a:r>
          </a:p>
          <a:p>
            <a:pPr lvl="2"/>
            <a:r>
              <a:rPr lang="en-GB" sz="2000" dirty="0" smtClean="0"/>
              <a:t>Teachers	</a:t>
            </a:r>
            <a:r>
              <a:rPr lang="en-GB" sz="2000" dirty="0" smtClean="0">
                <a:sym typeface="Wingdings" panose="05000000000000000000" pitchFamily="2" charset="2"/>
              </a:rPr>
              <a:t>contacts CERN EDU group or </a:t>
            </a:r>
          </a:p>
          <a:p>
            <a:pPr marL="768096" lvl="2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		</a:t>
            </a:r>
            <a:r>
              <a:rPr lang="en-GB" sz="2000" dirty="0" smtClean="0"/>
              <a:t>contacts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r>
              <a:rPr lang="en-GB" sz="2000" dirty="0" err="1">
                <a:sym typeface="Wingdings" panose="05000000000000000000" pitchFamily="2" charset="2"/>
              </a:rPr>
              <a:t>L.Jirden</a:t>
            </a:r>
            <a:r>
              <a:rPr lang="en-GB" sz="2000" dirty="0">
                <a:sym typeface="Wingdings" panose="05000000000000000000" pitchFamily="2" charset="2"/>
              </a:rPr>
              <a:t> directly </a:t>
            </a:r>
            <a:r>
              <a:rPr lang="en-GB" sz="2000" dirty="0" smtClean="0">
                <a:sym typeface="Wingdings" panose="05000000000000000000" pitchFamily="2" charset="2"/>
              </a:rPr>
              <a:t/>
            </a:r>
            <a:br>
              <a:rPr lang="en-GB" sz="2000" dirty="0" smtClean="0">
                <a:sym typeface="Wingdings" panose="05000000000000000000" pitchFamily="2" charset="2"/>
              </a:rPr>
            </a:br>
            <a:endParaRPr lang="en-GB" sz="2000" dirty="0">
              <a:sym typeface="Wingdings" panose="05000000000000000000" pitchFamily="2" charset="2"/>
            </a:endParaRPr>
          </a:p>
          <a:p>
            <a:r>
              <a:rPr lang="en-GB" sz="2800" dirty="0" smtClean="0">
                <a:sym typeface="Wingdings" panose="05000000000000000000" pitchFamily="2" charset="2"/>
              </a:rPr>
              <a:t>Duration</a:t>
            </a:r>
          </a:p>
          <a:p>
            <a:pPr lvl="2"/>
            <a:r>
              <a:rPr lang="en-GB" sz="2000" dirty="0" smtClean="0">
                <a:sym typeface="Wingdings" panose="05000000000000000000" pitchFamily="2" charset="2"/>
              </a:rPr>
              <a:t>5 days				Sunday  Friday evening</a:t>
            </a:r>
            <a:br>
              <a:rPr lang="en-GB" sz="2000" dirty="0" smtClean="0">
                <a:sym typeface="Wingdings" panose="05000000000000000000" pitchFamily="2" charset="2"/>
              </a:rPr>
            </a:br>
            <a:endParaRPr lang="en-GB" sz="2000" dirty="0" smtClean="0"/>
          </a:p>
          <a:p>
            <a:r>
              <a:rPr lang="en-GB" sz="2800" dirty="0" smtClean="0"/>
              <a:t>Housing</a:t>
            </a:r>
          </a:p>
          <a:p>
            <a:pPr lvl="2"/>
            <a:r>
              <a:rPr lang="en-GB" sz="2000" dirty="0" smtClean="0"/>
              <a:t>CERN Hotel 			if booked early enough</a:t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800" dirty="0" smtClean="0"/>
              <a:t>Costs</a:t>
            </a:r>
          </a:p>
          <a:p>
            <a:pPr lvl="2"/>
            <a:r>
              <a:rPr lang="en-GB" sz="2000" dirty="0" smtClean="0"/>
              <a:t>Travel, Housing, Meals 		paid by teachers/schools</a:t>
            </a:r>
          </a:p>
          <a:p>
            <a:pPr lvl="2"/>
            <a:r>
              <a:rPr lang="en-GB" sz="2000" dirty="0" smtClean="0"/>
              <a:t>Courses 			free of charge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000892" cy="1252728"/>
          </a:xfrm>
        </p:spPr>
        <p:txBody>
          <a:bodyPr/>
          <a:lstStyle/>
          <a:p>
            <a:r>
              <a:rPr lang="en-GB" dirty="0" smtClean="0"/>
              <a:t>Programme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5" y="162101"/>
            <a:ext cx="1024074" cy="1020295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-1044624" y="2815927"/>
            <a:ext cx="4608512" cy="3312368"/>
          </a:xfrm>
        </p:spPr>
        <p:txBody>
          <a:bodyPr>
            <a:normAutofit/>
          </a:bodyPr>
          <a:lstStyle/>
          <a:p>
            <a:pPr lvl="4"/>
            <a:r>
              <a:rPr lang="en-GB" sz="1700" dirty="0" smtClean="0"/>
              <a:t>Introduction to CERN</a:t>
            </a:r>
            <a:endParaRPr lang="en-GB" sz="1700" dirty="0"/>
          </a:p>
          <a:p>
            <a:pPr lvl="4"/>
            <a:r>
              <a:rPr lang="en-GB" sz="1700" dirty="0" smtClean="0"/>
              <a:t>Introduction to Accelerators</a:t>
            </a:r>
          </a:p>
          <a:p>
            <a:pPr lvl="4"/>
            <a:r>
              <a:rPr lang="en-GB" sz="1700" dirty="0" smtClean="0"/>
              <a:t>Introduction to Particle Physics</a:t>
            </a:r>
          </a:p>
          <a:p>
            <a:pPr lvl="4"/>
            <a:r>
              <a:rPr lang="en-GB" sz="1700" dirty="0" smtClean="0"/>
              <a:t>Why do we do PP research?</a:t>
            </a:r>
          </a:p>
          <a:p>
            <a:pPr lvl="4"/>
            <a:r>
              <a:rPr lang="en-GB" sz="1700" dirty="0" smtClean="0"/>
              <a:t>Cosmology</a:t>
            </a:r>
          </a:p>
          <a:p>
            <a:pPr lvl="4"/>
            <a:r>
              <a:rPr lang="en-GB" sz="1700" dirty="0" smtClean="0"/>
              <a:t>Antimatter</a:t>
            </a:r>
          </a:p>
          <a:p>
            <a:pPr lvl="4"/>
            <a:r>
              <a:rPr lang="en-GB" sz="1700" dirty="0" smtClean="0"/>
              <a:t>Higgs + new Physics</a:t>
            </a:r>
            <a:endParaRPr lang="en-GB" sz="1700" dirty="0"/>
          </a:p>
          <a:p>
            <a:pPr lvl="4"/>
            <a:r>
              <a:rPr lang="en-GB" sz="1700" dirty="0" smtClean="0"/>
              <a:t>Medical applications, spin offs</a:t>
            </a:r>
          </a:p>
          <a:p>
            <a:pPr lvl="4"/>
            <a:r>
              <a:rPr lang="en-GB" sz="1700" dirty="0" smtClean="0"/>
              <a:t>Data Challenge</a:t>
            </a:r>
          </a:p>
          <a:p>
            <a:pPr lvl="4"/>
            <a:r>
              <a:rPr lang="en-GB" sz="1700" dirty="0" smtClean="0"/>
              <a:t>Introduction to Master Classes</a:t>
            </a:r>
            <a:endParaRPr lang="en-GB" sz="17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987824" y="2822326"/>
            <a:ext cx="3487766" cy="2982938"/>
          </a:xfrm>
          <a:prstGeom prst="rect">
            <a:avLst/>
          </a:prstGeom>
        </p:spPr>
        <p:txBody>
          <a:bodyPr vert="horz" lIns="54864" tIns="91440" rtlCol="0">
            <a:normAutofit fontScale="85000" lnSpcReduction="2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2"/>
            <a:r>
              <a:rPr lang="en-GB" sz="2300" dirty="0" smtClean="0"/>
              <a:t>Accelerator</a:t>
            </a:r>
            <a:endParaRPr lang="en-GB" sz="2300" dirty="0"/>
          </a:p>
          <a:p>
            <a:pPr lvl="3"/>
            <a:r>
              <a:rPr lang="en-GB" sz="1900" dirty="0"/>
              <a:t>Magnet test facility</a:t>
            </a:r>
          </a:p>
          <a:p>
            <a:pPr lvl="3"/>
            <a:r>
              <a:rPr lang="en-GB" sz="1900" dirty="0"/>
              <a:t>Proton source, </a:t>
            </a:r>
            <a:r>
              <a:rPr lang="en-GB" sz="1900" dirty="0" err="1" smtClean="0"/>
              <a:t>linac</a:t>
            </a:r>
            <a:r>
              <a:rPr lang="en-GB" sz="1900" dirty="0" smtClean="0"/>
              <a:t>…</a:t>
            </a:r>
            <a:endParaRPr lang="en-GB" sz="1900" dirty="0"/>
          </a:p>
          <a:p>
            <a:pPr lvl="3"/>
            <a:r>
              <a:rPr lang="en-GB" sz="1900" dirty="0"/>
              <a:t>LHC control centre</a:t>
            </a:r>
          </a:p>
          <a:p>
            <a:pPr lvl="2"/>
            <a:r>
              <a:rPr lang="en-GB" sz="2300" dirty="0"/>
              <a:t>Experiments</a:t>
            </a:r>
          </a:p>
          <a:p>
            <a:pPr lvl="3"/>
            <a:r>
              <a:rPr lang="en-GB" sz="1900" dirty="0"/>
              <a:t>ATLAS, CMS, ALICE</a:t>
            </a:r>
          </a:p>
          <a:p>
            <a:pPr lvl="3"/>
            <a:r>
              <a:rPr lang="en-GB" sz="1900" dirty="0"/>
              <a:t>AD experiments</a:t>
            </a:r>
          </a:p>
          <a:p>
            <a:pPr lvl="2"/>
            <a:r>
              <a:rPr lang="en-GB" sz="2300" dirty="0"/>
              <a:t>Other</a:t>
            </a:r>
          </a:p>
          <a:p>
            <a:pPr lvl="3"/>
            <a:r>
              <a:rPr lang="en-GB" sz="1900" dirty="0"/>
              <a:t>AMS control centre</a:t>
            </a:r>
          </a:p>
          <a:p>
            <a:pPr lvl="3"/>
            <a:r>
              <a:rPr lang="en-GB" sz="1900" dirty="0"/>
              <a:t>IT computer centre</a:t>
            </a:r>
          </a:p>
          <a:p>
            <a:pPr lvl="3"/>
            <a:r>
              <a:rPr lang="en-GB" sz="1900" dirty="0"/>
              <a:t>Globe</a:t>
            </a:r>
          </a:p>
          <a:p>
            <a:pPr lvl="4"/>
            <a:endParaRPr lang="en-GB" sz="1900" dirty="0" smtClean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561856" y="2924944"/>
            <a:ext cx="3487766" cy="3312368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1"/>
            <a:endParaRPr lang="en-GB" sz="2700" dirty="0" smtClean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391588" y="2780928"/>
            <a:ext cx="3644908" cy="3312368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4"/>
            <a:r>
              <a:rPr lang="en-GB" sz="1600" dirty="0" smtClean="0"/>
              <a:t>Build </a:t>
            </a:r>
            <a:r>
              <a:rPr lang="en-GB" sz="1600" dirty="0"/>
              <a:t>Cloud Chamber</a:t>
            </a:r>
          </a:p>
          <a:p>
            <a:pPr lvl="4"/>
            <a:r>
              <a:rPr lang="en-GB" sz="1600" dirty="0"/>
              <a:t>Cosmic Ray detection</a:t>
            </a:r>
          </a:p>
          <a:p>
            <a:pPr lvl="4"/>
            <a:r>
              <a:rPr lang="en-GB" sz="1600" dirty="0"/>
              <a:t>Exploring particles</a:t>
            </a:r>
          </a:p>
          <a:p>
            <a:pPr lvl="4"/>
            <a:endParaRPr lang="en-GB" sz="1900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0" y="2858157"/>
            <a:ext cx="3302108" cy="30911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419872" y="2858157"/>
            <a:ext cx="2808312" cy="30911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335688" y="2858157"/>
            <a:ext cx="2713934" cy="30911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-26665" y="2351062"/>
            <a:ext cx="8877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</a:t>
            </a:r>
            <a:r>
              <a:rPr lang="en-GB" sz="2400" dirty="0" smtClean="0"/>
              <a:t>Lectures			   Visits		       Exercises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8635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  <p:bldP spid="13" grpId="0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000892" cy="1252728"/>
          </a:xfrm>
        </p:spPr>
        <p:txBody>
          <a:bodyPr/>
          <a:lstStyle/>
          <a:p>
            <a:r>
              <a:rPr lang="en-GB" dirty="0" smtClean="0"/>
              <a:t>Programme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57B5-96DB-4867-BC88-8FBBA996B348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15" y="162101"/>
            <a:ext cx="1024074" cy="1020295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-958899" y="1951831"/>
            <a:ext cx="4608512" cy="1549177"/>
          </a:xfrm>
        </p:spPr>
        <p:txBody>
          <a:bodyPr>
            <a:normAutofit/>
          </a:bodyPr>
          <a:lstStyle/>
          <a:p>
            <a:pPr lvl="3"/>
            <a:r>
              <a:rPr lang="en-GB" dirty="0" smtClean="0"/>
              <a:t>Reviews</a:t>
            </a:r>
          </a:p>
          <a:p>
            <a:pPr lvl="4"/>
            <a:r>
              <a:rPr lang="en-GB" sz="1700" dirty="0" smtClean="0"/>
              <a:t>Review of the day</a:t>
            </a:r>
            <a:endParaRPr lang="en-GB" sz="1700" dirty="0"/>
          </a:p>
          <a:p>
            <a:pPr lvl="4"/>
            <a:r>
              <a:rPr lang="en-GB" sz="1700" dirty="0" smtClean="0"/>
              <a:t>Q &amp; A sessions</a:t>
            </a:r>
          </a:p>
          <a:p>
            <a:pPr lvl="4"/>
            <a:r>
              <a:rPr lang="en-GB" sz="1700" dirty="0" smtClean="0"/>
              <a:t>Course evaluation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-944041" y="3593717"/>
            <a:ext cx="4926868" cy="1563476"/>
          </a:xfrm>
          <a:prstGeom prst="rect">
            <a:avLst/>
          </a:prstGeom>
        </p:spPr>
        <p:txBody>
          <a:bodyPr vert="horz" lIns="54864" tIns="91440" rtlCol="0">
            <a:normAutofit fontScale="92500" lnSpcReduction="2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3"/>
            <a:r>
              <a:rPr lang="en-GB" sz="1900" dirty="0" smtClean="0"/>
              <a:t>Social events</a:t>
            </a:r>
          </a:p>
          <a:p>
            <a:pPr lvl="4"/>
            <a:r>
              <a:rPr lang="en-GB" sz="1900" dirty="0" smtClean="0"/>
              <a:t>Discover Geneva Treasure Hunt</a:t>
            </a:r>
          </a:p>
          <a:p>
            <a:pPr lvl="4"/>
            <a:r>
              <a:rPr lang="en-GB" sz="1900" dirty="0" smtClean="0"/>
              <a:t>Programme dinner</a:t>
            </a:r>
          </a:p>
          <a:p>
            <a:pPr lvl="4"/>
            <a:r>
              <a:rPr lang="en-GB" sz="1900" dirty="0" smtClean="0"/>
              <a:t>Aperitif with Swedish scientists</a:t>
            </a:r>
          </a:p>
          <a:p>
            <a:pPr lvl="4"/>
            <a:r>
              <a:rPr lang="en-GB" sz="1900" dirty="0" smtClean="0"/>
              <a:t>Improvised evening activities</a:t>
            </a:r>
          </a:p>
          <a:p>
            <a:pPr lvl="4"/>
            <a:endParaRPr lang="en-GB" sz="1900" dirty="0" smtClean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561856" y="2060848"/>
            <a:ext cx="3487766" cy="3312368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1"/>
            <a:endParaRPr lang="en-GB" sz="2700" dirty="0" smtClean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29334" y="1926567"/>
            <a:ext cx="3355034" cy="4931433"/>
          </a:xfrm>
          <a:prstGeom prst="rect">
            <a:avLst/>
          </a:prstGeom>
        </p:spPr>
        <p:txBody>
          <a:bodyPr vert="horz" lIns="54864" tIns="91440" rtlCol="0">
            <a:normAutofit fontScale="47500" lnSpcReduction="2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sz="3100" dirty="0" smtClean="0"/>
              <a:t>Lecturers &amp; guides</a:t>
            </a:r>
          </a:p>
          <a:p>
            <a:pPr lvl="2"/>
            <a:r>
              <a:rPr lang="en-GB" dirty="0"/>
              <a:t>Richard Jacobsson</a:t>
            </a:r>
          </a:p>
          <a:p>
            <a:pPr lvl="2"/>
            <a:r>
              <a:rPr lang="en-GB" dirty="0"/>
              <a:t>Hans Danielsson</a:t>
            </a:r>
          </a:p>
          <a:p>
            <a:pPr lvl="2"/>
            <a:r>
              <a:rPr lang="en-GB" dirty="0"/>
              <a:t>Tord Ekelöf</a:t>
            </a:r>
          </a:p>
          <a:p>
            <a:pPr lvl="2"/>
            <a:r>
              <a:rPr lang="en-GB" dirty="0"/>
              <a:t>Thomas Pettersson</a:t>
            </a:r>
          </a:p>
          <a:p>
            <a:pPr lvl="2"/>
            <a:r>
              <a:rPr lang="en-GB" dirty="0"/>
              <a:t>David Milstead</a:t>
            </a:r>
          </a:p>
          <a:p>
            <a:pPr lvl="2"/>
            <a:r>
              <a:rPr lang="en-GB" dirty="0"/>
              <a:t>Peter Sollander</a:t>
            </a:r>
          </a:p>
          <a:p>
            <a:pPr lvl="2"/>
            <a:r>
              <a:rPr lang="en-GB" dirty="0" err="1"/>
              <a:t>Roderic</a:t>
            </a:r>
            <a:r>
              <a:rPr lang="en-GB" dirty="0"/>
              <a:t> Bruce</a:t>
            </a:r>
          </a:p>
          <a:p>
            <a:pPr lvl="2"/>
            <a:r>
              <a:rPr lang="en-GB" dirty="0"/>
              <a:t>Roger Ruber</a:t>
            </a:r>
          </a:p>
          <a:p>
            <a:pPr lvl="2"/>
            <a:r>
              <a:rPr lang="en-GB" dirty="0"/>
              <a:t>Christian Hansen</a:t>
            </a:r>
          </a:p>
          <a:p>
            <a:pPr lvl="2"/>
            <a:r>
              <a:rPr lang="en-GB" dirty="0" err="1"/>
              <a:t>Olov</a:t>
            </a:r>
            <a:r>
              <a:rPr lang="en-GB" dirty="0"/>
              <a:t> Barring</a:t>
            </a:r>
          </a:p>
          <a:p>
            <a:pPr lvl="2"/>
            <a:r>
              <a:rPr lang="en-GB" dirty="0"/>
              <a:t>Kerstin Jon-And</a:t>
            </a:r>
          </a:p>
          <a:p>
            <a:pPr lvl="2"/>
            <a:r>
              <a:rPr lang="en-GB" dirty="0"/>
              <a:t>Elena Wildner</a:t>
            </a:r>
          </a:p>
          <a:p>
            <a:pPr lvl="2"/>
            <a:r>
              <a:rPr lang="en-GB" dirty="0"/>
              <a:t>Tommy Ericsson</a:t>
            </a:r>
          </a:p>
          <a:p>
            <a:pPr lvl="2"/>
            <a:r>
              <a:rPr lang="en-GB" dirty="0"/>
              <a:t>Olof </a:t>
            </a:r>
            <a:r>
              <a:rPr lang="en-GB" dirty="0" smtClean="0"/>
              <a:t>Ahlen</a:t>
            </a:r>
          </a:p>
          <a:p>
            <a:pPr lvl="2"/>
            <a:r>
              <a:rPr lang="en-GB" dirty="0" smtClean="0"/>
              <a:t>Michael Doser</a:t>
            </a:r>
          </a:p>
          <a:p>
            <a:pPr lvl="2"/>
            <a:r>
              <a:rPr lang="en-GB" dirty="0" smtClean="0"/>
              <a:t>Dave Watts</a:t>
            </a:r>
          </a:p>
          <a:p>
            <a:pPr lvl="2"/>
            <a:r>
              <a:rPr lang="en-GB" dirty="0" smtClean="0"/>
              <a:t>Maria Pradillo</a:t>
            </a:r>
          </a:p>
          <a:p>
            <a:pPr lvl="2"/>
            <a:r>
              <a:rPr lang="en-GB" dirty="0" err="1" smtClean="0"/>
              <a:t>Giacinto</a:t>
            </a:r>
            <a:r>
              <a:rPr lang="en-GB" dirty="0" smtClean="0"/>
              <a:t> De </a:t>
            </a:r>
            <a:r>
              <a:rPr lang="en-GB" dirty="0" err="1" smtClean="0"/>
              <a:t>Cataldo</a:t>
            </a:r>
            <a:endParaRPr lang="en-GB" dirty="0" smtClean="0"/>
          </a:p>
          <a:p>
            <a:pPr lvl="2"/>
            <a:r>
              <a:rPr lang="en-GB" dirty="0" smtClean="0"/>
              <a:t>Despina </a:t>
            </a:r>
            <a:r>
              <a:rPr lang="en-GB" dirty="0" err="1" smtClean="0"/>
              <a:t>Hatzifotiado</a:t>
            </a:r>
            <a:endParaRPr lang="en-GB" dirty="0" smtClean="0"/>
          </a:p>
          <a:p>
            <a:pPr lvl="2"/>
            <a:r>
              <a:rPr lang="en-GB" dirty="0" smtClean="0"/>
              <a:t>Mick Storr</a:t>
            </a:r>
          </a:p>
          <a:p>
            <a:pPr lvl="2"/>
            <a:r>
              <a:rPr lang="en-GB" dirty="0" smtClean="0"/>
              <a:t>Antonino Sergi</a:t>
            </a:r>
          </a:p>
          <a:p>
            <a:pPr lvl="2"/>
            <a:r>
              <a:rPr lang="en-GB" dirty="0" smtClean="0"/>
              <a:t>Markus </a:t>
            </a:r>
            <a:r>
              <a:rPr lang="en-GB" dirty="0" err="1" smtClean="0"/>
              <a:t>Joos</a:t>
            </a:r>
            <a:endParaRPr lang="en-GB" dirty="0"/>
          </a:p>
          <a:p>
            <a:pPr lvl="2"/>
            <a:r>
              <a:rPr lang="en-GB" dirty="0" err="1" smtClean="0"/>
              <a:t>Hartmut</a:t>
            </a:r>
            <a:r>
              <a:rPr lang="en-GB" dirty="0" smtClean="0"/>
              <a:t> </a:t>
            </a:r>
            <a:r>
              <a:rPr lang="en-GB" dirty="0" err="1" smtClean="0"/>
              <a:t>Hillemanns</a:t>
            </a:r>
            <a:endParaRPr lang="en-GB" dirty="0" smtClean="0"/>
          </a:p>
          <a:p>
            <a:pPr lvl="2"/>
            <a:r>
              <a:rPr lang="en-GB" dirty="0" smtClean="0"/>
              <a:t>ALICE DCS members</a:t>
            </a:r>
          </a:p>
          <a:p>
            <a:pPr lvl="2"/>
            <a:r>
              <a:rPr lang="en-GB" dirty="0" smtClean="0"/>
              <a:t>CERN guides</a:t>
            </a:r>
          </a:p>
          <a:p>
            <a:pPr lvl="2"/>
            <a:r>
              <a:rPr lang="en-GB" dirty="0" smtClean="0"/>
              <a:t>…</a:t>
            </a:r>
          </a:p>
          <a:p>
            <a:pPr marL="768096" lvl="2" indent="0">
              <a:buNone/>
            </a:pPr>
            <a:endParaRPr lang="en-GB" dirty="0"/>
          </a:p>
          <a:p>
            <a:pPr lvl="5"/>
            <a:endParaRPr lang="en-GB" sz="1900" dirty="0"/>
          </a:p>
        </p:txBody>
      </p:sp>
      <p:sp>
        <p:nvSpPr>
          <p:cNvPr id="15" name="Rectangle 14"/>
          <p:cNvSpPr/>
          <p:nvPr/>
        </p:nvSpPr>
        <p:spPr>
          <a:xfrm>
            <a:off x="38100" y="1994061"/>
            <a:ext cx="3954252" cy="15069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5496" y="3608015"/>
            <a:ext cx="3918756" cy="14771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608512" y="1916831"/>
            <a:ext cx="3067786" cy="48344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Connector 2"/>
          <p:cNvCxnSpPr/>
          <p:nvPr/>
        </p:nvCxnSpPr>
        <p:spPr>
          <a:xfrm>
            <a:off x="4716752" y="4547220"/>
            <a:ext cx="2879584" cy="1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752" y="3137809"/>
            <a:ext cx="564248" cy="47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549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3" grpId="0"/>
      <p:bldP spid="16" grpId="0" animBg="1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6378</TotalTime>
  <Words>197</Words>
  <Application>Microsoft Office PowerPoint</Application>
  <PresentationFormat>On-screen Show (4:3)</PresentationFormat>
  <Paragraphs>111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Wingdings</vt:lpstr>
      <vt:lpstr>Wingdings 2</vt:lpstr>
      <vt:lpstr>Wingdings 3</vt:lpstr>
      <vt:lpstr>Module</vt:lpstr>
      <vt:lpstr>Swedish Teachers Programme Status</vt:lpstr>
      <vt:lpstr>Pratique de la CO</vt:lpstr>
      <vt:lpstr>Swedish courses </vt:lpstr>
      <vt:lpstr>Organisation</vt:lpstr>
      <vt:lpstr>Programme</vt:lpstr>
      <vt:lpstr>Programme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d’Orientation dans les clubs</dc:title>
  <dc:creator>jirden</dc:creator>
  <cp:lastModifiedBy>Lennart Jirden</cp:lastModifiedBy>
  <cp:revision>109</cp:revision>
  <dcterms:created xsi:type="dcterms:W3CDTF">2009-09-11T13:28:59Z</dcterms:created>
  <dcterms:modified xsi:type="dcterms:W3CDTF">2013-06-18T15:39:14Z</dcterms:modified>
</cp:coreProperties>
</file>