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9"/>
  </p:notesMasterIdLst>
  <p:sldIdLst>
    <p:sldId id="256" r:id="rId2"/>
    <p:sldId id="362" r:id="rId3"/>
    <p:sldId id="363" r:id="rId4"/>
    <p:sldId id="364" r:id="rId5"/>
    <p:sldId id="409" r:id="rId6"/>
    <p:sldId id="365" r:id="rId7"/>
    <p:sldId id="366" r:id="rId8"/>
    <p:sldId id="418" r:id="rId9"/>
    <p:sldId id="367" r:id="rId10"/>
    <p:sldId id="368" r:id="rId11"/>
    <p:sldId id="369" r:id="rId12"/>
    <p:sldId id="370" r:id="rId13"/>
    <p:sldId id="371" r:id="rId14"/>
    <p:sldId id="372" r:id="rId15"/>
    <p:sldId id="373" r:id="rId16"/>
    <p:sldId id="374" r:id="rId17"/>
    <p:sldId id="375" r:id="rId18"/>
    <p:sldId id="376" r:id="rId19"/>
    <p:sldId id="377" r:id="rId20"/>
    <p:sldId id="379" r:id="rId21"/>
    <p:sldId id="380" r:id="rId22"/>
    <p:sldId id="378" r:id="rId23"/>
    <p:sldId id="381" r:id="rId24"/>
    <p:sldId id="382" r:id="rId25"/>
    <p:sldId id="383" r:id="rId26"/>
    <p:sldId id="384" r:id="rId27"/>
    <p:sldId id="385" r:id="rId28"/>
    <p:sldId id="414" r:id="rId29"/>
    <p:sldId id="410" r:id="rId30"/>
    <p:sldId id="411" r:id="rId31"/>
    <p:sldId id="412" r:id="rId32"/>
    <p:sldId id="386" r:id="rId33"/>
    <p:sldId id="419" r:id="rId34"/>
    <p:sldId id="387" r:id="rId35"/>
    <p:sldId id="388" r:id="rId36"/>
    <p:sldId id="420" r:id="rId37"/>
    <p:sldId id="416" r:id="rId38"/>
    <p:sldId id="389" r:id="rId39"/>
    <p:sldId id="390" r:id="rId40"/>
    <p:sldId id="391" r:id="rId41"/>
    <p:sldId id="392" r:id="rId42"/>
    <p:sldId id="393" r:id="rId43"/>
    <p:sldId id="394" r:id="rId44"/>
    <p:sldId id="395" r:id="rId45"/>
    <p:sldId id="396" r:id="rId46"/>
    <p:sldId id="397" r:id="rId47"/>
    <p:sldId id="398" r:id="rId48"/>
    <p:sldId id="399" r:id="rId49"/>
    <p:sldId id="400" r:id="rId50"/>
    <p:sldId id="401" r:id="rId51"/>
    <p:sldId id="402" r:id="rId52"/>
    <p:sldId id="403" r:id="rId53"/>
    <p:sldId id="404" r:id="rId54"/>
    <p:sldId id="405" r:id="rId55"/>
    <p:sldId id="406" r:id="rId56"/>
    <p:sldId id="407" r:id="rId57"/>
    <p:sldId id="408" r:id="rId5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FF9933"/>
    <a:srgbClr val="FF6600"/>
    <a:srgbClr val="009900"/>
    <a:srgbClr val="CCCCFF"/>
    <a:srgbClr val="3333CC"/>
    <a:srgbClr val="CC00CC"/>
    <a:srgbClr val="CC0066"/>
    <a:srgbClr val="99CC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08" autoAdjust="0"/>
    <p:restoredTop sz="94660"/>
  </p:normalViewPr>
  <p:slideViewPr>
    <p:cSldViewPr snapToGrid="0" snapToObjects="1">
      <p:cViewPr>
        <p:scale>
          <a:sx n="70" d="100"/>
          <a:sy n="70" d="100"/>
        </p:scale>
        <p:origin x="-1470" y="-7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3D0CF10-8E1F-4A90-A030-8B3C569A17B1}" type="datetimeFigureOut">
              <a:rPr lang="en-GB" smtClean="0"/>
              <a:t>12/11/2013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6F82519-5388-45F0-B7DE-8E7188ECDE82}" type="slidenum">
              <a:rPr lang="en-GB" smtClean="0"/>
              <a:t>‹#›</a:t>
            </a:fld>
            <a:endParaRPr lang="en-GB"/>
          </a:p>
        </p:txBody>
      </p:sp>
    </p:spTree>
    <p:extLst>
      <p:ext uri="{BB962C8B-B14F-4D97-AF65-F5344CB8AC3E}">
        <p14:creationId xmlns:p14="http://schemas.microsoft.com/office/powerpoint/2010/main" val="3681328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22</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57</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47</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48</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49</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50</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53</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54</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55</a:t>
            </a:fld>
            <a:endParaRPr lang="fr-FR"/>
          </a:p>
        </p:txBody>
      </p:sp>
    </p:spTree>
    <p:extLst>
      <p:ext uri="{BB962C8B-B14F-4D97-AF65-F5344CB8AC3E}">
        <p14:creationId xmlns:p14="http://schemas.microsoft.com/office/powerpoint/2010/main" val="2032038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D17E9CFA-1168-4D7A-8124-ADD03B5CD755}" type="slidenum">
              <a:rPr lang="fr-FR" smtClean="0"/>
              <a:pPr/>
              <a:t>56</a:t>
            </a:fld>
            <a:endParaRPr lang="fr-FR"/>
          </a:p>
        </p:txBody>
      </p:sp>
    </p:spTree>
    <p:extLst>
      <p:ext uri="{BB962C8B-B14F-4D97-AF65-F5344CB8AC3E}">
        <p14:creationId xmlns:p14="http://schemas.microsoft.com/office/powerpoint/2010/main" val="2032038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CA7C5C-F59E-4C60-A1C2-8B4BB7F9DB0A}" type="datetimeFigureOut">
              <a:rPr lang="en-GB" smtClean="0"/>
              <a:t>12/11/2013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90735F-B736-43F5-B8E0-CB25EBE61080}" type="slidenum">
              <a:rPr lang="en-GB" smtClean="0"/>
              <a:t>‹#›</a:t>
            </a:fld>
            <a:endParaRPr lang="en-GB"/>
          </a:p>
        </p:txBody>
      </p:sp>
    </p:spTree>
    <p:extLst>
      <p:ext uri="{BB962C8B-B14F-4D97-AF65-F5344CB8AC3E}">
        <p14:creationId xmlns:p14="http://schemas.microsoft.com/office/powerpoint/2010/main" val="1029657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CA7C5C-F59E-4C60-A1C2-8B4BB7F9DB0A}" type="datetimeFigureOut">
              <a:rPr lang="en-GB" smtClean="0"/>
              <a:t>12/11/2013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90735F-B736-43F5-B8E0-CB25EBE61080}" type="slidenum">
              <a:rPr lang="en-GB" smtClean="0"/>
              <a:t>‹#›</a:t>
            </a:fld>
            <a:endParaRPr lang="en-GB"/>
          </a:p>
        </p:txBody>
      </p:sp>
    </p:spTree>
    <p:extLst>
      <p:ext uri="{BB962C8B-B14F-4D97-AF65-F5344CB8AC3E}">
        <p14:creationId xmlns:p14="http://schemas.microsoft.com/office/powerpoint/2010/main" val="3894543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CCA7C5C-F59E-4C60-A1C2-8B4BB7F9DB0A}" type="datetimeFigureOut">
              <a:rPr lang="en-GB" smtClean="0"/>
              <a:t>12/11/2013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F90735F-B736-43F5-B8E0-CB25EBE61080}" type="slidenum">
              <a:rPr lang="en-GB" smtClean="0"/>
              <a:t>‹#›</a:t>
            </a:fld>
            <a:endParaRPr lang="en-GB"/>
          </a:p>
        </p:txBody>
      </p:sp>
    </p:spTree>
    <p:extLst>
      <p:ext uri="{BB962C8B-B14F-4D97-AF65-F5344CB8AC3E}">
        <p14:creationId xmlns:p14="http://schemas.microsoft.com/office/powerpoint/2010/main" val="1205996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4882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11/12/2013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mc:AlternateContent xmlns:mc="http://schemas.openxmlformats.org/markup-compatibility/2006" xmlns:a14="http://schemas.microsoft.com/office/drawing/2010/main">
        <mc:Choice Requires="a14">
          <p:sp>
            <p:nvSpPr>
              <p:cNvPr id="7" name="TextBox 6"/>
              <p:cNvSpPr txBox="1"/>
              <p:nvPr userDrawn="1"/>
            </p:nvSpPr>
            <p:spPr>
              <a:xfrm>
                <a:off x="659219" y="6092984"/>
                <a:ext cx="1467293" cy="81887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GB" b="1" i="1" smtClean="0">
                              <a:solidFill>
                                <a:srgbClr val="FFFF00"/>
                              </a:solidFill>
                              <a:latin typeface="Cambria Math"/>
                            </a:rPr>
                          </m:ctrlPr>
                        </m:naryPr>
                        <m:sub/>
                        <m:sup/>
                        <m:e>
                          <m:r>
                            <a:rPr lang="en-GB" b="1" i="1" smtClean="0">
                              <a:solidFill>
                                <a:srgbClr val="FFFF00"/>
                              </a:solidFill>
                              <a:latin typeface="Cambria Math"/>
                            </a:rPr>
                            <m:t>𝑯𝑳</m:t>
                          </m:r>
                          <m:r>
                            <a:rPr lang="en-GB" b="1" i="1" smtClean="0">
                              <a:solidFill>
                                <a:srgbClr val="FFFF00"/>
                              </a:solidFill>
                              <a:latin typeface="Cambria Math"/>
                            </a:rPr>
                            <m:t>−</m:t>
                          </m:r>
                          <m:r>
                            <a:rPr lang="en-GB" b="1" i="1" smtClean="0">
                              <a:solidFill>
                                <a:srgbClr val="FFFF00"/>
                              </a:solidFill>
                              <a:latin typeface="Cambria Math"/>
                            </a:rPr>
                            <m:t>𝑳𝑯𝑪</m:t>
                          </m:r>
                        </m:e>
                      </m:nary>
                    </m:oMath>
                  </m:oMathPara>
                </a14:m>
                <a:endParaRPr lang="en-GB" b="1" dirty="0">
                  <a:solidFill>
                    <a:srgbClr val="FFFF00"/>
                  </a:solidFill>
                </a:endParaRPr>
              </a:p>
            </p:txBody>
          </p:sp>
        </mc:Choice>
        <mc:Fallback xmlns="">
          <p:sp>
            <p:nvSpPr>
              <p:cNvPr id="7" name="TextBox 6"/>
              <p:cNvSpPr txBox="1">
                <a:spLocks noRot="1" noChangeAspect="1" noMove="1" noResize="1" noEditPoints="1" noAdjustHandles="1" noChangeArrowheads="1" noChangeShapeType="1" noTextEdit="1"/>
              </p:cNvSpPr>
              <p:nvPr userDrawn="1"/>
            </p:nvSpPr>
            <p:spPr>
              <a:xfrm>
                <a:off x="659219" y="6092984"/>
                <a:ext cx="1467293" cy="818879"/>
              </a:xfrm>
              <a:prstGeom prst="rect">
                <a:avLst/>
              </a:prstGeom>
              <a:blipFill rotWithShape="1">
                <a:blip r:embed="rId19"/>
                <a:stretch>
                  <a:fillRect r="-4564"/>
                </a:stretch>
              </a:blipFill>
            </p:spPr>
            <p:txBody>
              <a:bodyPr/>
              <a:lstStyle/>
              <a:p>
                <a:r>
                  <a:rPr lang="en-GB">
                    <a:noFill/>
                  </a:rPr>
                  <a:t> </a:t>
                </a:r>
              </a:p>
            </p:txBody>
          </p:sp>
        </mc:Fallback>
      </mc:AlternateContent>
      <p:pic>
        <p:nvPicPr>
          <p:cNvPr id="10" name="Picture 9"/>
          <p:cNvPicPr>
            <a:picLocks noChangeAspect="1"/>
          </p:cNvPicPr>
          <p:nvPr userDrawn="1"/>
        </p:nvPicPr>
        <p:blipFill>
          <a:blip r:embed="rId20" cstate="email">
            <a:extLst>
              <a:ext uri="{28A0092B-C50C-407E-A947-70E740481C1C}">
                <a14:useLocalDpi xmlns:a14="http://schemas.microsoft.com/office/drawing/2010/main" val="0"/>
              </a:ext>
            </a:extLst>
          </a:blip>
          <a:stretch>
            <a:fillRect/>
          </a:stretch>
        </p:blipFill>
        <p:spPr>
          <a:xfrm>
            <a:off x="7711316" y="0"/>
            <a:ext cx="1432684" cy="70110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6.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emf"/><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032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ChangeAspect="1"/>
          </p:cNvGrpSpPr>
          <p:nvPr/>
        </p:nvGrpSpPr>
        <p:grpSpPr>
          <a:xfrm>
            <a:off x="75413" y="476632"/>
            <a:ext cx="3253450" cy="2880360"/>
            <a:chOff x="201352" y="0"/>
            <a:chExt cx="7746308" cy="6858000"/>
          </a:xfrm>
        </p:grpSpPr>
        <p:pic>
          <p:nvPicPr>
            <p:cNvPr id="5" name="Picture 4"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88192" y="0"/>
              <a:ext cx="5967616" cy="6858000"/>
            </a:xfrm>
            <a:prstGeom prst="rect">
              <a:avLst/>
            </a:prstGeom>
          </p:spPr>
        </p:pic>
        <p:sp>
          <p:nvSpPr>
            <p:cNvPr id="6" name="Line Callout 2 5"/>
            <p:cNvSpPr/>
            <p:nvPr/>
          </p:nvSpPr>
          <p:spPr>
            <a:xfrm>
              <a:off x="5897880" y="381000"/>
              <a:ext cx="1501140" cy="541020"/>
            </a:xfrm>
            <a:prstGeom prst="borderCallout2">
              <a:avLst>
                <a:gd name="adj1" fmla="val 18750"/>
                <a:gd name="adj2" fmla="val -8333"/>
                <a:gd name="adj3" fmla="val 18750"/>
                <a:gd name="adj4" fmla="val -16667"/>
                <a:gd name="adj5" fmla="val 271655"/>
                <a:gd name="adj6" fmla="val -123317"/>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Heat exchanger</a:t>
              </a:r>
              <a:endParaRPr lang="en-GB" sz="600" b="1" dirty="0" err="1" smtClean="0">
                <a:latin typeface="Arial" pitchFamily="34" charset="0"/>
                <a:cs typeface="Arial" pitchFamily="34" charset="0"/>
              </a:endParaRPr>
            </a:p>
          </p:txBody>
        </p:sp>
        <p:sp>
          <p:nvSpPr>
            <p:cNvPr id="7" name="Line Callout 2 6"/>
            <p:cNvSpPr/>
            <p:nvPr/>
          </p:nvSpPr>
          <p:spPr>
            <a:xfrm>
              <a:off x="6309360" y="1645920"/>
              <a:ext cx="1394460" cy="449580"/>
            </a:xfrm>
            <a:prstGeom prst="borderCallout2">
              <a:avLst>
                <a:gd name="adj1" fmla="val 18750"/>
                <a:gd name="adj2" fmla="val -8333"/>
                <a:gd name="adj3" fmla="val 18750"/>
                <a:gd name="adj4" fmla="val -16667"/>
                <a:gd name="adj5" fmla="val 137924"/>
                <a:gd name="adj6" fmla="val -93115"/>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Pumping line</a:t>
              </a:r>
              <a:endParaRPr lang="en-GB" sz="600" b="1" dirty="0" err="1" smtClean="0">
                <a:latin typeface="Arial" pitchFamily="34" charset="0"/>
                <a:cs typeface="Arial" pitchFamily="34" charset="0"/>
              </a:endParaRPr>
            </a:p>
          </p:txBody>
        </p:sp>
        <p:sp>
          <p:nvSpPr>
            <p:cNvPr id="8" name="Line Callout 2 7"/>
            <p:cNvSpPr/>
            <p:nvPr/>
          </p:nvSpPr>
          <p:spPr>
            <a:xfrm flipH="1">
              <a:off x="480060" y="1386840"/>
              <a:ext cx="1310640" cy="483870"/>
            </a:xfrm>
            <a:prstGeom prst="borderCallout2">
              <a:avLst>
                <a:gd name="adj1" fmla="val 18750"/>
                <a:gd name="adj2" fmla="val -8333"/>
                <a:gd name="adj3" fmla="val 18750"/>
                <a:gd name="adj4" fmla="val -16667"/>
                <a:gd name="adj5" fmla="val 180217"/>
                <a:gd name="adj6" fmla="val -102481"/>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Quench line</a:t>
              </a:r>
              <a:endParaRPr lang="en-GB" sz="600" b="1" dirty="0" err="1" smtClean="0">
                <a:latin typeface="Arial" pitchFamily="34" charset="0"/>
                <a:cs typeface="Arial" pitchFamily="34" charset="0"/>
              </a:endParaRPr>
            </a:p>
          </p:txBody>
        </p:sp>
        <p:sp>
          <p:nvSpPr>
            <p:cNvPr id="9" name="Line Callout 2 8"/>
            <p:cNvSpPr/>
            <p:nvPr/>
          </p:nvSpPr>
          <p:spPr>
            <a:xfrm>
              <a:off x="6393179" y="2514598"/>
              <a:ext cx="1554481" cy="598260"/>
            </a:xfrm>
            <a:prstGeom prst="borderCallout2">
              <a:avLst>
                <a:gd name="adj1" fmla="val 18750"/>
                <a:gd name="adj2" fmla="val -8333"/>
                <a:gd name="adj3" fmla="val 18750"/>
                <a:gd name="adj4" fmla="val -16667"/>
                <a:gd name="adj5" fmla="val 112500"/>
                <a:gd name="adj6" fmla="val -52066"/>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Thermal shield cooling</a:t>
              </a:r>
              <a:endParaRPr lang="en-GB" sz="600" b="1" dirty="0" err="1" smtClean="0">
                <a:latin typeface="Arial" pitchFamily="34" charset="0"/>
                <a:cs typeface="Arial" pitchFamily="34" charset="0"/>
              </a:endParaRPr>
            </a:p>
          </p:txBody>
        </p:sp>
        <p:sp>
          <p:nvSpPr>
            <p:cNvPr id="10" name="Line Callout 2 9"/>
            <p:cNvSpPr/>
            <p:nvPr/>
          </p:nvSpPr>
          <p:spPr>
            <a:xfrm flipH="1">
              <a:off x="201352" y="3733800"/>
              <a:ext cx="1386840" cy="609600"/>
            </a:xfrm>
            <a:prstGeom prst="borderCallout2">
              <a:avLst>
                <a:gd name="adj1" fmla="val 18750"/>
                <a:gd name="adj2" fmla="val -8333"/>
                <a:gd name="adj3" fmla="val 18750"/>
                <a:gd name="adj4" fmla="val -16667"/>
                <a:gd name="adj5" fmla="val -61250"/>
                <a:gd name="adj6" fmla="val -92821"/>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“Spider” support</a:t>
              </a:r>
              <a:endParaRPr lang="en-GB" sz="600" b="1" dirty="0" err="1" smtClean="0">
                <a:latin typeface="Arial" pitchFamily="34" charset="0"/>
                <a:cs typeface="Arial" pitchFamily="34" charset="0"/>
              </a:endParaRPr>
            </a:p>
          </p:txBody>
        </p:sp>
        <p:sp>
          <p:nvSpPr>
            <p:cNvPr id="11" name="Line Callout 2 10"/>
            <p:cNvSpPr/>
            <p:nvPr/>
          </p:nvSpPr>
          <p:spPr>
            <a:xfrm>
              <a:off x="6229350" y="3733800"/>
              <a:ext cx="1554480" cy="457200"/>
            </a:xfrm>
            <a:prstGeom prst="borderCallout2">
              <a:avLst>
                <a:gd name="adj1" fmla="val 18750"/>
                <a:gd name="adj2" fmla="val -8333"/>
                <a:gd name="adj3" fmla="val 18750"/>
                <a:gd name="adj4" fmla="val -16667"/>
                <a:gd name="adj5" fmla="val -77500"/>
                <a:gd name="adj6" fmla="val -105497"/>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Cold mass</a:t>
              </a:r>
              <a:endParaRPr lang="en-GB" sz="600" b="1" dirty="0" err="1" smtClean="0">
                <a:latin typeface="Arial" pitchFamily="34" charset="0"/>
                <a:cs typeface="Arial" pitchFamily="34" charset="0"/>
              </a:endParaRPr>
            </a:p>
          </p:txBody>
        </p:sp>
        <p:cxnSp>
          <p:nvCxnSpPr>
            <p:cNvPr id="12" name="Straight Arrow Connector 11"/>
            <p:cNvCxnSpPr/>
            <p:nvPr/>
          </p:nvCxnSpPr>
          <p:spPr>
            <a:xfrm>
              <a:off x="1043940" y="2628900"/>
              <a:ext cx="990600" cy="1143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353362">
              <a:off x="912240" y="2116448"/>
              <a:ext cx="1043593" cy="659521"/>
            </a:xfrm>
            <a:prstGeom prst="rect">
              <a:avLst/>
            </a:prstGeom>
            <a:noFill/>
            <a:ln>
              <a:solidFill>
                <a:schemeClr val="accent1">
                  <a:lumMod val="50000"/>
                </a:schemeClr>
              </a:solidFill>
            </a:ln>
          </p:spPr>
          <p:txBody>
            <a:bodyPr wrap="square" rtlCol="0">
              <a:spAutoFit/>
            </a:bodyPr>
            <a:lstStyle/>
            <a:p>
              <a:r>
                <a:rPr lang="en-GB" sz="600" b="1" smtClean="0">
                  <a:solidFill>
                    <a:schemeClr val="tx1">
                      <a:lumMod val="85000"/>
                      <a:lumOff val="15000"/>
                    </a:schemeClr>
                  </a:solidFill>
                  <a:latin typeface="Arial" pitchFamily="34" charset="0"/>
                  <a:ea typeface="Arial Unicode MS" pitchFamily="34" charset="-128"/>
                  <a:cs typeface="Arial" pitchFamily="34" charset="0"/>
                </a:rPr>
                <a:t>OD 1055</a:t>
              </a:r>
              <a:endParaRPr lang="en-GB" sz="600" b="1" dirty="0" smtClean="0">
                <a:solidFill>
                  <a:schemeClr val="tx1">
                    <a:lumMod val="85000"/>
                    <a:lumOff val="15000"/>
                  </a:schemeClr>
                </a:solidFill>
                <a:latin typeface="Arial" pitchFamily="34" charset="0"/>
                <a:ea typeface="Arial Unicode MS" pitchFamily="34" charset="-128"/>
                <a:cs typeface="Arial" pitchFamily="34" charset="0"/>
              </a:endParaRPr>
            </a:p>
          </p:txBody>
        </p:sp>
      </p:grpSp>
      <p:grpSp>
        <p:nvGrpSpPr>
          <p:cNvPr id="17" name="Group 16"/>
          <p:cNvGrpSpPr/>
          <p:nvPr/>
        </p:nvGrpSpPr>
        <p:grpSpPr>
          <a:xfrm>
            <a:off x="3517370" y="161163"/>
            <a:ext cx="2381609" cy="2743200"/>
            <a:chOff x="1594989" y="7620"/>
            <a:chExt cx="5954022" cy="6858000"/>
          </a:xfrm>
        </p:grpSpPr>
        <p:pic>
          <p:nvPicPr>
            <p:cNvPr id="18" name="Picture 17" descr="Screen Clippi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94989" y="7620"/>
              <a:ext cx="5954022" cy="6858000"/>
            </a:xfrm>
            <a:prstGeom prst="rect">
              <a:avLst/>
            </a:prstGeom>
          </p:spPr>
        </p:pic>
        <p:sp>
          <p:nvSpPr>
            <p:cNvPr id="19" name="Explosion 1 18"/>
            <p:cNvSpPr/>
            <p:nvPr/>
          </p:nvSpPr>
          <p:spPr>
            <a:xfrm>
              <a:off x="3223260" y="1074420"/>
              <a:ext cx="1524000" cy="982980"/>
            </a:xfrm>
            <a:prstGeom prst="irregularSeal1">
              <a:avLst/>
            </a:prstGeom>
            <a:noFill/>
            <a:ln w="127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600" dirty="0" err="1" smtClean="0">
                <a:solidFill>
                  <a:srgbClr val="FF0000"/>
                </a:solidFill>
                <a:latin typeface="Arial" pitchFamily="34" charset="0"/>
                <a:cs typeface="Arial" pitchFamily="34" charset="0"/>
              </a:endParaRPr>
            </a:p>
          </p:txBody>
        </p:sp>
      </p:grpSp>
      <p:pic>
        <p:nvPicPr>
          <p:cNvPr id="20" name="Picture 19" descr="Screen Clippi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512" y="3260342"/>
            <a:ext cx="2417306" cy="2790262"/>
          </a:xfrm>
          <a:prstGeom prst="rect">
            <a:avLst/>
          </a:prstGeom>
        </p:spPr>
      </p:pic>
      <p:pic>
        <p:nvPicPr>
          <p:cNvPr id="21" name="Picture 20" descr="Screen Clippi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476832" y="3308701"/>
            <a:ext cx="2383200" cy="2741903"/>
          </a:xfrm>
          <a:prstGeom prst="rect">
            <a:avLst/>
          </a:prstGeom>
        </p:spPr>
      </p:pic>
      <p:sp>
        <p:nvSpPr>
          <p:cNvPr id="25" name="Rectangle 24"/>
          <p:cNvSpPr/>
          <p:nvPr/>
        </p:nvSpPr>
        <p:spPr>
          <a:xfrm>
            <a:off x="-18297" y="5445224"/>
            <a:ext cx="2051720" cy="14401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Larger diameter cryostat, but compatible with transport space, feasible but issues (heat loads)</a:t>
            </a:r>
            <a:endParaRPr lang="en-GB" sz="1600" dirty="0">
              <a:latin typeface="Times New Roman" panose="02020603050405020304" pitchFamily="18" charset="0"/>
              <a:cs typeface="Times New Roman" panose="02020603050405020304" pitchFamily="18" charset="0"/>
            </a:endParaRPr>
          </a:p>
        </p:txBody>
      </p:sp>
      <p:sp>
        <p:nvSpPr>
          <p:cNvPr id="26" name="Rectangle 25"/>
          <p:cNvSpPr/>
          <p:nvPr/>
        </p:nvSpPr>
        <p:spPr>
          <a:xfrm>
            <a:off x="2411760" y="5417840"/>
            <a:ext cx="2051720" cy="14401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Elliptical cryostat. Very good accommodation but </a:t>
            </a:r>
            <a:r>
              <a:rPr lang="en-GB" sz="1600" dirty="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technological challenges</a:t>
            </a:r>
            <a:endParaRPr lang="en-GB" sz="1600" dirty="0">
              <a:latin typeface="Times New Roman" panose="02020603050405020304" pitchFamily="18" charset="0"/>
              <a:cs typeface="Times New Roman" panose="02020603050405020304" pitchFamily="18" charset="0"/>
            </a:endParaRPr>
          </a:p>
        </p:txBody>
      </p:sp>
      <p:pic>
        <p:nvPicPr>
          <p:cNvPr id="28" name="Picture 3" descr="cid:image001.png@01CEC4D1.65D10850"/>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27876" t="8539" r="24738" b="9184"/>
          <a:stretch/>
        </p:blipFill>
        <p:spPr bwMode="auto">
          <a:xfrm>
            <a:off x="5068617" y="3044449"/>
            <a:ext cx="3933123" cy="3840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23"/>
          <p:cNvSpPr/>
          <p:nvPr/>
        </p:nvSpPr>
        <p:spPr>
          <a:xfrm>
            <a:off x="3517370" y="2236852"/>
            <a:ext cx="2051720" cy="1195182"/>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Standard cryostat diameter no solution to accommodate all manifolds</a:t>
            </a:r>
            <a:endParaRPr lang="en-GB"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779237" y="-20217"/>
            <a:ext cx="5815137" cy="496850"/>
          </a:xfrm>
          <a:solidFill>
            <a:schemeClr val="bg1"/>
          </a:solidFill>
        </p:spPr>
        <p:txBody>
          <a:bodyPr>
            <a:normAutofit fontScale="90000"/>
          </a:bodyPr>
          <a:lstStyle/>
          <a:p>
            <a:r>
              <a:rPr lang="en-GB" dirty="0" smtClean="0"/>
              <a:t>Cryostat system</a:t>
            </a:r>
            <a:endParaRPr lang="en-GB" dirty="0"/>
          </a:p>
        </p:txBody>
      </p:sp>
      <p:pic>
        <p:nvPicPr>
          <p:cNvPr id="23" name="Picture 1" descr="cid:image001.png@01CEC4D5.E6FA3B00"/>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27978" t="14658" r="34237" b="14498"/>
          <a:stretch/>
        </p:blipFill>
        <p:spPr bwMode="auto">
          <a:xfrm>
            <a:off x="5773730" y="360040"/>
            <a:ext cx="2567638" cy="270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0" y="3098866"/>
            <a:ext cx="1624084" cy="147638"/>
          </a:xfrm>
          <a:prstGeom prst="rect">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tx1">
                    <a:lumMod val="75000"/>
                  </a:schemeClr>
                </a:solidFill>
                <a:latin typeface="Times New Roman" panose="02020603050405020304" pitchFamily="18" charset="0"/>
                <a:cs typeface="Times New Roman" panose="02020603050405020304" pitchFamily="18" charset="0"/>
              </a:rPr>
              <a:t>D. Duarte Ramos</a:t>
            </a:r>
            <a:endParaRPr lang="en-GB" sz="1400" dirty="0">
              <a:solidFill>
                <a:schemeClr val="tx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6636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820472" cy="826740"/>
          </a:xfrm>
        </p:spPr>
        <p:txBody>
          <a:bodyPr>
            <a:normAutofit/>
          </a:bodyPr>
          <a:lstStyle/>
          <a:p>
            <a:r>
              <a:rPr lang="en-GB" dirty="0" smtClean="0"/>
              <a:t>Residual radiation dose</a:t>
            </a:r>
            <a:endParaRPr lang="en-GB" sz="2700" dirty="0"/>
          </a:p>
        </p:txBody>
      </p:sp>
      <p:sp>
        <p:nvSpPr>
          <p:cNvPr id="29" name="Rectangle 28"/>
          <p:cNvSpPr/>
          <p:nvPr/>
        </p:nvSpPr>
        <p:spPr>
          <a:xfrm>
            <a:off x="2286000" y="6119336"/>
            <a:ext cx="6858000" cy="738664"/>
          </a:xfrm>
          <a:prstGeom prst="rect">
            <a:avLst/>
          </a:prstGeom>
          <a:solidFill>
            <a:schemeClr val="tx2">
              <a:lumMod val="20000"/>
              <a:lumOff val="80000"/>
            </a:schemeClr>
          </a:solidFill>
        </p:spPr>
        <p:txBody>
          <a:bodyPr wrap="square">
            <a:spAutoFit/>
          </a:bodyPr>
          <a:lstStyle/>
          <a:p>
            <a:pPr>
              <a:defRPr/>
            </a:pPr>
            <a:r>
              <a:rPr lang="en-US" sz="1400" dirty="0" smtClean="0">
                <a:latin typeface="Times New Roman" panose="02020603050405020304" pitchFamily="18" charset="0"/>
                <a:cs typeface="Times New Roman" panose="02020603050405020304" pitchFamily="18" charset="0"/>
              </a:rPr>
              <a:t>“LSS1 </a:t>
            </a:r>
            <a:r>
              <a:rPr lang="en-US" sz="1400" dirty="0">
                <a:latin typeface="Times New Roman" panose="02020603050405020304" pitchFamily="18" charset="0"/>
                <a:cs typeface="Times New Roman" panose="02020603050405020304" pitchFamily="18" charset="0"/>
              </a:rPr>
              <a:t>and LSS5 will become Limited Stay Areas until LS3 with residual dose rates (few months </a:t>
            </a:r>
            <a:r>
              <a:rPr lang="en-US" sz="1400" dirty="0" smtClean="0">
                <a:latin typeface="Times New Roman" panose="02020603050405020304" pitchFamily="18" charset="0"/>
                <a:cs typeface="Times New Roman" panose="02020603050405020304" pitchFamily="18" charset="0"/>
              </a:rPr>
              <a:t>cooling</a:t>
            </a:r>
            <a:r>
              <a:rPr lang="en-US" sz="1400" dirty="0">
                <a:latin typeface="Times New Roman" panose="02020603050405020304" pitchFamily="18" charset="0"/>
                <a:cs typeface="Times New Roman" panose="02020603050405020304" pitchFamily="18" charset="0"/>
              </a:rPr>
              <a:t>) in the aisle of about 100 µ</a:t>
            </a:r>
            <a:r>
              <a:rPr lang="en-US" sz="1400" dirty="0" err="1">
                <a:latin typeface="Times New Roman" panose="02020603050405020304" pitchFamily="18" charset="0"/>
                <a:cs typeface="Times New Roman" panose="02020603050405020304" pitchFamily="18" charset="0"/>
              </a:rPr>
              <a:t>Sv</a:t>
            </a:r>
            <a:r>
              <a:rPr lang="en-US" sz="1400" dirty="0">
                <a:latin typeface="Times New Roman" panose="02020603050405020304" pitchFamily="18" charset="0"/>
                <a:cs typeface="Times New Roman" panose="02020603050405020304" pitchFamily="18" charset="0"/>
              </a:rPr>
              <a:t>/h, reaching several </a:t>
            </a:r>
            <a:r>
              <a:rPr lang="en-US" sz="1400" dirty="0" err="1">
                <a:latin typeface="Times New Roman" panose="02020603050405020304" pitchFamily="18" charset="0"/>
                <a:cs typeface="Times New Roman" panose="02020603050405020304" pitchFamily="18" charset="0"/>
              </a:rPr>
              <a:t>mSv</a:t>
            </a:r>
            <a:r>
              <a:rPr lang="en-US" sz="1400" dirty="0">
                <a:latin typeface="Times New Roman" panose="02020603050405020304" pitchFamily="18" charset="0"/>
                <a:cs typeface="Times New Roman" panose="02020603050405020304" pitchFamily="18" charset="0"/>
              </a:rPr>
              <a:t>/h close to most radioactive objects</a:t>
            </a:r>
            <a:r>
              <a:rPr lang="en-US" sz="1400" dirty="0" smtClean="0">
                <a:latin typeface="Times New Roman" panose="02020603050405020304" pitchFamily="18" charset="0"/>
                <a:cs typeface="Times New Roman" panose="02020603050405020304" pitchFamily="18" charset="0"/>
              </a:rPr>
              <a:t>.” S. Roesler remote handling workshop</a:t>
            </a:r>
            <a:endParaRPr lang="en-US" sz="1400" dirty="0">
              <a:latin typeface="Times New Roman" panose="02020603050405020304" pitchFamily="18" charset="0"/>
              <a:cs typeface="Times New Roman" panose="02020603050405020304" pitchFamily="18" charset="0"/>
            </a:endParaRPr>
          </a:p>
        </p:txBody>
      </p:sp>
      <p:pic>
        <p:nvPicPr>
          <p:cNvPr id="12" name="table"/>
          <p:cNvPicPr>
            <a:picLocks noChangeAspect="1"/>
          </p:cNvPicPr>
          <p:nvPr/>
        </p:nvPicPr>
        <p:blipFill>
          <a:blip r:embed="rId2"/>
          <a:stretch>
            <a:fillRect/>
          </a:stretch>
        </p:blipFill>
        <p:spPr>
          <a:xfrm>
            <a:off x="0" y="4039737"/>
            <a:ext cx="2333107" cy="207960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282791870"/>
              </p:ext>
            </p:extLst>
          </p:nvPr>
        </p:nvGraphicFramePr>
        <p:xfrm>
          <a:off x="2316707" y="4062772"/>
          <a:ext cx="2091519" cy="2056566"/>
        </p:xfrm>
        <a:graphic>
          <a:graphicData uri="http://schemas.openxmlformats.org/drawingml/2006/table">
            <a:tbl>
              <a:tblPr/>
              <a:tblGrid>
                <a:gridCol w="1132107"/>
                <a:gridCol w="959412"/>
              </a:tblGrid>
              <a:tr h="514141">
                <a:tc>
                  <a:txBody>
                    <a:bodyPr/>
                    <a:lstStyle/>
                    <a:p>
                      <a:pPr rtl="0">
                        <a:spcAft>
                          <a:spcPts val="0"/>
                        </a:spcAft>
                      </a:pPr>
                      <a:r>
                        <a:rPr lang="en-US" sz="1200" b="1" dirty="0" err="1">
                          <a:solidFill>
                            <a:srgbClr val="000000"/>
                          </a:solidFill>
                          <a:effectLst/>
                          <a:latin typeface="Times New Roman" panose="02020603050405020304" pitchFamily="18" charset="0"/>
                          <a:cs typeface="Times New Roman" panose="02020603050405020304" pitchFamily="18" charset="0"/>
                        </a:rPr>
                        <a:t>t</a:t>
                      </a:r>
                      <a:r>
                        <a:rPr lang="en-US" sz="1200" b="1" baseline="-25000" dirty="0" err="1">
                          <a:solidFill>
                            <a:srgbClr val="000000"/>
                          </a:solidFill>
                          <a:effectLst/>
                          <a:latin typeface="Times New Roman" panose="02020603050405020304" pitchFamily="18" charset="0"/>
                          <a:cs typeface="Times New Roman" panose="02020603050405020304" pitchFamily="18" charset="0"/>
                        </a:rPr>
                        <a:t>cool</a:t>
                      </a:r>
                      <a:endParaRPr lang="en-GB" sz="1200" dirty="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999FF"/>
                    </a:solidFill>
                  </a:tcPr>
                </a:tc>
                <a:tc>
                  <a:txBody>
                    <a:bodyPr/>
                    <a:lstStyle/>
                    <a:p>
                      <a:pPr rtl="0">
                        <a:spcAft>
                          <a:spcPts val="0"/>
                        </a:spcAft>
                      </a:pPr>
                      <a:r>
                        <a:rPr lang="en-US" sz="1200" b="1" dirty="0">
                          <a:solidFill>
                            <a:srgbClr val="000000"/>
                          </a:solidFill>
                          <a:effectLst/>
                          <a:latin typeface="Times New Roman" panose="02020603050405020304" pitchFamily="18" charset="0"/>
                          <a:cs typeface="Times New Roman" panose="02020603050405020304" pitchFamily="18" charset="0"/>
                        </a:rPr>
                        <a:t>Scaling factor</a:t>
                      </a:r>
                      <a:endParaRPr lang="en-GB" sz="1200" dirty="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999FF"/>
                    </a:solidFill>
                  </a:tcPr>
                </a:tc>
              </a:tr>
              <a:tr h="308485">
                <a:tc>
                  <a:txBody>
                    <a:bodyPr/>
                    <a:lstStyle/>
                    <a:p>
                      <a:pPr rtl="0">
                        <a:spcAft>
                          <a:spcPts val="0"/>
                        </a:spcAft>
                      </a:pPr>
                      <a:r>
                        <a:rPr lang="en-US" sz="1200" b="1" dirty="0">
                          <a:solidFill>
                            <a:srgbClr val="000000"/>
                          </a:solidFill>
                          <a:effectLst/>
                          <a:latin typeface="Times New Roman" panose="02020603050405020304" pitchFamily="18" charset="0"/>
                          <a:cs typeface="Times New Roman" panose="02020603050405020304" pitchFamily="18" charset="0"/>
                        </a:rPr>
                        <a:t>1 week</a:t>
                      </a:r>
                      <a:endParaRPr lang="en-GB" sz="1200" dirty="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1.6</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r>
              <a:tr h="308485">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1 month</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EFFF"/>
                    </a:solidFill>
                  </a:tcPr>
                </a:tc>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1.0</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EFFF"/>
                    </a:solidFill>
                  </a:tcPr>
                </a:tc>
              </a:tr>
              <a:tr h="308485">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4 months</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0.47</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r>
              <a:tr h="308485">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6 months</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EFFF"/>
                    </a:solidFill>
                  </a:tcPr>
                </a:tc>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0.35</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EFFF"/>
                    </a:solidFill>
                  </a:tcPr>
                </a:tc>
              </a:tr>
              <a:tr h="308485">
                <a:tc>
                  <a:txBody>
                    <a:bodyPr/>
                    <a:lstStyle/>
                    <a:p>
                      <a:pPr rtl="0">
                        <a:spcAft>
                          <a:spcPts val="0"/>
                        </a:spcAft>
                      </a:pPr>
                      <a:r>
                        <a:rPr lang="en-US" sz="1200" b="1">
                          <a:solidFill>
                            <a:srgbClr val="000000"/>
                          </a:solidFill>
                          <a:effectLst/>
                          <a:latin typeface="Times New Roman" panose="02020603050405020304" pitchFamily="18" charset="0"/>
                          <a:cs typeface="Times New Roman" panose="02020603050405020304" pitchFamily="18" charset="0"/>
                        </a:rPr>
                        <a:t>1 year</a:t>
                      </a:r>
                      <a:endParaRPr lang="en-GB" sz="120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c>
                  <a:txBody>
                    <a:bodyPr/>
                    <a:lstStyle/>
                    <a:p>
                      <a:pPr rtl="0">
                        <a:spcAft>
                          <a:spcPts val="0"/>
                        </a:spcAft>
                      </a:pPr>
                      <a:r>
                        <a:rPr lang="en-US" sz="1200" b="1" dirty="0">
                          <a:solidFill>
                            <a:srgbClr val="000000"/>
                          </a:solidFill>
                          <a:effectLst/>
                          <a:latin typeface="Times New Roman" panose="02020603050405020304" pitchFamily="18" charset="0"/>
                          <a:cs typeface="Times New Roman" panose="02020603050405020304" pitchFamily="18" charset="0"/>
                        </a:rPr>
                        <a:t>0.2</a:t>
                      </a:r>
                      <a:endParaRPr lang="en-GB" sz="1200" dirty="0">
                        <a:solidFill>
                          <a:srgbClr val="000000"/>
                        </a:solidFill>
                        <a:effectLst/>
                        <a:latin typeface="Times New Roman" panose="02020603050405020304" pitchFamily="18" charset="0"/>
                        <a:cs typeface="Times New Roman" panose="02020603050405020304" pitchFamily="18" charset="0"/>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DEFF"/>
                    </a:solidFill>
                  </a:tcPr>
                </a:tc>
              </a:tr>
            </a:tbl>
          </a:graphicData>
        </a:graphic>
      </p:graphicFrame>
      <p:pic>
        <p:nvPicPr>
          <p:cNvPr id="17" name="Picture 17" descr="\\pcscrpq3\home\forStefan\HiLumi\Atlas_TAS_Q1\fullResGeo\PlotsLS1\ATLASpp_2013_1w.jpg"/>
          <p:cNvPicPr>
            <a:picLocks noChangeAspect="1" noChangeArrowheads="1"/>
          </p:cNvPicPr>
          <p:nvPr/>
        </p:nvPicPr>
        <p:blipFill>
          <a:blip r:embed="rId3" cstate="email">
            <a:extLst>
              <a:ext uri="{28A0092B-C50C-407E-A947-70E740481C1C}">
                <a14:useLocalDpi xmlns:a14="http://schemas.microsoft.com/office/drawing/2010/main" val="0"/>
              </a:ext>
            </a:extLst>
          </a:blip>
          <a:srcRect t="6184"/>
          <a:stretch>
            <a:fillRect/>
          </a:stretch>
        </p:blipFill>
        <p:spPr bwMode="auto">
          <a:xfrm>
            <a:off x="-1" y="1237859"/>
            <a:ext cx="4081462"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40"/>
          <p:cNvSpPr txBox="1">
            <a:spLocks noChangeArrowheads="1"/>
          </p:cNvSpPr>
          <p:nvPr/>
        </p:nvSpPr>
        <p:spPr bwMode="auto">
          <a:xfrm>
            <a:off x="180974" y="672752"/>
            <a:ext cx="3719513"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400" dirty="0"/>
              <a:t>FLUKA calculations for LS1 (1 week cooling)</a:t>
            </a:r>
            <a:endParaRPr lang="en-GB" altLang="en-US" sz="1400" dirty="0"/>
          </a:p>
        </p:txBody>
      </p:sp>
      <p:sp>
        <p:nvSpPr>
          <p:cNvPr id="20" name="TextBox 31"/>
          <p:cNvSpPr txBox="1">
            <a:spLocks noChangeArrowheads="1"/>
          </p:cNvSpPr>
          <p:nvPr/>
        </p:nvSpPr>
        <p:spPr bwMode="auto">
          <a:xfrm>
            <a:off x="1050688" y="993593"/>
            <a:ext cx="1536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800" b="1" dirty="0"/>
              <a:t>Courtesy: </a:t>
            </a:r>
            <a:r>
              <a:rPr lang="en-US" altLang="en-US" sz="800" b="1" dirty="0" err="1"/>
              <a:t>C.Urscheler</a:t>
            </a:r>
            <a:r>
              <a:rPr lang="en-US" altLang="en-US" sz="800" b="1" dirty="0"/>
              <a:t> et al.</a:t>
            </a:r>
            <a:endParaRPr lang="en-GB" altLang="en-US" sz="800" b="1" dirty="0"/>
          </a:p>
        </p:txBody>
      </p:sp>
      <p:pic>
        <p:nvPicPr>
          <p:cNvPr id="21"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27538" y="1859464"/>
            <a:ext cx="4570412" cy="183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4"/>
          <p:cNvSpPr>
            <a:spLocks noChangeArrowheads="1"/>
          </p:cNvSpPr>
          <p:nvPr/>
        </p:nvSpPr>
        <p:spPr bwMode="auto">
          <a:xfrm>
            <a:off x="4572000" y="905377"/>
            <a:ext cx="4572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400" dirty="0">
                <a:solidFill>
                  <a:srgbClr val="0000FF"/>
                </a:solidFill>
                <a:latin typeface="Times New Roman" panose="02020603050405020304" pitchFamily="18" charset="0"/>
                <a:cs typeface="Times New Roman" panose="02020603050405020304" pitchFamily="18" charset="0"/>
              </a:rPr>
              <a:t>Ambient dose equivalent rates in µ</a:t>
            </a:r>
            <a:r>
              <a:rPr lang="en-US" altLang="en-US" sz="1400" dirty="0" err="1">
                <a:solidFill>
                  <a:srgbClr val="0000FF"/>
                </a:solidFill>
                <a:latin typeface="Times New Roman" panose="02020603050405020304" pitchFamily="18" charset="0"/>
                <a:cs typeface="Times New Roman" panose="02020603050405020304" pitchFamily="18" charset="0"/>
              </a:rPr>
              <a:t>Sv</a:t>
            </a:r>
            <a:r>
              <a:rPr lang="en-US" altLang="en-US" sz="1400" dirty="0">
                <a:solidFill>
                  <a:srgbClr val="0000FF"/>
                </a:solidFill>
                <a:latin typeface="Times New Roman" panose="02020603050405020304" pitchFamily="18" charset="0"/>
                <a:cs typeface="Times New Roman" panose="02020603050405020304" pitchFamily="18" charset="0"/>
              </a:rPr>
              <a:t>/h </a:t>
            </a:r>
            <a:r>
              <a:rPr lang="en-US" altLang="en-US" sz="1400" dirty="0">
                <a:solidFill>
                  <a:srgbClr val="000000"/>
                </a:solidFill>
                <a:latin typeface="Times New Roman" panose="02020603050405020304" pitchFamily="18" charset="0"/>
                <a:cs typeface="Times New Roman" panose="02020603050405020304" pitchFamily="18" charset="0"/>
              </a:rPr>
              <a:t>at 40cm </a:t>
            </a:r>
          </a:p>
          <a:p>
            <a:r>
              <a:rPr lang="en-US" altLang="en-US" sz="1400" dirty="0">
                <a:solidFill>
                  <a:srgbClr val="000000"/>
                </a:solidFill>
                <a:latin typeface="Times New Roman" panose="02020603050405020304" pitchFamily="18" charset="0"/>
                <a:cs typeface="Times New Roman" panose="02020603050405020304" pitchFamily="18" charset="0"/>
              </a:rPr>
              <a:t>measured on Dec 17, 2012  </a:t>
            </a:r>
          </a:p>
          <a:p>
            <a:r>
              <a:rPr lang="en-US" altLang="en-US" sz="1400" dirty="0">
                <a:solidFill>
                  <a:srgbClr val="000000"/>
                </a:solidFill>
                <a:latin typeface="Times New Roman" panose="02020603050405020304" pitchFamily="18" charset="0"/>
                <a:cs typeface="Times New Roman" panose="02020603050405020304" pitchFamily="18" charset="0"/>
              </a:rPr>
              <a:t>(last “good” fill on Dec 5, i.e. cooling time &gt;1week)    </a:t>
            </a:r>
          </a:p>
        </p:txBody>
      </p:sp>
      <p:sp>
        <p:nvSpPr>
          <p:cNvPr id="24" name="TextBox 4"/>
          <p:cNvSpPr txBox="1"/>
          <p:nvPr/>
        </p:nvSpPr>
        <p:spPr>
          <a:xfrm>
            <a:off x="20982" y="3666572"/>
            <a:ext cx="1798056"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4 months cooling</a:t>
            </a:r>
            <a:endParaRPr lang="en-GB" dirty="0"/>
          </a:p>
        </p:txBody>
      </p:sp>
      <p:sp>
        <p:nvSpPr>
          <p:cNvPr id="4" name="Rectangle 3"/>
          <p:cNvSpPr/>
          <p:nvPr/>
        </p:nvSpPr>
        <p:spPr>
          <a:xfrm>
            <a:off x="4427538" y="4035904"/>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205</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28" name="Rectangle 27"/>
          <p:cNvSpPr/>
          <p:nvPr/>
        </p:nvSpPr>
        <p:spPr>
          <a:xfrm>
            <a:off x="4995081" y="4039737"/>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148</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0" name="Rectangle 29"/>
          <p:cNvSpPr/>
          <p:nvPr/>
        </p:nvSpPr>
        <p:spPr>
          <a:xfrm>
            <a:off x="5562624" y="4035904"/>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57</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1" name="Rectangle 30"/>
          <p:cNvSpPr/>
          <p:nvPr/>
        </p:nvSpPr>
        <p:spPr>
          <a:xfrm>
            <a:off x="6145201" y="4039737"/>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95</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2" name="Rectangle 31"/>
          <p:cNvSpPr/>
          <p:nvPr/>
        </p:nvSpPr>
        <p:spPr>
          <a:xfrm>
            <a:off x="6712744" y="4039737"/>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29</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3" name="Rectangle 32"/>
          <p:cNvSpPr/>
          <p:nvPr/>
        </p:nvSpPr>
        <p:spPr>
          <a:xfrm>
            <a:off x="7280287" y="4019623"/>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19</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4" name="Rectangle 33"/>
          <p:cNvSpPr/>
          <p:nvPr/>
        </p:nvSpPr>
        <p:spPr>
          <a:xfrm>
            <a:off x="8105583" y="4062840"/>
            <a:ext cx="567543" cy="42691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257</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5" name="Rectangle 34"/>
          <p:cNvSpPr/>
          <p:nvPr/>
        </p:nvSpPr>
        <p:spPr>
          <a:xfrm>
            <a:off x="4457106" y="4938944"/>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660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6" name="Rectangle 35"/>
          <p:cNvSpPr/>
          <p:nvPr/>
        </p:nvSpPr>
        <p:spPr>
          <a:xfrm>
            <a:off x="5024649" y="4942777"/>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480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7" name="Rectangle 36"/>
          <p:cNvSpPr/>
          <p:nvPr/>
        </p:nvSpPr>
        <p:spPr>
          <a:xfrm>
            <a:off x="5592192" y="4938944"/>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180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8" name="Rectangle 37"/>
          <p:cNvSpPr/>
          <p:nvPr/>
        </p:nvSpPr>
        <p:spPr>
          <a:xfrm>
            <a:off x="6174769" y="4942777"/>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300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39" name="Rectangle 38"/>
          <p:cNvSpPr/>
          <p:nvPr/>
        </p:nvSpPr>
        <p:spPr>
          <a:xfrm>
            <a:off x="6742312" y="4942777"/>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90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0" name="Rectangle 39"/>
          <p:cNvSpPr/>
          <p:nvPr/>
        </p:nvSpPr>
        <p:spPr>
          <a:xfrm>
            <a:off x="7309855" y="4922663"/>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60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1" name="Rectangle 40"/>
          <p:cNvSpPr/>
          <p:nvPr/>
        </p:nvSpPr>
        <p:spPr>
          <a:xfrm>
            <a:off x="8135151" y="4965880"/>
            <a:ext cx="567543" cy="426914"/>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830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2" name="Rectangle 41"/>
          <p:cNvSpPr/>
          <p:nvPr/>
        </p:nvSpPr>
        <p:spPr>
          <a:xfrm>
            <a:off x="4470754" y="5689584"/>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700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3" name="Rectangle 42"/>
          <p:cNvSpPr/>
          <p:nvPr/>
        </p:nvSpPr>
        <p:spPr>
          <a:xfrm>
            <a:off x="5038297" y="5693417"/>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500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4" name="Rectangle 43"/>
          <p:cNvSpPr/>
          <p:nvPr/>
        </p:nvSpPr>
        <p:spPr>
          <a:xfrm>
            <a:off x="5605840" y="5689584"/>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190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5" name="Rectangle 44"/>
          <p:cNvSpPr/>
          <p:nvPr/>
        </p:nvSpPr>
        <p:spPr>
          <a:xfrm>
            <a:off x="6188417" y="5693417"/>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320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6" name="Rectangle 45"/>
          <p:cNvSpPr/>
          <p:nvPr/>
        </p:nvSpPr>
        <p:spPr>
          <a:xfrm>
            <a:off x="6755960" y="5693417"/>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100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7" name="Rectangle 46"/>
          <p:cNvSpPr/>
          <p:nvPr/>
        </p:nvSpPr>
        <p:spPr>
          <a:xfrm>
            <a:off x="7323503" y="5673303"/>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65</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48" name="Rectangle 47"/>
          <p:cNvSpPr/>
          <p:nvPr/>
        </p:nvSpPr>
        <p:spPr>
          <a:xfrm>
            <a:off x="8148799" y="5716520"/>
            <a:ext cx="567543" cy="42691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latin typeface="Times New Roman" panose="02020603050405020304" pitchFamily="18" charset="0"/>
                <a:cs typeface="Times New Roman" panose="02020603050405020304" pitchFamily="18" charset="0"/>
              </a:rPr>
              <a:t>870</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7" name="Down Arrow 6"/>
          <p:cNvSpPr/>
          <p:nvPr/>
        </p:nvSpPr>
        <p:spPr>
          <a:xfrm>
            <a:off x="5562624" y="3694614"/>
            <a:ext cx="2044650" cy="32500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LS3</a:t>
            </a:r>
            <a:endParaRPr lang="en-GB" dirty="0">
              <a:latin typeface="Times New Roman" panose="02020603050405020304" pitchFamily="18" charset="0"/>
              <a:cs typeface="Times New Roman" panose="02020603050405020304" pitchFamily="18" charset="0"/>
            </a:endParaRPr>
          </a:p>
        </p:txBody>
      </p:sp>
      <p:sp>
        <p:nvSpPr>
          <p:cNvPr id="49" name="Down Arrow 48"/>
          <p:cNvSpPr/>
          <p:nvPr/>
        </p:nvSpPr>
        <p:spPr>
          <a:xfrm>
            <a:off x="5547026" y="4592456"/>
            <a:ext cx="2044650" cy="32500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LS4</a:t>
            </a:r>
            <a:endParaRPr lang="en-GB" dirty="0">
              <a:latin typeface="Times New Roman" panose="02020603050405020304" pitchFamily="18" charset="0"/>
              <a:cs typeface="Times New Roman" panose="02020603050405020304" pitchFamily="18" charset="0"/>
            </a:endParaRPr>
          </a:p>
        </p:txBody>
      </p:sp>
      <p:sp>
        <p:nvSpPr>
          <p:cNvPr id="50" name="Down Arrow 49"/>
          <p:cNvSpPr/>
          <p:nvPr/>
        </p:nvSpPr>
        <p:spPr>
          <a:xfrm>
            <a:off x="5560674" y="5392794"/>
            <a:ext cx="2044650" cy="32500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2035</a:t>
            </a:r>
            <a:endParaRPr lang="en-GB" dirty="0">
              <a:latin typeface="Times New Roman" panose="02020603050405020304" pitchFamily="18" charset="0"/>
              <a:cs typeface="Times New Roman" panose="02020603050405020304" pitchFamily="18" charset="0"/>
            </a:endParaRPr>
          </a:p>
        </p:txBody>
      </p:sp>
      <p:sp>
        <p:nvSpPr>
          <p:cNvPr id="51" name="Rectangle 50"/>
          <p:cNvSpPr/>
          <p:nvPr/>
        </p:nvSpPr>
        <p:spPr>
          <a:xfrm>
            <a:off x="1674751" y="3592753"/>
            <a:ext cx="1316712" cy="147638"/>
          </a:xfrm>
          <a:prstGeom prst="rect">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tx1">
                    <a:lumMod val="75000"/>
                  </a:schemeClr>
                </a:solidFill>
                <a:latin typeface="Times New Roman" panose="02020603050405020304" pitchFamily="18" charset="0"/>
                <a:cs typeface="Times New Roman" panose="02020603050405020304" pitchFamily="18" charset="0"/>
              </a:rPr>
              <a:t>S. </a:t>
            </a:r>
            <a:r>
              <a:rPr lang="en-GB" sz="1400" dirty="0" err="1">
                <a:solidFill>
                  <a:schemeClr val="tx1">
                    <a:lumMod val="75000"/>
                  </a:schemeClr>
                </a:solidFill>
                <a:latin typeface="Times New Roman" panose="02020603050405020304" pitchFamily="18" charset="0"/>
                <a:cs typeface="Times New Roman" panose="02020603050405020304" pitchFamily="18" charset="0"/>
              </a:rPr>
              <a:t>R</a:t>
            </a:r>
            <a:r>
              <a:rPr lang="en-GB" sz="1400" dirty="0" err="1" smtClean="0">
                <a:solidFill>
                  <a:schemeClr val="tx1">
                    <a:lumMod val="75000"/>
                  </a:schemeClr>
                </a:solidFill>
                <a:latin typeface="Times New Roman" panose="02020603050405020304" pitchFamily="18" charset="0"/>
                <a:cs typeface="Times New Roman" panose="02020603050405020304" pitchFamily="18" charset="0"/>
              </a:rPr>
              <a:t>oesler</a:t>
            </a:r>
            <a:endParaRPr lang="en-GB" sz="1400" dirty="0">
              <a:solidFill>
                <a:schemeClr val="tx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177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0"/>
            <a:ext cx="7772400" cy="1651994"/>
          </a:xfrm>
        </p:spPr>
        <p:txBody>
          <a:bodyPr>
            <a:normAutofit fontScale="90000"/>
          </a:bodyPr>
          <a:lstStyle/>
          <a:p>
            <a:r>
              <a:rPr lang="en-GB" dirty="0" smtClean="0"/>
              <a:t>Crab cavity</a:t>
            </a:r>
            <a:br>
              <a:rPr lang="en-GB" dirty="0" smtClean="0"/>
            </a:br>
            <a:r>
              <a:rPr lang="en-GB" sz="2700" i="1" dirty="0" smtClean="0"/>
              <a:t>4+4 baseline</a:t>
            </a:r>
            <a:r>
              <a:rPr lang="en-GB" dirty="0" smtClean="0"/>
              <a:t/>
            </a:r>
            <a:br>
              <a:rPr lang="en-GB" dirty="0" smtClean="0"/>
            </a:br>
            <a:r>
              <a:rPr lang="en-GB" sz="2700" i="1" dirty="0" smtClean="0"/>
              <a:t>service Space requirement under revision by crab cavity team</a:t>
            </a:r>
            <a:r>
              <a:rPr lang="en-GB" dirty="0" smtClean="0"/>
              <a:t/>
            </a:r>
            <a:br>
              <a:rPr lang="en-GB" dirty="0" smtClean="0"/>
            </a:br>
            <a:endParaRPr lang="en-GB" dirty="0"/>
          </a:p>
        </p:txBody>
      </p:sp>
      <p:sp>
        <p:nvSpPr>
          <p:cNvPr id="5" name="Text Placeholder 4"/>
          <p:cNvSpPr>
            <a:spLocks noGrp="1"/>
          </p:cNvSpPr>
          <p:nvPr>
            <p:ph type="body" idx="1"/>
          </p:nvPr>
        </p:nvSpPr>
        <p:spPr/>
        <p:txBody>
          <a:bodyPr/>
          <a:lstStyle/>
          <a:p>
            <a:r>
              <a:rPr lang="en-GB" dirty="0"/>
              <a:t>IP1 and IP5 </a:t>
            </a:r>
          </a:p>
        </p:txBody>
      </p:sp>
    </p:spTree>
    <p:extLst>
      <p:ext uri="{BB962C8B-B14F-4D97-AF65-F5344CB8AC3E}">
        <p14:creationId xmlns:p14="http://schemas.microsoft.com/office/powerpoint/2010/main" val="3498858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971600" y="4293096"/>
            <a:ext cx="2713179" cy="648072"/>
            <a:chOff x="274645" y="2047941"/>
            <a:chExt cx="2394986" cy="648072"/>
          </a:xfrm>
          <a:solidFill>
            <a:schemeClr val="tx1">
              <a:lumMod val="75000"/>
            </a:schemeClr>
          </a:solidFill>
        </p:grpSpPr>
        <p:sp>
          <p:nvSpPr>
            <p:cNvPr id="63" name="Rectangle 62"/>
            <p:cNvSpPr/>
            <p:nvPr/>
          </p:nvSpPr>
          <p:spPr>
            <a:xfrm>
              <a:off x="274645"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LLRF racks</a:t>
              </a:r>
            </a:p>
          </p:txBody>
        </p:sp>
        <p:sp>
          <p:nvSpPr>
            <p:cNvPr id="64" name="Rectangle 63"/>
            <p:cNvSpPr/>
            <p:nvPr/>
          </p:nvSpPr>
          <p:spPr>
            <a:xfrm>
              <a:off x="1472138"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Main power drivers</a:t>
              </a:r>
            </a:p>
          </p:txBody>
        </p:sp>
      </p:grpSp>
      <p:grpSp>
        <p:nvGrpSpPr>
          <p:cNvPr id="98" name="Group 97"/>
          <p:cNvGrpSpPr/>
          <p:nvPr/>
        </p:nvGrpSpPr>
        <p:grpSpPr>
          <a:xfrm>
            <a:off x="6372200" y="4293096"/>
            <a:ext cx="2713179" cy="648072"/>
            <a:chOff x="274645" y="2047941"/>
            <a:chExt cx="2394986" cy="648072"/>
          </a:xfrm>
          <a:solidFill>
            <a:schemeClr val="tx1">
              <a:lumMod val="75000"/>
            </a:schemeClr>
          </a:solidFill>
        </p:grpSpPr>
        <p:sp>
          <p:nvSpPr>
            <p:cNvPr id="99" name="Rectangle 98"/>
            <p:cNvSpPr/>
            <p:nvPr/>
          </p:nvSpPr>
          <p:spPr>
            <a:xfrm>
              <a:off x="274645"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LLRF racks</a:t>
              </a:r>
            </a:p>
          </p:txBody>
        </p:sp>
        <p:sp>
          <p:nvSpPr>
            <p:cNvPr id="100" name="Rectangle 99"/>
            <p:cNvSpPr/>
            <p:nvPr/>
          </p:nvSpPr>
          <p:spPr>
            <a:xfrm>
              <a:off x="1472138"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Main power drivers</a:t>
              </a:r>
            </a:p>
          </p:txBody>
        </p:sp>
      </p:grpSp>
      <p:sp>
        <p:nvSpPr>
          <p:cNvPr id="4" name="Title 3"/>
          <p:cNvSpPr>
            <a:spLocks noGrp="1"/>
          </p:cNvSpPr>
          <p:nvPr>
            <p:ph type="title"/>
          </p:nvPr>
        </p:nvSpPr>
        <p:spPr>
          <a:xfrm>
            <a:off x="488468" y="0"/>
            <a:ext cx="8229600" cy="980728"/>
          </a:xfrm>
        </p:spPr>
        <p:txBody>
          <a:bodyPr/>
          <a:lstStyle/>
          <a:p>
            <a:r>
              <a:rPr lang="en-GB" dirty="0" smtClean="0">
                <a:latin typeface="Times New Roman" panose="02020603050405020304" pitchFamily="18" charset="0"/>
                <a:cs typeface="Times New Roman" panose="02020603050405020304" pitchFamily="18" charset="0"/>
              </a:rPr>
              <a:t>Ancillary equipment needs</a:t>
            </a:r>
            <a:endParaRPr lang="en-GB" dirty="0">
              <a:latin typeface="Times New Roman" panose="02020603050405020304" pitchFamily="18" charset="0"/>
              <a:cs typeface="Times New Roman" panose="02020603050405020304" pitchFamily="18" charset="0"/>
            </a:endParaRPr>
          </a:p>
        </p:txBody>
      </p:sp>
      <p:grpSp>
        <p:nvGrpSpPr>
          <p:cNvPr id="16" name="Group 15"/>
          <p:cNvGrpSpPr/>
          <p:nvPr/>
        </p:nvGrpSpPr>
        <p:grpSpPr>
          <a:xfrm>
            <a:off x="1001760" y="1304764"/>
            <a:ext cx="2634136" cy="482454"/>
            <a:chOff x="431541" y="1304764"/>
            <a:chExt cx="2634136" cy="482454"/>
          </a:xfrm>
          <a:solidFill>
            <a:srgbClr val="00B0F0"/>
          </a:solidFill>
        </p:grpSpPr>
        <p:sp>
          <p:nvSpPr>
            <p:cNvPr id="6" name="Plaque 5"/>
            <p:cNvSpPr/>
            <p:nvPr/>
          </p:nvSpPr>
          <p:spPr>
            <a:xfrm>
              <a:off x="431541" y="1304764"/>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laque 6"/>
            <p:cNvSpPr/>
            <p:nvPr/>
          </p:nvSpPr>
          <p:spPr>
            <a:xfrm>
              <a:off x="755576"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laque 7"/>
            <p:cNvSpPr/>
            <p:nvPr/>
          </p:nvSpPr>
          <p:spPr>
            <a:xfrm>
              <a:off x="1078172" y="1307888"/>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laque 10"/>
            <p:cNvSpPr/>
            <p:nvPr/>
          </p:nvSpPr>
          <p:spPr>
            <a:xfrm>
              <a:off x="1408438"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laque 11"/>
            <p:cNvSpPr/>
            <p:nvPr/>
          </p:nvSpPr>
          <p:spPr>
            <a:xfrm>
              <a:off x="1760072" y="1304764"/>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laque 12"/>
            <p:cNvSpPr/>
            <p:nvPr/>
          </p:nvSpPr>
          <p:spPr>
            <a:xfrm>
              <a:off x="2097889"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laque 13"/>
            <p:cNvSpPr/>
            <p:nvPr/>
          </p:nvSpPr>
          <p:spPr>
            <a:xfrm>
              <a:off x="2420485" y="1307888"/>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laque 14"/>
            <p:cNvSpPr/>
            <p:nvPr/>
          </p:nvSpPr>
          <p:spPr>
            <a:xfrm>
              <a:off x="2743081" y="1556792"/>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p:cNvGrpSpPr/>
          <p:nvPr/>
        </p:nvGrpSpPr>
        <p:grpSpPr>
          <a:xfrm rot="10800000">
            <a:off x="6372200" y="1290361"/>
            <a:ext cx="2634136" cy="482454"/>
            <a:chOff x="431541" y="1304764"/>
            <a:chExt cx="2634136" cy="482454"/>
          </a:xfrm>
          <a:solidFill>
            <a:srgbClr val="00B0F0"/>
          </a:solidFill>
        </p:grpSpPr>
        <p:sp>
          <p:nvSpPr>
            <p:cNvPr id="18" name="Plaque 17"/>
            <p:cNvSpPr/>
            <p:nvPr/>
          </p:nvSpPr>
          <p:spPr>
            <a:xfrm>
              <a:off x="431541" y="1304764"/>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Plaque 18"/>
            <p:cNvSpPr/>
            <p:nvPr/>
          </p:nvSpPr>
          <p:spPr>
            <a:xfrm>
              <a:off x="755576"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Plaque 19"/>
            <p:cNvSpPr/>
            <p:nvPr/>
          </p:nvSpPr>
          <p:spPr>
            <a:xfrm>
              <a:off x="1078172" y="1307888"/>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Plaque 20"/>
            <p:cNvSpPr/>
            <p:nvPr/>
          </p:nvSpPr>
          <p:spPr>
            <a:xfrm>
              <a:off x="1408438"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Plaque 21"/>
            <p:cNvSpPr/>
            <p:nvPr/>
          </p:nvSpPr>
          <p:spPr>
            <a:xfrm>
              <a:off x="1760072" y="1304764"/>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Plaque 22"/>
            <p:cNvSpPr/>
            <p:nvPr/>
          </p:nvSpPr>
          <p:spPr>
            <a:xfrm>
              <a:off x="2097889" y="1542390"/>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Plaque 23"/>
            <p:cNvSpPr/>
            <p:nvPr/>
          </p:nvSpPr>
          <p:spPr>
            <a:xfrm>
              <a:off x="2420485" y="1307888"/>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Plaque 24"/>
            <p:cNvSpPr/>
            <p:nvPr/>
          </p:nvSpPr>
          <p:spPr>
            <a:xfrm>
              <a:off x="2743081" y="1556792"/>
              <a:ext cx="322596" cy="230426"/>
            </a:xfrm>
            <a:prstGeom prst="plaque">
              <a:avLst>
                <a:gd name="adj" fmla="val 3345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8-Point Star 29"/>
          <p:cNvSpPr/>
          <p:nvPr/>
        </p:nvSpPr>
        <p:spPr>
          <a:xfrm>
            <a:off x="4355976" y="1124744"/>
            <a:ext cx="864096" cy="792088"/>
          </a:xfrm>
          <a:prstGeom prst="star8">
            <a:avLst>
              <a:gd name="adj" fmla="val 3032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a:stCxn id="14" idx="3"/>
            <a:endCxn id="30" idx="4"/>
          </p:cNvCxnSpPr>
          <p:nvPr/>
        </p:nvCxnSpPr>
        <p:spPr>
          <a:xfrm>
            <a:off x="3313300" y="1423101"/>
            <a:ext cx="1042676" cy="976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 idx="3"/>
            <a:endCxn id="30" idx="4"/>
          </p:cNvCxnSpPr>
          <p:nvPr/>
        </p:nvCxnSpPr>
        <p:spPr>
          <a:xfrm flipV="1">
            <a:off x="3635896" y="1520788"/>
            <a:ext cx="720080" cy="151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25" idx="3"/>
            <a:endCxn id="30" idx="0"/>
          </p:cNvCxnSpPr>
          <p:nvPr/>
        </p:nvCxnSpPr>
        <p:spPr>
          <a:xfrm flipH="1">
            <a:off x="5220072" y="1405574"/>
            <a:ext cx="1152128" cy="1152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4" idx="3"/>
            <a:endCxn id="30" idx="0"/>
          </p:cNvCxnSpPr>
          <p:nvPr/>
        </p:nvCxnSpPr>
        <p:spPr>
          <a:xfrm flipH="1" flipV="1">
            <a:off x="5220072" y="1520788"/>
            <a:ext cx="1474724" cy="133690"/>
          </a:xfrm>
          <a:prstGeom prst="line">
            <a:avLst/>
          </a:prstGeom>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1036341" y="2708920"/>
            <a:ext cx="2599555" cy="648072"/>
            <a:chOff x="274645" y="2047941"/>
            <a:chExt cx="2394986" cy="648072"/>
          </a:xfrm>
          <a:solidFill>
            <a:srgbClr val="0070C0"/>
          </a:solidFill>
        </p:grpSpPr>
        <p:sp>
          <p:nvSpPr>
            <p:cNvPr id="54" name="Rectangle 53"/>
            <p:cNvSpPr/>
            <p:nvPr/>
          </p:nvSpPr>
          <p:spPr>
            <a:xfrm>
              <a:off x="274645" y="2047941"/>
              <a:ext cx="1197493" cy="648072"/>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Circulator</a:t>
              </a:r>
            </a:p>
            <a:p>
              <a:pPr algn="ctr"/>
              <a:r>
                <a:rPr lang="en-GB" dirty="0" smtClean="0">
                  <a:latin typeface="Times New Roman" panose="02020603050405020304" pitchFamily="18" charset="0"/>
                  <a:cs typeface="Times New Roman" panose="02020603050405020304" pitchFamily="18" charset="0"/>
                </a:rPr>
                <a:t>Load</a:t>
              </a:r>
            </a:p>
          </p:txBody>
        </p:sp>
        <p:sp>
          <p:nvSpPr>
            <p:cNvPr id="56" name="Rectangle 55"/>
            <p:cNvSpPr/>
            <p:nvPr/>
          </p:nvSpPr>
          <p:spPr>
            <a:xfrm>
              <a:off x="1472138" y="2047941"/>
              <a:ext cx="1197493" cy="648072"/>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latin typeface="Times New Roman" panose="02020603050405020304" pitchFamily="18" charset="0"/>
                  <a:cs typeface="Times New Roman" panose="02020603050405020304" pitchFamily="18" charset="0"/>
                </a:rPr>
                <a:t>Tetrode</a:t>
              </a:r>
              <a:endParaRPr lang="en-GB" dirty="0" smtClean="0">
                <a:latin typeface="Times New Roman" panose="02020603050405020304" pitchFamily="18" charset="0"/>
                <a:cs typeface="Times New Roman" panose="02020603050405020304" pitchFamily="18" charset="0"/>
              </a:endParaRPr>
            </a:p>
            <a:p>
              <a:pPr algn="ctr"/>
              <a:r>
                <a:rPr lang="en-GB" dirty="0" smtClean="0">
                  <a:latin typeface="Times New Roman" panose="02020603050405020304" pitchFamily="18" charset="0"/>
                  <a:cs typeface="Times New Roman" panose="02020603050405020304" pitchFamily="18" charset="0"/>
                </a:rPr>
                <a:t>Amplifier</a:t>
              </a:r>
            </a:p>
          </p:txBody>
        </p:sp>
      </p:grpSp>
      <p:grpSp>
        <p:nvGrpSpPr>
          <p:cNvPr id="68" name="Group 67"/>
          <p:cNvGrpSpPr/>
          <p:nvPr/>
        </p:nvGrpSpPr>
        <p:grpSpPr>
          <a:xfrm>
            <a:off x="3423514" y="5369825"/>
            <a:ext cx="3020694" cy="648072"/>
            <a:chOff x="274645" y="2047941"/>
            <a:chExt cx="2394986" cy="648072"/>
          </a:xfrm>
          <a:solidFill>
            <a:schemeClr val="tx1">
              <a:lumMod val="75000"/>
            </a:schemeClr>
          </a:solidFill>
        </p:grpSpPr>
        <p:sp>
          <p:nvSpPr>
            <p:cNvPr id="69" name="Rectangle 68"/>
            <p:cNvSpPr/>
            <p:nvPr/>
          </p:nvSpPr>
          <p:spPr>
            <a:xfrm>
              <a:off x="274645"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LLRF central racks</a:t>
              </a:r>
            </a:p>
          </p:txBody>
        </p:sp>
        <p:sp>
          <p:nvSpPr>
            <p:cNvPr id="70" name="Rectangle 69"/>
            <p:cNvSpPr/>
            <p:nvPr/>
          </p:nvSpPr>
          <p:spPr>
            <a:xfrm>
              <a:off x="1472138"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Slow control</a:t>
              </a:r>
            </a:p>
          </p:txBody>
        </p:sp>
      </p:grpSp>
      <p:sp>
        <p:nvSpPr>
          <p:cNvPr id="72" name="Rectangle 71"/>
          <p:cNvSpPr/>
          <p:nvPr/>
        </p:nvSpPr>
        <p:spPr>
          <a:xfrm>
            <a:off x="5336" y="876316"/>
            <a:ext cx="966264" cy="144016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Times New Roman" panose="02020603050405020304" pitchFamily="18" charset="0"/>
                <a:cs typeface="Times New Roman" panose="02020603050405020304" pitchFamily="18" charset="0"/>
              </a:rPr>
              <a:t>On the beam</a:t>
            </a:r>
            <a:endParaRPr lang="en-GB" sz="1600" b="1" dirty="0">
              <a:solidFill>
                <a:schemeClr val="tx1"/>
              </a:solidFill>
              <a:latin typeface="Times New Roman" panose="02020603050405020304" pitchFamily="18" charset="0"/>
              <a:cs typeface="Times New Roman" panose="02020603050405020304" pitchFamily="18" charset="0"/>
            </a:endParaRPr>
          </a:p>
        </p:txBody>
      </p:sp>
      <p:sp>
        <p:nvSpPr>
          <p:cNvPr id="73" name="Rectangle 72"/>
          <p:cNvSpPr/>
          <p:nvPr/>
        </p:nvSpPr>
        <p:spPr>
          <a:xfrm>
            <a:off x="0" y="2316476"/>
            <a:ext cx="971600" cy="1440160"/>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Times New Roman" panose="02020603050405020304" pitchFamily="18" charset="0"/>
                <a:cs typeface="Times New Roman" panose="02020603050405020304" pitchFamily="18" charset="0"/>
              </a:rPr>
              <a:t> I</a:t>
            </a:r>
            <a:r>
              <a:rPr lang="en-GB" sz="1600" b="1" dirty="0" smtClean="0">
                <a:solidFill>
                  <a:schemeClr val="tx1"/>
                </a:solidFill>
                <a:latin typeface="Times New Roman" panose="02020603050405020304" pitchFamily="18" charset="0"/>
                <a:cs typeface="Times New Roman" panose="02020603050405020304" pitchFamily="18" charset="0"/>
              </a:rPr>
              <a:t>n the tunnel</a:t>
            </a:r>
            <a:endParaRPr lang="en-GB" sz="1600" b="1" dirty="0">
              <a:solidFill>
                <a:schemeClr val="tx1"/>
              </a:solidFill>
              <a:latin typeface="Times New Roman" panose="02020603050405020304" pitchFamily="18" charset="0"/>
              <a:cs typeface="Times New Roman" panose="02020603050405020304" pitchFamily="18" charset="0"/>
            </a:endParaRPr>
          </a:p>
        </p:txBody>
      </p:sp>
      <p:sp>
        <p:nvSpPr>
          <p:cNvPr id="74" name="Rectangle 73"/>
          <p:cNvSpPr/>
          <p:nvPr/>
        </p:nvSpPr>
        <p:spPr>
          <a:xfrm>
            <a:off x="0" y="3756636"/>
            <a:ext cx="971600" cy="144016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Times New Roman" panose="02020603050405020304" pitchFamily="18" charset="0"/>
                <a:cs typeface="Times New Roman" panose="02020603050405020304" pitchFamily="18" charset="0"/>
              </a:rPr>
              <a:t>Shielded area</a:t>
            </a:r>
            <a:endParaRPr lang="en-GB" sz="1600" b="1" dirty="0">
              <a:solidFill>
                <a:schemeClr val="tx1"/>
              </a:solidFill>
              <a:latin typeface="Times New Roman" panose="02020603050405020304" pitchFamily="18" charset="0"/>
              <a:cs typeface="Times New Roman" panose="02020603050405020304" pitchFamily="18" charset="0"/>
            </a:endParaRPr>
          </a:p>
        </p:txBody>
      </p:sp>
      <p:sp>
        <p:nvSpPr>
          <p:cNvPr id="75" name="Rectangle 74"/>
          <p:cNvSpPr/>
          <p:nvPr/>
        </p:nvSpPr>
        <p:spPr>
          <a:xfrm>
            <a:off x="0" y="5196796"/>
            <a:ext cx="971600" cy="14401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Times New Roman" panose="02020603050405020304" pitchFamily="18" charset="0"/>
                <a:cs typeface="Times New Roman" panose="02020603050405020304" pitchFamily="18" charset="0"/>
              </a:rPr>
              <a:t>Centre </a:t>
            </a:r>
            <a:r>
              <a:rPr lang="en-GB" sz="1600" b="1" dirty="0" err="1" smtClean="0">
                <a:solidFill>
                  <a:schemeClr val="tx1"/>
                </a:solidFill>
                <a:latin typeface="Times New Roman" panose="02020603050405020304" pitchFamily="18" charset="0"/>
                <a:cs typeface="Times New Roman" panose="02020603050405020304" pitchFamily="18" charset="0"/>
              </a:rPr>
              <a:t>betw</a:t>
            </a:r>
            <a:r>
              <a:rPr lang="en-GB" sz="1600" b="1" dirty="0" smtClean="0">
                <a:solidFill>
                  <a:schemeClr val="tx1"/>
                </a:solidFill>
                <a:latin typeface="Times New Roman" panose="02020603050405020304" pitchFamily="18" charset="0"/>
                <a:cs typeface="Times New Roman" panose="02020603050405020304" pitchFamily="18" charset="0"/>
              </a:rPr>
              <a:t>.</a:t>
            </a:r>
          </a:p>
          <a:p>
            <a:pPr algn="ctr"/>
            <a:r>
              <a:rPr lang="en-GB" sz="1600" b="1" dirty="0" smtClean="0">
                <a:solidFill>
                  <a:schemeClr val="tx1"/>
                </a:solidFill>
                <a:latin typeface="Times New Roman" panose="02020603050405020304" pitchFamily="18" charset="0"/>
                <a:cs typeface="Times New Roman" panose="02020603050405020304" pitchFamily="18" charset="0"/>
              </a:rPr>
              <a:t>cavities</a:t>
            </a:r>
            <a:endParaRPr lang="en-GB" sz="1600" b="1" dirty="0">
              <a:solidFill>
                <a:schemeClr val="tx1"/>
              </a:solidFill>
              <a:latin typeface="Times New Roman" panose="02020603050405020304" pitchFamily="18" charset="0"/>
              <a:cs typeface="Times New Roman" panose="02020603050405020304" pitchFamily="18" charset="0"/>
            </a:endParaRPr>
          </a:p>
        </p:txBody>
      </p:sp>
      <p:cxnSp>
        <p:nvCxnSpPr>
          <p:cNvPr id="77" name="Straight Connector 76"/>
          <p:cNvCxnSpPr>
            <a:stCxn id="11" idx="2"/>
            <a:endCxn id="56" idx="1"/>
          </p:cNvCxnSpPr>
          <p:nvPr/>
        </p:nvCxnSpPr>
        <p:spPr>
          <a:xfrm>
            <a:off x="2139955" y="1772816"/>
            <a:ext cx="196164" cy="126014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64" idx="1"/>
            <a:endCxn id="56" idx="1"/>
          </p:cNvCxnSpPr>
          <p:nvPr/>
        </p:nvCxnSpPr>
        <p:spPr>
          <a:xfrm flipV="1">
            <a:off x="2328190" y="3032956"/>
            <a:ext cx="7929" cy="15841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69" idx="1"/>
            <a:endCxn id="64" idx="1"/>
          </p:cNvCxnSpPr>
          <p:nvPr/>
        </p:nvCxnSpPr>
        <p:spPr>
          <a:xfrm flipH="1" flipV="1">
            <a:off x="2328190" y="4617132"/>
            <a:ext cx="1095324" cy="1076729"/>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6444208" y="2712520"/>
            <a:ext cx="2599555" cy="648072"/>
            <a:chOff x="274645" y="2047941"/>
            <a:chExt cx="2394986" cy="648072"/>
          </a:xfrm>
          <a:solidFill>
            <a:schemeClr val="tx1">
              <a:lumMod val="75000"/>
            </a:schemeClr>
          </a:solidFill>
        </p:grpSpPr>
        <p:sp>
          <p:nvSpPr>
            <p:cNvPr id="89" name="Rectangle 88"/>
            <p:cNvSpPr/>
            <p:nvPr/>
          </p:nvSpPr>
          <p:spPr>
            <a:xfrm>
              <a:off x="274645"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Circulator</a:t>
              </a:r>
            </a:p>
            <a:p>
              <a:pPr algn="ctr"/>
              <a:r>
                <a:rPr lang="en-GB" dirty="0" smtClean="0">
                  <a:latin typeface="Times New Roman" panose="02020603050405020304" pitchFamily="18" charset="0"/>
                  <a:cs typeface="Times New Roman" panose="02020603050405020304" pitchFamily="18" charset="0"/>
                </a:rPr>
                <a:t>Load</a:t>
              </a:r>
            </a:p>
          </p:txBody>
        </p:sp>
        <p:sp>
          <p:nvSpPr>
            <p:cNvPr id="90" name="Rectangle 89"/>
            <p:cNvSpPr/>
            <p:nvPr/>
          </p:nvSpPr>
          <p:spPr>
            <a:xfrm>
              <a:off x="1472138" y="2047941"/>
              <a:ext cx="1197493"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latin typeface="Times New Roman" panose="02020603050405020304" pitchFamily="18" charset="0"/>
                  <a:cs typeface="Times New Roman" panose="02020603050405020304" pitchFamily="18" charset="0"/>
                </a:rPr>
                <a:t>Tetrode</a:t>
              </a:r>
              <a:endParaRPr lang="en-GB" dirty="0" smtClean="0">
                <a:latin typeface="Times New Roman" panose="02020603050405020304" pitchFamily="18" charset="0"/>
                <a:cs typeface="Times New Roman" panose="02020603050405020304" pitchFamily="18" charset="0"/>
              </a:endParaRPr>
            </a:p>
            <a:p>
              <a:pPr algn="ctr"/>
              <a:r>
                <a:rPr lang="en-GB" dirty="0" smtClean="0">
                  <a:latin typeface="Times New Roman" panose="02020603050405020304" pitchFamily="18" charset="0"/>
                  <a:cs typeface="Times New Roman" panose="02020603050405020304" pitchFamily="18" charset="0"/>
                </a:rPr>
                <a:t>Amplifier</a:t>
              </a:r>
            </a:p>
          </p:txBody>
        </p:sp>
      </p:grpSp>
      <p:cxnSp>
        <p:nvCxnSpPr>
          <p:cNvPr id="91" name="Straight Connector 90"/>
          <p:cNvCxnSpPr>
            <a:stCxn id="20" idx="0"/>
            <a:endCxn id="89" idx="3"/>
          </p:cNvCxnSpPr>
          <p:nvPr/>
        </p:nvCxnSpPr>
        <p:spPr>
          <a:xfrm flipH="1">
            <a:off x="7743986" y="1769691"/>
            <a:ext cx="454421" cy="1266865"/>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100" idx="1"/>
            <a:endCxn id="90" idx="1"/>
          </p:cNvCxnSpPr>
          <p:nvPr/>
        </p:nvCxnSpPr>
        <p:spPr>
          <a:xfrm flipV="1">
            <a:off x="7728790" y="3036556"/>
            <a:ext cx="15196" cy="15805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70" idx="3"/>
            <a:endCxn id="100" idx="1"/>
          </p:cNvCxnSpPr>
          <p:nvPr/>
        </p:nvCxnSpPr>
        <p:spPr>
          <a:xfrm flipV="1">
            <a:off x="6444208" y="4617132"/>
            <a:ext cx="1284582" cy="1076729"/>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14" name="Group 113"/>
          <p:cNvGrpSpPr/>
          <p:nvPr/>
        </p:nvGrpSpPr>
        <p:grpSpPr>
          <a:xfrm>
            <a:off x="3635896" y="2708920"/>
            <a:ext cx="2808312" cy="656437"/>
            <a:chOff x="3635896" y="2708920"/>
            <a:chExt cx="2808312" cy="656437"/>
          </a:xfrm>
          <a:solidFill>
            <a:srgbClr val="009900"/>
          </a:solidFill>
        </p:grpSpPr>
        <p:sp>
          <p:nvSpPr>
            <p:cNvPr id="106" name="Rectangle 105"/>
            <p:cNvSpPr/>
            <p:nvPr/>
          </p:nvSpPr>
          <p:spPr>
            <a:xfrm>
              <a:off x="3635896" y="2708920"/>
              <a:ext cx="809370"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100 m</a:t>
              </a:r>
              <a:r>
                <a:rPr lang="en-GB" sz="1600" baseline="30000" dirty="0" smtClean="0">
                  <a:latin typeface="Times New Roman" panose="02020603050405020304" pitchFamily="18" charset="0"/>
                  <a:cs typeface="Times New Roman" panose="02020603050405020304" pitchFamily="18" charset="0"/>
                </a:rPr>
                <a:t>2</a:t>
              </a:r>
              <a:endParaRPr lang="en-GB" sz="1600" dirty="0">
                <a:latin typeface="Times New Roman" panose="02020603050405020304" pitchFamily="18" charset="0"/>
                <a:cs typeface="Times New Roman" panose="02020603050405020304" pitchFamily="18" charset="0"/>
              </a:endParaRPr>
            </a:p>
          </p:txBody>
        </p:sp>
        <p:sp>
          <p:nvSpPr>
            <p:cNvPr id="110" name="Rectangle 109"/>
            <p:cNvSpPr/>
            <p:nvPr/>
          </p:nvSpPr>
          <p:spPr>
            <a:xfrm>
              <a:off x="5634838" y="2717285"/>
              <a:ext cx="809370"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100 m</a:t>
              </a:r>
              <a:r>
                <a:rPr lang="en-GB" sz="1600" baseline="30000" dirty="0" smtClean="0">
                  <a:latin typeface="Times New Roman" panose="02020603050405020304" pitchFamily="18" charset="0"/>
                  <a:cs typeface="Times New Roman" panose="02020603050405020304" pitchFamily="18" charset="0"/>
                </a:rPr>
                <a:t>2</a:t>
              </a:r>
              <a:endParaRPr lang="en-GB" sz="1600" dirty="0">
                <a:latin typeface="Times New Roman" panose="02020603050405020304" pitchFamily="18" charset="0"/>
                <a:cs typeface="Times New Roman" panose="02020603050405020304" pitchFamily="18" charset="0"/>
              </a:endParaRPr>
            </a:p>
          </p:txBody>
        </p:sp>
      </p:grpSp>
      <p:grpSp>
        <p:nvGrpSpPr>
          <p:cNvPr id="115" name="Group 114"/>
          <p:cNvGrpSpPr/>
          <p:nvPr/>
        </p:nvGrpSpPr>
        <p:grpSpPr>
          <a:xfrm>
            <a:off x="3635896" y="4289477"/>
            <a:ext cx="2726223" cy="648899"/>
            <a:chOff x="3635896" y="4289477"/>
            <a:chExt cx="2726223" cy="648899"/>
          </a:xfrm>
          <a:solidFill>
            <a:srgbClr val="009900"/>
          </a:solidFill>
        </p:grpSpPr>
        <p:sp>
          <p:nvSpPr>
            <p:cNvPr id="111" name="Rectangle 110"/>
            <p:cNvSpPr/>
            <p:nvPr/>
          </p:nvSpPr>
          <p:spPr>
            <a:xfrm>
              <a:off x="3635896" y="4290304"/>
              <a:ext cx="809370"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12 m</a:t>
              </a:r>
              <a:r>
                <a:rPr lang="en-GB" sz="1600" baseline="30000" dirty="0" smtClean="0">
                  <a:latin typeface="Times New Roman" panose="02020603050405020304" pitchFamily="18" charset="0"/>
                  <a:cs typeface="Times New Roman" panose="02020603050405020304" pitchFamily="18" charset="0"/>
                </a:rPr>
                <a:t>2</a:t>
              </a:r>
              <a:endParaRPr lang="en-GB" sz="1600" dirty="0" smtClean="0">
                <a:latin typeface="Times New Roman" panose="02020603050405020304" pitchFamily="18" charset="0"/>
                <a:cs typeface="Times New Roman" panose="02020603050405020304" pitchFamily="18" charset="0"/>
              </a:endParaRPr>
            </a:p>
            <a:p>
              <a:pPr algn="ctr"/>
              <a:r>
                <a:rPr lang="en-GB" sz="1600" dirty="0">
                  <a:latin typeface="Times New Roman" panose="02020603050405020304" pitchFamily="18" charset="0"/>
                  <a:cs typeface="Times New Roman" panose="02020603050405020304" pitchFamily="18" charset="0"/>
                </a:rPr>
                <a:t>4</a:t>
              </a:r>
              <a:r>
                <a:rPr lang="en-GB" sz="1600" dirty="0" smtClean="0">
                  <a:latin typeface="Times New Roman" panose="02020603050405020304" pitchFamily="18" charset="0"/>
                  <a:cs typeface="Times New Roman" panose="02020603050405020304" pitchFamily="18" charset="0"/>
                </a:rPr>
                <a:t>8 m</a:t>
              </a:r>
              <a:r>
                <a:rPr lang="en-GB" sz="1600" baseline="30000" dirty="0" smtClean="0">
                  <a:latin typeface="Times New Roman" panose="02020603050405020304" pitchFamily="18" charset="0"/>
                  <a:cs typeface="Times New Roman" panose="02020603050405020304" pitchFamily="18" charset="0"/>
                </a:rPr>
                <a:t>2</a:t>
              </a:r>
              <a:endParaRPr lang="en-GB" sz="1600" dirty="0">
                <a:latin typeface="Times New Roman" panose="02020603050405020304" pitchFamily="18" charset="0"/>
                <a:cs typeface="Times New Roman" panose="02020603050405020304" pitchFamily="18" charset="0"/>
              </a:endParaRPr>
            </a:p>
          </p:txBody>
        </p:sp>
        <p:sp>
          <p:nvSpPr>
            <p:cNvPr id="112" name="Rectangle 111"/>
            <p:cNvSpPr/>
            <p:nvPr/>
          </p:nvSpPr>
          <p:spPr>
            <a:xfrm>
              <a:off x="5552749" y="4289477"/>
              <a:ext cx="809370" cy="64807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12 m</a:t>
              </a:r>
              <a:r>
                <a:rPr lang="en-GB" sz="1600" baseline="30000" dirty="0" smtClean="0">
                  <a:latin typeface="Times New Roman" panose="02020603050405020304" pitchFamily="18" charset="0"/>
                  <a:cs typeface="Times New Roman" panose="02020603050405020304" pitchFamily="18" charset="0"/>
                </a:rPr>
                <a:t>2</a:t>
              </a:r>
              <a:endParaRPr lang="en-GB" sz="1600" dirty="0" smtClean="0">
                <a:latin typeface="Times New Roman" panose="02020603050405020304" pitchFamily="18" charset="0"/>
                <a:cs typeface="Times New Roman" panose="02020603050405020304" pitchFamily="18" charset="0"/>
              </a:endParaRPr>
            </a:p>
            <a:p>
              <a:pPr algn="ctr"/>
              <a:r>
                <a:rPr lang="en-GB" sz="1600" dirty="0">
                  <a:latin typeface="Times New Roman" panose="02020603050405020304" pitchFamily="18" charset="0"/>
                  <a:cs typeface="Times New Roman" panose="02020603050405020304" pitchFamily="18" charset="0"/>
                </a:rPr>
                <a:t>4</a:t>
              </a:r>
              <a:r>
                <a:rPr lang="en-GB" sz="1600" dirty="0" smtClean="0">
                  <a:latin typeface="Times New Roman" panose="02020603050405020304" pitchFamily="18" charset="0"/>
                  <a:cs typeface="Times New Roman" panose="02020603050405020304" pitchFamily="18" charset="0"/>
                </a:rPr>
                <a:t>8 m</a:t>
              </a:r>
              <a:r>
                <a:rPr lang="en-GB" sz="1600" baseline="30000" dirty="0" smtClean="0">
                  <a:latin typeface="Times New Roman" panose="02020603050405020304" pitchFamily="18" charset="0"/>
                  <a:cs typeface="Times New Roman" panose="02020603050405020304" pitchFamily="18" charset="0"/>
                </a:rPr>
                <a:t>2</a:t>
              </a:r>
              <a:endParaRPr lang="en-GB" sz="1600" dirty="0">
                <a:latin typeface="Times New Roman" panose="02020603050405020304" pitchFamily="18" charset="0"/>
                <a:cs typeface="Times New Roman" panose="02020603050405020304" pitchFamily="18" charset="0"/>
              </a:endParaRPr>
            </a:p>
          </p:txBody>
        </p:sp>
      </p:grpSp>
      <p:sp>
        <p:nvSpPr>
          <p:cNvPr id="113" name="Rectangle 112"/>
          <p:cNvSpPr/>
          <p:nvPr/>
        </p:nvSpPr>
        <p:spPr>
          <a:xfrm>
            <a:off x="4523452" y="6017897"/>
            <a:ext cx="809370" cy="468998"/>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Times New Roman" panose="02020603050405020304" pitchFamily="18" charset="0"/>
                <a:cs typeface="Times New Roman" panose="02020603050405020304" pitchFamily="18" charset="0"/>
              </a:rPr>
              <a:t>9</a:t>
            </a:r>
            <a:r>
              <a:rPr lang="en-GB" sz="1600" dirty="0" smtClean="0">
                <a:latin typeface="Times New Roman" panose="02020603050405020304" pitchFamily="18" charset="0"/>
                <a:cs typeface="Times New Roman" panose="02020603050405020304" pitchFamily="18" charset="0"/>
              </a:rPr>
              <a:t> m</a:t>
            </a:r>
            <a:r>
              <a:rPr lang="en-GB" sz="1600" baseline="30000" dirty="0" smtClean="0">
                <a:latin typeface="Times New Roman" panose="02020603050405020304" pitchFamily="18" charset="0"/>
                <a:cs typeface="Times New Roman" panose="02020603050405020304" pitchFamily="18" charset="0"/>
              </a:rPr>
              <a:t>2</a:t>
            </a:r>
            <a:endParaRPr lang="en-GB" sz="1600" dirty="0" smtClean="0">
              <a:latin typeface="Times New Roman" panose="02020603050405020304" pitchFamily="18" charset="0"/>
              <a:cs typeface="Times New Roman" panose="02020603050405020304" pitchFamily="18" charset="0"/>
            </a:endParaRPr>
          </a:p>
          <a:p>
            <a:pPr algn="ctr"/>
            <a:r>
              <a:rPr lang="en-GB" sz="1600" dirty="0" smtClean="0">
                <a:latin typeface="Times New Roman" panose="02020603050405020304" pitchFamily="18" charset="0"/>
                <a:cs typeface="Times New Roman" panose="02020603050405020304" pitchFamily="18" charset="0"/>
              </a:rPr>
              <a:t>8 m</a:t>
            </a:r>
            <a:r>
              <a:rPr lang="en-GB" sz="1600" baseline="30000" dirty="0" smtClean="0">
                <a:latin typeface="Times New Roman" panose="02020603050405020304" pitchFamily="18" charset="0"/>
                <a:cs typeface="Times New Roman" panose="02020603050405020304" pitchFamily="18" charset="0"/>
              </a:rPr>
              <a:t>2</a:t>
            </a:r>
            <a:endParaRPr lang="en-GB" sz="1600" dirty="0">
              <a:latin typeface="Times New Roman" panose="02020603050405020304" pitchFamily="18" charset="0"/>
              <a:cs typeface="Times New Roman" panose="02020603050405020304" pitchFamily="18" charset="0"/>
            </a:endParaRPr>
          </a:p>
        </p:txBody>
      </p:sp>
      <p:grpSp>
        <p:nvGrpSpPr>
          <p:cNvPr id="118" name="Group 117"/>
          <p:cNvGrpSpPr/>
          <p:nvPr/>
        </p:nvGrpSpPr>
        <p:grpSpPr>
          <a:xfrm>
            <a:off x="2820745" y="1880182"/>
            <a:ext cx="4549103" cy="459833"/>
            <a:chOff x="2820745" y="1880182"/>
            <a:chExt cx="4549103" cy="459833"/>
          </a:xfrm>
          <a:solidFill>
            <a:schemeClr val="tx1">
              <a:lumMod val="60000"/>
              <a:lumOff val="40000"/>
            </a:schemeClr>
          </a:solidFill>
        </p:grpSpPr>
        <p:sp>
          <p:nvSpPr>
            <p:cNvPr id="116" name="Line Callout 1 115"/>
            <p:cNvSpPr/>
            <p:nvPr/>
          </p:nvSpPr>
          <p:spPr>
            <a:xfrm>
              <a:off x="2820745" y="1907967"/>
              <a:ext cx="1567393" cy="432048"/>
            </a:xfrm>
            <a:prstGeom prst="borderCallout1">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8× 270 mm diam. coax</a:t>
              </a:r>
              <a:endParaRPr lang="en-GB" sz="1600" dirty="0">
                <a:latin typeface="Times New Roman" panose="02020603050405020304" pitchFamily="18" charset="0"/>
                <a:cs typeface="Times New Roman" panose="02020603050405020304" pitchFamily="18" charset="0"/>
              </a:endParaRPr>
            </a:p>
          </p:txBody>
        </p:sp>
        <p:sp>
          <p:nvSpPr>
            <p:cNvPr id="117" name="Line Callout 1 116"/>
            <p:cNvSpPr/>
            <p:nvPr/>
          </p:nvSpPr>
          <p:spPr>
            <a:xfrm flipH="1">
              <a:off x="5868144" y="1880182"/>
              <a:ext cx="1501704" cy="432048"/>
            </a:xfrm>
            <a:prstGeom prst="borderCallout1">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8× 270 mm diam. coax</a:t>
              </a:r>
              <a:endParaRPr lang="en-GB" sz="1600" dirty="0">
                <a:latin typeface="Times New Roman" panose="02020603050405020304" pitchFamily="18" charset="0"/>
                <a:cs typeface="Times New Roman" panose="02020603050405020304" pitchFamily="18" charset="0"/>
              </a:endParaRPr>
            </a:p>
          </p:txBody>
        </p:sp>
      </p:grpSp>
      <p:grpSp>
        <p:nvGrpSpPr>
          <p:cNvPr id="119" name="Group 118"/>
          <p:cNvGrpSpPr/>
          <p:nvPr/>
        </p:nvGrpSpPr>
        <p:grpSpPr>
          <a:xfrm>
            <a:off x="2859710" y="3747040"/>
            <a:ext cx="4310016" cy="451882"/>
            <a:chOff x="2719033" y="1888133"/>
            <a:chExt cx="4310016" cy="451882"/>
          </a:xfrm>
        </p:grpSpPr>
        <p:sp>
          <p:nvSpPr>
            <p:cNvPr id="120" name="Line Callout 1 119"/>
            <p:cNvSpPr/>
            <p:nvPr/>
          </p:nvSpPr>
          <p:spPr>
            <a:xfrm>
              <a:off x="2719033" y="1907967"/>
              <a:ext cx="1567393" cy="432048"/>
            </a:xfrm>
            <a:prstGeom prst="borderCallout1">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8× 50 mm diam. coax</a:t>
              </a:r>
              <a:endParaRPr lang="en-GB" sz="1600" dirty="0">
                <a:latin typeface="Times New Roman" panose="02020603050405020304" pitchFamily="18" charset="0"/>
                <a:cs typeface="Times New Roman" panose="02020603050405020304" pitchFamily="18" charset="0"/>
              </a:endParaRPr>
            </a:p>
          </p:txBody>
        </p:sp>
        <p:sp>
          <p:nvSpPr>
            <p:cNvPr id="121" name="Line Callout 1 120"/>
            <p:cNvSpPr/>
            <p:nvPr/>
          </p:nvSpPr>
          <p:spPr>
            <a:xfrm flipH="1">
              <a:off x="5527345" y="1888133"/>
              <a:ext cx="1501704" cy="432048"/>
            </a:xfrm>
            <a:prstGeom prst="borderCallout1">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8× 50 mm diam. coax</a:t>
              </a:r>
              <a:endParaRPr lang="en-GB" sz="1600" dirty="0">
                <a:latin typeface="Times New Roman" panose="02020603050405020304" pitchFamily="18" charset="0"/>
                <a:cs typeface="Times New Roman" panose="02020603050405020304" pitchFamily="18" charset="0"/>
              </a:endParaRPr>
            </a:p>
          </p:txBody>
        </p:sp>
      </p:grpSp>
      <p:grpSp>
        <p:nvGrpSpPr>
          <p:cNvPr id="2" name="Group 1"/>
          <p:cNvGrpSpPr/>
          <p:nvPr/>
        </p:nvGrpSpPr>
        <p:grpSpPr>
          <a:xfrm>
            <a:off x="4427985" y="2708920"/>
            <a:ext cx="1224135" cy="2228629"/>
            <a:chOff x="4427985" y="2708920"/>
            <a:chExt cx="1224135" cy="2228629"/>
          </a:xfrm>
        </p:grpSpPr>
        <p:sp>
          <p:nvSpPr>
            <p:cNvPr id="122" name="Left Brace 121"/>
            <p:cNvSpPr/>
            <p:nvPr/>
          </p:nvSpPr>
          <p:spPr>
            <a:xfrm>
              <a:off x="5381370" y="2717285"/>
              <a:ext cx="270750" cy="222026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3" name="Left Brace 122"/>
            <p:cNvSpPr/>
            <p:nvPr/>
          </p:nvSpPr>
          <p:spPr>
            <a:xfrm rot="10800000">
              <a:off x="4427985" y="2708920"/>
              <a:ext cx="270750" cy="222026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4" name="Oval 123"/>
            <p:cNvSpPr/>
            <p:nvPr/>
          </p:nvSpPr>
          <p:spPr>
            <a:xfrm>
              <a:off x="4644009" y="3501009"/>
              <a:ext cx="792088" cy="648072"/>
            </a:xfrm>
            <a:prstGeom prst="ellipse">
              <a:avLst/>
            </a:prstGeom>
            <a:solidFill>
              <a:srgbClr val="FF993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CP1</a:t>
              </a:r>
              <a:endParaRPr lang="en-GB" dirty="0">
                <a:latin typeface="Times New Roman" panose="02020603050405020304" pitchFamily="18" charset="0"/>
                <a:cs typeface="Times New Roman" panose="02020603050405020304" pitchFamily="18" charset="0"/>
              </a:endParaRPr>
            </a:p>
          </p:txBody>
        </p:sp>
      </p:grpSp>
      <p:grpSp>
        <p:nvGrpSpPr>
          <p:cNvPr id="127" name="Group 126"/>
          <p:cNvGrpSpPr/>
          <p:nvPr/>
        </p:nvGrpSpPr>
        <p:grpSpPr>
          <a:xfrm>
            <a:off x="4644009" y="4627227"/>
            <a:ext cx="792088" cy="818862"/>
            <a:chOff x="4644009" y="4627227"/>
            <a:chExt cx="792088" cy="818862"/>
          </a:xfrm>
          <a:solidFill>
            <a:srgbClr val="FF9933"/>
          </a:solidFill>
        </p:grpSpPr>
        <p:sp>
          <p:nvSpPr>
            <p:cNvPr id="125" name="Oval 124"/>
            <p:cNvSpPr/>
            <p:nvPr/>
          </p:nvSpPr>
          <p:spPr>
            <a:xfrm>
              <a:off x="4644009" y="4627227"/>
              <a:ext cx="792088" cy="648072"/>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CP2</a:t>
              </a:r>
              <a:endParaRPr lang="en-GB" dirty="0">
                <a:latin typeface="Times New Roman" panose="02020603050405020304" pitchFamily="18" charset="0"/>
                <a:cs typeface="Times New Roman" panose="02020603050405020304" pitchFamily="18" charset="0"/>
              </a:endParaRPr>
            </a:p>
          </p:txBody>
        </p:sp>
        <p:sp>
          <p:nvSpPr>
            <p:cNvPr id="126" name="Down Arrow 125"/>
            <p:cNvSpPr/>
            <p:nvPr/>
          </p:nvSpPr>
          <p:spPr>
            <a:xfrm>
              <a:off x="4910363" y="5197661"/>
              <a:ext cx="260669" cy="248428"/>
            </a:xfrm>
            <a:prstGeom prst="downArrow">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 name="Group 4"/>
          <p:cNvGrpSpPr/>
          <p:nvPr/>
        </p:nvGrpSpPr>
        <p:grpSpPr>
          <a:xfrm>
            <a:off x="983597" y="3344370"/>
            <a:ext cx="8075145" cy="3520798"/>
            <a:chOff x="983597" y="3344370"/>
            <a:chExt cx="8075145" cy="3520798"/>
          </a:xfrm>
        </p:grpSpPr>
        <p:sp>
          <p:nvSpPr>
            <p:cNvPr id="3" name="Rectangle 2"/>
            <p:cNvSpPr/>
            <p:nvPr/>
          </p:nvSpPr>
          <p:spPr>
            <a:xfrm>
              <a:off x="1036341" y="3365357"/>
              <a:ext cx="3408925" cy="228633"/>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Rad hard, no EM shielding</a:t>
              </a:r>
              <a:endParaRPr lang="en-GB" sz="1400" dirty="0">
                <a:latin typeface="Times New Roman" panose="02020603050405020304" pitchFamily="18" charset="0"/>
                <a:cs typeface="Times New Roman" panose="02020603050405020304" pitchFamily="18" charset="0"/>
              </a:endParaRPr>
            </a:p>
          </p:txBody>
        </p:sp>
        <p:sp>
          <p:nvSpPr>
            <p:cNvPr id="76" name="Rectangle 75"/>
            <p:cNvSpPr/>
            <p:nvPr/>
          </p:nvSpPr>
          <p:spPr>
            <a:xfrm>
              <a:off x="5634838" y="3344370"/>
              <a:ext cx="3408925" cy="228633"/>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Rad hard, no EM shielding</a:t>
              </a:r>
              <a:endParaRPr lang="en-GB" sz="1400" dirty="0">
                <a:latin typeface="Times New Roman" panose="02020603050405020304" pitchFamily="18" charset="0"/>
                <a:cs typeface="Times New Roman" panose="02020603050405020304" pitchFamily="18" charset="0"/>
              </a:endParaRPr>
            </a:p>
          </p:txBody>
        </p:sp>
        <p:sp>
          <p:nvSpPr>
            <p:cNvPr id="78" name="Rectangle 77"/>
            <p:cNvSpPr/>
            <p:nvPr/>
          </p:nvSpPr>
          <p:spPr>
            <a:xfrm>
              <a:off x="983597" y="4927700"/>
              <a:ext cx="3443506" cy="394175"/>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Probably not rad hard, EM shielding, temperature control</a:t>
              </a:r>
              <a:endParaRPr lang="en-GB" sz="1400" dirty="0">
                <a:latin typeface="Times New Roman" panose="02020603050405020304" pitchFamily="18" charset="0"/>
                <a:cs typeface="Times New Roman" panose="02020603050405020304" pitchFamily="18" charset="0"/>
              </a:endParaRPr>
            </a:p>
          </p:txBody>
        </p:sp>
        <p:sp>
          <p:nvSpPr>
            <p:cNvPr id="79" name="Rectangle 78"/>
            <p:cNvSpPr/>
            <p:nvPr/>
          </p:nvSpPr>
          <p:spPr>
            <a:xfrm>
              <a:off x="5615236" y="4937549"/>
              <a:ext cx="3443506" cy="38432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latin typeface="Times New Roman" panose="02020603050405020304" pitchFamily="18" charset="0"/>
                  <a:cs typeface="Times New Roman" panose="02020603050405020304" pitchFamily="18" charset="0"/>
                </a:rPr>
                <a:t>Probably not rad hard, EM shielding, temperature control</a:t>
              </a:r>
            </a:p>
          </p:txBody>
        </p:sp>
        <p:sp>
          <p:nvSpPr>
            <p:cNvPr id="80" name="Rectangle 79"/>
            <p:cNvSpPr/>
            <p:nvPr/>
          </p:nvSpPr>
          <p:spPr>
            <a:xfrm>
              <a:off x="3131656" y="6470993"/>
              <a:ext cx="3443506" cy="394175"/>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Probably not rad hard, EM shielding, temperature control</a:t>
              </a:r>
              <a:endParaRPr lang="en-GB" sz="14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80713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500" fill="hold"/>
                                        <p:tgtEl>
                                          <p:spTgt spid="114"/>
                                        </p:tgtEl>
                                        <p:attrNameLst>
                                          <p:attrName>ppt_x</p:attrName>
                                        </p:attrNameLst>
                                      </p:cBhvr>
                                      <p:tavLst>
                                        <p:tav tm="0">
                                          <p:val>
                                            <p:strVal val="#ppt_x"/>
                                          </p:val>
                                        </p:tav>
                                        <p:tav tm="100000">
                                          <p:val>
                                            <p:strVal val="#ppt_x"/>
                                          </p:val>
                                        </p:tav>
                                      </p:tavLst>
                                    </p:anim>
                                    <p:anim calcmode="lin" valueType="num">
                                      <p:cBhvr additive="base">
                                        <p:cTn id="8"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5"/>
                                        </p:tgtEl>
                                        <p:attrNameLst>
                                          <p:attrName>style.visibility</p:attrName>
                                        </p:attrNameLst>
                                      </p:cBhvr>
                                      <p:to>
                                        <p:strVal val="visible"/>
                                      </p:to>
                                    </p:set>
                                    <p:anim calcmode="lin" valueType="num">
                                      <p:cBhvr additive="base">
                                        <p:cTn id="13" dur="500" fill="hold"/>
                                        <p:tgtEl>
                                          <p:spTgt spid="115"/>
                                        </p:tgtEl>
                                        <p:attrNameLst>
                                          <p:attrName>ppt_x</p:attrName>
                                        </p:attrNameLst>
                                      </p:cBhvr>
                                      <p:tavLst>
                                        <p:tav tm="0">
                                          <p:val>
                                            <p:strVal val="#ppt_x"/>
                                          </p:val>
                                        </p:tav>
                                        <p:tav tm="100000">
                                          <p:val>
                                            <p:strVal val="#ppt_x"/>
                                          </p:val>
                                        </p:tav>
                                      </p:tavLst>
                                    </p:anim>
                                    <p:anim calcmode="lin" valueType="num">
                                      <p:cBhvr additive="base">
                                        <p:cTn id="14"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7"/>
                                        </p:tgtEl>
                                        <p:attrNameLst>
                                          <p:attrName>style.visibility</p:attrName>
                                        </p:attrNameLst>
                                      </p:cBhvr>
                                      <p:to>
                                        <p:strVal val="visible"/>
                                      </p:to>
                                    </p:set>
                                    <p:anim calcmode="lin" valueType="num">
                                      <p:cBhvr additive="base">
                                        <p:cTn id="31" dur="500" fill="hold"/>
                                        <p:tgtEl>
                                          <p:spTgt spid="127"/>
                                        </p:tgtEl>
                                        <p:attrNameLst>
                                          <p:attrName>ppt_x</p:attrName>
                                        </p:attrNameLst>
                                      </p:cBhvr>
                                      <p:tavLst>
                                        <p:tav tm="0">
                                          <p:val>
                                            <p:strVal val="#ppt_x"/>
                                          </p:val>
                                        </p:tav>
                                        <p:tav tm="100000">
                                          <p:val>
                                            <p:strVal val="#ppt_x"/>
                                          </p:val>
                                        </p:tav>
                                      </p:tavLst>
                                    </p:anim>
                                    <p:anim calcmode="lin" valueType="num">
                                      <p:cBhvr additive="base">
                                        <p:cTn id="32"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38" y="0"/>
            <a:ext cx="8229600" cy="1143000"/>
          </a:xfrm>
        </p:spPr>
        <p:txBody>
          <a:bodyPr>
            <a:normAutofit fontScale="90000"/>
          </a:bodyPr>
          <a:lstStyle/>
          <a:p>
            <a:r>
              <a:rPr lang="en-GB" dirty="0" smtClean="0"/>
              <a:t>The 1</a:t>
            </a:r>
            <a:r>
              <a:rPr lang="en-GB" baseline="30000" dirty="0" smtClean="0"/>
              <a:t>st</a:t>
            </a:r>
            <a:r>
              <a:rPr lang="en-GB" dirty="0" smtClean="0"/>
              <a:t> obvious option for CP1: RR</a:t>
            </a:r>
            <a:endParaRPr lang="en-GB" dirty="0"/>
          </a:p>
        </p:txBody>
      </p:sp>
      <p:grpSp>
        <p:nvGrpSpPr>
          <p:cNvPr id="6" name="Group 5"/>
          <p:cNvGrpSpPr/>
          <p:nvPr/>
        </p:nvGrpSpPr>
        <p:grpSpPr>
          <a:xfrm>
            <a:off x="139038" y="1318036"/>
            <a:ext cx="9000000" cy="4676775"/>
            <a:chOff x="72000" y="1344513"/>
            <a:chExt cx="9000000" cy="4676775"/>
          </a:xfrm>
        </p:grpSpPr>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00" y="1344513"/>
              <a:ext cx="900000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884123" y="2076572"/>
              <a:ext cx="689612"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RR53</a:t>
              </a:r>
              <a:endParaRPr lang="fr-FR" sz="1400" b="1" dirty="0">
                <a:solidFill>
                  <a:srgbClr val="002060"/>
                </a:solidFill>
              </a:endParaRPr>
            </a:p>
          </p:txBody>
        </p:sp>
        <p:cxnSp>
          <p:nvCxnSpPr>
            <p:cNvPr id="9" name="Straight Arrow Connector 8"/>
            <p:cNvCxnSpPr>
              <a:stCxn id="8" idx="2"/>
            </p:cNvCxnSpPr>
            <p:nvPr/>
          </p:nvCxnSpPr>
          <p:spPr>
            <a:xfrm flipH="1">
              <a:off x="817685" y="2384349"/>
              <a:ext cx="411244" cy="39402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50206" y="2367163"/>
              <a:ext cx="660758"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UJ53</a:t>
              </a:r>
              <a:endParaRPr lang="fr-FR" sz="1400" b="1" dirty="0">
                <a:solidFill>
                  <a:srgbClr val="002060"/>
                </a:solidFill>
              </a:endParaRPr>
            </a:p>
          </p:txBody>
        </p:sp>
        <p:cxnSp>
          <p:nvCxnSpPr>
            <p:cNvPr id="11" name="Straight Arrow Connector 10"/>
            <p:cNvCxnSpPr>
              <a:stCxn id="10" idx="2"/>
            </p:cNvCxnSpPr>
            <p:nvPr/>
          </p:nvCxnSpPr>
          <p:spPr>
            <a:xfrm flipH="1">
              <a:off x="2655277" y="2674940"/>
              <a:ext cx="225308" cy="45512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690700" y="2871219"/>
              <a:ext cx="647934"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UJ57</a:t>
              </a:r>
              <a:endParaRPr lang="fr-FR" sz="1400" b="1" dirty="0">
                <a:solidFill>
                  <a:srgbClr val="002060"/>
                </a:solidFill>
              </a:endParaRPr>
            </a:p>
          </p:txBody>
        </p:sp>
        <p:cxnSp>
          <p:nvCxnSpPr>
            <p:cNvPr id="13" name="Straight Arrow Connector 12"/>
            <p:cNvCxnSpPr>
              <a:stCxn id="12" idx="2"/>
            </p:cNvCxnSpPr>
            <p:nvPr/>
          </p:nvCxnSpPr>
          <p:spPr>
            <a:xfrm flipH="1">
              <a:off x="6233746" y="3178996"/>
              <a:ext cx="780921" cy="75116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26804" y="3519291"/>
              <a:ext cx="676788"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RR57</a:t>
              </a:r>
              <a:endParaRPr lang="fr-FR" sz="1400" b="1" dirty="0">
                <a:solidFill>
                  <a:srgbClr val="002060"/>
                </a:solidFill>
              </a:endParaRPr>
            </a:p>
          </p:txBody>
        </p:sp>
        <p:cxnSp>
          <p:nvCxnSpPr>
            <p:cNvPr id="15" name="Straight Arrow Connector 14"/>
            <p:cNvCxnSpPr>
              <a:stCxn id="14" idx="2"/>
            </p:cNvCxnSpPr>
            <p:nvPr/>
          </p:nvCxnSpPr>
          <p:spPr>
            <a:xfrm>
              <a:off x="7965198" y="3827068"/>
              <a:ext cx="405079" cy="56029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77745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4" descr="CATIA V5 R20 64 -  CERN :  Large Assemblies 64 -  -  - [ST0538798_01 a.01 LSS5L Integration HL-LHC 1507 LS3 In Work (ReadOnly) ]"/>
          <p:cNvPicPr>
            <a:picLocks noChangeAspect="1"/>
          </p:cNvPicPr>
          <p:nvPr/>
        </p:nvPicPr>
        <p:blipFill rotWithShape="1">
          <a:blip r:embed="rId2" cstate="email">
            <a:extLst>
              <a:ext uri="{28A0092B-C50C-407E-A947-70E740481C1C}">
                <a14:useLocalDpi xmlns:a14="http://schemas.microsoft.com/office/drawing/2010/main" val="0"/>
              </a:ext>
            </a:extLst>
          </a:blip>
          <a:srcRect t="6518" b="12251"/>
          <a:stretch/>
        </p:blipFill>
        <p:spPr>
          <a:xfrm>
            <a:off x="0" y="563488"/>
            <a:ext cx="9144000" cy="3736446"/>
          </a:xfrm>
          <a:prstGeom prst="rect">
            <a:avLst/>
          </a:prstGeom>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3901980"/>
            <a:ext cx="9144000" cy="2372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114805" y="-8012"/>
            <a:ext cx="8229600" cy="571500"/>
          </a:xfrm>
          <a:prstGeom prst="rect">
            <a:avLst/>
          </a:prstGeom>
        </p:spPr>
        <p:txBody>
          <a:bodyPr vert="horz" lIns="45720" rIns="45720" anchor="b">
            <a:noAutofit/>
          </a:bodyPr>
          <a:lstStyle>
            <a:lvl1pPr algn="l" rtl="0" eaLnBrk="1" latinLnBrk="0" hangingPunct="1">
              <a:spcBef>
                <a:spcPct val="0"/>
              </a:spcBef>
              <a:buNone/>
              <a:defRPr kumimoji="0" sz="2200" b="1" kern="12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a:lstStyle>
          <a:p>
            <a:r>
              <a:rPr lang="en-GB" sz="4000" b="0" dirty="0" smtClean="0"/>
              <a:t>From crab to RR</a:t>
            </a:r>
            <a:endParaRPr lang="en-GB" sz="4000" b="0" dirty="0"/>
          </a:p>
        </p:txBody>
      </p:sp>
      <p:grpSp>
        <p:nvGrpSpPr>
          <p:cNvPr id="13" name="Group 12"/>
          <p:cNvGrpSpPr/>
          <p:nvPr/>
        </p:nvGrpSpPr>
        <p:grpSpPr>
          <a:xfrm>
            <a:off x="568883" y="4289328"/>
            <a:ext cx="5991405" cy="809083"/>
            <a:chOff x="568883" y="4221088"/>
            <a:chExt cx="5991405" cy="809083"/>
          </a:xfrm>
        </p:grpSpPr>
        <p:sp>
          <p:nvSpPr>
            <p:cNvPr id="2" name="Minus 1"/>
            <p:cNvSpPr/>
            <p:nvPr/>
          </p:nvSpPr>
          <p:spPr>
            <a:xfrm rot="300000">
              <a:off x="568883" y="4670171"/>
              <a:ext cx="3816000" cy="360000"/>
            </a:xfrm>
            <a:prstGeom prst="mathMinus">
              <a:avLst/>
            </a:prstGeom>
            <a:solidFill>
              <a:srgbClr val="FFC000"/>
            </a:solidFill>
            <a:ln>
              <a:solidFill>
                <a:srgbClr val="FF0000"/>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ine Callout 1 7"/>
            <p:cNvSpPr/>
            <p:nvPr/>
          </p:nvSpPr>
          <p:spPr>
            <a:xfrm>
              <a:off x="3004608" y="4221088"/>
              <a:ext cx="1567393" cy="510400"/>
            </a:xfrm>
            <a:prstGeom prst="borderCallout1">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8× 270 mm diam. coax</a:t>
              </a:r>
              <a:endParaRPr lang="en-GB" sz="1600" dirty="0">
                <a:latin typeface="Times New Roman" panose="02020603050405020304" pitchFamily="18" charset="0"/>
                <a:cs typeface="Times New Roman" panose="02020603050405020304" pitchFamily="18" charset="0"/>
              </a:endParaRPr>
            </a:p>
          </p:txBody>
        </p:sp>
        <p:sp>
          <p:nvSpPr>
            <p:cNvPr id="4" name="Rectangle 3"/>
            <p:cNvSpPr/>
            <p:nvPr/>
          </p:nvSpPr>
          <p:spPr>
            <a:xfrm>
              <a:off x="5066411" y="4224405"/>
              <a:ext cx="1493877" cy="510400"/>
            </a:xfrm>
            <a:prstGeom prst="rect">
              <a:avLst/>
            </a:prstGeom>
            <a:solidFill>
              <a:srgbClr val="FF9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 min 1100 mm × 550 mm</a:t>
              </a:r>
              <a:endParaRPr lang="en-GB" sz="1600" dirty="0">
                <a:latin typeface="Times New Roman" panose="02020603050405020304" pitchFamily="18" charset="0"/>
                <a:cs typeface="Times New Roman" panose="02020603050405020304" pitchFamily="18" charset="0"/>
              </a:endParaRPr>
            </a:p>
          </p:txBody>
        </p:sp>
        <p:sp>
          <p:nvSpPr>
            <p:cNvPr id="12" name="Chevron 11"/>
            <p:cNvSpPr/>
            <p:nvPr/>
          </p:nvSpPr>
          <p:spPr>
            <a:xfrm>
              <a:off x="4639038" y="4221088"/>
              <a:ext cx="336999" cy="471224"/>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spTree>
    <p:extLst>
      <p:ext uri="{BB962C8B-B14F-4D97-AF65-F5344CB8AC3E}">
        <p14:creationId xmlns:p14="http://schemas.microsoft.com/office/powerpoint/2010/main" val="200504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302" y="620689"/>
            <a:ext cx="6617310"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67544" y="0"/>
            <a:ext cx="8229600" cy="764704"/>
          </a:xfrm>
        </p:spPr>
        <p:txBody>
          <a:bodyPr>
            <a:normAutofit fontScale="90000"/>
          </a:bodyPr>
          <a:lstStyle/>
          <a:p>
            <a:r>
              <a:rPr lang="en-GB" dirty="0" smtClean="0"/>
              <a:t>RR present occupancy</a:t>
            </a:r>
            <a:endParaRPr lang="en-GB" dirty="0"/>
          </a:p>
        </p:txBody>
      </p:sp>
      <p:sp>
        <p:nvSpPr>
          <p:cNvPr id="5" name="Left Arrow Callout 4"/>
          <p:cNvSpPr/>
          <p:nvPr/>
        </p:nvSpPr>
        <p:spPr>
          <a:xfrm>
            <a:off x="6804248" y="836712"/>
            <a:ext cx="1944216" cy="576064"/>
          </a:xfrm>
          <a:prstGeom prst="leftArrowCallou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RR ground floor</a:t>
            </a:r>
            <a:endParaRPr lang="en-GB" dirty="0">
              <a:latin typeface="Times New Roman" panose="02020603050405020304" pitchFamily="18" charset="0"/>
              <a:cs typeface="Times New Roman" panose="02020603050405020304" pitchFamily="18" charset="0"/>
            </a:endParaRPr>
          </a:p>
        </p:txBody>
      </p:sp>
      <p:sp>
        <p:nvSpPr>
          <p:cNvPr id="6" name="Down Arrow Callout 5"/>
          <p:cNvSpPr/>
          <p:nvPr/>
        </p:nvSpPr>
        <p:spPr>
          <a:xfrm>
            <a:off x="7380312" y="2482039"/>
            <a:ext cx="1296144" cy="864096"/>
          </a:xfrm>
          <a:prstGeom prst="downArrowCallou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RR upper floor</a:t>
            </a:r>
            <a:endParaRPr lang="en-GB" dirty="0">
              <a:latin typeface="Times New Roman" panose="02020603050405020304" pitchFamily="18" charset="0"/>
              <a:cs typeface="Times New Roman" panose="02020603050405020304" pitchFamily="18" charset="0"/>
            </a:endParaRPr>
          </a:p>
        </p:txBody>
      </p:sp>
      <p:pic>
        <p:nvPicPr>
          <p:cNvPr id="1029"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303" y="3717033"/>
            <a:ext cx="4127709" cy="3140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4-Point Star 7"/>
          <p:cNvSpPr/>
          <p:nvPr/>
        </p:nvSpPr>
        <p:spPr>
          <a:xfrm>
            <a:off x="2987824" y="5962060"/>
            <a:ext cx="248517" cy="203244"/>
          </a:xfrm>
          <a:prstGeom prst="star4">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001984" y="3686526"/>
            <a:ext cx="5142016" cy="3171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0550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601803" cy="1125485"/>
          </a:xfrm>
        </p:spPr>
        <p:txBody>
          <a:bodyPr>
            <a:normAutofit fontScale="90000"/>
          </a:bodyPr>
          <a:lstStyle/>
          <a:p>
            <a:r>
              <a:rPr lang="en-GB" dirty="0" smtClean="0"/>
              <a:t>RR future occupancy with full SC link option</a:t>
            </a:r>
            <a:endParaRPr lang="en-GB"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800" y="1135033"/>
            <a:ext cx="4733930" cy="2852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800" y="3987969"/>
            <a:ext cx="4733930" cy="2852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20547" y="1125485"/>
            <a:ext cx="4423453" cy="2862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20547" y="3984019"/>
            <a:ext cx="4423453" cy="2852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9190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560860" cy="836712"/>
          </a:xfrm>
        </p:spPr>
        <p:txBody>
          <a:bodyPr>
            <a:noAutofit/>
          </a:bodyPr>
          <a:lstStyle/>
          <a:p>
            <a:r>
              <a:rPr lang="en-GB" sz="3600" dirty="0" smtClean="0"/>
              <a:t>RR radiation wise in HL-LHC perspective</a:t>
            </a:r>
            <a:endParaRPr lang="en-GB" sz="3600"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4530753"/>
            <a:ext cx="5052616" cy="2282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292080" y="4401352"/>
            <a:ext cx="3528392" cy="234001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During last year of operation </a:t>
            </a:r>
          </a:p>
          <a:p>
            <a:pPr algn="ctr"/>
            <a:r>
              <a:rPr lang="en-GB" dirty="0" smtClean="0">
                <a:latin typeface="Times New Roman" panose="02020603050405020304" pitchFamily="18" charset="0"/>
                <a:cs typeface="Times New Roman" panose="02020603050405020304" pitchFamily="18" charset="0"/>
              </a:rPr>
              <a:t>we had a number of radiation induced failures </a:t>
            </a:r>
          </a:p>
          <a:p>
            <a:pPr algn="ctr"/>
            <a:r>
              <a:rPr lang="en-GB" dirty="0" smtClean="0">
                <a:latin typeface="Times New Roman" panose="02020603050405020304" pitchFamily="18" charset="0"/>
                <a:cs typeface="Times New Roman" panose="02020603050405020304" pitchFamily="18" charset="0"/>
              </a:rPr>
              <a:t>at 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-10</a:t>
            </a:r>
            <a:r>
              <a:rPr lang="en-GB" baseline="30000" dirty="0" smtClean="0">
                <a:latin typeface="Times New Roman" panose="02020603050405020304" pitchFamily="18" charset="0"/>
                <a:cs typeface="Times New Roman" panose="02020603050405020304" pitchFamily="18" charset="0"/>
              </a:rPr>
              <a:t>9</a:t>
            </a:r>
            <a:r>
              <a:rPr lang="en-GB" dirty="0" smtClean="0">
                <a:latin typeface="Times New Roman" panose="02020603050405020304" pitchFamily="18" charset="0"/>
                <a:cs typeface="Times New Roman" panose="02020603050405020304" pitchFamily="18" charset="0"/>
              </a:rPr>
              <a:t> cm</a:t>
            </a:r>
            <a:r>
              <a:rPr lang="en-GB" baseline="30000" dirty="0" smtClean="0">
                <a:latin typeface="Times New Roman" panose="02020603050405020304" pitchFamily="18" charset="0"/>
                <a:cs typeface="Times New Roman" panose="02020603050405020304" pitchFamily="18" charset="0"/>
              </a:rPr>
              <a:t>-2 </a:t>
            </a:r>
            <a:r>
              <a:rPr lang="en-GB" dirty="0" smtClean="0">
                <a:latin typeface="Times New Roman" panose="02020603050405020304" pitchFamily="18" charset="0"/>
                <a:cs typeface="Times New Roman" panose="02020603050405020304" pitchFamily="18" charset="0"/>
              </a:rPr>
              <a:t> y</a:t>
            </a:r>
            <a:r>
              <a:rPr lang="en-GB" baseline="30000" dirty="0" smtClean="0">
                <a:latin typeface="Times New Roman" panose="02020603050405020304" pitchFamily="18" charset="0"/>
                <a:cs typeface="Times New Roman" panose="02020603050405020304" pitchFamily="18" charset="0"/>
              </a:rPr>
              <a:t>-1</a:t>
            </a:r>
            <a:r>
              <a:rPr lang="en-GB" dirty="0" smtClean="0">
                <a:latin typeface="Times New Roman" panose="02020603050405020304" pitchFamily="18" charset="0"/>
                <a:cs typeface="Times New Roman" panose="02020603050405020304" pitchFamily="18" charset="0"/>
              </a:rPr>
              <a:t> </a:t>
            </a:r>
          </a:p>
          <a:p>
            <a:pPr algn="ct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According to R2E experience and analysis </a:t>
            </a:r>
          </a:p>
          <a:p>
            <a:pPr algn="ct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10</a:t>
            </a:r>
            <a:r>
              <a:rPr lang="en-GB" baseline="30000" dirty="0" smtClean="0">
                <a:latin typeface="Times New Roman" panose="02020603050405020304" pitchFamily="18" charset="0"/>
                <a:cs typeface="Times New Roman" panose="02020603050405020304" pitchFamily="18" charset="0"/>
              </a:rPr>
              <a:t>7 </a:t>
            </a:r>
            <a:r>
              <a:rPr lang="en-GB" dirty="0">
                <a:latin typeface="Times New Roman" panose="02020603050405020304" pitchFamily="18" charset="0"/>
                <a:cs typeface="Times New Roman" panose="02020603050405020304" pitchFamily="18" charset="0"/>
              </a:rPr>
              <a:t>cm</a:t>
            </a:r>
            <a:r>
              <a:rPr lang="en-GB" baseline="30000" dirty="0">
                <a:latin typeface="Times New Roman" panose="02020603050405020304" pitchFamily="18" charset="0"/>
                <a:cs typeface="Times New Roman" panose="02020603050405020304" pitchFamily="18" charset="0"/>
              </a:rPr>
              <a:t>-2 </a:t>
            </a:r>
            <a:r>
              <a:rPr lang="en-GB" dirty="0">
                <a:latin typeface="Times New Roman" panose="02020603050405020304" pitchFamily="18" charset="0"/>
                <a:cs typeface="Times New Roman" panose="02020603050405020304" pitchFamily="18" charset="0"/>
              </a:rPr>
              <a:t> y</a:t>
            </a:r>
            <a:r>
              <a:rPr lang="en-GB" baseline="30000" dirty="0">
                <a:latin typeface="Times New Roman" panose="02020603050405020304" pitchFamily="18" charset="0"/>
                <a:cs typeface="Times New Roman" panose="02020603050405020304" pitchFamily="18" charset="0"/>
              </a:rPr>
              <a:t>-1</a:t>
            </a:r>
            <a:r>
              <a:rPr lang="en-GB" dirty="0" smtClean="0">
                <a:latin typeface="Times New Roman" panose="02020603050405020304" pitchFamily="18" charset="0"/>
                <a:cs typeface="Times New Roman" panose="02020603050405020304" pitchFamily="18" charset="0"/>
              </a:rPr>
              <a:t>  acceptable</a:t>
            </a:r>
            <a:endParaRPr lang="en-GB" baseline="30000" dirty="0" smtClean="0">
              <a:latin typeface="Times New Roman" panose="02020603050405020304" pitchFamily="18" charset="0"/>
              <a:cs typeface="Times New Roman" panose="02020603050405020304" pitchFamily="18" charset="0"/>
            </a:endParaRPr>
          </a:p>
        </p:txBody>
      </p:sp>
      <p:sp>
        <p:nvSpPr>
          <p:cNvPr id="7" name="Rectangle 6"/>
          <p:cNvSpPr/>
          <p:nvPr/>
        </p:nvSpPr>
        <p:spPr>
          <a:xfrm>
            <a:off x="0" y="5240017"/>
            <a:ext cx="4896544" cy="21602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0" y="5672064"/>
            <a:ext cx="4896544" cy="21602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560" y="904952"/>
            <a:ext cx="3816424" cy="3641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4067944" y="2462360"/>
            <a:ext cx="5076387" cy="1938992"/>
          </a:xfrm>
          <a:prstGeom prst="rect">
            <a:avLst/>
          </a:prstGeom>
        </p:spPr>
        <p:txBody>
          <a:bodyPr wrap="square">
            <a:spAutoFit/>
          </a:bodyPr>
          <a:lstStyle/>
          <a:p>
            <a:pPr marL="228600" lvl="1" indent="0">
              <a:buNone/>
            </a:pPr>
            <a:r>
              <a:rPr lang="en-US" sz="2000" dirty="0" smtClean="0">
                <a:solidFill>
                  <a:srgbClr val="3861AA"/>
                </a:solidFill>
                <a:latin typeface="Times New Roman" panose="02020603050405020304" pitchFamily="18" charset="0"/>
                <a:cs typeface="Times New Roman" panose="02020603050405020304" pitchFamily="18" charset="0"/>
              </a:rPr>
              <a:t>Figure of merit (</a:t>
            </a:r>
            <a:r>
              <a:rPr lang="en-US" sz="2000" dirty="0" smtClean="0">
                <a:latin typeface="Times New Roman" panose="02020603050405020304" pitchFamily="18" charset="0"/>
                <a:cs typeface="Times New Roman" panose="02020603050405020304" pitchFamily="18" charset="0"/>
              </a:rPr>
              <a:t>performance efficiency </a:t>
            </a:r>
            <a:r>
              <a:rPr lang="el-GR" sz="2000" dirty="0" smtClean="0">
                <a:latin typeface="Times New Roman" panose="02020603050405020304" pitchFamily="18" charset="0"/>
                <a:cs typeface="Times New Roman" panose="02020603050405020304" pitchFamily="18" charset="0"/>
              </a:rPr>
              <a:t>η</a:t>
            </a:r>
            <a:r>
              <a:rPr lang="en-US" sz="2000" dirty="0" smtClean="0">
                <a:solidFill>
                  <a:schemeClr val="tx2">
                    <a:lumMod val="60000"/>
                    <a:lumOff val="40000"/>
                  </a:schemeClr>
                </a:solidFill>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fraction of physics time to reach goal with a sequence of successful fills with 3h turnaround time using both optimal fill length and 6h fill length (2012 run would figures with 53.5%).</a:t>
            </a:r>
          </a:p>
        </p:txBody>
      </p:sp>
      <p:graphicFrame>
        <p:nvGraphicFramePr>
          <p:cNvPr id="11" name="Table 10"/>
          <p:cNvGraphicFramePr>
            <a:graphicFrameLocks noGrp="1"/>
          </p:cNvGraphicFramePr>
          <p:nvPr>
            <p:extLst>
              <p:ext uri="{D42A27DB-BD31-4B8C-83A1-F6EECF244321}">
                <p14:modId xmlns:p14="http://schemas.microsoft.com/office/powerpoint/2010/main" val="2037001333"/>
              </p:ext>
            </p:extLst>
          </p:nvPr>
        </p:nvGraphicFramePr>
        <p:xfrm>
          <a:off x="4064865" y="620688"/>
          <a:ext cx="5078829" cy="1682496"/>
        </p:xfrm>
        <a:graphic>
          <a:graphicData uri="http://schemas.openxmlformats.org/drawingml/2006/table">
            <a:tbl>
              <a:tblPr firstRow="1" bandRow="1">
                <a:tableStyleId>{5C22544A-7EE6-4342-B048-85BDC9FD1C3A}</a:tableStyleId>
              </a:tblPr>
              <a:tblGrid>
                <a:gridCol w="1073785"/>
                <a:gridCol w="523361"/>
                <a:gridCol w="646550"/>
                <a:gridCol w="646550"/>
                <a:gridCol w="445974"/>
                <a:gridCol w="672639"/>
                <a:gridCol w="531490"/>
                <a:gridCol w="538480"/>
              </a:tblGrid>
              <a:tr h="735964">
                <a:tc>
                  <a:txBody>
                    <a:bodyPr/>
                    <a:lstStyle/>
                    <a:p>
                      <a:pPr algn="l">
                        <a:lnSpc>
                          <a:spcPct val="115000"/>
                        </a:lnSpc>
                        <a:spcAft>
                          <a:spcPts val="0"/>
                        </a:spcAft>
                      </a:pPr>
                      <a:endParaRPr lang="it-IT" sz="1400" b="0" dirty="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c>
                  <a:txBody>
                    <a:bodyPr/>
                    <a:lstStyle/>
                    <a:p>
                      <a:pPr algn="ctr">
                        <a:lnSpc>
                          <a:spcPct val="115000"/>
                        </a:lnSpc>
                        <a:spcAft>
                          <a:spcPts val="0"/>
                        </a:spcAft>
                      </a:pPr>
                      <a:r>
                        <a:rPr lang="en-US" sz="1400" b="0" kern="1200" dirty="0" err="1" smtClean="0">
                          <a:effectLst/>
                          <a:latin typeface="Times New Roman" panose="02020603050405020304" pitchFamily="18" charset="0"/>
                          <a:cs typeface="Times New Roman" panose="02020603050405020304" pitchFamily="18" charset="0"/>
                        </a:rPr>
                        <a:t>N</a:t>
                      </a:r>
                      <a:r>
                        <a:rPr lang="en-US" sz="1400" b="0" kern="1200" baseline="-25000" dirty="0" err="1" smtClean="0">
                          <a:effectLst/>
                          <a:latin typeface="Times New Roman" panose="02020603050405020304" pitchFamily="18" charset="0"/>
                          <a:cs typeface="Times New Roman" panose="02020603050405020304" pitchFamily="18" charset="0"/>
                        </a:rPr>
                        <a:t>b</a:t>
                      </a:r>
                      <a:r>
                        <a:rPr lang="en-US" sz="1400" b="0" kern="1200" baseline="-25000" dirty="0" smtClean="0">
                          <a:effectLst/>
                          <a:latin typeface="Times New Roman" panose="02020603050405020304" pitchFamily="18" charset="0"/>
                          <a:cs typeface="Times New Roman" panose="02020603050405020304" pitchFamily="18" charset="0"/>
                        </a:rPr>
                        <a:t> </a:t>
                      </a:r>
                      <a:r>
                        <a:rPr lang="en-US" sz="1400" b="0" kern="1200" baseline="-25000" dirty="0" err="1" smtClean="0">
                          <a:effectLst/>
                          <a:latin typeface="Times New Roman" panose="02020603050405020304" pitchFamily="18" charset="0"/>
                          <a:cs typeface="Times New Roman" panose="02020603050405020304" pitchFamily="18" charset="0"/>
                        </a:rPr>
                        <a:t>coll</a:t>
                      </a:r>
                      <a:endParaRPr lang="en-US" sz="1400" b="0" kern="1200" baseline="-25000" dirty="0" smtClean="0">
                        <a:effectLst/>
                        <a:latin typeface="Times New Roman" panose="02020603050405020304" pitchFamily="18" charset="0"/>
                        <a:cs typeface="Times New Roman" panose="02020603050405020304" pitchFamily="18" charset="0"/>
                      </a:endParaRPr>
                    </a:p>
                    <a:p>
                      <a:pPr marL="0" marR="0" indent="0" algn="ctr" defTabSz="457200" rtl="0" eaLnBrk="1" fontAlgn="auto" latinLnBrk="0" hangingPunct="1">
                        <a:lnSpc>
                          <a:spcPct val="115000"/>
                        </a:lnSpc>
                        <a:spcBef>
                          <a:spcPts val="0"/>
                        </a:spcBef>
                        <a:spcAft>
                          <a:spcPts val="0"/>
                        </a:spcAft>
                        <a:buClrTx/>
                        <a:buSzTx/>
                        <a:buFontTx/>
                        <a:buNone/>
                        <a:tabLst/>
                        <a:defRPr/>
                      </a:pPr>
                      <a:r>
                        <a:rPr lang="en-US" sz="1400" b="0" kern="1200" dirty="0" smtClean="0">
                          <a:effectLst/>
                          <a:latin typeface="Times New Roman" panose="02020603050405020304" pitchFamily="18" charset="0"/>
                          <a:cs typeface="Times New Roman" panose="02020603050405020304" pitchFamily="18" charset="0"/>
                        </a:rPr>
                        <a:t>[10</a:t>
                      </a:r>
                      <a:r>
                        <a:rPr lang="en-US" sz="1400" b="0" kern="1200" baseline="30000" dirty="0" smtClean="0">
                          <a:effectLst/>
                          <a:latin typeface="Times New Roman" panose="02020603050405020304" pitchFamily="18" charset="0"/>
                          <a:cs typeface="Times New Roman" panose="02020603050405020304" pitchFamily="18" charset="0"/>
                        </a:rPr>
                        <a:t>11</a:t>
                      </a:r>
                      <a:r>
                        <a:rPr lang="it-IT" sz="1400" b="0" dirty="0" smtClean="0">
                          <a:effectLst/>
                          <a:latin typeface="Times New Roman" panose="02020603050405020304" pitchFamily="18" charset="0"/>
                          <a:ea typeface="Calibri"/>
                          <a:cs typeface="Times New Roman" panose="02020603050405020304" pitchFamily="18" charset="0"/>
                        </a:rPr>
                        <a:t>]</a:t>
                      </a:r>
                    </a:p>
                    <a:p>
                      <a:pPr algn="ctr">
                        <a:lnSpc>
                          <a:spcPct val="115000"/>
                        </a:lnSpc>
                        <a:spcAft>
                          <a:spcPts val="0"/>
                        </a:spcAft>
                      </a:pPr>
                      <a:endParaRPr lang="it-IT" sz="1400" b="0" dirty="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c>
                  <a:txBody>
                    <a:bodyPr/>
                    <a:lstStyle/>
                    <a:p>
                      <a:pPr algn="ctr">
                        <a:lnSpc>
                          <a:spcPct val="115000"/>
                        </a:lnSpc>
                        <a:spcAft>
                          <a:spcPts val="0"/>
                        </a:spcAft>
                      </a:pPr>
                      <a:r>
                        <a:rPr lang="it-IT" sz="1400" b="0" dirty="0" err="1" smtClean="0">
                          <a:effectLst/>
                          <a:latin typeface="Times New Roman" panose="02020603050405020304" pitchFamily="18" charset="0"/>
                          <a:ea typeface="Calibri"/>
                          <a:cs typeface="Times New Roman" panose="02020603050405020304" pitchFamily="18" charset="0"/>
                        </a:rPr>
                        <a:t>L</a:t>
                      </a:r>
                      <a:r>
                        <a:rPr lang="it-IT" sz="1400" b="0" baseline="-25000" dirty="0" err="1" smtClean="0">
                          <a:effectLst/>
                          <a:latin typeface="Times New Roman" panose="02020603050405020304" pitchFamily="18" charset="0"/>
                          <a:ea typeface="Calibri"/>
                          <a:cs typeface="Times New Roman" panose="02020603050405020304" pitchFamily="18" charset="0"/>
                        </a:rPr>
                        <a:t>peak</a:t>
                      </a:r>
                      <a:endParaRPr lang="it-IT" sz="1400" b="0" baseline="-2500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[10</a:t>
                      </a:r>
                      <a:r>
                        <a:rPr lang="it-IT" sz="1400" b="0" baseline="30000" dirty="0" smtClean="0">
                          <a:effectLst/>
                          <a:latin typeface="Times New Roman" panose="02020603050405020304" pitchFamily="18" charset="0"/>
                          <a:ea typeface="Calibri"/>
                          <a:cs typeface="Times New Roman" panose="02020603050405020304" pitchFamily="18" charset="0"/>
                        </a:rPr>
                        <a:t>34</a:t>
                      </a:r>
                      <a:r>
                        <a:rPr lang="it-IT" sz="1400" b="0" baseline="0" dirty="0" smtClean="0">
                          <a:effectLst/>
                          <a:latin typeface="Times New Roman" panose="02020603050405020304" pitchFamily="18" charset="0"/>
                          <a:ea typeface="Calibri"/>
                          <a:cs typeface="Times New Roman" panose="02020603050405020304" pitchFamily="18" charset="0"/>
                        </a:rPr>
                        <a:t>  </a:t>
                      </a:r>
                    </a:p>
                    <a:p>
                      <a:pPr algn="ctr">
                        <a:lnSpc>
                          <a:spcPct val="115000"/>
                        </a:lnSpc>
                        <a:spcAft>
                          <a:spcPts val="0"/>
                        </a:spcAft>
                      </a:pPr>
                      <a:r>
                        <a:rPr lang="it-IT" sz="1400" b="0" baseline="0" dirty="0" smtClean="0">
                          <a:effectLst/>
                          <a:latin typeface="Times New Roman" panose="02020603050405020304" pitchFamily="18" charset="0"/>
                          <a:ea typeface="Calibri"/>
                          <a:cs typeface="Times New Roman" panose="02020603050405020304" pitchFamily="18" charset="0"/>
                        </a:rPr>
                        <a:t>cm</a:t>
                      </a:r>
                      <a:r>
                        <a:rPr lang="it-IT" sz="1400" b="0" baseline="30000" dirty="0" smtClean="0">
                          <a:effectLst/>
                          <a:latin typeface="Times New Roman" panose="02020603050405020304" pitchFamily="18" charset="0"/>
                          <a:ea typeface="Calibri"/>
                          <a:cs typeface="Times New Roman" panose="02020603050405020304" pitchFamily="18" charset="0"/>
                        </a:rPr>
                        <a:t>-2</a:t>
                      </a:r>
                      <a:r>
                        <a:rPr lang="it-IT" sz="1400" b="0" baseline="0" dirty="0" smtClean="0">
                          <a:effectLst/>
                          <a:latin typeface="Times New Roman" panose="02020603050405020304" pitchFamily="18" charset="0"/>
                          <a:ea typeface="Calibri"/>
                          <a:cs typeface="Times New Roman" panose="02020603050405020304" pitchFamily="18" charset="0"/>
                        </a:rPr>
                        <a:t>s</a:t>
                      </a:r>
                      <a:r>
                        <a:rPr lang="it-IT" sz="1400" b="0" baseline="30000" dirty="0" smtClean="0">
                          <a:effectLst/>
                          <a:latin typeface="Times New Roman" panose="02020603050405020304" pitchFamily="18" charset="0"/>
                          <a:ea typeface="Calibri"/>
                          <a:cs typeface="Times New Roman" panose="02020603050405020304" pitchFamily="18" charset="0"/>
                        </a:rPr>
                        <a:t>-1</a:t>
                      </a:r>
                      <a:r>
                        <a:rPr lang="it-IT" sz="1400" b="0" baseline="0" dirty="0" smtClean="0">
                          <a:effectLst/>
                          <a:latin typeface="Times New Roman" panose="02020603050405020304" pitchFamily="18" charset="0"/>
                          <a:ea typeface="Calibri"/>
                          <a:cs typeface="Times New Roman" panose="02020603050405020304" pitchFamily="18" charset="0"/>
                        </a:rPr>
                        <a:t>]</a:t>
                      </a:r>
                      <a:endParaRPr lang="it-IT" sz="1400" b="0"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c>
                  <a:txBody>
                    <a:bodyPr/>
                    <a:lstStyle/>
                    <a:p>
                      <a:pPr algn="ctr">
                        <a:lnSpc>
                          <a:spcPct val="115000"/>
                        </a:lnSpc>
                        <a:spcAft>
                          <a:spcPts val="0"/>
                        </a:spcAft>
                      </a:pPr>
                      <a:r>
                        <a:rPr lang="it-IT" sz="1400" b="0" dirty="0" err="1" smtClean="0">
                          <a:effectLst/>
                          <a:latin typeface="Times New Roman" panose="02020603050405020304" pitchFamily="18" charset="0"/>
                          <a:ea typeface="Calibri"/>
                          <a:cs typeface="Times New Roman" panose="02020603050405020304" pitchFamily="18" charset="0"/>
                        </a:rPr>
                        <a:t>L</a:t>
                      </a:r>
                      <a:r>
                        <a:rPr lang="it-IT" sz="1400" b="0" baseline="-25000" dirty="0" err="1" smtClean="0">
                          <a:effectLst/>
                          <a:latin typeface="Times New Roman" panose="02020603050405020304" pitchFamily="18" charset="0"/>
                          <a:ea typeface="Calibri"/>
                          <a:cs typeface="Times New Roman" panose="02020603050405020304" pitchFamily="18" charset="0"/>
                        </a:rPr>
                        <a:t>lev</a:t>
                      </a:r>
                      <a:endParaRPr lang="it-IT" sz="1400" b="0" baseline="-2500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[10</a:t>
                      </a:r>
                      <a:r>
                        <a:rPr lang="it-IT" sz="1400" b="0" baseline="30000" dirty="0" smtClean="0">
                          <a:effectLst/>
                          <a:latin typeface="Times New Roman" panose="02020603050405020304" pitchFamily="18" charset="0"/>
                          <a:ea typeface="Calibri"/>
                          <a:cs typeface="Times New Roman" panose="02020603050405020304" pitchFamily="18" charset="0"/>
                        </a:rPr>
                        <a:t>34</a:t>
                      </a:r>
                      <a:r>
                        <a:rPr lang="it-IT" sz="1400" b="0" baseline="0" dirty="0" smtClean="0">
                          <a:effectLst/>
                          <a:latin typeface="Times New Roman" panose="02020603050405020304" pitchFamily="18" charset="0"/>
                          <a:ea typeface="Calibri"/>
                          <a:cs typeface="Times New Roman" panose="02020603050405020304" pitchFamily="18" charset="0"/>
                        </a:rPr>
                        <a:t> </a:t>
                      </a:r>
                    </a:p>
                    <a:p>
                      <a:pPr algn="ctr">
                        <a:lnSpc>
                          <a:spcPct val="115000"/>
                        </a:lnSpc>
                        <a:spcAft>
                          <a:spcPts val="0"/>
                        </a:spcAft>
                      </a:pPr>
                      <a:r>
                        <a:rPr lang="it-IT" sz="1400" b="0" baseline="0" dirty="0" smtClean="0">
                          <a:effectLst/>
                          <a:latin typeface="Times New Roman" panose="02020603050405020304" pitchFamily="18" charset="0"/>
                          <a:ea typeface="Calibri"/>
                          <a:cs typeface="Times New Roman" panose="02020603050405020304" pitchFamily="18" charset="0"/>
                        </a:rPr>
                        <a:t>cm</a:t>
                      </a:r>
                      <a:r>
                        <a:rPr lang="it-IT" sz="1400" b="0" baseline="30000" dirty="0" smtClean="0">
                          <a:effectLst/>
                          <a:latin typeface="Times New Roman" panose="02020603050405020304" pitchFamily="18" charset="0"/>
                          <a:ea typeface="Calibri"/>
                          <a:cs typeface="Times New Roman" panose="02020603050405020304" pitchFamily="18" charset="0"/>
                        </a:rPr>
                        <a:t>-2</a:t>
                      </a:r>
                      <a:r>
                        <a:rPr lang="it-IT" sz="1400" b="0" baseline="0" dirty="0" smtClean="0">
                          <a:effectLst/>
                          <a:latin typeface="Times New Roman" panose="02020603050405020304" pitchFamily="18" charset="0"/>
                          <a:ea typeface="Calibri"/>
                          <a:cs typeface="Times New Roman" panose="02020603050405020304" pitchFamily="18" charset="0"/>
                        </a:rPr>
                        <a:t>s</a:t>
                      </a:r>
                      <a:r>
                        <a:rPr lang="it-IT" sz="1400" b="0" baseline="30000" dirty="0" smtClean="0">
                          <a:effectLst/>
                          <a:latin typeface="Times New Roman" panose="02020603050405020304" pitchFamily="18" charset="0"/>
                          <a:ea typeface="Calibri"/>
                          <a:cs typeface="Times New Roman" panose="02020603050405020304" pitchFamily="18" charset="0"/>
                        </a:rPr>
                        <a:t>-1</a:t>
                      </a:r>
                      <a:r>
                        <a:rPr lang="it-IT" sz="1400" b="0" baseline="0" dirty="0" smtClean="0">
                          <a:effectLst/>
                          <a:latin typeface="Times New Roman" panose="02020603050405020304" pitchFamily="18" charset="0"/>
                          <a:ea typeface="Calibri"/>
                          <a:cs typeface="Times New Roman" panose="02020603050405020304" pitchFamily="18" charset="0"/>
                        </a:rPr>
                        <a:t>]</a:t>
                      </a:r>
                      <a:endParaRPr lang="it-IT" sz="1400" b="0"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c>
                  <a:txBody>
                    <a:bodyPr/>
                    <a:lstStyle/>
                    <a:p>
                      <a:pPr algn="ctr">
                        <a:lnSpc>
                          <a:spcPct val="115000"/>
                        </a:lnSpc>
                        <a:spcAft>
                          <a:spcPts val="0"/>
                        </a:spcAft>
                      </a:pPr>
                      <a:r>
                        <a:rPr lang="it-IT" sz="1400" b="0" dirty="0" err="1" smtClean="0">
                          <a:effectLst/>
                          <a:latin typeface="Times New Roman" panose="02020603050405020304" pitchFamily="18" charset="0"/>
                          <a:ea typeface="Calibri"/>
                          <a:cs typeface="Times New Roman" panose="02020603050405020304" pitchFamily="18" charset="0"/>
                        </a:rPr>
                        <a:t>Lev</a:t>
                      </a:r>
                      <a:r>
                        <a:rPr lang="it-IT" sz="1400" b="0" dirty="0" smtClean="0">
                          <a:effectLst/>
                          <a:latin typeface="Times New Roman" panose="02020603050405020304" pitchFamily="18" charset="0"/>
                          <a:ea typeface="Calibri"/>
                          <a:cs typeface="Times New Roman" panose="02020603050405020304" pitchFamily="18" charset="0"/>
                        </a:rPr>
                        <a:t>.</a:t>
                      </a: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time</a:t>
                      </a: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[h]</a:t>
                      </a:r>
                    </a:p>
                  </a:txBody>
                  <a:tcPr marL="38402" marR="38402">
                    <a:solidFill>
                      <a:schemeClr val="tx1">
                        <a:lumMod val="75000"/>
                      </a:schemeClr>
                    </a:solidFill>
                  </a:tcPr>
                </a:tc>
                <a:tc>
                  <a:txBody>
                    <a:bodyPr/>
                    <a:lstStyle/>
                    <a:p>
                      <a:pPr algn="ctr">
                        <a:lnSpc>
                          <a:spcPct val="115000"/>
                        </a:lnSpc>
                        <a:spcAft>
                          <a:spcPts val="0"/>
                        </a:spcAft>
                      </a:pPr>
                      <a:r>
                        <a:rPr lang="it-IT" sz="1400" b="0" dirty="0" err="1" smtClean="0">
                          <a:effectLst/>
                          <a:latin typeface="Times New Roman" panose="02020603050405020304" pitchFamily="18" charset="0"/>
                          <a:ea typeface="Calibri"/>
                          <a:cs typeface="Times New Roman" panose="02020603050405020304" pitchFamily="18" charset="0"/>
                        </a:rPr>
                        <a:t>Opt</a:t>
                      </a:r>
                      <a:r>
                        <a:rPr lang="it-IT" sz="1400" b="0" dirty="0" smtClean="0">
                          <a:effectLst/>
                          <a:latin typeface="Times New Roman" panose="02020603050405020304" pitchFamily="18" charset="0"/>
                          <a:ea typeface="Calibri"/>
                          <a:cs typeface="Times New Roman" panose="02020603050405020304" pitchFamily="18" charset="0"/>
                        </a:rPr>
                        <a:t>. </a:t>
                      </a:r>
                      <a:r>
                        <a:rPr lang="it-IT" sz="1400" b="0" dirty="0" err="1" smtClean="0">
                          <a:effectLst/>
                          <a:latin typeface="Times New Roman" panose="02020603050405020304" pitchFamily="18" charset="0"/>
                          <a:ea typeface="Calibri"/>
                          <a:cs typeface="Times New Roman" panose="02020603050405020304" pitchFamily="18" charset="0"/>
                        </a:rPr>
                        <a:t>Fill</a:t>
                      </a:r>
                      <a:endParaRPr lang="it-IT" sz="1400" b="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 </a:t>
                      </a:r>
                      <a:r>
                        <a:rPr lang="it-IT" sz="1400" b="0" dirty="0" err="1" smtClean="0">
                          <a:effectLst/>
                          <a:latin typeface="Times New Roman" panose="02020603050405020304" pitchFamily="18" charset="0"/>
                          <a:ea typeface="Calibri"/>
                          <a:cs typeface="Times New Roman" panose="02020603050405020304" pitchFamily="18" charset="0"/>
                        </a:rPr>
                        <a:t>length</a:t>
                      </a:r>
                      <a:endParaRPr lang="it-IT" sz="1400" b="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[h]</a:t>
                      </a:r>
                    </a:p>
                  </a:txBody>
                  <a:tcPr marL="38402" marR="38402">
                    <a:solidFill>
                      <a:schemeClr val="tx1">
                        <a:lumMod val="75000"/>
                      </a:schemeClr>
                    </a:solidFill>
                  </a:tcPr>
                </a:tc>
                <a:tc>
                  <a:txBody>
                    <a:bodyPr/>
                    <a:lstStyle/>
                    <a:p>
                      <a:pPr algn="ctr">
                        <a:lnSpc>
                          <a:spcPct val="115000"/>
                        </a:lnSpc>
                        <a:spcAft>
                          <a:spcPts val="0"/>
                        </a:spcAft>
                      </a:pPr>
                      <a:r>
                        <a:rPr lang="el-GR" sz="1400" b="0" baseline="0" dirty="0" smtClean="0">
                          <a:effectLst/>
                          <a:latin typeface="Times New Roman" panose="02020603050405020304" pitchFamily="18" charset="0"/>
                          <a:ea typeface="Calibri"/>
                          <a:cs typeface="Times New Roman" panose="02020603050405020304" pitchFamily="18" charset="0"/>
                        </a:rPr>
                        <a:t>η</a:t>
                      </a:r>
                      <a:r>
                        <a:rPr lang="it-IT" sz="1400" b="0" baseline="-25000" dirty="0" smtClean="0">
                          <a:effectLst/>
                          <a:latin typeface="Times New Roman" panose="02020603050405020304" pitchFamily="18" charset="0"/>
                          <a:ea typeface="Calibri"/>
                          <a:cs typeface="Times New Roman" panose="02020603050405020304" pitchFamily="18" charset="0"/>
                        </a:rPr>
                        <a:t>6h</a:t>
                      </a:r>
                      <a:endParaRPr lang="it-IT" sz="1400" b="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400" b="0" dirty="0" smtClean="0">
                          <a:effectLst/>
                          <a:latin typeface="Times New Roman" panose="02020603050405020304" pitchFamily="18" charset="0"/>
                          <a:ea typeface="Calibri"/>
                          <a:cs typeface="Times New Roman" panose="02020603050405020304" pitchFamily="18" charset="0"/>
                        </a:rPr>
                        <a:t>[%]</a:t>
                      </a:r>
                    </a:p>
                    <a:p>
                      <a:pPr algn="ctr">
                        <a:lnSpc>
                          <a:spcPct val="115000"/>
                        </a:lnSpc>
                        <a:spcAft>
                          <a:spcPts val="0"/>
                        </a:spcAft>
                      </a:pPr>
                      <a:endParaRPr lang="it-IT" sz="1400" b="0"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l-GR" sz="1400" b="0" baseline="0" dirty="0" smtClean="0">
                          <a:effectLst/>
                          <a:latin typeface="Times New Roman" panose="02020603050405020304" pitchFamily="18" charset="0"/>
                          <a:ea typeface="Calibri"/>
                          <a:cs typeface="Times New Roman" panose="02020603050405020304" pitchFamily="18" charset="0"/>
                        </a:rPr>
                        <a:t>η</a:t>
                      </a:r>
                      <a:r>
                        <a:rPr lang="it-IT" sz="1400" b="0" baseline="-25000" dirty="0" err="1" smtClean="0">
                          <a:effectLst/>
                          <a:latin typeface="Times New Roman" panose="02020603050405020304" pitchFamily="18" charset="0"/>
                          <a:ea typeface="Calibri"/>
                          <a:cs typeface="Times New Roman" panose="02020603050405020304" pitchFamily="18" charset="0"/>
                        </a:rPr>
                        <a:t>opt</a:t>
                      </a:r>
                      <a:endParaRPr lang="it-IT" sz="1400" b="0" dirty="0" smtClean="0">
                        <a:effectLst/>
                        <a:latin typeface="Times New Roman" panose="02020603050405020304" pitchFamily="18" charset="0"/>
                        <a:ea typeface="Calibri"/>
                        <a:cs typeface="Times New Roman" panose="02020603050405020304" pitchFamily="18" charset="0"/>
                      </a:endParaRPr>
                    </a:p>
                    <a:p>
                      <a:pPr marL="0" marR="0" indent="0" algn="ctr" defTabSz="457200" rtl="0" eaLnBrk="1" fontAlgn="auto" latinLnBrk="0" hangingPunct="1">
                        <a:lnSpc>
                          <a:spcPct val="115000"/>
                        </a:lnSpc>
                        <a:spcBef>
                          <a:spcPts val="0"/>
                        </a:spcBef>
                        <a:spcAft>
                          <a:spcPts val="0"/>
                        </a:spcAft>
                        <a:buClrTx/>
                        <a:buSzTx/>
                        <a:buFontTx/>
                        <a:buNone/>
                        <a:tabLst/>
                        <a:defRPr/>
                      </a:pPr>
                      <a:r>
                        <a:rPr lang="it-IT" sz="1400" b="0" dirty="0" smtClean="0">
                          <a:effectLst/>
                          <a:latin typeface="Times New Roman" panose="02020603050405020304" pitchFamily="18" charset="0"/>
                          <a:ea typeface="Calibri"/>
                          <a:cs typeface="Times New Roman" panose="02020603050405020304" pitchFamily="18" charset="0"/>
                        </a:rPr>
                        <a:t>[%]</a:t>
                      </a:r>
                    </a:p>
                    <a:p>
                      <a:pPr marL="0" marR="0" indent="0" algn="ctr" defTabSz="457200" rtl="0" eaLnBrk="1" fontAlgn="auto" latinLnBrk="0" hangingPunct="1">
                        <a:lnSpc>
                          <a:spcPct val="115000"/>
                        </a:lnSpc>
                        <a:spcBef>
                          <a:spcPts val="0"/>
                        </a:spcBef>
                        <a:spcAft>
                          <a:spcPts val="0"/>
                        </a:spcAft>
                        <a:buClrTx/>
                        <a:buSzTx/>
                        <a:buFontTx/>
                        <a:buNone/>
                        <a:tabLst/>
                        <a:defRPr/>
                      </a:pPr>
                      <a:endParaRPr lang="it-IT" sz="1200" b="0" baseline="-2500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endParaRPr lang="it-IT" sz="1200" b="0"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1">
                        <a:lumMod val="75000"/>
                      </a:schemeClr>
                    </a:solidFill>
                  </a:tcPr>
                </a:tc>
              </a:tr>
              <a:tr h="0">
                <a:tc>
                  <a:txBody>
                    <a:bodyPr/>
                    <a:lstStyle/>
                    <a:p>
                      <a:pPr algn="l"/>
                      <a:r>
                        <a:rPr lang="en-US" sz="1400" b="1" dirty="0" smtClean="0">
                          <a:latin typeface="Times New Roman" panose="02020603050405020304" pitchFamily="18" charset="0"/>
                          <a:cs typeface="Times New Roman" panose="02020603050405020304" pitchFamily="18" charset="0"/>
                        </a:rPr>
                        <a:t>HL-Flat</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2.2</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18.6</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5.06</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7.0</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8.4</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57.8</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53.5</a:t>
                      </a:r>
                      <a:endParaRPr lang="en-US" sz="1400" b="1" dirty="0">
                        <a:latin typeface="Times New Roman" panose="02020603050405020304" pitchFamily="18" charset="0"/>
                        <a:cs typeface="Times New Roman" panose="02020603050405020304" pitchFamily="18" charset="0"/>
                      </a:endParaRPr>
                    </a:p>
                  </a:txBody>
                  <a:tcPr anchor="ctr"/>
                </a:tc>
              </a:tr>
              <a:tr h="0">
                <a:tc>
                  <a:txBody>
                    <a:bodyPr/>
                    <a:lstStyle/>
                    <a:p>
                      <a:pPr algn="l"/>
                      <a:r>
                        <a:rPr lang="en-US" sz="1400" b="1" dirty="0" smtClean="0">
                          <a:latin typeface="Times New Roman" panose="02020603050405020304" pitchFamily="18" charset="0"/>
                          <a:cs typeface="Times New Roman" panose="02020603050405020304" pitchFamily="18" charset="0"/>
                        </a:rPr>
                        <a:t>HL-Round</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2.2</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20.1</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5.06</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7.3</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8.6</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57.8</a:t>
                      </a:r>
                      <a:endParaRPr lang="en-US" sz="14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1400" b="1" dirty="0" smtClean="0">
                          <a:latin typeface="Times New Roman" panose="02020603050405020304" pitchFamily="18" charset="0"/>
                          <a:cs typeface="Times New Roman" panose="02020603050405020304" pitchFamily="18" charset="0"/>
                        </a:rPr>
                        <a:t>53.1</a:t>
                      </a:r>
                      <a:endParaRPr lang="en-US" sz="1400" b="1" dirty="0">
                        <a:latin typeface="Times New Roman" panose="02020603050405020304" pitchFamily="18" charset="0"/>
                        <a:cs typeface="Times New Roman" panose="02020603050405020304" pitchFamily="18" charset="0"/>
                      </a:endParaRPr>
                    </a:p>
                  </a:txBody>
                  <a:tcPr anchor="ctr"/>
                </a:tc>
              </a:tr>
            </a:tbl>
          </a:graphicData>
        </a:graphic>
      </p:graphicFrame>
      <p:sp>
        <p:nvSpPr>
          <p:cNvPr id="12" name="Rectangle 11"/>
          <p:cNvSpPr/>
          <p:nvPr/>
        </p:nvSpPr>
        <p:spPr>
          <a:xfrm>
            <a:off x="3579832" y="4383115"/>
            <a:ext cx="1316712" cy="147638"/>
          </a:xfrm>
          <a:prstGeom prst="rect">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tx1">
                    <a:lumMod val="75000"/>
                  </a:schemeClr>
                </a:solidFill>
                <a:latin typeface="Times New Roman" panose="02020603050405020304" pitchFamily="18" charset="0"/>
                <a:cs typeface="Times New Roman" panose="02020603050405020304" pitchFamily="18" charset="0"/>
              </a:rPr>
              <a:t>M. </a:t>
            </a:r>
            <a:r>
              <a:rPr lang="en-GB" sz="1400" dirty="0" err="1" smtClean="0">
                <a:solidFill>
                  <a:schemeClr val="tx1">
                    <a:lumMod val="75000"/>
                  </a:schemeClr>
                </a:solidFill>
                <a:latin typeface="Times New Roman" panose="02020603050405020304" pitchFamily="18" charset="0"/>
                <a:cs typeface="Times New Roman" panose="02020603050405020304" pitchFamily="18" charset="0"/>
              </a:rPr>
              <a:t>Brugger</a:t>
            </a:r>
            <a:endParaRPr lang="en-GB" sz="1400" dirty="0">
              <a:solidFill>
                <a:schemeClr val="tx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32828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23520" y="3717033"/>
            <a:ext cx="4545505" cy="3043080"/>
            <a:chOff x="3139757" y="548680"/>
            <a:chExt cx="6040755" cy="4048886"/>
          </a:xfrm>
          <a:solidFill>
            <a:schemeClr val="tx2">
              <a:lumMod val="75000"/>
            </a:schemeClr>
          </a:solidFill>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39757" y="548680"/>
              <a:ext cx="6040755" cy="3480435"/>
            </a:xfrm>
            <a:prstGeom prst="rect">
              <a:avLst/>
            </a:prstGeom>
            <a:grpFill/>
            <a:ln w="9525">
              <a:solidFill>
                <a:schemeClr val="tx1"/>
              </a:solidFill>
              <a:miter lim="800000"/>
              <a:headEnd/>
              <a:tailEnd/>
            </a:ln>
            <a:extLst/>
          </p:spPr>
        </p:pic>
        <p:cxnSp>
          <p:nvCxnSpPr>
            <p:cNvPr id="5" name="Straight Arrow Connector 4"/>
            <p:cNvCxnSpPr>
              <a:endCxn id="9" idx="1"/>
            </p:cNvCxnSpPr>
            <p:nvPr/>
          </p:nvCxnSpPr>
          <p:spPr>
            <a:xfrm flipV="1">
              <a:off x="4427984" y="1200062"/>
              <a:ext cx="1488018" cy="1872208"/>
            </a:xfrm>
            <a:prstGeom prst="straightConnector1">
              <a:avLst/>
            </a:prstGeom>
            <a:grpFill/>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12" idx="0"/>
            </p:cNvCxnSpPr>
            <p:nvPr/>
          </p:nvCxnSpPr>
          <p:spPr>
            <a:xfrm>
              <a:off x="4355976" y="3356992"/>
              <a:ext cx="2740262" cy="520494"/>
            </a:xfrm>
            <a:prstGeom prst="straightConnector1">
              <a:avLst/>
            </a:prstGeom>
            <a:grpFill/>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916002" y="840022"/>
              <a:ext cx="1932869" cy="72008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HL-LHC 10</a:t>
              </a:r>
              <a:r>
                <a:rPr lang="en-GB" baseline="30000" dirty="0" smtClean="0">
                  <a:latin typeface="Times New Roman" panose="02020603050405020304" pitchFamily="18" charset="0"/>
                  <a:cs typeface="Times New Roman" panose="02020603050405020304" pitchFamily="18" charset="0"/>
                </a:rPr>
                <a:t>9</a:t>
              </a: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HEH</a:t>
              </a:r>
              <a:endParaRPr lang="en-GB" dirty="0">
                <a:latin typeface="Times New Roman" panose="02020603050405020304" pitchFamily="18" charset="0"/>
                <a:cs typeface="Times New Roman" panose="02020603050405020304" pitchFamily="18" charset="0"/>
              </a:endParaRPr>
            </a:p>
          </p:txBody>
        </p:sp>
        <p:sp>
          <p:nvSpPr>
            <p:cNvPr id="12" name="Rectangle 11"/>
            <p:cNvSpPr/>
            <p:nvPr/>
          </p:nvSpPr>
          <p:spPr>
            <a:xfrm>
              <a:off x="6160134" y="3877486"/>
              <a:ext cx="1872208" cy="72008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HL-LHC </a:t>
              </a:r>
              <a:r>
                <a:rPr lang="en-GB" dirty="0">
                  <a:latin typeface="Times New Roman" panose="02020603050405020304" pitchFamily="18" charset="0"/>
                  <a:cs typeface="Times New Roman" panose="02020603050405020304" pitchFamily="18" charset="0"/>
                </a:rPr>
                <a:t>2×10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p:txBody>
        </p:sp>
      </p:grpSp>
      <p:sp>
        <p:nvSpPr>
          <p:cNvPr id="22" name="Oval 21"/>
          <p:cNvSpPr/>
          <p:nvPr/>
        </p:nvSpPr>
        <p:spPr>
          <a:xfrm>
            <a:off x="4005751" y="2492896"/>
            <a:ext cx="313713" cy="3625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4975082" y="4112785"/>
            <a:ext cx="4139952" cy="19629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Equipment requires faraday cage and +/- 1</a:t>
            </a:r>
            <a:r>
              <a:rPr lang="en-GB" baseline="30000" dirty="0" smtClean="0">
                <a:latin typeface="Times New Roman" panose="02020603050405020304" pitchFamily="18" charset="0"/>
                <a:cs typeface="Times New Roman" panose="02020603050405020304" pitchFamily="18" charset="0"/>
              </a:rPr>
              <a:t>o</a:t>
            </a:r>
            <a:r>
              <a:rPr lang="en-GB" dirty="0" smtClean="0">
                <a:latin typeface="Times New Roman" panose="02020603050405020304" pitchFamily="18" charset="0"/>
                <a:cs typeface="Times New Roman" panose="02020603050405020304" pitchFamily="18" charset="0"/>
              </a:rPr>
              <a:t> C control.</a:t>
            </a:r>
          </a:p>
          <a:p>
            <a:pPr algn="ctr"/>
            <a:r>
              <a:rPr lang="en-GB" dirty="0" smtClean="0">
                <a:latin typeface="Times New Roman" panose="02020603050405020304" pitchFamily="18" charset="0"/>
                <a:cs typeface="Times New Roman" panose="02020603050405020304" pitchFamily="18" charset="0"/>
              </a:rPr>
              <a:t>Necessary to find very compact solution. Challenging but to be studied  </a:t>
            </a:r>
            <a:endParaRPr lang="en-GB" baseline="30000" dirty="0" smtClean="0">
              <a:latin typeface="Times New Roman" panose="02020603050405020304" pitchFamily="18" charset="0"/>
              <a:cs typeface="Times New Roman" panose="02020603050405020304" pitchFamily="18" charset="0"/>
            </a:endParaRPr>
          </a:p>
        </p:txBody>
      </p:sp>
      <p:sp>
        <p:nvSpPr>
          <p:cNvPr id="54" name="TextBox 1"/>
          <p:cNvSpPr txBox="1"/>
          <p:nvPr/>
        </p:nvSpPr>
        <p:spPr>
          <a:xfrm>
            <a:off x="2477717" y="3039347"/>
            <a:ext cx="886781" cy="246221"/>
          </a:xfrm>
          <a:prstGeom prst="rect">
            <a:avLst/>
          </a:prstGeom>
          <a:solidFill>
            <a:schemeClr val="bg1"/>
          </a:solidFill>
        </p:spPr>
        <p:txBody>
          <a:bodyPr wrap="none" rtlCol="0">
            <a:spAutoFit/>
          </a:bodyPr>
          <a:lstStyle/>
          <a:p>
            <a:r>
              <a:rPr lang="fr-CH" sz="1000" dirty="0" smtClean="0">
                <a:solidFill>
                  <a:srgbClr val="009900"/>
                </a:solidFill>
              </a:rPr>
              <a:t>[M. Brugger]</a:t>
            </a:r>
            <a:endParaRPr lang="en-GB" sz="1000" dirty="0">
              <a:solidFill>
                <a:srgbClr val="009900"/>
              </a:solidFill>
            </a:endParaRPr>
          </a:p>
        </p:txBody>
      </p:sp>
      <p:grpSp>
        <p:nvGrpSpPr>
          <p:cNvPr id="56" name="Group 55"/>
          <p:cNvGrpSpPr/>
          <p:nvPr/>
        </p:nvGrpSpPr>
        <p:grpSpPr>
          <a:xfrm>
            <a:off x="115935" y="61378"/>
            <a:ext cx="9000000" cy="3797232"/>
            <a:chOff x="72000" y="1594734"/>
            <a:chExt cx="9000000" cy="3668533"/>
          </a:xfrm>
        </p:grpSpPr>
        <p:pic>
          <p:nvPicPr>
            <p:cNvPr id="57"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00" y="1594734"/>
              <a:ext cx="9000000" cy="366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8" name="Straight Connector 57"/>
            <p:cNvCxnSpPr/>
            <p:nvPr/>
          </p:nvCxnSpPr>
          <p:spPr>
            <a:xfrm flipH="1">
              <a:off x="476545" y="2033843"/>
              <a:ext cx="675075" cy="112512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217405" y="2078850"/>
              <a:ext cx="540059" cy="108011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288003" y="2241725"/>
              <a:ext cx="509022" cy="266285"/>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US15</a:t>
              </a:r>
              <a:endParaRPr lang="fr-FR" sz="1200" b="1" dirty="0"/>
            </a:p>
          </p:txBody>
        </p:sp>
        <p:sp>
          <p:nvSpPr>
            <p:cNvPr id="61" name="TextBox 60"/>
            <p:cNvSpPr txBox="1"/>
            <p:nvPr/>
          </p:nvSpPr>
          <p:spPr>
            <a:xfrm>
              <a:off x="1781690" y="2241725"/>
              <a:ext cx="502683" cy="266285"/>
            </a:xfrm>
            <a:prstGeom prst="rect">
              <a:avLst/>
            </a:prstGeom>
            <a:solidFill>
              <a:srgbClr val="FFFF00"/>
            </a:solidFill>
            <a:ln w="28575">
              <a:solidFill>
                <a:srgbClr val="FF0000"/>
              </a:solidFill>
            </a:ln>
          </p:spPr>
          <p:txBody>
            <a:bodyPr wrap="none" rtlCol="0">
              <a:spAutoFit/>
            </a:bodyPr>
            <a:lstStyle/>
            <a:p>
              <a:r>
                <a:rPr lang="fr-FR" sz="1200" b="1" dirty="0" smtClean="0"/>
                <a:t>UL14</a:t>
              </a:r>
              <a:endParaRPr lang="fr-FR" sz="1200" b="1" dirty="0"/>
            </a:p>
          </p:txBody>
        </p:sp>
        <p:sp>
          <p:nvSpPr>
            <p:cNvPr id="62" name="TextBox 61"/>
            <p:cNvSpPr txBox="1"/>
            <p:nvPr/>
          </p:nvSpPr>
          <p:spPr>
            <a:xfrm>
              <a:off x="6718822" y="2236368"/>
              <a:ext cx="508473" cy="276999"/>
            </a:xfrm>
            <a:prstGeom prst="rect">
              <a:avLst/>
            </a:prstGeom>
            <a:solidFill>
              <a:srgbClr val="FFFF00"/>
            </a:solidFill>
            <a:ln w="28575">
              <a:solidFill>
                <a:srgbClr val="FF0000"/>
              </a:solidFill>
            </a:ln>
          </p:spPr>
          <p:txBody>
            <a:bodyPr wrap="none" rtlCol="0">
              <a:spAutoFit/>
            </a:bodyPr>
            <a:lstStyle/>
            <a:p>
              <a:r>
                <a:rPr lang="fr-FR" sz="1200" b="1" dirty="0" smtClean="0"/>
                <a:t>UL16</a:t>
              </a:r>
              <a:endParaRPr lang="fr-FR" sz="1200" b="1" dirty="0"/>
            </a:p>
          </p:txBody>
        </p:sp>
        <p:cxnSp>
          <p:nvCxnSpPr>
            <p:cNvPr id="63" name="Straight Arrow Connector 62"/>
            <p:cNvCxnSpPr/>
            <p:nvPr/>
          </p:nvCxnSpPr>
          <p:spPr>
            <a:xfrm flipV="1">
              <a:off x="566555" y="2957384"/>
              <a:ext cx="347845" cy="1094718"/>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51519" y="4059070"/>
              <a:ext cx="1873588" cy="267611"/>
            </a:xfrm>
            <a:prstGeom prst="rect">
              <a:avLst/>
            </a:prstGeom>
            <a:solidFill>
              <a:schemeClr val="bg1"/>
            </a:solidFill>
            <a:ln w="28575">
              <a:solidFill>
                <a:srgbClr val="FF0000"/>
              </a:solidFill>
            </a:ln>
          </p:spPr>
          <p:txBody>
            <a:bodyPr wrap="square" rtlCol="0">
              <a:spAutoFit/>
            </a:bodyPr>
            <a:lstStyle/>
            <a:p>
              <a:r>
                <a:rPr lang="fr-FR" sz="1200" b="1" dirty="0" err="1" smtClean="0"/>
                <a:t>Available</a:t>
              </a:r>
              <a:r>
                <a:rPr lang="fr-FR" sz="1200" b="1" dirty="0" smtClean="0"/>
                <a:t> place LS3</a:t>
              </a:r>
              <a:endParaRPr lang="fr-FR" sz="1200" b="1" dirty="0"/>
            </a:p>
          </p:txBody>
        </p:sp>
        <p:sp>
          <p:nvSpPr>
            <p:cNvPr id="65" name="TextBox 64"/>
            <p:cNvSpPr txBox="1"/>
            <p:nvPr/>
          </p:nvSpPr>
          <p:spPr>
            <a:xfrm>
              <a:off x="7452157" y="4052101"/>
              <a:ext cx="1618942" cy="276999"/>
            </a:xfrm>
            <a:prstGeom prst="rect">
              <a:avLst/>
            </a:prstGeom>
            <a:solidFill>
              <a:schemeClr val="bg1"/>
            </a:solidFill>
            <a:ln w="28575">
              <a:solidFill>
                <a:srgbClr val="FF0000"/>
              </a:solidFill>
            </a:ln>
          </p:spPr>
          <p:txBody>
            <a:bodyPr wrap="square" rtlCol="0">
              <a:spAutoFit/>
            </a:bodyPr>
            <a:lstStyle/>
            <a:p>
              <a:r>
                <a:rPr lang="fr-FR" sz="1200" b="1" dirty="0" err="1" smtClean="0"/>
                <a:t>Available</a:t>
              </a:r>
              <a:r>
                <a:rPr lang="fr-FR" sz="1200" b="1" dirty="0" smtClean="0"/>
                <a:t> place LS3</a:t>
              </a:r>
              <a:endParaRPr lang="fr-FR" sz="1200" b="1" dirty="0"/>
            </a:p>
          </p:txBody>
        </p:sp>
        <p:cxnSp>
          <p:nvCxnSpPr>
            <p:cNvPr id="66" name="Straight Arrow Connector 65"/>
            <p:cNvCxnSpPr/>
            <p:nvPr/>
          </p:nvCxnSpPr>
          <p:spPr>
            <a:xfrm flipV="1">
              <a:off x="1482811" y="2881641"/>
              <a:ext cx="164027" cy="118785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flipV="1">
              <a:off x="7575140" y="2843935"/>
              <a:ext cx="11909" cy="120908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7857365" y="3075015"/>
              <a:ext cx="270031" cy="984055"/>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227673" y="40227"/>
            <a:ext cx="3670473" cy="690840"/>
          </a:xfrm>
          <a:noFill/>
        </p:spPr>
        <p:txBody>
          <a:bodyPr>
            <a:normAutofit fontScale="90000"/>
          </a:bodyPr>
          <a:lstStyle/>
          <a:p>
            <a:r>
              <a:rPr lang="en-GB" dirty="0" smtClean="0">
                <a:solidFill>
                  <a:schemeClr val="bg1"/>
                </a:solidFill>
                <a:latin typeface="Times New Roman" panose="02020603050405020304" pitchFamily="18" charset="0"/>
                <a:cs typeface="Times New Roman" panose="02020603050405020304" pitchFamily="18" charset="0"/>
              </a:rPr>
              <a:t>CP2 IP 1</a:t>
            </a:r>
            <a:endParaRPr lang="en-GB"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224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Present baseline of HL-LHC </a:t>
            </a:r>
            <a:r>
              <a:rPr lang="en-GB" b="1" dirty="0" smtClean="0"/>
              <a:t>integration</a:t>
            </a:r>
            <a:br>
              <a:rPr lang="en-GB" b="1" dirty="0" smtClean="0"/>
            </a:br>
            <a:endParaRPr lang="en-GB" dirty="0"/>
          </a:p>
        </p:txBody>
      </p:sp>
      <p:sp>
        <p:nvSpPr>
          <p:cNvPr id="3" name="Subtitle 2"/>
          <p:cNvSpPr>
            <a:spLocks noGrp="1"/>
          </p:cNvSpPr>
          <p:nvPr>
            <p:ph type="subTitle" idx="1"/>
          </p:nvPr>
        </p:nvSpPr>
        <p:spPr>
          <a:xfrm>
            <a:off x="467833" y="3600450"/>
            <a:ext cx="8378455" cy="2420340"/>
          </a:xfrm>
        </p:spPr>
        <p:txBody>
          <a:bodyPr>
            <a:normAutofit fontScale="77500" lnSpcReduction="20000"/>
          </a:bodyPr>
          <a:lstStyle/>
          <a:p>
            <a:r>
              <a:rPr lang="en-GB" dirty="0" smtClean="0"/>
              <a:t>C. </a:t>
            </a:r>
            <a:r>
              <a:rPr lang="en-GB" dirty="0" err="1" smtClean="0"/>
              <a:t>Adorisio</a:t>
            </a:r>
            <a:r>
              <a:rPr lang="en-GB" dirty="0" smtClean="0"/>
              <a:t>, R. Bruce, M. </a:t>
            </a:r>
            <a:r>
              <a:rPr lang="en-GB" dirty="0" err="1" smtClean="0"/>
              <a:t>Brugger</a:t>
            </a:r>
            <a:r>
              <a:rPr lang="en-GB" dirty="0" smtClean="0"/>
              <a:t>, R. </a:t>
            </a:r>
            <a:r>
              <a:rPr lang="en-GB" dirty="0" err="1" smtClean="0"/>
              <a:t>Calaga</a:t>
            </a:r>
            <a:r>
              <a:rPr lang="en-GB" dirty="0" smtClean="0"/>
              <a:t>, O. </a:t>
            </a:r>
            <a:r>
              <a:rPr lang="en-GB" dirty="0" err="1" smtClean="0"/>
              <a:t>Capatina</a:t>
            </a:r>
            <a:r>
              <a:rPr lang="en-GB" dirty="0" smtClean="0"/>
              <a:t>, F. Cerutti, S. </a:t>
            </a:r>
            <a:r>
              <a:rPr lang="en-GB" dirty="0" err="1" smtClean="0"/>
              <a:t>Chemly</a:t>
            </a:r>
            <a:r>
              <a:rPr lang="en-GB" dirty="0" smtClean="0"/>
              <a:t>, C. Collazos Gonzales, J.P. Corso, R. De Maria, D. Duarte Ramos, L. S. Esposito, P. </a:t>
            </a:r>
            <a:r>
              <a:rPr lang="en-GB" dirty="0" err="1" smtClean="0"/>
              <a:t>Fessia</a:t>
            </a:r>
            <a:r>
              <a:rPr lang="en-GB" dirty="0" smtClean="0"/>
              <a:t>, H. </a:t>
            </a:r>
            <a:r>
              <a:rPr lang="en-GB" dirty="0" err="1"/>
              <a:t>Mainaud</a:t>
            </a:r>
            <a:r>
              <a:rPr lang="en-GB" dirty="0"/>
              <a:t> </a:t>
            </a:r>
            <a:r>
              <a:rPr lang="en-GB" dirty="0" smtClean="0"/>
              <a:t>Durand, Y. Muttoni</a:t>
            </a:r>
            <a:r>
              <a:rPr lang="en-GB" smtClean="0"/>
              <a:t>, </a:t>
            </a:r>
          </a:p>
          <a:p>
            <a:r>
              <a:rPr lang="en-GB" smtClean="0"/>
              <a:t>H</a:t>
            </a:r>
            <a:r>
              <a:rPr lang="en-GB" dirty="0" smtClean="0"/>
              <a:t>. </a:t>
            </a:r>
            <a:r>
              <a:rPr lang="en-GB" dirty="0" err="1" smtClean="0"/>
              <a:t>Prin</a:t>
            </a:r>
            <a:r>
              <a:rPr lang="en-GB" dirty="0" smtClean="0"/>
              <a:t>, S. </a:t>
            </a:r>
            <a:r>
              <a:rPr lang="en-GB" dirty="0"/>
              <a:t>R</a:t>
            </a:r>
            <a:r>
              <a:rPr lang="en-GB" dirty="0" smtClean="0"/>
              <a:t>edaelli T. </a:t>
            </a:r>
            <a:r>
              <a:rPr lang="en-GB" dirty="0" err="1" smtClean="0"/>
              <a:t>Renaglia</a:t>
            </a:r>
            <a:r>
              <a:rPr lang="en-GB" dirty="0" smtClean="0"/>
              <a:t>, E. </a:t>
            </a:r>
            <a:r>
              <a:rPr lang="en-GB" dirty="0" err="1" smtClean="0"/>
              <a:t>Todesco</a:t>
            </a:r>
            <a:r>
              <a:rPr lang="en-GB" dirty="0" smtClean="0"/>
              <a:t> </a:t>
            </a:r>
          </a:p>
          <a:p>
            <a:r>
              <a:rPr lang="en-GB" dirty="0" smtClean="0"/>
              <a:t>S. Roesler, S. Weisz</a:t>
            </a:r>
          </a:p>
          <a:p>
            <a:r>
              <a:rPr lang="en-GB" sz="2800" i="1" dirty="0" smtClean="0"/>
              <a:t>Presented by  </a:t>
            </a:r>
            <a:endParaRPr lang="en-GB" sz="2800" i="1" dirty="0"/>
          </a:p>
          <a:p>
            <a:r>
              <a:rPr lang="en-GB" sz="2800" i="1" dirty="0" smtClean="0"/>
              <a:t>P. </a:t>
            </a:r>
            <a:r>
              <a:rPr lang="en-GB" sz="2800" i="1" dirty="0" err="1" smtClean="0"/>
              <a:t>Fessia</a:t>
            </a:r>
            <a:endParaRPr lang="en-GB" sz="2800" i="1" dirty="0" smtClean="0"/>
          </a:p>
          <a:p>
            <a:endParaRPr lang="en-GB" sz="2800" i="1" dirty="0" smtClean="0"/>
          </a:p>
        </p:txBody>
      </p:sp>
    </p:spTree>
    <p:extLst>
      <p:ext uri="{BB962C8B-B14F-4D97-AF65-F5344CB8AC3E}">
        <p14:creationId xmlns:p14="http://schemas.microsoft.com/office/powerpoint/2010/main" val="62302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136432"/>
            <a:ext cx="9000000" cy="4676775"/>
            <a:chOff x="72000" y="1344513"/>
            <a:chExt cx="9000000" cy="4676775"/>
          </a:xfrm>
        </p:grpSpPr>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00" y="1344513"/>
              <a:ext cx="900000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84123" y="2076572"/>
              <a:ext cx="689612"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RR53</a:t>
              </a:r>
              <a:endParaRPr lang="fr-FR" sz="1400" b="1" dirty="0">
                <a:solidFill>
                  <a:srgbClr val="002060"/>
                </a:solidFill>
              </a:endParaRPr>
            </a:p>
          </p:txBody>
        </p:sp>
        <p:cxnSp>
          <p:nvCxnSpPr>
            <p:cNvPr id="5" name="Straight Arrow Connector 4"/>
            <p:cNvCxnSpPr>
              <a:stCxn id="4" idx="2"/>
            </p:cNvCxnSpPr>
            <p:nvPr/>
          </p:nvCxnSpPr>
          <p:spPr>
            <a:xfrm flipH="1">
              <a:off x="817685" y="2384349"/>
              <a:ext cx="411244" cy="39402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50206" y="2367163"/>
              <a:ext cx="660758"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UJ53</a:t>
              </a:r>
              <a:endParaRPr lang="fr-FR" sz="1400" b="1" dirty="0">
                <a:solidFill>
                  <a:srgbClr val="002060"/>
                </a:solidFill>
              </a:endParaRPr>
            </a:p>
          </p:txBody>
        </p:sp>
        <p:cxnSp>
          <p:nvCxnSpPr>
            <p:cNvPr id="7" name="Straight Arrow Connector 6"/>
            <p:cNvCxnSpPr>
              <a:stCxn id="6" idx="2"/>
            </p:cNvCxnSpPr>
            <p:nvPr/>
          </p:nvCxnSpPr>
          <p:spPr>
            <a:xfrm flipH="1">
              <a:off x="2655277" y="2674940"/>
              <a:ext cx="225308" cy="45512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690700" y="2871219"/>
              <a:ext cx="647934"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UJ57</a:t>
              </a:r>
              <a:endParaRPr lang="fr-FR" sz="1400" b="1" dirty="0">
                <a:solidFill>
                  <a:srgbClr val="002060"/>
                </a:solidFill>
              </a:endParaRPr>
            </a:p>
          </p:txBody>
        </p:sp>
        <p:cxnSp>
          <p:nvCxnSpPr>
            <p:cNvPr id="9" name="Straight Arrow Connector 8"/>
            <p:cNvCxnSpPr>
              <a:stCxn id="8" idx="2"/>
            </p:cNvCxnSpPr>
            <p:nvPr/>
          </p:nvCxnSpPr>
          <p:spPr>
            <a:xfrm flipH="1">
              <a:off x="6233746" y="3178996"/>
              <a:ext cx="780921" cy="75116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626804" y="3519291"/>
              <a:ext cx="676788" cy="307777"/>
            </a:xfrm>
            <a:prstGeom prst="rect">
              <a:avLst/>
            </a:prstGeom>
            <a:solidFill>
              <a:schemeClr val="bg1"/>
            </a:solidFill>
            <a:scene3d>
              <a:camera prst="orthographicFront"/>
              <a:lightRig rig="threePt" dir="t"/>
            </a:scene3d>
            <a:sp3d>
              <a:bevelT/>
            </a:sp3d>
          </p:spPr>
          <p:txBody>
            <a:bodyPr wrap="none" rtlCol="0">
              <a:spAutoFit/>
            </a:bodyPr>
            <a:lstStyle/>
            <a:p>
              <a:r>
                <a:rPr lang="en-GB" sz="1400" b="1" dirty="0" smtClean="0">
                  <a:solidFill>
                    <a:srgbClr val="002060"/>
                  </a:solidFill>
                </a:rPr>
                <a:t>RR57</a:t>
              </a:r>
              <a:endParaRPr lang="fr-FR" sz="1400" b="1" dirty="0">
                <a:solidFill>
                  <a:srgbClr val="002060"/>
                </a:solidFill>
              </a:endParaRPr>
            </a:p>
          </p:txBody>
        </p:sp>
        <p:cxnSp>
          <p:nvCxnSpPr>
            <p:cNvPr id="11" name="Straight Arrow Connector 10"/>
            <p:cNvCxnSpPr>
              <a:stCxn id="10" idx="2"/>
            </p:cNvCxnSpPr>
            <p:nvPr/>
          </p:nvCxnSpPr>
          <p:spPr>
            <a:xfrm>
              <a:off x="7965198" y="3827068"/>
              <a:ext cx="405079" cy="56029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
        <p:nvSpPr>
          <p:cNvPr id="21" name="Chevron 20"/>
          <p:cNvSpPr/>
          <p:nvPr/>
        </p:nvSpPr>
        <p:spPr>
          <a:xfrm rot="16633105">
            <a:off x="3784010" y="3920458"/>
            <a:ext cx="827469" cy="924567"/>
          </a:xfrm>
          <a:prstGeom prst="chevron">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nvGrpSpPr>
          <p:cNvPr id="12" name="Group 11"/>
          <p:cNvGrpSpPr/>
          <p:nvPr/>
        </p:nvGrpSpPr>
        <p:grpSpPr>
          <a:xfrm>
            <a:off x="-19869" y="1817130"/>
            <a:ext cx="9000000" cy="4012414"/>
            <a:chOff x="72000" y="1628800"/>
            <a:chExt cx="9000000" cy="4012414"/>
          </a:xfrm>
        </p:grpSpPr>
        <p:pic>
          <p:nvPicPr>
            <p:cNvPr id="1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00" y="1713730"/>
              <a:ext cx="9000000" cy="343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3266855" y="3152001"/>
              <a:ext cx="596638" cy="276999"/>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USC55</a:t>
              </a:r>
              <a:endParaRPr lang="fr-FR" sz="1200" b="1" dirty="0"/>
            </a:p>
          </p:txBody>
        </p:sp>
        <p:sp>
          <p:nvSpPr>
            <p:cNvPr id="15" name="TextBox 14"/>
            <p:cNvSpPr txBox="1"/>
            <p:nvPr/>
          </p:nvSpPr>
          <p:spPr>
            <a:xfrm>
              <a:off x="6102170" y="5364215"/>
              <a:ext cx="1758948" cy="276999"/>
            </a:xfrm>
            <a:prstGeom prst="rect">
              <a:avLst/>
            </a:prstGeom>
            <a:solidFill>
              <a:schemeClr val="bg1"/>
            </a:solidFill>
            <a:ln w="28575">
              <a:solidFill>
                <a:srgbClr val="FF0000"/>
              </a:solidFill>
            </a:ln>
          </p:spPr>
          <p:txBody>
            <a:bodyPr wrap="square" rtlCol="0">
              <a:spAutoFit/>
            </a:bodyPr>
            <a:lstStyle/>
            <a:p>
              <a:r>
                <a:rPr lang="fr-FR" sz="1200" b="1" dirty="0" err="1" smtClean="0"/>
                <a:t>Available</a:t>
              </a:r>
              <a:r>
                <a:rPr lang="fr-FR" sz="1200" b="1" dirty="0" smtClean="0"/>
                <a:t> place</a:t>
              </a:r>
              <a:endParaRPr lang="fr-FR" sz="1200" b="1" dirty="0"/>
            </a:p>
          </p:txBody>
        </p:sp>
        <p:cxnSp>
          <p:nvCxnSpPr>
            <p:cNvPr id="16" name="Straight Arrow Connector 15"/>
            <p:cNvCxnSpPr/>
            <p:nvPr/>
          </p:nvCxnSpPr>
          <p:spPr>
            <a:xfrm flipH="1" flipV="1">
              <a:off x="5877146" y="4464116"/>
              <a:ext cx="360039" cy="900099"/>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465125" y="1628800"/>
              <a:ext cx="421910" cy="276999"/>
            </a:xfrm>
            <a:prstGeom prst="rect">
              <a:avLst/>
            </a:prstGeom>
            <a:solidFill>
              <a:srgbClr val="FFFF00"/>
            </a:solidFill>
            <a:ln w="28575">
              <a:solidFill>
                <a:srgbClr val="FF0000"/>
              </a:solidFill>
            </a:ln>
          </p:spPr>
          <p:txBody>
            <a:bodyPr wrap="none" rtlCol="0">
              <a:spAutoFit/>
            </a:bodyPr>
            <a:lstStyle/>
            <a:p>
              <a:r>
                <a:rPr lang="fr-FR" sz="1200" b="1" dirty="0" smtClean="0"/>
                <a:t>IP 5</a:t>
              </a:r>
              <a:endParaRPr lang="fr-FR" sz="1200" b="1" dirty="0"/>
            </a:p>
          </p:txBody>
        </p:sp>
        <p:sp>
          <p:nvSpPr>
            <p:cNvPr id="18" name="TextBox 17"/>
            <p:cNvSpPr txBox="1"/>
            <p:nvPr/>
          </p:nvSpPr>
          <p:spPr>
            <a:xfrm>
              <a:off x="1061609" y="5364214"/>
              <a:ext cx="1489588" cy="276999"/>
            </a:xfrm>
            <a:prstGeom prst="rect">
              <a:avLst/>
            </a:prstGeom>
            <a:solidFill>
              <a:schemeClr val="bg1"/>
            </a:solidFill>
            <a:ln w="28575">
              <a:solidFill>
                <a:srgbClr val="FF0000"/>
              </a:solidFill>
            </a:ln>
          </p:spPr>
          <p:txBody>
            <a:bodyPr wrap="square" rtlCol="0">
              <a:spAutoFit/>
            </a:bodyPr>
            <a:lstStyle/>
            <a:p>
              <a:r>
                <a:rPr lang="fr-FR" sz="1200" b="1" dirty="0" err="1" smtClean="0"/>
                <a:t>Available</a:t>
              </a:r>
              <a:r>
                <a:rPr lang="fr-FR" sz="1200" b="1" dirty="0" smtClean="0"/>
                <a:t> place</a:t>
              </a:r>
              <a:endParaRPr lang="fr-FR" sz="1200" b="1" dirty="0"/>
            </a:p>
          </p:txBody>
        </p:sp>
        <p:cxnSp>
          <p:nvCxnSpPr>
            <p:cNvPr id="19" name="Straight Arrow Connector 18"/>
            <p:cNvCxnSpPr/>
            <p:nvPr/>
          </p:nvCxnSpPr>
          <p:spPr>
            <a:xfrm flipH="1" flipV="1">
              <a:off x="701570" y="3924055"/>
              <a:ext cx="495055" cy="144016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421480" y="0"/>
            <a:ext cx="2018694" cy="707886"/>
          </a:xfrm>
          <a:prstGeom prst="rect">
            <a:avLst/>
          </a:prstGeom>
        </p:spPr>
        <p:txBody>
          <a:bodyPr wrap="none">
            <a:spAutoFit/>
          </a:bodyPr>
          <a:lstStyle/>
          <a:p>
            <a:r>
              <a:rPr lang="en-GB" sz="4000" dirty="0" smtClean="0">
                <a:latin typeface="Times New Roman" panose="02020603050405020304" pitchFamily="18" charset="0"/>
                <a:cs typeface="Times New Roman" panose="02020603050405020304" pitchFamily="18" charset="0"/>
              </a:rPr>
              <a:t>CP2 IP 5</a:t>
            </a:r>
            <a:endParaRPr lang="en-GB" sz="4000" dirty="0"/>
          </a:p>
        </p:txBody>
      </p:sp>
      <p:sp>
        <p:nvSpPr>
          <p:cNvPr id="22" name="Rectangle 21"/>
          <p:cNvSpPr/>
          <p:nvPr/>
        </p:nvSpPr>
        <p:spPr>
          <a:xfrm>
            <a:off x="3916907" y="6237027"/>
            <a:ext cx="5227093" cy="620973"/>
          </a:xfrm>
          <a:prstGeom prst="rect">
            <a:avLst/>
          </a:prstGeom>
          <a:solidFill>
            <a:srgbClr val="FF9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u="sng" dirty="0" smtClean="0">
                <a:latin typeface="Times New Roman" panose="02020603050405020304" pitchFamily="18" charset="0"/>
                <a:cs typeface="Times New Roman" panose="02020603050405020304" pitchFamily="18" charset="0"/>
              </a:rPr>
              <a:t>Option to be discussed with CMS if ,after more in-</a:t>
            </a:r>
            <a:r>
              <a:rPr lang="en-GB" b="1" u="sng" dirty="0" err="1" smtClean="0">
                <a:latin typeface="Times New Roman" panose="02020603050405020304" pitchFamily="18" charset="0"/>
                <a:cs typeface="Times New Roman" panose="02020603050405020304" pitchFamily="18" charset="0"/>
              </a:rPr>
              <a:t>depth,analysis</a:t>
            </a:r>
            <a:r>
              <a:rPr lang="en-GB" b="1" u="sng" dirty="0" smtClean="0">
                <a:latin typeface="Times New Roman" panose="02020603050405020304" pitchFamily="18" charset="0"/>
                <a:cs typeface="Times New Roman" panose="02020603050405020304" pitchFamily="18" charset="0"/>
              </a:rPr>
              <a:t>, it would still be interesting</a:t>
            </a:r>
            <a:endParaRPr lang="en-GB"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294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3872" y="537675"/>
            <a:ext cx="9000000" cy="3460798"/>
            <a:chOff x="72000" y="1133745"/>
            <a:chExt cx="9000000" cy="4325998"/>
          </a:xfrm>
        </p:grpSpPr>
        <p:pic>
          <p:nvPicPr>
            <p:cNvPr id="11"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00" y="1398258"/>
              <a:ext cx="9000000" cy="4061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8332590" y="4689140"/>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RR57</a:t>
              </a:r>
              <a:endParaRPr lang="fr-FR" sz="1200" b="1" dirty="0"/>
            </a:p>
          </p:txBody>
        </p:sp>
        <p:sp>
          <p:nvSpPr>
            <p:cNvPr id="15" name="TextBox 14"/>
            <p:cNvSpPr txBox="1"/>
            <p:nvPr/>
          </p:nvSpPr>
          <p:spPr>
            <a:xfrm>
              <a:off x="4211960" y="1133745"/>
              <a:ext cx="1562094" cy="276999"/>
            </a:xfrm>
            <a:prstGeom prst="rect">
              <a:avLst/>
            </a:prstGeom>
            <a:solidFill>
              <a:schemeClr val="bg1"/>
            </a:solidFill>
            <a:ln w="28575">
              <a:noFill/>
            </a:ln>
          </p:spPr>
          <p:txBody>
            <a:bodyPr wrap="none" rtlCol="0">
              <a:spAutoFit/>
            </a:bodyPr>
            <a:lstStyle/>
            <a:p>
              <a:r>
                <a:rPr lang="en-GB" sz="1200" b="1" dirty="0" smtClean="0"/>
                <a:t>Control Room (68m</a:t>
              </a:r>
              <a:r>
                <a:rPr lang="en-GB" sz="1200" b="1" baseline="30000" dirty="0" smtClean="0"/>
                <a:t>2</a:t>
              </a:r>
              <a:r>
                <a:rPr lang="en-GB" sz="1200" b="1" dirty="0" smtClean="0"/>
                <a:t>)</a:t>
              </a:r>
              <a:endParaRPr lang="fr-FR" sz="1200" b="1" dirty="0"/>
            </a:p>
          </p:txBody>
        </p:sp>
        <p:cxnSp>
          <p:nvCxnSpPr>
            <p:cNvPr id="16" name="Straight Arrow Connector 15"/>
            <p:cNvCxnSpPr/>
            <p:nvPr/>
          </p:nvCxnSpPr>
          <p:spPr>
            <a:xfrm>
              <a:off x="5754125" y="1331114"/>
              <a:ext cx="618075" cy="133280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8278970" y="5085947"/>
              <a:ext cx="535459" cy="8238"/>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5130" y="4562363"/>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RR53</a:t>
              </a:r>
              <a:endParaRPr lang="fr-FR" sz="1200" b="1" dirty="0"/>
            </a:p>
          </p:txBody>
        </p:sp>
        <p:cxnSp>
          <p:nvCxnSpPr>
            <p:cNvPr id="19" name="Straight Arrow Connector 18"/>
            <p:cNvCxnSpPr/>
            <p:nvPr/>
          </p:nvCxnSpPr>
          <p:spPr>
            <a:xfrm flipH="1">
              <a:off x="206515" y="4959170"/>
              <a:ext cx="499656"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grpSp>
      <p:pic>
        <p:nvPicPr>
          <p:cNvPr id="21"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543" y="4028060"/>
            <a:ext cx="4390976" cy="2837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itle 21"/>
          <p:cNvSpPr>
            <a:spLocks noGrp="1"/>
          </p:cNvSpPr>
          <p:nvPr>
            <p:ph type="title"/>
          </p:nvPr>
        </p:nvSpPr>
        <p:spPr>
          <a:xfrm>
            <a:off x="93872" y="2585"/>
            <a:ext cx="8562700" cy="1143000"/>
          </a:xfrm>
        </p:spPr>
        <p:txBody>
          <a:bodyPr/>
          <a:lstStyle/>
          <a:p>
            <a:r>
              <a:rPr lang="en-GB" dirty="0" smtClean="0">
                <a:latin typeface="Times New Roman" panose="02020603050405020304" pitchFamily="18" charset="0"/>
                <a:cs typeface="Times New Roman" panose="02020603050405020304" pitchFamily="18" charset="0"/>
              </a:rPr>
              <a:t>PC2 IP 5</a:t>
            </a:r>
            <a:endParaRPr lang="en-GB" dirty="0"/>
          </a:p>
        </p:txBody>
      </p:sp>
      <p:pic>
        <p:nvPicPr>
          <p:cNvPr id="2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06613" y="4011155"/>
            <a:ext cx="4759385" cy="265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4593872" y="6250675"/>
            <a:ext cx="4550128" cy="607325"/>
          </a:xfrm>
          <a:prstGeom prst="rect">
            <a:avLst/>
          </a:prstGeom>
          <a:solidFill>
            <a:srgbClr val="FF9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u="sng" dirty="0" smtClean="0">
                <a:latin typeface="Times New Roman" panose="02020603050405020304" pitchFamily="18" charset="0"/>
                <a:cs typeface="Times New Roman" panose="02020603050405020304" pitchFamily="18" charset="0"/>
              </a:rPr>
              <a:t>Option to be discussed with CMS if ,after more in-</a:t>
            </a:r>
            <a:r>
              <a:rPr lang="en-GB" sz="1400" b="1" u="sng" dirty="0" err="1" smtClean="0">
                <a:latin typeface="Times New Roman" panose="02020603050405020304" pitchFamily="18" charset="0"/>
                <a:cs typeface="Times New Roman" panose="02020603050405020304" pitchFamily="18" charset="0"/>
              </a:rPr>
              <a:t>depth,analysis</a:t>
            </a:r>
            <a:r>
              <a:rPr lang="en-GB" sz="1400" b="1" u="sng" dirty="0" smtClean="0">
                <a:latin typeface="Times New Roman" panose="02020603050405020304" pitchFamily="18" charset="0"/>
                <a:cs typeface="Times New Roman" panose="02020603050405020304" pitchFamily="18" charset="0"/>
              </a:rPr>
              <a:t>, it would still be interesting</a:t>
            </a:r>
            <a:endParaRPr lang="en-GB" sz="1400" b="1" u="sng" dirty="0">
              <a:latin typeface="Times New Roman" panose="02020603050405020304" pitchFamily="18" charset="0"/>
              <a:cs typeface="Times New Roman" panose="02020603050405020304" pitchFamily="18" charset="0"/>
            </a:endParaRPr>
          </a:p>
        </p:txBody>
      </p:sp>
      <p:sp>
        <p:nvSpPr>
          <p:cNvPr id="3" name="Block Arc 2"/>
          <p:cNvSpPr/>
          <p:nvPr/>
        </p:nvSpPr>
        <p:spPr>
          <a:xfrm rot="5168790">
            <a:off x="2843338" y="5452484"/>
            <a:ext cx="1840747" cy="559559"/>
          </a:xfrm>
          <a:prstGeom prst="blockArc">
            <a:avLst>
              <a:gd name="adj1" fmla="val 10800000"/>
              <a:gd name="adj2" fmla="val 21264841"/>
              <a:gd name="adj3" fmla="val 20042"/>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 name="Pentagon 1"/>
          <p:cNvSpPr/>
          <p:nvPr/>
        </p:nvSpPr>
        <p:spPr>
          <a:xfrm>
            <a:off x="4328433" y="4373023"/>
            <a:ext cx="1157967" cy="2272655"/>
          </a:xfrm>
          <a:prstGeom prst="homePlate">
            <a:avLst>
              <a:gd name="adj" fmla="val 65887"/>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False floor</a:t>
            </a:r>
          </a:p>
          <a:p>
            <a:pPr algn="ctr"/>
            <a:r>
              <a:rPr lang="en-GB" dirty="0" smtClean="0">
                <a:latin typeface="Times New Roman" panose="02020603050405020304" pitchFamily="18" charset="0"/>
                <a:cs typeface="Times New Roman" panose="02020603050405020304" pitchFamily="18" charset="0"/>
              </a:rPr>
              <a:t>option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2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000" y="1050313"/>
            <a:ext cx="7920000" cy="5126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835780" y="-17510"/>
            <a:ext cx="6896375" cy="523220"/>
          </a:xfrm>
          <a:prstGeom prst="rect">
            <a:avLst/>
          </a:prstGeom>
          <a:noFill/>
        </p:spPr>
        <p:txBody>
          <a:bodyPr wrap="none" rtlCol="0">
            <a:spAutoFit/>
          </a:bodyPr>
          <a:lstStyle/>
          <a:p>
            <a:r>
              <a:rPr lang="en-GB" sz="2800" b="1" dirty="0" smtClean="0">
                <a:latin typeface="Times New Roman" panose="02020603050405020304" pitchFamily="18" charset="0"/>
                <a:cs typeface="Times New Roman" panose="02020603050405020304" pitchFamily="18" charset="0"/>
              </a:rPr>
              <a:t>US15 – 3 </a:t>
            </a:r>
            <a:r>
              <a:rPr lang="en-GB" sz="2800" dirty="0" smtClean="0">
                <a:latin typeface="Times New Roman" panose="02020603050405020304" pitchFamily="18" charset="0"/>
                <a:cs typeface="Times New Roman" panose="02020603050405020304" pitchFamily="18" charset="0"/>
              </a:rPr>
              <a:t>reserve</a:t>
            </a:r>
            <a:r>
              <a:rPr lang="en-GB" sz="2800" b="1" dirty="0" smtClean="0">
                <a:latin typeface="Times New Roman" panose="02020603050405020304" pitchFamily="18" charset="0"/>
                <a:cs typeface="Times New Roman" panose="02020603050405020304" pitchFamily="18" charset="0"/>
              </a:rPr>
              <a:t> racks on 3</a:t>
            </a:r>
            <a:r>
              <a:rPr lang="en-GB" sz="2800" b="1" baseline="30000" dirty="0" smtClean="0">
                <a:latin typeface="Times New Roman" panose="02020603050405020304" pitchFamily="18" charset="0"/>
                <a:cs typeface="Times New Roman" panose="02020603050405020304" pitchFamily="18" charset="0"/>
              </a:rPr>
              <a:t>rd</a:t>
            </a:r>
            <a:r>
              <a:rPr lang="en-GB" sz="2800" b="1" dirty="0" smtClean="0">
                <a:latin typeface="Times New Roman" panose="02020603050405020304" pitchFamily="18" charset="0"/>
                <a:cs typeface="Times New Roman" panose="02020603050405020304" pitchFamily="18" charset="0"/>
              </a:rPr>
              <a:t> level…by now</a:t>
            </a:r>
            <a:endParaRPr lang="fr-FR" sz="2800" b="1" dirty="0">
              <a:latin typeface="Times New Roman" panose="02020603050405020304" pitchFamily="18" charset="0"/>
              <a:cs typeface="Times New Roman" panose="02020603050405020304" pitchFamily="18" charset="0"/>
            </a:endParaRPr>
          </a:p>
        </p:txBody>
      </p:sp>
      <p:sp>
        <p:nvSpPr>
          <p:cNvPr id="5" name="Notched Right Arrow 4"/>
          <p:cNvSpPr/>
          <p:nvPr/>
        </p:nvSpPr>
        <p:spPr>
          <a:xfrm rot="5400000">
            <a:off x="3930896" y="771672"/>
            <a:ext cx="1426224" cy="720080"/>
          </a:xfrm>
          <a:prstGeom prst="notchedRightArrow">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473305" y="6100549"/>
            <a:ext cx="5670695" cy="757451"/>
          </a:xfrm>
          <a:prstGeom prst="rect">
            <a:avLst/>
          </a:prstGeom>
          <a:solidFill>
            <a:srgbClr val="FF9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u="sng" dirty="0" smtClean="0">
                <a:latin typeface="Times New Roman" panose="02020603050405020304" pitchFamily="18" charset="0"/>
                <a:cs typeface="Times New Roman" panose="02020603050405020304" pitchFamily="18" charset="0"/>
              </a:rPr>
              <a:t>Option to be discussed with CMS if ,after more in-</a:t>
            </a:r>
            <a:r>
              <a:rPr lang="en-GB" b="1" u="sng" dirty="0" err="1" smtClean="0">
                <a:latin typeface="Times New Roman" panose="02020603050405020304" pitchFamily="18" charset="0"/>
                <a:cs typeface="Times New Roman" panose="02020603050405020304" pitchFamily="18" charset="0"/>
              </a:rPr>
              <a:t>depth,analysis</a:t>
            </a:r>
            <a:r>
              <a:rPr lang="en-GB" b="1" u="sng" dirty="0" smtClean="0">
                <a:latin typeface="Times New Roman" panose="02020603050405020304" pitchFamily="18" charset="0"/>
                <a:cs typeface="Times New Roman" panose="02020603050405020304" pitchFamily="18" charset="0"/>
              </a:rPr>
              <a:t>, it would still be interesting</a:t>
            </a:r>
            <a:endParaRPr lang="en-GB"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1237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0"/>
            <a:ext cx="7772400" cy="1596335"/>
          </a:xfrm>
        </p:spPr>
        <p:txBody>
          <a:bodyPr>
            <a:normAutofit fontScale="90000"/>
          </a:bodyPr>
          <a:lstStyle/>
          <a:p>
            <a:r>
              <a:rPr lang="en-GB" dirty="0" smtClean="0"/>
              <a:t>Alignment</a:t>
            </a:r>
            <a:br>
              <a:rPr lang="en-GB" dirty="0" smtClean="0"/>
            </a:br>
            <a:r>
              <a:rPr lang="en-GB" sz="2700" i="1" dirty="0" smtClean="0"/>
              <a:t>1</a:t>
            </a:r>
            <a:r>
              <a:rPr lang="en-GB" sz="2700" i="1" baseline="30000" dirty="0" smtClean="0"/>
              <a:t>st</a:t>
            </a:r>
            <a:r>
              <a:rPr lang="en-GB" sz="2700" i="1" dirty="0" smtClean="0"/>
              <a:t> approach to identify major problems, requiring restudy taking into account accessibility</a:t>
            </a:r>
            <a:endParaRPr lang="en-GB" sz="2700" i="1" dirty="0"/>
          </a:p>
        </p:txBody>
      </p:sp>
      <p:sp>
        <p:nvSpPr>
          <p:cNvPr id="5" name="Text Placeholder 4"/>
          <p:cNvSpPr>
            <a:spLocks noGrp="1"/>
          </p:cNvSpPr>
          <p:nvPr>
            <p:ph type="body" idx="1"/>
          </p:nvPr>
        </p:nvSpPr>
        <p:spPr/>
        <p:txBody>
          <a:bodyPr/>
          <a:lstStyle/>
          <a:p>
            <a:r>
              <a:rPr lang="en-GB" dirty="0"/>
              <a:t>IP1 and IP5 </a:t>
            </a:r>
          </a:p>
        </p:txBody>
      </p:sp>
    </p:spTree>
    <p:extLst>
      <p:ext uri="{BB962C8B-B14F-4D97-AF65-F5344CB8AC3E}">
        <p14:creationId xmlns:p14="http://schemas.microsoft.com/office/powerpoint/2010/main" val="20910964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56"/>
            <a:ext cx="8229600" cy="834856"/>
          </a:xfrm>
        </p:spPr>
        <p:txBody>
          <a:bodyPr/>
          <a:lstStyle/>
          <a:p>
            <a:r>
              <a:rPr lang="en-GB" dirty="0" smtClean="0"/>
              <a:t>Horizontal alignment</a:t>
            </a:r>
            <a:endParaRPr lang="en-GB" dirty="0"/>
          </a:p>
        </p:txBody>
      </p:sp>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6512" y="692695"/>
            <a:ext cx="5616624" cy="3084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690837" y="692696"/>
            <a:ext cx="3424112" cy="3062288"/>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Horizontal alignment</a:t>
            </a:r>
          </a:p>
          <a:p>
            <a:pPr algn="ctr"/>
            <a:endParaRPr lang="en-GB" dirty="0">
              <a:latin typeface="Times New Roman" panose="02020603050405020304" pitchFamily="18" charset="0"/>
              <a:cs typeface="Times New Roman" panose="02020603050405020304" pitchFamily="18" charset="0"/>
            </a:endParaRPr>
          </a:p>
          <a:p>
            <a:pPr algn="ctr"/>
            <a:r>
              <a:rPr lang="en-GB" dirty="0" smtClean="0">
                <a:latin typeface="Times New Roman" panose="02020603050405020304" pitchFamily="18" charset="0"/>
                <a:cs typeface="Times New Roman" panose="02020603050405020304" pitchFamily="18" charset="0"/>
              </a:rPr>
              <a:t>Two systems</a:t>
            </a:r>
          </a:p>
          <a:p>
            <a:pPr marL="342900" indent="-342900" algn="ctr">
              <a:buAutoNum type="arabicParenR"/>
            </a:pPr>
            <a:r>
              <a:rPr lang="en-GB" dirty="0" smtClean="0">
                <a:latin typeface="Times New Roman" panose="02020603050405020304" pitchFamily="18" charset="0"/>
                <a:cs typeface="Times New Roman" panose="02020603050405020304" pitchFamily="18" charset="0"/>
              </a:rPr>
              <a:t>Reference for absolute position from Q1 till Q5</a:t>
            </a:r>
          </a:p>
          <a:p>
            <a:pPr marL="342900" indent="-342900" algn="ctr">
              <a:buAutoNum type="arabicParenR"/>
            </a:pPr>
            <a:r>
              <a:rPr lang="en-GB" dirty="0" smtClean="0">
                <a:latin typeface="Times New Roman" panose="02020603050405020304" pitchFamily="18" charset="0"/>
                <a:cs typeface="Times New Roman" panose="02020603050405020304" pitchFamily="18" charset="0"/>
              </a:rPr>
              <a:t>Reference for relative position from Q1 till Q4</a:t>
            </a:r>
            <a:endParaRPr lang="en-GB" dirty="0">
              <a:latin typeface="Times New Roman" panose="02020603050405020304" pitchFamily="18" charset="0"/>
              <a:cs typeface="Times New Roman" panose="02020603050405020304" pitchFamily="18" charset="0"/>
            </a:endParaRPr>
          </a:p>
        </p:txBody>
      </p:sp>
      <p:pic>
        <p:nvPicPr>
          <p:cNvPr id="10247"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2" y="3729303"/>
            <a:ext cx="5325823" cy="310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201256" y="3776802"/>
            <a:ext cx="4942744" cy="3128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1" descr="image00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283519" y="3754984"/>
            <a:ext cx="2831430" cy="3103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546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44"/>
                                        </p:tgtEl>
                                        <p:attrNameLst>
                                          <p:attrName>style.visibility</p:attrName>
                                        </p:attrNameLst>
                                      </p:cBhvr>
                                      <p:to>
                                        <p:strVal val="visible"/>
                                      </p:to>
                                    </p:set>
                                    <p:anim calcmode="lin" valueType="num">
                                      <p:cBhvr additive="base">
                                        <p:cTn id="13" dur="500" fill="hold"/>
                                        <p:tgtEl>
                                          <p:spTgt spid="10244"/>
                                        </p:tgtEl>
                                        <p:attrNameLst>
                                          <p:attrName>ppt_x</p:attrName>
                                        </p:attrNameLst>
                                      </p:cBhvr>
                                      <p:tavLst>
                                        <p:tav tm="0">
                                          <p:val>
                                            <p:strVal val="#ppt_x"/>
                                          </p:val>
                                        </p:tav>
                                        <p:tav tm="100000">
                                          <p:val>
                                            <p:strVal val="#ppt_x"/>
                                          </p:val>
                                        </p:tav>
                                      </p:tavLst>
                                    </p:anim>
                                    <p:anim calcmode="lin" valueType="num">
                                      <p:cBhvr additive="base">
                                        <p:cTn id="14" dur="500" fill="hold"/>
                                        <p:tgtEl>
                                          <p:spTgt spid="10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56"/>
            <a:ext cx="8229600" cy="834856"/>
          </a:xfrm>
        </p:spPr>
        <p:txBody>
          <a:bodyPr/>
          <a:lstStyle/>
          <a:p>
            <a:r>
              <a:rPr lang="en-GB" dirty="0" smtClean="0"/>
              <a:t>Vertical alignment </a:t>
            </a:r>
            <a:r>
              <a:rPr lang="en-GB" sz="3200" i="1" dirty="0" smtClean="0"/>
              <a:t>from Q1 to Q5</a:t>
            </a:r>
            <a:endParaRPr lang="en-GB" sz="3200" i="1" dirty="0"/>
          </a:p>
        </p:txBody>
      </p:sp>
      <p:pic>
        <p:nvPicPr>
          <p:cNvPr id="6"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552" y="692696"/>
            <a:ext cx="7664768" cy="298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27328" y="2708920"/>
            <a:ext cx="3680576" cy="9361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00B050"/>
                </a:solidFill>
                <a:latin typeface="Times New Roman" panose="02020603050405020304" pitchFamily="18" charset="0"/>
                <a:cs typeface="Times New Roman" panose="02020603050405020304" pitchFamily="18" charset="0"/>
              </a:rPr>
              <a:t>Maximum segment lengths</a:t>
            </a:r>
          </a:p>
          <a:p>
            <a:pPr algn="ctr"/>
            <a:r>
              <a:rPr lang="en-GB" sz="1600" b="1" dirty="0" smtClean="0">
                <a:solidFill>
                  <a:srgbClr val="FF9933"/>
                </a:solidFill>
                <a:latin typeface="Times New Roman" panose="02020603050405020304" pitchFamily="18" charset="0"/>
                <a:cs typeface="Times New Roman" panose="02020603050405020304" pitchFamily="18" charset="0"/>
              </a:rPr>
              <a:t>Vertical distance at compensation points</a:t>
            </a:r>
            <a:endParaRPr lang="en-GB" sz="1600" b="1" dirty="0">
              <a:solidFill>
                <a:srgbClr val="FF9933"/>
              </a:solidFill>
              <a:latin typeface="Times New Roman" panose="02020603050405020304" pitchFamily="18" charset="0"/>
              <a:cs typeface="Times New Roman" panose="02020603050405020304" pitchFamily="18" charset="0"/>
            </a:endParaRPr>
          </a:p>
        </p:txBody>
      </p:sp>
      <p:pic>
        <p:nvPicPr>
          <p:cNvPr id="1126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553" y="3646962"/>
            <a:ext cx="8703221" cy="2652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654" t="3019" b="1827"/>
          <a:stretch/>
        </p:blipFill>
        <p:spPr bwMode="auto">
          <a:xfrm>
            <a:off x="1644237" y="3676879"/>
            <a:ext cx="4917517" cy="310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974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08013" y="4188815"/>
            <a:ext cx="3430511" cy="2617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5536" y="0"/>
            <a:ext cx="8229600" cy="633827"/>
          </a:xfrm>
        </p:spPr>
        <p:txBody>
          <a:bodyPr>
            <a:normAutofit fontScale="90000"/>
          </a:bodyPr>
          <a:lstStyle/>
          <a:p>
            <a:r>
              <a:rPr lang="en-GB" dirty="0" smtClean="0"/>
              <a:t>Alignment Service Cavern UPS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457987574"/>
              </p:ext>
            </p:extLst>
          </p:nvPr>
        </p:nvGraphicFramePr>
        <p:xfrm>
          <a:off x="26326" y="5520723"/>
          <a:ext cx="2913254" cy="1285240"/>
        </p:xfrm>
        <a:graphic>
          <a:graphicData uri="http://schemas.openxmlformats.org/drawingml/2006/table">
            <a:tbl>
              <a:tblPr firstRow="1" bandRow="1">
                <a:tableStyleId>{5C22544A-7EE6-4342-B048-85BDC9FD1C3A}</a:tableStyleId>
              </a:tblPr>
              <a:tblGrid>
                <a:gridCol w="1113054"/>
                <a:gridCol w="1800200"/>
              </a:tblGrid>
              <a:tr h="370840">
                <a:tc>
                  <a:txBody>
                    <a:bodyPr/>
                    <a:lstStyle/>
                    <a:p>
                      <a:pPr algn="ctr"/>
                      <a:endParaRPr lang="en-GB" dirty="0">
                        <a:latin typeface="Times New Roman" panose="02020603050405020304" pitchFamily="18" charset="0"/>
                        <a:cs typeface="Times New Roman" panose="02020603050405020304" pitchFamily="18" charset="0"/>
                      </a:endParaRPr>
                    </a:p>
                  </a:txBody>
                  <a:tcPr>
                    <a:solidFill>
                      <a:schemeClr val="tx2">
                        <a:lumMod val="75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Scaling factor approx. with luminosity</a:t>
                      </a:r>
                      <a:endParaRPr lang="en-GB" dirty="0">
                        <a:latin typeface="Times New Roman" panose="02020603050405020304" pitchFamily="18" charset="0"/>
                        <a:cs typeface="Times New Roman" panose="02020603050405020304" pitchFamily="18" charset="0"/>
                      </a:endParaRPr>
                    </a:p>
                  </a:txBody>
                  <a:tcPr>
                    <a:solidFill>
                      <a:schemeClr val="tx2">
                        <a:lumMod val="75000"/>
                      </a:schemeClr>
                    </a:solidFill>
                  </a:tcPr>
                </a:tc>
              </a:tr>
              <a:tr h="370840">
                <a:tc>
                  <a:txBody>
                    <a:bodyPr/>
                    <a:lstStyle/>
                    <a:p>
                      <a:pPr algn="ctr"/>
                      <a:r>
                        <a:rPr lang="en-GB" dirty="0" smtClean="0">
                          <a:latin typeface="Times New Roman" panose="02020603050405020304" pitchFamily="18" charset="0"/>
                          <a:cs typeface="Times New Roman" panose="02020603050405020304" pitchFamily="18" charset="0"/>
                        </a:rPr>
                        <a:t>HL-LHC</a:t>
                      </a:r>
                      <a:endParaRPr lang="en-GB" dirty="0">
                        <a:latin typeface="Times New Roman" panose="02020603050405020304" pitchFamily="18" charset="0"/>
                        <a:cs typeface="Times New Roman" panose="02020603050405020304" pitchFamily="18" charset="0"/>
                      </a:endParaRPr>
                    </a:p>
                  </a:txBody>
                  <a:tcPr>
                    <a:solidFill>
                      <a:srgbClr val="FF6600"/>
                    </a:solidFill>
                  </a:tcPr>
                </a:tc>
                <a:tc>
                  <a:txBody>
                    <a:bodyPr/>
                    <a:lstStyle/>
                    <a:p>
                      <a:pPr algn="ctr"/>
                      <a:r>
                        <a:rPr lang="en-GB" dirty="0" smtClean="0">
                          <a:latin typeface="Times New Roman" panose="02020603050405020304" pitchFamily="18" charset="0"/>
                          <a:cs typeface="Times New Roman" panose="02020603050405020304" pitchFamily="18" charset="0"/>
                        </a:rPr>
                        <a:t>12</a:t>
                      </a:r>
                      <a:endParaRPr lang="en-GB" dirty="0">
                        <a:latin typeface="Times New Roman" panose="02020603050405020304" pitchFamily="18" charset="0"/>
                        <a:cs typeface="Times New Roman" panose="02020603050405020304" pitchFamily="18" charset="0"/>
                      </a:endParaRPr>
                    </a:p>
                  </a:txBody>
                  <a:tcPr>
                    <a:solidFill>
                      <a:srgbClr val="FF6600"/>
                    </a:solidFill>
                  </a:tcPr>
                </a:tc>
              </a:tr>
            </a:tbl>
          </a:graphicData>
        </a:graphic>
      </p:graphicFrame>
      <p:grpSp>
        <p:nvGrpSpPr>
          <p:cNvPr id="8" name="Group 7"/>
          <p:cNvGrpSpPr/>
          <p:nvPr/>
        </p:nvGrpSpPr>
        <p:grpSpPr>
          <a:xfrm>
            <a:off x="1331640" y="633827"/>
            <a:ext cx="6624736" cy="3587261"/>
            <a:chOff x="1331640" y="633827"/>
            <a:chExt cx="6624736" cy="3587261"/>
          </a:xfrm>
        </p:grpSpPr>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31640" y="633827"/>
              <a:ext cx="6624736" cy="3587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L-Shape 2"/>
            <p:cNvSpPr/>
            <p:nvPr/>
          </p:nvSpPr>
          <p:spPr>
            <a:xfrm rot="5400000">
              <a:off x="2447764" y="1088740"/>
              <a:ext cx="576064" cy="1800200"/>
            </a:xfrm>
            <a:prstGeom prst="corner">
              <a:avLst>
                <a:gd name="adj1" fmla="val 53581"/>
                <a:gd name="adj2" fmla="val 52583"/>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L-Shape 12"/>
            <p:cNvSpPr/>
            <p:nvPr/>
          </p:nvSpPr>
          <p:spPr>
            <a:xfrm rot="5400000" flipV="1">
              <a:off x="6259996" y="1108714"/>
              <a:ext cx="576064" cy="1791816"/>
            </a:xfrm>
            <a:prstGeom prst="corner">
              <a:avLst>
                <a:gd name="adj1" fmla="val 53581"/>
                <a:gd name="adj2" fmla="val 52583"/>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ight Arrow 5"/>
          <p:cNvSpPr/>
          <p:nvPr/>
        </p:nvSpPr>
        <p:spPr>
          <a:xfrm rot="5400000">
            <a:off x="3908174" y="3503963"/>
            <a:ext cx="1463286" cy="432048"/>
          </a:xfrm>
          <a:prstGeom prst="rightArrow">
            <a:avLst/>
          </a:prstGeom>
          <a:solidFill>
            <a:srgbClr val="FF66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eft Brace 8"/>
          <p:cNvSpPr/>
          <p:nvPr/>
        </p:nvSpPr>
        <p:spPr>
          <a:xfrm rot="16200000">
            <a:off x="4354676" y="-100919"/>
            <a:ext cx="570283" cy="5608241"/>
          </a:xfrm>
          <a:prstGeom prst="leftBrace">
            <a:avLst/>
          </a:prstGeom>
          <a:noFill/>
          <a:ln w="317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Right Arrow Callout 10"/>
          <p:cNvSpPr/>
          <p:nvPr/>
        </p:nvSpPr>
        <p:spPr>
          <a:xfrm>
            <a:off x="188361" y="4293096"/>
            <a:ext cx="2605224" cy="1008112"/>
          </a:xfrm>
          <a:prstGeom prst="rightArrowCallout">
            <a:avLst>
              <a:gd name="adj1" fmla="val 25000"/>
              <a:gd name="adj2" fmla="val 25000"/>
              <a:gd name="adj3" fmla="val 25000"/>
              <a:gd name="adj4" fmla="val 81202"/>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Measured value in 2102 run</a:t>
            </a:r>
            <a:endParaRPr lang="en-GB" dirty="0">
              <a:latin typeface="Times New Roman" panose="02020603050405020304" pitchFamily="18" charset="0"/>
              <a:cs typeface="Times New Roman" panose="02020603050405020304" pitchFamily="18" charset="0"/>
            </a:endParaRPr>
          </a:p>
        </p:txBody>
      </p:sp>
      <p:sp>
        <p:nvSpPr>
          <p:cNvPr id="12" name="Pentagon 11"/>
          <p:cNvSpPr/>
          <p:nvPr/>
        </p:nvSpPr>
        <p:spPr>
          <a:xfrm rot="10800000" flipV="1">
            <a:off x="6330574" y="4212149"/>
            <a:ext cx="1113362" cy="585003"/>
          </a:xfrm>
          <a:prstGeom prst="homePlat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3 10</a:t>
            </a:r>
            <a:r>
              <a:rPr lang="en-GB" baseline="30000" dirty="0" smtClean="0">
                <a:latin typeface="Times New Roman" panose="02020603050405020304" pitchFamily="18" charset="0"/>
                <a:cs typeface="Times New Roman" panose="02020603050405020304" pitchFamily="18" charset="0"/>
              </a:rPr>
              <a:t>10</a:t>
            </a:r>
            <a:r>
              <a:rPr lang="en-GB" dirty="0" smtClean="0">
                <a:latin typeface="Times New Roman" panose="02020603050405020304" pitchFamily="18" charset="0"/>
                <a:cs typeface="Times New Roman" panose="02020603050405020304" pitchFamily="18" charset="0"/>
              </a:rPr>
              <a:t> HEH</a:t>
            </a:r>
            <a:endParaRPr lang="en-GB" dirty="0">
              <a:latin typeface="Times New Roman" panose="02020603050405020304" pitchFamily="18" charset="0"/>
              <a:cs typeface="Times New Roman" panose="02020603050405020304" pitchFamily="18" charset="0"/>
            </a:endParaRPr>
          </a:p>
        </p:txBody>
      </p:sp>
      <p:sp>
        <p:nvSpPr>
          <p:cNvPr id="19" name="Pentagon 18"/>
          <p:cNvSpPr/>
          <p:nvPr/>
        </p:nvSpPr>
        <p:spPr>
          <a:xfrm rot="10800000" flipV="1">
            <a:off x="6330573" y="5008706"/>
            <a:ext cx="1183409" cy="585003"/>
          </a:xfrm>
          <a:prstGeom prst="homePlat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1.8 10</a:t>
            </a:r>
            <a:r>
              <a:rPr lang="en-GB" baseline="30000" dirty="0" smtClean="0">
                <a:latin typeface="Times New Roman" panose="02020603050405020304" pitchFamily="18" charset="0"/>
                <a:cs typeface="Times New Roman" panose="02020603050405020304" pitchFamily="18" charset="0"/>
              </a:rPr>
              <a:t>10</a:t>
            </a:r>
            <a:r>
              <a:rPr lang="en-GB" dirty="0" smtClean="0">
                <a:latin typeface="Times New Roman" panose="02020603050405020304" pitchFamily="18" charset="0"/>
                <a:cs typeface="Times New Roman" panose="02020603050405020304" pitchFamily="18" charset="0"/>
              </a:rPr>
              <a:t> HEH</a:t>
            </a:r>
            <a:endParaRPr lang="en-GB" dirty="0">
              <a:latin typeface="Times New Roman" panose="02020603050405020304" pitchFamily="18" charset="0"/>
              <a:cs typeface="Times New Roman" panose="02020603050405020304" pitchFamily="18" charset="0"/>
            </a:endParaRPr>
          </a:p>
        </p:txBody>
      </p:sp>
      <p:sp>
        <p:nvSpPr>
          <p:cNvPr id="20" name="Pentagon 19"/>
          <p:cNvSpPr/>
          <p:nvPr/>
        </p:nvSpPr>
        <p:spPr>
          <a:xfrm rot="10800000" flipV="1">
            <a:off x="6354370" y="6093296"/>
            <a:ext cx="1159612" cy="585003"/>
          </a:xfrm>
          <a:prstGeom prst="homePlat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1 10</a:t>
            </a:r>
            <a:r>
              <a:rPr lang="en-GB" baseline="30000" dirty="0" smtClean="0">
                <a:latin typeface="Times New Roman" panose="02020603050405020304" pitchFamily="18" charset="0"/>
                <a:cs typeface="Times New Roman" panose="02020603050405020304" pitchFamily="18" charset="0"/>
              </a:rPr>
              <a:t>9</a:t>
            </a:r>
            <a:r>
              <a:rPr lang="en-GB" dirty="0" smtClean="0">
                <a:latin typeface="Times New Roman" panose="02020603050405020304" pitchFamily="18" charset="0"/>
                <a:cs typeface="Times New Roman" panose="02020603050405020304" pitchFamily="18" charset="0"/>
              </a:rPr>
              <a:t> HEH</a:t>
            </a:r>
            <a:endParaRPr lang="en-GB" dirty="0">
              <a:latin typeface="Times New Roman" panose="02020603050405020304" pitchFamily="18" charset="0"/>
              <a:cs typeface="Times New Roman" panose="02020603050405020304" pitchFamily="18" charset="0"/>
            </a:endParaRPr>
          </a:p>
        </p:txBody>
      </p:sp>
      <p:sp>
        <p:nvSpPr>
          <p:cNvPr id="4" name="Rectangle 3"/>
          <p:cNvSpPr/>
          <p:nvPr/>
        </p:nvSpPr>
        <p:spPr>
          <a:xfrm>
            <a:off x="7513982" y="4221089"/>
            <a:ext cx="1630018" cy="2584874"/>
          </a:xfrm>
          <a:prstGeom prst="rect">
            <a:avLst/>
          </a:prstGeom>
          <a:solidFill>
            <a:srgbClr val="FF9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smtClean="0">
                <a:latin typeface="Times New Roman" panose="02020603050405020304" pitchFamily="18" charset="0"/>
                <a:cs typeface="Times New Roman" panose="02020603050405020304" pitchFamily="18" charset="0"/>
              </a:rPr>
              <a:t>Electronics tested life duration 500 </a:t>
            </a:r>
            <a:r>
              <a:rPr lang="en-GB" i="1" dirty="0" err="1" smtClean="0">
                <a:latin typeface="Times New Roman" panose="02020603050405020304" pitchFamily="18" charset="0"/>
                <a:cs typeface="Times New Roman" panose="02020603050405020304" pitchFamily="18" charset="0"/>
              </a:rPr>
              <a:t>Gy</a:t>
            </a:r>
            <a:r>
              <a:rPr lang="en-GB" i="1" dirty="0" smtClean="0">
                <a:latin typeface="Times New Roman" panose="02020603050405020304" pitchFamily="18" charset="0"/>
                <a:cs typeface="Times New Roman" panose="02020603050405020304" pitchFamily="18" charset="0"/>
              </a:rPr>
              <a:t>.</a:t>
            </a:r>
          </a:p>
          <a:p>
            <a:pPr algn="ctr"/>
            <a:r>
              <a:rPr lang="en-GB" i="1" dirty="0" smtClean="0">
                <a:latin typeface="Times New Roman" panose="02020603050405020304" pitchFamily="18" charset="0"/>
                <a:cs typeface="Times New Roman" panose="02020603050405020304" pitchFamily="18" charset="0"/>
              </a:rPr>
              <a:t>Very probable </a:t>
            </a:r>
            <a:r>
              <a:rPr lang="en-GB" i="1" dirty="0" err="1" smtClean="0">
                <a:latin typeface="Times New Roman" panose="02020603050405020304" pitchFamily="18" charset="0"/>
                <a:cs typeface="Times New Roman" panose="02020603050405020304" pitchFamily="18" charset="0"/>
              </a:rPr>
              <a:t>isse</a:t>
            </a:r>
            <a:r>
              <a:rPr lang="en-GB" i="1" dirty="0" smtClean="0">
                <a:latin typeface="Times New Roman" panose="02020603050405020304" pitchFamily="18" charset="0"/>
                <a:cs typeface="Times New Roman" panose="02020603050405020304" pitchFamily="18" charset="0"/>
              </a:rPr>
              <a:t> with TID, better location in UPS to be identified</a:t>
            </a:r>
            <a:endParaRPr lang="en-GB"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9021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Horizontal </a:t>
            </a:r>
            <a:r>
              <a:rPr lang="en-GB" dirty="0" err="1" smtClean="0"/>
              <a:t>Sc</a:t>
            </a:r>
            <a:r>
              <a:rPr lang="en-GB" dirty="0" smtClean="0"/>
              <a:t> links</a:t>
            </a:r>
            <a:br>
              <a:rPr lang="en-GB" dirty="0" smtClean="0"/>
            </a:br>
            <a:r>
              <a:rPr lang="en-GB" sz="2700" i="1" dirty="0" smtClean="0"/>
              <a:t>see presentation J. P. Corso-S. Weisz WP 6 Wednesday afternoon</a:t>
            </a:r>
            <a:r>
              <a:rPr lang="en-GB" dirty="0" smtClean="0"/>
              <a:t/>
            </a:r>
            <a:br>
              <a:rPr lang="en-GB" dirty="0" smtClean="0"/>
            </a:br>
            <a:endParaRPr lang="en-GB" dirty="0"/>
          </a:p>
        </p:txBody>
      </p:sp>
      <p:sp>
        <p:nvSpPr>
          <p:cNvPr id="5" name="Text Placeholder 4"/>
          <p:cNvSpPr>
            <a:spLocks noGrp="1"/>
          </p:cNvSpPr>
          <p:nvPr>
            <p:ph type="body" idx="1"/>
          </p:nvPr>
        </p:nvSpPr>
        <p:spPr/>
        <p:txBody>
          <a:bodyPr/>
          <a:lstStyle/>
          <a:p>
            <a:r>
              <a:rPr lang="en-GB" dirty="0" smtClean="0"/>
              <a:t>IP 7</a:t>
            </a:r>
            <a:endParaRPr lang="en-GB" dirty="0"/>
          </a:p>
        </p:txBody>
      </p:sp>
    </p:spTree>
    <p:extLst>
      <p:ext uri="{BB962C8B-B14F-4D97-AF65-F5344CB8AC3E}">
        <p14:creationId xmlns:p14="http://schemas.microsoft.com/office/powerpoint/2010/main" val="42831675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6854" cy="739471"/>
          </a:xfrm>
        </p:spPr>
        <p:txBody>
          <a:bodyPr>
            <a:normAutofit fontScale="90000"/>
          </a:bodyPr>
          <a:lstStyle/>
          <a:p>
            <a:r>
              <a:rPr lang="en-US" dirty="0" smtClean="0"/>
              <a:t>IR where</a:t>
            </a:r>
            <a:endParaRPr lang="en-US" dirty="0">
              <a:effectLst/>
            </a:endParaRPr>
          </a:p>
        </p:txBody>
      </p:sp>
      <p:sp>
        <p:nvSpPr>
          <p:cNvPr id="5" name="Slide Number Placeholder 4"/>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28</a:t>
            </a:fld>
            <a:endParaRPr lang="en-US"/>
          </a:p>
        </p:txBody>
      </p:sp>
      <p:grpSp>
        <p:nvGrpSpPr>
          <p:cNvPr id="33" name="Group 32"/>
          <p:cNvGrpSpPr/>
          <p:nvPr/>
        </p:nvGrpSpPr>
        <p:grpSpPr>
          <a:xfrm>
            <a:off x="0" y="644119"/>
            <a:ext cx="9149400" cy="5342301"/>
            <a:chOff x="594000" y="1518557"/>
            <a:chExt cx="7956000" cy="4645479"/>
          </a:xfrm>
        </p:grpSpPr>
        <p:pic>
          <p:nvPicPr>
            <p:cNvPr id="20" name="Picture 9" descr="0807031_01-A4-at-144-dpi.jpg"/>
            <p:cNvPicPr>
              <a:picLocks noChangeAspect="1"/>
            </p:cNvPicPr>
            <p:nvPr/>
          </p:nvPicPr>
          <p:blipFill rotWithShape="1">
            <a:blip r:embed="rId2" cstate="print">
              <a:lum bright="-2000" contrast="2000"/>
            </a:blip>
            <a:srcRect t="8868" b="13276"/>
            <a:stretch/>
          </p:blipFill>
          <p:spPr bwMode="auto">
            <a:xfrm>
              <a:off x="594000" y="1518557"/>
              <a:ext cx="7956000" cy="4645479"/>
            </a:xfrm>
            <a:prstGeom prst="rect">
              <a:avLst/>
            </a:prstGeom>
            <a:noFill/>
            <a:ln w="9525">
              <a:noFill/>
              <a:miter lim="800000"/>
              <a:headEnd/>
              <a:tailEnd/>
            </a:ln>
          </p:spPr>
        </p:pic>
        <p:sp>
          <p:nvSpPr>
            <p:cNvPr id="21" name="Oval 20"/>
            <p:cNvSpPr/>
            <p:nvPr/>
          </p:nvSpPr>
          <p:spPr>
            <a:xfrm>
              <a:off x="3131840" y="3284984"/>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p:cNvSpPr/>
            <p:nvPr/>
          </p:nvSpPr>
          <p:spPr>
            <a:xfrm>
              <a:off x="1006539" y="4437112"/>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p:cNvSpPr/>
            <p:nvPr/>
          </p:nvSpPr>
          <p:spPr>
            <a:xfrm>
              <a:off x="6436043" y="3460187"/>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 23"/>
            <p:cNvGrpSpPr/>
            <p:nvPr/>
          </p:nvGrpSpPr>
          <p:grpSpPr>
            <a:xfrm>
              <a:off x="1979712" y="2492896"/>
              <a:ext cx="1204855" cy="823724"/>
              <a:chOff x="1979712" y="2492896"/>
              <a:chExt cx="1204855" cy="823724"/>
            </a:xfrm>
          </p:grpSpPr>
          <p:sp>
            <p:nvSpPr>
              <p:cNvPr id="25" name="TextBox 24"/>
              <p:cNvSpPr txBox="1"/>
              <p:nvPr/>
            </p:nvSpPr>
            <p:spPr>
              <a:xfrm>
                <a:off x="1979712" y="2492896"/>
                <a:ext cx="1013419"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7</a:t>
                </a:r>
                <a:endParaRPr lang="fr-FR" b="1" dirty="0">
                  <a:solidFill>
                    <a:srgbClr val="002060"/>
                  </a:solidFill>
                </a:endParaRPr>
              </a:p>
            </p:txBody>
          </p:sp>
          <p:cxnSp>
            <p:nvCxnSpPr>
              <p:cNvPr id="26" name="Straight Arrow Connector 25"/>
              <p:cNvCxnSpPr>
                <a:endCxn id="21" idx="1"/>
              </p:cNvCxnSpPr>
              <p:nvPr/>
            </p:nvCxnSpPr>
            <p:spPr>
              <a:xfrm>
                <a:off x="2993131" y="2862228"/>
                <a:ext cx="191436" cy="45439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1366579" y="4545124"/>
              <a:ext cx="1636170" cy="540060"/>
              <a:chOff x="1214179" y="2704552"/>
              <a:chExt cx="1636170" cy="540060"/>
            </a:xfrm>
          </p:grpSpPr>
          <p:sp>
            <p:nvSpPr>
              <p:cNvPr id="28" name="TextBox 27"/>
              <p:cNvSpPr txBox="1"/>
              <p:nvPr/>
            </p:nvSpPr>
            <p:spPr>
              <a:xfrm>
                <a:off x="1827312" y="2875280"/>
                <a:ext cx="1023037"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5</a:t>
                </a:r>
                <a:endParaRPr lang="fr-FR" b="1" dirty="0">
                  <a:solidFill>
                    <a:srgbClr val="002060"/>
                  </a:solidFill>
                </a:endParaRPr>
              </a:p>
            </p:txBody>
          </p:sp>
          <p:cxnSp>
            <p:nvCxnSpPr>
              <p:cNvPr id="29" name="Straight Arrow Connector 28"/>
              <p:cNvCxnSpPr>
                <a:endCxn id="22" idx="6"/>
              </p:cNvCxnSpPr>
              <p:nvPr/>
            </p:nvCxnSpPr>
            <p:spPr>
              <a:xfrm flipH="1" flipV="1">
                <a:off x="1214179" y="2704552"/>
                <a:ext cx="613135" cy="17072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743356" y="2555612"/>
              <a:ext cx="1203899" cy="936211"/>
              <a:chOff x="1637329" y="2875280"/>
              <a:chExt cx="1203899" cy="936211"/>
            </a:xfrm>
          </p:grpSpPr>
          <p:sp>
            <p:nvSpPr>
              <p:cNvPr id="31" name="TextBox 30"/>
              <p:cNvSpPr txBox="1"/>
              <p:nvPr/>
            </p:nvSpPr>
            <p:spPr>
              <a:xfrm>
                <a:off x="1842237" y="2875280"/>
                <a:ext cx="998991"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1</a:t>
                </a:r>
                <a:endParaRPr lang="fr-FR" b="1" dirty="0">
                  <a:solidFill>
                    <a:srgbClr val="002060"/>
                  </a:solidFill>
                </a:endParaRPr>
              </a:p>
            </p:txBody>
          </p:sp>
          <p:cxnSp>
            <p:nvCxnSpPr>
              <p:cNvPr id="32" name="Straight Arrow Connector 31"/>
              <p:cNvCxnSpPr>
                <a:endCxn id="23" idx="7"/>
              </p:cNvCxnSpPr>
              <p:nvPr/>
            </p:nvCxnSpPr>
            <p:spPr>
              <a:xfrm flipH="1">
                <a:off x="1637329" y="3244612"/>
                <a:ext cx="204908" cy="566879"/>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sp>
        <p:nvSpPr>
          <p:cNvPr id="3" name="Notched Right Arrow 2"/>
          <p:cNvSpPr/>
          <p:nvPr/>
        </p:nvSpPr>
        <p:spPr>
          <a:xfrm rot="6400084">
            <a:off x="2896829" y="1604445"/>
            <a:ext cx="1081377" cy="759759"/>
          </a:xfrm>
          <a:prstGeom prst="notched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8251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p:cNvGrpSpPr/>
          <p:nvPr/>
        </p:nvGrpSpPr>
        <p:grpSpPr>
          <a:xfrm>
            <a:off x="972000" y="1532419"/>
            <a:ext cx="7200000" cy="4040812"/>
            <a:chOff x="972000" y="1532419"/>
            <a:chExt cx="7200000" cy="4040812"/>
          </a:xfrm>
        </p:grpSpPr>
        <p:pic>
          <p:nvPicPr>
            <p:cNvPr id="21"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72000" y="1532419"/>
              <a:ext cx="7200000" cy="404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4175956" y="1621822"/>
              <a:ext cx="415498" cy="276999"/>
            </a:xfrm>
            <a:prstGeom prst="rect">
              <a:avLst/>
            </a:prstGeom>
            <a:solidFill>
              <a:schemeClr val="bg1"/>
            </a:solidFill>
            <a:scene3d>
              <a:camera prst="orthographicFront"/>
              <a:lightRig rig="threePt" dir="t"/>
            </a:scene3d>
            <a:sp3d>
              <a:bevelT/>
            </a:sp3d>
          </p:spPr>
          <p:txBody>
            <a:bodyPr wrap="none" rtlCol="0">
              <a:spAutoFit/>
            </a:bodyPr>
            <a:lstStyle/>
            <a:p>
              <a:r>
                <a:rPr lang="en-GB" sz="1200" b="1" dirty="0" smtClean="0">
                  <a:solidFill>
                    <a:srgbClr val="002060"/>
                  </a:solidFill>
                  <a:latin typeface="Times New Roman" panose="02020603050405020304" pitchFamily="18" charset="0"/>
                  <a:cs typeface="Times New Roman" panose="02020603050405020304" pitchFamily="18" charset="0"/>
                </a:rPr>
                <a:t>IP7</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23" name="Straight Arrow Connector 22"/>
            <p:cNvCxnSpPr>
              <a:stCxn id="22" idx="2"/>
            </p:cNvCxnSpPr>
            <p:nvPr/>
          </p:nvCxnSpPr>
          <p:spPr>
            <a:xfrm>
              <a:off x="4383705" y="1898821"/>
              <a:ext cx="172580" cy="29672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rot="725515">
            <a:off x="1204461" y="1799158"/>
            <a:ext cx="254357" cy="149043"/>
          </a:xfrm>
          <a:prstGeom prst="rect">
            <a:avLst/>
          </a:prstGeom>
          <a:solidFill>
            <a:srgbClr val="FFFF00"/>
          </a:solidFill>
          <a:ln w="1905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lstStyle/>
          <a:p>
            <a:r>
              <a:rPr lang="en-US" dirty="0" smtClean="0">
                <a:effectLst/>
              </a:rPr>
              <a:t>Overview of the Point 7</a:t>
            </a:r>
            <a:endParaRPr lang="en-US" dirty="0">
              <a:effectLst/>
            </a:endParaRPr>
          </a:p>
        </p:txBody>
      </p:sp>
      <p:sp>
        <p:nvSpPr>
          <p:cNvPr id="5" name="Slide Number Placeholder 4"/>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29</a:t>
            </a:fld>
            <a:endParaRPr lang="en-US"/>
          </a:p>
        </p:txBody>
      </p:sp>
      <p:sp>
        <p:nvSpPr>
          <p:cNvPr id="4" name="Footer Placeholder 3"/>
          <p:cNvSpPr>
            <a:spLocks noGrp="1"/>
          </p:cNvSpPr>
          <p:nvPr>
            <p:ph type="ftr" sz="quarter" idx="3"/>
          </p:nvPr>
        </p:nvSpPr>
        <p:spPr/>
        <p:txBody>
          <a:bodyPr/>
          <a:lstStyle/>
          <a:p>
            <a:r>
              <a:rPr lang="en-GB" smtClean="0"/>
              <a:t>3rd HiLumi LHC-LARP Daresbury SW / JPC 15/11/2013</a:t>
            </a:r>
            <a:endParaRPr lang="en-GB" dirty="0"/>
          </a:p>
        </p:txBody>
      </p:sp>
      <p:sp>
        <p:nvSpPr>
          <p:cNvPr id="24" name="TextBox 23"/>
          <p:cNvSpPr txBox="1"/>
          <p:nvPr/>
        </p:nvSpPr>
        <p:spPr>
          <a:xfrm>
            <a:off x="1816646" y="1156742"/>
            <a:ext cx="2672112" cy="369332"/>
          </a:xfrm>
          <a:prstGeom prst="rect">
            <a:avLst/>
          </a:prstGeom>
          <a:solidFill>
            <a:schemeClr val="bg1"/>
          </a:solidFill>
          <a:scene3d>
            <a:camera prst="orthographicFront"/>
            <a:lightRig rig="threePt" dir="t"/>
          </a:scene3d>
          <a:sp3d>
            <a:bevelT/>
          </a:sp3d>
        </p:spPr>
        <p:txBody>
          <a:bodyPr wrap="squar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DFBA actual position</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25" name="Straight Arrow Connector 24"/>
          <p:cNvCxnSpPr>
            <a:stCxn id="24" idx="1"/>
          </p:cNvCxnSpPr>
          <p:nvPr/>
        </p:nvCxnSpPr>
        <p:spPr>
          <a:xfrm flipH="1">
            <a:off x="1331640" y="1341408"/>
            <a:ext cx="485006" cy="50341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rot="725515">
            <a:off x="7656969" y="2494039"/>
            <a:ext cx="254357" cy="149043"/>
          </a:xfrm>
          <a:prstGeom prst="rect">
            <a:avLst/>
          </a:prstGeom>
          <a:solidFill>
            <a:srgbClr val="FFFF00"/>
          </a:solidFill>
          <a:ln w="1905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Times New Roman" panose="02020603050405020304" pitchFamily="18" charset="0"/>
              <a:cs typeface="Times New Roman" panose="02020603050405020304" pitchFamily="18" charset="0"/>
            </a:endParaRPr>
          </a:p>
        </p:txBody>
      </p:sp>
      <p:sp>
        <p:nvSpPr>
          <p:cNvPr id="30" name="Oval 29"/>
          <p:cNvSpPr/>
          <p:nvPr/>
        </p:nvSpPr>
        <p:spPr>
          <a:xfrm rot="2018312">
            <a:off x="3637037" y="3457576"/>
            <a:ext cx="315838" cy="67535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noFill/>
              <a:latin typeface="Times New Roman" panose="02020603050405020304" pitchFamily="18" charset="0"/>
              <a:cs typeface="Times New Roman" panose="02020603050405020304" pitchFamily="18" charset="0"/>
            </a:endParaRPr>
          </a:p>
        </p:txBody>
      </p:sp>
      <p:sp>
        <p:nvSpPr>
          <p:cNvPr id="34" name="TextBox 33"/>
          <p:cNvSpPr txBox="1"/>
          <p:nvPr/>
        </p:nvSpPr>
        <p:spPr>
          <a:xfrm>
            <a:off x="5302796" y="1166267"/>
            <a:ext cx="2621320" cy="369332"/>
          </a:xfrm>
          <a:prstGeom prst="rect">
            <a:avLst/>
          </a:prstGeom>
          <a:solidFill>
            <a:schemeClr val="bg1"/>
          </a:solidFill>
          <a:scene3d>
            <a:camera prst="orthographicFront"/>
            <a:lightRig rig="threePt" dir="t"/>
          </a:scene3d>
          <a:sp3d>
            <a:bevelT/>
          </a:sp3d>
        </p:spPr>
        <p:txBody>
          <a:bodyPr wrap="squar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DFBA actual position</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35" name="Straight Arrow Connector 34"/>
          <p:cNvCxnSpPr>
            <a:stCxn id="34" idx="2"/>
          </p:cNvCxnSpPr>
          <p:nvPr/>
        </p:nvCxnSpPr>
        <p:spPr>
          <a:xfrm>
            <a:off x="6613456" y="1535599"/>
            <a:ext cx="1082744" cy="984799"/>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914754" y="3538987"/>
            <a:ext cx="2544286"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DFB HL-LHC positions</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39" name="Straight Arrow Connector 38"/>
          <p:cNvCxnSpPr>
            <a:stCxn id="38" idx="1"/>
            <a:endCxn id="30" idx="6"/>
          </p:cNvCxnSpPr>
          <p:nvPr/>
        </p:nvCxnSpPr>
        <p:spPr>
          <a:xfrm flipH="1">
            <a:off x="3926431" y="3723653"/>
            <a:ext cx="988323" cy="15908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3861641" y="2276872"/>
            <a:ext cx="3878711" cy="1484566"/>
            <a:chOff x="3861641" y="2276872"/>
            <a:chExt cx="3878711" cy="1484566"/>
          </a:xfrm>
        </p:grpSpPr>
        <p:cxnSp>
          <p:nvCxnSpPr>
            <p:cNvPr id="46" name="Straight Connector 45"/>
            <p:cNvCxnSpPr/>
            <p:nvPr/>
          </p:nvCxnSpPr>
          <p:spPr>
            <a:xfrm>
              <a:off x="5220072" y="2276872"/>
              <a:ext cx="2520280" cy="288032"/>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861641" y="2335121"/>
              <a:ext cx="1163780" cy="1426317"/>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5004048" y="2285689"/>
              <a:ext cx="217285" cy="63191"/>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68" name="Group 67"/>
          <p:cNvGrpSpPr/>
          <p:nvPr/>
        </p:nvGrpSpPr>
        <p:grpSpPr>
          <a:xfrm>
            <a:off x="1403648" y="1844824"/>
            <a:ext cx="3621773" cy="1963216"/>
            <a:chOff x="1403648" y="1844824"/>
            <a:chExt cx="3621773" cy="1963216"/>
          </a:xfrm>
        </p:grpSpPr>
        <p:cxnSp>
          <p:nvCxnSpPr>
            <p:cNvPr id="51" name="Straight Connector 50"/>
            <p:cNvCxnSpPr/>
            <p:nvPr/>
          </p:nvCxnSpPr>
          <p:spPr>
            <a:xfrm flipH="1">
              <a:off x="3734433" y="2335121"/>
              <a:ext cx="1207290" cy="1472919"/>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1403648" y="1844824"/>
              <a:ext cx="3621773" cy="396389"/>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H="1">
              <a:off x="4941723" y="2224088"/>
              <a:ext cx="62325" cy="124792"/>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grpSp>
      <p:sp>
        <p:nvSpPr>
          <p:cNvPr id="69" name="TextBox 68"/>
          <p:cNvSpPr txBox="1"/>
          <p:nvPr/>
        </p:nvSpPr>
        <p:spPr>
          <a:xfrm>
            <a:off x="2144306" y="2642642"/>
            <a:ext cx="1011815"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SC links</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70" name="Straight Arrow Connector 69"/>
          <p:cNvCxnSpPr>
            <a:stCxn id="69" idx="3"/>
          </p:cNvCxnSpPr>
          <p:nvPr/>
        </p:nvCxnSpPr>
        <p:spPr>
          <a:xfrm>
            <a:off x="3156121" y="2827308"/>
            <a:ext cx="1111079" cy="36547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46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500"/>
                                        <p:tgtEl>
                                          <p:spTgt spid="2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up)">
                                      <p:cBhvr>
                                        <p:cTn id="27" dur="500"/>
                                        <p:tgtEl>
                                          <p:spTgt spid="34"/>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par>
                          <p:cTn id="32" fill="hold">
                            <p:stCondLst>
                              <p:cond delay="3000"/>
                            </p:stCondLst>
                            <p:childTnLst>
                              <p:par>
                                <p:cTn id="33" presetID="2" presetClass="entr" presetSubtype="1"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000" fill="hold"/>
                                        <p:tgtEl>
                                          <p:spTgt spid="30"/>
                                        </p:tgtEl>
                                        <p:attrNameLst>
                                          <p:attrName>ppt_x</p:attrName>
                                        </p:attrNameLst>
                                      </p:cBhvr>
                                      <p:tavLst>
                                        <p:tav tm="0">
                                          <p:val>
                                            <p:strVal val="#ppt_x"/>
                                          </p:val>
                                        </p:tav>
                                        <p:tav tm="100000">
                                          <p:val>
                                            <p:strVal val="#ppt_x"/>
                                          </p:val>
                                        </p:tav>
                                      </p:tavLst>
                                    </p:anim>
                                    <p:anim calcmode="lin" valueType="num">
                                      <p:cBhvr additive="base">
                                        <p:cTn id="36" dur="1000" fill="hold"/>
                                        <p:tgtEl>
                                          <p:spTgt spid="30"/>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1"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up)">
                                      <p:cBhvr>
                                        <p:cTn id="40" dur="500"/>
                                        <p:tgtEl>
                                          <p:spTgt spid="38"/>
                                        </p:tgtEl>
                                      </p:cBhvr>
                                    </p:animEffect>
                                  </p:childTnLst>
                                </p:cTn>
                              </p:par>
                            </p:childTnLst>
                          </p:cTn>
                        </p:par>
                        <p:par>
                          <p:cTn id="41" fill="hold">
                            <p:stCondLst>
                              <p:cond delay="4500"/>
                            </p:stCondLst>
                            <p:childTnLst>
                              <p:par>
                                <p:cTn id="42" presetID="22" presetClass="entr" presetSubtype="1"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up)">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up)">
                                      <p:cBhvr>
                                        <p:cTn id="49" dur="2000"/>
                                        <p:tgtEl>
                                          <p:spTgt spid="68"/>
                                        </p:tgtEl>
                                      </p:cBhvr>
                                    </p:animEffect>
                                  </p:childTnLst>
                                </p:cTn>
                              </p:par>
                              <p:par>
                                <p:cTn id="50" presetID="22" presetClass="entr" presetSubtype="2" fill="hold" nodeType="with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wipe(right)">
                                      <p:cBhvr>
                                        <p:cTn id="52" dur="2000"/>
                                        <p:tgtEl>
                                          <p:spTgt spid="67"/>
                                        </p:tgtEl>
                                      </p:cBhvr>
                                    </p:animEffect>
                                  </p:childTnLst>
                                </p:cTn>
                              </p:par>
                            </p:childTnLst>
                          </p:cTn>
                        </p:par>
                        <p:par>
                          <p:cTn id="53" fill="hold">
                            <p:stCondLst>
                              <p:cond delay="2000"/>
                            </p:stCondLst>
                            <p:childTnLst>
                              <p:par>
                                <p:cTn id="54" presetID="22" presetClass="entr" presetSubtype="1"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wipe(up)">
                                      <p:cBhvr>
                                        <p:cTn id="56" dur="500"/>
                                        <p:tgtEl>
                                          <p:spTgt spid="69"/>
                                        </p:tgtEl>
                                      </p:cBhvr>
                                    </p:animEffect>
                                  </p:childTnLst>
                                </p:cTn>
                              </p:par>
                            </p:childTnLst>
                          </p:cTn>
                        </p:par>
                        <p:par>
                          <p:cTn id="57" fill="hold">
                            <p:stCondLst>
                              <p:cond delay="2500"/>
                            </p:stCondLst>
                            <p:childTnLst>
                              <p:par>
                                <p:cTn id="58" presetID="22" presetClass="entr" presetSubtype="1" fill="hold"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up)">
                                      <p:cBhvr>
                                        <p:cTn id="6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4" grpId="0" animBg="1"/>
      <p:bldP spid="29" grpId="0" animBg="1"/>
      <p:bldP spid="30" grpId="0" animBg="1"/>
      <p:bldP spid="34" grpId="0" animBg="1"/>
      <p:bldP spid="38" grpId="0" animBg="1"/>
      <p:bldP spid="6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GB" dirty="0" smtClean="0"/>
              <a:t>Outline:  </a:t>
            </a:r>
            <a:endParaRPr lang="en-GB" dirty="0"/>
          </a:p>
        </p:txBody>
      </p:sp>
      <p:sp>
        <p:nvSpPr>
          <p:cNvPr id="3" name="Content Placeholder 2"/>
          <p:cNvSpPr>
            <a:spLocks noGrp="1"/>
          </p:cNvSpPr>
          <p:nvPr>
            <p:ph idx="1"/>
          </p:nvPr>
        </p:nvSpPr>
        <p:spPr>
          <a:xfrm>
            <a:off x="470290" y="908720"/>
            <a:ext cx="8226854" cy="5142223"/>
          </a:xfrm>
        </p:spPr>
        <p:txBody>
          <a:bodyPr>
            <a:normAutofit lnSpcReduction="10000"/>
          </a:bodyPr>
          <a:lstStyle/>
          <a:p>
            <a:pPr lvl="0"/>
            <a:r>
              <a:rPr lang="en-GB" dirty="0" smtClean="0"/>
              <a:t>Magnet </a:t>
            </a:r>
            <a:r>
              <a:rPr lang="en-GB" dirty="0"/>
              <a:t>system, </a:t>
            </a:r>
            <a:r>
              <a:rPr lang="en-GB" dirty="0" smtClean="0"/>
              <a:t>LHC vs. HL-LHC</a:t>
            </a:r>
            <a:endParaRPr lang="en-GB" dirty="0"/>
          </a:p>
          <a:p>
            <a:pPr lvl="0"/>
            <a:r>
              <a:rPr lang="en-GB" dirty="0"/>
              <a:t>Crab cavity</a:t>
            </a:r>
          </a:p>
          <a:p>
            <a:pPr lvl="0"/>
            <a:r>
              <a:rPr lang="en-GB" dirty="0"/>
              <a:t>Alignment </a:t>
            </a:r>
          </a:p>
          <a:p>
            <a:pPr lvl="0"/>
            <a:r>
              <a:rPr lang="en-GB" dirty="0" smtClean="0"/>
              <a:t>SC links</a:t>
            </a:r>
          </a:p>
          <a:p>
            <a:pPr lvl="0"/>
            <a:r>
              <a:rPr lang="en-GB" dirty="0" smtClean="0"/>
              <a:t>Collimation</a:t>
            </a:r>
          </a:p>
          <a:p>
            <a:pPr lvl="0"/>
            <a:r>
              <a:rPr lang="en-GB" dirty="0" smtClean="0"/>
              <a:t>Conclusions and next steps </a:t>
            </a:r>
          </a:p>
          <a:p>
            <a:pPr lvl="0"/>
            <a:endParaRPr lang="en-GB" dirty="0"/>
          </a:p>
          <a:p>
            <a:pPr marL="36576" lvl="0" indent="0" algn="ctr">
              <a:buNone/>
            </a:pPr>
            <a:endParaRPr lang="en-GB" sz="1900" i="1" dirty="0" smtClean="0"/>
          </a:p>
          <a:p>
            <a:pPr marL="36576" lvl="0" indent="0" algn="ctr">
              <a:buNone/>
            </a:pPr>
            <a:r>
              <a:rPr lang="en-GB" sz="1900" i="1" dirty="0" smtClean="0"/>
              <a:t>Remark:</a:t>
            </a:r>
          </a:p>
          <a:p>
            <a:pPr marL="36576" lvl="0" indent="0" algn="ctr">
              <a:buNone/>
            </a:pPr>
            <a:r>
              <a:rPr lang="en-GB" sz="1900" i="1" dirty="0" smtClean="0"/>
              <a:t> the integration </a:t>
            </a:r>
            <a:r>
              <a:rPr lang="en-GB" sz="1900" i="1" dirty="0" smtClean="0"/>
              <a:t>effort </a:t>
            </a:r>
            <a:r>
              <a:rPr lang="en-GB" sz="1900" i="1" dirty="0" smtClean="0"/>
              <a:t>has just started and </a:t>
            </a:r>
            <a:r>
              <a:rPr lang="en-GB" sz="1900" i="1" dirty="0" smtClean="0"/>
              <a:t>it </a:t>
            </a:r>
            <a:r>
              <a:rPr lang="en-GB" sz="1900" i="1" dirty="0" smtClean="0"/>
              <a:t>is putting in evidence challenges.</a:t>
            </a:r>
          </a:p>
          <a:p>
            <a:pPr marL="36576" lvl="0" indent="0" algn="ctr">
              <a:buNone/>
            </a:pPr>
            <a:r>
              <a:rPr lang="en-GB" sz="1900" i="1" dirty="0" smtClean="0"/>
              <a:t>Due to time and  rapid evolution of reference baseline we do not have yet solutions for all of them</a:t>
            </a:r>
          </a:p>
        </p:txBody>
      </p:sp>
    </p:spTree>
    <p:extLst>
      <p:ext uri="{BB962C8B-B14F-4D97-AF65-F5344CB8AC3E}">
        <p14:creationId xmlns:p14="http://schemas.microsoft.com/office/powerpoint/2010/main" val="12858048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55"/>
            <a:ext cx="8226854" cy="940443"/>
          </a:xfrm>
        </p:spPr>
        <p:txBody>
          <a:bodyPr/>
          <a:lstStyle/>
          <a:p>
            <a:r>
              <a:rPr lang="en-US" dirty="0" smtClean="0">
                <a:effectLst/>
              </a:rPr>
              <a:t>Overview of the Point 7</a:t>
            </a:r>
            <a:endParaRPr lang="en-US" dirty="0">
              <a:effectLst/>
            </a:endParaRPr>
          </a:p>
        </p:txBody>
      </p:sp>
      <p:sp>
        <p:nvSpPr>
          <p:cNvPr id="5" name="Slide Number Placeholder 4"/>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30</a:t>
            </a:fld>
            <a:endParaRPr lang="en-US"/>
          </a:p>
        </p:txBody>
      </p:sp>
      <p:sp>
        <p:nvSpPr>
          <p:cNvPr id="4" name="Footer Placeholder 3"/>
          <p:cNvSpPr>
            <a:spLocks noGrp="1"/>
          </p:cNvSpPr>
          <p:nvPr>
            <p:ph type="ftr" sz="quarter" idx="3"/>
          </p:nvPr>
        </p:nvSpPr>
        <p:spPr/>
        <p:txBody>
          <a:bodyPr/>
          <a:lstStyle/>
          <a:p>
            <a:r>
              <a:rPr lang="en-GB" smtClean="0"/>
              <a:t>3rd HiLumi LHC-LARP Daresbury SW / JPC 15/11/2013</a:t>
            </a:r>
            <a:endParaRPr lang="en-GB" dirty="0"/>
          </a:p>
        </p:txBody>
      </p:sp>
      <p:grpSp>
        <p:nvGrpSpPr>
          <p:cNvPr id="17" name="Group 16"/>
          <p:cNvGrpSpPr/>
          <p:nvPr/>
        </p:nvGrpSpPr>
        <p:grpSpPr>
          <a:xfrm>
            <a:off x="71999" y="1067173"/>
            <a:ext cx="9000001" cy="4968575"/>
            <a:chOff x="71999" y="1412753"/>
            <a:chExt cx="9000001" cy="4968575"/>
          </a:xfrm>
        </p:grpSpPr>
        <p:pic>
          <p:nvPicPr>
            <p:cNvPr id="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00" y="1412753"/>
              <a:ext cx="9000000" cy="4958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2824758" y="1460949"/>
              <a:ext cx="1080120" cy="55358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noFill/>
              </a:endParaRPr>
            </a:p>
          </p:txBody>
        </p:sp>
        <p:sp>
          <p:nvSpPr>
            <p:cNvPr id="20" name="Rectangle 19"/>
            <p:cNvSpPr/>
            <p:nvPr/>
          </p:nvSpPr>
          <p:spPr>
            <a:xfrm>
              <a:off x="8100392" y="1844824"/>
              <a:ext cx="792088" cy="50407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noFill/>
              </a:endParaRPr>
            </a:p>
          </p:txBody>
        </p:sp>
        <p:sp>
          <p:nvSpPr>
            <p:cNvPr id="27" name="Rectangle 26"/>
            <p:cNvSpPr/>
            <p:nvPr/>
          </p:nvSpPr>
          <p:spPr>
            <a:xfrm>
              <a:off x="1403648" y="4653136"/>
              <a:ext cx="648072" cy="7920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noFill/>
              </a:endParaRPr>
            </a:p>
          </p:txBody>
        </p:sp>
        <p:sp>
          <p:nvSpPr>
            <p:cNvPr id="28" name="TextBox 27"/>
            <p:cNvSpPr txBox="1"/>
            <p:nvPr/>
          </p:nvSpPr>
          <p:spPr>
            <a:xfrm>
              <a:off x="3219068" y="2038360"/>
              <a:ext cx="657552" cy="307777"/>
            </a:xfrm>
            <a:prstGeom prst="rect">
              <a:avLst/>
            </a:prstGeom>
            <a:noFill/>
          </p:spPr>
          <p:txBody>
            <a:bodyPr wrap="none" rtlCol="0">
              <a:spAutoFit/>
            </a:bodyPr>
            <a:lstStyle/>
            <a:p>
              <a:r>
                <a:rPr lang="en-GB" sz="1400" b="1" dirty="0" smtClean="0">
                  <a:solidFill>
                    <a:schemeClr val="bg1"/>
                  </a:solidFill>
                </a:rPr>
                <a:t>UJ76</a:t>
              </a:r>
              <a:endParaRPr lang="fr-FR" b="1" dirty="0">
                <a:solidFill>
                  <a:schemeClr val="bg1"/>
                </a:solidFill>
              </a:endParaRPr>
            </a:p>
          </p:txBody>
        </p:sp>
        <p:sp>
          <p:nvSpPr>
            <p:cNvPr id="31" name="TextBox 30"/>
            <p:cNvSpPr txBox="1"/>
            <p:nvPr/>
          </p:nvSpPr>
          <p:spPr>
            <a:xfrm rot="17595228">
              <a:off x="1674485" y="3769295"/>
              <a:ext cx="647934" cy="307777"/>
            </a:xfrm>
            <a:prstGeom prst="rect">
              <a:avLst/>
            </a:prstGeom>
            <a:noFill/>
          </p:spPr>
          <p:txBody>
            <a:bodyPr wrap="none" rtlCol="0">
              <a:spAutoFit/>
            </a:bodyPr>
            <a:lstStyle/>
            <a:p>
              <a:r>
                <a:rPr lang="en-GB" sz="1400" b="1" dirty="0" smtClean="0">
                  <a:solidFill>
                    <a:schemeClr val="bg1"/>
                  </a:solidFill>
                </a:rPr>
                <a:t>TZ76</a:t>
              </a:r>
              <a:endParaRPr lang="fr-FR" b="1" dirty="0">
                <a:solidFill>
                  <a:schemeClr val="bg1"/>
                </a:solidFill>
              </a:endParaRPr>
            </a:p>
          </p:txBody>
        </p:sp>
        <p:sp>
          <p:nvSpPr>
            <p:cNvPr id="32" name="TextBox 31"/>
            <p:cNvSpPr txBox="1"/>
            <p:nvPr/>
          </p:nvSpPr>
          <p:spPr>
            <a:xfrm>
              <a:off x="6300192" y="1556792"/>
              <a:ext cx="614271" cy="307777"/>
            </a:xfrm>
            <a:prstGeom prst="rect">
              <a:avLst/>
            </a:prstGeom>
            <a:noFill/>
          </p:spPr>
          <p:txBody>
            <a:bodyPr wrap="none" rtlCol="0">
              <a:spAutoFit/>
            </a:bodyPr>
            <a:lstStyle/>
            <a:p>
              <a:r>
                <a:rPr lang="en-GB" sz="1400" b="1" dirty="0" smtClean="0">
                  <a:solidFill>
                    <a:schemeClr val="bg1"/>
                  </a:solidFill>
                </a:rPr>
                <a:t>R771</a:t>
              </a:r>
              <a:endParaRPr lang="fr-FR" b="1" dirty="0">
                <a:solidFill>
                  <a:schemeClr val="bg1"/>
                </a:solidFill>
              </a:endParaRPr>
            </a:p>
          </p:txBody>
        </p:sp>
        <p:sp>
          <p:nvSpPr>
            <p:cNvPr id="33" name="TextBox 32"/>
            <p:cNvSpPr txBox="1"/>
            <p:nvPr/>
          </p:nvSpPr>
          <p:spPr>
            <a:xfrm>
              <a:off x="7935675" y="1537047"/>
              <a:ext cx="668773" cy="307777"/>
            </a:xfrm>
            <a:prstGeom prst="rect">
              <a:avLst/>
            </a:prstGeom>
            <a:noFill/>
          </p:spPr>
          <p:txBody>
            <a:bodyPr wrap="none" rtlCol="0">
              <a:spAutoFit/>
            </a:bodyPr>
            <a:lstStyle/>
            <a:p>
              <a:r>
                <a:rPr lang="en-GB" sz="1400" b="1" dirty="0" smtClean="0">
                  <a:solidFill>
                    <a:schemeClr val="bg1"/>
                  </a:solidFill>
                </a:rPr>
                <a:t>RR77</a:t>
              </a:r>
              <a:endParaRPr lang="fr-FR" b="1" dirty="0">
                <a:solidFill>
                  <a:schemeClr val="bg1"/>
                </a:solidFill>
              </a:endParaRPr>
            </a:p>
          </p:txBody>
        </p:sp>
        <p:pic>
          <p:nvPicPr>
            <p:cNvPr id="3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6496" y="3140203"/>
              <a:ext cx="3600000" cy="2593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3987891" y="1412776"/>
              <a:ext cx="2168285" cy="168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95736" y="4729266"/>
              <a:ext cx="2757515" cy="165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3"/>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2728714" y="3335166"/>
              <a:ext cx="2419350" cy="1461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2"/>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71999" y="1412776"/>
              <a:ext cx="2411495" cy="1639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3" name="Straight Arrow Connector 42"/>
            <p:cNvCxnSpPr/>
            <p:nvPr/>
          </p:nvCxnSpPr>
          <p:spPr>
            <a:xfrm flipH="1">
              <a:off x="7686675" y="2348903"/>
              <a:ext cx="629741" cy="937222"/>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2051721" y="4200525"/>
              <a:ext cx="767679" cy="528741"/>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051721" y="5381890"/>
              <a:ext cx="576063" cy="423374"/>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1998453" y="1733550"/>
              <a:ext cx="830472" cy="28098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904878" y="1811587"/>
              <a:ext cx="595114" cy="202951"/>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29896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036" y="10856"/>
            <a:ext cx="7900126" cy="633200"/>
          </a:xfrm>
        </p:spPr>
        <p:txBody>
          <a:bodyPr>
            <a:normAutofit fontScale="90000"/>
          </a:bodyPr>
          <a:lstStyle/>
          <a:p>
            <a:r>
              <a:rPr lang="en-US" dirty="0"/>
              <a:t>Routing Options – UJ76</a:t>
            </a:r>
            <a:endParaRPr lang="en-US" dirty="0">
              <a:effectLst/>
            </a:endParaRPr>
          </a:p>
        </p:txBody>
      </p:sp>
      <p:sp>
        <p:nvSpPr>
          <p:cNvPr id="3" name="Content Placeholder 2"/>
          <p:cNvSpPr>
            <a:spLocks noGrp="1"/>
          </p:cNvSpPr>
          <p:nvPr>
            <p:ph idx="1"/>
          </p:nvPr>
        </p:nvSpPr>
        <p:spPr>
          <a:xfrm>
            <a:off x="3232129" y="826934"/>
            <a:ext cx="8684054" cy="2033277"/>
          </a:xfrm>
        </p:spPr>
        <p:txBody>
          <a:bodyPr/>
          <a:lstStyle/>
          <a:p>
            <a:r>
              <a:rPr lang="en-US" dirty="0" smtClean="0"/>
              <a:t>2 ducts 3m</a:t>
            </a:r>
            <a:endParaRPr lang="en-US" dirty="0" smtClean="0">
              <a:effectLst/>
            </a:endParaRPr>
          </a:p>
        </p:txBody>
      </p:sp>
      <p:sp>
        <p:nvSpPr>
          <p:cNvPr id="5" name="Slide Number Placeholder 4"/>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31</a:t>
            </a:fld>
            <a:endParaRPr lang="en-US"/>
          </a:p>
        </p:txBody>
      </p:sp>
      <p:pic>
        <p:nvPicPr>
          <p:cNvPr id="1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14706" y="3119106"/>
            <a:ext cx="6329294" cy="3738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6706" y="644056"/>
            <a:ext cx="6336000" cy="2906922"/>
            <a:chOff x="612000" y="2120240"/>
            <a:chExt cx="7920000" cy="3633653"/>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000" y="2120240"/>
              <a:ext cx="7920000" cy="3633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963671" y="2464139"/>
              <a:ext cx="1376980" cy="461665"/>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SC Links</a:t>
              </a:r>
              <a:endParaRPr lang="fr-FR" b="1" dirty="0">
                <a:solidFill>
                  <a:srgbClr val="002060"/>
                </a:solidFill>
                <a:latin typeface="Times New Roman" panose="02020603050405020304" pitchFamily="18" charset="0"/>
                <a:cs typeface="Times New Roman" panose="02020603050405020304" pitchFamily="18" charset="0"/>
              </a:endParaRPr>
            </a:p>
          </p:txBody>
        </p:sp>
        <p:cxnSp>
          <p:nvCxnSpPr>
            <p:cNvPr id="10" name="Straight Arrow Connector 9"/>
            <p:cNvCxnSpPr>
              <a:stCxn id="9" idx="2"/>
            </p:cNvCxnSpPr>
            <p:nvPr/>
          </p:nvCxnSpPr>
          <p:spPr>
            <a:xfrm>
              <a:off x="4652161" y="2925804"/>
              <a:ext cx="826619" cy="43461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039654" y="5091593"/>
              <a:ext cx="869149" cy="461665"/>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latin typeface="Times New Roman" panose="02020603050405020304" pitchFamily="18" charset="0"/>
                  <a:cs typeface="Times New Roman" panose="02020603050405020304" pitchFamily="18" charset="0"/>
                </a:rPr>
                <a:t>UJ76</a:t>
              </a:r>
              <a:endParaRPr lang="fr-FR" b="1" dirty="0">
                <a:solidFill>
                  <a:srgbClr val="002060"/>
                </a:solidFill>
                <a:latin typeface="Times New Roman" panose="02020603050405020304" pitchFamily="18" charset="0"/>
                <a:cs typeface="Times New Roman" panose="02020603050405020304" pitchFamily="18" charset="0"/>
              </a:endParaRPr>
            </a:p>
          </p:txBody>
        </p:sp>
      </p:grpSp>
      <p:sp>
        <p:nvSpPr>
          <p:cNvPr id="7" name="Right Arrow Callout 6"/>
          <p:cNvSpPr/>
          <p:nvPr/>
        </p:nvSpPr>
        <p:spPr>
          <a:xfrm>
            <a:off x="95416" y="3816626"/>
            <a:ext cx="2640001" cy="2091193"/>
          </a:xfrm>
          <a:prstGeom prst="rightArrowCallout">
            <a:avLst>
              <a:gd name="adj1" fmla="val 25000"/>
              <a:gd name="adj2" fmla="val 25000"/>
              <a:gd name="adj3" fmla="val 25000"/>
              <a:gd name="adj4" fmla="val 7371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Times New Roman" panose="02020603050405020304" pitchFamily="18" charset="0"/>
                <a:cs typeface="Times New Roman" panose="02020603050405020304" pitchFamily="18" charset="0"/>
              </a:rPr>
              <a:t>Option 2</a:t>
            </a:r>
          </a:p>
          <a:p>
            <a:pPr algn="ctr"/>
            <a:r>
              <a:rPr lang="en-US"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ducts </a:t>
            </a:r>
            <a:r>
              <a:rPr lang="en-US" dirty="0" smtClean="0">
                <a:latin typeface="Times New Roman" panose="02020603050405020304" pitchFamily="18" charset="0"/>
                <a:cs typeface="Times New Roman" panose="02020603050405020304" pitchFamily="18" charset="0"/>
              </a:rPr>
              <a:t>20m;</a:t>
            </a:r>
          </a:p>
          <a:p>
            <a:pPr algn="ct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2 ducts </a:t>
            </a:r>
            <a:r>
              <a:rPr lang="en-US" dirty="0" smtClean="0">
                <a:latin typeface="Times New Roman" panose="02020603050405020304" pitchFamily="18" charset="0"/>
                <a:cs typeface="Times New Roman" panose="02020603050405020304" pitchFamily="18" charset="0"/>
              </a:rPr>
              <a:t>3m,</a:t>
            </a:r>
          </a:p>
          <a:p>
            <a:pPr algn="ctr"/>
            <a:r>
              <a:rPr lang="en-US" dirty="0" smtClean="0">
                <a:latin typeface="Times New Roman" panose="02020603050405020304" pitchFamily="18" charset="0"/>
                <a:cs typeface="Times New Roman" panose="02020603050405020304" pitchFamily="18" charset="0"/>
              </a:rPr>
              <a:t> less bends in the cryostat</a:t>
            </a:r>
            <a:endParaRPr lang="en-US" dirty="0">
              <a:latin typeface="Times New Roman" panose="02020603050405020304" pitchFamily="18" charset="0"/>
              <a:cs typeface="Times New Roman" panose="02020603050405020304" pitchFamily="18" charset="0"/>
            </a:endParaRPr>
          </a:p>
        </p:txBody>
      </p:sp>
      <p:sp>
        <p:nvSpPr>
          <p:cNvPr id="8" name="Left Arrow Callout 7"/>
          <p:cNvSpPr/>
          <p:nvPr/>
        </p:nvSpPr>
        <p:spPr>
          <a:xfrm>
            <a:off x="6329294" y="615567"/>
            <a:ext cx="2703388" cy="2405571"/>
          </a:xfrm>
          <a:prstGeom prst="leftArrowCallout">
            <a:avLst>
              <a:gd name="adj1" fmla="val 25000"/>
              <a:gd name="adj2" fmla="val 25000"/>
              <a:gd name="adj3" fmla="val 25000"/>
              <a:gd name="adj4" fmla="val 69389"/>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Times New Roman" panose="02020603050405020304" pitchFamily="18" charset="0"/>
                <a:cs typeface="Times New Roman" panose="02020603050405020304" pitchFamily="18" charset="0"/>
              </a:rPr>
              <a:t>Option 1 </a:t>
            </a:r>
          </a:p>
          <a:p>
            <a:pPr algn="ctr"/>
            <a:r>
              <a:rPr lang="en-US"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ducts </a:t>
            </a:r>
            <a:r>
              <a:rPr lang="en-US" dirty="0" smtClean="0">
                <a:latin typeface="Times New Roman" panose="02020603050405020304" pitchFamily="18" charset="0"/>
                <a:cs typeface="Times New Roman" panose="02020603050405020304" pitchFamily="18" charset="0"/>
              </a:rPr>
              <a:t>3m</a:t>
            </a:r>
          </a:p>
          <a:p>
            <a:pPr algn="ctr"/>
            <a:r>
              <a:rPr lang="en-US" dirty="0" smtClean="0">
                <a:latin typeface="Times New Roman" panose="02020603050405020304" pitchFamily="18" charset="0"/>
                <a:cs typeface="Times New Roman" panose="02020603050405020304" pitchFamily="18" charset="0"/>
              </a:rPr>
              <a:t>Quite complex path</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56113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0"/>
            <a:ext cx="7772400" cy="1748240"/>
          </a:xfrm>
        </p:spPr>
        <p:txBody>
          <a:bodyPr>
            <a:normAutofit fontScale="90000"/>
          </a:bodyPr>
          <a:lstStyle/>
          <a:p>
            <a:r>
              <a:rPr lang="en-GB" dirty="0" smtClean="0"/>
              <a:t>Collimation</a:t>
            </a:r>
            <a:br>
              <a:rPr lang="en-GB" dirty="0" smtClean="0"/>
            </a:br>
            <a:r>
              <a:rPr lang="en-GB" sz="2900" i="1" dirty="0" smtClean="0"/>
              <a:t>1</a:t>
            </a:r>
            <a:r>
              <a:rPr lang="en-GB" sz="2900" i="1" baseline="30000" dirty="0" smtClean="0"/>
              <a:t>st</a:t>
            </a:r>
            <a:r>
              <a:rPr lang="en-GB" sz="2900" i="1" dirty="0" smtClean="0"/>
              <a:t> view of the collimation system reinforced by the new masks, no optimization performed yet </a:t>
            </a:r>
            <a:endParaRPr lang="en-GB" sz="2900" i="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301543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24000" y="3110771"/>
            <a:ext cx="4320000" cy="2046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a:prstGeom prst="rect">
            <a:avLst/>
          </a:prstGeom>
        </p:spPr>
        <p:txBody>
          <a:bodyPr/>
          <a:lstStyle/>
          <a:p>
            <a:fld id="{0FA004B2-1541-5046-B6F2-22AF56585712}" type="slidenum">
              <a:rPr lang="en-US" smtClean="0"/>
              <a:t>33</a:t>
            </a:fld>
            <a:endParaRPr lang="en-US"/>
          </a:p>
        </p:txBody>
      </p:sp>
      <p:sp>
        <p:nvSpPr>
          <p:cNvPr id="26" name="Rectangle 25"/>
          <p:cNvSpPr/>
          <p:nvPr/>
        </p:nvSpPr>
        <p:spPr>
          <a:xfrm>
            <a:off x="4999107" y="1164879"/>
            <a:ext cx="792088" cy="50407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noFill/>
            </a:endParaRP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973456"/>
            <a:ext cx="9144000" cy="219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3168622"/>
            <a:ext cx="3600000" cy="1345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4357066"/>
            <a:ext cx="3600000" cy="1782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t="6774"/>
          <a:stretch/>
        </p:blipFill>
        <p:spPr bwMode="auto">
          <a:xfrm>
            <a:off x="4196942" y="4357066"/>
            <a:ext cx="3436281" cy="1812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Down Arrow 28"/>
          <p:cNvSpPr/>
          <p:nvPr/>
        </p:nvSpPr>
        <p:spPr>
          <a:xfrm rot="13593314">
            <a:off x="7591862" y="2265123"/>
            <a:ext cx="282808" cy="1397300"/>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Down Arrow 34"/>
          <p:cNvSpPr/>
          <p:nvPr/>
        </p:nvSpPr>
        <p:spPr>
          <a:xfrm rot="9652474" flipH="1">
            <a:off x="2734981" y="2006070"/>
            <a:ext cx="430400" cy="2725550"/>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Down Arrow 37"/>
          <p:cNvSpPr/>
          <p:nvPr/>
        </p:nvSpPr>
        <p:spPr>
          <a:xfrm rot="9531244">
            <a:off x="1072981" y="1950121"/>
            <a:ext cx="282808" cy="1617799"/>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Down Arrow 38"/>
          <p:cNvSpPr/>
          <p:nvPr/>
        </p:nvSpPr>
        <p:spPr>
          <a:xfrm rot="12911808">
            <a:off x="4974680" y="2186249"/>
            <a:ext cx="282808" cy="2395147"/>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75436"/>
            <a:ext cx="9144000" cy="1221101"/>
          </a:xfrm>
          <a:solidFill>
            <a:schemeClr val="bg1"/>
          </a:solidFill>
        </p:spPr>
        <p:txBody>
          <a:bodyPr>
            <a:normAutofit fontScale="90000"/>
          </a:bodyPr>
          <a:lstStyle/>
          <a:p>
            <a:r>
              <a:rPr lang="en-GB" dirty="0" smtClean="0"/>
              <a:t>1</a:t>
            </a:r>
            <a:r>
              <a:rPr lang="en-GB" baseline="30000" dirty="0" smtClean="0"/>
              <a:t>st</a:t>
            </a:r>
            <a:r>
              <a:rPr lang="en-GB" dirty="0" smtClean="0"/>
              <a:t> view of the collimation system reinforced with masks (under analysis)</a:t>
            </a:r>
            <a:endParaRPr lang="en-GB" dirty="0"/>
          </a:p>
        </p:txBody>
      </p:sp>
    </p:spTree>
    <p:extLst>
      <p:ext uri="{BB962C8B-B14F-4D97-AF65-F5344CB8AC3E}">
        <p14:creationId xmlns:p14="http://schemas.microsoft.com/office/powerpoint/2010/main" val="7398495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Next steps and Conclusions</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32509121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4711"/>
            <a:ext cx="8226854" cy="513930"/>
          </a:xfrm>
        </p:spPr>
        <p:txBody>
          <a:bodyPr>
            <a:normAutofit fontScale="90000"/>
          </a:bodyPr>
          <a:lstStyle/>
          <a:p>
            <a:r>
              <a:rPr lang="en-GB" dirty="0" smtClean="0"/>
              <a:t>HL-LHC Layout and integration I</a:t>
            </a:r>
            <a:endParaRPr lang="en-GB" dirty="0"/>
          </a:p>
        </p:txBody>
      </p:sp>
      <p:sp>
        <p:nvSpPr>
          <p:cNvPr id="5" name="Content Placeholder 4"/>
          <p:cNvSpPr>
            <a:spLocks noGrp="1"/>
          </p:cNvSpPr>
          <p:nvPr>
            <p:ph idx="1"/>
          </p:nvPr>
        </p:nvSpPr>
        <p:spPr>
          <a:xfrm>
            <a:off x="0" y="548640"/>
            <a:ext cx="9144000" cy="5783921"/>
          </a:xfrm>
        </p:spPr>
        <p:txBody>
          <a:bodyPr>
            <a:noAutofit/>
          </a:bodyPr>
          <a:lstStyle/>
          <a:p>
            <a:r>
              <a:rPr lang="en-GB" sz="1900" dirty="0" smtClean="0"/>
              <a:t>An HL-LHC dedicated integration team is taking shape and available resources will increase from March 2014</a:t>
            </a:r>
          </a:p>
          <a:p>
            <a:r>
              <a:rPr lang="en-GB" sz="1900" dirty="0" smtClean="0"/>
              <a:t> 1</a:t>
            </a:r>
            <a:r>
              <a:rPr lang="en-GB" sz="1900" baseline="30000" dirty="0" smtClean="0"/>
              <a:t>st</a:t>
            </a:r>
            <a:r>
              <a:rPr lang="en-GB" sz="1900" dirty="0" smtClean="0"/>
              <a:t> integration studies have been carried out for the magnet system, crab cavities, alignment and SC link</a:t>
            </a:r>
          </a:p>
          <a:p>
            <a:r>
              <a:rPr lang="en-GB" sz="1900" dirty="0" smtClean="0"/>
              <a:t>Next steps I</a:t>
            </a:r>
          </a:p>
          <a:p>
            <a:pPr lvl="1"/>
            <a:r>
              <a:rPr lang="en-GB" sz="1900" dirty="0" smtClean="0"/>
              <a:t>Magnet system</a:t>
            </a:r>
          </a:p>
          <a:p>
            <a:pPr lvl="2"/>
            <a:r>
              <a:rPr lang="en-GB" sz="1800" dirty="0" smtClean="0"/>
              <a:t>Upgrade the 3D model to the baseline cryostat diameter / shape</a:t>
            </a:r>
          </a:p>
          <a:p>
            <a:pPr lvl="2"/>
            <a:r>
              <a:rPr lang="en-GB" sz="1800" dirty="0" smtClean="0"/>
              <a:t>Following steps depends on the cryogenic routing, bus bar routing</a:t>
            </a:r>
          </a:p>
          <a:p>
            <a:pPr lvl="2"/>
            <a:r>
              <a:rPr lang="en-GB" sz="1800" dirty="0" smtClean="0"/>
              <a:t>We need to have 1</a:t>
            </a:r>
            <a:r>
              <a:rPr lang="en-GB" sz="1800" baseline="30000" dirty="0" smtClean="0"/>
              <a:t>st</a:t>
            </a:r>
            <a:r>
              <a:rPr lang="en-GB" sz="1800" dirty="0" smtClean="0"/>
              <a:t> estimation of the cryogenic underground installation</a:t>
            </a:r>
          </a:p>
          <a:p>
            <a:pPr lvl="1"/>
            <a:r>
              <a:rPr lang="en-GB" sz="1900" dirty="0" smtClean="0"/>
              <a:t>Crab cavity: </a:t>
            </a:r>
          </a:p>
          <a:p>
            <a:pPr lvl="2"/>
            <a:r>
              <a:rPr lang="en-GB" sz="1800" dirty="0" smtClean="0"/>
              <a:t>Complete with the crab cavity team the revision of the space requirements, presently due the space constraints, and the R2E issue the installation of the RR electronics in the RR look to be challenge</a:t>
            </a:r>
          </a:p>
          <a:p>
            <a:pPr lvl="1"/>
            <a:r>
              <a:rPr lang="en-GB" sz="1900" dirty="0" smtClean="0"/>
              <a:t>Alignment</a:t>
            </a:r>
          </a:p>
          <a:p>
            <a:pPr lvl="2"/>
            <a:r>
              <a:rPr lang="en-GB" sz="1800" dirty="0" smtClean="0"/>
              <a:t> Needs identified, but problems in term of access.  Need to look at options in order to improve accessibility-</a:t>
            </a:r>
            <a:r>
              <a:rPr lang="en-GB" sz="1800" dirty="0" err="1" smtClean="0"/>
              <a:t>maintenability</a:t>
            </a:r>
            <a:r>
              <a:rPr lang="en-GB" sz="1800" dirty="0" smtClean="0"/>
              <a:t> and limit radiation dose to personnel</a:t>
            </a:r>
          </a:p>
        </p:txBody>
      </p:sp>
    </p:spTree>
    <p:extLst>
      <p:ext uri="{BB962C8B-B14F-4D97-AF65-F5344CB8AC3E}">
        <p14:creationId xmlns:p14="http://schemas.microsoft.com/office/powerpoint/2010/main" val="19677259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4711"/>
            <a:ext cx="8226854" cy="513930"/>
          </a:xfrm>
        </p:spPr>
        <p:txBody>
          <a:bodyPr>
            <a:normAutofit fontScale="90000"/>
          </a:bodyPr>
          <a:lstStyle/>
          <a:p>
            <a:r>
              <a:rPr lang="en-GB" dirty="0" smtClean="0"/>
              <a:t>HL-LHC Layout and integration II</a:t>
            </a:r>
            <a:endParaRPr lang="en-GB" dirty="0"/>
          </a:p>
        </p:txBody>
      </p:sp>
      <p:sp>
        <p:nvSpPr>
          <p:cNvPr id="5" name="Content Placeholder 4"/>
          <p:cNvSpPr>
            <a:spLocks noGrp="1"/>
          </p:cNvSpPr>
          <p:nvPr>
            <p:ph idx="1"/>
          </p:nvPr>
        </p:nvSpPr>
        <p:spPr>
          <a:xfrm>
            <a:off x="0" y="548640"/>
            <a:ext cx="9144000" cy="5783921"/>
          </a:xfrm>
        </p:spPr>
        <p:txBody>
          <a:bodyPr>
            <a:noAutofit/>
          </a:bodyPr>
          <a:lstStyle/>
          <a:p>
            <a:pPr marL="448056" lvl="1" indent="0">
              <a:buNone/>
            </a:pPr>
            <a:r>
              <a:rPr lang="en-GB" sz="1900" dirty="0" smtClean="0"/>
              <a:t>Next Steps II</a:t>
            </a:r>
          </a:p>
          <a:p>
            <a:pPr lvl="1"/>
            <a:r>
              <a:rPr lang="en-GB" sz="1800" dirty="0"/>
              <a:t>SC link:</a:t>
            </a:r>
          </a:p>
          <a:p>
            <a:pPr lvl="2"/>
            <a:r>
              <a:rPr lang="en-GB" sz="1800" dirty="0"/>
              <a:t>Progress with the detail design in correlation with the cryostat installation </a:t>
            </a:r>
            <a:r>
              <a:rPr lang="en-GB" sz="1800" dirty="0" smtClean="0"/>
              <a:t>procedures</a:t>
            </a:r>
          </a:p>
          <a:p>
            <a:pPr lvl="1"/>
            <a:r>
              <a:rPr lang="en-GB" sz="1900" dirty="0" smtClean="0"/>
              <a:t>Collimation</a:t>
            </a:r>
            <a:endParaRPr lang="en-GB" sz="1900" dirty="0"/>
          </a:p>
          <a:p>
            <a:pPr lvl="2"/>
            <a:r>
              <a:rPr lang="en-GB" sz="1800" dirty="0"/>
              <a:t>Analyse in details requirement vs. practical feasibility and space </a:t>
            </a:r>
            <a:r>
              <a:rPr lang="en-GB" sz="1800" dirty="0" smtClean="0"/>
              <a:t>available taking into account space for insulation vacuum and beam vacuum </a:t>
            </a:r>
            <a:r>
              <a:rPr lang="en-GB" sz="1800" dirty="0" err="1" smtClean="0"/>
              <a:t>sectorization</a:t>
            </a:r>
            <a:endParaRPr lang="en-GB" sz="1800" dirty="0"/>
          </a:p>
          <a:p>
            <a:pPr lvl="1"/>
            <a:r>
              <a:rPr lang="en-GB" sz="1800" dirty="0"/>
              <a:t>Point 4: complete the revision of the available space for e-lenses, 800 MHz, 200 MHz, </a:t>
            </a:r>
            <a:r>
              <a:rPr lang="en-GB" sz="1800" dirty="0" smtClean="0"/>
              <a:t>…</a:t>
            </a:r>
          </a:p>
          <a:p>
            <a:r>
              <a:rPr lang="en-GB" sz="1900" dirty="0" smtClean="0"/>
              <a:t>Mandatory </a:t>
            </a:r>
            <a:r>
              <a:rPr lang="en-GB" sz="1900" dirty="0"/>
              <a:t>to start working with approved system/equipment functional </a:t>
            </a:r>
            <a:r>
              <a:rPr lang="en-GB" sz="1900" dirty="0" smtClean="0"/>
              <a:t>specification</a:t>
            </a:r>
          </a:p>
          <a:p>
            <a:r>
              <a:rPr lang="en-GB" sz="1900" dirty="0" smtClean="0"/>
              <a:t>Release 1</a:t>
            </a:r>
            <a:r>
              <a:rPr lang="en-GB" sz="1900" baseline="30000" dirty="0" smtClean="0"/>
              <a:t>st</a:t>
            </a:r>
            <a:r>
              <a:rPr lang="en-GB" sz="1900" dirty="0" smtClean="0"/>
              <a:t>  series of 2D lay out drawings to have a reference baseline setting up all the requirement links with the database </a:t>
            </a:r>
          </a:p>
          <a:p>
            <a:r>
              <a:rPr lang="en-GB" sz="1900" dirty="0" smtClean="0"/>
              <a:t>We need to start working extremely urgently on the cryogenics system at point 1,4 and 5 that could have major impact on the underground space</a:t>
            </a:r>
          </a:p>
          <a:p>
            <a:r>
              <a:rPr lang="en-GB" sz="1900" dirty="0" smtClean="0"/>
              <a:t>“Given </a:t>
            </a:r>
            <a:r>
              <a:rPr lang="en-GB" sz="1900" dirty="0"/>
              <a:t>the importance of radiation levels in several locations, a follow-up during 2015/2016 operation should be envisaged for the radiation monitoring (putting more monitors in critical areas, performing a respective analysis, scaling evaluation, etc</a:t>
            </a:r>
            <a:r>
              <a:rPr lang="en-GB" sz="1900" dirty="0" smtClean="0"/>
              <a:t>.)” (M. </a:t>
            </a:r>
            <a:r>
              <a:rPr lang="en-GB" sz="1900" dirty="0" err="1" smtClean="0"/>
              <a:t>Brugger</a:t>
            </a:r>
            <a:r>
              <a:rPr lang="en-GB" sz="1900" dirty="0" smtClean="0"/>
              <a:t>)</a:t>
            </a:r>
          </a:p>
        </p:txBody>
      </p:sp>
    </p:spTree>
    <p:extLst>
      <p:ext uri="{BB962C8B-B14F-4D97-AF65-F5344CB8AC3E}">
        <p14:creationId xmlns:p14="http://schemas.microsoft.com/office/powerpoint/2010/main" val="12820640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Back up slides</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0239034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528" y="1124744"/>
            <a:ext cx="8604448" cy="2213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txBox="1">
            <a:spLocks/>
          </p:cNvSpPr>
          <p:nvPr/>
        </p:nvSpPr>
        <p:spPr>
          <a:xfrm>
            <a:off x="457200" y="274638"/>
            <a:ext cx="8229600" cy="34605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D2 to Q4. Point 5L</a:t>
            </a:r>
            <a:endParaRPr lang="en-GB" dirty="0"/>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4580" y="3645024"/>
            <a:ext cx="8074840" cy="2808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53219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72841" y="404664"/>
            <a:ext cx="8229600" cy="34605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Q1 to Q4 (General view). Point5L</a:t>
            </a:r>
          </a:p>
          <a:p>
            <a:endParaRPr lang="en-GB" dirty="0"/>
          </a:p>
        </p:txBody>
      </p:sp>
      <p:pic>
        <p:nvPicPr>
          <p:cNvPr id="3277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520" y="3933056"/>
            <a:ext cx="8435280" cy="197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3528" y="1628801"/>
            <a:ext cx="8208912" cy="1451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7575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Interaction region magnet system</a:t>
            </a:r>
            <a:endParaRPr lang="en-GB" dirty="0"/>
          </a:p>
        </p:txBody>
      </p:sp>
      <p:sp>
        <p:nvSpPr>
          <p:cNvPr id="5" name="Text Placeholder 4"/>
          <p:cNvSpPr>
            <a:spLocks noGrp="1"/>
          </p:cNvSpPr>
          <p:nvPr>
            <p:ph type="body" idx="1"/>
          </p:nvPr>
        </p:nvSpPr>
        <p:spPr/>
        <p:txBody>
          <a:bodyPr/>
          <a:lstStyle/>
          <a:p>
            <a:r>
              <a:rPr lang="en-GB" dirty="0" smtClean="0"/>
              <a:t>IP1 and IP5 </a:t>
            </a:r>
            <a:endParaRPr lang="en-GB" dirty="0"/>
          </a:p>
        </p:txBody>
      </p:sp>
    </p:spTree>
    <p:extLst>
      <p:ext uri="{BB962C8B-B14F-4D97-AF65-F5344CB8AC3E}">
        <p14:creationId xmlns:p14="http://schemas.microsoft.com/office/powerpoint/2010/main" val="2467616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7200" y="274638"/>
            <a:ext cx="8229600" cy="34605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Q1 to Q4 (Magnetics Length). Point 5L</a:t>
            </a:r>
            <a:endParaRPr lang="en-GB" dirty="0"/>
          </a:p>
        </p:txBody>
      </p:sp>
      <p:pic>
        <p:nvPicPr>
          <p:cNvPr id="1027"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856"/>
          <a:stretch/>
        </p:blipFill>
        <p:spPr bwMode="auto">
          <a:xfrm>
            <a:off x="130629" y="1556792"/>
            <a:ext cx="8802520" cy="1053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6609" y="3284984"/>
            <a:ext cx="8521855" cy="2170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69078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11760" y="364014"/>
            <a:ext cx="4032448" cy="369332"/>
          </a:xfrm>
          <a:prstGeom prst="rect">
            <a:avLst/>
          </a:prstGeom>
          <a:noFill/>
        </p:spPr>
        <p:txBody>
          <a:bodyPr wrap="square" rtlCol="0">
            <a:spAutoFit/>
          </a:bodyPr>
          <a:lstStyle/>
          <a:p>
            <a:r>
              <a:rPr lang="en-GB" dirty="0" smtClean="0"/>
              <a:t>Q1 to D1 (Magnetics Length) Point5L</a:t>
            </a:r>
            <a:endParaRPr lang="en-GB"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64857" y="3284669"/>
            <a:ext cx="8356631" cy="2417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1212179"/>
            <a:ext cx="8424936" cy="1761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54589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8610" y="2708920"/>
            <a:ext cx="8367846" cy="2524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9512" y="908720"/>
            <a:ext cx="8712968" cy="1368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627784" y="364014"/>
            <a:ext cx="4824536" cy="369332"/>
          </a:xfrm>
          <a:prstGeom prst="rect">
            <a:avLst/>
          </a:prstGeom>
          <a:noFill/>
        </p:spPr>
        <p:txBody>
          <a:bodyPr wrap="square" rtlCol="0">
            <a:spAutoFit/>
          </a:bodyPr>
          <a:lstStyle/>
          <a:p>
            <a:r>
              <a:rPr lang="en-GB" dirty="0" smtClean="0"/>
              <a:t>Q1 to D1 (Cold Mass. Point5L)</a:t>
            </a:r>
            <a:endParaRPr lang="en-GB" dirty="0"/>
          </a:p>
        </p:txBody>
      </p:sp>
    </p:spTree>
    <p:extLst>
      <p:ext uri="{BB962C8B-B14F-4D97-AF65-F5344CB8AC3E}">
        <p14:creationId xmlns:p14="http://schemas.microsoft.com/office/powerpoint/2010/main" val="16762879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1465" y="1196752"/>
            <a:ext cx="8935031" cy="1526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627784" y="364014"/>
            <a:ext cx="3528392" cy="369332"/>
          </a:xfrm>
          <a:prstGeom prst="rect">
            <a:avLst/>
          </a:prstGeom>
          <a:noFill/>
        </p:spPr>
        <p:txBody>
          <a:bodyPr wrap="square" rtlCol="0">
            <a:spAutoFit/>
          </a:bodyPr>
          <a:lstStyle/>
          <a:p>
            <a:r>
              <a:rPr lang="en-GB" dirty="0" smtClean="0"/>
              <a:t>Q1 to D1 (General View). Point5L</a:t>
            </a:r>
            <a:endParaRPr lang="en-GB" dirty="0"/>
          </a:p>
        </p:txBody>
      </p:sp>
      <p:pic>
        <p:nvPicPr>
          <p:cNvPr id="8"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4747" y="3501008"/>
            <a:ext cx="8748465" cy="2424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66597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528" y="1124744"/>
            <a:ext cx="8388424" cy="2163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457200" y="274638"/>
            <a:ext cx="8229600" cy="34605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Q1 to Q2 (General view). Point 5L</a:t>
            </a:r>
            <a:endParaRPr lang="en-GB" dirty="0"/>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4340" y="3429000"/>
            <a:ext cx="8686800" cy="3166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31140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34605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Q1 to Q2 (General view). Point 1L</a:t>
            </a:r>
            <a:endParaRPr lang="en-GB" dirty="0"/>
          </a:p>
        </p:txBody>
      </p:sp>
      <p:pic>
        <p:nvPicPr>
          <p:cNvPr id="2765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784" b="4088"/>
          <a:stretch/>
        </p:blipFill>
        <p:spPr bwMode="auto">
          <a:xfrm>
            <a:off x="899592" y="3573016"/>
            <a:ext cx="7403651" cy="3152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59632" y="980728"/>
            <a:ext cx="6521807" cy="2319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91153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514994"/>
            <a:ext cx="7776864" cy="4462760"/>
          </a:xfrm>
          <a:prstGeom prst="rect">
            <a:avLst/>
          </a:prstGeom>
        </p:spPr>
        <p:txBody>
          <a:bodyPr wrap="square">
            <a:spAutoFit/>
          </a:bodyPr>
          <a:lstStyle/>
          <a:p>
            <a:pPr>
              <a:spcBef>
                <a:spcPct val="0"/>
              </a:spcBef>
              <a:defRPr/>
            </a:pPr>
            <a:r>
              <a:rPr lang="fr-FR" sz="4800" b="1" dirty="0" err="1" smtClean="0"/>
              <a:t>Crab</a:t>
            </a:r>
            <a:r>
              <a:rPr lang="fr-FR" sz="4800" b="1" dirty="0" smtClean="0"/>
              <a:t> </a:t>
            </a:r>
            <a:r>
              <a:rPr lang="fr-FR" sz="4800" b="1" dirty="0" err="1" smtClean="0"/>
              <a:t>Cavities</a:t>
            </a:r>
            <a:r>
              <a:rPr lang="fr-FR" sz="4800" b="1" dirty="0" smtClean="0"/>
              <a:t> </a:t>
            </a:r>
            <a:r>
              <a:rPr lang="fr-FR" sz="4800" b="1" dirty="0" err="1" smtClean="0"/>
              <a:t>Integration</a:t>
            </a:r>
            <a:endParaRPr lang="fr-FR" sz="4800" b="1" dirty="0" smtClean="0"/>
          </a:p>
          <a:p>
            <a:pPr>
              <a:spcBef>
                <a:spcPct val="0"/>
              </a:spcBef>
              <a:defRPr/>
            </a:pPr>
            <a:r>
              <a:rPr lang="fr-FR" sz="4800" b="1" dirty="0" smtClean="0"/>
              <a:t>Point 1 &amp; 5 – LS3</a:t>
            </a:r>
          </a:p>
          <a:p>
            <a:pPr>
              <a:spcBef>
                <a:spcPct val="0"/>
              </a:spcBef>
              <a:defRPr/>
            </a:pPr>
            <a:endParaRPr lang="fr-FR" sz="4800" b="1" dirty="0"/>
          </a:p>
          <a:p>
            <a:pPr marL="457200" indent="-457200">
              <a:spcBef>
                <a:spcPct val="0"/>
              </a:spcBef>
              <a:buFont typeface="Wingdings" panose="05000000000000000000" pitchFamily="2" charset="2"/>
              <a:buChar char="ü"/>
              <a:defRPr/>
            </a:pPr>
            <a:r>
              <a:rPr lang="fr-FR" sz="2800" b="1" dirty="0" smtClean="0"/>
              <a:t>UL14-US15-UL16</a:t>
            </a:r>
          </a:p>
          <a:p>
            <a:pPr marL="457200" indent="-457200">
              <a:spcBef>
                <a:spcPct val="0"/>
              </a:spcBef>
              <a:buFont typeface="Wingdings" panose="05000000000000000000" pitchFamily="2" charset="2"/>
              <a:buChar char="ü"/>
              <a:defRPr/>
            </a:pPr>
            <a:r>
              <a:rPr lang="fr-FR" sz="2800" b="1" dirty="0" smtClean="0"/>
              <a:t>USC55</a:t>
            </a:r>
          </a:p>
          <a:p>
            <a:pPr>
              <a:spcBef>
                <a:spcPct val="0"/>
              </a:spcBef>
              <a:defRPr/>
            </a:pPr>
            <a:endParaRPr lang="en-GB" sz="2800" b="1" dirty="0" smtClean="0"/>
          </a:p>
          <a:p>
            <a:pPr>
              <a:spcBef>
                <a:spcPct val="0"/>
              </a:spcBef>
              <a:defRPr/>
            </a:pPr>
            <a:endParaRPr lang="en-GB" sz="2800" b="1" dirty="0" smtClean="0"/>
          </a:p>
          <a:p>
            <a:pPr>
              <a:spcBef>
                <a:spcPct val="0"/>
              </a:spcBef>
              <a:defRPr/>
            </a:pPr>
            <a:endParaRPr lang="en-GB" sz="2800" b="1" dirty="0" smtClean="0"/>
          </a:p>
        </p:txBody>
      </p:sp>
      <p:sp>
        <p:nvSpPr>
          <p:cNvPr id="5" name="Date Placeholder 4"/>
          <p:cNvSpPr>
            <a:spLocks noGrp="1"/>
          </p:cNvSpPr>
          <p:nvPr>
            <p:ph type="dt" sz="half" idx="4294967295"/>
          </p:nvPr>
        </p:nvSpPr>
        <p:spPr>
          <a:xfrm>
            <a:off x="457200" y="6356350"/>
            <a:ext cx="2133600" cy="365125"/>
          </a:xfrm>
          <a:prstGeom prst="rect">
            <a:avLst/>
          </a:prstGeom>
        </p:spPr>
        <p:txBody>
          <a:bodyPr/>
          <a:lstStyle/>
          <a:p>
            <a:fld id="{8A38923C-E9EA-427E-8793-8935ABE31C36}" type="datetime1">
              <a:rPr lang="fr-FR" smtClean="0"/>
              <a:t>12/11/2013</a:t>
            </a:fld>
            <a:endParaRPr lang="fr-FR" dirty="0"/>
          </a:p>
        </p:txBody>
      </p:sp>
      <p:sp>
        <p:nvSpPr>
          <p:cNvPr id="2" name="Footer Placeholder 1"/>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1109668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fld id="{6F68FE49-FD2E-4B58-920D-B83B5A7961B1}" type="datetime1">
              <a:rPr lang="fr-FR" smtClean="0"/>
              <a:t>12/11/2013</a:t>
            </a:fld>
            <a:endParaRPr lang="fr-FR"/>
          </a:p>
        </p:txBody>
      </p:sp>
      <p:sp>
        <p:nvSpPr>
          <p:cNvPr id="8" name="TextBox 7"/>
          <p:cNvSpPr txBox="1"/>
          <p:nvPr/>
        </p:nvSpPr>
        <p:spPr>
          <a:xfrm>
            <a:off x="3437587" y="418600"/>
            <a:ext cx="2268826" cy="400110"/>
          </a:xfrm>
          <a:prstGeom prst="rect">
            <a:avLst/>
          </a:prstGeom>
          <a:noFill/>
        </p:spPr>
        <p:txBody>
          <a:bodyPr wrap="none" rtlCol="0">
            <a:spAutoFit/>
          </a:bodyPr>
          <a:lstStyle/>
          <a:p>
            <a:r>
              <a:rPr lang="en-GB" sz="2000" b="1" dirty="0" smtClean="0"/>
              <a:t>Global View Point 1</a:t>
            </a:r>
            <a:endParaRPr lang="fr-FR" b="1" dirty="0"/>
          </a:p>
        </p:txBody>
      </p:sp>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00" y="1594734"/>
            <a:ext cx="9000000" cy="3668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cxnSp>
        <p:nvCxnSpPr>
          <p:cNvPr id="6" name="Straight Connector 5"/>
          <p:cNvCxnSpPr/>
          <p:nvPr/>
        </p:nvCxnSpPr>
        <p:spPr>
          <a:xfrm flipH="1">
            <a:off x="476545" y="2033843"/>
            <a:ext cx="675075" cy="112512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217405" y="2078850"/>
            <a:ext cx="540059" cy="108011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288003" y="2241725"/>
            <a:ext cx="509022" cy="266285"/>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US15</a:t>
            </a:r>
            <a:endParaRPr lang="fr-FR" sz="1200" b="1" dirty="0"/>
          </a:p>
        </p:txBody>
      </p:sp>
      <p:sp>
        <p:nvSpPr>
          <p:cNvPr id="17" name="TextBox 16"/>
          <p:cNvSpPr txBox="1"/>
          <p:nvPr/>
        </p:nvSpPr>
        <p:spPr>
          <a:xfrm>
            <a:off x="1781690" y="2241725"/>
            <a:ext cx="502683" cy="266285"/>
          </a:xfrm>
          <a:prstGeom prst="rect">
            <a:avLst/>
          </a:prstGeom>
          <a:solidFill>
            <a:srgbClr val="FFFF00"/>
          </a:solidFill>
          <a:ln w="28575">
            <a:solidFill>
              <a:srgbClr val="FF0000"/>
            </a:solidFill>
          </a:ln>
        </p:spPr>
        <p:txBody>
          <a:bodyPr wrap="none" rtlCol="0">
            <a:spAutoFit/>
          </a:bodyPr>
          <a:lstStyle/>
          <a:p>
            <a:r>
              <a:rPr lang="fr-FR" sz="1200" b="1" dirty="0" smtClean="0"/>
              <a:t>UL14</a:t>
            </a:r>
            <a:endParaRPr lang="fr-FR" sz="1200" b="1" dirty="0"/>
          </a:p>
        </p:txBody>
      </p:sp>
      <p:sp>
        <p:nvSpPr>
          <p:cNvPr id="18" name="TextBox 17"/>
          <p:cNvSpPr txBox="1"/>
          <p:nvPr/>
        </p:nvSpPr>
        <p:spPr>
          <a:xfrm>
            <a:off x="6718822" y="2236368"/>
            <a:ext cx="508473" cy="276999"/>
          </a:xfrm>
          <a:prstGeom prst="rect">
            <a:avLst/>
          </a:prstGeom>
          <a:solidFill>
            <a:srgbClr val="FFFF00"/>
          </a:solidFill>
          <a:ln w="28575">
            <a:solidFill>
              <a:srgbClr val="FF0000"/>
            </a:solidFill>
          </a:ln>
        </p:spPr>
        <p:txBody>
          <a:bodyPr wrap="none" rtlCol="0">
            <a:spAutoFit/>
          </a:bodyPr>
          <a:lstStyle/>
          <a:p>
            <a:r>
              <a:rPr lang="fr-FR" sz="1200" b="1" dirty="0" smtClean="0"/>
              <a:t>UL16</a:t>
            </a:r>
            <a:endParaRPr lang="fr-FR" sz="1200" b="1" dirty="0"/>
          </a:p>
        </p:txBody>
      </p:sp>
      <p:cxnSp>
        <p:nvCxnSpPr>
          <p:cNvPr id="11" name="Straight Arrow Connector 10"/>
          <p:cNvCxnSpPr/>
          <p:nvPr/>
        </p:nvCxnSpPr>
        <p:spPr>
          <a:xfrm flipV="1">
            <a:off x="566555" y="2957384"/>
            <a:ext cx="347845" cy="1094718"/>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51520" y="4059070"/>
            <a:ext cx="1395318" cy="276999"/>
          </a:xfrm>
          <a:prstGeom prst="rect">
            <a:avLst/>
          </a:prstGeom>
          <a:solidFill>
            <a:schemeClr val="bg1"/>
          </a:solidFill>
          <a:ln w="28575">
            <a:solidFill>
              <a:srgbClr val="FF0000"/>
            </a:solidFill>
          </a:ln>
        </p:spPr>
        <p:txBody>
          <a:bodyPr wrap="none" rtlCol="0">
            <a:spAutoFit/>
          </a:bodyPr>
          <a:lstStyle/>
          <a:p>
            <a:r>
              <a:rPr lang="fr-FR" sz="1200" b="1" dirty="0" err="1" smtClean="0"/>
              <a:t>Available</a:t>
            </a:r>
            <a:r>
              <a:rPr lang="fr-FR" sz="1200" b="1" dirty="0" smtClean="0"/>
              <a:t> place LS3</a:t>
            </a:r>
            <a:endParaRPr lang="fr-FR" sz="1200" b="1" dirty="0"/>
          </a:p>
        </p:txBody>
      </p:sp>
      <p:sp>
        <p:nvSpPr>
          <p:cNvPr id="23" name="TextBox 22"/>
          <p:cNvSpPr txBox="1"/>
          <p:nvPr/>
        </p:nvSpPr>
        <p:spPr>
          <a:xfrm>
            <a:off x="7452157" y="4052101"/>
            <a:ext cx="1395318" cy="276999"/>
          </a:xfrm>
          <a:prstGeom prst="rect">
            <a:avLst/>
          </a:prstGeom>
          <a:solidFill>
            <a:schemeClr val="bg1"/>
          </a:solidFill>
          <a:ln w="28575">
            <a:solidFill>
              <a:srgbClr val="FF0000"/>
            </a:solidFill>
          </a:ln>
        </p:spPr>
        <p:txBody>
          <a:bodyPr wrap="none" rtlCol="0">
            <a:spAutoFit/>
          </a:bodyPr>
          <a:lstStyle/>
          <a:p>
            <a:r>
              <a:rPr lang="fr-FR" sz="1200" b="1" dirty="0" err="1" smtClean="0"/>
              <a:t>Available</a:t>
            </a:r>
            <a:r>
              <a:rPr lang="fr-FR" sz="1200" b="1" dirty="0" smtClean="0"/>
              <a:t> place LS3</a:t>
            </a:r>
            <a:endParaRPr lang="fr-FR" sz="1200" b="1" dirty="0"/>
          </a:p>
        </p:txBody>
      </p:sp>
      <p:cxnSp>
        <p:nvCxnSpPr>
          <p:cNvPr id="25" name="Straight Arrow Connector 24"/>
          <p:cNvCxnSpPr/>
          <p:nvPr/>
        </p:nvCxnSpPr>
        <p:spPr>
          <a:xfrm flipV="1">
            <a:off x="1482811" y="2881641"/>
            <a:ext cx="164027" cy="118785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7575140" y="2843935"/>
            <a:ext cx="11909" cy="120908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7857365" y="3075015"/>
            <a:ext cx="270031" cy="984055"/>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5900403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72000" y="1086231"/>
            <a:ext cx="7200000" cy="4685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BAB1DBA2-58B8-451E-AAF2-DB675964332A}" type="datetime1">
              <a:rPr lang="fr-FR" smtClean="0"/>
              <a:t>12/11/2013</a:t>
            </a:fld>
            <a:endParaRPr lang="fr-FR"/>
          </a:p>
        </p:txBody>
      </p:sp>
      <p:sp>
        <p:nvSpPr>
          <p:cNvPr id="8" name="TextBox 7"/>
          <p:cNvSpPr txBox="1"/>
          <p:nvPr/>
        </p:nvSpPr>
        <p:spPr>
          <a:xfrm>
            <a:off x="3715067" y="418600"/>
            <a:ext cx="1713867" cy="400110"/>
          </a:xfrm>
          <a:prstGeom prst="rect">
            <a:avLst/>
          </a:prstGeom>
          <a:noFill/>
        </p:spPr>
        <p:txBody>
          <a:bodyPr wrap="none" rtlCol="0">
            <a:spAutoFit/>
          </a:bodyPr>
          <a:lstStyle/>
          <a:p>
            <a:r>
              <a:rPr lang="en-GB" sz="2000" b="1" dirty="0" smtClean="0"/>
              <a:t>Zoom on UL16</a:t>
            </a:r>
            <a:endParaRPr lang="fr-FR" b="1"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cxnSp>
        <p:nvCxnSpPr>
          <p:cNvPr id="12" name="Straight Connector 11"/>
          <p:cNvCxnSpPr/>
          <p:nvPr/>
        </p:nvCxnSpPr>
        <p:spPr>
          <a:xfrm>
            <a:off x="5922150" y="1763817"/>
            <a:ext cx="990110" cy="168465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1610" y="2941872"/>
            <a:ext cx="509022" cy="266285"/>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US15</a:t>
            </a:r>
            <a:endParaRPr lang="fr-FR" sz="1200" b="1" dirty="0"/>
          </a:p>
        </p:txBody>
      </p:sp>
      <p:sp>
        <p:nvSpPr>
          <p:cNvPr id="18" name="TextBox 17"/>
          <p:cNvSpPr txBox="1"/>
          <p:nvPr/>
        </p:nvSpPr>
        <p:spPr>
          <a:xfrm>
            <a:off x="4558582" y="1988840"/>
            <a:ext cx="508473" cy="276999"/>
          </a:xfrm>
          <a:prstGeom prst="rect">
            <a:avLst/>
          </a:prstGeom>
          <a:solidFill>
            <a:srgbClr val="FFFF00"/>
          </a:solidFill>
          <a:ln w="28575">
            <a:solidFill>
              <a:srgbClr val="FF0000"/>
            </a:solidFill>
          </a:ln>
        </p:spPr>
        <p:txBody>
          <a:bodyPr wrap="none" rtlCol="0">
            <a:spAutoFit/>
          </a:bodyPr>
          <a:lstStyle/>
          <a:p>
            <a:r>
              <a:rPr lang="fr-FR" sz="1200" b="1" dirty="0" smtClean="0"/>
              <a:t>UL16</a:t>
            </a:r>
            <a:endParaRPr lang="fr-FR" sz="1200" b="1" dirty="0"/>
          </a:p>
        </p:txBody>
      </p:sp>
      <p:sp>
        <p:nvSpPr>
          <p:cNvPr id="23" name="TextBox 22"/>
          <p:cNvSpPr txBox="1"/>
          <p:nvPr/>
        </p:nvSpPr>
        <p:spPr>
          <a:xfrm>
            <a:off x="6597225" y="5087216"/>
            <a:ext cx="1395318" cy="276999"/>
          </a:xfrm>
          <a:prstGeom prst="rect">
            <a:avLst/>
          </a:prstGeom>
          <a:solidFill>
            <a:schemeClr val="bg1"/>
          </a:solidFill>
          <a:ln w="28575">
            <a:solidFill>
              <a:srgbClr val="FF0000"/>
            </a:solidFill>
          </a:ln>
        </p:spPr>
        <p:txBody>
          <a:bodyPr wrap="none" rtlCol="0">
            <a:spAutoFit/>
          </a:bodyPr>
          <a:lstStyle/>
          <a:p>
            <a:r>
              <a:rPr lang="fr-FR" sz="1200" b="1" dirty="0" err="1" smtClean="0"/>
              <a:t>Available</a:t>
            </a:r>
            <a:r>
              <a:rPr lang="fr-FR" sz="1200" b="1" dirty="0" smtClean="0"/>
              <a:t> place LS3</a:t>
            </a:r>
            <a:endParaRPr lang="fr-FR" sz="1200" b="1" dirty="0"/>
          </a:p>
        </p:txBody>
      </p:sp>
      <p:cxnSp>
        <p:nvCxnSpPr>
          <p:cNvPr id="27" name="Straight Arrow Connector 26"/>
          <p:cNvCxnSpPr/>
          <p:nvPr/>
        </p:nvCxnSpPr>
        <p:spPr>
          <a:xfrm flipH="1" flipV="1">
            <a:off x="5742130" y="3567042"/>
            <a:ext cx="869288" cy="1520175"/>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4812818" y="3208157"/>
            <a:ext cx="1783965" cy="187906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041830" y="2483895"/>
            <a:ext cx="855095" cy="117013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421650" y="2168860"/>
            <a:ext cx="1774781" cy="276999"/>
          </a:xfrm>
          <a:prstGeom prst="rect">
            <a:avLst/>
          </a:prstGeom>
          <a:solidFill>
            <a:schemeClr val="bg1"/>
          </a:solidFill>
          <a:ln w="28575">
            <a:noFill/>
          </a:ln>
        </p:spPr>
        <p:txBody>
          <a:bodyPr wrap="none" rtlCol="0">
            <a:spAutoFit/>
          </a:bodyPr>
          <a:lstStyle/>
          <a:p>
            <a:r>
              <a:rPr lang="fr-FR" sz="1200" b="1" dirty="0" smtClean="0"/>
              <a:t>Radiation exception area</a:t>
            </a:r>
            <a:endParaRPr lang="fr-FR" sz="1200" b="1" dirty="0"/>
          </a:p>
        </p:txBody>
      </p:sp>
      <p:sp>
        <p:nvSpPr>
          <p:cNvPr id="28" name="TextBox 27"/>
          <p:cNvSpPr txBox="1"/>
          <p:nvPr/>
        </p:nvSpPr>
        <p:spPr>
          <a:xfrm>
            <a:off x="3638734" y="1358770"/>
            <a:ext cx="2103396" cy="276999"/>
          </a:xfrm>
          <a:prstGeom prst="rect">
            <a:avLst/>
          </a:prstGeom>
          <a:solidFill>
            <a:schemeClr val="bg1"/>
          </a:solidFill>
          <a:ln w="28575">
            <a:noFill/>
          </a:ln>
        </p:spPr>
        <p:txBody>
          <a:bodyPr wrap="none" rtlCol="0">
            <a:spAutoFit/>
          </a:bodyPr>
          <a:lstStyle/>
          <a:p>
            <a:r>
              <a:rPr lang="fr-FR" sz="1200" b="1" dirty="0" smtClean="0"/>
              <a:t>Radiation exception area </a:t>
            </a:r>
            <a:r>
              <a:rPr lang="fr-FR" sz="1200" b="1" dirty="0" err="1" smtClean="0"/>
              <a:t>limit</a:t>
            </a:r>
            <a:endParaRPr lang="fr-FR" sz="1200" b="1" dirty="0"/>
          </a:p>
        </p:txBody>
      </p:sp>
      <p:cxnSp>
        <p:nvCxnSpPr>
          <p:cNvPr id="30" name="Straight Arrow Connector 29"/>
          <p:cNvCxnSpPr/>
          <p:nvPr/>
        </p:nvCxnSpPr>
        <p:spPr>
          <a:xfrm>
            <a:off x="5247075" y="1628800"/>
            <a:ext cx="675075" cy="225025"/>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30519267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fld id="{65C28BA1-B3B7-4CCE-B49E-5C6C47E90F9B}" type="datetime1">
              <a:rPr lang="fr-FR" smtClean="0"/>
              <a:t>12/11/2013</a:t>
            </a:fld>
            <a:endParaRPr lang="fr-FR"/>
          </a:p>
        </p:txBody>
      </p:sp>
      <p:sp>
        <p:nvSpPr>
          <p:cNvPr id="8" name="TextBox 7"/>
          <p:cNvSpPr txBox="1"/>
          <p:nvPr/>
        </p:nvSpPr>
        <p:spPr>
          <a:xfrm>
            <a:off x="3621099" y="418600"/>
            <a:ext cx="2007601" cy="400110"/>
          </a:xfrm>
          <a:prstGeom prst="rect">
            <a:avLst/>
          </a:prstGeom>
          <a:noFill/>
        </p:spPr>
        <p:txBody>
          <a:bodyPr wrap="none" rtlCol="0">
            <a:spAutoFit/>
          </a:bodyPr>
          <a:lstStyle/>
          <a:p>
            <a:r>
              <a:rPr lang="en-GB" sz="2000" b="1" dirty="0" smtClean="0"/>
              <a:t>Asymmetry Issue</a:t>
            </a:r>
            <a:endParaRPr lang="fr-FR" b="1"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3525" y="2759692"/>
            <a:ext cx="4725125" cy="3324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47365" y="883983"/>
            <a:ext cx="5715635" cy="3762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a:off x="2245810" y="1268760"/>
            <a:ext cx="0" cy="4950550"/>
          </a:xfrm>
          <a:prstGeom prst="line">
            <a:avLst/>
          </a:prstGeom>
          <a:ln w="28575">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034855" y="953725"/>
            <a:ext cx="421910" cy="276999"/>
          </a:xfrm>
          <a:prstGeom prst="rect">
            <a:avLst/>
          </a:prstGeom>
          <a:solidFill>
            <a:srgbClr val="FFFF00"/>
          </a:solidFill>
          <a:ln w="28575">
            <a:solidFill>
              <a:srgbClr val="FF0000"/>
            </a:solidFill>
          </a:ln>
        </p:spPr>
        <p:txBody>
          <a:bodyPr wrap="none" rtlCol="0">
            <a:spAutoFit/>
          </a:bodyPr>
          <a:lstStyle/>
          <a:p>
            <a:r>
              <a:rPr lang="fr-FR" sz="1200" b="1" dirty="0" smtClean="0"/>
              <a:t>IP 1</a:t>
            </a:r>
            <a:endParaRPr lang="fr-FR" sz="1200" b="1" dirty="0"/>
          </a:p>
        </p:txBody>
      </p:sp>
      <p:cxnSp>
        <p:nvCxnSpPr>
          <p:cNvPr id="31" name="Straight Connector 30"/>
          <p:cNvCxnSpPr/>
          <p:nvPr/>
        </p:nvCxnSpPr>
        <p:spPr>
          <a:xfrm>
            <a:off x="7272300" y="728700"/>
            <a:ext cx="0" cy="4950550"/>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245810" y="1853825"/>
            <a:ext cx="5044676" cy="7926"/>
          </a:xfrm>
          <a:prstGeom prst="straightConnector1">
            <a:avLst/>
          </a:prstGeom>
          <a:ln w="28575">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301970" y="1448780"/>
            <a:ext cx="822661" cy="338554"/>
          </a:xfrm>
          <a:prstGeom prst="rect">
            <a:avLst/>
          </a:prstGeom>
          <a:solidFill>
            <a:srgbClr val="FFFF00"/>
          </a:solidFill>
          <a:ln w="28575">
            <a:solidFill>
              <a:srgbClr val="FF0000"/>
            </a:solidFill>
          </a:ln>
        </p:spPr>
        <p:txBody>
          <a:bodyPr wrap="none" rtlCol="0">
            <a:spAutoFit/>
          </a:bodyPr>
          <a:lstStyle/>
          <a:p>
            <a:r>
              <a:rPr lang="fr-FR" sz="1600" b="1" dirty="0" smtClean="0"/>
              <a:t>~ 30m !</a:t>
            </a:r>
            <a:endParaRPr lang="fr-FR" sz="1600" b="1"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1809911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6854" cy="739471"/>
          </a:xfrm>
        </p:spPr>
        <p:txBody>
          <a:bodyPr>
            <a:normAutofit fontScale="90000"/>
          </a:bodyPr>
          <a:lstStyle/>
          <a:p>
            <a:r>
              <a:rPr lang="en-US" dirty="0" smtClean="0"/>
              <a:t>IR where ?</a:t>
            </a:r>
            <a:endParaRPr lang="en-US" dirty="0">
              <a:effectLst/>
            </a:endParaRPr>
          </a:p>
        </p:txBody>
      </p:sp>
      <p:sp>
        <p:nvSpPr>
          <p:cNvPr id="5" name="Slide Number Placeholder 4"/>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5</a:t>
            </a:fld>
            <a:endParaRPr lang="en-US"/>
          </a:p>
        </p:txBody>
      </p:sp>
      <p:grpSp>
        <p:nvGrpSpPr>
          <p:cNvPr id="33" name="Group 32"/>
          <p:cNvGrpSpPr/>
          <p:nvPr/>
        </p:nvGrpSpPr>
        <p:grpSpPr>
          <a:xfrm>
            <a:off x="0" y="644119"/>
            <a:ext cx="9149400" cy="5342301"/>
            <a:chOff x="594000" y="1518557"/>
            <a:chExt cx="7956000" cy="4645479"/>
          </a:xfrm>
        </p:grpSpPr>
        <p:pic>
          <p:nvPicPr>
            <p:cNvPr id="20" name="Picture 9" descr="0807031_01-A4-at-144-dpi.jpg"/>
            <p:cNvPicPr>
              <a:picLocks noChangeAspect="1"/>
            </p:cNvPicPr>
            <p:nvPr/>
          </p:nvPicPr>
          <p:blipFill rotWithShape="1">
            <a:blip r:embed="rId2" cstate="print">
              <a:lum bright="-2000" contrast="2000"/>
            </a:blip>
            <a:srcRect t="8868" b="13276"/>
            <a:stretch/>
          </p:blipFill>
          <p:spPr bwMode="auto">
            <a:xfrm>
              <a:off x="594000" y="1518557"/>
              <a:ext cx="7956000" cy="4645479"/>
            </a:xfrm>
            <a:prstGeom prst="rect">
              <a:avLst/>
            </a:prstGeom>
            <a:noFill/>
            <a:ln w="9525">
              <a:noFill/>
              <a:miter lim="800000"/>
              <a:headEnd/>
              <a:tailEnd/>
            </a:ln>
          </p:spPr>
        </p:pic>
        <p:sp>
          <p:nvSpPr>
            <p:cNvPr id="21" name="Oval 20"/>
            <p:cNvSpPr/>
            <p:nvPr/>
          </p:nvSpPr>
          <p:spPr>
            <a:xfrm>
              <a:off x="3131840" y="3284984"/>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p:cNvSpPr/>
            <p:nvPr/>
          </p:nvSpPr>
          <p:spPr>
            <a:xfrm>
              <a:off x="1006539" y="4437112"/>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p:cNvSpPr/>
            <p:nvPr/>
          </p:nvSpPr>
          <p:spPr>
            <a:xfrm>
              <a:off x="6436043" y="3460187"/>
              <a:ext cx="360040" cy="216024"/>
            </a:xfrm>
            <a:prstGeom prst="ellipse">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 23"/>
            <p:cNvGrpSpPr/>
            <p:nvPr/>
          </p:nvGrpSpPr>
          <p:grpSpPr>
            <a:xfrm>
              <a:off x="1979712" y="2492896"/>
              <a:ext cx="1204855" cy="823724"/>
              <a:chOff x="1979712" y="2492896"/>
              <a:chExt cx="1204855" cy="823724"/>
            </a:xfrm>
          </p:grpSpPr>
          <p:sp>
            <p:nvSpPr>
              <p:cNvPr id="25" name="TextBox 24"/>
              <p:cNvSpPr txBox="1"/>
              <p:nvPr/>
            </p:nvSpPr>
            <p:spPr>
              <a:xfrm>
                <a:off x="1979712" y="2492896"/>
                <a:ext cx="1013419"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7</a:t>
                </a:r>
                <a:endParaRPr lang="fr-FR" b="1" dirty="0">
                  <a:solidFill>
                    <a:srgbClr val="002060"/>
                  </a:solidFill>
                </a:endParaRPr>
              </a:p>
            </p:txBody>
          </p:sp>
          <p:cxnSp>
            <p:nvCxnSpPr>
              <p:cNvPr id="26" name="Straight Arrow Connector 25"/>
              <p:cNvCxnSpPr>
                <a:endCxn id="21" idx="1"/>
              </p:cNvCxnSpPr>
              <p:nvPr/>
            </p:nvCxnSpPr>
            <p:spPr>
              <a:xfrm>
                <a:off x="2993131" y="2862228"/>
                <a:ext cx="191436" cy="45439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1366579" y="4545124"/>
              <a:ext cx="1636170" cy="540060"/>
              <a:chOff x="1214179" y="2704552"/>
              <a:chExt cx="1636170" cy="540060"/>
            </a:xfrm>
          </p:grpSpPr>
          <p:sp>
            <p:nvSpPr>
              <p:cNvPr id="28" name="TextBox 27"/>
              <p:cNvSpPr txBox="1"/>
              <p:nvPr/>
            </p:nvSpPr>
            <p:spPr>
              <a:xfrm>
                <a:off x="1827312" y="2875280"/>
                <a:ext cx="1023037"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5</a:t>
                </a:r>
                <a:endParaRPr lang="fr-FR" b="1" dirty="0">
                  <a:solidFill>
                    <a:srgbClr val="002060"/>
                  </a:solidFill>
                </a:endParaRPr>
              </a:p>
            </p:txBody>
          </p:sp>
          <p:cxnSp>
            <p:nvCxnSpPr>
              <p:cNvPr id="29" name="Straight Arrow Connector 28"/>
              <p:cNvCxnSpPr>
                <a:endCxn id="22" idx="6"/>
              </p:cNvCxnSpPr>
              <p:nvPr/>
            </p:nvCxnSpPr>
            <p:spPr>
              <a:xfrm flipH="1" flipV="1">
                <a:off x="1214179" y="2704552"/>
                <a:ext cx="613135" cy="17072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743356" y="2555612"/>
              <a:ext cx="1203899" cy="936211"/>
              <a:chOff x="1637329" y="2875280"/>
              <a:chExt cx="1203899" cy="936211"/>
            </a:xfrm>
          </p:grpSpPr>
          <p:sp>
            <p:nvSpPr>
              <p:cNvPr id="31" name="TextBox 30"/>
              <p:cNvSpPr txBox="1"/>
              <p:nvPr/>
            </p:nvSpPr>
            <p:spPr>
              <a:xfrm>
                <a:off x="1842237" y="2875280"/>
                <a:ext cx="998991" cy="369332"/>
              </a:xfrm>
              <a:prstGeom prst="rect">
                <a:avLst/>
              </a:prstGeom>
              <a:solidFill>
                <a:schemeClr val="bg1"/>
              </a:solidFill>
              <a:scene3d>
                <a:camera prst="orthographicFront"/>
                <a:lightRig rig="threePt" dir="t"/>
              </a:scene3d>
              <a:sp3d>
                <a:bevelT/>
              </a:sp3d>
            </p:spPr>
            <p:txBody>
              <a:bodyPr wrap="none" rtlCol="0">
                <a:spAutoFit/>
              </a:bodyPr>
              <a:lstStyle/>
              <a:p>
                <a:r>
                  <a:rPr lang="en-GB" b="1" dirty="0" smtClean="0">
                    <a:solidFill>
                      <a:srgbClr val="002060"/>
                    </a:solidFill>
                  </a:rPr>
                  <a:t>Point 1</a:t>
                </a:r>
                <a:endParaRPr lang="fr-FR" b="1" dirty="0">
                  <a:solidFill>
                    <a:srgbClr val="002060"/>
                  </a:solidFill>
                </a:endParaRPr>
              </a:p>
            </p:txBody>
          </p:sp>
          <p:cxnSp>
            <p:nvCxnSpPr>
              <p:cNvPr id="32" name="Straight Arrow Connector 31"/>
              <p:cNvCxnSpPr>
                <a:endCxn id="23" idx="7"/>
              </p:cNvCxnSpPr>
              <p:nvPr/>
            </p:nvCxnSpPr>
            <p:spPr>
              <a:xfrm flipH="1">
                <a:off x="1637329" y="3244612"/>
                <a:ext cx="204908" cy="566879"/>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sp>
        <p:nvSpPr>
          <p:cNvPr id="3" name="Notched Right Arrow 2"/>
          <p:cNvSpPr/>
          <p:nvPr/>
        </p:nvSpPr>
        <p:spPr>
          <a:xfrm rot="3544339">
            <a:off x="-135172" y="3117119"/>
            <a:ext cx="1081377" cy="759759"/>
          </a:xfrm>
          <a:prstGeom prst="notched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Notched Right Arrow 33"/>
          <p:cNvSpPr/>
          <p:nvPr/>
        </p:nvSpPr>
        <p:spPr>
          <a:xfrm rot="4758746">
            <a:off x="6293152" y="1597095"/>
            <a:ext cx="1081377" cy="759759"/>
          </a:xfrm>
          <a:prstGeom prst="notched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08598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000" y="865985"/>
            <a:ext cx="7920000" cy="5126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65C28BA1-B3B7-4CCE-B49E-5C6C47E90F9B}" type="datetime1">
              <a:rPr lang="fr-FR" smtClean="0"/>
              <a:t>12/11/2013</a:t>
            </a:fld>
            <a:endParaRPr lang="fr-FR"/>
          </a:p>
        </p:txBody>
      </p:sp>
      <p:sp>
        <p:nvSpPr>
          <p:cNvPr id="8" name="TextBox 7"/>
          <p:cNvSpPr txBox="1"/>
          <p:nvPr/>
        </p:nvSpPr>
        <p:spPr>
          <a:xfrm>
            <a:off x="2194170" y="418600"/>
            <a:ext cx="4755661" cy="400110"/>
          </a:xfrm>
          <a:prstGeom prst="rect">
            <a:avLst/>
          </a:prstGeom>
          <a:noFill/>
        </p:spPr>
        <p:txBody>
          <a:bodyPr wrap="none" rtlCol="0">
            <a:spAutoFit/>
          </a:bodyPr>
          <a:lstStyle/>
          <a:p>
            <a:r>
              <a:rPr lang="en-GB" sz="2000" b="1" dirty="0" smtClean="0"/>
              <a:t>US15 – 3 reserve racks on 3</a:t>
            </a:r>
            <a:r>
              <a:rPr lang="en-GB" sz="2000" b="1" baseline="30000" dirty="0" smtClean="0"/>
              <a:t>rd</a:t>
            </a:r>
            <a:r>
              <a:rPr lang="en-GB" sz="2000" b="1" dirty="0" smtClean="0"/>
              <a:t> level…by now</a:t>
            </a:r>
            <a:endParaRPr lang="fr-FR" b="1"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30389598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fld id="{74F2FBE6-D897-42CE-BFA0-EDEE461D494E}" type="datetime1">
              <a:rPr lang="fr-FR" smtClean="0"/>
              <a:t>12/11/2013</a:t>
            </a:fld>
            <a:endParaRPr lang="fr-FR"/>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a:p>
        </p:txBody>
      </p:sp>
      <p:grpSp>
        <p:nvGrpSpPr>
          <p:cNvPr id="37" name="Group 36"/>
          <p:cNvGrpSpPr/>
          <p:nvPr/>
        </p:nvGrpSpPr>
        <p:grpSpPr>
          <a:xfrm>
            <a:off x="309493" y="143635"/>
            <a:ext cx="8525015" cy="5868821"/>
            <a:chOff x="309493" y="143635"/>
            <a:chExt cx="8525015" cy="5868821"/>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9493" y="386576"/>
              <a:ext cx="8525015" cy="5609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6" name="Group 75"/>
            <p:cNvGrpSpPr/>
            <p:nvPr/>
          </p:nvGrpSpPr>
          <p:grpSpPr>
            <a:xfrm>
              <a:off x="309493" y="143635"/>
              <a:ext cx="8525015" cy="5868821"/>
              <a:chOff x="309493" y="143635"/>
              <a:chExt cx="8525015" cy="5868821"/>
            </a:xfrm>
          </p:grpSpPr>
          <p:sp>
            <p:nvSpPr>
              <p:cNvPr id="5" name="TextBox 4"/>
              <p:cNvSpPr txBox="1"/>
              <p:nvPr/>
            </p:nvSpPr>
            <p:spPr>
              <a:xfrm>
                <a:off x="2096725" y="728700"/>
                <a:ext cx="1305145" cy="276999"/>
              </a:xfrm>
              <a:prstGeom prst="rect">
                <a:avLst/>
              </a:prstGeom>
              <a:solidFill>
                <a:schemeClr val="accent6">
                  <a:lumMod val="40000"/>
                  <a:lumOff val="60000"/>
                </a:schemeClr>
              </a:solidFill>
            </p:spPr>
            <p:txBody>
              <a:bodyPr wrap="square" rtlCol="0">
                <a:spAutoFit/>
              </a:bodyPr>
              <a:lstStyle/>
              <a:p>
                <a:r>
                  <a:rPr lang="fr-FR" sz="1200" b="1" dirty="0" smtClean="0"/>
                  <a:t>Zone transport</a:t>
                </a:r>
                <a:endParaRPr lang="fr-FR" sz="1200" b="1" dirty="0"/>
              </a:p>
            </p:txBody>
          </p:sp>
          <p:cxnSp>
            <p:nvCxnSpPr>
              <p:cNvPr id="6" name="Straight Arrow Connector 5"/>
              <p:cNvCxnSpPr>
                <a:stCxn id="5" idx="2"/>
              </p:cNvCxnSpPr>
              <p:nvPr/>
            </p:nvCxnSpPr>
            <p:spPr>
              <a:xfrm flipH="1">
                <a:off x="2006716" y="1005699"/>
                <a:ext cx="742582" cy="13691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3422" y="4632450"/>
                <a:ext cx="1120178" cy="461665"/>
              </a:xfrm>
              <a:prstGeom prst="rect">
                <a:avLst/>
              </a:prstGeom>
              <a:noFill/>
              <a:ln>
                <a:solidFill>
                  <a:srgbClr val="FFC000"/>
                </a:solidFill>
              </a:ln>
            </p:spPr>
            <p:txBody>
              <a:bodyPr wrap="none" rtlCol="0">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RTQX.L1</a:t>
                </a:r>
                <a:endParaRPr lang="fr-FR" sz="1400" b="1" dirty="0">
                  <a:solidFill>
                    <a:schemeClr val="accent6">
                      <a:lumMod val="60000"/>
                      <a:lumOff val="40000"/>
                    </a:schemeClr>
                  </a:solidFill>
                </a:endParaRPr>
              </a:p>
            </p:txBody>
          </p:sp>
          <p:cxnSp>
            <p:nvCxnSpPr>
              <p:cNvPr id="11" name="Straight Arrow Connector 10"/>
              <p:cNvCxnSpPr/>
              <p:nvPr/>
            </p:nvCxnSpPr>
            <p:spPr>
              <a:xfrm flipV="1">
                <a:off x="1543600" y="3271714"/>
                <a:ext cx="1240041" cy="80659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3"/>
              </p:cNvCxnSpPr>
              <p:nvPr/>
            </p:nvCxnSpPr>
            <p:spPr>
              <a:xfrm flipV="1">
                <a:off x="1543600" y="3609020"/>
                <a:ext cx="1813265" cy="125426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452879" y="1249062"/>
                <a:ext cx="657231"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RYSC01</a:t>
                </a:r>
                <a:endParaRPr lang="fr-FR" sz="1200" b="1" dirty="0">
                  <a:solidFill>
                    <a:schemeClr val="accent6">
                      <a:lumMod val="60000"/>
                      <a:lumOff val="40000"/>
                    </a:schemeClr>
                  </a:solidFill>
                </a:endParaRPr>
              </a:p>
            </p:txBody>
          </p:sp>
          <p:sp>
            <p:nvSpPr>
              <p:cNvPr id="14" name="Rectangle 13"/>
              <p:cNvSpPr/>
              <p:nvPr/>
            </p:nvSpPr>
            <p:spPr>
              <a:xfrm>
                <a:off x="2546775" y="5184195"/>
                <a:ext cx="674287" cy="461665"/>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RYCA01</a:t>
                </a:r>
              </a:p>
              <a:p>
                <a:r>
                  <a:rPr lang="fr-FR" sz="1200" b="1" dirty="0" smtClean="0">
                    <a:solidFill>
                      <a:schemeClr val="accent6">
                        <a:lumMod val="60000"/>
                        <a:lumOff val="40000"/>
                      </a:schemeClr>
                    </a:solidFill>
                  </a:rPr>
                  <a:t>RYCA02</a:t>
                </a:r>
                <a:endParaRPr lang="fr-FR" sz="1200" b="1" dirty="0">
                  <a:solidFill>
                    <a:schemeClr val="accent6">
                      <a:lumMod val="60000"/>
                      <a:lumOff val="40000"/>
                    </a:schemeClr>
                  </a:solidFill>
                </a:endParaRPr>
              </a:p>
            </p:txBody>
          </p:sp>
          <p:sp>
            <p:nvSpPr>
              <p:cNvPr id="16" name="Rectangle 15"/>
              <p:cNvSpPr/>
              <p:nvPr/>
            </p:nvSpPr>
            <p:spPr>
              <a:xfrm>
                <a:off x="423422" y="3420530"/>
                <a:ext cx="803746"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RYMCC01</a:t>
                </a:r>
                <a:endParaRPr lang="fr-FR" sz="1200" b="1" dirty="0">
                  <a:solidFill>
                    <a:schemeClr val="accent6">
                      <a:lumMod val="60000"/>
                      <a:lumOff val="40000"/>
                    </a:schemeClr>
                  </a:solidFill>
                </a:endParaRPr>
              </a:p>
            </p:txBody>
          </p:sp>
          <p:cxnSp>
            <p:nvCxnSpPr>
              <p:cNvPr id="21" name="Straight Arrow Connector 20"/>
              <p:cNvCxnSpPr>
                <a:stCxn id="16" idx="3"/>
              </p:cNvCxnSpPr>
              <p:nvPr/>
            </p:nvCxnSpPr>
            <p:spPr>
              <a:xfrm flipV="1">
                <a:off x="1227168" y="3032085"/>
                <a:ext cx="1150839" cy="5269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0"/>
              </p:cNvCxnSpPr>
              <p:nvPr/>
            </p:nvCxnSpPr>
            <p:spPr>
              <a:xfrm rot="5400000" flipH="1" flipV="1">
                <a:off x="2850362" y="4002618"/>
                <a:ext cx="1215135" cy="114802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2"/>
              </p:cNvCxnSpPr>
              <p:nvPr/>
            </p:nvCxnSpPr>
            <p:spPr>
              <a:xfrm flipH="1">
                <a:off x="4092839" y="1526061"/>
                <a:ext cx="688656" cy="120816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454326" y="1493785"/>
                <a:ext cx="1120178" cy="461665"/>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RYMCB 01-04</a:t>
                </a:r>
                <a:endParaRPr lang="fr-FR" sz="1200" b="1" dirty="0">
                  <a:solidFill>
                    <a:schemeClr val="accent6">
                      <a:lumMod val="60000"/>
                      <a:lumOff val="40000"/>
                    </a:schemeClr>
                  </a:solidFill>
                </a:endParaRPr>
              </a:p>
            </p:txBody>
          </p:sp>
          <p:cxnSp>
            <p:nvCxnSpPr>
              <p:cNvPr id="32" name="Straight Arrow Connector 31"/>
              <p:cNvCxnSpPr>
                <a:stCxn id="31" idx="1"/>
              </p:cNvCxnSpPr>
              <p:nvPr/>
            </p:nvCxnSpPr>
            <p:spPr>
              <a:xfrm flipH="1">
                <a:off x="4644236" y="1724618"/>
                <a:ext cx="810090" cy="130746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6" idx="2"/>
              </p:cNvCxnSpPr>
              <p:nvPr/>
            </p:nvCxnSpPr>
            <p:spPr>
              <a:xfrm rot="5400000">
                <a:off x="5472934" y="3285872"/>
                <a:ext cx="1658215" cy="503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6879731" y="2573905"/>
                <a:ext cx="695127"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DYPG01</a:t>
                </a:r>
                <a:endParaRPr lang="fr-FR" sz="1200" b="1" dirty="0">
                  <a:solidFill>
                    <a:schemeClr val="accent6">
                      <a:lumMod val="60000"/>
                      <a:lumOff val="40000"/>
                    </a:schemeClr>
                  </a:solidFill>
                </a:endParaRPr>
              </a:p>
            </p:txBody>
          </p:sp>
          <p:cxnSp>
            <p:nvCxnSpPr>
              <p:cNvPr id="45" name="Straight Arrow Connector 44"/>
              <p:cNvCxnSpPr>
                <a:stCxn id="44" idx="2"/>
              </p:cNvCxnSpPr>
              <p:nvPr/>
            </p:nvCxnSpPr>
            <p:spPr>
              <a:xfrm>
                <a:off x="7227295" y="2850904"/>
                <a:ext cx="237503" cy="161321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7714330" y="2888940"/>
                <a:ext cx="1120178" cy="646331"/>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RYLB01</a:t>
                </a:r>
              </a:p>
              <a:p>
                <a:r>
                  <a:rPr lang="fr-FR" sz="1200" b="1" dirty="0" smtClean="0">
                    <a:solidFill>
                      <a:schemeClr val="accent6">
                        <a:lumMod val="60000"/>
                        <a:lumOff val="40000"/>
                      </a:schemeClr>
                    </a:solidFill>
                  </a:rPr>
                  <a:t>RYLC01</a:t>
                </a:r>
                <a:endParaRPr lang="fr-FR" sz="1200" b="1" dirty="0">
                  <a:solidFill>
                    <a:schemeClr val="accent6">
                      <a:lumMod val="60000"/>
                      <a:lumOff val="40000"/>
                    </a:schemeClr>
                  </a:solidFill>
                </a:endParaRPr>
              </a:p>
            </p:txBody>
          </p:sp>
          <p:cxnSp>
            <p:nvCxnSpPr>
              <p:cNvPr id="49" name="Straight Arrow Connector 48"/>
              <p:cNvCxnSpPr>
                <a:stCxn id="48" idx="2"/>
              </p:cNvCxnSpPr>
              <p:nvPr/>
            </p:nvCxnSpPr>
            <p:spPr>
              <a:xfrm rot="5400000">
                <a:off x="7642466" y="3967176"/>
                <a:ext cx="1063859" cy="20004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481990" y="5679250"/>
                <a:ext cx="599010"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QYC01</a:t>
                </a:r>
                <a:endParaRPr lang="fr-FR" sz="1200" b="1" dirty="0">
                  <a:solidFill>
                    <a:schemeClr val="accent6">
                      <a:lumMod val="60000"/>
                      <a:lumOff val="40000"/>
                    </a:schemeClr>
                  </a:solidFill>
                </a:endParaRPr>
              </a:p>
            </p:txBody>
          </p:sp>
          <p:sp>
            <p:nvSpPr>
              <p:cNvPr id="53" name="Rectangle 52"/>
              <p:cNvSpPr/>
              <p:nvPr/>
            </p:nvSpPr>
            <p:spPr>
              <a:xfrm>
                <a:off x="3986935" y="5409220"/>
                <a:ext cx="594522"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QYC02</a:t>
                </a:r>
                <a:endParaRPr lang="fr-FR" sz="1200" b="1" dirty="0">
                  <a:solidFill>
                    <a:schemeClr val="accent6">
                      <a:lumMod val="60000"/>
                      <a:lumOff val="40000"/>
                    </a:schemeClr>
                  </a:solidFill>
                </a:endParaRPr>
              </a:p>
            </p:txBody>
          </p:sp>
          <p:sp>
            <p:nvSpPr>
              <p:cNvPr id="54" name="Rectangle 53"/>
              <p:cNvSpPr/>
              <p:nvPr/>
            </p:nvSpPr>
            <p:spPr>
              <a:xfrm>
                <a:off x="5454326" y="5735457"/>
                <a:ext cx="710836"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TYCFL01</a:t>
                </a:r>
                <a:endParaRPr lang="fr-FR" sz="1200" b="1" dirty="0">
                  <a:solidFill>
                    <a:schemeClr val="accent6">
                      <a:lumMod val="60000"/>
                      <a:lumOff val="40000"/>
                    </a:schemeClr>
                  </a:solidFill>
                </a:endParaRPr>
              </a:p>
            </p:txBody>
          </p:sp>
          <p:cxnSp>
            <p:nvCxnSpPr>
              <p:cNvPr id="55" name="Straight Arrow Connector 54"/>
              <p:cNvCxnSpPr>
                <a:stCxn id="52" idx="3"/>
              </p:cNvCxnSpPr>
              <p:nvPr/>
            </p:nvCxnSpPr>
            <p:spPr>
              <a:xfrm flipV="1">
                <a:off x="5081000" y="5388460"/>
                <a:ext cx="1606235" cy="42929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3" idx="3"/>
              </p:cNvCxnSpPr>
              <p:nvPr/>
            </p:nvCxnSpPr>
            <p:spPr>
              <a:xfrm flipV="1">
                <a:off x="4581457" y="5184195"/>
                <a:ext cx="1695430" cy="36352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147175" y="5486400"/>
                <a:ext cx="1004474" cy="3728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309493" y="143635"/>
                <a:ext cx="5550558" cy="369332"/>
              </a:xfrm>
              <a:prstGeom prst="rect">
                <a:avLst/>
              </a:prstGeom>
              <a:solidFill>
                <a:srgbClr val="FFFF00"/>
              </a:solidFill>
              <a:ln w="19050">
                <a:solidFill>
                  <a:srgbClr val="FF0000"/>
                </a:solidFill>
              </a:ln>
            </p:spPr>
            <p:txBody>
              <a:bodyPr wrap="none" rtlCol="0">
                <a:spAutoFit/>
              </a:bodyPr>
              <a:lstStyle/>
              <a:p>
                <a:r>
                  <a:rPr lang="fr-FR" b="1" dirty="0" smtClean="0"/>
                  <a:t>UL14 – 2014/03 – Relocalisation Racks  &amp; Convertisseurs</a:t>
                </a:r>
                <a:endParaRPr lang="fr-FR" b="1" dirty="0"/>
              </a:p>
            </p:txBody>
          </p:sp>
        </p:grpSp>
        <p:cxnSp>
          <p:nvCxnSpPr>
            <p:cNvPr id="34" name="Straight Arrow Connector 33"/>
            <p:cNvCxnSpPr>
              <a:stCxn id="48" idx="2"/>
            </p:cNvCxnSpPr>
            <p:nvPr/>
          </p:nvCxnSpPr>
          <p:spPr>
            <a:xfrm rot="5400000">
              <a:off x="7552456" y="3877166"/>
              <a:ext cx="1063859" cy="38006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5646816" y="2204920"/>
              <a:ext cx="1360757" cy="276999"/>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CYCIP01 + DYPG02</a:t>
              </a:r>
              <a:endParaRPr lang="fr-FR" sz="1200" b="1" dirty="0">
                <a:solidFill>
                  <a:schemeClr val="accent6">
                    <a:lumMod val="60000"/>
                    <a:lumOff val="40000"/>
                  </a:schemeClr>
                </a:solidFill>
              </a:endParaRPr>
            </a:p>
          </p:txBody>
        </p:sp>
        <p:sp>
          <p:nvSpPr>
            <p:cNvPr id="40" name="TextBox 39"/>
            <p:cNvSpPr txBox="1"/>
            <p:nvPr/>
          </p:nvSpPr>
          <p:spPr>
            <a:xfrm>
              <a:off x="423422" y="3847478"/>
              <a:ext cx="1120178" cy="461665"/>
            </a:xfrm>
            <a:prstGeom prst="rect">
              <a:avLst/>
            </a:prstGeom>
            <a:noFill/>
            <a:ln>
              <a:solidFill>
                <a:srgbClr val="FFC000"/>
              </a:solidFill>
            </a:ln>
          </p:spPr>
          <p:txBody>
            <a:bodyPr wrap="none" rtlCol="0">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RTQX2.L1</a:t>
              </a:r>
              <a:endParaRPr lang="fr-FR" sz="1400" b="1" dirty="0">
                <a:solidFill>
                  <a:schemeClr val="accent6">
                    <a:lumMod val="60000"/>
                    <a:lumOff val="40000"/>
                  </a:schemeClr>
                </a:solidFill>
              </a:endParaRPr>
            </a:p>
          </p:txBody>
        </p:sp>
        <p:sp>
          <p:nvSpPr>
            <p:cNvPr id="50" name="Rectangle 49"/>
            <p:cNvSpPr/>
            <p:nvPr/>
          </p:nvSpPr>
          <p:spPr>
            <a:xfrm>
              <a:off x="3724107" y="636366"/>
              <a:ext cx="1461106" cy="461665"/>
            </a:xfrm>
            <a:prstGeom prst="rect">
              <a:avLst/>
            </a:prstGeom>
            <a:noFill/>
            <a:ln>
              <a:solidFill>
                <a:srgbClr val="FFC000"/>
              </a:solidFill>
            </a:ln>
          </p:spPr>
          <p:txBody>
            <a:bodyPr wrap="none">
              <a:spAutoFit/>
            </a:bodyPr>
            <a:lstStyle/>
            <a:p>
              <a:r>
                <a:rPr lang="fr-FR" sz="1200" b="1" dirty="0" smtClean="0">
                  <a:solidFill>
                    <a:schemeClr val="accent6">
                      <a:lumMod val="60000"/>
                      <a:lumOff val="40000"/>
                    </a:schemeClr>
                  </a:solidFill>
                </a:rPr>
                <a:t>Châssis débitmètres</a:t>
              </a:r>
            </a:p>
            <a:p>
              <a:r>
                <a:rPr lang="fr-FR" sz="1200" b="1" dirty="0" smtClean="0">
                  <a:solidFill>
                    <a:schemeClr val="accent6">
                      <a:lumMod val="60000"/>
                      <a:lumOff val="40000"/>
                    </a:schemeClr>
                  </a:solidFill>
                </a:rPr>
                <a:t>DFBX</a:t>
              </a:r>
              <a:endParaRPr lang="fr-FR" sz="1200" b="1" dirty="0">
                <a:solidFill>
                  <a:schemeClr val="accent6">
                    <a:lumMod val="60000"/>
                    <a:lumOff val="40000"/>
                  </a:schemeClr>
                </a:solidFill>
              </a:endParaRPr>
            </a:p>
          </p:txBody>
        </p:sp>
        <p:cxnSp>
          <p:nvCxnSpPr>
            <p:cNvPr id="51" name="Straight Arrow Connector 50"/>
            <p:cNvCxnSpPr>
              <a:stCxn id="50" idx="2"/>
            </p:cNvCxnSpPr>
            <p:nvPr/>
          </p:nvCxnSpPr>
          <p:spPr>
            <a:xfrm flipH="1">
              <a:off x="3590693" y="1098031"/>
              <a:ext cx="863967" cy="138388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341694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2966" y="233645"/>
            <a:ext cx="8858069" cy="5857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4AF86506-A088-4E0D-9F17-3746036D45A7}" type="datetime1">
              <a:rPr lang="fr-FR" smtClean="0"/>
              <a:t>12/11/2013</a:t>
            </a:fld>
            <a:endParaRPr lang="fr-FR"/>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a:p>
        </p:txBody>
      </p:sp>
      <p:sp>
        <p:nvSpPr>
          <p:cNvPr id="5" name="TextBox 4"/>
          <p:cNvSpPr txBox="1"/>
          <p:nvPr/>
        </p:nvSpPr>
        <p:spPr>
          <a:xfrm>
            <a:off x="6012160" y="439796"/>
            <a:ext cx="1305145" cy="276999"/>
          </a:xfrm>
          <a:prstGeom prst="rect">
            <a:avLst/>
          </a:prstGeom>
          <a:solidFill>
            <a:srgbClr val="FFFF00"/>
          </a:solidFill>
          <a:ln w="12700">
            <a:solidFill>
              <a:srgbClr val="FF0000"/>
            </a:solidFill>
          </a:ln>
        </p:spPr>
        <p:txBody>
          <a:bodyPr wrap="square" rtlCol="0">
            <a:spAutoFit/>
          </a:bodyPr>
          <a:lstStyle/>
          <a:p>
            <a:r>
              <a:rPr lang="fr-FR" sz="1200" b="1" dirty="0" smtClean="0"/>
              <a:t>Zone transport</a:t>
            </a:r>
            <a:endParaRPr lang="fr-FR" sz="1200" b="1" dirty="0"/>
          </a:p>
        </p:txBody>
      </p:sp>
      <p:cxnSp>
        <p:nvCxnSpPr>
          <p:cNvPr id="6" name="Straight Arrow Connector 5"/>
          <p:cNvCxnSpPr>
            <a:stCxn id="5" idx="3"/>
          </p:cNvCxnSpPr>
          <p:nvPr/>
        </p:nvCxnSpPr>
        <p:spPr>
          <a:xfrm>
            <a:off x="7317305" y="578296"/>
            <a:ext cx="675075" cy="78628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17305" y="3203975"/>
            <a:ext cx="1120178" cy="861774"/>
          </a:xfrm>
          <a:prstGeom prst="rect">
            <a:avLst/>
          </a:prstGeom>
          <a:noFill/>
        </p:spPr>
        <p:txBody>
          <a:bodyPr wrap="none" rtlCol="0">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RQX.R1</a:t>
            </a:r>
          </a:p>
          <a:p>
            <a:r>
              <a:rPr lang="fr-FR" sz="1200" b="1" dirty="0" smtClean="0">
                <a:solidFill>
                  <a:schemeClr val="accent6">
                    <a:lumMod val="60000"/>
                    <a:lumOff val="40000"/>
                  </a:schemeClr>
                </a:solidFill>
              </a:rPr>
              <a:t>RTQX2.R1</a:t>
            </a:r>
          </a:p>
          <a:p>
            <a:endParaRPr lang="fr-FR" sz="1400" b="1" dirty="0">
              <a:solidFill>
                <a:schemeClr val="accent6">
                  <a:lumMod val="60000"/>
                  <a:lumOff val="40000"/>
                </a:schemeClr>
              </a:solidFill>
            </a:endParaRPr>
          </a:p>
        </p:txBody>
      </p:sp>
      <p:cxnSp>
        <p:nvCxnSpPr>
          <p:cNvPr id="11" name="Straight Arrow Connector 10"/>
          <p:cNvCxnSpPr>
            <a:stCxn id="10" idx="1"/>
          </p:cNvCxnSpPr>
          <p:nvPr/>
        </p:nvCxnSpPr>
        <p:spPr>
          <a:xfrm rot="10800000">
            <a:off x="6507215" y="3023956"/>
            <a:ext cx="810090" cy="61090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1"/>
          </p:cNvCxnSpPr>
          <p:nvPr/>
        </p:nvCxnSpPr>
        <p:spPr>
          <a:xfrm rot="10800000">
            <a:off x="5967155" y="3338992"/>
            <a:ext cx="1350150" cy="2958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873456" y="770220"/>
            <a:ext cx="657231" cy="276999"/>
          </a:xfrm>
          <a:prstGeom prst="rect">
            <a:avLst/>
          </a:prstGeom>
        </p:spPr>
        <p:txBody>
          <a:bodyPr wrap="none">
            <a:spAutoFit/>
          </a:bodyPr>
          <a:lstStyle/>
          <a:p>
            <a:r>
              <a:rPr lang="fr-FR" sz="1200" b="1" dirty="0" smtClean="0">
                <a:solidFill>
                  <a:schemeClr val="accent6">
                    <a:lumMod val="60000"/>
                    <a:lumOff val="40000"/>
                  </a:schemeClr>
                </a:solidFill>
              </a:rPr>
              <a:t>RYSC01</a:t>
            </a:r>
            <a:endParaRPr lang="fr-FR" sz="1200" b="1" dirty="0">
              <a:solidFill>
                <a:schemeClr val="accent6">
                  <a:lumMod val="60000"/>
                  <a:lumOff val="40000"/>
                </a:schemeClr>
              </a:solidFill>
            </a:endParaRPr>
          </a:p>
        </p:txBody>
      </p:sp>
      <p:sp>
        <p:nvSpPr>
          <p:cNvPr id="14" name="Rectangle 13"/>
          <p:cNvSpPr/>
          <p:nvPr/>
        </p:nvSpPr>
        <p:spPr>
          <a:xfrm>
            <a:off x="6417205" y="4464115"/>
            <a:ext cx="674287" cy="461665"/>
          </a:xfrm>
          <a:prstGeom prst="rect">
            <a:avLst/>
          </a:prstGeom>
        </p:spPr>
        <p:txBody>
          <a:bodyPr wrap="none">
            <a:spAutoFit/>
          </a:bodyPr>
          <a:lstStyle/>
          <a:p>
            <a:r>
              <a:rPr lang="fr-FR" sz="1200" b="1" dirty="0" smtClean="0">
                <a:solidFill>
                  <a:schemeClr val="accent6">
                    <a:lumMod val="60000"/>
                    <a:lumOff val="40000"/>
                  </a:schemeClr>
                </a:solidFill>
              </a:rPr>
              <a:t>RYCA01</a:t>
            </a:r>
          </a:p>
          <a:p>
            <a:r>
              <a:rPr lang="fr-FR" sz="1200" b="1" dirty="0" smtClean="0">
                <a:solidFill>
                  <a:schemeClr val="accent6">
                    <a:lumMod val="60000"/>
                    <a:lumOff val="40000"/>
                  </a:schemeClr>
                </a:solidFill>
              </a:rPr>
              <a:t>RYCA02</a:t>
            </a:r>
            <a:endParaRPr lang="fr-FR" sz="1200" b="1" dirty="0">
              <a:solidFill>
                <a:schemeClr val="accent6">
                  <a:lumMod val="60000"/>
                  <a:lumOff val="40000"/>
                </a:schemeClr>
              </a:solidFill>
            </a:endParaRPr>
          </a:p>
        </p:txBody>
      </p:sp>
      <p:sp>
        <p:nvSpPr>
          <p:cNvPr id="16" name="Rectangle 15"/>
          <p:cNvSpPr/>
          <p:nvPr/>
        </p:nvSpPr>
        <p:spPr>
          <a:xfrm>
            <a:off x="6597225" y="4149080"/>
            <a:ext cx="803746" cy="276999"/>
          </a:xfrm>
          <a:prstGeom prst="rect">
            <a:avLst/>
          </a:prstGeom>
        </p:spPr>
        <p:txBody>
          <a:bodyPr wrap="none">
            <a:spAutoFit/>
          </a:bodyPr>
          <a:lstStyle/>
          <a:p>
            <a:r>
              <a:rPr lang="fr-FR" sz="1200" b="1" dirty="0" smtClean="0">
                <a:solidFill>
                  <a:schemeClr val="accent6">
                    <a:lumMod val="60000"/>
                    <a:lumOff val="40000"/>
                  </a:schemeClr>
                </a:solidFill>
              </a:rPr>
              <a:t>RYMCC01</a:t>
            </a:r>
            <a:endParaRPr lang="fr-FR" sz="1200" b="1" dirty="0">
              <a:solidFill>
                <a:schemeClr val="accent6">
                  <a:lumMod val="60000"/>
                  <a:lumOff val="40000"/>
                </a:schemeClr>
              </a:solidFill>
            </a:endParaRPr>
          </a:p>
        </p:txBody>
      </p:sp>
      <p:cxnSp>
        <p:nvCxnSpPr>
          <p:cNvPr id="21" name="Straight Arrow Connector 20"/>
          <p:cNvCxnSpPr>
            <a:stCxn id="16" idx="1"/>
          </p:cNvCxnSpPr>
          <p:nvPr/>
        </p:nvCxnSpPr>
        <p:spPr>
          <a:xfrm rot="10800000">
            <a:off x="5427095" y="3609022"/>
            <a:ext cx="1170130" cy="6785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1"/>
          </p:cNvCxnSpPr>
          <p:nvPr/>
        </p:nvCxnSpPr>
        <p:spPr>
          <a:xfrm rot="10800000">
            <a:off x="4977045" y="3834046"/>
            <a:ext cx="1440160" cy="86090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2"/>
          </p:cNvCxnSpPr>
          <p:nvPr/>
        </p:nvCxnSpPr>
        <p:spPr>
          <a:xfrm flipH="1">
            <a:off x="4977044" y="1047219"/>
            <a:ext cx="225028" cy="156821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3941930" y="1133745"/>
            <a:ext cx="1120178" cy="461665"/>
          </a:xfrm>
          <a:prstGeom prst="rect">
            <a:avLst/>
          </a:prstGeom>
        </p:spPr>
        <p:txBody>
          <a:bodyPr wrap="none">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RYMCB 01-04</a:t>
            </a:r>
            <a:endParaRPr lang="fr-FR" sz="1200" b="1" dirty="0">
              <a:solidFill>
                <a:schemeClr val="accent6">
                  <a:lumMod val="60000"/>
                  <a:lumOff val="40000"/>
                </a:schemeClr>
              </a:solidFill>
            </a:endParaRPr>
          </a:p>
        </p:txBody>
      </p:sp>
      <p:cxnSp>
        <p:nvCxnSpPr>
          <p:cNvPr id="32" name="Straight Arrow Connector 31"/>
          <p:cNvCxnSpPr>
            <a:stCxn id="31" idx="2"/>
          </p:cNvCxnSpPr>
          <p:nvPr/>
        </p:nvCxnSpPr>
        <p:spPr>
          <a:xfrm rot="16200000" flipH="1">
            <a:off x="3912747" y="2184681"/>
            <a:ext cx="1338535" cy="15999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2426866" y="1831323"/>
            <a:ext cx="1360757" cy="276999"/>
          </a:xfrm>
          <a:prstGeom prst="rect">
            <a:avLst/>
          </a:prstGeom>
        </p:spPr>
        <p:txBody>
          <a:bodyPr wrap="none">
            <a:spAutoFit/>
          </a:bodyPr>
          <a:lstStyle/>
          <a:p>
            <a:r>
              <a:rPr lang="fr-FR" sz="1200" b="1" dirty="0" smtClean="0">
                <a:solidFill>
                  <a:schemeClr val="accent6">
                    <a:lumMod val="60000"/>
                    <a:lumOff val="40000"/>
                  </a:schemeClr>
                </a:solidFill>
              </a:rPr>
              <a:t>CYCIP01 + DYPG02</a:t>
            </a:r>
            <a:endParaRPr lang="fr-FR" sz="1200" b="1" dirty="0">
              <a:solidFill>
                <a:schemeClr val="accent6">
                  <a:lumMod val="60000"/>
                  <a:lumOff val="40000"/>
                </a:schemeClr>
              </a:solidFill>
            </a:endParaRPr>
          </a:p>
        </p:txBody>
      </p:sp>
      <p:cxnSp>
        <p:nvCxnSpPr>
          <p:cNvPr id="36" name="Straight Arrow Connector 35"/>
          <p:cNvCxnSpPr/>
          <p:nvPr/>
        </p:nvCxnSpPr>
        <p:spPr>
          <a:xfrm rot="5400000">
            <a:off x="2031869" y="3088812"/>
            <a:ext cx="1665186" cy="27533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731739" y="2200543"/>
            <a:ext cx="695127" cy="276999"/>
          </a:xfrm>
          <a:prstGeom prst="rect">
            <a:avLst/>
          </a:prstGeom>
        </p:spPr>
        <p:txBody>
          <a:bodyPr wrap="none">
            <a:spAutoFit/>
          </a:bodyPr>
          <a:lstStyle/>
          <a:p>
            <a:r>
              <a:rPr lang="fr-FR" sz="1200" b="1" dirty="0" smtClean="0">
                <a:solidFill>
                  <a:schemeClr val="accent6">
                    <a:lumMod val="60000"/>
                    <a:lumOff val="40000"/>
                  </a:schemeClr>
                </a:solidFill>
              </a:rPr>
              <a:t>DYPG01</a:t>
            </a:r>
            <a:endParaRPr lang="fr-FR" sz="1200" b="1" dirty="0">
              <a:solidFill>
                <a:schemeClr val="accent6">
                  <a:lumMod val="60000"/>
                  <a:lumOff val="40000"/>
                </a:schemeClr>
              </a:solidFill>
            </a:endParaRPr>
          </a:p>
        </p:txBody>
      </p:sp>
      <p:cxnSp>
        <p:nvCxnSpPr>
          <p:cNvPr id="45" name="Straight Arrow Connector 44"/>
          <p:cNvCxnSpPr>
            <a:stCxn id="44" idx="2"/>
          </p:cNvCxnSpPr>
          <p:nvPr/>
        </p:nvCxnSpPr>
        <p:spPr>
          <a:xfrm rot="5400000">
            <a:off x="851387" y="3177874"/>
            <a:ext cx="1928248" cy="52758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11561" y="2348880"/>
            <a:ext cx="1120178" cy="646331"/>
          </a:xfrm>
          <a:prstGeom prst="rect">
            <a:avLst/>
          </a:prstGeom>
        </p:spPr>
        <p:txBody>
          <a:bodyPr wrap="none">
            <a:spAutoFit/>
          </a:bodyPr>
          <a:lstStyle/>
          <a:p>
            <a:r>
              <a:rPr lang="fr-FR" sz="1200" b="1" dirty="0" smtClean="0">
                <a:solidFill>
                  <a:schemeClr val="accent6">
                    <a:lumMod val="60000"/>
                    <a:lumOff val="40000"/>
                  </a:schemeClr>
                </a:solidFill>
              </a:rPr>
              <a:t>Convertisseurs</a:t>
            </a:r>
          </a:p>
          <a:p>
            <a:r>
              <a:rPr lang="fr-FR" sz="1200" b="1" dirty="0" smtClean="0">
                <a:solidFill>
                  <a:schemeClr val="accent6">
                    <a:lumMod val="60000"/>
                    <a:lumOff val="40000"/>
                  </a:schemeClr>
                </a:solidFill>
              </a:rPr>
              <a:t>RYLB01</a:t>
            </a:r>
          </a:p>
          <a:p>
            <a:r>
              <a:rPr lang="fr-FR" sz="1200" b="1" dirty="0" smtClean="0">
                <a:solidFill>
                  <a:schemeClr val="accent6">
                    <a:lumMod val="60000"/>
                    <a:lumOff val="40000"/>
                  </a:schemeClr>
                </a:solidFill>
              </a:rPr>
              <a:t>RYLC01</a:t>
            </a:r>
            <a:endParaRPr lang="fr-FR" sz="1200" b="1" dirty="0">
              <a:solidFill>
                <a:schemeClr val="accent6">
                  <a:lumMod val="60000"/>
                  <a:lumOff val="40000"/>
                </a:schemeClr>
              </a:solidFill>
            </a:endParaRPr>
          </a:p>
        </p:txBody>
      </p:sp>
      <p:cxnSp>
        <p:nvCxnSpPr>
          <p:cNvPr id="49" name="Straight Arrow Connector 48"/>
          <p:cNvCxnSpPr>
            <a:stCxn id="48" idx="2"/>
          </p:cNvCxnSpPr>
          <p:nvPr/>
        </p:nvCxnSpPr>
        <p:spPr>
          <a:xfrm rot="5400000">
            <a:off x="382179" y="3629638"/>
            <a:ext cx="1423899" cy="15504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436985" y="5139190"/>
            <a:ext cx="599010" cy="276999"/>
          </a:xfrm>
          <a:prstGeom prst="rect">
            <a:avLst/>
          </a:prstGeom>
        </p:spPr>
        <p:txBody>
          <a:bodyPr wrap="none">
            <a:spAutoFit/>
          </a:bodyPr>
          <a:lstStyle/>
          <a:p>
            <a:r>
              <a:rPr lang="fr-FR" sz="1200" b="1" dirty="0" smtClean="0">
                <a:solidFill>
                  <a:schemeClr val="accent6">
                    <a:lumMod val="60000"/>
                    <a:lumOff val="40000"/>
                  </a:schemeClr>
                </a:solidFill>
              </a:rPr>
              <a:t>QYC01</a:t>
            </a:r>
            <a:endParaRPr lang="fr-FR" sz="1200" b="1" dirty="0">
              <a:solidFill>
                <a:schemeClr val="accent6">
                  <a:lumMod val="60000"/>
                  <a:lumOff val="40000"/>
                </a:schemeClr>
              </a:solidFill>
            </a:endParaRPr>
          </a:p>
        </p:txBody>
      </p:sp>
      <p:sp>
        <p:nvSpPr>
          <p:cNvPr id="53" name="Rectangle 52"/>
          <p:cNvSpPr/>
          <p:nvPr/>
        </p:nvSpPr>
        <p:spPr>
          <a:xfrm>
            <a:off x="3626895" y="5454225"/>
            <a:ext cx="594522" cy="276999"/>
          </a:xfrm>
          <a:prstGeom prst="rect">
            <a:avLst/>
          </a:prstGeom>
        </p:spPr>
        <p:txBody>
          <a:bodyPr wrap="none">
            <a:spAutoFit/>
          </a:bodyPr>
          <a:lstStyle/>
          <a:p>
            <a:r>
              <a:rPr lang="fr-FR" sz="1200" b="1" dirty="0" smtClean="0">
                <a:solidFill>
                  <a:schemeClr val="accent6">
                    <a:lumMod val="60000"/>
                    <a:lumOff val="40000"/>
                  </a:schemeClr>
                </a:solidFill>
              </a:rPr>
              <a:t>QYC02</a:t>
            </a:r>
            <a:endParaRPr lang="fr-FR" sz="1200" b="1" dirty="0">
              <a:solidFill>
                <a:schemeClr val="accent6">
                  <a:lumMod val="60000"/>
                  <a:lumOff val="40000"/>
                </a:schemeClr>
              </a:solidFill>
            </a:endParaRPr>
          </a:p>
        </p:txBody>
      </p:sp>
      <p:sp>
        <p:nvSpPr>
          <p:cNvPr id="54" name="Rectangle 53"/>
          <p:cNvSpPr/>
          <p:nvPr/>
        </p:nvSpPr>
        <p:spPr>
          <a:xfrm>
            <a:off x="2816805" y="5814265"/>
            <a:ext cx="710836" cy="276999"/>
          </a:xfrm>
          <a:prstGeom prst="rect">
            <a:avLst/>
          </a:prstGeom>
        </p:spPr>
        <p:txBody>
          <a:bodyPr wrap="none">
            <a:spAutoFit/>
          </a:bodyPr>
          <a:lstStyle/>
          <a:p>
            <a:r>
              <a:rPr lang="fr-FR" sz="1200" b="1" dirty="0" smtClean="0">
                <a:solidFill>
                  <a:schemeClr val="accent6">
                    <a:lumMod val="60000"/>
                    <a:lumOff val="40000"/>
                  </a:schemeClr>
                </a:solidFill>
              </a:rPr>
              <a:t>TYCFL01</a:t>
            </a:r>
            <a:endParaRPr lang="fr-FR" sz="1200" b="1" dirty="0">
              <a:solidFill>
                <a:schemeClr val="accent6">
                  <a:lumMod val="60000"/>
                  <a:lumOff val="40000"/>
                </a:schemeClr>
              </a:solidFill>
            </a:endParaRPr>
          </a:p>
        </p:txBody>
      </p:sp>
      <p:cxnSp>
        <p:nvCxnSpPr>
          <p:cNvPr id="55" name="Straight Arrow Connector 54"/>
          <p:cNvCxnSpPr>
            <a:stCxn id="52" idx="1"/>
          </p:cNvCxnSpPr>
          <p:nvPr/>
        </p:nvCxnSpPr>
        <p:spPr>
          <a:xfrm flipH="1" flipV="1">
            <a:off x="2816806" y="5049180"/>
            <a:ext cx="1620179" cy="22851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3" idx="1"/>
          </p:cNvCxnSpPr>
          <p:nvPr/>
        </p:nvCxnSpPr>
        <p:spPr>
          <a:xfrm flipH="1" flipV="1">
            <a:off x="2426866" y="5277689"/>
            <a:ext cx="1200029" cy="31503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4" idx="1"/>
          </p:cNvCxnSpPr>
          <p:nvPr/>
        </p:nvCxnSpPr>
        <p:spPr>
          <a:xfrm flipH="1" flipV="1">
            <a:off x="1876425" y="5353050"/>
            <a:ext cx="940380" cy="59971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51071" y="233645"/>
            <a:ext cx="5550558" cy="369332"/>
          </a:xfrm>
          <a:prstGeom prst="rect">
            <a:avLst/>
          </a:prstGeom>
          <a:solidFill>
            <a:srgbClr val="FFFF00"/>
          </a:solidFill>
          <a:ln w="12700">
            <a:solidFill>
              <a:srgbClr val="FF0000"/>
            </a:solidFill>
          </a:ln>
        </p:spPr>
        <p:txBody>
          <a:bodyPr wrap="none" rtlCol="0">
            <a:spAutoFit/>
          </a:bodyPr>
          <a:lstStyle/>
          <a:p>
            <a:r>
              <a:rPr lang="fr-FR" b="1" dirty="0" smtClean="0"/>
              <a:t>UL16 – 2014/03 – Relocalisation Racks  &amp; Convertisseurs</a:t>
            </a:r>
            <a:endParaRPr lang="fr-FR" b="1"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1377036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00" y="1713730"/>
            <a:ext cx="9000000" cy="343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03589904-ACB5-495D-B2B1-5E2CD38BFC2B}" type="datetime1">
              <a:rPr lang="fr-FR" smtClean="0"/>
              <a:t>12/11/2013</a:t>
            </a:fld>
            <a:endParaRPr lang="fr-FR"/>
          </a:p>
        </p:txBody>
      </p:sp>
      <p:sp>
        <p:nvSpPr>
          <p:cNvPr id="8" name="TextBox 7"/>
          <p:cNvSpPr txBox="1"/>
          <p:nvPr/>
        </p:nvSpPr>
        <p:spPr>
          <a:xfrm>
            <a:off x="2894137" y="418600"/>
            <a:ext cx="3355727" cy="400110"/>
          </a:xfrm>
          <a:prstGeom prst="rect">
            <a:avLst/>
          </a:prstGeom>
          <a:noFill/>
        </p:spPr>
        <p:txBody>
          <a:bodyPr wrap="none" rtlCol="0">
            <a:spAutoFit/>
          </a:bodyPr>
          <a:lstStyle/>
          <a:p>
            <a:r>
              <a:rPr lang="en-GB" sz="2000" b="1" dirty="0" smtClean="0"/>
              <a:t>Global View Point 5 around IP</a:t>
            </a:r>
            <a:endParaRPr lang="fr-FR" b="1"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15" name="TextBox 14"/>
          <p:cNvSpPr txBox="1"/>
          <p:nvPr/>
        </p:nvSpPr>
        <p:spPr>
          <a:xfrm>
            <a:off x="3266855" y="3152001"/>
            <a:ext cx="596638" cy="276999"/>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USC55</a:t>
            </a:r>
            <a:endParaRPr lang="fr-FR" sz="1200" b="1" dirty="0"/>
          </a:p>
        </p:txBody>
      </p:sp>
      <p:sp>
        <p:nvSpPr>
          <p:cNvPr id="23" name="TextBox 22"/>
          <p:cNvSpPr txBox="1"/>
          <p:nvPr/>
        </p:nvSpPr>
        <p:spPr>
          <a:xfrm>
            <a:off x="6102170" y="5364215"/>
            <a:ext cx="1143646" cy="276999"/>
          </a:xfrm>
          <a:prstGeom prst="rect">
            <a:avLst/>
          </a:prstGeom>
          <a:solidFill>
            <a:schemeClr val="bg1"/>
          </a:solidFill>
          <a:ln w="28575">
            <a:solidFill>
              <a:srgbClr val="FF0000"/>
            </a:solidFill>
          </a:ln>
        </p:spPr>
        <p:txBody>
          <a:bodyPr wrap="none" rtlCol="0">
            <a:spAutoFit/>
          </a:bodyPr>
          <a:lstStyle/>
          <a:p>
            <a:r>
              <a:rPr lang="fr-FR" sz="1200" b="1" dirty="0" err="1" smtClean="0"/>
              <a:t>Available</a:t>
            </a:r>
            <a:r>
              <a:rPr lang="fr-FR" sz="1200" b="1" dirty="0" smtClean="0"/>
              <a:t> place</a:t>
            </a:r>
            <a:endParaRPr lang="fr-FR" sz="1200" b="1" dirty="0"/>
          </a:p>
        </p:txBody>
      </p:sp>
      <p:cxnSp>
        <p:nvCxnSpPr>
          <p:cNvPr id="27" name="Straight Arrow Connector 26"/>
          <p:cNvCxnSpPr/>
          <p:nvPr/>
        </p:nvCxnSpPr>
        <p:spPr>
          <a:xfrm flipH="1" flipV="1">
            <a:off x="5877146" y="4464116"/>
            <a:ext cx="360039" cy="900099"/>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465125" y="1628800"/>
            <a:ext cx="421910" cy="276999"/>
          </a:xfrm>
          <a:prstGeom prst="rect">
            <a:avLst/>
          </a:prstGeom>
          <a:solidFill>
            <a:srgbClr val="FFFF00"/>
          </a:solidFill>
          <a:ln w="28575">
            <a:solidFill>
              <a:srgbClr val="FF0000"/>
            </a:solidFill>
          </a:ln>
        </p:spPr>
        <p:txBody>
          <a:bodyPr wrap="none" rtlCol="0">
            <a:spAutoFit/>
          </a:bodyPr>
          <a:lstStyle/>
          <a:p>
            <a:r>
              <a:rPr lang="fr-FR" sz="1200" b="1" dirty="0" smtClean="0"/>
              <a:t>IP 5</a:t>
            </a:r>
            <a:endParaRPr lang="fr-FR" sz="1200" b="1" dirty="0"/>
          </a:p>
        </p:txBody>
      </p:sp>
      <p:sp>
        <p:nvSpPr>
          <p:cNvPr id="24" name="TextBox 23"/>
          <p:cNvSpPr txBox="1"/>
          <p:nvPr/>
        </p:nvSpPr>
        <p:spPr>
          <a:xfrm>
            <a:off x="1061609" y="5364214"/>
            <a:ext cx="1143646" cy="276999"/>
          </a:xfrm>
          <a:prstGeom prst="rect">
            <a:avLst/>
          </a:prstGeom>
          <a:solidFill>
            <a:schemeClr val="bg1"/>
          </a:solidFill>
          <a:ln w="28575">
            <a:solidFill>
              <a:srgbClr val="FF0000"/>
            </a:solidFill>
          </a:ln>
        </p:spPr>
        <p:txBody>
          <a:bodyPr wrap="none" rtlCol="0">
            <a:spAutoFit/>
          </a:bodyPr>
          <a:lstStyle/>
          <a:p>
            <a:r>
              <a:rPr lang="fr-FR" sz="1200" b="1" dirty="0" err="1" smtClean="0"/>
              <a:t>Available</a:t>
            </a:r>
            <a:r>
              <a:rPr lang="fr-FR" sz="1200" b="1" dirty="0" smtClean="0"/>
              <a:t> place</a:t>
            </a:r>
            <a:endParaRPr lang="fr-FR" sz="1200" b="1" dirty="0"/>
          </a:p>
        </p:txBody>
      </p:sp>
      <p:cxnSp>
        <p:nvCxnSpPr>
          <p:cNvPr id="26" name="Straight Arrow Connector 25"/>
          <p:cNvCxnSpPr/>
          <p:nvPr/>
        </p:nvCxnSpPr>
        <p:spPr>
          <a:xfrm flipH="1" flipV="1">
            <a:off x="701570" y="3924055"/>
            <a:ext cx="495055" cy="144016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Tree>
    <p:extLst>
      <p:ext uri="{BB962C8B-B14F-4D97-AF65-F5344CB8AC3E}">
        <p14:creationId xmlns:p14="http://schemas.microsoft.com/office/powerpoint/2010/main" val="5964160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fld id="{D5BEBCC2-9E58-497C-8D03-218C033814F3}" type="datetime1">
              <a:rPr lang="fr-FR" smtClean="0"/>
              <a:t>12/11/2013</a:t>
            </a:fld>
            <a:endParaRPr lang="fr-F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17" name="TextBox 16"/>
          <p:cNvSpPr txBox="1"/>
          <p:nvPr/>
        </p:nvSpPr>
        <p:spPr>
          <a:xfrm>
            <a:off x="2544202" y="418600"/>
            <a:ext cx="4055597" cy="400110"/>
          </a:xfrm>
          <a:prstGeom prst="rect">
            <a:avLst/>
          </a:prstGeom>
          <a:noFill/>
        </p:spPr>
        <p:txBody>
          <a:bodyPr wrap="none" rtlCol="0">
            <a:spAutoFit/>
          </a:bodyPr>
          <a:lstStyle/>
          <a:p>
            <a:r>
              <a:rPr lang="en-GB" sz="2000" b="1" dirty="0" smtClean="0"/>
              <a:t>USC55 – 3524-U2-001 - control room</a:t>
            </a:r>
            <a:endParaRPr lang="fr-FR" b="1"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72000" y="1553011"/>
            <a:ext cx="7200000" cy="3751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469377" y="4824155"/>
            <a:ext cx="596638" cy="276999"/>
          </a:xfrm>
          <a:prstGeom prst="rect">
            <a:avLst/>
          </a:prstGeom>
          <a:solidFill>
            <a:schemeClr val="accent6">
              <a:lumMod val="40000"/>
              <a:lumOff val="60000"/>
            </a:schemeClr>
          </a:solidFill>
          <a:ln>
            <a:solidFill>
              <a:schemeClr val="tx2">
                <a:lumMod val="20000"/>
                <a:lumOff val="80000"/>
              </a:schemeClr>
            </a:solidFill>
          </a:ln>
        </p:spPr>
        <p:txBody>
          <a:bodyPr wrap="none" rtlCol="0">
            <a:spAutoFit/>
          </a:bodyPr>
          <a:lstStyle/>
          <a:p>
            <a:r>
              <a:rPr lang="fr-FR" sz="1200" b="1" dirty="0" smtClean="0"/>
              <a:t>USC55</a:t>
            </a:r>
            <a:endParaRPr lang="fr-FR" sz="1200" b="1" dirty="0"/>
          </a:p>
        </p:txBody>
      </p:sp>
      <p:sp>
        <p:nvSpPr>
          <p:cNvPr id="10" name="TextBox 9"/>
          <p:cNvSpPr txBox="1"/>
          <p:nvPr/>
        </p:nvSpPr>
        <p:spPr>
          <a:xfrm>
            <a:off x="8136010" y="4059070"/>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RR57</a:t>
            </a:r>
            <a:endParaRPr lang="fr-FR" sz="1200" b="1" dirty="0"/>
          </a:p>
        </p:txBody>
      </p:sp>
      <p:cxnSp>
        <p:nvCxnSpPr>
          <p:cNvPr id="11" name="Straight Arrow Connector 10"/>
          <p:cNvCxnSpPr/>
          <p:nvPr/>
        </p:nvCxnSpPr>
        <p:spPr>
          <a:xfrm>
            <a:off x="1519302" y="1230724"/>
            <a:ext cx="307393" cy="143319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70914" y="953725"/>
            <a:ext cx="1075936" cy="276999"/>
          </a:xfrm>
          <a:prstGeom prst="rect">
            <a:avLst/>
          </a:prstGeom>
          <a:solidFill>
            <a:schemeClr val="bg1"/>
          </a:solidFill>
          <a:ln w="28575">
            <a:noFill/>
          </a:ln>
        </p:spPr>
        <p:txBody>
          <a:bodyPr wrap="none" rtlCol="0">
            <a:spAutoFit/>
          </a:bodyPr>
          <a:lstStyle/>
          <a:p>
            <a:r>
              <a:rPr lang="fr-FR" sz="1200" b="1" dirty="0" smtClean="0"/>
              <a:t>Lift and PM54</a:t>
            </a:r>
            <a:endParaRPr lang="fr-FR" sz="1200" b="1" dirty="0"/>
          </a:p>
        </p:txBody>
      </p:sp>
      <p:sp>
        <p:nvSpPr>
          <p:cNvPr id="13" name="TextBox 12"/>
          <p:cNvSpPr txBox="1"/>
          <p:nvPr/>
        </p:nvSpPr>
        <p:spPr>
          <a:xfrm>
            <a:off x="4720096" y="1358770"/>
            <a:ext cx="1562094" cy="276999"/>
          </a:xfrm>
          <a:prstGeom prst="rect">
            <a:avLst/>
          </a:prstGeom>
          <a:solidFill>
            <a:schemeClr val="bg1"/>
          </a:solidFill>
          <a:ln w="28575">
            <a:noFill/>
          </a:ln>
        </p:spPr>
        <p:txBody>
          <a:bodyPr wrap="none" rtlCol="0">
            <a:spAutoFit/>
          </a:bodyPr>
          <a:lstStyle/>
          <a:p>
            <a:r>
              <a:rPr lang="en-GB" sz="1200" b="1" dirty="0" smtClean="0"/>
              <a:t>Control Room (68m</a:t>
            </a:r>
            <a:r>
              <a:rPr lang="en-GB" sz="1200" b="1" baseline="30000" dirty="0" smtClean="0"/>
              <a:t>2</a:t>
            </a:r>
            <a:r>
              <a:rPr lang="en-GB" sz="1200" b="1" dirty="0" smtClean="0"/>
              <a:t>)</a:t>
            </a:r>
            <a:endParaRPr lang="fr-FR" sz="1200" b="1" dirty="0"/>
          </a:p>
        </p:txBody>
      </p:sp>
      <p:cxnSp>
        <p:nvCxnSpPr>
          <p:cNvPr id="14" name="Straight Arrow Connector 13"/>
          <p:cNvCxnSpPr/>
          <p:nvPr/>
        </p:nvCxnSpPr>
        <p:spPr>
          <a:xfrm>
            <a:off x="6262261" y="1556139"/>
            <a:ext cx="469979" cy="124279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8082390" y="4455877"/>
            <a:ext cx="535459" cy="8238"/>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5140" y="4149080"/>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RR53</a:t>
            </a:r>
            <a:endParaRPr lang="fr-FR" sz="1200" b="1" dirty="0"/>
          </a:p>
        </p:txBody>
      </p:sp>
      <p:cxnSp>
        <p:nvCxnSpPr>
          <p:cNvPr id="21" name="Straight Arrow Connector 20"/>
          <p:cNvCxnSpPr/>
          <p:nvPr/>
        </p:nvCxnSpPr>
        <p:spPr>
          <a:xfrm flipH="1">
            <a:off x="296525" y="4545887"/>
            <a:ext cx="499656"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6625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000" y="1398258"/>
            <a:ext cx="9000000" cy="4061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D5BEBCC2-9E58-497C-8D03-218C033814F3}" type="datetime1">
              <a:rPr lang="fr-FR" smtClean="0"/>
              <a:t>12/11/2013</a:t>
            </a:fld>
            <a:endParaRPr lang="fr-F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17" name="TextBox 16"/>
          <p:cNvSpPr txBox="1"/>
          <p:nvPr/>
        </p:nvSpPr>
        <p:spPr>
          <a:xfrm>
            <a:off x="2544202" y="418600"/>
            <a:ext cx="4055597" cy="400110"/>
          </a:xfrm>
          <a:prstGeom prst="rect">
            <a:avLst/>
          </a:prstGeom>
          <a:noFill/>
        </p:spPr>
        <p:txBody>
          <a:bodyPr wrap="none" rtlCol="0">
            <a:spAutoFit/>
          </a:bodyPr>
          <a:lstStyle/>
          <a:p>
            <a:r>
              <a:rPr lang="en-GB" sz="2000" b="1" dirty="0" smtClean="0"/>
              <a:t>USC55 – 3524-U2-001 - control room</a:t>
            </a:r>
            <a:endParaRPr lang="fr-FR" b="1"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
        <p:nvSpPr>
          <p:cNvPr id="10" name="TextBox 9"/>
          <p:cNvSpPr txBox="1"/>
          <p:nvPr/>
        </p:nvSpPr>
        <p:spPr>
          <a:xfrm>
            <a:off x="8332590" y="4689140"/>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RR57</a:t>
            </a:r>
            <a:endParaRPr lang="fr-FR" sz="1200" b="1" dirty="0"/>
          </a:p>
        </p:txBody>
      </p:sp>
      <p:cxnSp>
        <p:nvCxnSpPr>
          <p:cNvPr id="11" name="Straight Arrow Connector 10"/>
          <p:cNvCxnSpPr/>
          <p:nvPr/>
        </p:nvCxnSpPr>
        <p:spPr>
          <a:xfrm>
            <a:off x="809898" y="1230724"/>
            <a:ext cx="307393" cy="143319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1510" y="953725"/>
            <a:ext cx="1075936" cy="276999"/>
          </a:xfrm>
          <a:prstGeom prst="rect">
            <a:avLst/>
          </a:prstGeom>
          <a:solidFill>
            <a:schemeClr val="bg1"/>
          </a:solidFill>
          <a:ln w="28575">
            <a:noFill/>
          </a:ln>
        </p:spPr>
        <p:txBody>
          <a:bodyPr wrap="none" rtlCol="0">
            <a:spAutoFit/>
          </a:bodyPr>
          <a:lstStyle/>
          <a:p>
            <a:r>
              <a:rPr lang="fr-FR" sz="1200" b="1" dirty="0" smtClean="0"/>
              <a:t>Lift and PM54</a:t>
            </a:r>
            <a:endParaRPr lang="fr-FR" sz="1200" b="1" dirty="0"/>
          </a:p>
        </p:txBody>
      </p:sp>
      <p:sp>
        <p:nvSpPr>
          <p:cNvPr id="13" name="TextBox 12"/>
          <p:cNvSpPr txBox="1"/>
          <p:nvPr/>
        </p:nvSpPr>
        <p:spPr>
          <a:xfrm>
            <a:off x="4211960" y="1133745"/>
            <a:ext cx="1562094" cy="276999"/>
          </a:xfrm>
          <a:prstGeom prst="rect">
            <a:avLst/>
          </a:prstGeom>
          <a:solidFill>
            <a:schemeClr val="bg1"/>
          </a:solidFill>
          <a:ln w="28575">
            <a:noFill/>
          </a:ln>
        </p:spPr>
        <p:txBody>
          <a:bodyPr wrap="none" rtlCol="0">
            <a:spAutoFit/>
          </a:bodyPr>
          <a:lstStyle/>
          <a:p>
            <a:r>
              <a:rPr lang="en-GB" sz="1200" b="1" dirty="0" smtClean="0"/>
              <a:t>Control Room (68m</a:t>
            </a:r>
            <a:r>
              <a:rPr lang="en-GB" sz="1200" b="1" baseline="30000" dirty="0" smtClean="0"/>
              <a:t>2</a:t>
            </a:r>
            <a:r>
              <a:rPr lang="en-GB" sz="1200" b="1" dirty="0" smtClean="0"/>
              <a:t>)</a:t>
            </a:r>
            <a:endParaRPr lang="fr-FR" sz="1200" b="1" dirty="0"/>
          </a:p>
        </p:txBody>
      </p:sp>
      <p:cxnSp>
        <p:nvCxnSpPr>
          <p:cNvPr id="14" name="Straight Arrow Connector 13"/>
          <p:cNvCxnSpPr/>
          <p:nvPr/>
        </p:nvCxnSpPr>
        <p:spPr>
          <a:xfrm>
            <a:off x="5754125" y="1331114"/>
            <a:ext cx="618075" cy="133280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8278970" y="5085947"/>
            <a:ext cx="535459" cy="8238"/>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5130" y="4562363"/>
            <a:ext cx="514885" cy="276999"/>
          </a:xfrm>
          <a:prstGeom prst="rect">
            <a:avLst/>
          </a:prstGeom>
          <a:solidFill>
            <a:srgbClr val="FFFF00"/>
          </a:solidFill>
          <a:ln w="28575">
            <a:solidFill>
              <a:srgbClr val="FF0000"/>
            </a:solidFill>
          </a:ln>
        </p:spPr>
        <p:txBody>
          <a:bodyPr wrap="none" rtlCol="0">
            <a:spAutoFit/>
          </a:bodyPr>
          <a:lstStyle/>
          <a:p>
            <a:r>
              <a:rPr lang="fr-FR" sz="1200" b="1" dirty="0" smtClean="0"/>
              <a:t>RR53</a:t>
            </a:r>
            <a:endParaRPr lang="fr-FR" sz="1200" b="1" dirty="0"/>
          </a:p>
        </p:txBody>
      </p:sp>
      <p:cxnSp>
        <p:nvCxnSpPr>
          <p:cNvPr id="21" name="Straight Arrow Connector 20"/>
          <p:cNvCxnSpPr/>
          <p:nvPr/>
        </p:nvCxnSpPr>
        <p:spPr>
          <a:xfrm flipH="1">
            <a:off x="206515" y="4959170"/>
            <a:ext cx="499656"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6240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000" y="869992"/>
            <a:ext cx="7920000" cy="5118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D5BEBCC2-9E58-497C-8D03-218C033814F3}" type="datetime1">
              <a:rPr lang="fr-FR" smtClean="0"/>
              <a:t>12/11/2013</a:t>
            </a:fld>
            <a:endParaRPr lang="fr-F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17" name="TextBox 16"/>
          <p:cNvSpPr txBox="1"/>
          <p:nvPr/>
        </p:nvSpPr>
        <p:spPr>
          <a:xfrm>
            <a:off x="2544202" y="418600"/>
            <a:ext cx="4055597" cy="400110"/>
          </a:xfrm>
          <a:prstGeom prst="rect">
            <a:avLst/>
          </a:prstGeom>
          <a:noFill/>
        </p:spPr>
        <p:txBody>
          <a:bodyPr wrap="none" rtlCol="0">
            <a:spAutoFit/>
          </a:bodyPr>
          <a:lstStyle/>
          <a:p>
            <a:r>
              <a:rPr lang="en-GB" sz="2000" b="1" dirty="0" smtClean="0"/>
              <a:t>USC55 – 3524-U2-001 - control room</a:t>
            </a:r>
            <a:endParaRPr lang="fr-FR" b="1"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sp>
        <p:nvSpPr>
          <p:cNvPr id="10" name="TextBox 9"/>
          <p:cNvSpPr txBox="1"/>
          <p:nvPr/>
        </p:nvSpPr>
        <p:spPr>
          <a:xfrm>
            <a:off x="6822250" y="5537266"/>
            <a:ext cx="668901" cy="276999"/>
          </a:xfrm>
          <a:prstGeom prst="rect">
            <a:avLst/>
          </a:prstGeom>
          <a:solidFill>
            <a:srgbClr val="FFFF00"/>
          </a:solidFill>
          <a:ln w="28575">
            <a:solidFill>
              <a:srgbClr val="FF0000"/>
            </a:solidFill>
          </a:ln>
        </p:spPr>
        <p:txBody>
          <a:bodyPr wrap="none" rtlCol="0">
            <a:spAutoFit/>
          </a:bodyPr>
          <a:lstStyle/>
          <a:p>
            <a:r>
              <a:rPr lang="fr-FR" sz="1200" b="1" dirty="0" smtClean="0"/>
              <a:t>By-pass</a:t>
            </a:r>
            <a:endParaRPr lang="fr-FR" sz="1200" b="1" dirty="0"/>
          </a:p>
        </p:txBody>
      </p:sp>
      <p:cxnSp>
        <p:nvCxnSpPr>
          <p:cNvPr id="11" name="Straight Arrow Connector 10"/>
          <p:cNvCxnSpPr/>
          <p:nvPr/>
        </p:nvCxnSpPr>
        <p:spPr>
          <a:xfrm>
            <a:off x="1262949" y="1358770"/>
            <a:ext cx="518741" cy="45005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6565" y="1081771"/>
            <a:ext cx="1212768" cy="276999"/>
          </a:xfrm>
          <a:prstGeom prst="rect">
            <a:avLst/>
          </a:prstGeom>
          <a:solidFill>
            <a:schemeClr val="bg1"/>
          </a:solidFill>
          <a:ln w="28575">
            <a:noFill/>
          </a:ln>
        </p:spPr>
        <p:txBody>
          <a:bodyPr wrap="none" rtlCol="0">
            <a:spAutoFit/>
          </a:bodyPr>
          <a:lstStyle/>
          <a:p>
            <a:r>
              <a:rPr lang="fr-FR" sz="1200" b="1" dirty="0" err="1" smtClean="0"/>
              <a:t>Available</a:t>
            </a:r>
            <a:r>
              <a:rPr lang="fr-FR" sz="1200" b="1" dirty="0" smtClean="0"/>
              <a:t> </a:t>
            </a:r>
            <a:r>
              <a:rPr lang="fr-FR" sz="1200" b="1" dirty="0" err="1" smtClean="0"/>
              <a:t>height</a:t>
            </a:r>
            <a:endParaRPr lang="fr-FR" sz="1200" b="1" dirty="0"/>
          </a:p>
        </p:txBody>
      </p:sp>
      <p:sp>
        <p:nvSpPr>
          <p:cNvPr id="13" name="TextBox 12"/>
          <p:cNvSpPr txBox="1"/>
          <p:nvPr/>
        </p:nvSpPr>
        <p:spPr>
          <a:xfrm>
            <a:off x="3234931" y="2933945"/>
            <a:ext cx="1562094" cy="276999"/>
          </a:xfrm>
          <a:prstGeom prst="rect">
            <a:avLst/>
          </a:prstGeom>
          <a:solidFill>
            <a:schemeClr val="bg1"/>
          </a:solidFill>
          <a:ln w="28575">
            <a:noFill/>
          </a:ln>
        </p:spPr>
        <p:txBody>
          <a:bodyPr wrap="none" rtlCol="0">
            <a:spAutoFit/>
          </a:bodyPr>
          <a:lstStyle/>
          <a:p>
            <a:r>
              <a:rPr lang="en-GB" sz="1200" b="1" dirty="0" smtClean="0"/>
              <a:t>Control Room (68m</a:t>
            </a:r>
            <a:r>
              <a:rPr lang="en-GB" sz="1200" b="1" baseline="30000" dirty="0" smtClean="0"/>
              <a:t>2</a:t>
            </a:r>
            <a:r>
              <a:rPr lang="en-GB" sz="1200" b="1" dirty="0" smtClean="0"/>
              <a:t>)</a:t>
            </a:r>
            <a:endParaRPr lang="fr-FR" sz="1200" b="1" dirty="0"/>
          </a:p>
        </p:txBody>
      </p:sp>
      <p:sp>
        <p:nvSpPr>
          <p:cNvPr id="20" name="TextBox 19"/>
          <p:cNvSpPr txBox="1"/>
          <p:nvPr/>
        </p:nvSpPr>
        <p:spPr>
          <a:xfrm>
            <a:off x="3716905" y="3654025"/>
            <a:ext cx="2836033" cy="276999"/>
          </a:xfrm>
          <a:prstGeom prst="rect">
            <a:avLst/>
          </a:prstGeom>
          <a:solidFill>
            <a:srgbClr val="FFFF00"/>
          </a:solidFill>
          <a:ln w="28575">
            <a:noFill/>
          </a:ln>
        </p:spPr>
        <p:txBody>
          <a:bodyPr wrap="none" rtlCol="0">
            <a:spAutoFit/>
          </a:bodyPr>
          <a:lstStyle/>
          <a:p>
            <a:r>
              <a:rPr lang="fr-FR" sz="1200" b="1" dirty="0" err="1" smtClean="0"/>
              <a:t>Existing</a:t>
            </a:r>
            <a:r>
              <a:rPr lang="fr-FR" sz="1200" b="1" dirty="0" smtClean="0"/>
              <a:t> </a:t>
            </a:r>
            <a:r>
              <a:rPr lang="fr-FR" sz="1200" b="1" dirty="0" err="1" smtClean="0"/>
              <a:t>duct</a:t>
            </a:r>
            <a:r>
              <a:rPr lang="fr-FR" sz="1200" b="1" dirty="0" smtClean="0"/>
              <a:t> </a:t>
            </a:r>
            <a:r>
              <a:rPr lang="fr-FR" sz="1200" b="1" dirty="0" err="1" smtClean="0"/>
              <a:t>between</a:t>
            </a:r>
            <a:r>
              <a:rPr lang="fr-FR" sz="1200" b="1" dirty="0" smtClean="0"/>
              <a:t> USC55 and by-pass</a:t>
            </a:r>
            <a:endParaRPr lang="fr-FR" sz="1200" b="1" dirty="0"/>
          </a:p>
        </p:txBody>
      </p:sp>
      <p:cxnSp>
        <p:nvCxnSpPr>
          <p:cNvPr id="21" name="Straight Arrow Connector 20"/>
          <p:cNvCxnSpPr>
            <a:stCxn id="20" idx="3"/>
          </p:cNvCxnSpPr>
          <p:nvPr/>
        </p:nvCxnSpPr>
        <p:spPr>
          <a:xfrm>
            <a:off x="6552938" y="3792525"/>
            <a:ext cx="1230977" cy="40156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836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72000" y="1418334"/>
            <a:ext cx="7200000" cy="4021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fld id="{D5BEBCC2-9E58-497C-8D03-218C033814F3}" type="datetime1">
              <a:rPr lang="fr-FR" smtClean="0"/>
              <a:t>12/11/2013</a:t>
            </a:fld>
            <a:endParaRPr lang="fr-F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fr-FR" smtClean="0"/>
              <a:t>JP Corso (EN-MEF)</a:t>
            </a:r>
            <a:endParaRPr lang="fr-FR" dirty="0"/>
          </a:p>
        </p:txBody>
      </p:sp>
      <p:sp>
        <p:nvSpPr>
          <p:cNvPr id="17" name="TextBox 16"/>
          <p:cNvSpPr txBox="1"/>
          <p:nvPr/>
        </p:nvSpPr>
        <p:spPr>
          <a:xfrm>
            <a:off x="2841014" y="418600"/>
            <a:ext cx="3461973" cy="400110"/>
          </a:xfrm>
          <a:prstGeom prst="rect">
            <a:avLst/>
          </a:prstGeom>
          <a:noFill/>
        </p:spPr>
        <p:txBody>
          <a:bodyPr wrap="none" rtlCol="0">
            <a:spAutoFit/>
          </a:bodyPr>
          <a:lstStyle/>
          <a:p>
            <a:r>
              <a:rPr lang="en-GB" sz="2000" b="1" dirty="0" smtClean="0"/>
              <a:t>Very last option – “mezzanine”</a:t>
            </a:r>
            <a:endParaRPr lang="fr-FR" b="1"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r>
              <a:rPr lang="en-GB" b="1" smtClean="0"/>
              <a:t>EDMS : </a:t>
            </a:r>
            <a:r>
              <a:rPr lang="fr-FR" b="1" smtClean="0"/>
              <a:t>1306268</a:t>
            </a:r>
            <a:r>
              <a:rPr lang="fr-FR" smtClean="0"/>
              <a:t>  </a:t>
            </a:r>
            <a:endParaRPr lang="fr-FR" b="1" dirty="0" smtClean="0"/>
          </a:p>
        </p:txBody>
      </p:sp>
      <p:cxnSp>
        <p:nvCxnSpPr>
          <p:cNvPr id="11" name="Straight Arrow Connector 10"/>
          <p:cNvCxnSpPr/>
          <p:nvPr/>
        </p:nvCxnSpPr>
        <p:spPr>
          <a:xfrm>
            <a:off x="4312629" y="1860794"/>
            <a:ext cx="439391" cy="71311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66655" y="4689140"/>
            <a:ext cx="1296509" cy="276999"/>
          </a:xfrm>
          <a:prstGeom prst="rect">
            <a:avLst/>
          </a:prstGeom>
          <a:solidFill>
            <a:schemeClr val="bg1"/>
          </a:solidFill>
          <a:ln w="28575">
            <a:noFill/>
          </a:ln>
        </p:spPr>
        <p:txBody>
          <a:bodyPr wrap="none" rtlCol="0">
            <a:spAutoFit/>
          </a:bodyPr>
          <a:lstStyle/>
          <a:p>
            <a:r>
              <a:rPr lang="fr-FR" sz="1200" b="1" dirty="0" smtClean="0"/>
              <a:t>HL </a:t>
            </a:r>
            <a:r>
              <a:rPr lang="fr-FR" sz="1200" b="1" dirty="0" err="1" smtClean="0"/>
              <a:t>Crab</a:t>
            </a:r>
            <a:r>
              <a:rPr lang="fr-FR" sz="1200" b="1" dirty="0" smtClean="0"/>
              <a:t> </a:t>
            </a:r>
            <a:r>
              <a:rPr lang="fr-FR" sz="1200" b="1" dirty="0" err="1" smtClean="0"/>
              <a:t>Cav</a:t>
            </a:r>
            <a:r>
              <a:rPr lang="fr-FR" sz="1200" b="1" dirty="0" smtClean="0"/>
              <a:t> racks</a:t>
            </a:r>
            <a:endParaRPr lang="fr-FR" sz="1200" b="1" dirty="0"/>
          </a:p>
        </p:txBody>
      </p:sp>
      <p:sp>
        <p:nvSpPr>
          <p:cNvPr id="13" name="TextBox 12"/>
          <p:cNvSpPr txBox="1"/>
          <p:nvPr/>
        </p:nvSpPr>
        <p:spPr>
          <a:xfrm>
            <a:off x="2958610" y="1583795"/>
            <a:ext cx="1613390" cy="276999"/>
          </a:xfrm>
          <a:prstGeom prst="rect">
            <a:avLst/>
          </a:prstGeom>
          <a:solidFill>
            <a:schemeClr val="bg1"/>
          </a:solidFill>
          <a:ln w="28575">
            <a:noFill/>
          </a:ln>
        </p:spPr>
        <p:txBody>
          <a:bodyPr wrap="none" rtlCol="0">
            <a:spAutoFit/>
          </a:bodyPr>
          <a:lstStyle/>
          <a:p>
            <a:r>
              <a:rPr lang="en-GB" sz="1200" b="1" dirty="0" smtClean="0"/>
              <a:t>Control Room (100m</a:t>
            </a:r>
            <a:r>
              <a:rPr lang="en-GB" sz="1200" b="1" baseline="30000" dirty="0" smtClean="0"/>
              <a:t>2</a:t>
            </a:r>
            <a:r>
              <a:rPr lang="en-GB" sz="1200" b="1" dirty="0" smtClean="0"/>
              <a:t>)</a:t>
            </a:r>
            <a:endParaRPr lang="fr-FR" sz="1200" b="1" dirty="0"/>
          </a:p>
        </p:txBody>
      </p:sp>
      <p:cxnSp>
        <p:nvCxnSpPr>
          <p:cNvPr id="21" name="Straight Arrow Connector 20"/>
          <p:cNvCxnSpPr>
            <a:stCxn id="12" idx="3"/>
          </p:cNvCxnSpPr>
          <p:nvPr/>
        </p:nvCxnSpPr>
        <p:spPr>
          <a:xfrm flipV="1">
            <a:off x="2763164" y="4329100"/>
            <a:ext cx="1002141" cy="49854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0299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0"/>
            <a:ext cx="8229600" cy="836712"/>
          </a:xfrm>
        </p:spPr>
        <p:txBody>
          <a:bodyPr/>
          <a:lstStyle/>
          <a:p>
            <a:r>
              <a:rPr lang="en-GB" dirty="0" smtClean="0"/>
              <a:t>From concept to </a:t>
            </a:r>
            <a:r>
              <a:rPr lang="en-GB" i="1" dirty="0" smtClean="0"/>
              <a:t>virtual</a:t>
            </a:r>
            <a:r>
              <a:rPr lang="en-GB" dirty="0" smtClean="0"/>
              <a:t> reality</a:t>
            </a:r>
            <a:endParaRPr lang="en-GB" dirty="0"/>
          </a:p>
        </p:txBody>
      </p:sp>
      <p:grpSp>
        <p:nvGrpSpPr>
          <p:cNvPr id="5" name="Group 5"/>
          <p:cNvGrpSpPr>
            <a:grpSpLocks noChangeAspect="1"/>
          </p:cNvGrpSpPr>
          <p:nvPr/>
        </p:nvGrpSpPr>
        <p:grpSpPr bwMode="auto">
          <a:xfrm flipH="1">
            <a:off x="472434" y="836712"/>
            <a:ext cx="7704856" cy="2005013"/>
            <a:chOff x="785" y="709"/>
            <a:chExt cx="4027" cy="1263"/>
          </a:xfrm>
        </p:grpSpPr>
        <p:sp>
          <p:nvSpPr>
            <p:cNvPr id="8" name="AutoShape 4"/>
            <p:cNvSpPr>
              <a:spLocks noChangeAspect="1" noChangeArrowheads="1" noTextEdit="1"/>
            </p:cNvSpPr>
            <p:nvPr/>
          </p:nvSpPr>
          <p:spPr bwMode="auto">
            <a:xfrm>
              <a:off x="785" y="709"/>
              <a:ext cx="4027" cy="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Rectangle 6"/>
            <p:cNvSpPr>
              <a:spLocks noChangeArrowheads="1"/>
            </p:cNvSpPr>
            <p:nvPr/>
          </p:nvSpPr>
          <p:spPr bwMode="auto">
            <a:xfrm>
              <a:off x="787" y="711"/>
              <a:ext cx="4024" cy="12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Rectangle 7"/>
            <p:cNvSpPr>
              <a:spLocks noChangeArrowheads="1"/>
            </p:cNvSpPr>
            <p:nvPr/>
          </p:nvSpPr>
          <p:spPr bwMode="auto">
            <a:xfrm>
              <a:off x="955" y="784"/>
              <a:ext cx="3772" cy="9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Rectangle 8"/>
            <p:cNvSpPr>
              <a:spLocks noChangeArrowheads="1"/>
            </p:cNvSpPr>
            <p:nvPr/>
          </p:nvSpPr>
          <p:spPr bwMode="auto">
            <a:xfrm>
              <a:off x="955" y="1725"/>
              <a:ext cx="3772" cy="4"/>
            </a:xfrm>
            <a:prstGeom prst="rect">
              <a:avLst/>
            </a:pr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 name="Freeform 9"/>
            <p:cNvSpPr>
              <a:spLocks noEditPoints="1"/>
            </p:cNvSpPr>
            <p:nvPr/>
          </p:nvSpPr>
          <p:spPr bwMode="auto">
            <a:xfrm>
              <a:off x="953" y="1727"/>
              <a:ext cx="3776" cy="22"/>
            </a:xfrm>
            <a:custGeom>
              <a:avLst/>
              <a:gdLst>
                <a:gd name="T0" fmla="*/ 61 w 3776"/>
                <a:gd name="T1" fmla="*/ 0 h 22"/>
                <a:gd name="T2" fmla="*/ 118 w 3776"/>
                <a:gd name="T3" fmla="*/ 16 h 22"/>
                <a:gd name="T4" fmla="*/ 172 w 3776"/>
                <a:gd name="T5" fmla="*/ 16 h 22"/>
                <a:gd name="T6" fmla="*/ 228 w 3776"/>
                <a:gd name="T7" fmla="*/ 0 h 22"/>
                <a:gd name="T8" fmla="*/ 289 w 3776"/>
                <a:gd name="T9" fmla="*/ 0 h 22"/>
                <a:gd name="T10" fmla="*/ 404 w 3776"/>
                <a:gd name="T11" fmla="*/ 0 h 22"/>
                <a:gd name="T12" fmla="*/ 461 w 3776"/>
                <a:gd name="T13" fmla="*/ 16 h 22"/>
                <a:gd name="T14" fmla="*/ 515 w 3776"/>
                <a:gd name="T15" fmla="*/ 16 h 22"/>
                <a:gd name="T16" fmla="*/ 571 w 3776"/>
                <a:gd name="T17" fmla="*/ 0 h 22"/>
                <a:gd name="T18" fmla="*/ 632 w 3776"/>
                <a:gd name="T19" fmla="*/ 0 h 22"/>
                <a:gd name="T20" fmla="*/ 747 w 3776"/>
                <a:gd name="T21" fmla="*/ 0 h 22"/>
                <a:gd name="T22" fmla="*/ 804 w 3776"/>
                <a:gd name="T23" fmla="*/ 16 h 22"/>
                <a:gd name="T24" fmla="*/ 857 w 3776"/>
                <a:gd name="T25" fmla="*/ 16 h 22"/>
                <a:gd name="T26" fmla="*/ 914 w 3776"/>
                <a:gd name="T27" fmla="*/ 0 h 22"/>
                <a:gd name="T28" fmla="*/ 975 w 3776"/>
                <a:gd name="T29" fmla="*/ 0 h 22"/>
                <a:gd name="T30" fmla="*/ 1090 w 3776"/>
                <a:gd name="T31" fmla="*/ 0 h 22"/>
                <a:gd name="T32" fmla="*/ 1147 w 3776"/>
                <a:gd name="T33" fmla="*/ 16 h 22"/>
                <a:gd name="T34" fmla="*/ 1200 w 3776"/>
                <a:gd name="T35" fmla="*/ 16 h 22"/>
                <a:gd name="T36" fmla="*/ 1257 w 3776"/>
                <a:gd name="T37" fmla="*/ 0 h 22"/>
                <a:gd name="T38" fmla="*/ 1318 w 3776"/>
                <a:gd name="T39" fmla="*/ 0 h 22"/>
                <a:gd name="T40" fmla="*/ 1432 w 3776"/>
                <a:gd name="T41" fmla="*/ 0 h 22"/>
                <a:gd name="T42" fmla="*/ 1490 w 3776"/>
                <a:gd name="T43" fmla="*/ 16 h 22"/>
                <a:gd name="T44" fmla="*/ 1543 w 3776"/>
                <a:gd name="T45" fmla="*/ 16 h 22"/>
                <a:gd name="T46" fmla="*/ 1600 w 3776"/>
                <a:gd name="T47" fmla="*/ 0 h 22"/>
                <a:gd name="T48" fmla="*/ 1661 w 3776"/>
                <a:gd name="T49" fmla="*/ 0 h 22"/>
                <a:gd name="T50" fmla="*/ 1775 w 3776"/>
                <a:gd name="T51" fmla="*/ 0 h 22"/>
                <a:gd name="T52" fmla="*/ 1833 w 3776"/>
                <a:gd name="T53" fmla="*/ 16 h 22"/>
                <a:gd name="T54" fmla="*/ 1886 w 3776"/>
                <a:gd name="T55" fmla="*/ 16 h 22"/>
                <a:gd name="T56" fmla="*/ 1943 w 3776"/>
                <a:gd name="T57" fmla="*/ 0 h 22"/>
                <a:gd name="T58" fmla="*/ 2004 w 3776"/>
                <a:gd name="T59" fmla="*/ 0 h 22"/>
                <a:gd name="T60" fmla="*/ 2118 w 3776"/>
                <a:gd name="T61" fmla="*/ 0 h 22"/>
                <a:gd name="T62" fmla="*/ 2176 w 3776"/>
                <a:gd name="T63" fmla="*/ 16 h 22"/>
                <a:gd name="T64" fmla="*/ 2229 w 3776"/>
                <a:gd name="T65" fmla="*/ 16 h 22"/>
                <a:gd name="T66" fmla="*/ 2286 w 3776"/>
                <a:gd name="T67" fmla="*/ 0 h 22"/>
                <a:gd name="T68" fmla="*/ 2347 w 3776"/>
                <a:gd name="T69" fmla="*/ 0 h 22"/>
                <a:gd name="T70" fmla="*/ 2461 w 3776"/>
                <a:gd name="T71" fmla="*/ 0 h 22"/>
                <a:gd name="T72" fmla="*/ 2519 w 3776"/>
                <a:gd name="T73" fmla="*/ 16 h 22"/>
                <a:gd name="T74" fmla="*/ 2572 w 3776"/>
                <a:gd name="T75" fmla="*/ 16 h 22"/>
                <a:gd name="T76" fmla="*/ 2629 w 3776"/>
                <a:gd name="T77" fmla="*/ 0 h 22"/>
                <a:gd name="T78" fmla="*/ 2690 w 3776"/>
                <a:gd name="T79" fmla="*/ 0 h 22"/>
                <a:gd name="T80" fmla="*/ 2804 w 3776"/>
                <a:gd name="T81" fmla="*/ 0 h 22"/>
                <a:gd name="T82" fmla="*/ 2862 w 3776"/>
                <a:gd name="T83" fmla="*/ 16 h 22"/>
                <a:gd name="T84" fmla="*/ 2915 w 3776"/>
                <a:gd name="T85" fmla="*/ 16 h 22"/>
                <a:gd name="T86" fmla="*/ 2972 w 3776"/>
                <a:gd name="T87" fmla="*/ 0 h 22"/>
                <a:gd name="T88" fmla="*/ 3033 w 3776"/>
                <a:gd name="T89" fmla="*/ 0 h 22"/>
                <a:gd name="T90" fmla="*/ 3147 w 3776"/>
                <a:gd name="T91" fmla="*/ 0 h 22"/>
                <a:gd name="T92" fmla="*/ 3204 w 3776"/>
                <a:gd name="T93" fmla="*/ 16 h 22"/>
                <a:gd name="T94" fmla="*/ 3258 w 3776"/>
                <a:gd name="T95" fmla="*/ 16 h 22"/>
                <a:gd name="T96" fmla="*/ 3315 w 3776"/>
                <a:gd name="T97" fmla="*/ 0 h 22"/>
                <a:gd name="T98" fmla="*/ 3376 w 3776"/>
                <a:gd name="T99" fmla="*/ 0 h 22"/>
                <a:gd name="T100" fmla="*/ 3490 w 3776"/>
                <a:gd name="T101" fmla="*/ 0 h 22"/>
                <a:gd name="T102" fmla="*/ 3547 w 3776"/>
                <a:gd name="T103" fmla="*/ 16 h 22"/>
                <a:gd name="T104" fmla="*/ 3601 w 3776"/>
                <a:gd name="T105" fmla="*/ 16 h 22"/>
                <a:gd name="T106" fmla="*/ 3658 w 3776"/>
                <a:gd name="T107" fmla="*/ 0 h 22"/>
                <a:gd name="T108" fmla="*/ 3719 w 3776"/>
                <a:gd name="T109" fmla="*/ 0 h 22"/>
                <a:gd name="T110" fmla="*/ 4 w 3776"/>
                <a:gd name="T111" fmla="*/ 0 h 22"/>
                <a:gd name="T112" fmla="*/ 575 w 3776"/>
                <a:gd name="T113" fmla="*/ 22 h 22"/>
                <a:gd name="T114" fmla="*/ 1143 w 3776"/>
                <a:gd name="T115" fmla="*/ 22 h 22"/>
                <a:gd name="T116" fmla="*/ 1714 w 3776"/>
                <a:gd name="T117" fmla="*/ 0 h 22"/>
                <a:gd name="T118" fmla="*/ 2290 w 3776"/>
                <a:gd name="T119" fmla="*/ 0 h 22"/>
                <a:gd name="T120" fmla="*/ 3433 w 3776"/>
                <a:gd name="T1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76" h="22">
                  <a:moveTo>
                    <a:pt x="4" y="0"/>
                  </a:moveTo>
                  <a:lnTo>
                    <a:pt x="4" y="16"/>
                  </a:lnTo>
                  <a:lnTo>
                    <a:pt x="0" y="16"/>
                  </a:lnTo>
                  <a:lnTo>
                    <a:pt x="0" y="0"/>
                  </a:lnTo>
                  <a:lnTo>
                    <a:pt x="4" y="0"/>
                  </a:lnTo>
                  <a:close/>
                  <a:moveTo>
                    <a:pt x="61" y="0"/>
                  </a:moveTo>
                  <a:lnTo>
                    <a:pt x="61" y="16"/>
                  </a:lnTo>
                  <a:lnTo>
                    <a:pt x="57" y="16"/>
                  </a:lnTo>
                  <a:lnTo>
                    <a:pt x="57" y="0"/>
                  </a:lnTo>
                  <a:lnTo>
                    <a:pt x="61" y="0"/>
                  </a:lnTo>
                  <a:close/>
                  <a:moveTo>
                    <a:pt x="118" y="0"/>
                  </a:moveTo>
                  <a:lnTo>
                    <a:pt x="118" y="16"/>
                  </a:lnTo>
                  <a:lnTo>
                    <a:pt x="114" y="16"/>
                  </a:lnTo>
                  <a:lnTo>
                    <a:pt x="114" y="0"/>
                  </a:lnTo>
                  <a:lnTo>
                    <a:pt x="118" y="0"/>
                  </a:lnTo>
                  <a:close/>
                  <a:moveTo>
                    <a:pt x="175" y="0"/>
                  </a:moveTo>
                  <a:lnTo>
                    <a:pt x="175" y="16"/>
                  </a:lnTo>
                  <a:lnTo>
                    <a:pt x="172" y="16"/>
                  </a:lnTo>
                  <a:lnTo>
                    <a:pt x="172" y="0"/>
                  </a:lnTo>
                  <a:lnTo>
                    <a:pt x="175" y="0"/>
                  </a:lnTo>
                  <a:close/>
                  <a:moveTo>
                    <a:pt x="232" y="0"/>
                  </a:moveTo>
                  <a:lnTo>
                    <a:pt x="232" y="16"/>
                  </a:lnTo>
                  <a:lnTo>
                    <a:pt x="228" y="16"/>
                  </a:lnTo>
                  <a:lnTo>
                    <a:pt x="228" y="0"/>
                  </a:lnTo>
                  <a:lnTo>
                    <a:pt x="232" y="0"/>
                  </a:lnTo>
                  <a:close/>
                  <a:moveTo>
                    <a:pt x="289" y="0"/>
                  </a:moveTo>
                  <a:lnTo>
                    <a:pt x="289" y="16"/>
                  </a:lnTo>
                  <a:lnTo>
                    <a:pt x="286" y="16"/>
                  </a:lnTo>
                  <a:lnTo>
                    <a:pt x="286" y="0"/>
                  </a:lnTo>
                  <a:lnTo>
                    <a:pt x="289" y="0"/>
                  </a:lnTo>
                  <a:close/>
                  <a:moveTo>
                    <a:pt x="347" y="0"/>
                  </a:moveTo>
                  <a:lnTo>
                    <a:pt x="347" y="16"/>
                  </a:lnTo>
                  <a:lnTo>
                    <a:pt x="343" y="16"/>
                  </a:lnTo>
                  <a:lnTo>
                    <a:pt x="343" y="0"/>
                  </a:lnTo>
                  <a:lnTo>
                    <a:pt x="347" y="0"/>
                  </a:lnTo>
                  <a:close/>
                  <a:moveTo>
                    <a:pt x="404" y="0"/>
                  </a:moveTo>
                  <a:lnTo>
                    <a:pt x="404" y="16"/>
                  </a:lnTo>
                  <a:lnTo>
                    <a:pt x="400" y="16"/>
                  </a:lnTo>
                  <a:lnTo>
                    <a:pt x="400" y="0"/>
                  </a:lnTo>
                  <a:lnTo>
                    <a:pt x="404" y="0"/>
                  </a:lnTo>
                  <a:close/>
                  <a:moveTo>
                    <a:pt x="461" y="0"/>
                  </a:moveTo>
                  <a:lnTo>
                    <a:pt x="461" y="16"/>
                  </a:lnTo>
                  <a:lnTo>
                    <a:pt x="457" y="16"/>
                  </a:lnTo>
                  <a:lnTo>
                    <a:pt x="457" y="0"/>
                  </a:lnTo>
                  <a:lnTo>
                    <a:pt x="461" y="0"/>
                  </a:lnTo>
                  <a:close/>
                  <a:moveTo>
                    <a:pt x="518" y="0"/>
                  </a:moveTo>
                  <a:lnTo>
                    <a:pt x="518" y="16"/>
                  </a:lnTo>
                  <a:lnTo>
                    <a:pt x="515" y="16"/>
                  </a:lnTo>
                  <a:lnTo>
                    <a:pt x="515" y="0"/>
                  </a:lnTo>
                  <a:lnTo>
                    <a:pt x="518" y="0"/>
                  </a:lnTo>
                  <a:close/>
                  <a:moveTo>
                    <a:pt x="575" y="0"/>
                  </a:moveTo>
                  <a:lnTo>
                    <a:pt x="575" y="16"/>
                  </a:lnTo>
                  <a:lnTo>
                    <a:pt x="571" y="16"/>
                  </a:lnTo>
                  <a:lnTo>
                    <a:pt x="571" y="0"/>
                  </a:lnTo>
                  <a:lnTo>
                    <a:pt x="575" y="0"/>
                  </a:lnTo>
                  <a:close/>
                  <a:moveTo>
                    <a:pt x="632" y="0"/>
                  </a:moveTo>
                  <a:lnTo>
                    <a:pt x="632" y="16"/>
                  </a:lnTo>
                  <a:lnTo>
                    <a:pt x="629" y="16"/>
                  </a:lnTo>
                  <a:lnTo>
                    <a:pt x="629" y="0"/>
                  </a:lnTo>
                  <a:lnTo>
                    <a:pt x="632" y="0"/>
                  </a:lnTo>
                  <a:close/>
                  <a:moveTo>
                    <a:pt x="690" y="0"/>
                  </a:moveTo>
                  <a:lnTo>
                    <a:pt x="690" y="16"/>
                  </a:lnTo>
                  <a:lnTo>
                    <a:pt x="686" y="16"/>
                  </a:lnTo>
                  <a:lnTo>
                    <a:pt x="686" y="0"/>
                  </a:lnTo>
                  <a:lnTo>
                    <a:pt x="690" y="0"/>
                  </a:lnTo>
                  <a:close/>
                  <a:moveTo>
                    <a:pt x="747" y="0"/>
                  </a:moveTo>
                  <a:lnTo>
                    <a:pt x="747" y="16"/>
                  </a:lnTo>
                  <a:lnTo>
                    <a:pt x="743" y="16"/>
                  </a:lnTo>
                  <a:lnTo>
                    <a:pt x="743" y="0"/>
                  </a:lnTo>
                  <a:lnTo>
                    <a:pt x="747" y="0"/>
                  </a:lnTo>
                  <a:close/>
                  <a:moveTo>
                    <a:pt x="804" y="0"/>
                  </a:moveTo>
                  <a:lnTo>
                    <a:pt x="804" y="16"/>
                  </a:lnTo>
                  <a:lnTo>
                    <a:pt x="800" y="16"/>
                  </a:lnTo>
                  <a:lnTo>
                    <a:pt x="800" y="0"/>
                  </a:lnTo>
                  <a:lnTo>
                    <a:pt x="804" y="0"/>
                  </a:lnTo>
                  <a:close/>
                  <a:moveTo>
                    <a:pt x="861" y="0"/>
                  </a:moveTo>
                  <a:lnTo>
                    <a:pt x="861" y="16"/>
                  </a:lnTo>
                  <a:lnTo>
                    <a:pt x="857" y="16"/>
                  </a:lnTo>
                  <a:lnTo>
                    <a:pt x="857" y="0"/>
                  </a:lnTo>
                  <a:lnTo>
                    <a:pt x="861" y="0"/>
                  </a:lnTo>
                  <a:close/>
                  <a:moveTo>
                    <a:pt x="918" y="0"/>
                  </a:moveTo>
                  <a:lnTo>
                    <a:pt x="918" y="16"/>
                  </a:lnTo>
                  <a:lnTo>
                    <a:pt x="914" y="16"/>
                  </a:lnTo>
                  <a:lnTo>
                    <a:pt x="914" y="0"/>
                  </a:lnTo>
                  <a:lnTo>
                    <a:pt x="918" y="0"/>
                  </a:lnTo>
                  <a:close/>
                  <a:moveTo>
                    <a:pt x="975" y="0"/>
                  </a:moveTo>
                  <a:lnTo>
                    <a:pt x="975" y="16"/>
                  </a:lnTo>
                  <a:lnTo>
                    <a:pt x="972" y="16"/>
                  </a:lnTo>
                  <a:lnTo>
                    <a:pt x="972" y="0"/>
                  </a:lnTo>
                  <a:lnTo>
                    <a:pt x="975" y="0"/>
                  </a:lnTo>
                  <a:close/>
                  <a:moveTo>
                    <a:pt x="1033" y="0"/>
                  </a:moveTo>
                  <a:lnTo>
                    <a:pt x="1033" y="16"/>
                  </a:lnTo>
                  <a:lnTo>
                    <a:pt x="1029" y="16"/>
                  </a:lnTo>
                  <a:lnTo>
                    <a:pt x="1029" y="0"/>
                  </a:lnTo>
                  <a:lnTo>
                    <a:pt x="1033" y="0"/>
                  </a:lnTo>
                  <a:close/>
                  <a:moveTo>
                    <a:pt x="1090" y="0"/>
                  </a:moveTo>
                  <a:lnTo>
                    <a:pt x="1090" y="16"/>
                  </a:lnTo>
                  <a:lnTo>
                    <a:pt x="1086" y="16"/>
                  </a:lnTo>
                  <a:lnTo>
                    <a:pt x="1086" y="0"/>
                  </a:lnTo>
                  <a:lnTo>
                    <a:pt x="1090" y="0"/>
                  </a:lnTo>
                  <a:close/>
                  <a:moveTo>
                    <a:pt x="1147" y="0"/>
                  </a:moveTo>
                  <a:lnTo>
                    <a:pt x="1147" y="16"/>
                  </a:lnTo>
                  <a:lnTo>
                    <a:pt x="1143" y="16"/>
                  </a:lnTo>
                  <a:lnTo>
                    <a:pt x="1143" y="0"/>
                  </a:lnTo>
                  <a:lnTo>
                    <a:pt x="1147" y="0"/>
                  </a:lnTo>
                  <a:close/>
                  <a:moveTo>
                    <a:pt x="1204" y="0"/>
                  </a:moveTo>
                  <a:lnTo>
                    <a:pt x="1204" y="16"/>
                  </a:lnTo>
                  <a:lnTo>
                    <a:pt x="1200" y="16"/>
                  </a:lnTo>
                  <a:lnTo>
                    <a:pt x="1200" y="0"/>
                  </a:lnTo>
                  <a:lnTo>
                    <a:pt x="1204" y="0"/>
                  </a:lnTo>
                  <a:close/>
                  <a:moveTo>
                    <a:pt x="1261" y="0"/>
                  </a:moveTo>
                  <a:lnTo>
                    <a:pt x="1261" y="16"/>
                  </a:lnTo>
                  <a:lnTo>
                    <a:pt x="1257" y="16"/>
                  </a:lnTo>
                  <a:lnTo>
                    <a:pt x="1257" y="0"/>
                  </a:lnTo>
                  <a:lnTo>
                    <a:pt x="1261" y="0"/>
                  </a:lnTo>
                  <a:close/>
                  <a:moveTo>
                    <a:pt x="1318" y="0"/>
                  </a:moveTo>
                  <a:lnTo>
                    <a:pt x="1318" y="16"/>
                  </a:lnTo>
                  <a:lnTo>
                    <a:pt x="1315" y="16"/>
                  </a:lnTo>
                  <a:lnTo>
                    <a:pt x="1315" y="0"/>
                  </a:lnTo>
                  <a:lnTo>
                    <a:pt x="1318" y="0"/>
                  </a:lnTo>
                  <a:close/>
                  <a:moveTo>
                    <a:pt x="1376" y="0"/>
                  </a:moveTo>
                  <a:lnTo>
                    <a:pt x="1376" y="16"/>
                  </a:lnTo>
                  <a:lnTo>
                    <a:pt x="1372" y="16"/>
                  </a:lnTo>
                  <a:lnTo>
                    <a:pt x="1372" y="0"/>
                  </a:lnTo>
                  <a:lnTo>
                    <a:pt x="1376" y="0"/>
                  </a:lnTo>
                  <a:close/>
                  <a:moveTo>
                    <a:pt x="1432" y="0"/>
                  </a:moveTo>
                  <a:lnTo>
                    <a:pt x="1432" y="16"/>
                  </a:lnTo>
                  <a:lnTo>
                    <a:pt x="1429" y="16"/>
                  </a:lnTo>
                  <a:lnTo>
                    <a:pt x="1429" y="0"/>
                  </a:lnTo>
                  <a:lnTo>
                    <a:pt x="1432" y="0"/>
                  </a:lnTo>
                  <a:close/>
                  <a:moveTo>
                    <a:pt x="1490" y="0"/>
                  </a:moveTo>
                  <a:lnTo>
                    <a:pt x="1490" y="16"/>
                  </a:lnTo>
                  <a:lnTo>
                    <a:pt x="1486" y="16"/>
                  </a:lnTo>
                  <a:lnTo>
                    <a:pt x="1486" y="0"/>
                  </a:lnTo>
                  <a:lnTo>
                    <a:pt x="1490" y="0"/>
                  </a:lnTo>
                  <a:close/>
                  <a:moveTo>
                    <a:pt x="1547" y="0"/>
                  </a:moveTo>
                  <a:lnTo>
                    <a:pt x="1547" y="16"/>
                  </a:lnTo>
                  <a:lnTo>
                    <a:pt x="1543" y="16"/>
                  </a:lnTo>
                  <a:lnTo>
                    <a:pt x="1543" y="0"/>
                  </a:lnTo>
                  <a:lnTo>
                    <a:pt x="1547" y="0"/>
                  </a:lnTo>
                  <a:close/>
                  <a:moveTo>
                    <a:pt x="1604" y="0"/>
                  </a:moveTo>
                  <a:lnTo>
                    <a:pt x="1604" y="16"/>
                  </a:lnTo>
                  <a:lnTo>
                    <a:pt x="1600" y="16"/>
                  </a:lnTo>
                  <a:lnTo>
                    <a:pt x="1600" y="0"/>
                  </a:lnTo>
                  <a:lnTo>
                    <a:pt x="1604" y="0"/>
                  </a:lnTo>
                  <a:close/>
                  <a:moveTo>
                    <a:pt x="1661" y="0"/>
                  </a:moveTo>
                  <a:lnTo>
                    <a:pt x="1661" y="16"/>
                  </a:lnTo>
                  <a:lnTo>
                    <a:pt x="1658" y="16"/>
                  </a:lnTo>
                  <a:lnTo>
                    <a:pt x="1658" y="0"/>
                  </a:lnTo>
                  <a:lnTo>
                    <a:pt x="1661" y="0"/>
                  </a:lnTo>
                  <a:close/>
                  <a:moveTo>
                    <a:pt x="1718" y="0"/>
                  </a:moveTo>
                  <a:lnTo>
                    <a:pt x="1718" y="16"/>
                  </a:lnTo>
                  <a:lnTo>
                    <a:pt x="1714" y="16"/>
                  </a:lnTo>
                  <a:lnTo>
                    <a:pt x="1714" y="0"/>
                  </a:lnTo>
                  <a:lnTo>
                    <a:pt x="1718" y="0"/>
                  </a:lnTo>
                  <a:close/>
                  <a:moveTo>
                    <a:pt x="1775" y="0"/>
                  </a:moveTo>
                  <a:lnTo>
                    <a:pt x="1775" y="16"/>
                  </a:lnTo>
                  <a:lnTo>
                    <a:pt x="1772" y="16"/>
                  </a:lnTo>
                  <a:lnTo>
                    <a:pt x="1772" y="0"/>
                  </a:lnTo>
                  <a:lnTo>
                    <a:pt x="1775" y="0"/>
                  </a:lnTo>
                  <a:close/>
                  <a:moveTo>
                    <a:pt x="1833" y="0"/>
                  </a:moveTo>
                  <a:lnTo>
                    <a:pt x="1833" y="16"/>
                  </a:lnTo>
                  <a:lnTo>
                    <a:pt x="1829" y="16"/>
                  </a:lnTo>
                  <a:lnTo>
                    <a:pt x="1829" y="0"/>
                  </a:lnTo>
                  <a:lnTo>
                    <a:pt x="1833" y="0"/>
                  </a:lnTo>
                  <a:close/>
                  <a:moveTo>
                    <a:pt x="1890" y="0"/>
                  </a:moveTo>
                  <a:lnTo>
                    <a:pt x="1890" y="16"/>
                  </a:lnTo>
                  <a:lnTo>
                    <a:pt x="1886" y="16"/>
                  </a:lnTo>
                  <a:lnTo>
                    <a:pt x="1886" y="0"/>
                  </a:lnTo>
                  <a:lnTo>
                    <a:pt x="1890" y="0"/>
                  </a:lnTo>
                  <a:close/>
                  <a:moveTo>
                    <a:pt x="1947" y="0"/>
                  </a:moveTo>
                  <a:lnTo>
                    <a:pt x="1947" y="16"/>
                  </a:lnTo>
                  <a:lnTo>
                    <a:pt x="1943" y="16"/>
                  </a:lnTo>
                  <a:lnTo>
                    <a:pt x="1943" y="0"/>
                  </a:lnTo>
                  <a:lnTo>
                    <a:pt x="1947" y="0"/>
                  </a:lnTo>
                  <a:close/>
                  <a:moveTo>
                    <a:pt x="2004" y="0"/>
                  </a:moveTo>
                  <a:lnTo>
                    <a:pt x="2004" y="16"/>
                  </a:lnTo>
                  <a:lnTo>
                    <a:pt x="2000" y="16"/>
                  </a:lnTo>
                  <a:lnTo>
                    <a:pt x="2000" y="0"/>
                  </a:lnTo>
                  <a:lnTo>
                    <a:pt x="2004" y="0"/>
                  </a:lnTo>
                  <a:close/>
                  <a:moveTo>
                    <a:pt x="2061" y="0"/>
                  </a:moveTo>
                  <a:lnTo>
                    <a:pt x="2061" y="16"/>
                  </a:lnTo>
                  <a:lnTo>
                    <a:pt x="2057" y="16"/>
                  </a:lnTo>
                  <a:lnTo>
                    <a:pt x="2057" y="0"/>
                  </a:lnTo>
                  <a:lnTo>
                    <a:pt x="2061" y="0"/>
                  </a:lnTo>
                  <a:close/>
                  <a:moveTo>
                    <a:pt x="2118" y="0"/>
                  </a:moveTo>
                  <a:lnTo>
                    <a:pt x="2118" y="16"/>
                  </a:lnTo>
                  <a:lnTo>
                    <a:pt x="2115" y="16"/>
                  </a:lnTo>
                  <a:lnTo>
                    <a:pt x="2115" y="0"/>
                  </a:lnTo>
                  <a:lnTo>
                    <a:pt x="2118" y="0"/>
                  </a:lnTo>
                  <a:close/>
                  <a:moveTo>
                    <a:pt x="2176" y="0"/>
                  </a:moveTo>
                  <a:lnTo>
                    <a:pt x="2176" y="16"/>
                  </a:lnTo>
                  <a:lnTo>
                    <a:pt x="2172" y="16"/>
                  </a:lnTo>
                  <a:lnTo>
                    <a:pt x="2172" y="0"/>
                  </a:lnTo>
                  <a:lnTo>
                    <a:pt x="2176" y="0"/>
                  </a:lnTo>
                  <a:close/>
                  <a:moveTo>
                    <a:pt x="2233" y="0"/>
                  </a:moveTo>
                  <a:lnTo>
                    <a:pt x="2233" y="16"/>
                  </a:lnTo>
                  <a:lnTo>
                    <a:pt x="2229" y="16"/>
                  </a:lnTo>
                  <a:lnTo>
                    <a:pt x="2229" y="0"/>
                  </a:lnTo>
                  <a:lnTo>
                    <a:pt x="2233" y="0"/>
                  </a:lnTo>
                  <a:close/>
                  <a:moveTo>
                    <a:pt x="2290" y="0"/>
                  </a:moveTo>
                  <a:lnTo>
                    <a:pt x="2290" y="16"/>
                  </a:lnTo>
                  <a:lnTo>
                    <a:pt x="2286" y="16"/>
                  </a:lnTo>
                  <a:lnTo>
                    <a:pt x="2286" y="0"/>
                  </a:lnTo>
                  <a:lnTo>
                    <a:pt x="2290" y="0"/>
                  </a:lnTo>
                  <a:close/>
                  <a:moveTo>
                    <a:pt x="2347" y="0"/>
                  </a:moveTo>
                  <a:lnTo>
                    <a:pt x="2347" y="16"/>
                  </a:lnTo>
                  <a:lnTo>
                    <a:pt x="2343" y="16"/>
                  </a:lnTo>
                  <a:lnTo>
                    <a:pt x="2343" y="0"/>
                  </a:lnTo>
                  <a:lnTo>
                    <a:pt x="2347" y="0"/>
                  </a:lnTo>
                  <a:close/>
                  <a:moveTo>
                    <a:pt x="2404" y="0"/>
                  </a:moveTo>
                  <a:lnTo>
                    <a:pt x="2404" y="16"/>
                  </a:lnTo>
                  <a:lnTo>
                    <a:pt x="2400" y="16"/>
                  </a:lnTo>
                  <a:lnTo>
                    <a:pt x="2400" y="0"/>
                  </a:lnTo>
                  <a:lnTo>
                    <a:pt x="2404" y="0"/>
                  </a:lnTo>
                  <a:close/>
                  <a:moveTo>
                    <a:pt x="2461" y="0"/>
                  </a:moveTo>
                  <a:lnTo>
                    <a:pt x="2461" y="16"/>
                  </a:lnTo>
                  <a:lnTo>
                    <a:pt x="2458" y="16"/>
                  </a:lnTo>
                  <a:lnTo>
                    <a:pt x="2458" y="0"/>
                  </a:lnTo>
                  <a:lnTo>
                    <a:pt x="2461" y="0"/>
                  </a:lnTo>
                  <a:close/>
                  <a:moveTo>
                    <a:pt x="2519" y="0"/>
                  </a:moveTo>
                  <a:lnTo>
                    <a:pt x="2519" y="16"/>
                  </a:lnTo>
                  <a:lnTo>
                    <a:pt x="2515" y="16"/>
                  </a:lnTo>
                  <a:lnTo>
                    <a:pt x="2515" y="0"/>
                  </a:lnTo>
                  <a:lnTo>
                    <a:pt x="2519" y="0"/>
                  </a:lnTo>
                  <a:close/>
                  <a:moveTo>
                    <a:pt x="2576" y="0"/>
                  </a:moveTo>
                  <a:lnTo>
                    <a:pt x="2576" y="16"/>
                  </a:lnTo>
                  <a:lnTo>
                    <a:pt x="2572" y="16"/>
                  </a:lnTo>
                  <a:lnTo>
                    <a:pt x="2572" y="0"/>
                  </a:lnTo>
                  <a:lnTo>
                    <a:pt x="2576" y="0"/>
                  </a:lnTo>
                  <a:close/>
                  <a:moveTo>
                    <a:pt x="2633" y="0"/>
                  </a:moveTo>
                  <a:lnTo>
                    <a:pt x="2633" y="16"/>
                  </a:lnTo>
                  <a:lnTo>
                    <a:pt x="2629" y="16"/>
                  </a:lnTo>
                  <a:lnTo>
                    <a:pt x="2629" y="0"/>
                  </a:lnTo>
                  <a:lnTo>
                    <a:pt x="2633" y="0"/>
                  </a:lnTo>
                  <a:close/>
                  <a:moveTo>
                    <a:pt x="2690" y="0"/>
                  </a:moveTo>
                  <a:lnTo>
                    <a:pt x="2690" y="16"/>
                  </a:lnTo>
                  <a:lnTo>
                    <a:pt x="2686" y="16"/>
                  </a:lnTo>
                  <a:lnTo>
                    <a:pt x="2686" y="0"/>
                  </a:lnTo>
                  <a:lnTo>
                    <a:pt x="2690" y="0"/>
                  </a:lnTo>
                  <a:close/>
                  <a:moveTo>
                    <a:pt x="2747" y="0"/>
                  </a:moveTo>
                  <a:lnTo>
                    <a:pt x="2747" y="16"/>
                  </a:lnTo>
                  <a:lnTo>
                    <a:pt x="2743" y="16"/>
                  </a:lnTo>
                  <a:lnTo>
                    <a:pt x="2743" y="0"/>
                  </a:lnTo>
                  <a:lnTo>
                    <a:pt x="2747" y="0"/>
                  </a:lnTo>
                  <a:close/>
                  <a:moveTo>
                    <a:pt x="2804" y="0"/>
                  </a:moveTo>
                  <a:lnTo>
                    <a:pt x="2804" y="16"/>
                  </a:lnTo>
                  <a:lnTo>
                    <a:pt x="2801" y="16"/>
                  </a:lnTo>
                  <a:lnTo>
                    <a:pt x="2801" y="0"/>
                  </a:lnTo>
                  <a:lnTo>
                    <a:pt x="2804" y="0"/>
                  </a:lnTo>
                  <a:close/>
                  <a:moveTo>
                    <a:pt x="2862" y="0"/>
                  </a:moveTo>
                  <a:lnTo>
                    <a:pt x="2862" y="16"/>
                  </a:lnTo>
                  <a:lnTo>
                    <a:pt x="2858" y="16"/>
                  </a:lnTo>
                  <a:lnTo>
                    <a:pt x="2858" y="0"/>
                  </a:lnTo>
                  <a:lnTo>
                    <a:pt x="2862" y="0"/>
                  </a:lnTo>
                  <a:close/>
                  <a:moveTo>
                    <a:pt x="2918" y="0"/>
                  </a:moveTo>
                  <a:lnTo>
                    <a:pt x="2918" y="16"/>
                  </a:lnTo>
                  <a:lnTo>
                    <a:pt x="2915" y="16"/>
                  </a:lnTo>
                  <a:lnTo>
                    <a:pt x="2915" y="0"/>
                  </a:lnTo>
                  <a:lnTo>
                    <a:pt x="2918" y="0"/>
                  </a:lnTo>
                  <a:close/>
                  <a:moveTo>
                    <a:pt x="2976" y="0"/>
                  </a:moveTo>
                  <a:lnTo>
                    <a:pt x="2976" y="16"/>
                  </a:lnTo>
                  <a:lnTo>
                    <a:pt x="2972" y="16"/>
                  </a:lnTo>
                  <a:lnTo>
                    <a:pt x="2972" y="0"/>
                  </a:lnTo>
                  <a:lnTo>
                    <a:pt x="2976" y="0"/>
                  </a:lnTo>
                  <a:close/>
                  <a:moveTo>
                    <a:pt x="3033" y="0"/>
                  </a:moveTo>
                  <a:lnTo>
                    <a:pt x="3033" y="16"/>
                  </a:lnTo>
                  <a:lnTo>
                    <a:pt x="3029" y="16"/>
                  </a:lnTo>
                  <a:lnTo>
                    <a:pt x="3029" y="0"/>
                  </a:lnTo>
                  <a:lnTo>
                    <a:pt x="3033" y="0"/>
                  </a:lnTo>
                  <a:close/>
                  <a:moveTo>
                    <a:pt x="3090" y="0"/>
                  </a:moveTo>
                  <a:lnTo>
                    <a:pt x="3090" y="16"/>
                  </a:lnTo>
                  <a:lnTo>
                    <a:pt x="3086" y="16"/>
                  </a:lnTo>
                  <a:lnTo>
                    <a:pt x="3086" y="0"/>
                  </a:lnTo>
                  <a:lnTo>
                    <a:pt x="3090" y="0"/>
                  </a:lnTo>
                  <a:close/>
                  <a:moveTo>
                    <a:pt x="3147" y="0"/>
                  </a:moveTo>
                  <a:lnTo>
                    <a:pt x="3147" y="16"/>
                  </a:lnTo>
                  <a:lnTo>
                    <a:pt x="3144" y="16"/>
                  </a:lnTo>
                  <a:lnTo>
                    <a:pt x="3144" y="0"/>
                  </a:lnTo>
                  <a:lnTo>
                    <a:pt x="3147" y="0"/>
                  </a:lnTo>
                  <a:close/>
                  <a:moveTo>
                    <a:pt x="3204" y="0"/>
                  </a:moveTo>
                  <a:lnTo>
                    <a:pt x="3204" y="16"/>
                  </a:lnTo>
                  <a:lnTo>
                    <a:pt x="3200" y="16"/>
                  </a:lnTo>
                  <a:lnTo>
                    <a:pt x="3200" y="0"/>
                  </a:lnTo>
                  <a:lnTo>
                    <a:pt x="3204" y="0"/>
                  </a:lnTo>
                  <a:close/>
                  <a:moveTo>
                    <a:pt x="3261" y="0"/>
                  </a:moveTo>
                  <a:lnTo>
                    <a:pt x="3261" y="16"/>
                  </a:lnTo>
                  <a:lnTo>
                    <a:pt x="3258" y="16"/>
                  </a:lnTo>
                  <a:lnTo>
                    <a:pt x="3258" y="0"/>
                  </a:lnTo>
                  <a:lnTo>
                    <a:pt x="3261" y="0"/>
                  </a:lnTo>
                  <a:close/>
                  <a:moveTo>
                    <a:pt x="3319" y="0"/>
                  </a:moveTo>
                  <a:lnTo>
                    <a:pt x="3319" y="16"/>
                  </a:lnTo>
                  <a:lnTo>
                    <a:pt x="3315" y="16"/>
                  </a:lnTo>
                  <a:lnTo>
                    <a:pt x="3315" y="0"/>
                  </a:lnTo>
                  <a:lnTo>
                    <a:pt x="3319" y="0"/>
                  </a:lnTo>
                  <a:close/>
                  <a:moveTo>
                    <a:pt x="3376" y="0"/>
                  </a:moveTo>
                  <a:lnTo>
                    <a:pt x="3376" y="16"/>
                  </a:lnTo>
                  <a:lnTo>
                    <a:pt x="3372" y="16"/>
                  </a:lnTo>
                  <a:lnTo>
                    <a:pt x="3372" y="0"/>
                  </a:lnTo>
                  <a:lnTo>
                    <a:pt x="3376" y="0"/>
                  </a:lnTo>
                  <a:close/>
                  <a:moveTo>
                    <a:pt x="3433" y="0"/>
                  </a:moveTo>
                  <a:lnTo>
                    <a:pt x="3433" y="16"/>
                  </a:lnTo>
                  <a:lnTo>
                    <a:pt x="3429" y="16"/>
                  </a:lnTo>
                  <a:lnTo>
                    <a:pt x="3429" y="0"/>
                  </a:lnTo>
                  <a:lnTo>
                    <a:pt x="3433" y="0"/>
                  </a:lnTo>
                  <a:close/>
                  <a:moveTo>
                    <a:pt x="3490" y="0"/>
                  </a:moveTo>
                  <a:lnTo>
                    <a:pt x="3490" y="16"/>
                  </a:lnTo>
                  <a:lnTo>
                    <a:pt x="3486" y="16"/>
                  </a:lnTo>
                  <a:lnTo>
                    <a:pt x="3486" y="0"/>
                  </a:lnTo>
                  <a:lnTo>
                    <a:pt x="3490" y="0"/>
                  </a:lnTo>
                  <a:close/>
                  <a:moveTo>
                    <a:pt x="3547" y="0"/>
                  </a:moveTo>
                  <a:lnTo>
                    <a:pt x="3547" y="16"/>
                  </a:lnTo>
                  <a:lnTo>
                    <a:pt x="3543" y="16"/>
                  </a:lnTo>
                  <a:lnTo>
                    <a:pt x="3543" y="0"/>
                  </a:lnTo>
                  <a:lnTo>
                    <a:pt x="3547" y="0"/>
                  </a:lnTo>
                  <a:close/>
                  <a:moveTo>
                    <a:pt x="3604" y="0"/>
                  </a:moveTo>
                  <a:lnTo>
                    <a:pt x="3604" y="16"/>
                  </a:lnTo>
                  <a:lnTo>
                    <a:pt x="3601" y="16"/>
                  </a:lnTo>
                  <a:lnTo>
                    <a:pt x="3601" y="0"/>
                  </a:lnTo>
                  <a:lnTo>
                    <a:pt x="3604" y="0"/>
                  </a:lnTo>
                  <a:close/>
                  <a:moveTo>
                    <a:pt x="3662" y="0"/>
                  </a:moveTo>
                  <a:lnTo>
                    <a:pt x="3662" y="16"/>
                  </a:lnTo>
                  <a:lnTo>
                    <a:pt x="3658" y="16"/>
                  </a:lnTo>
                  <a:lnTo>
                    <a:pt x="3658" y="0"/>
                  </a:lnTo>
                  <a:lnTo>
                    <a:pt x="3662" y="0"/>
                  </a:lnTo>
                  <a:close/>
                  <a:moveTo>
                    <a:pt x="3719" y="0"/>
                  </a:moveTo>
                  <a:lnTo>
                    <a:pt x="3719" y="16"/>
                  </a:lnTo>
                  <a:lnTo>
                    <a:pt x="3715" y="16"/>
                  </a:lnTo>
                  <a:lnTo>
                    <a:pt x="3715" y="0"/>
                  </a:lnTo>
                  <a:lnTo>
                    <a:pt x="3719" y="0"/>
                  </a:lnTo>
                  <a:close/>
                  <a:moveTo>
                    <a:pt x="3776" y="0"/>
                  </a:moveTo>
                  <a:lnTo>
                    <a:pt x="3776" y="16"/>
                  </a:lnTo>
                  <a:lnTo>
                    <a:pt x="3772" y="16"/>
                  </a:lnTo>
                  <a:lnTo>
                    <a:pt x="3772" y="0"/>
                  </a:lnTo>
                  <a:lnTo>
                    <a:pt x="3776" y="0"/>
                  </a:lnTo>
                  <a:close/>
                  <a:moveTo>
                    <a:pt x="4" y="0"/>
                  </a:moveTo>
                  <a:lnTo>
                    <a:pt x="4" y="22"/>
                  </a:lnTo>
                  <a:lnTo>
                    <a:pt x="0" y="22"/>
                  </a:lnTo>
                  <a:lnTo>
                    <a:pt x="0" y="0"/>
                  </a:lnTo>
                  <a:lnTo>
                    <a:pt x="4" y="0"/>
                  </a:lnTo>
                  <a:close/>
                  <a:moveTo>
                    <a:pt x="575" y="0"/>
                  </a:moveTo>
                  <a:lnTo>
                    <a:pt x="575" y="22"/>
                  </a:lnTo>
                  <a:lnTo>
                    <a:pt x="571" y="22"/>
                  </a:lnTo>
                  <a:lnTo>
                    <a:pt x="571" y="0"/>
                  </a:lnTo>
                  <a:lnTo>
                    <a:pt x="575" y="0"/>
                  </a:lnTo>
                  <a:close/>
                  <a:moveTo>
                    <a:pt x="1147" y="0"/>
                  </a:moveTo>
                  <a:lnTo>
                    <a:pt x="1147" y="22"/>
                  </a:lnTo>
                  <a:lnTo>
                    <a:pt x="1143" y="22"/>
                  </a:lnTo>
                  <a:lnTo>
                    <a:pt x="1143" y="0"/>
                  </a:lnTo>
                  <a:lnTo>
                    <a:pt x="1147" y="0"/>
                  </a:lnTo>
                  <a:close/>
                  <a:moveTo>
                    <a:pt x="1718" y="0"/>
                  </a:moveTo>
                  <a:lnTo>
                    <a:pt x="1718" y="22"/>
                  </a:lnTo>
                  <a:lnTo>
                    <a:pt x="1714" y="22"/>
                  </a:lnTo>
                  <a:lnTo>
                    <a:pt x="1714" y="0"/>
                  </a:lnTo>
                  <a:lnTo>
                    <a:pt x="1718" y="0"/>
                  </a:lnTo>
                  <a:close/>
                  <a:moveTo>
                    <a:pt x="2290" y="0"/>
                  </a:moveTo>
                  <a:lnTo>
                    <a:pt x="2290" y="22"/>
                  </a:lnTo>
                  <a:lnTo>
                    <a:pt x="2286" y="22"/>
                  </a:lnTo>
                  <a:lnTo>
                    <a:pt x="2286" y="0"/>
                  </a:lnTo>
                  <a:lnTo>
                    <a:pt x="2290" y="0"/>
                  </a:lnTo>
                  <a:close/>
                  <a:moveTo>
                    <a:pt x="2862" y="0"/>
                  </a:moveTo>
                  <a:lnTo>
                    <a:pt x="2862" y="22"/>
                  </a:lnTo>
                  <a:lnTo>
                    <a:pt x="2858" y="22"/>
                  </a:lnTo>
                  <a:lnTo>
                    <a:pt x="2858" y="0"/>
                  </a:lnTo>
                  <a:lnTo>
                    <a:pt x="2862" y="0"/>
                  </a:lnTo>
                  <a:close/>
                  <a:moveTo>
                    <a:pt x="3433" y="0"/>
                  </a:moveTo>
                  <a:lnTo>
                    <a:pt x="3433" y="22"/>
                  </a:lnTo>
                  <a:lnTo>
                    <a:pt x="3429" y="22"/>
                  </a:lnTo>
                  <a:lnTo>
                    <a:pt x="3429" y="0"/>
                  </a:lnTo>
                  <a:lnTo>
                    <a:pt x="3433" y="0"/>
                  </a:ln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4" name="Freeform 11"/>
            <p:cNvSpPr>
              <a:spLocks/>
            </p:cNvSpPr>
            <p:nvPr/>
          </p:nvSpPr>
          <p:spPr bwMode="auto">
            <a:xfrm>
              <a:off x="1121" y="1189"/>
              <a:ext cx="240" cy="133"/>
            </a:xfrm>
            <a:custGeom>
              <a:avLst/>
              <a:gdLst>
                <a:gd name="T0" fmla="*/ 288 w 6096"/>
                <a:gd name="T1" fmla="*/ 144 h 3392"/>
                <a:gd name="T2" fmla="*/ 288 w 6096"/>
                <a:gd name="T3" fmla="*/ 3248 h 3392"/>
                <a:gd name="T4" fmla="*/ 144 w 6096"/>
                <a:gd name="T5" fmla="*/ 3104 h 3392"/>
                <a:gd name="T6" fmla="*/ 5952 w 6096"/>
                <a:gd name="T7" fmla="*/ 3104 h 3392"/>
                <a:gd name="T8" fmla="*/ 5808 w 6096"/>
                <a:gd name="T9" fmla="*/ 3248 h 3392"/>
                <a:gd name="T10" fmla="*/ 5808 w 6096"/>
                <a:gd name="T11" fmla="*/ 144 h 3392"/>
                <a:gd name="T12" fmla="*/ 5952 w 6096"/>
                <a:gd name="T13" fmla="*/ 288 h 3392"/>
                <a:gd name="T14" fmla="*/ 144 w 6096"/>
                <a:gd name="T15" fmla="*/ 288 h 3392"/>
                <a:gd name="T16" fmla="*/ 0 w 6096"/>
                <a:gd name="T17" fmla="*/ 144 h 3392"/>
                <a:gd name="T18" fmla="*/ 144 w 6096"/>
                <a:gd name="T19" fmla="*/ 0 h 3392"/>
                <a:gd name="T20" fmla="*/ 5952 w 6096"/>
                <a:gd name="T21" fmla="*/ 0 h 3392"/>
                <a:gd name="T22" fmla="*/ 6096 w 6096"/>
                <a:gd name="T23" fmla="*/ 144 h 3392"/>
                <a:gd name="T24" fmla="*/ 6096 w 6096"/>
                <a:gd name="T25" fmla="*/ 3248 h 3392"/>
                <a:gd name="T26" fmla="*/ 5952 w 6096"/>
                <a:gd name="T27" fmla="*/ 3392 h 3392"/>
                <a:gd name="T28" fmla="*/ 144 w 6096"/>
                <a:gd name="T29" fmla="*/ 3392 h 3392"/>
                <a:gd name="T30" fmla="*/ 0 w 6096"/>
                <a:gd name="T31" fmla="*/ 3248 h 3392"/>
                <a:gd name="T32" fmla="*/ 0 w 6096"/>
                <a:gd name="T33" fmla="*/ 144 h 3392"/>
                <a:gd name="T34" fmla="*/ 144 w 6096"/>
                <a:gd name="T35" fmla="*/ 0 h 3392"/>
                <a:gd name="T36" fmla="*/ 288 w 6096"/>
                <a:gd name="T37" fmla="*/ 144 h 3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6" h="3392">
                  <a:moveTo>
                    <a:pt x="288" y="144"/>
                  </a:moveTo>
                  <a:lnTo>
                    <a:pt x="288" y="3248"/>
                  </a:lnTo>
                  <a:lnTo>
                    <a:pt x="144" y="3104"/>
                  </a:lnTo>
                  <a:lnTo>
                    <a:pt x="5952" y="3104"/>
                  </a:lnTo>
                  <a:lnTo>
                    <a:pt x="5808" y="3248"/>
                  </a:lnTo>
                  <a:lnTo>
                    <a:pt x="5808" y="144"/>
                  </a:lnTo>
                  <a:lnTo>
                    <a:pt x="5952" y="288"/>
                  </a:lnTo>
                  <a:lnTo>
                    <a:pt x="144" y="288"/>
                  </a:lnTo>
                  <a:cubicBezTo>
                    <a:pt x="65" y="288"/>
                    <a:pt x="0" y="224"/>
                    <a:pt x="0" y="144"/>
                  </a:cubicBezTo>
                  <a:cubicBezTo>
                    <a:pt x="0" y="65"/>
                    <a:pt x="65" y="0"/>
                    <a:pt x="144" y="0"/>
                  </a:cubicBezTo>
                  <a:lnTo>
                    <a:pt x="5952" y="0"/>
                  </a:lnTo>
                  <a:cubicBezTo>
                    <a:pt x="6032" y="0"/>
                    <a:pt x="6096" y="65"/>
                    <a:pt x="6096" y="144"/>
                  </a:cubicBezTo>
                  <a:lnTo>
                    <a:pt x="6096" y="3248"/>
                  </a:lnTo>
                  <a:cubicBezTo>
                    <a:pt x="6096" y="3328"/>
                    <a:pt x="6032" y="3392"/>
                    <a:pt x="5952" y="3392"/>
                  </a:cubicBezTo>
                  <a:lnTo>
                    <a:pt x="144" y="3392"/>
                  </a:lnTo>
                  <a:cubicBezTo>
                    <a:pt x="65" y="3392"/>
                    <a:pt x="0" y="3328"/>
                    <a:pt x="0" y="3248"/>
                  </a:cubicBezTo>
                  <a:lnTo>
                    <a:pt x="0" y="144"/>
                  </a:lnTo>
                  <a:cubicBezTo>
                    <a:pt x="0" y="65"/>
                    <a:pt x="65" y="0"/>
                    <a:pt x="144" y="0"/>
                  </a:cubicBezTo>
                  <a:cubicBezTo>
                    <a:pt x="224" y="0"/>
                    <a:pt x="288" y="65"/>
                    <a:pt x="288" y="144"/>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5" name="Freeform 12"/>
            <p:cNvSpPr>
              <a:spLocks/>
            </p:cNvSpPr>
            <p:nvPr/>
          </p:nvSpPr>
          <p:spPr bwMode="auto">
            <a:xfrm>
              <a:off x="1378" y="1189"/>
              <a:ext cx="240" cy="133"/>
            </a:xfrm>
            <a:custGeom>
              <a:avLst/>
              <a:gdLst>
                <a:gd name="T0" fmla="*/ 288 w 6112"/>
                <a:gd name="T1" fmla="*/ 144 h 3392"/>
                <a:gd name="T2" fmla="*/ 288 w 6112"/>
                <a:gd name="T3" fmla="*/ 3248 h 3392"/>
                <a:gd name="T4" fmla="*/ 144 w 6112"/>
                <a:gd name="T5" fmla="*/ 3104 h 3392"/>
                <a:gd name="T6" fmla="*/ 5968 w 6112"/>
                <a:gd name="T7" fmla="*/ 3104 h 3392"/>
                <a:gd name="T8" fmla="*/ 5824 w 6112"/>
                <a:gd name="T9" fmla="*/ 3248 h 3392"/>
                <a:gd name="T10" fmla="*/ 5824 w 6112"/>
                <a:gd name="T11" fmla="*/ 144 h 3392"/>
                <a:gd name="T12" fmla="*/ 5968 w 6112"/>
                <a:gd name="T13" fmla="*/ 288 h 3392"/>
                <a:gd name="T14" fmla="*/ 144 w 6112"/>
                <a:gd name="T15" fmla="*/ 288 h 3392"/>
                <a:gd name="T16" fmla="*/ 0 w 6112"/>
                <a:gd name="T17" fmla="*/ 144 h 3392"/>
                <a:gd name="T18" fmla="*/ 144 w 6112"/>
                <a:gd name="T19" fmla="*/ 0 h 3392"/>
                <a:gd name="T20" fmla="*/ 5968 w 6112"/>
                <a:gd name="T21" fmla="*/ 0 h 3392"/>
                <a:gd name="T22" fmla="*/ 6112 w 6112"/>
                <a:gd name="T23" fmla="*/ 144 h 3392"/>
                <a:gd name="T24" fmla="*/ 6112 w 6112"/>
                <a:gd name="T25" fmla="*/ 3248 h 3392"/>
                <a:gd name="T26" fmla="*/ 5968 w 6112"/>
                <a:gd name="T27" fmla="*/ 3392 h 3392"/>
                <a:gd name="T28" fmla="*/ 144 w 6112"/>
                <a:gd name="T29" fmla="*/ 3392 h 3392"/>
                <a:gd name="T30" fmla="*/ 0 w 6112"/>
                <a:gd name="T31" fmla="*/ 3248 h 3392"/>
                <a:gd name="T32" fmla="*/ 0 w 6112"/>
                <a:gd name="T33" fmla="*/ 144 h 3392"/>
                <a:gd name="T34" fmla="*/ 144 w 6112"/>
                <a:gd name="T35" fmla="*/ 0 h 3392"/>
                <a:gd name="T36" fmla="*/ 288 w 6112"/>
                <a:gd name="T37" fmla="*/ 144 h 3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2" h="3392">
                  <a:moveTo>
                    <a:pt x="288" y="144"/>
                  </a:moveTo>
                  <a:lnTo>
                    <a:pt x="288" y="3248"/>
                  </a:lnTo>
                  <a:lnTo>
                    <a:pt x="144" y="3104"/>
                  </a:lnTo>
                  <a:lnTo>
                    <a:pt x="5968" y="3104"/>
                  </a:lnTo>
                  <a:lnTo>
                    <a:pt x="5824" y="3248"/>
                  </a:lnTo>
                  <a:lnTo>
                    <a:pt x="5824" y="144"/>
                  </a:lnTo>
                  <a:lnTo>
                    <a:pt x="5968" y="288"/>
                  </a:lnTo>
                  <a:lnTo>
                    <a:pt x="144" y="288"/>
                  </a:lnTo>
                  <a:cubicBezTo>
                    <a:pt x="65" y="288"/>
                    <a:pt x="0" y="224"/>
                    <a:pt x="0" y="144"/>
                  </a:cubicBezTo>
                  <a:cubicBezTo>
                    <a:pt x="0" y="65"/>
                    <a:pt x="65" y="0"/>
                    <a:pt x="144" y="0"/>
                  </a:cubicBezTo>
                  <a:lnTo>
                    <a:pt x="5968" y="0"/>
                  </a:lnTo>
                  <a:cubicBezTo>
                    <a:pt x="6048" y="0"/>
                    <a:pt x="6112" y="65"/>
                    <a:pt x="6112" y="144"/>
                  </a:cubicBezTo>
                  <a:lnTo>
                    <a:pt x="6112" y="3248"/>
                  </a:lnTo>
                  <a:cubicBezTo>
                    <a:pt x="6112" y="3328"/>
                    <a:pt x="6048" y="3392"/>
                    <a:pt x="5968" y="3392"/>
                  </a:cubicBezTo>
                  <a:lnTo>
                    <a:pt x="144" y="3392"/>
                  </a:lnTo>
                  <a:cubicBezTo>
                    <a:pt x="65" y="3392"/>
                    <a:pt x="0" y="3328"/>
                    <a:pt x="0" y="3248"/>
                  </a:cubicBezTo>
                  <a:lnTo>
                    <a:pt x="0" y="144"/>
                  </a:lnTo>
                  <a:cubicBezTo>
                    <a:pt x="0" y="65"/>
                    <a:pt x="65" y="0"/>
                    <a:pt x="144" y="0"/>
                  </a:cubicBezTo>
                  <a:cubicBezTo>
                    <a:pt x="224" y="0"/>
                    <a:pt x="288" y="65"/>
                    <a:pt x="288" y="144"/>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6" name="Freeform 13"/>
            <p:cNvSpPr>
              <a:spLocks/>
            </p:cNvSpPr>
            <p:nvPr/>
          </p:nvSpPr>
          <p:spPr bwMode="auto">
            <a:xfrm>
              <a:off x="1721" y="1189"/>
              <a:ext cx="80" cy="133"/>
            </a:xfrm>
            <a:custGeom>
              <a:avLst/>
              <a:gdLst>
                <a:gd name="T0" fmla="*/ 288 w 2032"/>
                <a:gd name="T1" fmla="*/ 144 h 3392"/>
                <a:gd name="T2" fmla="*/ 288 w 2032"/>
                <a:gd name="T3" fmla="*/ 3248 h 3392"/>
                <a:gd name="T4" fmla="*/ 144 w 2032"/>
                <a:gd name="T5" fmla="*/ 3104 h 3392"/>
                <a:gd name="T6" fmla="*/ 1888 w 2032"/>
                <a:gd name="T7" fmla="*/ 3104 h 3392"/>
                <a:gd name="T8" fmla="*/ 1744 w 2032"/>
                <a:gd name="T9" fmla="*/ 3248 h 3392"/>
                <a:gd name="T10" fmla="*/ 1744 w 2032"/>
                <a:gd name="T11" fmla="*/ 144 h 3392"/>
                <a:gd name="T12" fmla="*/ 1888 w 2032"/>
                <a:gd name="T13" fmla="*/ 288 h 3392"/>
                <a:gd name="T14" fmla="*/ 144 w 2032"/>
                <a:gd name="T15" fmla="*/ 288 h 3392"/>
                <a:gd name="T16" fmla="*/ 0 w 2032"/>
                <a:gd name="T17" fmla="*/ 144 h 3392"/>
                <a:gd name="T18" fmla="*/ 144 w 2032"/>
                <a:gd name="T19" fmla="*/ 0 h 3392"/>
                <a:gd name="T20" fmla="*/ 1888 w 2032"/>
                <a:gd name="T21" fmla="*/ 0 h 3392"/>
                <a:gd name="T22" fmla="*/ 2032 w 2032"/>
                <a:gd name="T23" fmla="*/ 144 h 3392"/>
                <a:gd name="T24" fmla="*/ 2032 w 2032"/>
                <a:gd name="T25" fmla="*/ 3248 h 3392"/>
                <a:gd name="T26" fmla="*/ 1888 w 2032"/>
                <a:gd name="T27" fmla="*/ 3392 h 3392"/>
                <a:gd name="T28" fmla="*/ 144 w 2032"/>
                <a:gd name="T29" fmla="*/ 3392 h 3392"/>
                <a:gd name="T30" fmla="*/ 0 w 2032"/>
                <a:gd name="T31" fmla="*/ 3248 h 3392"/>
                <a:gd name="T32" fmla="*/ 0 w 2032"/>
                <a:gd name="T33" fmla="*/ 144 h 3392"/>
                <a:gd name="T34" fmla="*/ 144 w 2032"/>
                <a:gd name="T35" fmla="*/ 0 h 3392"/>
                <a:gd name="T36" fmla="*/ 288 w 2032"/>
                <a:gd name="T37" fmla="*/ 144 h 3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32" h="3392">
                  <a:moveTo>
                    <a:pt x="288" y="144"/>
                  </a:moveTo>
                  <a:lnTo>
                    <a:pt x="288" y="3248"/>
                  </a:lnTo>
                  <a:lnTo>
                    <a:pt x="144" y="3104"/>
                  </a:lnTo>
                  <a:lnTo>
                    <a:pt x="1888" y="3104"/>
                  </a:lnTo>
                  <a:lnTo>
                    <a:pt x="1744" y="3248"/>
                  </a:lnTo>
                  <a:lnTo>
                    <a:pt x="1744" y="144"/>
                  </a:lnTo>
                  <a:lnTo>
                    <a:pt x="1888" y="288"/>
                  </a:lnTo>
                  <a:lnTo>
                    <a:pt x="144" y="288"/>
                  </a:lnTo>
                  <a:cubicBezTo>
                    <a:pt x="65" y="288"/>
                    <a:pt x="0" y="224"/>
                    <a:pt x="0" y="144"/>
                  </a:cubicBezTo>
                  <a:cubicBezTo>
                    <a:pt x="0" y="65"/>
                    <a:pt x="65" y="0"/>
                    <a:pt x="144" y="0"/>
                  </a:cubicBezTo>
                  <a:lnTo>
                    <a:pt x="1888" y="0"/>
                  </a:lnTo>
                  <a:cubicBezTo>
                    <a:pt x="1968" y="0"/>
                    <a:pt x="2032" y="65"/>
                    <a:pt x="2032" y="144"/>
                  </a:cubicBezTo>
                  <a:lnTo>
                    <a:pt x="2032" y="3248"/>
                  </a:lnTo>
                  <a:cubicBezTo>
                    <a:pt x="2032" y="3328"/>
                    <a:pt x="1968" y="3392"/>
                    <a:pt x="1888" y="3392"/>
                  </a:cubicBezTo>
                  <a:lnTo>
                    <a:pt x="144" y="3392"/>
                  </a:lnTo>
                  <a:cubicBezTo>
                    <a:pt x="65" y="3392"/>
                    <a:pt x="0" y="3328"/>
                    <a:pt x="0" y="3248"/>
                  </a:cubicBezTo>
                  <a:lnTo>
                    <a:pt x="0" y="144"/>
                  </a:lnTo>
                  <a:cubicBezTo>
                    <a:pt x="0" y="65"/>
                    <a:pt x="65" y="0"/>
                    <a:pt x="144" y="0"/>
                  </a:cubicBezTo>
                  <a:cubicBezTo>
                    <a:pt x="224" y="0"/>
                    <a:pt x="288" y="65"/>
                    <a:pt x="288" y="144"/>
                  </a:cubicBezTo>
                  <a:close/>
                </a:path>
              </a:pathLst>
            </a:custGeom>
            <a:solidFill>
              <a:srgbClr val="00B050"/>
            </a:solidFill>
            <a:ln w="1588" cap="flat">
              <a:solidFill>
                <a:srgbClr val="00B05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7" name="Freeform 14"/>
            <p:cNvSpPr>
              <a:spLocks/>
            </p:cNvSpPr>
            <p:nvPr/>
          </p:nvSpPr>
          <p:spPr bwMode="auto">
            <a:xfrm>
              <a:off x="1818" y="1189"/>
              <a:ext cx="400" cy="133"/>
            </a:xfrm>
            <a:custGeom>
              <a:avLst/>
              <a:gdLst>
                <a:gd name="T0" fmla="*/ 144 w 5080"/>
                <a:gd name="T1" fmla="*/ 72 h 1696"/>
                <a:gd name="T2" fmla="*/ 144 w 5080"/>
                <a:gd name="T3" fmla="*/ 1624 h 1696"/>
                <a:gd name="T4" fmla="*/ 72 w 5080"/>
                <a:gd name="T5" fmla="*/ 1552 h 1696"/>
                <a:gd name="T6" fmla="*/ 5008 w 5080"/>
                <a:gd name="T7" fmla="*/ 1552 h 1696"/>
                <a:gd name="T8" fmla="*/ 4936 w 5080"/>
                <a:gd name="T9" fmla="*/ 1624 h 1696"/>
                <a:gd name="T10" fmla="*/ 4936 w 5080"/>
                <a:gd name="T11" fmla="*/ 72 h 1696"/>
                <a:gd name="T12" fmla="*/ 5008 w 5080"/>
                <a:gd name="T13" fmla="*/ 144 h 1696"/>
                <a:gd name="T14" fmla="*/ 72 w 5080"/>
                <a:gd name="T15" fmla="*/ 144 h 1696"/>
                <a:gd name="T16" fmla="*/ 0 w 5080"/>
                <a:gd name="T17" fmla="*/ 72 h 1696"/>
                <a:gd name="T18" fmla="*/ 72 w 5080"/>
                <a:gd name="T19" fmla="*/ 0 h 1696"/>
                <a:gd name="T20" fmla="*/ 5008 w 5080"/>
                <a:gd name="T21" fmla="*/ 0 h 1696"/>
                <a:gd name="T22" fmla="*/ 5080 w 5080"/>
                <a:gd name="T23" fmla="*/ 72 h 1696"/>
                <a:gd name="T24" fmla="*/ 5080 w 5080"/>
                <a:gd name="T25" fmla="*/ 1624 h 1696"/>
                <a:gd name="T26" fmla="*/ 5008 w 5080"/>
                <a:gd name="T27" fmla="*/ 1696 h 1696"/>
                <a:gd name="T28" fmla="*/ 72 w 5080"/>
                <a:gd name="T29" fmla="*/ 1696 h 1696"/>
                <a:gd name="T30" fmla="*/ 0 w 5080"/>
                <a:gd name="T31" fmla="*/ 1624 h 1696"/>
                <a:gd name="T32" fmla="*/ 0 w 5080"/>
                <a:gd name="T33" fmla="*/ 72 h 1696"/>
                <a:gd name="T34" fmla="*/ 72 w 5080"/>
                <a:gd name="T35" fmla="*/ 0 h 1696"/>
                <a:gd name="T36" fmla="*/ 144 w 5080"/>
                <a:gd name="T37" fmla="*/ 72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80" h="1696">
                  <a:moveTo>
                    <a:pt x="144" y="72"/>
                  </a:moveTo>
                  <a:lnTo>
                    <a:pt x="144" y="1624"/>
                  </a:lnTo>
                  <a:lnTo>
                    <a:pt x="72" y="1552"/>
                  </a:lnTo>
                  <a:lnTo>
                    <a:pt x="5008" y="1552"/>
                  </a:lnTo>
                  <a:lnTo>
                    <a:pt x="4936" y="1624"/>
                  </a:lnTo>
                  <a:lnTo>
                    <a:pt x="4936" y="72"/>
                  </a:lnTo>
                  <a:lnTo>
                    <a:pt x="5008" y="144"/>
                  </a:lnTo>
                  <a:lnTo>
                    <a:pt x="72" y="144"/>
                  </a:lnTo>
                  <a:cubicBezTo>
                    <a:pt x="33" y="144"/>
                    <a:pt x="0" y="112"/>
                    <a:pt x="0" y="72"/>
                  </a:cubicBezTo>
                  <a:cubicBezTo>
                    <a:pt x="0" y="33"/>
                    <a:pt x="33" y="0"/>
                    <a:pt x="72" y="0"/>
                  </a:cubicBezTo>
                  <a:lnTo>
                    <a:pt x="5008" y="0"/>
                  </a:lnTo>
                  <a:cubicBezTo>
                    <a:pt x="5048" y="0"/>
                    <a:pt x="5080" y="33"/>
                    <a:pt x="5080" y="72"/>
                  </a:cubicBezTo>
                  <a:lnTo>
                    <a:pt x="5080" y="1624"/>
                  </a:lnTo>
                  <a:cubicBezTo>
                    <a:pt x="5080" y="1664"/>
                    <a:pt x="5048" y="1696"/>
                    <a:pt x="5008" y="1696"/>
                  </a:cubicBezTo>
                  <a:lnTo>
                    <a:pt x="72" y="1696"/>
                  </a:lnTo>
                  <a:cubicBezTo>
                    <a:pt x="33" y="1696"/>
                    <a:pt x="0" y="1664"/>
                    <a:pt x="0" y="1624"/>
                  </a:cubicBezTo>
                  <a:lnTo>
                    <a:pt x="0" y="72"/>
                  </a:lnTo>
                  <a:cubicBezTo>
                    <a:pt x="0" y="33"/>
                    <a:pt x="33" y="0"/>
                    <a:pt x="72" y="0"/>
                  </a:cubicBezTo>
                  <a:cubicBezTo>
                    <a:pt x="112" y="0"/>
                    <a:pt x="144" y="33"/>
                    <a:pt x="144" y="72"/>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8" name="Freeform 15"/>
            <p:cNvSpPr>
              <a:spLocks/>
            </p:cNvSpPr>
            <p:nvPr/>
          </p:nvSpPr>
          <p:spPr bwMode="auto">
            <a:xfrm>
              <a:off x="2320" y="1189"/>
              <a:ext cx="400" cy="133"/>
            </a:xfrm>
            <a:custGeom>
              <a:avLst/>
              <a:gdLst>
                <a:gd name="T0" fmla="*/ 144 w 5080"/>
                <a:gd name="T1" fmla="*/ 72 h 1696"/>
                <a:gd name="T2" fmla="*/ 144 w 5080"/>
                <a:gd name="T3" fmla="*/ 1624 h 1696"/>
                <a:gd name="T4" fmla="*/ 72 w 5080"/>
                <a:gd name="T5" fmla="*/ 1552 h 1696"/>
                <a:gd name="T6" fmla="*/ 5008 w 5080"/>
                <a:gd name="T7" fmla="*/ 1552 h 1696"/>
                <a:gd name="T8" fmla="*/ 4936 w 5080"/>
                <a:gd name="T9" fmla="*/ 1624 h 1696"/>
                <a:gd name="T10" fmla="*/ 4936 w 5080"/>
                <a:gd name="T11" fmla="*/ 72 h 1696"/>
                <a:gd name="T12" fmla="*/ 5008 w 5080"/>
                <a:gd name="T13" fmla="*/ 144 h 1696"/>
                <a:gd name="T14" fmla="*/ 72 w 5080"/>
                <a:gd name="T15" fmla="*/ 144 h 1696"/>
                <a:gd name="T16" fmla="*/ 0 w 5080"/>
                <a:gd name="T17" fmla="*/ 72 h 1696"/>
                <a:gd name="T18" fmla="*/ 72 w 5080"/>
                <a:gd name="T19" fmla="*/ 0 h 1696"/>
                <a:gd name="T20" fmla="*/ 5008 w 5080"/>
                <a:gd name="T21" fmla="*/ 0 h 1696"/>
                <a:gd name="T22" fmla="*/ 5080 w 5080"/>
                <a:gd name="T23" fmla="*/ 72 h 1696"/>
                <a:gd name="T24" fmla="*/ 5080 w 5080"/>
                <a:gd name="T25" fmla="*/ 1624 h 1696"/>
                <a:gd name="T26" fmla="*/ 5008 w 5080"/>
                <a:gd name="T27" fmla="*/ 1696 h 1696"/>
                <a:gd name="T28" fmla="*/ 72 w 5080"/>
                <a:gd name="T29" fmla="*/ 1696 h 1696"/>
                <a:gd name="T30" fmla="*/ 0 w 5080"/>
                <a:gd name="T31" fmla="*/ 1624 h 1696"/>
                <a:gd name="T32" fmla="*/ 0 w 5080"/>
                <a:gd name="T33" fmla="*/ 72 h 1696"/>
                <a:gd name="T34" fmla="*/ 72 w 5080"/>
                <a:gd name="T35" fmla="*/ 0 h 1696"/>
                <a:gd name="T36" fmla="*/ 144 w 5080"/>
                <a:gd name="T37" fmla="*/ 72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80" h="1696">
                  <a:moveTo>
                    <a:pt x="144" y="72"/>
                  </a:moveTo>
                  <a:lnTo>
                    <a:pt x="144" y="1624"/>
                  </a:lnTo>
                  <a:lnTo>
                    <a:pt x="72" y="1552"/>
                  </a:lnTo>
                  <a:lnTo>
                    <a:pt x="5008" y="1552"/>
                  </a:lnTo>
                  <a:lnTo>
                    <a:pt x="4936" y="1624"/>
                  </a:lnTo>
                  <a:lnTo>
                    <a:pt x="4936" y="72"/>
                  </a:lnTo>
                  <a:lnTo>
                    <a:pt x="5008" y="144"/>
                  </a:lnTo>
                  <a:lnTo>
                    <a:pt x="72" y="144"/>
                  </a:lnTo>
                  <a:cubicBezTo>
                    <a:pt x="33" y="144"/>
                    <a:pt x="0" y="112"/>
                    <a:pt x="0" y="72"/>
                  </a:cubicBezTo>
                  <a:cubicBezTo>
                    <a:pt x="0" y="33"/>
                    <a:pt x="33" y="0"/>
                    <a:pt x="72" y="0"/>
                  </a:cubicBezTo>
                  <a:lnTo>
                    <a:pt x="5008" y="0"/>
                  </a:lnTo>
                  <a:cubicBezTo>
                    <a:pt x="5048" y="0"/>
                    <a:pt x="5080" y="33"/>
                    <a:pt x="5080" y="72"/>
                  </a:cubicBezTo>
                  <a:lnTo>
                    <a:pt x="5080" y="1624"/>
                  </a:lnTo>
                  <a:cubicBezTo>
                    <a:pt x="5080" y="1664"/>
                    <a:pt x="5048" y="1696"/>
                    <a:pt x="5008" y="1696"/>
                  </a:cubicBezTo>
                  <a:lnTo>
                    <a:pt x="72" y="1696"/>
                  </a:lnTo>
                  <a:cubicBezTo>
                    <a:pt x="33" y="1696"/>
                    <a:pt x="0" y="1664"/>
                    <a:pt x="0" y="1624"/>
                  </a:cubicBezTo>
                  <a:lnTo>
                    <a:pt x="0" y="72"/>
                  </a:lnTo>
                  <a:cubicBezTo>
                    <a:pt x="0" y="33"/>
                    <a:pt x="33" y="0"/>
                    <a:pt x="72" y="0"/>
                  </a:cubicBezTo>
                  <a:cubicBezTo>
                    <a:pt x="112" y="0"/>
                    <a:pt x="144" y="33"/>
                    <a:pt x="144" y="72"/>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9" name="Freeform 16"/>
            <p:cNvSpPr>
              <a:spLocks/>
            </p:cNvSpPr>
            <p:nvPr/>
          </p:nvSpPr>
          <p:spPr bwMode="auto">
            <a:xfrm>
              <a:off x="2737" y="1189"/>
              <a:ext cx="80" cy="133"/>
            </a:xfrm>
            <a:custGeom>
              <a:avLst/>
              <a:gdLst>
                <a:gd name="T0" fmla="*/ 144 w 1016"/>
                <a:gd name="T1" fmla="*/ 72 h 1696"/>
                <a:gd name="T2" fmla="*/ 144 w 1016"/>
                <a:gd name="T3" fmla="*/ 1624 h 1696"/>
                <a:gd name="T4" fmla="*/ 72 w 1016"/>
                <a:gd name="T5" fmla="*/ 1552 h 1696"/>
                <a:gd name="T6" fmla="*/ 944 w 1016"/>
                <a:gd name="T7" fmla="*/ 1552 h 1696"/>
                <a:gd name="T8" fmla="*/ 872 w 1016"/>
                <a:gd name="T9" fmla="*/ 1624 h 1696"/>
                <a:gd name="T10" fmla="*/ 872 w 1016"/>
                <a:gd name="T11" fmla="*/ 72 h 1696"/>
                <a:gd name="T12" fmla="*/ 944 w 1016"/>
                <a:gd name="T13" fmla="*/ 144 h 1696"/>
                <a:gd name="T14" fmla="*/ 72 w 1016"/>
                <a:gd name="T15" fmla="*/ 144 h 1696"/>
                <a:gd name="T16" fmla="*/ 0 w 1016"/>
                <a:gd name="T17" fmla="*/ 72 h 1696"/>
                <a:gd name="T18" fmla="*/ 72 w 1016"/>
                <a:gd name="T19" fmla="*/ 0 h 1696"/>
                <a:gd name="T20" fmla="*/ 944 w 1016"/>
                <a:gd name="T21" fmla="*/ 0 h 1696"/>
                <a:gd name="T22" fmla="*/ 1016 w 1016"/>
                <a:gd name="T23" fmla="*/ 72 h 1696"/>
                <a:gd name="T24" fmla="*/ 1016 w 1016"/>
                <a:gd name="T25" fmla="*/ 1624 h 1696"/>
                <a:gd name="T26" fmla="*/ 944 w 1016"/>
                <a:gd name="T27" fmla="*/ 1696 h 1696"/>
                <a:gd name="T28" fmla="*/ 72 w 1016"/>
                <a:gd name="T29" fmla="*/ 1696 h 1696"/>
                <a:gd name="T30" fmla="*/ 0 w 1016"/>
                <a:gd name="T31" fmla="*/ 1624 h 1696"/>
                <a:gd name="T32" fmla="*/ 0 w 1016"/>
                <a:gd name="T33" fmla="*/ 72 h 1696"/>
                <a:gd name="T34" fmla="*/ 72 w 1016"/>
                <a:gd name="T35" fmla="*/ 0 h 1696"/>
                <a:gd name="T36" fmla="*/ 144 w 1016"/>
                <a:gd name="T37" fmla="*/ 72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6" h="1696">
                  <a:moveTo>
                    <a:pt x="144" y="72"/>
                  </a:moveTo>
                  <a:lnTo>
                    <a:pt x="144" y="1624"/>
                  </a:lnTo>
                  <a:lnTo>
                    <a:pt x="72" y="1552"/>
                  </a:lnTo>
                  <a:lnTo>
                    <a:pt x="944" y="1552"/>
                  </a:lnTo>
                  <a:lnTo>
                    <a:pt x="872" y="1624"/>
                  </a:lnTo>
                  <a:lnTo>
                    <a:pt x="872" y="72"/>
                  </a:lnTo>
                  <a:lnTo>
                    <a:pt x="944" y="144"/>
                  </a:lnTo>
                  <a:lnTo>
                    <a:pt x="72" y="144"/>
                  </a:lnTo>
                  <a:cubicBezTo>
                    <a:pt x="33" y="144"/>
                    <a:pt x="0" y="112"/>
                    <a:pt x="0" y="72"/>
                  </a:cubicBezTo>
                  <a:cubicBezTo>
                    <a:pt x="0" y="33"/>
                    <a:pt x="33" y="0"/>
                    <a:pt x="72" y="0"/>
                  </a:cubicBezTo>
                  <a:lnTo>
                    <a:pt x="944" y="0"/>
                  </a:lnTo>
                  <a:cubicBezTo>
                    <a:pt x="984" y="0"/>
                    <a:pt x="1016" y="33"/>
                    <a:pt x="1016" y="72"/>
                  </a:cubicBezTo>
                  <a:lnTo>
                    <a:pt x="1016" y="1624"/>
                  </a:lnTo>
                  <a:cubicBezTo>
                    <a:pt x="1016" y="1664"/>
                    <a:pt x="984" y="1696"/>
                    <a:pt x="944" y="1696"/>
                  </a:cubicBezTo>
                  <a:lnTo>
                    <a:pt x="72" y="1696"/>
                  </a:lnTo>
                  <a:cubicBezTo>
                    <a:pt x="33" y="1696"/>
                    <a:pt x="0" y="1664"/>
                    <a:pt x="0" y="1624"/>
                  </a:cubicBezTo>
                  <a:lnTo>
                    <a:pt x="0" y="72"/>
                  </a:lnTo>
                  <a:cubicBezTo>
                    <a:pt x="0" y="33"/>
                    <a:pt x="33" y="0"/>
                    <a:pt x="72" y="0"/>
                  </a:cubicBezTo>
                  <a:cubicBezTo>
                    <a:pt x="112" y="0"/>
                    <a:pt x="144" y="33"/>
                    <a:pt x="144" y="72"/>
                  </a:cubicBezTo>
                  <a:close/>
                </a:path>
              </a:pathLst>
            </a:custGeom>
            <a:solidFill>
              <a:srgbClr val="00B050"/>
            </a:solidFill>
            <a:ln w="1588" cap="flat">
              <a:solidFill>
                <a:srgbClr val="00B05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0" name="Freeform 17"/>
            <p:cNvSpPr>
              <a:spLocks/>
            </p:cNvSpPr>
            <p:nvPr/>
          </p:nvSpPr>
          <p:spPr bwMode="auto">
            <a:xfrm>
              <a:off x="2920" y="1189"/>
              <a:ext cx="240" cy="133"/>
            </a:xfrm>
            <a:custGeom>
              <a:avLst/>
              <a:gdLst>
                <a:gd name="T0" fmla="*/ 144 w 3048"/>
                <a:gd name="T1" fmla="*/ 72 h 1696"/>
                <a:gd name="T2" fmla="*/ 144 w 3048"/>
                <a:gd name="T3" fmla="*/ 1624 h 1696"/>
                <a:gd name="T4" fmla="*/ 72 w 3048"/>
                <a:gd name="T5" fmla="*/ 1552 h 1696"/>
                <a:gd name="T6" fmla="*/ 2976 w 3048"/>
                <a:gd name="T7" fmla="*/ 1552 h 1696"/>
                <a:gd name="T8" fmla="*/ 2904 w 3048"/>
                <a:gd name="T9" fmla="*/ 1624 h 1696"/>
                <a:gd name="T10" fmla="*/ 2904 w 3048"/>
                <a:gd name="T11" fmla="*/ 72 h 1696"/>
                <a:gd name="T12" fmla="*/ 2976 w 3048"/>
                <a:gd name="T13" fmla="*/ 144 h 1696"/>
                <a:gd name="T14" fmla="*/ 72 w 3048"/>
                <a:gd name="T15" fmla="*/ 144 h 1696"/>
                <a:gd name="T16" fmla="*/ 0 w 3048"/>
                <a:gd name="T17" fmla="*/ 72 h 1696"/>
                <a:gd name="T18" fmla="*/ 72 w 3048"/>
                <a:gd name="T19" fmla="*/ 0 h 1696"/>
                <a:gd name="T20" fmla="*/ 2976 w 3048"/>
                <a:gd name="T21" fmla="*/ 0 h 1696"/>
                <a:gd name="T22" fmla="*/ 3048 w 3048"/>
                <a:gd name="T23" fmla="*/ 72 h 1696"/>
                <a:gd name="T24" fmla="*/ 3048 w 3048"/>
                <a:gd name="T25" fmla="*/ 1624 h 1696"/>
                <a:gd name="T26" fmla="*/ 2976 w 3048"/>
                <a:gd name="T27" fmla="*/ 1696 h 1696"/>
                <a:gd name="T28" fmla="*/ 72 w 3048"/>
                <a:gd name="T29" fmla="*/ 1696 h 1696"/>
                <a:gd name="T30" fmla="*/ 0 w 3048"/>
                <a:gd name="T31" fmla="*/ 1624 h 1696"/>
                <a:gd name="T32" fmla="*/ 0 w 3048"/>
                <a:gd name="T33" fmla="*/ 72 h 1696"/>
                <a:gd name="T34" fmla="*/ 72 w 3048"/>
                <a:gd name="T35" fmla="*/ 0 h 1696"/>
                <a:gd name="T36" fmla="*/ 144 w 3048"/>
                <a:gd name="T37" fmla="*/ 72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8" h="1696">
                  <a:moveTo>
                    <a:pt x="144" y="72"/>
                  </a:moveTo>
                  <a:lnTo>
                    <a:pt x="144" y="1624"/>
                  </a:lnTo>
                  <a:lnTo>
                    <a:pt x="72" y="1552"/>
                  </a:lnTo>
                  <a:lnTo>
                    <a:pt x="2976" y="1552"/>
                  </a:lnTo>
                  <a:lnTo>
                    <a:pt x="2904" y="1624"/>
                  </a:lnTo>
                  <a:lnTo>
                    <a:pt x="2904" y="72"/>
                  </a:lnTo>
                  <a:lnTo>
                    <a:pt x="2976" y="144"/>
                  </a:lnTo>
                  <a:lnTo>
                    <a:pt x="72" y="144"/>
                  </a:lnTo>
                  <a:cubicBezTo>
                    <a:pt x="33" y="144"/>
                    <a:pt x="0" y="112"/>
                    <a:pt x="0" y="72"/>
                  </a:cubicBezTo>
                  <a:cubicBezTo>
                    <a:pt x="0" y="33"/>
                    <a:pt x="33" y="0"/>
                    <a:pt x="72" y="0"/>
                  </a:cubicBezTo>
                  <a:lnTo>
                    <a:pt x="2976" y="0"/>
                  </a:lnTo>
                  <a:cubicBezTo>
                    <a:pt x="3016" y="0"/>
                    <a:pt x="3048" y="33"/>
                    <a:pt x="3048" y="72"/>
                  </a:cubicBezTo>
                  <a:lnTo>
                    <a:pt x="3048" y="1624"/>
                  </a:lnTo>
                  <a:cubicBezTo>
                    <a:pt x="3048" y="1664"/>
                    <a:pt x="3016" y="1696"/>
                    <a:pt x="2976" y="1696"/>
                  </a:cubicBezTo>
                  <a:lnTo>
                    <a:pt x="72" y="1696"/>
                  </a:lnTo>
                  <a:cubicBezTo>
                    <a:pt x="33" y="1696"/>
                    <a:pt x="0" y="1664"/>
                    <a:pt x="0" y="1624"/>
                  </a:cubicBezTo>
                  <a:lnTo>
                    <a:pt x="0" y="72"/>
                  </a:lnTo>
                  <a:cubicBezTo>
                    <a:pt x="0" y="33"/>
                    <a:pt x="33" y="0"/>
                    <a:pt x="72" y="0"/>
                  </a:cubicBezTo>
                  <a:cubicBezTo>
                    <a:pt x="112" y="0"/>
                    <a:pt x="144" y="33"/>
                    <a:pt x="144" y="72"/>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1" name="Freeform 18"/>
            <p:cNvSpPr>
              <a:spLocks/>
            </p:cNvSpPr>
            <p:nvPr/>
          </p:nvSpPr>
          <p:spPr bwMode="auto">
            <a:xfrm>
              <a:off x="3178" y="1189"/>
              <a:ext cx="240" cy="133"/>
            </a:xfrm>
            <a:custGeom>
              <a:avLst/>
              <a:gdLst>
                <a:gd name="T0" fmla="*/ 72 w 1524"/>
                <a:gd name="T1" fmla="*/ 36 h 848"/>
                <a:gd name="T2" fmla="*/ 72 w 1524"/>
                <a:gd name="T3" fmla="*/ 812 h 848"/>
                <a:gd name="T4" fmla="*/ 36 w 1524"/>
                <a:gd name="T5" fmla="*/ 776 h 848"/>
                <a:gd name="T6" fmla="*/ 1488 w 1524"/>
                <a:gd name="T7" fmla="*/ 776 h 848"/>
                <a:gd name="T8" fmla="*/ 1452 w 1524"/>
                <a:gd name="T9" fmla="*/ 812 h 848"/>
                <a:gd name="T10" fmla="*/ 1452 w 1524"/>
                <a:gd name="T11" fmla="*/ 36 h 848"/>
                <a:gd name="T12" fmla="*/ 1488 w 1524"/>
                <a:gd name="T13" fmla="*/ 72 h 848"/>
                <a:gd name="T14" fmla="*/ 36 w 1524"/>
                <a:gd name="T15" fmla="*/ 72 h 848"/>
                <a:gd name="T16" fmla="*/ 0 w 1524"/>
                <a:gd name="T17" fmla="*/ 36 h 848"/>
                <a:gd name="T18" fmla="*/ 36 w 1524"/>
                <a:gd name="T19" fmla="*/ 0 h 848"/>
                <a:gd name="T20" fmla="*/ 1488 w 1524"/>
                <a:gd name="T21" fmla="*/ 0 h 848"/>
                <a:gd name="T22" fmla="*/ 1524 w 1524"/>
                <a:gd name="T23" fmla="*/ 36 h 848"/>
                <a:gd name="T24" fmla="*/ 1524 w 1524"/>
                <a:gd name="T25" fmla="*/ 812 h 848"/>
                <a:gd name="T26" fmla="*/ 1488 w 1524"/>
                <a:gd name="T27" fmla="*/ 848 h 848"/>
                <a:gd name="T28" fmla="*/ 36 w 1524"/>
                <a:gd name="T29" fmla="*/ 848 h 848"/>
                <a:gd name="T30" fmla="*/ 0 w 1524"/>
                <a:gd name="T31" fmla="*/ 812 h 848"/>
                <a:gd name="T32" fmla="*/ 0 w 1524"/>
                <a:gd name="T33" fmla="*/ 36 h 848"/>
                <a:gd name="T34" fmla="*/ 36 w 1524"/>
                <a:gd name="T35" fmla="*/ 0 h 848"/>
                <a:gd name="T36" fmla="*/ 72 w 1524"/>
                <a:gd name="T37" fmla="*/ 36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24" h="848">
                  <a:moveTo>
                    <a:pt x="72" y="36"/>
                  </a:moveTo>
                  <a:lnTo>
                    <a:pt x="72" y="812"/>
                  </a:lnTo>
                  <a:lnTo>
                    <a:pt x="36" y="776"/>
                  </a:lnTo>
                  <a:lnTo>
                    <a:pt x="1488" y="776"/>
                  </a:lnTo>
                  <a:lnTo>
                    <a:pt x="1452" y="812"/>
                  </a:lnTo>
                  <a:lnTo>
                    <a:pt x="1452" y="36"/>
                  </a:lnTo>
                  <a:lnTo>
                    <a:pt x="1488" y="72"/>
                  </a:lnTo>
                  <a:lnTo>
                    <a:pt x="36" y="72"/>
                  </a:lnTo>
                  <a:cubicBezTo>
                    <a:pt x="17" y="72"/>
                    <a:pt x="0" y="56"/>
                    <a:pt x="0" y="36"/>
                  </a:cubicBezTo>
                  <a:cubicBezTo>
                    <a:pt x="0" y="17"/>
                    <a:pt x="17" y="0"/>
                    <a:pt x="36" y="0"/>
                  </a:cubicBezTo>
                  <a:lnTo>
                    <a:pt x="1488" y="0"/>
                  </a:lnTo>
                  <a:cubicBezTo>
                    <a:pt x="1508" y="0"/>
                    <a:pt x="1524" y="17"/>
                    <a:pt x="1524" y="36"/>
                  </a:cubicBezTo>
                  <a:lnTo>
                    <a:pt x="1524" y="812"/>
                  </a:lnTo>
                  <a:cubicBezTo>
                    <a:pt x="1524" y="832"/>
                    <a:pt x="1508" y="848"/>
                    <a:pt x="1488" y="848"/>
                  </a:cubicBezTo>
                  <a:lnTo>
                    <a:pt x="36" y="848"/>
                  </a:lnTo>
                  <a:cubicBezTo>
                    <a:pt x="17" y="848"/>
                    <a:pt x="0" y="832"/>
                    <a:pt x="0" y="812"/>
                  </a:cubicBezTo>
                  <a:lnTo>
                    <a:pt x="0" y="36"/>
                  </a:lnTo>
                  <a:cubicBezTo>
                    <a:pt x="0" y="17"/>
                    <a:pt x="17" y="0"/>
                    <a:pt x="36" y="0"/>
                  </a:cubicBezTo>
                  <a:cubicBezTo>
                    <a:pt x="56" y="0"/>
                    <a:pt x="72" y="17"/>
                    <a:pt x="72" y="36"/>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19"/>
            <p:cNvSpPr>
              <a:spLocks/>
            </p:cNvSpPr>
            <p:nvPr/>
          </p:nvSpPr>
          <p:spPr bwMode="auto">
            <a:xfrm>
              <a:off x="3521" y="1189"/>
              <a:ext cx="137" cy="133"/>
            </a:xfrm>
            <a:custGeom>
              <a:avLst/>
              <a:gdLst>
                <a:gd name="T0" fmla="*/ 72 w 872"/>
                <a:gd name="T1" fmla="*/ 36 h 848"/>
                <a:gd name="T2" fmla="*/ 72 w 872"/>
                <a:gd name="T3" fmla="*/ 812 h 848"/>
                <a:gd name="T4" fmla="*/ 36 w 872"/>
                <a:gd name="T5" fmla="*/ 776 h 848"/>
                <a:gd name="T6" fmla="*/ 836 w 872"/>
                <a:gd name="T7" fmla="*/ 776 h 848"/>
                <a:gd name="T8" fmla="*/ 800 w 872"/>
                <a:gd name="T9" fmla="*/ 812 h 848"/>
                <a:gd name="T10" fmla="*/ 800 w 872"/>
                <a:gd name="T11" fmla="*/ 36 h 848"/>
                <a:gd name="T12" fmla="*/ 836 w 872"/>
                <a:gd name="T13" fmla="*/ 72 h 848"/>
                <a:gd name="T14" fmla="*/ 36 w 872"/>
                <a:gd name="T15" fmla="*/ 72 h 848"/>
                <a:gd name="T16" fmla="*/ 0 w 872"/>
                <a:gd name="T17" fmla="*/ 36 h 848"/>
                <a:gd name="T18" fmla="*/ 36 w 872"/>
                <a:gd name="T19" fmla="*/ 0 h 848"/>
                <a:gd name="T20" fmla="*/ 836 w 872"/>
                <a:gd name="T21" fmla="*/ 0 h 848"/>
                <a:gd name="T22" fmla="*/ 872 w 872"/>
                <a:gd name="T23" fmla="*/ 36 h 848"/>
                <a:gd name="T24" fmla="*/ 872 w 872"/>
                <a:gd name="T25" fmla="*/ 812 h 848"/>
                <a:gd name="T26" fmla="*/ 836 w 872"/>
                <a:gd name="T27" fmla="*/ 848 h 848"/>
                <a:gd name="T28" fmla="*/ 36 w 872"/>
                <a:gd name="T29" fmla="*/ 848 h 848"/>
                <a:gd name="T30" fmla="*/ 0 w 872"/>
                <a:gd name="T31" fmla="*/ 812 h 848"/>
                <a:gd name="T32" fmla="*/ 0 w 872"/>
                <a:gd name="T33" fmla="*/ 36 h 848"/>
                <a:gd name="T34" fmla="*/ 36 w 872"/>
                <a:gd name="T35" fmla="*/ 0 h 848"/>
                <a:gd name="T36" fmla="*/ 72 w 872"/>
                <a:gd name="T37" fmla="*/ 36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2" h="848">
                  <a:moveTo>
                    <a:pt x="72" y="36"/>
                  </a:moveTo>
                  <a:lnTo>
                    <a:pt x="72" y="812"/>
                  </a:lnTo>
                  <a:lnTo>
                    <a:pt x="36" y="776"/>
                  </a:lnTo>
                  <a:lnTo>
                    <a:pt x="836" y="776"/>
                  </a:lnTo>
                  <a:lnTo>
                    <a:pt x="800" y="812"/>
                  </a:lnTo>
                  <a:lnTo>
                    <a:pt x="800" y="36"/>
                  </a:lnTo>
                  <a:lnTo>
                    <a:pt x="836" y="72"/>
                  </a:lnTo>
                  <a:lnTo>
                    <a:pt x="36" y="72"/>
                  </a:lnTo>
                  <a:cubicBezTo>
                    <a:pt x="17" y="72"/>
                    <a:pt x="0" y="56"/>
                    <a:pt x="0" y="36"/>
                  </a:cubicBezTo>
                  <a:cubicBezTo>
                    <a:pt x="0" y="17"/>
                    <a:pt x="17" y="0"/>
                    <a:pt x="36" y="0"/>
                  </a:cubicBezTo>
                  <a:lnTo>
                    <a:pt x="836" y="0"/>
                  </a:lnTo>
                  <a:cubicBezTo>
                    <a:pt x="856" y="0"/>
                    <a:pt x="872" y="17"/>
                    <a:pt x="872" y="36"/>
                  </a:cubicBezTo>
                  <a:lnTo>
                    <a:pt x="872" y="812"/>
                  </a:lnTo>
                  <a:cubicBezTo>
                    <a:pt x="872" y="832"/>
                    <a:pt x="856" y="848"/>
                    <a:pt x="836" y="848"/>
                  </a:cubicBezTo>
                  <a:lnTo>
                    <a:pt x="36" y="848"/>
                  </a:lnTo>
                  <a:cubicBezTo>
                    <a:pt x="17" y="848"/>
                    <a:pt x="0" y="832"/>
                    <a:pt x="0" y="812"/>
                  </a:cubicBezTo>
                  <a:lnTo>
                    <a:pt x="0" y="36"/>
                  </a:lnTo>
                  <a:cubicBezTo>
                    <a:pt x="0" y="17"/>
                    <a:pt x="17" y="0"/>
                    <a:pt x="36" y="0"/>
                  </a:cubicBezTo>
                  <a:cubicBezTo>
                    <a:pt x="56" y="0"/>
                    <a:pt x="72" y="17"/>
                    <a:pt x="72" y="36"/>
                  </a:cubicBezTo>
                  <a:close/>
                </a:path>
              </a:pathLst>
            </a:custGeom>
            <a:solidFill>
              <a:srgbClr val="00B050"/>
            </a:solidFill>
            <a:ln w="1588" cap="flat">
              <a:solidFill>
                <a:srgbClr val="00B05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3" name="Freeform 20"/>
            <p:cNvSpPr>
              <a:spLocks/>
            </p:cNvSpPr>
            <p:nvPr/>
          </p:nvSpPr>
          <p:spPr bwMode="auto">
            <a:xfrm>
              <a:off x="3678" y="1191"/>
              <a:ext cx="47" cy="129"/>
            </a:xfrm>
            <a:custGeom>
              <a:avLst/>
              <a:gdLst>
                <a:gd name="T0" fmla="*/ 40 w 300"/>
                <a:gd name="T1" fmla="*/ 20 h 816"/>
                <a:gd name="T2" fmla="*/ 40 w 300"/>
                <a:gd name="T3" fmla="*/ 796 h 816"/>
                <a:gd name="T4" fmla="*/ 20 w 300"/>
                <a:gd name="T5" fmla="*/ 776 h 816"/>
                <a:gd name="T6" fmla="*/ 280 w 300"/>
                <a:gd name="T7" fmla="*/ 776 h 816"/>
                <a:gd name="T8" fmla="*/ 260 w 300"/>
                <a:gd name="T9" fmla="*/ 796 h 816"/>
                <a:gd name="T10" fmla="*/ 260 w 300"/>
                <a:gd name="T11" fmla="*/ 20 h 816"/>
                <a:gd name="T12" fmla="*/ 280 w 300"/>
                <a:gd name="T13" fmla="*/ 40 h 816"/>
                <a:gd name="T14" fmla="*/ 20 w 300"/>
                <a:gd name="T15" fmla="*/ 40 h 816"/>
                <a:gd name="T16" fmla="*/ 0 w 300"/>
                <a:gd name="T17" fmla="*/ 20 h 816"/>
                <a:gd name="T18" fmla="*/ 20 w 300"/>
                <a:gd name="T19" fmla="*/ 0 h 816"/>
                <a:gd name="T20" fmla="*/ 280 w 300"/>
                <a:gd name="T21" fmla="*/ 0 h 816"/>
                <a:gd name="T22" fmla="*/ 300 w 300"/>
                <a:gd name="T23" fmla="*/ 20 h 816"/>
                <a:gd name="T24" fmla="*/ 300 w 300"/>
                <a:gd name="T25" fmla="*/ 796 h 816"/>
                <a:gd name="T26" fmla="*/ 280 w 300"/>
                <a:gd name="T27" fmla="*/ 816 h 816"/>
                <a:gd name="T28" fmla="*/ 20 w 300"/>
                <a:gd name="T29" fmla="*/ 816 h 816"/>
                <a:gd name="T30" fmla="*/ 0 w 300"/>
                <a:gd name="T31" fmla="*/ 796 h 816"/>
                <a:gd name="T32" fmla="*/ 0 w 300"/>
                <a:gd name="T33" fmla="*/ 20 h 816"/>
                <a:gd name="T34" fmla="*/ 20 w 300"/>
                <a:gd name="T35" fmla="*/ 0 h 816"/>
                <a:gd name="T36" fmla="*/ 40 w 300"/>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816">
                  <a:moveTo>
                    <a:pt x="40" y="20"/>
                  </a:moveTo>
                  <a:lnTo>
                    <a:pt x="40" y="796"/>
                  </a:lnTo>
                  <a:lnTo>
                    <a:pt x="20" y="776"/>
                  </a:lnTo>
                  <a:lnTo>
                    <a:pt x="280" y="776"/>
                  </a:lnTo>
                  <a:lnTo>
                    <a:pt x="260" y="796"/>
                  </a:lnTo>
                  <a:lnTo>
                    <a:pt x="260" y="20"/>
                  </a:lnTo>
                  <a:lnTo>
                    <a:pt x="280" y="40"/>
                  </a:lnTo>
                  <a:lnTo>
                    <a:pt x="20" y="40"/>
                  </a:lnTo>
                  <a:cubicBezTo>
                    <a:pt x="9" y="40"/>
                    <a:pt x="0" y="32"/>
                    <a:pt x="0" y="20"/>
                  </a:cubicBezTo>
                  <a:cubicBezTo>
                    <a:pt x="0" y="9"/>
                    <a:pt x="9" y="0"/>
                    <a:pt x="20" y="0"/>
                  </a:cubicBezTo>
                  <a:lnTo>
                    <a:pt x="280" y="0"/>
                  </a:lnTo>
                  <a:cubicBezTo>
                    <a:pt x="292" y="0"/>
                    <a:pt x="300" y="9"/>
                    <a:pt x="300" y="20"/>
                  </a:cubicBezTo>
                  <a:lnTo>
                    <a:pt x="300" y="796"/>
                  </a:lnTo>
                  <a:cubicBezTo>
                    <a:pt x="300" y="808"/>
                    <a:pt x="292" y="816"/>
                    <a:pt x="280"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4" name="Freeform 21"/>
            <p:cNvSpPr>
              <a:spLocks/>
            </p:cNvSpPr>
            <p:nvPr/>
          </p:nvSpPr>
          <p:spPr bwMode="auto">
            <a:xfrm>
              <a:off x="3724" y="1191"/>
              <a:ext cx="26" cy="129"/>
            </a:xfrm>
            <a:custGeom>
              <a:avLst/>
              <a:gdLst>
                <a:gd name="T0" fmla="*/ 40 w 164"/>
                <a:gd name="T1" fmla="*/ 20 h 816"/>
                <a:gd name="T2" fmla="*/ 40 w 164"/>
                <a:gd name="T3" fmla="*/ 796 h 816"/>
                <a:gd name="T4" fmla="*/ 20 w 164"/>
                <a:gd name="T5" fmla="*/ 776 h 816"/>
                <a:gd name="T6" fmla="*/ 144 w 164"/>
                <a:gd name="T7" fmla="*/ 776 h 816"/>
                <a:gd name="T8" fmla="*/ 124 w 164"/>
                <a:gd name="T9" fmla="*/ 796 h 816"/>
                <a:gd name="T10" fmla="*/ 124 w 164"/>
                <a:gd name="T11" fmla="*/ 20 h 816"/>
                <a:gd name="T12" fmla="*/ 144 w 164"/>
                <a:gd name="T13" fmla="*/ 40 h 816"/>
                <a:gd name="T14" fmla="*/ 20 w 164"/>
                <a:gd name="T15" fmla="*/ 40 h 816"/>
                <a:gd name="T16" fmla="*/ 0 w 164"/>
                <a:gd name="T17" fmla="*/ 20 h 816"/>
                <a:gd name="T18" fmla="*/ 20 w 164"/>
                <a:gd name="T19" fmla="*/ 0 h 816"/>
                <a:gd name="T20" fmla="*/ 144 w 164"/>
                <a:gd name="T21" fmla="*/ 0 h 816"/>
                <a:gd name="T22" fmla="*/ 164 w 164"/>
                <a:gd name="T23" fmla="*/ 20 h 816"/>
                <a:gd name="T24" fmla="*/ 164 w 164"/>
                <a:gd name="T25" fmla="*/ 796 h 816"/>
                <a:gd name="T26" fmla="*/ 144 w 164"/>
                <a:gd name="T27" fmla="*/ 816 h 816"/>
                <a:gd name="T28" fmla="*/ 20 w 164"/>
                <a:gd name="T29" fmla="*/ 816 h 816"/>
                <a:gd name="T30" fmla="*/ 0 w 164"/>
                <a:gd name="T31" fmla="*/ 796 h 816"/>
                <a:gd name="T32" fmla="*/ 0 w 164"/>
                <a:gd name="T33" fmla="*/ 20 h 816"/>
                <a:gd name="T34" fmla="*/ 20 w 164"/>
                <a:gd name="T35" fmla="*/ 0 h 816"/>
                <a:gd name="T36" fmla="*/ 40 w 164"/>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 h="816">
                  <a:moveTo>
                    <a:pt x="40" y="20"/>
                  </a:moveTo>
                  <a:lnTo>
                    <a:pt x="40" y="796"/>
                  </a:lnTo>
                  <a:lnTo>
                    <a:pt x="20" y="776"/>
                  </a:lnTo>
                  <a:lnTo>
                    <a:pt x="144" y="776"/>
                  </a:lnTo>
                  <a:lnTo>
                    <a:pt x="124" y="796"/>
                  </a:lnTo>
                  <a:lnTo>
                    <a:pt x="124" y="20"/>
                  </a:lnTo>
                  <a:lnTo>
                    <a:pt x="144" y="40"/>
                  </a:lnTo>
                  <a:lnTo>
                    <a:pt x="20" y="40"/>
                  </a:lnTo>
                  <a:cubicBezTo>
                    <a:pt x="9" y="40"/>
                    <a:pt x="0" y="32"/>
                    <a:pt x="0" y="20"/>
                  </a:cubicBezTo>
                  <a:cubicBezTo>
                    <a:pt x="0" y="9"/>
                    <a:pt x="9" y="0"/>
                    <a:pt x="20" y="0"/>
                  </a:cubicBezTo>
                  <a:lnTo>
                    <a:pt x="144" y="0"/>
                  </a:lnTo>
                  <a:cubicBezTo>
                    <a:pt x="156" y="0"/>
                    <a:pt x="164" y="9"/>
                    <a:pt x="164" y="20"/>
                  </a:cubicBezTo>
                  <a:lnTo>
                    <a:pt x="164" y="796"/>
                  </a:lnTo>
                  <a:cubicBezTo>
                    <a:pt x="164" y="808"/>
                    <a:pt x="156" y="816"/>
                    <a:pt x="144"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22"/>
            <p:cNvSpPr>
              <a:spLocks/>
            </p:cNvSpPr>
            <p:nvPr/>
          </p:nvSpPr>
          <p:spPr bwMode="auto">
            <a:xfrm>
              <a:off x="3749" y="1191"/>
              <a:ext cx="12" cy="129"/>
            </a:xfrm>
            <a:custGeom>
              <a:avLst/>
              <a:gdLst>
                <a:gd name="T0" fmla="*/ 40 w 72"/>
                <a:gd name="T1" fmla="*/ 20 h 816"/>
                <a:gd name="T2" fmla="*/ 40 w 72"/>
                <a:gd name="T3" fmla="*/ 796 h 816"/>
                <a:gd name="T4" fmla="*/ 20 w 72"/>
                <a:gd name="T5" fmla="*/ 776 h 816"/>
                <a:gd name="T6" fmla="*/ 52 w 72"/>
                <a:gd name="T7" fmla="*/ 776 h 816"/>
                <a:gd name="T8" fmla="*/ 32 w 72"/>
                <a:gd name="T9" fmla="*/ 796 h 816"/>
                <a:gd name="T10" fmla="*/ 32 w 72"/>
                <a:gd name="T11" fmla="*/ 20 h 816"/>
                <a:gd name="T12" fmla="*/ 52 w 72"/>
                <a:gd name="T13" fmla="*/ 40 h 816"/>
                <a:gd name="T14" fmla="*/ 20 w 72"/>
                <a:gd name="T15" fmla="*/ 40 h 816"/>
                <a:gd name="T16" fmla="*/ 0 w 72"/>
                <a:gd name="T17" fmla="*/ 20 h 816"/>
                <a:gd name="T18" fmla="*/ 20 w 72"/>
                <a:gd name="T19" fmla="*/ 0 h 816"/>
                <a:gd name="T20" fmla="*/ 52 w 72"/>
                <a:gd name="T21" fmla="*/ 0 h 816"/>
                <a:gd name="T22" fmla="*/ 72 w 72"/>
                <a:gd name="T23" fmla="*/ 20 h 816"/>
                <a:gd name="T24" fmla="*/ 72 w 72"/>
                <a:gd name="T25" fmla="*/ 796 h 816"/>
                <a:gd name="T26" fmla="*/ 52 w 72"/>
                <a:gd name="T27" fmla="*/ 816 h 816"/>
                <a:gd name="T28" fmla="*/ 20 w 72"/>
                <a:gd name="T29" fmla="*/ 816 h 816"/>
                <a:gd name="T30" fmla="*/ 0 w 72"/>
                <a:gd name="T31" fmla="*/ 796 h 816"/>
                <a:gd name="T32" fmla="*/ 0 w 72"/>
                <a:gd name="T33" fmla="*/ 20 h 816"/>
                <a:gd name="T34" fmla="*/ 20 w 72"/>
                <a:gd name="T35" fmla="*/ 0 h 816"/>
                <a:gd name="T36" fmla="*/ 40 w 72"/>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816">
                  <a:moveTo>
                    <a:pt x="40" y="20"/>
                  </a:moveTo>
                  <a:lnTo>
                    <a:pt x="40" y="796"/>
                  </a:lnTo>
                  <a:lnTo>
                    <a:pt x="20" y="776"/>
                  </a:lnTo>
                  <a:lnTo>
                    <a:pt x="52" y="776"/>
                  </a:lnTo>
                  <a:lnTo>
                    <a:pt x="32" y="796"/>
                  </a:lnTo>
                  <a:lnTo>
                    <a:pt x="32" y="20"/>
                  </a:lnTo>
                  <a:lnTo>
                    <a:pt x="52" y="40"/>
                  </a:lnTo>
                  <a:lnTo>
                    <a:pt x="20" y="40"/>
                  </a:lnTo>
                  <a:cubicBezTo>
                    <a:pt x="9" y="40"/>
                    <a:pt x="0" y="32"/>
                    <a:pt x="0" y="20"/>
                  </a:cubicBezTo>
                  <a:cubicBezTo>
                    <a:pt x="0" y="9"/>
                    <a:pt x="9" y="0"/>
                    <a:pt x="20" y="0"/>
                  </a:cubicBezTo>
                  <a:lnTo>
                    <a:pt x="52" y="0"/>
                  </a:lnTo>
                  <a:cubicBezTo>
                    <a:pt x="64" y="0"/>
                    <a:pt x="72" y="9"/>
                    <a:pt x="72" y="20"/>
                  </a:cubicBezTo>
                  <a:lnTo>
                    <a:pt x="72" y="796"/>
                  </a:lnTo>
                  <a:cubicBezTo>
                    <a:pt x="72" y="808"/>
                    <a:pt x="64" y="816"/>
                    <a:pt x="52"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23"/>
            <p:cNvSpPr>
              <a:spLocks/>
            </p:cNvSpPr>
            <p:nvPr/>
          </p:nvSpPr>
          <p:spPr bwMode="auto">
            <a:xfrm>
              <a:off x="3760" y="1191"/>
              <a:ext cx="11" cy="129"/>
            </a:xfrm>
            <a:custGeom>
              <a:avLst/>
              <a:gdLst>
                <a:gd name="T0" fmla="*/ 40 w 68"/>
                <a:gd name="T1" fmla="*/ 20 h 816"/>
                <a:gd name="T2" fmla="*/ 40 w 68"/>
                <a:gd name="T3" fmla="*/ 796 h 816"/>
                <a:gd name="T4" fmla="*/ 20 w 68"/>
                <a:gd name="T5" fmla="*/ 776 h 816"/>
                <a:gd name="T6" fmla="*/ 48 w 68"/>
                <a:gd name="T7" fmla="*/ 776 h 816"/>
                <a:gd name="T8" fmla="*/ 28 w 68"/>
                <a:gd name="T9" fmla="*/ 796 h 816"/>
                <a:gd name="T10" fmla="*/ 28 w 68"/>
                <a:gd name="T11" fmla="*/ 20 h 816"/>
                <a:gd name="T12" fmla="*/ 48 w 68"/>
                <a:gd name="T13" fmla="*/ 40 h 816"/>
                <a:gd name="T14" fmla="*/ 20 w 68"/>
                <a:gd name="T15" fmla="*/ 40 h 816"/>
                <a:gd name="T16" fmla="*/ 0 w 68"/>
                <a:gd name="T17" fmla="*/ 20 h 816"/>
                <a:gd name="T18" fmla="*/ 20 w 68"/>
                <a:gd name="T19" fmla="*/ 0 h 816"/>
                <a:gd name="T20" fmla="*/ 48 w 68"/>
                <a:gd name="T21" fmla="*/ 0 h 816"/>
                <a:gd name="T22" fmla="*/ 68 w 68"/>
                <a:gd name="T23" fmla="*/ 20 h 816"/>
                <a:gd name="T24" fmla="*/ 68 w 68"/>
                <a:gd name="T25" fmla="*/ 796 h 816"/>
                <a:gd name="T26" fmla="*/ 48 w 68"/>
                <a:gd name="T27" fmla="*/ 816 h 816"/>
                <a:gd name="T28" fmla="*/ 20 w 68"/>
                <a:gd name="T29" fmla="*/ 816 h 816"/>
                <a:gd name="T30" fmla="*/ 0 w 68"/>
                <a:gd name="T31" fmla="*/ 796 h 816"/>
                <a:gd name="T32" fmla="*/ 0 w 68"/>
                <a:gd name="T33" fmla="*/ 20 h 816"/>
                <a:gd name="T34" fmla="*/ 20 w 68"/>
                <a:gd name="T35" fmla="*/ 0 h 816"/>
                <a:gd name="T36" fmla="*/ 40 w 68"/>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16">
                  <a:moveTo>
                    <a:pt x="40" y="20"/>
                  </a:moveTo>
                  <a:lnTo>
                    <a:pt x="40" y="796"/>
                  </a:lnTo>
                  <a:lnTo>
                    <a:pt x="20" y="776"/>
                  </a:lnTo>
                  <a:lnTo>
                    <a:pt x="48" y="776"/>
                  </a:lnTo>
                  <a:lnTo>
                    <a:pt x="28" y="796"/>
                  </a:lnTo>
                  <a:lnTo>
                    <a:pt x="28" y="20"/>
                  </a:lnTo>
                  <a:lnTo>
                    <a:pt x="48" y="40"/>
                  </a:lnTo>
                  <a:lnTo>
                    <a:pt x="20" y="40"/>
                  </a:lnTo>
                  <a:cubicBezTo>
                    <a:pt x="9" y="40"/>
                    <a:pt x="0" y="32"/>
                    <a:pt x="0" y="20"/>
                  </a:cubicBezTo>
                  <a:cubicBezTo>
                    <a:pt x="0" y="9"/>
                    <a:pt x="9" y="0"/>
                    <a:pt x="20" y="0"/>
                  </a:cubicBezTo>
                  <a:lnTo>
                    <a:pt x="48" y="0"/>
                  </a:lnTo>
                  <a:cubicBezTo>
                    <a:pt x="60" y="0"/>
                    <a:pt x="68" y="9"/>
                    <a:pt x="68" y="20"/>
                  </a:cubicBezTo>
                  <a:lnTo>
                    <a:pt x="68" y="796"/>
                  </a:lnTo>
                  <a:cubicBezTo>
                    <a:pt x="68" y="808"/>
                    <a:pt x="60" y="816"/>
                    <a:pt x="48"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24"/>
            <p:cNvSpPr>
              <a:spLocks/>
            </p:cNvSpPr>
            <p:nvPr/>
          </p:nvSpPr>
          <p:spPr bwMode="auto">
            <a:xfrm>
              <a:off x="3770" y="1191"/>
              <a:ext cx="11" cy="129"/>
            </a:xfrm>
            <a:custGeom>
              <a:avLst/>
              <a:gdLst>
                <a:gd name="T0" fmla="*/ 40 w 68"/>
                <a:gd name="T1" fmla="*/ 20 h 816"/>
                <a:gd name="T2" fmla="*/ 40 w 68"/>
                <a:gd name="T3" fmla="*/ 796 h 816"/>
                <a:gd name="T4" fmla="*/ 20 w 68"/>
                <a:gd name="T5" fmla="*/ 776 h 816"/>
                <a:gd name="T6" fmla="*/ 48 w 68"/>
                <a:gd name="T7" fmla="*/ 776 h 816"/>
                <a:gd name="T8" fmla="*/ 28 w 68"/>
                <a:gd name="T9" fmla="*/ 796 h 816"/>
                <a:gd name="T10" fmla="*/ 28 w 68"/>
                <a:gd name="T11" fmla="*/ 20 h 816"/>
                <a:gd name="T12" fmla="*/ 48 w 68"/>
                <a:gd name="T13" fmla="*/ 40 h 816"/>
                <a:gd name="T14" fmla="*/ 20 w 68"/>
                <a:gd name="T15" fmla="*/ 40 h 816"/>
                <a:gd name="T16" fmla="*/ 0 w 68"/>
                <a:gd name="T17" fmla="*/ 20 h 816"/>
                <a:gd name="T18" fmla="*/ 20 w 68"/>
                <a:gd name="T19" fmla="*/ 0 h 816"/>
                <a:gd name="T20" fmla="*/ 48 w 68"/>
                <a:gd name="T21" fmla="*/ 0 h 816"/>
                <a:gd name="T22" fmla="*/ 68 w 68"/>
                <a:gd name="T23" fmla="*/ 20 h 816"/>
                <a:gd name="T24" fmla="*/ 68 w 68"/>
                <a:gd name="T25" fmla="*/ 796 h 816"/>
                <a:gd name="T26" fmla="*/ 48 w 68"/>
                <a:gd name="T27" fmla="*/ 816 h 816"/>
                <a:gd name="T28" fmla="*/ 20 w 68"/>
                <a:gd name="T29" fmla="*/ 816 h 816"/>
                <a:gd name="T30" fmla="*/ 0 w 68"/>
                <a:gd name="T31" fmla="*/ 796 h 816"/>
                <a:gd name="T32" fmla="*/ 0 w 68"/>
                <a:gd name="T33" fmla="*/ 20 h 816"/>
                <a:gd name="T34" fmla="*/ 20 w 68"/>
                <a:gd name="T35" fmla="*/ 0 h 816"/>
                <a:gd name="T36" fmla="*/ 40 w 68"/>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16">
                  <a:moveTo>
                    <a:pt x="40" y="20"/>
                  </a:moveTo>
                  <a:lnTo>
                    <a:pt x="40" y="796"/>
                  </a:lnTo>
                  <a:lnTo>
                    <a:pt x="20" y="776"/>
                  </a:lnTo>
                  <a:lnTo>
                    <a:pt x="48" y="776"/>
                  </a:lnTo>
                  <a:lnTo>
                    <a:pt x="28" y="796"/>
                  </a:lnTo>
                  <a:lnTo>
                    <a:pt x="28" y="20"/>
                  </a:lnTo>
                  <a:lnTo>
                    <a:pt x="48" y="40"/>
                  </a:lnTo>
                  <a:lnTo>
                    <a:pt x="20" y="40"/>
                  </a:lnTo>
                  <a:cubicBezTo>
                    <a:pt x="9" y="40"/>
                    <a:pt x="0" y="32"/>
                    <a:pt x="0" y="20"/>
                  </a:cubicBezTo>
                  <a:cubicBezTo>
                    <a:pt x="0" y="9"/>
                    <a:pt x="9" y="0"/>
                    <a:pt x="20" y="0"/>
                  </a:cubicBezTo>
                  <a:lnTo>
                    <a:pt x="48" y="0"/>
                  </a:lnTo>
                  <a:cubicBezTo>
                    <a:pt x="60" y="0"/>
                    <a:pt x="68" y="9"/>
                    <a:pt x="68" y="20"/>
                  </a:cubicBezTo>
                  <a:lnTo>
                    <a:pt x="68" y="796"/>
                  </a:lnTo>
                  <a:cubicBezTo>
                    <a:pt x="68" y="808"/>
                    <a:pt x="60" y="816"/>
                    <a:pt x="48"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25"/>
            <p:cNvSpPr>
              <a:spLocks/>
            </p:cNvSpPr>
            <p:nvPr/>
          </p:nvSpPr>
          <p:spPr bwMode="auto">
            <a:xfrm>
              <a:off x="3780" y="1191"/>
              <a:ext cx="15" cy="129"/>
            </a:xfrm>
            <a:custGeom>
              <a:avLst/>
              <a:gdLst>
                <a:gd name="T0" fmla="*/ 40 w 92"/>
                <a:gd name="T1" fmla="*/ 20 h 816"/>
                <a:gd name="T2" fmla="*/ 40 w 92"/>
                <a:gd name="T3" fmla="*/ 796 h 816"/>
                <a:gd name="T4" fmla="*/ 20 w 92"/>
                <a:gd name="T5" fmla="*/ 776 h 816"/>
                <a:gd name="T6" fmla="*/ 72 w 92"/>
                <a:gd name="T7" fmla="*/ 776 h 816"/>
                <a:gd name="T8" fmla="*/ 52 w 92"/>
                <a:gd name="T9" fmla="*/ 796 h 816"/>
                <a:gd name="T10" fmla="*/ 52 w 92"/>
                <a:gd name="T11" fmla="*/ 20 h 816"/>
                <a:gd name="T12" fmla="*/ 72 w 92"/>
                <a:gd name="T13" fmla="*/ 40 h 816"/>
                <a:gd name="T14" fmla="*/ 20 w 92"/>
                <a:gd name="T15" fmla="*/ 40 h 816"/>
                <a:gd name="T16" fmla="*/ 0 w 92"/>
                <a:gd name="T17" fmla="*/ 20 h 816"/>
                <a:gd name="T18" fmla="*/ 20 w 92"/>
                <a:gd name="T19" fmla="*/ 0 h 816"/>
                <a:gd name="T20" fmla="*/ 72 w 92"/>
                <a:gd name="T21" fmla="*/ 0 h 816"/>
                <a:gd name="T22" fmla="*/ 92 w 92"/>
                <a:gd name="T23" fmla="*/ 20 h 816"/>
                <a:gd name="T24" fmla="*/ 92 w 92"/>
                <a:gd name="T25" fmla="*/ 796 h 816"/>
                <a:gd name="T26" fmla="*/ 72 w 92"/>
                <a:gd name="T27" fmla="*/ 816 h 816"/>
                <a:gd name="T28" fmla="*/ 20 w 92"/>
                <a:gd name="T29" fmla="*/ 816 h 816"/>
                <a:gd name="T30" fmla="*/ 0 w 92"/>
                <a:gd name="T31" fmla="*/ 796 h 816"/>
                <a:gd name="T32" fmla="*/ 0 w 92"/>
                <a:gd name="T33" fmla="*/ 20 h 816"/>
                <a:gd name="T34" fmla="*/ 20 w 92"/>
                <a:gd name="T35" fmla="*/ 0 h 816"/>
                <a:gd name="T36" fmla="*/ 40 w 92"/>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816">
                  <a:moveTo>
                    <a:pt x="40" y="20"/>
                  </a:moveTo>
                  <a:lnTo>
                    <a:pt x="40" y="796"/>
                  </a:lnTo>
                  <a:lnTo>
                    <a:pt x="20" y="776"/>
                  </a:lnTo>
                  <a:lnTo>
                    <a:pt x="72" y="776"/>
                  </a:lnTo>
                  <a:lnTo>
                    <a:pt x="52" y="796"/>
                  </a:lnTo>
                  <a:lnTo>
                    <a:pt x="52" y="20"/>
                  </a:lnTo>
                  <a:lnTo>
                    <a:pt x="72" y="40"/>
                  </a:lnTo>
                  <a:lnTo>
                    <a:pt x="20" y="40"/>
                  </a:lnTo>
                  <a:cubicBezTo>
                    <a:pt x="9" y="40"/>
                    <a:pt x="0" y="32"/>
                    <a:pt x="0" y="20"/>
                  </a:cubicBezTo>
                  <a:cubicBezTo>
                    <a:pt x="0" y="9"/>
                    <a:pt x="9" y="0"/>
                    <a:pt x="20" y="0"/>
                  </a:cubicBezTo>
                  <a:lnTo>
                    <a:pt x="72" y="0"/>
                  </a:lnTo>
                  <a:cubicBezTo>
                    <a:pt x="84" y="0"/>
                    <a:pt x="92" y="9"/>
                    <a:pt x="92" y="20"/>
                  </a:cubicBezTo>
                  <a:lnTo>
                    <a:pt x="92" y="796"/>
                  </a:lnTo>
                  <a:cubicBezTo>
                    <a:pt x="92" y="808"/>
                    <a:pt x="84" y="816"/>
                    <a:pt x="72"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26"/>
            <p:cNvSpPr>
              <a:spLocks/>
            </p:cNvSpPr>
            <p:nvPr/>
          </p:nvSpPr>
          <p:spPr bwMode="auto">
            <a:xfrm>
              <a:off x="3794" y="1191"/>
              <a:ext cx="14" cy="129"/>
            </a:xfrm>
            <a:custGeom>
              <a:avLst/>
              <a:gdLst>
                <a:gd name="T0" fmla="*/ 40 w 88"/>
                <a:gd name="T1" fmla="*/ 20 h 816"/>
                <a:gd name="T2" fmla="*/ 40 w 88"/>
                <a:gd name="T3" fmla="*/ 796 h 816"/>
                <a:gd name="T4" fmla="*/ 20 w 88"/>
                <a:gd name="T5" fmla="*/ 776 h 816"/>
                <a:gd name="T6" fmla="*/ 68 w 88"/>
                <a:gd name="T7" fmla="*/ 776 h 816"/>
                <a:gd name="T8" fmla="*/ 48 w 88"/>
                <a:gd name="T9" fmla="*/ 796 h 816"/>
                <a:gd name="T10" fmla="*/ 48 w 88"/>
                <a:gd name="T11" fmla="*/ 20 h 816"/>
                <a:gd name="T12" fmla="*/ 68 w 88"/>
                <a:gd name="T13" fmla="*/ 40 h 816"/>
                <a:gd name="T14" fmla="*/ 20 w 88"/>
                <a:gd name="T15" fmla="*/ 40 h 816"/>
                <a:gd name="T16" fmla="*/ 0 w 88"/>
                <a:gd name="T17" fmla="*/ 20 h 816"/>
                <a:gd name="T18" fmla="*/ 20 w 88"/>
                <a:gd name="T19" fmla="*/ 0 h 816"/>
                <a:gd name="T20" fmla="*/ 68 w 88"/>
                <a:gd name="T21" fmla="*/ 0 h 816"/>
                <a:gd name="T22" fmla="*/ 88 w 88"/>
                <a:gd name="T23" fmla="*/ 20 h 816"/>
                <a:gd name="T24" fmla="*/ 88 w 88"/>
                <a:gd name="T25" fmla="*/ 796 h 816"/>
                <a:gd name="T26" fmla="*/ 68 w 88"/>
                <a:gd name="T27" fmla="*/ 816 h 816"/>
                <a:gd name="T28" fmla="*/ 20 w 88"/>
                <a:gd name="T29" fmla="*/ 816 h 816"/>
                <a:gd name="T30" fmla="*/ 0 w 88"/>
                <a:gd name="T31" fmla="*/ 796 h 816"/>
                <a:gd name="T32" fmla="*/ 0 w 88"/>
                <a:gd name="T33" fmla="*/ 20 h 816"/>
                <a:gd name="T34" fmla="*/ 20 w 88"/>
                <a:gd name="T35" fmla="*/ 0 h 816"/>
                <a:gd name="T36" fmla="*/ 40 w 88"/>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16">
                  <a:moveTo>
                    <a:pt x="40" y="20"/>
                  </a:moveTo>
                  <a:lnTo>
                    <a:pt x="40" y="796"/>
                  </a:lnTo>
                  <a:lnTo>
                    <a:pt x="20" y="776"/>
                  </a:lnTo>
                  <a:lnTo>
                    <a:pt x="68" y="776"/>
                  </a:lnTo>
                  <a:lnTo>
                    <a:pt x="48" y="796"/>
                  </a:lnTo>
                  <a:lnTo>
                    <a:pt x="48" y="20"/>
                  </a:lnTo>
                  <a:lnTo>
                    <a:pt x="68" y="40"/>
                  </a:lnTo>
                  <a:lnTo>
                    <a:pt x="20" y="40"/>
                  </a:lnTo>
                  <a:cubicBezTo>
                    <a:pt x="9" y="40"/>
                    <a:pt x="0" y="32"/>
                    <a:pt x="0" y="20"/>
                  </a:cubicBezTo>
                  <a:cubicBezTo>
                    <a:pt x="0" y="9"/>
                    <a:pt x="9" y="0"/>
                    <a:pt x="20" y="0"/>
                  </a:cubicBezTo>
                  <a:lnTo>
                    <a:pt x="68" y="0"/>
                  </a:lnTo>
                  <a:cubicBezTo>
                    <a:pt x="80" y="0"/>
                    <a:pt x="88" y="9"/>
                    <a:pt x="88" y="20"/>
                  </a:cubicBezTo>
                  <a:lnTo>
                    <a:pt x="88" y="796"/>
                  </a:lnTo>
                  <a:cubicBezTo>
                    <a:pt x="88" y="808"/>
                    <a:pt x="80" y="816"/>
                    <a:pt x="68"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27"/>
            <p:cNvSpPr>
              <a:spLocks/>
            </p:cNvSpPr>
            <p:nvPr/>
          </p:nvSpPr>
          <p:spPr bwMode="auto">
            <a:xfrm>
              <a:off x="3808" y="1191"/>
              <a:ext cx="12" cy="129"/>
            </a:xfrm>
            <a:custGeom>
              <a:avLst/>
              <a:gdLst>
                <a:gd name="T0" fmla="*/ 40 w 80"/>
                <a:gd name="T1" fmla="*/ 20 h 816"/>
                <a:gd name="T2" fmla="*/ 40 w 80"/>
                <a:gd name="T3" fmla="*/ 796 h 816"/>
                <a:gd name="T4" fmla="*/ 20 w 80"/>
                <a:gd name="T5" fmla="*/ 776 h 816"/>
                <a:gd name="T6" fmla="*/ 60 w 80"/>
                <a:gd name="T7" fmla="*/ 776 h 816"/>
                <a:gd name="T8" fmla="*/ 40 w 80"/>
                <a:gd name="T9" fmla="*/ 796 h 816"/>
                <a:gd name="T10" fmla="*/ 40 w 80"/>
                <a:gd name="T11" fmla="*/ 20 h 816"/>
                <a:gd name="T12" fmla="*/ 60 w 80"/>
                <a:gd name="T13" fmla="*/ 40 h 816"/>
                <a:gd name="T14" fmla="*/ 20 w 80"/>
                <a:gd name="T15" fmla="*/ 40 h 816"/>
                <a:gd name="T16" fmla="*/ 0 w 80"/>
                <a:gd name="T17" fmla="*/ 20 h 816"/>
                <a:gd name="T18" fmla="*/ 20 w 80"/>
                <a:gd name="T19" fmla="*/ 0 h 816"/>
                <a:gd name="T20" fmla="*/ 60 w 80"/>
                <a:gd name="T21" fmla="*/ 0 h 816"/>
                <a:gd name="T22" fmla="*/ 80 w 80"/>
                <a:gd name="T23" fmla="*/ 20 h 816"/>
                <a:gd name="T24" fmla="*/ 80 w 80"/>
                <a:gd name="T25" fmla="*/ 796 h 816"/>
                <a:gd name="T26" fmla="*/ 60 w 80"/>
                <a:gd name="T27" fmla="*/ 816 h 816"/>
                <a:gd name="T28" fmla="*/ 20 w 80"/>
                <a:gd name="T29" fmla="*/ 816 h 816"/>
                <a:gd name="T30" fmla="*/ 0 w 80"/>
                <a:gd name="T31" fmla="*/ 796 h 816"/>
                <a:gd name="T32" fmla="*/ 0 w 80"/>
                <a:gd name="T33" fmla="*/ 20 h 816"/>
                <a:gd name="T34" fmla="*/ 20 w 80"/>
                <a:gd name="T35" fmla="*/ 0 h 816"/>
                <a:gd name="T36" fmla="*/ 40 w 80"/>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16">
                  <a:moveTo>
                    <a:pt x="40" y="20"/>
                  </a:moveTo>
                  <a:lnTo>
                    <a:pt x="40" y="796"/>
                  </a:lnTo>
                  <a:lnTo>
                    <a:pt x="20" y="776"/>
                  </a:lnTo>
                  <a:lnTo>
                    <a:pt x="60" y="776"/>
                  </a:lnTo>
                  <a:lnTo>
                    <a:pt x="40" y="796"/>
                  </a:lnTo>
                  <a:lnTo>
                    <a:pt x="40" y="20"/>
                  </a:lnTo>
                  <a:lnTo>
                    <a:pt x="60" y="40"/>
                  </a:lnTo>
                  <a:lnTo>
                    <a:pt x="20" y="40"/>
                  </a:lnTo>
                  <a:cubicBezTo>
                    <a:pt x="9" y="40"/>
                    <a:pt x="0" y="32"/>
                    <a:pt x="0" y="20"/>
                  </a:cubicBezTo>
                  <a:cubicBezTo>
                    <a:pt x="0" y="9"/>
                    <a:pt x="9" y="0"/>
                    <a:pt x="20" y="0"/>
                  </a:cubicBezTo>
                  <a:lnTo>
                    <a:pt x="60" y="0"/>
                  </a:lnTo>
                  <a:cubicBezTo>
                    <a:pt x="72" y="0"/>
                    <a:pt x="80" y="9"/>
                    <a:pt x="80" y="20"/>
                  </a:cubicBezTo>
                  <a:lnTo>
                    <a:pt x="80" y="796"/>
                  </a:lnTo>
                  <a:cubicBezTo>
                    <a:pt x="80" y="808"/>
                    <a:pt x="72" y="816"/>
                    <a:pt x="60"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28"/>
            <p:cNvSpPr>
              <a:spLocks/>
            </p:cNvSpPr>
            <p:nvPr/>
          </p:nvSpPr>
          <p:spPr bwMode="auto">
            <a:xfrm>
              <a:off x="3820" y="1191"/>
              <a:ext cx="14" cy="129"/>
            </a:xfrm>
            <a:custGeom>
              <a:avLst/>
              <a:gdLst>
                <a:gd name="T0" fmla="*/ 40 w 84"/>
                <a:gd name="T1" fmla="*/ 20 h 816"/>
                <a:gd name="T2" fmla="*/ 40 w 84"/>
                <a:gd name="T3" fmla="*/ 796 h 816"/>
                <a:gd name="T4" fmla="*/ 20 w 84"/>
                <a:gd name="T5" fmla="*/ 776 h 816"/>
                <a:gd name="T6" fmla="*/ 64 w 84"/>
                <a:gd name="T7" fmla="*/ 776 h 816"/>
                <a:gd name="T8" fmla="*/ 44 w 84"/>
                <a:gd name="T9" fmla="*/ 796 h 816"/>
                <a:gd name="T10" fmla="*/ 44 w 84"/>
                <a:gd name="T11" fmla="*/ 20 h 816"/>
                <a:gd name="T12" fmla="*/ 64 w 84"/>
                <a:gd name="T13" fmla="*/ 40 h 816"/>
                <a:gd name="T14" fmla="*/ 20 w 84"/>
                <a:gd name="T15" fmla="*/ 40 h 816"/>
                <a:gd name="T16" fmla="*/ 0 w 84"/>
                <a:gd name="T17" fmla="*/ 20 h 816"/>
                <a:gd name="T18" fmla="*/ 20 w 84"/>
                <a:gd name="T19" fmla="*/ 0 h 816"/>
                <a:gd name="T20" fmla="*/ 64 w 84"/>
                <a:gd name="T21" fmla="*/ 0 h 816"/>
                <a:gd name="T22" fmla="*/ 84 w 84"/>
                <a:gd name="T23" fmla="*/ 20 h 816"/>
                <a:gd name="T24" fmla="*/ 84 w 84"/>
                <a:gd name="T25" fmla="*/ 796 h 816"/>
                <a:gd name="T26" fmla="*/ 64 w 84"/>
                <a:gd name="T27" fmla="*/ 816 h 816"/>
                <a:gd name="T28" fmla="*/ 20 w 84"/>
                <a:gd name="T29" fmla="*/ 816 h 816"/>
                <a:gd name="T30" fmla="*/ 0 w 84"/>
                <a:gd name="T31" fmla="*/ 796 h 816"/>
                <a:gd name="T32" fmla="*/ 0 w 84"/>
                <a:gd name="T33" fmla="*/ 20 h 816"/>
                <a:gd name="T34" fmla="*/ 20 w 84"/>
                <a:gd name="T35" fmla="*/ 0 h 816"/>
                <a:gd name="T36" fmla="*/ 40 w 84"/>
                <a:gd name="T37" fmla="*/ 2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 h="816">
                  <a:moveTo>
                    <a:pt x="40" y="20"/>
                  </a:moveTo>
                  <a:lnTo>
                    <a:pt x="40" y="796"/>
                  </a:lnTo>
                  <a:lnTo>
                    <a:pt x="20" y="776"/>
                  </a:lnTo>
                  <a:lnTo>
                    <a:pt x="64" y="776"/>
                  </a:lnTo>
                  <a:lnTo>
                    <a:pt x="44" y="796"/>
                  </a:lnTo>
                  <a:lnTo>
                    <a:pt x="44" y="20"/>
                  </a:lnTo>
                  <a:lnTo>
                    <a:pt x="64" y="40"/>
                  </a:lnTo>
                  <a:lnTo>
                    <a:pt x="20" y="40"/>
                  </a:lnTo>
                  <a:cubicBezTo>
                    <a:pt x="9" y="40"/>
                    <a:pt x="0" y="32"/>
                    <a:pt x="0" y="20"/>
                  </a:cubicBezTo>
                  <a:cubicBezTo>
                    <a:pt x="0" y="9"/>
                    <a:pt x="9" y="0"/>
                    <a:pt x="20" y="0"/>
                  </a:cubicBezTo>
                  <a:lnTo>
                    <a:pt x="64" y="0"/>
                  </a:lnTo>
                  <a:cubicBezTo>
                    <a:pt x="76" y="0"/>
                    <a:pt x="84" y="9"/>
                    <a:pt x="84" y="20"/>
                  </a:cubicBezTo>
                  <a:lnTo>
                    <a:pt x="84" y="796"/>
                  </a:lnTo>
                  <a:cubicBezTo>
                    <a:pt x="84" y="808"/>
                    <a:pt x="76" y="816"/>
                    <a:pt x="64" y="816"/>
                  </a:cubicBezTo>
                  <a:lnTo>
                    <a:pt x="20" y="816"/>
                  </a:lnTo>
                  <a:cubicBezTo>
                    <a:pt x="9" y="816"/>
                    <a:pt x="0" y="808"/>
                    <a:pt x="0" y="796"/>
                  </a:cubicBezTo>
                  <a:lnTo>
                    <a:pt x="0" y="20"/>
                  </a:lnTo>
                  <a:cubicBezTo>
                    <a:pt x="0" y="9"/>
                    <a:pt x="9" y="0"/>
                    <a:pt x="20" y="0"/>
                  </a:cubicBezTo>
                  <a:cubicBezTo>
                    <a:pt x="32" y="0"/>
                    <a:pt x="40" y="9"/>
                    <a:pt x="40" y="20"/>
                  </a:cubicBezTo>
                  <a:close/>
                </a:path>
              </a:pathLst>
            </a:custGeom>
            <a:solidFill>
              <a:srgbClr val="C00000"/>
            </a:solidFill>
            <a:ln w="1588" cap="flat">
              <a:solidFill>
                <a:srgbClr val="C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2" name="Freeform 29"/>
            <p:cNvSpPr>
              <a:spLocks/>
            </p:cNvSpPr>
            <p:nvPr/>
          </p:nvSpPr>
          <p:spPr bwMode="auto">
            <a:xfrm>
              <a:off x="3939" y="1189"/>
              <a:ext cx="394" cy="133"/>
            </a:xfrm>
            <a:custGeom>
              <a:avLst/>
              <a:gdLst>
                <a:gd name="T0" fmla="*/ 72 w 2504"/>
                <a:gd name="T1" fmla="*/ 36 h 848"/>
                <a:gd name="T2" fmla="*/ 72 w 2504"/>
                <a:gd name="T3" fmla="*/ 812 h 848"/>
                <a:gd name="T4" fmla="*/ 36 w 2504"/>
                <a:gd name="T5" fmla="*/ 776 h 848"/>
                <a:gd name="T6" fmla="*/ 2468 w 2504"/>
                <a:gd name="T7" fmla="*/ 776 h 848"/>
                <a:gd name="T8" fmla="*/ 2432 w 2504"/>
                <a:gd name="T9" fmla="*/ 812 h 848"/>
                <a:gd name="T10" fmla="*/ 2432 w 2504"/>
                <a:gd name="T11" fmla="*/ 36 h 848"/>
                <a:gd name="T12" fmla="*/ 2468 w 2504"/>
                <a:gd name="T13" fmla="*/ 72 h 848"/>
                <a:gd name="T14" fmla="*/ 36 w 2504"/>
                <a:gd name="T15" fmla="*/ 72 h 848"/>
                <a:gd name="T16" fmla="*/ 0 w 2504"/>
                <a:gd name="T17" fmla="*/ 36 h 848"/>
                <a:gd name="T18" fmla="*/ 36 w 2504"/>
                <a:gd name="T19" fmla="*/ 0 h 848"/>
                <a:gd name="T20" fmla="*/ 2468 w 2504"/>
                <a:gd name="T21" fmla="*/ 0 h 848"/>
                <a:gd name="T22" fmla="*/ 2504 w 2504"/>
                <a:gd name="T23" fmla="*/ 36 h 848"/>
                <a:gd name="T24" fmla="*/ 2504 w 2504"/>
                <a:gd name="T25" fmla="*/ 812 h 848"/>
                <a:gd name="T26" fmla="*/ 2468 w 2504"/>
                <a:gd name="T27" fmla="*/ 848 h 848"/>
                <a:gd name="T28" fmla="*/ 36 w 2504"/>
                <a:gd name="T29" fmla="*/ 848 h 848"/>
                <a:gd name="T30" fmla="*/ 0 w 2504"/>
                <a:gd name="T31" fmla="*/ 812 h 848"/>
                <a:gd name="T32" fmla="*/ 0 w 2504"/>
                <a:gd name="T33" fmla="*/ 36 h 848"/>
                <a:gd name="T34" fmla="*/ 36 w 2504"/>
                <a:gd name="T35" fmla="*/ 0 h 848"/>
                <a:gd name="T36" fmla="*/ 72 w 2504"/>
                <a:gd name="T37" fmla="*/ 36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04" h="848">
                  <a:moveTo>
                    <a:pt x="72" y="36"/>
                  </a:moveTo>
                  <a:lnTo>
                    <a:pt x="72" y="812"/>
                  </a:lnTo>
                  <a:lnTo>
                    <a:pt x="36" y="776"/>
                  </a:lnTo>
                  <a:lnTo>
                    <a:pt x="2468" y="776"/>
                  </a:lnTo>
                  <a:lnTo>
                    <a:pt x="2432" y="812"/>
                  </a:lnTo>
                  <a:lnTo>
                    <a:pt x="2432" y="36"/>
                  </a:lnTo>
                  <a:lnTo>
                    <a:pt x="2468" y="72"/>
                  </a:lnTo>
                  <a:lnTo>
                    <a:pt x="36" y="72"/>
                  </a:lnTo>
                  <a:cubicBezTo>
                    <a:pt x="17" y="72"/>
                    <a:pt x="0" y="56"/>
                    <a:pt x="0" y="36"/>
                  </a:cubicBezTo>
                  <a:cubicBezTo>
                    <a:pt x="0" y="17"/>
                    <a:pt x="17" y="0"/>
                    <a:pt x="36" y="0"/>
                  </a:cubicBezTo>
                  <a:lnTo>
                    <a:pt x="2468" y="0"/>
                  </a:lnTo>
                  <a:cubicBezTo>
                    <a:pt x="2488" y="0"/>
                    <a:pt x="2504" y="17"/>
                    <a:pt x="2504" y="36"/>
                  </a:cubicBezTo>
                  <a:lnTo>
                    <a:pt x="2504" y="812"/>
                  </a:lnTo>
                  <a:cubicBezTo>
                    <a:pt x="2504" y="832"/>
                    <a:pt x="2488" y="848"/>
                    <a:pt x="2468" y="848"/>
                  </a:cubicBezTo>
                  <a:lnTo>
                    <a:pt x="36" y="848"/>
                  </a:lnTo>
                  <a:cubicBezTo>
                    <a:pt x="17" y="848"/>
                    <a:pt x="0" y="832"/>
                    <a:pt x="0" y="812"/>
                  </a:cubicBezTo>
                  <a:lnTo>
                    <a:pt x="0" y="36"/>
                  </a:lnTo>
                  <a:cubicBezTo>
                    <a:pt x="0" y="17"/>
                    <a:pt x="17" y="0"/>
                    <a:pt x="36" y="0"/>
                  </a:cubicBezTo>
                  <a:cubicBezTo>
                    <a:pt x="56" y="0"/>
                    <a:pt x="72" y="17"/>
                    <a:pt x="72" y="36"/>
                  </a:cubicBezTo>
                  <a:close/>
                </a:path>
              </a:pathLst>
            </a:custGeom>
            <a:solidFill>
              <a:srgbClr val="0070C0"/>
            </a:solidFill>
            <a:ln w="1588" cap="flat">
              <a:solidFill>
                <a:srgbClr val="0070C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3" name="Freeform 30"/>
            <p:cNvSpPr>
              <a:spLocks/>
            </p:cNvSpPr>
            <p:nvPr/>
          </p:nvSpPr>
          <p:spPr bwMode="auto">
            <a:xfrm>
              <a:off x="1094" y="1167"/>
              <a:ext cx="550" cy="177"/>
            </a:xfrm>
            <a:custGeom>
              <a:avLst/>
              <a:gdLst>
                <a:gd name="T0" fmla="*/ 192 w 14000"/>
                <a:gd name="T1" fmla="*/ 96 h 4512"/>
                <a:gd name="T2" fmla="*/ 192 w 14000"/>
                <a:gd name="T3" fmla="*/ 4416 h 4512"/>
                <a:gd name="T4" fmla="*/ 96 w 14000"/>
                <a:gd name="T5" fmla="*/ 4320 h 4512"/>
                <a:gd name="T6" fmla="*/ 13904 w 14000"/>
                <a:gd name="T7" fmla="*/ 4320 h 4512"/>
                <a:gd name="T8" fmla="*/ 13808 w 14000"/>
                <a:gd name="T9" fmla="*/ 4416 h 4512"/>
                <a:gd name="T10" fmla="*/ 13808 w 14000"/>
                <a:gd name="T11" fmla="*/ 96 h 4512"/>
                <a:gd name="T12" fmla="*/ 13904 w 14000"/>
                <a:gd name="T13" fmla="*/ 192 h 4512"/>
                <a:gd name="T14" fmla="*/ 96 w 14000"/>
                <a:gd name="T15" fmla="*/ 192 h 4512"/>
                <a:gd name="T16" fmla="*/ 0 w 14000"/>
                <a:gd name="T17" fmla="*/ 96 h 4512"/>
                <a:gd name="T18" fmla="*/ 96 w 14000"/>
                <a:gd name="T19" fmla="*/ 0 h 4512"/>
                <a:gd name="T20" fmla="*/ 13904 w 14000"/>
                <a:gd name="T21" fmla="*/ 0 h 4512"/>
                <a:gd name="T22" fmla="*/ 14000 w 14000"/>
                <a:gd name="T23" fmla="*/ 96 h 4512"/>
                <a:gd name="T24" fmla="*/ 14000 w 14000"/>
                <a:gd name="T25" fmla="*/ 4416 h 4512"/>
                <a:gd name="T26" fmla="*/ 13904 w 14000"/>
                <a:gd name="T27" fmla="*/ 4512 h 4512"/>
                <a:gd name="T28" fmla="*/ 96 w 14000"/>
                <a:gd name="T29" fmla="*/ 4512 h 4512"/>
                <a:gd name="T30" fmla="*/ 0 w 14000"/>
                <a:gd name="T31" fmla="*/ 4416 h 4512"/>
                <a:gd name="T32" fmla="*/ 0 w 14000"/>
                <a:gd name="T33" fmla="*/ 96 h 4512"/>
                <a:gd name="T34" fmla="*/ 96 w 14000"/>
                <a:gd name="T35" fmla="*/ 0 h 4512"/>
                <a:gd name="T36" fmla="*/ 192 w 14000"/>
                <a:gd name="T37" fmla="*/ 96 h 4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000" h="4512">
                  <a:moveTo>
                    <a:pt x="192" y="96"/>
                  </a:moveTo>
                  <a:lnTo>
                    <a:pt x="192" y="4416"/>
                  </a:lnTo>
                  <a:lnTo>
                    <a:pt x="96" y="4320"/>
                  </a:lnTo>
                  <a:lnTo>
                    <a:pt x="13904" y="4320"/>
                  </a:lnTo>
                  <a:lnTo>
                    <a:pt x="13808" y="4416"/>
                  </a:lnTo>
                  <a:lnTo>
                    <a:pt x="13808" y="96"/>
                  </a:lnTo>
                  <a:lnTo>
                    <a:pt x="13904" y="192"/>
                  </a:lnTo>
                  <a:lnTo>
                    <a:pt x="96" y="192"/>
                  </a:lnTo>
                  <a:cubicBezTo>
                    <a:pt x="43" y="192"/>
                    <a:pt x="0" y="149"/>
                    <a:pt x="0" y="96"/>
                  </a:cubicBezTo>
                  <a:cubicBezTo>
                    <a:pt x="0" y="43"/>
                    <a:pt x="43" y="0"/>
                    <a:pt x="96" y="0"/>
                  </a:cubicBezTo>
                  <a:lnTo>
                    <a:pt x="13904" y="0"/>
                  </a:lnTo>
                  <a:cubicBezTo>
                    <a:pt x="13957" y="0"/>
                    <a:pt x="14000" y="43"/>
                    <a:pt x="14000" y="96"/>
                  </a:cubicBezTo>
                  <a:lnTo>
                    <a:pt x="14000" y="4416"/>
                  </a:lnTo>
                  <a:cubicBezTo>
                    <a:pt x="14000" y="4469"/>
                    <a:pt x="13957" y="4512"/>
                    <a:pt x="13904" y="4512"/>
                  </a:cubicBezTo>
                  <a:lnTo>
                    <a:pt x="96" y="4512"/>
                  </a:lnTo>
                  <a:cubicBezTo>
                    <a:pt x="43" y="4512"/>
                    <a:pt x="0" y="4469"/>
                    <a:pt x="0" y="4416"/>
                  </a:cubicBezTo>
                  <a:lnTo>
                    <a:pt x="0" y="96"/>
                  </a:lnTo>
                  <a:cubicBezTo>
                    <a:pt x="0" y="43"/>
                    <a:pt x="43" y="0"/>
                    <a:pt x="96" y="0"/>
                  </a:cubicBezTo>
                  <a:cubicBezTo>
                    <a:pt x="149" y="0"/>
                    <a:pt x="192" y="43"/>
                    <a:pt x="192" y="96"/>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5" name="Freeform 31"/>
            <p:cNvSpPr>
              <a:spLocks/>
            </p:cNvSpPr>
            <p:nvPr/>
          </p:nvSpPr>
          <p:spPr bwMode="auto">
            <a:xfrm>
              <a:off x="1694" y="1167"/>
              <a:ext cx="550" cy="177"/>
            </a:xfrm>
            <a:custGeom>
              <a:avLst/>
              <a:gdLst>
                <a:gd name="T0" fmla="*/ 96 w 6992"/>
                <a:gd name="T1" fmla="*/ 48 h 2256"/>
                <a:gd name="T2" fmla="*/ 96 w 6992"/>
                <a:gd name="T3" fmla="*/ 2208 h 2256"/>
                <a:gd name="T4" fmla="*/ 48 w 6992"/>
                <a:gd name="T5" fmla="*/ 2160 h 2256"/>
                <a:gd name="T6" fmla="*/ 6944 w 6992"/>
                <a:gd name="T7" fmla="*/ 2160 h 2256"/>
                <a:gd name="T8" fmla="*/ 6896 w 6992"/>
                <a:gd name="T9" fmla="*/ 2208 h 2256"/>
                <a:gd name="T10" fmla="*/ 6896 w 6992"/>
                <a:gd name="T11" fmla="*/ 48 h 2256"/>
                <a:gd name="T12" fmla="*/ 6944 w 6992"/>
                <a:gd name="T13" fmla="*/ 96 h 2256"/>
                <a:gd name="T14" fmla="*/ 48 w 6992"/>
                <a:gd name="T15" fmla="*/ 96 h 2256"/>
                <a:gd name="T16" fmla="*/ 0 w 6992"/>
                <a:gd name="T17" fmla="*/ 48 h 2256"/>
                <a:gd name="T18" fmla="*/ 48 w 6992"/>
                <a:gd name="T19" fmla="*/ 0 h 2256"/>
                <a:gd name="T20" fmla="*/ 6944 w 6992"/>
                <a:gd name="T21" fmla="*/ 0 h 2256"/>
                <a:gd name="T22" fmla="*/ 6992 w 6992"/>
                <a:gd name="T23" fmla="*/ 48 h 2256"/>
                <a:gd name="T24" fmla="*/ 6992 w 6992"/>
                <a:gd name="T25" fmla="*/ 2208 h 2256"/>
                <a:gd name="T26" fmla="*/ 6944 w 6992"/>
                <a:gd name="T27" fmla="*/ 2256 h 2256"/>
                <a:gd name="T28" fmla="*/ 48 w 6992"/>
                <a:gd name="T29" fmla="*/ 2256 h 2256"/>
                <a:gd name="T30" fmla="*/ 0 w 6992"/>
                <a:gd name="T31" fmla="*/ 2208 h 2256"/>
                <a:gd name="T32" fmla="*/ 0 w 6992"/>
                <a:gd name="T33" fmla="*/ 48 h 2256"/>
                <a:gd name="T34" fmla="*/ 48 w 6992"/>
                <a:gd name="T35" fmla="*/ 0 h 2256"/>
                <a:gd name="T36" fmla="*/ 96 w 6992"/>
                <a:gd name="T37" fmla="*/ 48 h 2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92" h="2256">
                  <a:moveTo>
                    <a:pt x="96" y="48"/>
                  </a:moveTo>
                  <a:lnTo>
                    <a:pt x="96" y="2208"/>
                  </a:lnTo>
                  <a:lnTo>
                    <a:pt x="48" y="2160"/>
                  </a:lnTo>
                  <a:lnTo>
                    <a:pt x="6944" y="2160"/>
                  </a:lnTo>
                  <a:lnTo>
                    <a:pt x="6896" y="2208"/>
                  </a:lnTo>
                  <a:lnTo>
                    <a:pt x="6896" y="48"/>
                  </a:lnTo>
                  <a:lnTo>
                    <a:pt x="6944" y="96"/>
                  </a:lnTo>
                  <a:lnTo>
                    <a:pt x="48" y="96"/>
                  </a:lnTo>
                  <a:cubicBezTo>
                    <a:pt x="22" y="96"/>
                    <a:pt x="0" y="75"/>
                    <a:pt x="0" y="48"/>
                  </a:cubicBezTo>
                  <a:cubicBezTo>
                    <a:pt x="0" y="22"/>
                    <a:pt x="22" y="0"/>
                    <a:pt x="48" y="0"/>
                  </a:cubicBezTo>
                  <a:lnTo>
                    <a:pt x="6944" y="0"/>
                  </a:lnTo>
                  <a:cubicBezTo>
                    <a:pt x="6971" y="0"/>
                    <a:pt x="6992" y="22"/>
                    <a:pt x="6992" y="48"/>
                  </a:cubicBezTo>
                  <a:lnTo>
                    <a:pt x="6992" y="2208"/>
                  </a:lnTo>
                  <a:cubicBezTo>
                    <a:pt x="6992" y="2235"/>
                    <a:pt x="6971" y="2256"/>
                    <a:pt x="6944" y="2256"/>
                  </a:cubicBezTo>
                  <a:lnTo>
                    <a:pt x="48" y="2256"/>
                  </a:lnTo>
                  <a:cubicBezTo>
                    <a:pt x="22" y="2256"/>
                    <a:pt x="0" y="2235"/>
                    <a:pt x="0" y="2208"/>
                  </a:cubicBezTo>
                  <a:lnTo>
                    <a:pt x="0" y="48"/>
                  </a:lnTo>
                  <a:cubicBezTo>
                    <a:pt x="0" y="22"/>
                    <a:pt x="22" y="0"/>
                    <a:pt x="48" y="0"/>
                  </a:cubicBezTo>
                  <a:cubicBezTo>
                    <a:pt x="75" y="0"/>
                    <a:pt x="96" y="22"/>
                    <a:pt x="96" y="48"/>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6" name="Freeform 32"/>
            <p:cNvSpPr>
              <a:spLocks/>
            </p:cNvSpPr>
            <p:nvPr/>
          </p:nvSpPr>
          <p:spPr bwMode="auto">
            <a:xfrm>
              <a:off x="2294" y="1167"/>
              <a:ext cx="550" cy="177"/>
            </a:xfrm>
            <a:custGeom>
              <a:avLst/>
              <a:gdLst>
                <a:gd name="T0" fmla="*/ 96 w 6992"/>
                <a:gd name="T1" fmla="*/ 48 h 2256"/>
                <a:gd name="T2" fmla="*/ 96 w 6992"/>
                <a:gd name="T3" fmla="*/ 2208 h 2256"/>
                <a:gd name="T4" fmla="*/ 48 w 6992"/>
                <a:gd name="T5" fmla="*/ 2160 h 2256"/>
                <a:gd name="T6" fmla="*/ 6944 w 6992"/>
                <a:gd name="T7" fmla="*/ 2160 h 2256"/>
                <a:gd name="T8" fmla="*/ 6896 w 6992"/>
                <a:gd name="T9" fmla="*/ 2208 h 2256"/>
                <a:gd name="T10" fmla="*/ 6896 w 6992"/>
                <a:gd name="T11" fmla="*/ 48 h 2256"/>
                <a:gd name="T12" fmla="*/ 6944 w 6992"/>
                <a:gd name="T13" fmla="*/ 96 h 2256"/>
                <a:gd name="T14" fmla="*/ 48 w 6992"/>
                <a:gd name="T15" fmla="*/ 96 h 2256"/>
                <a:gd name="T16" fmla="*/ 0 w 6992"/>
                <a:gd name="T17" fmla="*/ 48 h 2256"/>
                <a:gd name="T18" fmla="*/ 48 w 6992"/>
                <a:gd name="T19" fmla="*/ 0 h 2256"/>
                <a:gd name="T20" fmla="*/ 6944 w 6992"/>
                <a:gd name="T21" fmla="*/ 0 h 2256"/>
                <a:gd name="T22" fmla="*/ 6992 w 6992"/>
                <a:gd name="T23" fmla="*/ 48 h 2256"/>
                <a:gd name="T24" fmla="*/ 6992 w 6992"/>
                <a:gd name="T25" fmla="*/ 2208 h 2256"/>
                <a:gd name="T26" fmla="*/ 6944 w 6992"/>
                <a:gd name="T27" fmla="*/ 2256 h 2256"/>
                <a:gd name="T28" fmla="*/ 48 w 6992"/>
                <a:gd name="T29" fmla="*/ 2256 h 2256"/>
                <a:gd name="T30" fmla="*/ 0 w 6992"/>
                <a:gd name="T31" fmla="*/ 2208 h 2256"/>
                <a:gd name="T32" fmla="*/ 0 w 6992"/>
                <a:gd name="T33" fmla="*/ 48 h 2256"/>
                <a:gd name="T34" fmla="*/ 48 w 6992"/>
                <a:gd name="T35" fmla="*/ 0 h 2256"/>
                <a:gd name="T36" fmla="*/ 96 w 6992"/>
                <a:gd name="T37" fmla="*/ 48 h 2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92" h="2256">
                  <a:moveTo>
                    <a:pt x="96" y="48"/>
                  </a:moveTo>
                  <a:lnTo>
                    <a:pt x="96" y="2208"/>
                  </a:lnTo>
                  <a:lnTo>
                    <a:pt x="48" y="2160"/>
                  </a:lnTo>
                  <a:lnTo>
                    <a:pt x="6944" y="2160"/>
                  </a:lnTo>
                  <a:lnTo>
                    <a:pt x="6896" y="2208"/>
                  </a:lnTo>
                  <a:lnTo>
                    <a:pt x="6896" y="48"/>
                  </a:lnTo>
                  <a:lnTo>
                    <a:pt x="6944" y="96"/>
                  </a:lnTo>
                  <a:lnTo>
                    <a:pt x="48" y="96"/>
                  </a:lnTo>
                  <a:cubicBezTo>
                    <a:pt x="22" y="96"/>
                    <a:pt x="0" y="75"/>
                    <a:pt x="0" y="48"/>
                  </a:cubicBezTo>
                  <a:cubicBezTo>
                    <a:pt x="0" y="22"/>
                    <a:pt x="22" y="0"/>
                    <a:pt x="48" y="0"/>
                  </a:cubicBezTo>
                  <a:lnTo>
                    <a:pt x="6944" y="0"/>
                  </a:lnTo>
                  <a:cubicBezTo>
                    <a:pt x="6971" y="0"/>
                    <a:pt x="6992" y="22"/>
                    <a:pt x="6992" y="48"/>
                  </a:cubicBezTo>
                  <a:lnTo>
                    <a:pt x="6992" y="2208"/>
                  </a:lnTo>
                  <a:cubicBezTo>
                    <a:pt x="6992" y="2235"/>
                    <a:pt x="6971" y="2256"/>
                    <a:pt x="6944" y="2256"/>
                  </a:cubicBezTo>
                  <a:lnTo>
                    <a:pt x="48" y="2256"/>
                  </a:lnTo>
                  <a:cubicBezTo>
                    <a:pt x="22" y="2256"/>
                    <a:pt x="0" y="2235"/>
                    <a:pt x="0" y="2208"/>
                  </a:cubicBezTo>
                  <a:lnTo>
                    <a:pt x="0" y="48"/>
                  </a:lnTo>
                  <a:cubicBezTo>
                    <a:pt x="0" y="22"/>
                    <a:pt x="22" y="0"/>
                    <a:pt x="48" y="0"/>
                  </a:cubicBezTo>
                  <a:cubicBezTo>
                    <a:pt x="75" y="0"/>
                    <a:pt x="96" y="22"/>
                    <a:pt x="96" y="48"/>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7" name="Freeform 33"/>
            <p:cNvSpPr>
              <a:spLocks/>
            </p:cNvSpPr>
            <p:nvPr/>
          </p:nvSpPr>
          <p:spPr bwMode="auto">
            <a:xfrm>
              <a:off x="2894" y="1167"/>
              <a:ext cx="551" cy="177"/>
            </a:xfrm>
            <a:custGeom>
              <a:avLst/>
              <a:gdLst>
                <a:gd name="T0" fmla="*/ 48 w 3500"/>
                <a:gd name="T1" fmla="*/ 24 h 1128"/>
                <a:gd name="T2" fmla="*/ 48 w 3500"/>
                <a:gd name="T3" fmla="*/ 1104 h 1128"/>
                <a:gd name="T4" fmla="*/ 24 w 3500"/>
                <a:gd name="T5" fmla="*/ 1080 h 1128"/>
                <a:gd name="T6" fmla="*/ 3476 w 3500"/>
                <a:gd name="T7" fmla="*/ 1080 h 1128"/>
                <a:gd name="T8" fmla="*/ 3452 w 3500"/>
                <a:gd name="T9" fmla="*/ 1104 h 1128"/>
                <a:gd name="T10" fmla="*/ 3452 w 3500"/>
                <a:gd name="T11" fmla="*/ 24 h 1128"/>
                <a:gd name="T12" fmla="*/ 3476 w 3500"/>
                <a:gd name="T13" fmla="*/ 48 h 1128"/>
                <a:gd name="T14" fmla="*/ 24 w 3500"/>
                <a:gd name="T15" fmla="*/ 48 h 1128"/>
                <a:gd name="T16" fmla="*/ 0 w 3500"/>
                <a:gd name="T17" fmla="*/ 24 h 1128"/>
                <a:gd name="T18" fmla="*/ 24 w 3500"/>
                <a:gd name="T19" fmla="*/ 0 h 1128"/>
                <a:gd name="T20" fmla="*/ 3476 w 3500"/>
                <a:gd name="T21" fmla="*/ 0 h 1128"/>
                <a:gd name="T22" fmla="*/ 3500 w 3500"/>
                <a:gd name="T23" fmla="*/ 24 h 1128"/>
                <a:gd name="T24" fmla="*/ 3500 w 3500"/>
                <a:gd name="T25" fmla="*/ 1104 h 1128"/>
                <a:gd name="T26" fmla="*/ 3476 w 3500"/>
                <a:gd name="T27" fmla="*/ 1128 h 1128"/>
                <a:gd name="T28" fmla="*/ 24 w 3500"/>
                <a:gd name="T29" fmla="*/ 1128 h 1128"/>
                <a:gd name="T30" fmla="*/ 0 w 3500"/>
                <a:gd name="T31" fmla="*/ 1104 h 1128"/>
                <a:gd name="T32" fmla="*/ 0 w 3500"/>
                <a:gd name="T33" fmla="*/ 24 h 1128"/>
                <a:gd name="T34" fmla="*/ 24 w 3500"/>
                <a:gd name="T35" fmla="*/ 0 h 1128"/>
                <a:gd name="T36" fmla="*/ 48 w 3500"/>
                <a:gd name="T37" fmla="*/ 24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0" h="1128">
                  <a:moveTo>
                    <a:pt x="48" y="24"/>
                  </a:moveTo>
                  <a:lnTo>
                    <a:pt x="48" y="1104"/>
                  </a:lnTo>
                  <a:lnTo>
                    <a:pt x="24" y="1080"/>
                  </a:lnTo>
                  <a:lnTo>
                    <a:pt x="3476" y="1080"/>
                  </a:lnTo>
                  <a:lnTo>
                    <a:pt x="3452" y="1104"/>
                  </a:lnTo>
                  <a:lnTo>
                    <a:pt x="3452" y="24"/>
                  </a:lnTo>
                  <a:lnTo>
                    <a:pt x="3476" y="48"/>
                  </a:lnTo>
                  <a:lnTo>
                    <a:pt x="24" y="48"/>
                  </a:lnTo>
                  <a:cubicBezTo>
                    <a:pt x="11" y="48"/>
                    <a:pt x="0" y="38"/>
                    <a:pt x="0" y="24"/>
                  </a:cubicBezTo>
                  <a:cubicBezTo>
                    <a:pt x="0" y="11"/>
                    <a:pt x="11" y="0"/>
                    <a:pt x="24" y="0"/>
                  </a:cubicBezTo>
                  <a:lnTo>
                    <a:pt x="3476" y="0"/>
                  </a:lnTo>
                  <a:cubicBezTo>
                    <a:pt x="3490" y="0"/>
                    <a:pt x="3500" y="11"/>
                    <a:pt x="3500" y="24"/>
                  </a:cubicBezTo>
                  <a:lnTo>
                    <a:pt x="3500" y="1104"/>
                  </a:lnTo>
                  <a:cubicBezTo>
                    <a:pt x="3500" y="1118"/>
                    <a:pt x="3490" y="1128"/>
                    <a:pt x="3476" y="1128"/>
                  </a:cubicBezTo>
                  <a:lnTo>
                    <a:pt x="24" y="1128"/>
                  </a:lnTo>
                  <a:cubicBezTo>
                    <a:pt x="11" y="1128"/>
                    <a:pt x="0" y="1118"/>
                    <a:pt x="0" y="1104"/>
                  </a:cubicBezTo>
                  <a:lnTo>
                    <a:pt x="0" y="24"/>
                  </a:lnTo>
                  <a:cubicBezTo>
                    <a:pt x="0" y="11"/>
                    <a:pt x="11" y="0"/>
                    <a:pt x="24" y="0"/>
                  </a:cubicBezTo>
                  <a:cubicBezTo>
                    <a:pt x="38" y="0"/>
                    <a:pt x="48" y="11"/>
                    <a:pt x="48" y="24"/>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8" name="Freeform 34"/>
            <p:cNvSpPr>
              <a:spLocks/>
            </p:cNvSpPr>
            <p:nvPr/>
          </p:nvSpPr>
          <p:spPr bwMode="auto">
            <a:xfrm>
              <a:off x="3494" y="1167"/>
              <a:ext cx="369" cy="177"/>
            </a:xfrm>
            <a:custGeom>
              <a:avLst/>
              <a:gdLst>
                <a:gd name="T0" fmla="*/ 48 w 2344"/>
                <a:gd name="T1" fmla="*/ 24 h 1128"/>
                <a:gd name="T2" fmla="*/ 48 w 2344"/>
                <a:gd name="T3" fmla="*/ 1104 h 1128"/>
                <a:gd name="T4" fmla="*/ 24 w 2344"/>
                <a:gd name="T5" fmla="*/ 1080 h 1128"/>
                <a:gd name="T6" fmla="*/ 2320 w 2344"/>
                <a:gd name="T7" fmla="*/ 1080 h 1128"/>
                <a:gd name="T8" fmla="*/ 2296 w 2344"/>
                <a:gd name="T9" fmla="*/ 1104 h 1128"/>
                <a:gd name="T10" fmla="*/ 2296 w 2344"/>
                <a:gd name="T11" fmla="*/ 24 h 1128"/>
                <a:gd name="T12" fmla="*/ 2320 w 2344"/>
                <a:gd name="T13" fmla="*/ 48 h 1128"/>
                <a:gd name="T14" fmla="*/ 24 w 2344"/>
                <a:gd name="T15" fmla="*/ 48 h 1128"/>
                <a:gd name="T16" fmla="*/ 0 w 2344"/>
                <a:gd name="T17" fmla="*/ 24 h 1128"/>
                <a:gd name="T18" fmla="*/ 24 w 2344"/>
                <a:gd name="T19" fmla="*/ 0 h 1128"/>
                <a:gd name="T20" fmla="*/ 2320 w 2344"/>
                <a:gd name="T21" fmla="*/ 0 h 1128"/>
                <a:gd name="T22" fmla="*/ 2344 w 2344"/>
                <a:gd name="T23" fmla="*/ 24 h 1128"/>
                <a:gd name="T24" fmla="*/ 2344 w 2344"/>
                <a:gd name="T25" fmla="*/ 1104 h 1128"/>
                <a:gd name="T26" fmla="*/ 2320 w 2344"/>
                <a:gd name="T27" fmla="*/ 1128 h 1128"/>
                <a:gd name="T28" fmla="*/ 24 w 2344"/>
                <a:gd name="T29" fmla="*/ 1128 h 1128"/>
                <a:gd name="T30" fmla="*/ 0 w 2344"/>
                <a:gd name="T31" fmla="*/ 1104 h 1128"/>
                <a:gd name="T32" fmla="*/ 0 w 2344"/>
                <a:gd name="T33" fmla="*/ 24 h 1128"/>
                <a:gd name="T34" fmla="*/ 24 w 2344"/>
                <a:gd name="T35" fmla="*/ 0 h 1128"/>
                <a:gd name="T36" fmla="*/ 48 w 2344"/>
                <a:gd name="T37" fmla="*/ 24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44" h="1128">
                  <a:moveTo>
                    <a:pt x="48" y="24"/>
                  </a:moveTo>
                  <a:lnTo>
                    <a:pt x="48" y="1104"/>
                  </a:lnTo>
                  <a:lnTo>
                    <a:pt x="24" y="1080"/>
                  </a:lnTo>
                  <a:lnTo>
                    <a:pt x="2320" y="1080"/>
                  </a:lnTo>
                  <a:lnTo>
                    <a:pt x="2296" y="1104"/>
                  </a:lnTo>
                  <a:lnTo>
                    <a:pt x="2296" y="24"/>
                  </a:lnTo>
                  <a:lnTo>
                    <a:pt x="2320" y="48"/>
                  </a:lnTo>
                  <a:lnTo>
                    <a:pt x="24" y="48"/>
                  </a:lnTo>
                  <a:cubicBezTo>
                    <a:pt x="11" y="48"/>
                    <a:pt x="0" y="38"/>
                    <a:pt x="0" y="24"/>
                  </a:cubicBezTo>
                  <a:cubicBezTo>
                    <a:pt x="0" y="11"/>
                    <a:pt x="11" y="0"/>
                    <a:pt x="24" y="0"/>
                  </a:cubicBezTo>
                  <a:lnTo>
                    <a:pt x="2320" y="0"/>
                  </a:lnTo>
                  <a:cubicBezTo>
                    <a:pt x="2334" y="0"/>
                    <a:pt x="2344" y="11"/>
                    <a:pt x="2344" y="24"/>
                  </a:cubicBezTo>
                  <a:lnTo>
                    <a:pt x="2344" y="1104"/>
                  </a:lnTo>
                  <a:cubicBezTo>
                    <a:pt x="2344" y="1118"/>
                    <a:pt x="2334" y="1128"/>
                    <a:pt x="2320" y="1128"/>
                  </a:cubicBezTo>
                  <a:lnTo>
                    <a:pt x="24" y="1128"/>
                  </a:lnTo>
                  <a:cubicBezTo>
                    <a:pt x="11" y="1128"/>
                    <a:pt x="0" y="1118"/>
                    <a:pt x="0" y="1104"/>
                  </a:cubicBezTo>
                  <a:lnTo>
                    <a:pt x="0" y="24"/>
                  </a:lnTo>
                  <a:cubicBezTo>
                    <a:pt x="0" y="11"/>
                    <a:pt x="11" y="0"/>
                    <a:pt x="24" y="0"/>
                  </a:cubicBezTo>
                  <a:cubicBezTo>
                    <a:pt x="38" y="0"/>
                    <a:pt x="48" y="11"/>
                    <a:pt x="48" y="24"/>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79" name="Freeform 35"/>
            <p:cNvSpPr>
              <a:spLocks/>
            </p:cNvSpPr>
            <p:nvPr/>
          </p:nvSpPr>
          <p:spPr bwMode="auto">
            <a:xfrm>
              <a:off x="3912" y="1167"/>
              <a:ext cx="447" cy="177"/>
            </a:xfrm>
            <a:custGeom>
              <a:avLst/>
              <a:gdLst>
                <a:gd name="T0" fmla="*/ 48 w 2840"/>
                <a:gd name="T1" fmla="*/ 24 h 1128"/>
                <a:gd name="T2" fmla="*/ 48 w 2840"/>
                <a:gd name="T3" fmla="*/ 1104 h 1128"/>
                <a:gd name="T4" fmla="*/ 24 w 2840"/>
                <a:gd name="T5" fmla="*/ 1080 h 1128"/>
                <a:gd name="T6" fmla="*/ 2816 w 2840"/>
                <a:gd name="T7" fmla="*/ 1080 h 1128"/>
                <a:gd name="T8" fmla="*/ 2792 w 2840"/>
                <a:gd name="T9" fmla="*/ 1104 h 1128"/>
                <a:gd name="T10" fmla="*/ 2792 w 2840"/>
                <a:gd name="T11" fmla="*/ 24 h 1128"/>
                <a:gd name="T12" fmla="*/ 2816 w 2840"/>
                <a:gd name="T13" fmla="*/ 48 h 1128"/>
                <a:gd name="T14" fmla="*/ 24 w 2840"/>
                <a:gd name="T15" fmla="*/ 48 h 1128"/>
                <a:gd name="T16" fmla="*/ 0 w 2840"/>
                <a:gd name="T17" fmla="*/ 24 h 1128"/>
                <a:gd name="T18" fmla="*/ 24 w 2840"/>
                <a:gd name="T19" fmla="*/ 0 h 1128"/>
                <a:gd name="T20" fmla="*/ 2816 w 2840"/>
                <a:gd name="T21" fmla="*/ 0 h 1128"/>
                <a:gd name="T22" fmla="*/ 2840 w 2840"/>
                <a:gd name="T23" fmla="*/ 24 h 1128"/>
                <a:gd name="T24" fmla="*/ 2840 w 2840"/>
                <a:gd name="T25" fmla="*/ 1104 h 1128"/>
                <a:gd name="T26" fmla="*/ 2816 w 2840"/>
                <a:gd name="T27" fmla="*/ 1128 h 1128"/>
                <a:gd name="T28" fmla="*/ 24 w 2840"/>
                <a:gd name="T29" fmla="*/ 1128 h 1128"/>
                <a:gd name="T30" fmla="*/ 0 w 2840"/>
                <a:gd name="T31" fmla="*/ 1104 h 1128"/>
                <a:gd name="T32" fmla="*/ 0 w 2840"/>
                <a:gd name="T33" fmla="*/ 24 h 1128"/>
                <a:gd name="T34" fmla="*/ 24 w 2840"/>
                <a:gd name="T35" fmla="*/ 0 h 1128"/>
                <a:gd name="T36" fmla="*/ 48 w 2840"/>
                <a:gd name="T37" fmla="*/ 24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40" h="1128">
                  <a:moveTo>
                    <a:pt x="48" y="24"/>
                  </a:moveTo>
                  <a:lnTo>
                    <a:pt x="48" y="1104"/>
                  </a:lnTo>
                  <a:lnTo>
                    <a:pt x="24" y="1080"/>
                  </a:lnTo>
                  <a:lnTo>
                    <a:pt x="2816" y="1080"/>
                  </a:lnTo>
                  <a:lnTo>
                    <a:pt x="2792" y="1104"/>
                  </a:lnTo>
                  <a:lnTo>
                    <a:pt x="2792" y="24"/>
                  </a:lnTo>
                  <a:lnTo>
                    <a:pt x="2816" y="48"/>
                  </a:lnTo>
                  <a:lnTo>
                    <a:pt x="24" y="48"/>
                  </a:lnTo>
                  <a:cubicBezTo>
                    <a:pt x="11" y="48"/>
                    <a:pt x="0" y="38"/>
                    <a:pt x="0" y="24"/>
                  </a:cubicBezTo>
                  <a:cubicBezTo>
                    <a:pt x="0" y="11"/>
                    <a:pt x="11" y="0"/>
                    <a:pt x="24" y="0"/>
                  </a:cubicBezTo>
                  <a:lnTo>
                    <a:pt x="2816" y="0"/>
                  </a:lnTo>
                  <a:cubicBezTo>
                    <a:pt x="2830" y="0"/>
                    <a:pt x="2840" y="11"/>
                    <a:pt x="2840" y="24"/>
                  </a:cubicBezTo>
                  <a:lnTo>
                    <a:pt x="2840" y="1104"/>
                  </a:lnTo>
                  <a:cubicBezTo>
                    <a:pt x="2840" y="1118"/>
                    <a:pt x="2830" y="1128"/>
                    <a:pt x="2816" y="1128"/>
                  </a:cubicBezTo>
                  <a:lnTo>
                    <a:pt x="24" y="1128"/>
                  </a:lnTo>
                  <a:cubicBezTo>
                    <a:pt x="11" y="1128"/>
                    <a:pt x="0" y="1118"/>
                    <a:pt x="0" y="1104"/>
                  </a:cubicBezTo>
                  <a:lnTo>
                    <a:pt x="0" y="24"/>
                  </a:lnTo>
                  <a:cubicBezTo>
                    <a:pt x="0" y="11"/>
                    <a:pt x="11" y="0"/>
                    <a:pt x="24" y="0"/>
                  </a:cubicBezTo>
                  <a:cubicBezTo>
                    <a:pt x="38" y="0"/>
                    <a:pt x="48" y="11"/>
                    <a:pt x="48" y="24"/>
                  </a:cubicBezTo>
                  <a:close/>
                </a:path>
              </a:pathLst>
            </a:custGeom>
            <a:solidFill>
              <a:srgbClr val="000000"/>
            </a:solidFill>
            <a:ln w="1588"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80" name="Freeform 36"/>
            <p:cNvSpPr>
              <a:spLocks/>
            </p:cNvSpPr>
            <p:nvPr/>
          </p:nvSpPr>
          <p:spPr bwMode="auto">
            <a:xfrm>
              <a:off x="953" y="1206"/>
              <a:ext cx="3719" cy="99"/>
            </a:xfrm>
            <a:custGeom>
              <a:avLst/>
              <a:gdLst>
                <a:gd name="T0" fmla="*/ 12 w 23637"/>
                <a:gd name="T1" fmla="*/ 300 h 625"/>
                <a:gd name="T2" fmla="*/ 20352 w 23637"/>
                <a:gd name="T3" fmla="*/ 300 h 625"/>
                <a:gd name="T4" fmla="*/ 23626 w 23637"/>
                <a:gd name="T5" fmla="*/ 601 h 625"/>
                <a:gd name="T6" fmla="*/ 23636 w 23637"/>
                <a:gd name="T7" fmla="*/ 614 h 625"/>
                <a:gd name="T8" fmla="*/ 23623 w 23637"/>
                <a:gd name="T9" fmla="*/ 624 h 625"/>
                <a:gd name="T10" fmla="*/ 20351 w 23637"/>
                <a:gd name="T11" fmla="*/ 324 h 625"/>
                <a:gd name="T12" fmla="*/ 20340 w 23637"/>
                <a:gd name="T13" fmla="*/ 312 h 625"/>
                <a:gd name="T14" fmla="*/ 20351 w 23637"/>
                <a:gd name="T15" fmla="*/ 301 h 625"/>
                <a:gd name="T16" fmla="*/ 23623 w 23637"/>
                <a:gd name="T17" fmla="*/ 1 h 625"/>
                <a:gd name="T18" fmla="*/ 23636 w 23637"/>
                <a:gd name="T19" fmla="*/ 11 h 625"/>
                <a:gd name="T20" fmla="*/ 23626 w 23637"/>
                <a:gd name="T21" fmla="*/ 24 h 625"/>
                <a:gd name="T22" fmla="*/ 20354 w 23637"/>
                <a:gd name="T23" fmla="*/ 324 h 625"/>
                <a:gd name="T24" fmla="*/ 20354 w 23637"/>
                <a:gd name="T25" fmla="*/ 301 h 625"/>
                <a:gd name="T26" fmla="*/ 23626 w 23637"/>
                <a:gd name="T27" fmla="*/ 601 h 625"/>
                <a:gd name="T28" fmla="*/ 23623 w 23637"/>
                <a:gd name="T29" fmla="*/ 624 h 625"/>
                <a:gd name="T30" fmla="*/ 20352 w 23637"/>
                <a:gd name="T31" fmla="*/ 324 h 625"/>
                <a:gd name="T32" fmla="*/ 12 w 23637"/>
                <a:gd name="T33" fmla="*/ 324 h 625"/>
                <a:gd name="T34" fmla="*/ 0 w 23637"/>
                <a:gd name="T35" fmla="*/ 312 h 625"/>
                <a:gd name="T36" fmla="*/ 12 w 23637"/>
                <a:gd name="T37" fmla="*/ 30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37" h="625">
                  <a:moveTo>
                    <a:pt x="12" y="300"/>
                  </a:moveTo>
                  <a:lnTo>
                    <a:pt x="20352" y="300"/>
                  </a:lnTo>
                  <a:lnTo>
                    <a:pt x="23626" y="601"/>
                  </a:lnTo>
                  <a:cubicBezTo>
                    <a:pt x="23632" y="601"/>
                    <a:pt x="23637" y="607"/>
                    <a:pt x="23636" y="614"/>
                  </a:cubicBezTo>
                  <a:cubicBezTo>
                    <a:pt x="23636" y="620"/>
                    <a:pt x="23630" y="625"/>
                    <a:pt x="23623" y="624"/>
                  </a:cubicBezTo>
                  <a:lnTo>
                    <a:pt x="20351" y="324"/>
                  </a:lnTo>
                  <a:cubicBezTo>
                    <a:pt x="20345" y="324"/>
                    <a:pt x="20340" y="319"/>
                    <a:pt x="20340" y="312"/>
                  </a:cubicBezTo>
                  <a:cubicBezTo>
                    <a:pt x="20340" y="306"/>
                    <a:pt x="20345" y="301"/>
                    <a:pt x="20351" y="301"/>
                  </a:cubicBezTo>
                  <a:lnTo>
                    <a:pt x="23623" y="1"/>
                  </a:lnTo>
                  <a:cubicBezTo>
                    <a:pt x="23630" y="0"/>
                    <a:pt x="23636" y="5"/>
                    <a:pt x="23636" y="11"/>
                  </a:cubicBezTo>
                  <a:cubicBezTo>
                    <a:pt x="23637" y="18"/>
                    <a:pt x="23632" y="24"/>
                    <a:pt x="23626" y="24"/>
                  </a:cubicBezTo>
                  <a:lnTo>
                    <a:pt x="20354" y="324"/>
                  </a:lnTo>
                  <a:lnTo>
                    <a:pt x="20354" y="301"/>
                  </a:lnTo>
                  <a:lnTo>
                    <a:pt x="23626" y="601"/>
                  </a:lnTo>
                  <a:lnTo>
                    <a:pt x="23623" y="624"/>
                  </a:lnTo>
                  <a:lnTo>
                    <a:pt x="20352" y="324"/>
                  </a:lnTo>
                  <a:lnTo>
                    <a:pt x="12" y="324"/>
                  </a:lnTo>
                  <a:cubicBezTo>
                    <a:pt x="6" y="324"/>
                    <a:pt x="0" y="319"/>
                    <a:pt x="0" y="312"/>
                  </a:cubicBezTo>
                  <a:cubicBezTo>
                    <a:pt x="0" y="306"/>
                    <a:pt x="6" y="300"/>
                    <a:pt x="12" y="300"/>
                  </a:cubicBezTo>
                  <a:close/>
                </a:path>
              </a:pathLst>
            </a:custGeom>
            <a:solidFill>
              <a:srgbClr val="BFBFBF"/>
            </a:solidFill>
            <a:ln w="1588" cap="flat">
              <a:solidFill>
                <a:srgbClr val="BFBFB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81" name="Freeform 37"/>
            <p:cNvSpPr>
              <a:spLocks/>
            </p:cNvSpPr>
            <p:nvPr/>
          </p:nvSpPr>
          <p:spPr bwMode="auto">
            <a:xfrm>
              <a:off x="4357" y="1166"/>
              <a:ext cx="151" cy="179"/>
            </a:xfrm>
            <a:custGeom>
              <a:avLst/>
              <a:gdLst>
                <a:gd name="T0" fmla="*/ 56 w 964"/>
                <a:gd name="T1" fmla="*/ 28 h 1136"/>
                <a:gd name="T2" fmla="*/ 56 w 964"/>
                <a:gd name="T3" fmla="*/ 1108 h 1136"/>
                <a:gd name="T4" fmla="*/ 28 w 964"/>
                <a:gd name="T5" fmla="*/ 1080 h 1136"/>
                <a:gd name="T6" fmla="*/ 936 w 964"/>
                <a:gd name="T7" fmla="*/ 1080 h 1136"/>
                <a:gd name="T8" fmla="*/ 908 w 964"/>
                <a:gd name="T9" fmla="*/ 1108 h 1136"/>
                <a:gd name="T10" fmla="*/ 908 w 964"/>
                <a:gd name="T11" fmla="*/ 28 h 1136"/>
                <a:gd name="T12" fmla="*/ 936 w 964"/>
                <a:gd name="T13" fmla="*/ 56 h 1136"/>
                <a:gd name="T14" fmla="*/ 28 w 964"/>
                <a:gd name="T15" fmla="*/ 56 h 1136"/>
                <a:gd name="T16" fmla="*/ 0 w 964"/>
                <a:gd name="T17" fmla="*/ 28 h 1136"/>
                <a:gd name="T18" fmla="*/ 28 w 964"/>
                <a:gd name="T19" fmla="*/ 0 h 1136"/>
                <a:gd name="T20" fmla="*/ 936 w 964"/>
                <a:gd name="T21" fmla="*/ 0 h 1136"/>
                <a:gd name="T22" fmla="*/ 964 w 964"/>
                <a:gd name="T23" fmla="*/ 28 h 1136"/>
                <a:gd name="T24" fmla="*/ 964 w 964"/>
                <a:gd name="T25" fmla="*/ 1108 h 1136"/>
                <a:gd name="T26" fmla="*/ 936 w 964"/>
                <a:gd name="T27" fmla="*/ 1136 h 1136"/>
                <a:gd name="T28" fmla="*/ 28 w 964"/>
                <a:gd name="T29" fmla="*/ 1136 h 1136"/>
                <a:gd name="T30" fmla="*/ 0 w 964"/>
                <a:gd name="T31" fmla="*/ 1108 h 1136"/>
                <a:gd name="T32" fmla="*/ 0 w 964"/>
                <a:gd name="T33" fmla="*/ 28 h 1136"/>
                <a:gd name="T34" fmla="*/ 28 w 964"/>
                <a:gd name="T35" fmla="*/ 0 h 1136"/>
                <a:gd name="T36" fmla="*/ 56 w 964"/>
                <a:gd name="T37" fmla="*/ 28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4" h="1136">
                  <a:moveTo>
                    <a:pt x="56" y="28"/>
                  </a:moveTo>
                  <a:lnTo>
                    <a:pt x="56" y="1108"/>
                  </a:lnTo>
                  <a:lnTo>
                    <a:pt x="28" y="1080"/>
                  </a:lnTo>
                  <a:lnTo>
                    <a:pt x="936" y="1080"/>
                  </a:lnTo>
                  <a:lnTo>
                    <a:pt x="908" y="1108"/>
                  </a:lnTo>
                  <a:lnTo>
                    <a:pt x="908" y="28"/>
                  </a:lnTo>
                  <a:lnTo>
                    <a:pt x="936" y="56"/>
                  </a:lnTo>
                  <a:lnTo>
                    <a:pt x="28" y="56"/>
                  </a:lnTo>
                  <a:cubicBezTo>
                    <a:pt x="13" y="56"/>
                    <a:pt x="0" y="44"/>
                    <a:pt x="0" y="28"/>
                  </a:cubicBezTo>
                  <a:cubicBezTo>
                    <a:pt x="0" y="13"/>
                    <a:pt x="13" y="0"/>
                    <a:pt x="28" y="0"/>
                  </a:cubicBezTo>
                  <a:lnTo>
                    <a:pt x="936" y="0"/>
                  </a:lnTo>
                  <a:cubicBezTo>
                    <a:pt x="952" y="0"/>
                    <a:pt x="964" y="13"/>
                    <a:pt x="964" y="28"/>
                  </a:cubicBezTo>
                  <a:lnTo>
                    <a:pt x="964" y="1108"/>
                  </a:lnTo>
                  <a:cubicBezTo>
                    <a:pt x="964" y="1124"/>
                    <a:pt x="952" y="1136"/>
                    <a:pt x="936" y="1136"/>
                  </a:cubicBezTo>
                  <a:lnTo>
                    <a:pt x="28" y="1136"/>
                  </a:lnTo>
                  <a:cubicBezTo>
                    <a:pt x="13" y="1136"/>
                    <a:pt x="0" y="1124"/>
                    <a:pt x="0" y="1108"/>
                  </a:cubicBezTo>
                  <a:lnTo>
                    <a:pt x="0" y="28"/>
                  </a:lnTo>
                  <a:cubicBezTo>
                    <a:pt x="0" y="13"/>
                    <a:pt x="13" y="0"/>
                    <a:pt x="28" y="0"/>
                  </a:cubicBezTo>
                  <a:cubicBezTo>
                    <a:pt x="44" y="0"/>
                    <a:pt x="56" y="13"/>
                    <a:pt x="56" y="28"/>
                  </a:cubicBezTo>
                  <a:close/>
                </a:path>
              </a:pathLst>
            </a:custGeom>
            <a:solidFill>
              <a:srgbClr val="A6A6A6"/>
            </a:solidFill>
            <a:ln w="1588" cap="flat">
              <a:solidFill>
                <a:srgbClr val="A6A6A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3082" name="Rectangle 38"/>
            <p:cNvSpPr>
              <a:spLocks noChangeArrowheads="1"/>
            </p:cNvSpPr>
            <p:nvPr/>
          </p:nvSpPr>
          <p:spPr bwMode="auto">
            <a:xfrm>
              <a:off x="918"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20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3" name="Rectangle 39"/>
            <p:cNvSpPr>
              <a:spLocks noChangeArrowheads="1"/>
            </p:cNvSpPr>
            <p:nvPr/>
          </p:nvSpPr>
          <p:spPr bwMode="auto">
            <a:xfrm>
              <a:off x="1490"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30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4" name="Rectangle 40"/>
            <p:cNvSpPr>
              <a:spLocks noChangeArrowheads="1"/>
            </p:cNvSpPr>
            <p:nvPr/>
          </p:nvSpPr>
          <p:spPr bwMode="auto">
            <a:xfrm>
              <a:off x="2061"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5" name="Rectangle 41"/>
            <p:cNvSpPr>
              <a:spLocks noChangeArrowheads="1"/>
            </p:cNvSpPr>
            <p:nvPr/>
          </p:nvSpPr>
          <p:spPr bwMode="auto">
            <a:xfrm>
              <a:off x="2633"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6" name="Rectangle 42"/>
            <p:cNvSpPr>
              <a:spLocks noChangeArrowheads="1"/>
            </p:cNvSpPr>
            <p:nvPr/>
          </p:nvSpPr>
          <p:spPr bwMode="auto">
            <a:xfrm>
              <a:off x="3204"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60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7" name="Rectangle 43"/>
            <p:cNvSpPr>
              <a:spLocks noChangeArrowheads="1"/>
            </p:cNvSpPr>
            <p:nvPr/>
          </p:nvSpPr>
          <p:spPr bwMode="auto">
            <a:xfrm>
              <a:off x="3776"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70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8" name="Rectangle 44"/>
            <p:cNvSpPr>
              <a:spLocks noChangeArrowheads="1"/>
            </p:cNvSpPr>
            <p:nvPr/>
          </p:nvSpPr>
          <p:spPr bwMode="auto">
            <a:xfrm>
              <a:off x="4348" y="1771"/>
              <a:ext cx="11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80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9" name="Rectangle 45"/>
            <p:cNvSpPr>
              <a:spLocks noChangeArrowheads="1"/>
            </p:cNvSpPr>
            <p:nvPr/>
          </p:nvSpPr>
          <p:spPr bwMode="auto">
            <a:xfrm>
              <a:off x="2581" y="1864"/>
              <a:ext cx="622"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distance to IP (m)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0" name="Freeform 46"/>
            <p:cNvSpPr>
              <a:spLocks noEditPoints="1"/>
            </p:cNvSpPr>
            <p:nvPr/>
          </p:nvSpPr>
          <p:spPr bwMode="auto">
            <a:xfrm>
              <a:off x="785" y="709"/>
              <a:ext cx="4027" cy="1246"/>
            </a:xfrm>
            <a:custGeom>
              <a:avLst/>
              <a:gdLst>
                <a:gd name="T0" fmla="*/ 0 w 25596"/>
                <a:gd name="T1" fmla="*/ 12 h 7924"/>
                <a:gd name="T2" fmla="*/ 12 w 25596"/>
                <a:gd name="T3" fmla="*/ 0 h 7924"/>
                <a:gd name="T4" fmla="*/ 25584 w 25596"/>
                <a:gd name="T5" fmla="*/ 0 h 7924"/>
                <a:gd name="T6" fmla="*/ 25596 w 25596"/>
                <a:gd name="T7" fmla="*/ 12 h 7924"/>
                <a:gd name="T8" fmla="*/ 25596 w 25596"/>
                <a:gd name="T9" fmla="*/ 7912 h 7924"/>
                <a:gd name="T10" fmla="*/ 25584 w 25596"/>
                <a:gd name="T11" fmla="*/ 7924 h 7924"/>
                <a:gd name="T12" fmla="*/ 12 w 25596"/>
                <a:gd name="T13" fmla="*/ 7924 h 7924"/>
                <a:gd name="T14" fmla="*/ 0 w 25596"/>
                <a:gd name="T15" fmla="*/ 7912 h 7924"/>
                <a:gd name="T16" fmla="*/ 0 w 25596"/>
                <a:gd name="T17" fmla="*/ 12 h 7924"/>
                <a:gd name="T18" fmla="*/ 24 w 25596"/>
                <a:gd name="T19" fmla="*/ 7912 h 7924"/>
                <a:gd name="T20" fmla="*/ 12 w 25596"/>
                <a:gd name="T21" fmla="*/ 7900 h 7924"/>
                <a:gd name="T22" fmla="*/ 25584 w 25596"/>
                <a:gd name="T23" fmla="*/ 7900 h 7924"/>
                <a:gd name="T24" fmla="*/ 25572 w 25596"/>
                <a:gd name="T25" fmla="*/ 7912 h 7924"/>
                <a:gd name="T26" fmla="*/ 25572 w 25596"/>
                <a:gd name="T27" fmla="*/ 12 h 7924"/>
                <a:gd name="T28" fmla="*/ 25584 w 25596"/>
                <a:gd name="T29" fmla="*/ 24 h 7924"/>
                <a:gd name="T30" fmla="*/ 12 w 25596"/>
                <a:gd name="T31" fmla="*/ 24 h 7924"/>
                <a:gd name="T32" fmla="*/ 24 w 25596"/>
                <a:gd name="T33" fmla="*/ 12 h 7924"/>
                <a:gd name="T34" fmla="*/ 24 w 25596"/>
                <a:gd name="T35" fmla="*/ 7912 h 7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596" h="7924">
                  <a:moveTo>
                    <a:pt x="0" y="12"/>
                  </a:moveTo>
                  <a:cubicBezTo>
                    <a:pt x="0" y="6"/>
                    <a:pt x="6" y="0"/>
                    <a:pt x="12" y="0"/>
                  </a:cubicBezTo>
                  <a:lnTo>
                    <a:pt x="25584" y="0"/>
                  </a:lnTo>
                  <a:cubicBezTo>
                    <a:pt x="25591" y="0"/>
                    <a:pt x="25596" y="6"/>
                    <a:pt x="25596" y="12"/>
                  </a:cubicBezTo>
                  <a:lnTo>
                    <a:pt x="25596" y="7912"/>
                  </a:lnTo>
                  <a:cubicBezTo>
                    <a:pt x="25596" y="7919"/>
                    <a:pt x="25591" y="7924"/>
                    <a:pt x="25584" y="7924"/>
                  </a:cubicBezTo>
                  <a:lnTo>
                    <a:pt x="12" y="7924"/>
                  </a:lnTo>
                  <a:cubicBezTo>
                    <a:pt x="6" y="7924"/>
                    <a:pt x="0" y="7919"/>
                    <a:pt x="0" y="7912"/>
                  </a:cubicBezTo>
                  <a:lnTo>
                    <a:pt x="0" y="12"/>
                  </a:lnTo>
                  <a:close/>
                  <a:moveTo>
                    <a:pt x="24" y="7912"/>
                  </a:moveTo>
                  <a:lnTo>
                    <a:pt x="12" y="7900"/>
                  </a:lnTo>
                  <a:lnTo>
                    <a:pt x="25584" y="7900"/>
                  </a:lnTo>
                  <a:lnTo>
                    <a:pt x="25572" y="7912"/>
                  </a:lnTo>
                  <a:lnTo>
                    <a:pt x="25572" y="12"/>
                  </a:lnTo>
                  <a:lnTo>
                    <a:pt x="25584" y="24"/>
                  </a:lnTo>
                  <a:lnTo>
                    <a:pt x="12" y="24"/>
                  </a:lnTo>
                  <a:lnTo>
                    <a:pt x="24" y="12"/>
                  </a:lnTo>
                  <a:lnTo>
                    <a:pt x="24" y="7912"/>
                  </a:lnTo>
                  <a:close/>
                </a:path>
              </a:pathLst>
            </a:custGeom>
            <a:solidFill>
              <a:srgbClr val="868686"/>
            </a:solidFill>
            <a:ln w="0" cap="flat">
              <a:solidFill>
                <a:srgbClr val="868686"/>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91" name="Rectangle 47"/>
            <p:cNvSpPr>
              <a:spLocks noChangeArrowheads="1"/>
            </p:cNvSpPr>
            <p:nvPr/>
          </p:nvSpPr>
          <p:spPr bwMode="auto">
            <a:xfrm>
              <a:off x="1324" y="1027"/>
              <a:ext cx="15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Times New Roman" pitchFamily="18" charset="0"/>
                  <a:cs typeface="Arial" pitchFamily="34" charset="0"/>
                </a:rPr>
                <a:t>Q1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2" name="Rectangle 48"/>
            <p:cNvSpPr>
              <a:spLocks noChangeArrowheads="1"/>
            </p:cNvSpPr>
            <p:nvPr/>
          </p:nvSpPr>
          <p:spPr bwMode="auto">
            <a:xfrm>
              <a:off x="3127" y="1046"/>
              <a:ext cx="15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Times New Roman" pitchFamily="18" charset="0"/>
                  <a:cs typeface="Arial" pitchFamily="34" charset="0"/>
                </a:rPr>
                <a:t>Q3</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93" name="Rectangle 49"/>
            <p:cNvSpPr>
              <a:spLocks noChangeArrowheads="1"/>
            </p:cNvSpPr>
            <p:nvPr/>
          </p:nvSpPr>
          <p:spPr bwMode="auto">
            <a:xfrm>
              <a:off x="1963" y="1038"/>
              <a:ext cx="198"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Times New Roman" pitchFamily="18" charset="0"/>
                  <a:cs typeface="Arial" pitchFamily="34" charset="0"/>
                </a:rPr>
                <a:t>Q2a</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4" name="Rectangle 50"/>
            <p:cNvSpPr>
              <a:spLocks noChangeArrowheads="1"/>
            </p:cNvSpPr>
            <p:nvPr/>
          </p:nvSpPr>
          <p:spPr bwMode="auto">
            <a:xfrm>
              <a:off x="2474" y="1038"/>
              <a:ext cx="203"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Times New Roman" pitchFamily="18" charset="0"/>
                  <a:cs typeface="Arial" pitchFamily="34" charset="0"/>
                </a:rPr>
                <a:t>Q2b</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5" name="Rectangle 51"/>
            <p:cNvSpPr>
              <a:spLocks noChangeArrowheads="1"/>
            </p:cNvSpPr>
            <p:nvPr/>
          </p:nvSpPr>
          <p:spPr bwMode="auto">
            <a:xfrm>
              <a:off x="1582" y="1012"/>
              <a:ext cx="23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B050"/>
                  </a:solidFill>
                  <a:effectLst/>
                  <a:latin typeface="Times New Roman" pitchFamily="18" charset="0"/>
                  <a:cs typeface="Arial" pitchFamily="34" charset="0"/>
                </a:rPr>
                <a:t>MCBX</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3096" name="Rectangle 52"/>
            <p:cNvSpPr>
              <a:spLocks noChangeArrowheads="1"/>
            </p:cNvSpPr>
            <p:nvPr/>
          </p:nvSpPr>
          <p:spPr bwMode="auto">
            <a:xfrm>
              <a:off x="2761" y="1025"/>
              <a:ext cx="23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B050"/>
                  </a:solidFill>
                  <a:effectLst/>
                  <a:latin typeface="Times New Roman" pitchFamily="18" charset="0"/>
                  <a:cs typeface="Arial" pitchFamily="34" charset="0"/>
                </a:rPr>
                <a:t>MCBX</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3097" name="Rectangle 53"/>
            <p:cNvSpPr>
              <a:spLocks noChangeArrowheads="1"/>
            </p:cNvSpPr>
            <p:nvPr/>
          </p:nvSpPr>
          <p:spPr bwMode="auto">
            <a:xfrm>
              <a:off x="3383" y="1023"/>
              <a:ext cx="23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B050"/>
                  </a:solidFill>
                  <a:effectLst/>
                  <a:latin typeface="Times New Roman" pitchFamily="18" charset="0"/>
                  <a:cs typeface="Arial" pitchFamily="34" charset="0"/>
                </a:rPr>
                <a:t>MCBX</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3098" name="Rectangle 54"/>
            <p:cNvSpPr>
              <a:spLocks noChangeArrowheads="1"/>
            </p:cNvSpPr>
            <p:nvPr/>
          </p:nvSpPr>
          <p:spPr bwMode="auto">
            <a:xfrm>
              <a:off x="3614" y="1054"/>
              <a:ext cx="15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C00000"/>
                  </a:solidFill>
                  <a:effectLst/>
                  <a:latin typeface="Times New Roman" pitchFamily="18" charset="0"/>
                  <a:cs typeface="Arial" pitchFamily="34" charset="0"/>
                </a:rPr>
                <a:t>CP</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9" name="Rectangle 55"/>
            <p:cNvSpPr>
              <a:spLocks noChangeArrowheads="1"/>
            </p:cNvSpPr>
            <p:nvPr/>
          </p:nvSpPr>
          <p:spPr bwMode="auto">
            <a:xfrm>
              <a:off x="4044" y="1056"/>
              <a:ext cx="15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70C0"/>
                  </a:solidFill>
                  <a:effectLst/>
                  <a:latin typeface="Times New Roman" pitchFamily="18" charset="0"/>
                  <a:cs typeface="Arial" pitchFamily="34" charset="0"/>
                </a:rPr>
                <a:t>D1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0" name="Rectangle 56"/>
            <p:cNvSpPr>
              <a:spLocks noChangeArrowheads="1"/>
            </p:cNvSpPr>
            <p:nvPr/>
          </p:nvSpPr>
          <p:spPr bwMode="auto">
            <a:xfrm>
              <a:off x="3761" y="1361"/>
              <a:ext cx="924" cy="3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3129" name="Picture 5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60" y="1361"/>
              <a:ext cx="926"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6" name="Rectangle 64"/>
            <p:cNvSpPr>
              <a:spLocks noChangeArrowheads="1"/>
            </p:cNvSpPr>
            <p:nvPr/>
          </p:nvSpPr>
          <p:spPr bwMode="auto">
            <a:xfrm>
              <a:off x="1190" y="1212"/>
              <a:ext cx="13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7" name="Rectangle 65"/>
            <p:cNvSpPr>
              <a:spLocks noChangeArrowheads="1"/>
            </p:cNvSpPr>
            <p:nvPr/>
          </p:nvSpPr>
          <p:spPr bwMode="auto">
            <a:xfrm>
              <a:off x="1455" y="1209"/>
              <a:ext cx="13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8" name="Rectangle 66"/>
            <p:cNvSpPr>
              <a:spLocks noChangeArrowheads="1"/>
            </p:cNvSpPr>
            <p:nvPr/>
          </p:nvSpPr>
          <p:spPr bwMode="auto">
            <a:xfrm>
              <a:off x="3017" y="1209"/>
              <a:ext cx="13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9" name="Rectangle 67"/>
            <p:cNvSpPr>
              <a:spLocks noChangeArrowheads="1"/>
            </p:cNvSpPr>
            <p:nvPr/>
          </p:nvSpPr>
          <p:spPr bwMode="auto">
            <a:xfrm>
              <a:off x="3249" y="1209"/>
              <a:ext cx="13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000000"/>
                  </a:solidFill>
                  <a:effectLst/>
                  <a:latin typeface="Times New Roman" pitchFamily="18" charset="0"/>
                  <a:cs typeface="Arial" pitchFamily="34" charset="0"/>
                </a:rPr>
                <a:t>4.0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10" name="Rectangle 68"/>
            <p:cNvSpPr>
              <a:spLocks noChangeArrowheads="1"/>
            </p:cNvSpPr>
            <p:nvPr/>
          </p:nvSpPr>
          <p:spPr bwMode="auto">
            <a:xfrm>
              <a:off x="1986" y="1213"/>
              <a:ext cx="13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6.8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1" name="Rectangle 69"/>
            <p:cNvSpPr>
              <a:spLocks noChangeArrowheads="1"/>
            </p:cNvSpPr>
            <p:nvPr/>
          </p:nvSpPr>
          <p:spPr bwMode="auto">
            <a:xfrm>
              <a:off x="2474" y="1213"/>
              <a:ext cx="13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6.8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2" name="Rectangle 70"/>
            <p:cNvSpPr>
              <a:spLocks noChangeArrowheads="1"/>
            </p:cNvSpPr>
            <p:nvPr/>
          </p:nvSpPr>
          <p:spPr bwMode="auto">
            <a:xfrm>
              <a:off x="4063" y="1213"/>
              <a:ext cx="13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itchFamily="18" charset="0"/>
                  <a:cs typeface="Arial" pitchFamily="34" charset="0"/>
                </a:rPr>
                <a:t>6.7</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3" name="Rectangle 71"/>
            <p:cNvSpPr>
              <a:spLocks noChangeArrowheads="1"/>
            </p:cNvSpPr>
            <p:nvPr/>
          </p:nvSpPr>
          <p:spPr bwMode="auto">
            <a:xfrm>
              <a:off x="1723" y="1224"/>
              <a:ext cx="105" cy="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rgbClr val="000000"/>
                  </a:solidFill>
                  <a:effectLst/>
                  <a:latin typeface="Times New Roman" pitchFamily="18" charset="0"/>
                  <a:cs typeface="Arial" pitchFamily="34" charset="0"/>
                </a:rPr>
                <a:t>1.2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4" name="Rectangle 72"/>
            <p:cNvSpPr>
              <a:spLocks noChangeArrowheads="1"/>
            </p:cNvSpPr>
            <p:nvPr/>
          </p:nvSpPr>
          <p:spPr bwMode="auto">
            <a:xfrm>
              <a:off x="2730" y="1220"/>
              <a:ext cx="106" cy="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rgbClr val="000000"/>
                  </a:solidFill>
                  <a:effectLst/>
                  <a:latin typeface="Times New Roman" pitchFamily="18" charset="0"/>
                  <a:cs typeface="Arial" pitchFamily="34" charset="0"/>
                </a:rPr>
                <a:t>1.2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5" name="Rectangle 73"/>
            <p:cNvSpPr>
              <a:spLocks noChangeArrowheads="1"/>
            </p:cNvSpPr>
            <p:nvPr/>
          </p:nvSpPr>
          <p:spPr bwMode="auto">
            <a:xfrm>
              <a:off x="3548" y="1224"/>
              <a:ext cx="106" cy="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rgbClr val="000000"/>
                  </a:solidFill>
                  <a:effectLst/>
                  <a:latin typeface="Times New Roman" pitchFamily="18" charset="0"/>
                  <a:cs typeface="Arial" pitchFamily="34" charset="0"/>
                </a:rPr>
                <a:t>2.2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6" name="Rectangle 74"/>
            <p:cNvSpPr>
              <a:spLocks noChangeArrowheads="1"/>
            </p:cNvSpPr>
            <p:nvPr/>
          </p:nvSpPr>
          <p:spPr bwMode="auto">
            <a:xfrm>
              <a:off x="4370" y="1062"/>
              <a:ext cx="17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A6A6A6"/>
                  </a:solidFill>
                  <a:effectLst/>
                  <a:latin typeface="Times New Roman" pitchFamily="18" charset="0"/>
                  <a:cs typeface="Arial" pitchFamily="34" charset="0"/>
                </a:rPr>
                <a:t>SM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4" name="Group 73"/>
          <p:cNvGrpSpPr/>
          <p:nvPr/>
        </p:nvGrpSpPr>
        <p:grpSpPr>
          <a:xfrm>
            <a:off x="-53676" y="1787625"/>
            <a:ext cx="9006608" cy="3646273"/>
            <a:chOff x="-53677" y="2031720"/>
            <a:chExt cx="9197677" cy="3646273"/>
          </a:xfrm>
        </p:grpSpPr>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677" y="3084041"/>
              <a:ext cx="9197677" cy="2593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3" name="Group 72"/>
            <p:cNvGrpSpPr/>
            <p:nvPr/>
          </p:nvGrpSpPr>
          <p:grpSpPr>
            <a:xfrm>
              <a:off x="1475656" y="2031720"/>
              <a:ext cx="6975094" cy="2693424"/>
              <a:chOff x="1475656" y="2031720"/>
              <a:chExt cx="6975094" cy="2693424"/>
            </a:xfrm>
          </p:grpSpPr>
          <p:cxnSp>
            <p:nvCxnSpPr>
              <p:cNvPr id="81" name="Straight Arrow Connector 80"/>
              <p:cNvCxnSpPr/>
              <p:nvPr/>
            </p:nvCxnSpPr>
            <p:spPr>
              <a:xfrm>
                <a:off x="6847547" y="2090458"/>
                <a:ext cx="1046576" cy="224728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7337495" y="2031720"/>
                <a:ext cx="1113255" cy="2242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6377507" y="2055620"/>
                <a:ext cx="783187" cy="240229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5735921" y="2068039"/>
                <a:ext cx="797845" cy="23774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4857716" y="2068039"/>
                <a:ext cx="432406" cy="23774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4396611" y="2068039"/>
                <a:ext cx="344393" cy="25298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3862800" y="2068039"/>
                <a:ext cx="229596" cy="25298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3336642" y="2052165"/>
                <a:ext cx="126278" cy="25457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H="1">
                <a:off x="2755000" y="2114077"/>
                <a:ext cx="34440" cy="253905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flipH="1">
                <a:off x="2343641" y="2114077"/>
                <a:ext cx="101405" cy="261106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H="1">
                <a:off x="1475656" y="2087090"/>
                <a:ext cx="290168" cy="26380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2" name="Rectangle 1"/>
          <p:cNvSpPr/>
          <p:nvPr/>
        </p:nvSpPr>
        <p:spPr>
          <a:xfrm>
            <a:off x="-63652" y="2692308"/>
            <a:ext cx="1316712" cy="147638"/>
          </a:xfrm>
          <a:prstGeom prst="rect">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tx1">
                    <a:lumMod val="75000"/>
                  </a:schemeClr>
                </a:solidFill>
                <a:latin typeface="Times New Roman" panose="02020603050405020304" pitchFamily="18" charset="0"/>
                <a:cs typeface="Times New Roman" panose="02020603050405020304" pitchFamily="18" charset="0"/>
              </a:rPr>
              <a:t>E. </a:t>
            </a:r>
            <a:r>
              <a:rPr lang="en-GB" sz="1400" dirty="0" err="1" smtClean="0">
                <a:solidFill>
                  <a:schemeClr val="tx1">
                    <a:lumMod val="75000"/>
                  </a:schemeClr>
                </a:solidFill>
                <a:latin typeface="Times New Roman" panose="02020603050405020304" pitchFamily="18" charset="0"/>
                <a:cs typeface="Times New Roman" panose="02020603050405020304" pitchFamily="18" charset="0"/>
              </a:rPr>
              <a:t>Todesco</a:t>
            </a:r>
            <a:endParaRPr lang="en-GB" sz="1400" dirty="0">
              <a:solidFill>
                <a:schemeClr val="tx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321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9108"/>
            <a:ext cx="8229600" cy="1143000"/>
          </a:xfrm>
        </p:spPr>
        <p:txBody>
          <a:bodyPr/>
          <a:lstStyle/>
          <a:p>
            <a:r>
              <a:rPr lang="en-GB" dirty="0" smtClean="0"/>
              <a:t>The LHC vs. HL-LHC</a:t>
            </a:r>
            <a:endParaRPr lang="en-GB" dirty="0"/>
          </a:p>
        </p:txBody>
      </p:sp>
      <p:grpSp>
        <p:nvGrpSpPr>
          <p:cNvPr id="5" name="Group 4"/>
          <p:cNvGrpSpPr/>
          <p:nvPr/>
        </p:nvGrpSpPr>
        <p:grpSpPr>
          <a:xfrm>
            <a:off x="0" y="3779148"/>
            <a:ext cx="8980227" cy="2372552"/>
            <a:chOff x="0" y="4065756"/>
            <a:chExt cx="9144000" cy="2372552"/>
          </a:xfrm>
        </p:grpSpPr>
        <p:pic>
          <p:nvPicPr>
            <p:cNvPr id="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4065756"/>
              <a:ext cx="9144000" cy="2372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own Arrow 2"/>
            <p:cNvSpPr/>
            <p:nvPr/>
          </p:nvSpPr>
          <p:spPr>
            <a:xfrm rot="13593314">
              <a:off x="4705729"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Down Arrow 5"/>
            <p:cNvSpPr/>
            <p:nvPr/>
          </p:nvSpPr>
          <p:spPr>
            <a:xfrm rot="13593314">
              <a:off x="4179168"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Down Arrow 6"/>
            <p:cNvSpPr/>
            <p:nvPr/>
          </p:nvSpPr>
          <p:spPr>
            <a:xfrm rot="9531244">
              <a:off x="3523493" y="5282891"/>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Down Arrow 7"/>
            <p:cNvSpPr/>
            <p:nvPr/>
          </p:nvSpPr>
          <p:spPr>
            <a:xfrm rot="9531244">
              <a:off x="2304292" y="5270434"/>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Down Arrow 8"/>
            <p:cNvSpPr/>
            <p:nvPr/>
          </p:nvSpPr>
          <p:spPr>
            <a:xfrm rot="9531244">
              <a:off x="1425333" y="5173750"/>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1165179"/>
            <a:ext cx="8980227" cy="2621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Down Arrow 11"/>
          <p:cNvSpPr/>
          <p:nvPr/>
        </p:nvSpPr>
        <p:spPr>
          <a:xfrm rot="9531244">
            <a:off x="606162" y="4887142"/>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Down Arrow 12"/>
          <p:cNvSpPr/>
          <p:nvPr/>
        </p:nvSpPr>
        <p:spPr>
          <a:xfrm rot="9531244">
            <a:off x="1023154" y="4983825"/>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45786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10" y="0"/>
            <a:ext cx="7685852" cy="1143000"/>
          </a:xfrm>
        </p:spPr>
        <p:txBody>
          <a:bodyPr>
            <a:normAutofit/>
          </a:bodyPr>
          <a:lstStyle/>
          <a:p>
            <a:r>
              <a:rPr lang="en-GB" sz="3000" dirty="0" smtClean="0"/>
              <a:t>3D </a:t>
            </a:r>
            <a:r>
              <a:rPr lang="en-GB" sz="3000" dirty="0" smtClean="0"/>
              <a:t>models </a:t>
            </a:r>
            <a:r>
              <a:rPr lang="en-GB" sz="3000" dirty="0" smtClean="0"/>
              <a:t>are, at this stage, a </a:t>
            </a:r>
            <a:r>
              <a:rPr lang="en-GB" sz="3000" dirty="0" smtClean="0"/>
              <a:t>simplification of </a:t>
            </a:r>
            <a:r>
              <a:rPr lang="en-GB" sz="3000" dirty="0" smtClean="0"/>
              <a:t>reality…</a:t>
            </a:r>
            <a:endParaRPr lang="en-GB" sz="30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04835" y="637545"/>
            <a:ext cx="73152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810" y="1143000"/>
            <a:ext cx="73152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828800" y="2286000"/>
            <a:ext cx="73152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7984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500" fill="hold"/>
                                        <p:tgtEl>
                                          <p:spTgt spid="1028"/>
                                        </p:tgtEl>
                                        <p:attrNameLst>
                                          <p:attrName>ppt_x</p:attrName>
                                        </p:attrNameLst>
                                      </p:cBhvr>
                                      <p:tavLst>
                                        <p:tav tm="0">
                                          <p:val>
                                            <p:strVal val="#ppt_x"/>
                                          </p:val>
                                        </p:tav>
                                        <p:tav tm="100000">
                                          <p:val>
                                            <p:strVal val="#ppt_x"/>
                                          </p:val>
                                        </p:tav>
                                      </p:tavLst>
                                    </p:anim>
                                    <p:anim calcmode="lin" valueType="num">
                                      <p:cBhvr additive="base">
                                        <p:cTn id="14"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 y="406267"/>
            <a:ext cx="9144000" cy="6451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2246" y="13116"/>
            <a:ext cx="8229600" cy="518334"/>
          </a:xfrm>
        </p:spPr>
        <p:txBody>
          <a:bodyPr>
            <a:normAutofit fontScale="90000"/>
          </a:bodyPr>
          <a:lstStyle/>
          <a:p>
            <a:r>
              <a:rPr lang="en-GB" dirty="0" smtClean="0"/>
              <a:t>The contractual document</a:t>
            </a:r>
            <a:endParaRPr lang="en-GB" dirty="0"/>
          </a:p>
        </p:txBody>
      </p:sp>
    </p:spTree>
    <p:extLst>
      <p:ext uri="{BB962C8B-B14F-4D97-AF65-F5344CB8AC3E}">
        <p14:creationId xmlns:p14="http://schemas.microsoft.com/office/powerpoint/2010/main" val="3811664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18838</TotalTime>
  <Words>1773</Words>
  <Application>Microsoft Office PowerPoint</Application>
  <PresentationFormat>On-screen Show (4:3)</PresentationFormat>
  <Paragraphs>464</Paragraphs>
  <Slides>57</Slides>
  <Notes>10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CERNCorporate4-3</vt:lpstr>
      <vt:lpstr>PowerPoint Presentation</vt:lpstr>
      <vt:lpstr>Present baseline of HL-LHC integration </vt:lpstr>
      <vt:lpstr>Outline:  </vt:lpstr>
      <vt:lpstr>Interaction region magnet system</vt:lpstr>
      <vt:lpstr>IR where ?</vt:lpstr>
      <vt:lpstr>From concept to virtual reality</vt:lpstr>
      <vt:lpstr>The LHC vs. HL-LHC</vt:lpstr>
      <vt:lpstr>3D models are, at this stage, a simplification of reality…</vt:lpstr>
      <vt:lpstr>The contractual document</vt:lpstr>
      <vt:lpstr>Cryostat system</vt:lpstr>
      <vt:lpstr>Residual radiation dose</vt:lpstr>
      <vt:lpstr>Crab cavity 4+4 baseline service Space requirement under revision by crab cavity team </vt:lpstr>
      <vt:lpstr>Ancillary equipment needs</vt:lpstr>
      <vt:lpstr>The 1st obvious option for CP1: RR</vt:lpstr>
      <vt:lpstr>PowerPoint Presentation</vt:lpstr>
      <vt:lpstr>RR present occupancy</vt:lpstr>
      <vt:lpstr>RR future occupancy with full SC link option</vt:lpstr>
      <vt:lpstr>RR radiation wise in HL-LHC perspective</vt:lpstr>
      <vt:lpstr>CP2 IP 1</vt:lpstr>
      <vt:lpstr>PowerPoint Presentation</vt:lpstr>
      <vt:lpstr>PC2 IP 5</vt:lpstr>
      <vt:lpstr>PowerPoint Presentation</vt:lpstr>
      <vt:lpstr>Alignment 1st approach to identify major problems, requiring restudy taking into account accessibility</vt:lpstr>
      <vt:lpstr>Horizontal alignment</vt:lpstr>
      <vt:lpstr>Vertical alignment from Q1 to Q5</vt:lpstr>
      <vt:lpstr>Alignment Service Cavern UPS</vt:lpstr>
      <vt:lpstr>Horizontal Sc links see presentation J. P. Corso-S. Weisz WP 6 Wednesday afternoon </vt:lpstr>
      <vt:lpstr>IR where</vt:lpstr>
      <vt:lpstr>Overview of the Point 7</vt:lpstr>
      <vt:lpstr>Overview of the Point 7</vt:lpstr>
      <vt:lpstr>Routing Options – UJ76</vt:lpstr>
      <vt:lpstr>Collimation 1st view of the collimation system reinforced by the new masks, no optimization performed yet </vt:lpstr>
      <vt:lpstr>1st view of the collimation system reinforced with masks (under analysis)</vt:lpstr>
      <vt:lpstr>Next steps and Conclusions</vt:lpstr>
      <vt:lpstr>HL-LHC Layout and integration I</vt:lpstr>
      <vt:lpstr>HL-LHC Layout and integration II</vt:lpstr>
      <vt:lpstr>Back up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Fessia</dc:creator>
  <cp:lastModifiedBy>Paolo Fessia</cp:lastModifiedBy>
  <cp:revision>178</cp:revision>
  <cp:lastPrinted>2013-10-28T09:49:17Z</cp:lastPrinted>
  <dcterms:created xsi:type="dcterms:W3CDTF">2013-10-19T19:34:56Z</dcterms:created>
  <dcterms:modified xsi:type="dcterms:W3CDTF">2013-11-12T09:48:58Z</dcterms:modified>
</cp:coreProperties>
</file>