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59" r:id="rId5"/>
    <p:sldId id="314" r:id="rId6"/>
    <p:sldId id="307" r:id="rId7"/>
    <p:sldId id="308" r:id="rId8"/>
    <p:sldId id="313" r:id="rId9"/>
    <p:sldId id="315" r:id="rId10"/>
    <p:sldId id="303" r:id="rId11"/>
    <p:sldId id="304" r:id="rId12"/>
    <p:sldId id="312" r:id="rId13"/>
    <p:sldId id="309" r:id="rId14"/>
    <p:sldId id="310" r:id="rId15"/>
    <p:sldId id="302" r:id="rId16"/>
    <p:sldId id="26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B5"/>
    <a:srgbClr val="FF0000"/>
    <a:srgbClr val="5BC1E6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009" autoAdjust="0"/>
  </p:normalViewPr>
  <p:slideViewPr>
    <p:cSldViewPr snapToGrid="0" snapToObjects="1">
      <p:cViewPr varScale="1">
        <p:scale>
          <a:sx n="72" d="100"/>
          <a:sy n="72" d="100"/>
        </p:scale>
        <p:origin x="-1020" y="-90"/>
      </p:cViewPr>
      <p:guideLst>
        <p:guide orient="horz" pos="2916"/>
        <p:guide orient="horz" pos="139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14/11/2013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GB" sz="1200" noProof="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Programme 7 Capacities Specific Programme, Grant Agreement 284404. </a:t>
            </a:r>
            <a:endParaRPr lang="en-GB" sz="1200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 smtClean="0"/>
              <a:t>12 Nov 2013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 Nov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56400" y="3745038"/>
            <a:ext cx="8229600" cy="914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174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GB" sz="1200" noProof="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GB" sz="1200" noProof="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Programme 7 Capacities Specific Programme, Grant Agreement 284404. </a:t>
            </a:r>
            <a:endParaRPr lang="en-GB" sz="1200" noProof="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1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12 Nov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97630"/>
            <a:ext cx="457200" cy="231569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8218" y="6597632"/>
            <a:ext cx="5278581" cy="231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3rd Joint </a:t>
            </a:r>
            <a:r>
              <a:rPr lang="en-GB" dirty="0" err="1" smtClean="0"/>
              <a:t>HiLumi</a:t>
            </a:r>
            <a:r>
              <a:rPr lang="en-GB" dirty="0" smtClean="0"/>
              <a:t> LHC-LARP Annual Meeting                EJ: RF Baseline &amp; Open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7" r:id="rId3"/>
    <p:sldLayoutId id="2147483654" r:id="rId4"/>
    <p:sldLayoutId id="2147483661" r:id="rId5"/>
    <p:sldLayoutId id="2147483660" r:id="rId6"/>
    <p:sldLayoutId id="2147483662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0284" y="1564105"/>
            <a:ext cx="4343400" cy="2550694"/>
          </a:xfrm>
        </p:spPr>
        <p:txBody>
          <a:bodyPr/>
          <a:lstStyle/>
          <a:p>
            <a:r>
              <a:rPr lang="en-GB" sz="3600" dirty="0" smtClean="0"/>
              <a:t>Crab Cavity Summary:</a:t>
            </a:r>
            <a:br>
              <a:rPr lang="en-GB" sz="3600" dirty="0" smtClean="0"/>
            </a:br>
            <a:r>
              <a:rPr lang="en-GB" sz="2400" dirty="0" smtClean="0"/>
              <a:t>Can we make a choice in 2014?</a:t>
            </a:r>
            <a:endParaRPr lang="en-US" sz="24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799"/>
            <a:ext cx="8229600" cy="2009375"/>
          </a:xfrm>
        </p:spPr>
        <p:txBody>
          <a:bodyPr>
            <a:normAutofit/>
          </a:bodyPr>
          <a:lstStyle/>
          <a:p>
            <a:r>
              <a:rPr lang="en-US" dirty="0" err="1" smtClean="0">
                <a:effectLst/>
              </a:rPr>
              <a:t>Erk</a:t>
            </a:r>
            <a:r>
              <a:rPr lang="en-US" dirty="0" smtClean="0">
                <a:effectLst/>
              </a:rPr>
              <a:t> Jensen</a:t>
            </a:r>
            <a:br>
              <a:rPr lang="en-US" dirty="0" smtClean="0">
                <a:effectLst/>
              </a:rPr>
            </a:br>
            <a:r>
              <a:rPr lang="en-US" dirty="0" smtClean="0"/>
              <a:t>CERN, BE-RF</a:t>
            </a:r>
            <a:br>
              <a:rPr lang="en-US" dirty="0" smtClean="0"/>
            </a:br>
            <a:r>
              <a:rPr lang="en-US" dirty="0" smtClean="0"/>
              <a:t>&amp; Man United, Vice Captain</a:t>
            </a:r>
          </a:p>
          <a:p>
            <a:r>
              <a:rPr lang="en-GB" sz="1800" b="0" dirty="0" smtClean="0">
                <a:latin typeface="Eras Medium ITC" panose="020B0602030504020804" pitchFamily="34" charset="0"/>
              </a:rPr>
              <a:t>3rd </a:t>
            </a:r>
            <a:r>
              <a:rPr lang="en-GB" sz="1800" b="0" dirty="0">
                <a:latin typeface="Eras Medium ITC" panose="020B0602030504020804" pitchFamily="34" charset="0"/>
              </a:rPr>
              <a:t>Joint </a:t>
            </a:r>
            <a:r>
              <a:rPr lang="en-GB" sz="1800" b="0" dirty="0" err="1">
                <a:latin typeface="Eras Medium ITC" panose="020B0602030504020804" pitchFamily="34" charset="0"/>
              </a:rPr>
              <a:t>HiLumi</a:t>
            </a:r>
            <a:r>
              <a:rPr lang="en-GB" sz="1800" b="0" dirty="0">
                <a:latin typeface="Eras Medium ITC" panose="020B0602030504020804" pitchFamily="34" charset="0"/>
              </a:rPr>
              <a:t> LHC-LARP Annual </a:t>
            </a:r>
            <a:r>
              <a:rPr lang="en-GB" sz="1800" b="0" dirty="0" smtClean="0">
                <a:latin typeface="Eras Medium ITC" panose="020B0602030504020804" pitchFamily="34" charset="0"/>
              </a:rPr>
              <a:t>Meeting, 14-Nov-2013, </a:t>
            </a:r>
            <a:r>
              <a:rPr lang="en-GB" sz="1800" b="0" dirty="0" err="1" smtClean="0">
                <a:latin typeface="Eras Medium ITC" panose="020B0602030504020804" pitchFamily="34" charset="0"/>
              </a:rPr>
              <a:t>Daresbury</a:t>
            </a:r>
            <a:r>
              <a:rPr lang="en-GB" sz="1800" b="0" dirty="0" smtClean="0">
                <a:latin typeface="Eras Medium ITC" panose="020B0602030504020804" pitchFamily="34" charset="0"/>
              </a:rPr>
              <a:t> Lab.</a:t>
            </a:r>
            <a:endParaRPr lang="en-US" sz="1800" b="0" dirty="0">
              <a:effectLst/>
              <a:latin typeface="Eras Medium ITC" panose="020B0602030504020804" pitchFamily="34" charset="0"/>
            </a:endParaRPr>
          </a:p>
        </p:txBody>
      </p:sp>
      <p:pic>
        <p:nvPicPr>
          <p:cNvPr id="1026" name="Picture 2" descr="http://t1.gstatic.com/images?q=tbn:ANd9GcR8MR-3S3UDuqSkIJyR5RJOJaouGUrPLs_L8b5rkP21veDEPG4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557" y="4200701"/>
            <a:ext cx="964275" cy="97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usiness.inquirer.net/files/2012/07/logo-cern-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792" y="4181996"/>
            <a:ext cx="956367" cy="95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make a choice in 2014?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Yes: The choice is “increase our chances for success!”, i.e.</a:t>
            </a:r>
          </a:p>
          <a:p>
            <a:pPr lvl="1"/>
            <a:r>
              <a:rPr lang="en-GB" sz="2400" dirty="0" smtClean="0"/>
              <a:t>continue with the 3 different, complementary designs until we can decide which cavity (cavities) can go in the LHC.</a:t>
            </a:r>
          </a:p>
          <a:p>
            <a:pPr lvl="1"/>
            <a:r>
              <a:rPr lang="en-GB" sz="2400" dirty="0" smtClean="0"/>
              <a:t>We will propose criteria for this latter selection and agree on them with all involved (+ advisory committee?)</a:t>
            </a:r>
          </a:p>
          <a:p>
            <a:pPr lvl="1"/>
            <a:r>
              <a:rPr lang="en-GB" sz="2400" dirty="0" smtClean="0"/>
              <a:t>We will decide what will go in the LHC after we have done </a:t>
            </a:r>
            <a:r>
              <a:rPr lang="en-GB" sz="2400" u="sng" dirty="0" smtClean="0"/>
              <a:t>relevant</a:t>
            </a:r>
            <a:r>
              <a:rPr lang="en-GB" sz="2400" dirty="0" smtClean="0"/>
              <a:t> tests.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10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3722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Vertical tests</a:t>
            </a:r>
          </a:p>
          <a:p>
            <a:r>
              <a:rPr lang="en-GB" dirty="0" smtClean="0"/>
              <a:t>Tests of dressed cavity</a:t>
            </a:r>
          </a:p>
          <a:p>
            <a:r>
              <a:rPr lang="en-GB" dirty="0" smtClean="0"/>
              <a:t>Low power RF tests of cavity in CM</a:t>
            </a:r>
          </a:p>
          <a:p>
            <a:r>
              <a:rPr lang="en-GB" dirty="0" smtClean="0"/>
              <a:t>RF tests of fully equipped cavity (HOM damping, power coupler)</a:t>
            </a:r>
          </a:p>
          <a:p>
            <a:r>
              <a:rPr lang="en-GB" dirty="0" smtClean="0"/>
              <a:t>Test with beam in SPS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11</a:t>
            </a:fld>
            <a:endParaRPr lang="en-GB" noProof="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36276" y="4272742"/>
            <a:ext cx="18454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06718" y="3903410"/>
            <a:ext cx="952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relevant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9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65775"/>
            <a:ext cx="8229600" cy="53492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800" dirty="0" smtClean="0"/>
              <a:t>We must concentrate on preparing for the SPS Tests first!</a:t>
            </a:r>
          </a:p>
          <a:p>
            <a:pPr>
              <a:lnSpc>
                <a:spcPct val="100000"/>
              </a:lnSpc>
            </a:pPr>
            <a:r>
              <a:rPr lang="en-GB" sz="2800" dirty="0" smtClean="0"/>
              <a:t>This requires the freeze of the CM design soon!</a:t>
            </a:r>
          </a:p>
          <a:p>
            <a:pPr>
              <a:lnSpc>
                <a:spcPct val="100000"/>
              </a:lnSpc>
            </a:pPr>
            <a:r>
              <a:rPr lang="en-GB" sz="2800" dirty="0" smtClean="0"/>
              <a:t>CERN wishes to keep the 3 cavity proposals alive and supports them while they are valid.</a:t>
            </a:r>
          </a:p>
          <a:p>
            <a:pPr>
              <a:lnSpc>
                <a:spcPct val="100000"/>
              </a:lnSpc>
            </a:pPr>
            <a:r>
              <a:rPr lang="en-GB" sz="2800" dirty="0" smtClean="0"/>
              <a:t>We count on LARP for continued support – may have to refine the exact scope. (for SPS, no change!)</a:t>
            </a:r>
          </a:p>
          <a:p>
            <a:pPr>
              <a:lnSpc>
                <a:spcPct val="100000"/>
              </a:lnSpc>
            </a:pPr>
            <a:r>
              <a:rPr lang="en-GB" sz="2800" dirty="0" smtClean="0"/>
              <a:t>The decision which cavity can go into the LHC will have to be based on results of </a:t>
            </a:r>
            <a:r>
              <a:rPr lang="en-GB" sz="2800" u="sng" dirty="0" smtClean="0"/>
              <a:t>relevant</a:t>
            </a:r>
            <a:r>
              <a:rPr lang="en-GB" sz="2800" dirty="0" smtClean="0"/>
              <a:t> tests – criteria to be established.</a:t>
            </a:r>
            <a:r>
              <a:rPr lang="en-GB" sz="2800" dirty="0"/>
              <a:t> </a:t>
            </a:r>
            <a:endParaRPr lang="en-GB" sz="2800" dirty="0" smtClean="0"/>
          </a:p>
          <a:p>
            <a:pPr>
              <a:lnSpc>
                <a:spcPct val="100000"/>
              </a:lnSpc>
            </a:pPr>
            <a:r>
              <a:rPr lang="en-GB" sz="2800" dirty="0" smtClean="0"/>
              <a:t>This </a:t>
            </a:r>
            <a:r>
              <a:rPr lang="en-GB" sz="2800" dirty="0"/>
              <a:t>was a very fruitful workshop! Thanks to all!</a:t>
            </a:r>
          </a:p>
          <a:p>
            <a:pPr>
              <a:lnSpc>
                <a:spcPct val="100000"/>
              </a:lnSpc>
            </a:pPr>
            <a:endParaRPr lang="en-GB" sz="2800" dirty="0" smtClean="0"/>
          </a:p>
          <a:p>
            <a:pPr>
              <a:lnSpc>
                <a:spcPct val="100000"/>
              </a:lnSpc>
            </a:pPr>
            <a:endParaRPr lang="en-GB" sz="2800" dirty="0" smtClean="0"/>
          </a:p>
          <a:p>
            <a:pPr>
              <a:lnSpc>
                <a:spcPct val="100000"/>
              </a:lnSpc>
            </a:pPr>
            <a:endParaRPr lang="en-GB" sz="2800" dirty="0" smtClean="0"/>
          </a:p>
          <a:p>
            <a:pPr marL="228600" lvl="1" indent="0">
              <a:lnSpc>
                <a:spcPct val="100000"/>
              </a:lnSpc>
              <a:buNone/>
            </a:pPr>
            <a:endParaRPr lang="en-GB" sz="2800" dirty="0" smtClean="0"/>
          </a:p>
          <a:p>
            <a:pPr lvl="1">
              <a:lnSpc>
                <a:spcPct val="100000"/>
              </a:lnSpc>
            </a:pP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12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852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Good progress on all fronts, but identified some critical items</a:t>
            </a:r>
          </a:p>
          <a:p>
            <a:r>
              <a:rPr lang="en-GB" dirty="0" smtClean="0"/>
              <a:t>I will not go through the presentations, but I’d like to thank all for their work and for their presentations – this was a very fruitful workshop!</a:t>
            </a:r>
          </a:p>
          <a:p>
            <a:r>
              <a:rPr lang="en-GB" dirty="0" smtClean="0"/>
              <a:t>1 technical detail that I have learned: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8673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 flipV="1">
            <a:off x="2636323" y="1189038"/>
            <a:ext cx="3835734" cy="4225358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modulation &amp; crabbing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3</a:t>
            </a:fld>
            <a:endParaRPr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19397" y="3265714"/>
            <a:ext cx="75645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2838207" y="3030412"/>
            <a:ext cx="3633850" cy="235301"/>
          </a:xfrm>
          <a:custGeom>
            <a:avLst/>
            <a:gdLst>
              <a:gd name="connsiteX0" fmla="*/ 0 w 3633850"/>
              <a:gd name="connsiteY0" fmla="*/ 985657 h 2339444"/>
              <a:gd name="connsiteX1" fmla="*/ 1757549 w 3633850"/>
              <a:gd name="connsiteY1" fmla="*/ 5 h 2339444"/>
              <a:gd name="connsiteX2" fmla="*/ 3633850 w 3633850"/>
              <a:gd name="connsiteY2" fmla="*/ 997532 h 2339444"/>
              <a:gd name="connsiteX3" fmla="*/ 3633850 w 3633850"/>
              <a:gd name="connsiteY3" fmla="*/ 997532 h 2339444"/>
              <a:gd name="connsiteX4" fmla="*/ 3265715 w 3633850"/>
              <a:gd name="connsiteY4" fmla="*/ 2339444 h 2339444"/>
              <a:gd name="connsiteX0" fmla="*/ 0 w 3633850"/>
              <a:gd name="connsiteY0" fmla="*/ 985657 h 2339444"/>
              <a:gd name="connsiteX1" fmla="*/ 1757549 w 3633850"/>
              <a:gd name="connsiteY1" fmla="*/ 5 h 2339444"/>
              <a:gd name="connsiteX2" fmla="*/ 3633850 w 3633850"/>
              <a:gd name="connsiteY2" fmla="*/ 997532 h 2339444"/>
              <a:gd name="connsiteX3" fmla="*/ 3633850 w 3633850"/>
              <a:gd name="connsiteY3" fmla="*/ 997532 h 2339444"/>
              <a:gd name="connsiteX4" fmla="*/ 3265715 w 3633850"/>
              <a:gd name="connsiteY4" fmla="*/ 2339444 h 2339444"/>
              <a:gd name="connsiteX0" fmla="*/ 0 w 3633850"/>
              <a:gd name="connsiteY0" fmla="*/ 985657 h 997532"/>
              <a:gd name="connsiteX1" fmla="*/ 1757549 w 3633850"/>
              <a:gd name="connsiteY1" fmla="*/ 5 h 997532"/>
              <a:gd name="connsiteX2" fmla="*/ 3633850 w 3633850"/>
              <a:gd name="connsiteY2" fmla="*/ 997532 h 997532"/>
              <a:gd name="connsiteX3" fmla="*/ 3633850 w 3633850"/>
              <a:gd name="connsiteY3" fmla="*/ 997532 h 99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850" h="997532">
                <a:moveTo>
                  <a:pt x="0" y="985657"/>
                </a:moveTo>
                <a:cubicBezTo>
                  <a:pt x="575953" y="491841"/>
                  <a:pt x="1151907" y="-1974"/>
                  <a:pt x="1757549" y="5"/>
                </a:cubicBezTo>
                <a:cubicBezTo>
                  <a:pt x="2363191" y="1984"/>
                  <a:pt x="3633850" y="997532"/>
                  <a:pt x="3633850" y="997532"/>
                </a:cubicBezTo>
                <a:lnTo>
                  <a:pt x="3633850" y="997532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 flipV="1">
            <a:off x="2838207" y="3265714"/>
            <a:ext cx="3633850" cy="235301"/>
          </a:xfrm>
          <a:custGeom>
            <a:avLst/>
            <a:gdLst>
              <a:gd name="connsiteX0" fmla="*/ 0 w 3633850"/>
              <a:gd name="connsiteY0" fmla="*/ 985657 h 2339444"/>
              <a:gd name="connsiteX1" fmla="*/ 1757549 w 3633850"/>
              <a:gd name="connsiteY1" fmla="*/ 5 h 2339444"/>
              <a:gd name="connsiteX2" fmla="*/ 3633850 w 3633850"/>
              <a:gd name="connsiteY2" fmla="*/ 997532 h 2339444"/>
              <a:gd name="connsiteX3" fmla="*/ 3633850 w 3633850"/>
              <a:gd name="connsiteY3" fmla="*/ 997532 h 2339444"/>
              <a:gd name="connsiteX4" fmla="*/ 3265715 w 3633850"/>
              <a:gd name="connsiteY4" fmla="*/ 2339444 h 2339444"/>
              <a:gd name="connsiteX0" fmla="*/ 0 w 3633850"/>
              <a:gd name="connsiteY0" fmla="*/ 985657 h 2339444"/>
              <a:gd name="connsiteX1" fmla="*/ 1757549 w 3633850"/>
              <a:gd name="connsiteY1" fmla="*/ 5 h 2339444"/>
              <a:gd name="connsiteX2" fmla="*/ 3633850 w 3633850"/>
              <a:gd name="connsiteY2" fmla="*/ 997532 h 2339444"/>
              <a:gd name="connsiteX3" fmla="*/ 3633850 w 3633850"/>
              <a:gd name="connsiteY3" fmla="*/ 997532 h 2339444"/>
              <a:gd name="connsiteX4" fmla="*/ 3265715 w 3633850"/>
              <a:gd name="connsiteY4" fmla="*/ 2339444 h 2339444"/>
              <a:gd name="connsiteX0" fmla="*/ 0 w 3633850"/>
              <a:gd name="connsiteY0" fmla="*/ 985657 h 997532"/>
              <a:gd name="connsiteX1" fmla="*/ 1757549 w 3633850"/>
              <a:gd name="connsiteY1" fmla="*/ 5 h 997532"/>
              <a:gd name="connsiteX2" fmla="*/ 3633850 w 3633850"/>
              <a:gd name="connsiteY2" fmla="*/ 997532 h 997532"/>
              <a:gd name="connsiteX3" fmla="*/ 3633850 w 3633850"/>
              <a:gd name="connsiteY3" fmla="*/ 997532 h 997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3850" h="997532">
                <a:moveTo>
                  <a:pt x="0" y="985657"/>
                </a:moveTo>
                <a:cubicBezTo>
                  <a:pt x="575953" y="491841"/>
                  <a:pt x="1151907" y="-1974"/>
                  <a:pt x="1757549" y="5"/>
                </a:cubicBezTo>
                <a:cubicBezTo>
                  <a:pt x="2363191" y="1984"/>
                  <a:pt x="3633850" y="997532"/>
                  <a:pt x="3633850" y="997532"/>
                </a:cubicBezTo>
                <a:lnTo>
                  <a:pt x="3633850" y="997532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636323" y="3515057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162158" y="3515057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CC2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45233" y="3515057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IP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56904" y="1737935"/>
            <a:ext cx="1982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Ideal crabbing</a:t>
            </a:r>
            <a:endParaRPr lang="en-GB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50970" y="2084718"/>
            <a:ext cx="4153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Bunch phase error (late arrival)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06534" y="4013860"/>
            <a:ext cx="4763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Good news: No loss of luminosity,</a:t>
            </a:r>
          </a:p>
          <a:p>
            <a:r>
              <a:rPr lang="en-GB" dirty="0"/>
              <a:t>but </a:t>
            </a:r>
            <a:r>
              <a:rPr lang="en-GB" dirty="0" smtClean="0"/>
              <a:t>some offset </a:t>
            </a:r>
            <a:r>
              <a:rPr lang="en-GB" dirty="0"/>
              <a:t>of luminous region!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2550" y="5652655"/>
            <a:ext cx="461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But: Crab Cavities must be phase synchronized!</a:t>
            </a:r>
            <a:endParaRPr lang="en-GB" dirty="0"/>
          </a:p>
        </p:txBody>
      </p:sp>
      <p:grpSp>
        <p:nvGrpSpPr>
          <p:cNvPr id="44" name="Group 43"/>
          <p:cNvGrpSpPr/>
          <p:nvPr/>
        </p:nvGrpSpPr>
        <p:grpSpPr>
          <a:xfrm>
            <a:off x="1401288" y="3182586"/>
            <a:ext cx="6448302" cy="166256"/>
            <a:chOff x="1401288" y="3182586"/>
            <a:chExt cx="6448302" cy="166256"/>
          </a:xfrm>
        </p:grpSpPr>
        <p:grpSp>
          <p:nvGrpSpPr>
            <p:cNvPr id="34" name="Group 33"/>
            <p:cNvGrpSpPr/>
            <p:nvPr/>
          </p:nvGrpSpPr>
          <p:grpSpPr>
            <a:xfrm>
              <a:off x="1401288" y="3182587"/>
              <a:ext cx="902525" cy="166255"/>
              <a:chOff x="1401288" y="3182587"/>
              <a:chExt cx="902525" cy="166255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401288" y="3182587"/>
                <a:ext cx="902525" cy="16625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818705" y="3253839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4150425" y="3182586"/>
              <a:ext cx="902525" cy="166255"/>
              <a:chOff x="4150425" y="3182586"/>
              <a:chExt cx="902525" cy="166255"/>
            </a:xfrm>
          </p:grpSpPr>
          <p:sp>
            <p:nvSpPr>
              <p:cNvPr id="16" name="Oval 15"/>
              <p:cNvSpPr/>
              <p:nvPr/>
            </p:nvSpPr>
            <p:spPr>
              <a:xfrm rot="19806538">
                <a:off x="4150425" y="3182586"/>
                <a:ext cx="902525" cy="16625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578827" y="3242854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47065" y="3182587"/>
              <a:ext cx="902525" cy="166255"/>
              <a:chOff x="6947065" y="3182587"/>
              <a:chExt cx="902525" cy="166255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947065" y="3182587"/>
                <a:ext cx="902525" cy="166255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375467" y="3243531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1644735" y="3027033"/>
            <a:ext cx="6448302" cy="320631"/>
            <a:chOff x="1644735" y="2939146"/>
            <a:chExt cx="6448302" cy="320631"/>
          </a:xfrm>
        </p:grpSpPr>
        <p:grpSp>
          <p:nvGrpSpPr>
            <p:cNvPr id="42" name="Group 41"/>
            <p:cNvGrpSpPr/>
            <p:nvPr/>
          </p:nvGrpSpPr>
          <p:grpSpPr>
            <a:xfrm>
              <a:off x="1644735" y="3093522"/>
              <a:ext cx="902525" cy="166255"/>
              <a:chOff x="1644735" y="3093522"/>
              <a:chExt cx="902525" cy="166255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644735" y="3093522"/>
                <a:ext cx="902525" cy="16625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818705" y="3153789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4393872" y="2939146"/>
              <a:ext cx="902525" cy="244769"/>
              <a:chOff x="4393872" y="2939146"/>
              <a:chExt cx="902525" cy="244769"/>
            </a:xfrm>
          </p:grpSpPr>
          <p:sp>
            <p:nvSpPr>
              <p:cNvPr id="22" name="Oval 21"/>
              <p:cNvSpPr/>
              <p:nvPr/>
            </p:nvSpPr>
            <p:spPr>
              <a:xfrm rot="19806538">
                <a:off x="4393872" y="2939146"/>
                <a:ext cx="902525" cy="16625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4578827" y="3138195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190512" y="3093522"/>
              <a:ext cx="902525" cy="166255"/>
              <a:chOff x="7190512" y="3093522"/>
              <a:chExt cx="902525" cy="166255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7190512" y="3093522"/>
                <a:ext cx="902525" cy="166255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7375467" y="3153789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951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… and now the discussion part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We clearly identified as highest priority: </a:t>
            </a:r>
            <a:br>
              <a:rPr lang="en-GB" sz="2800" dirty="0" smtClean="0"/>
            </a:br>
            <a:r>
              <a:rPr lang="en-GB" sz="2800" dirty="0" smtClean="0"/>
              <a:t>	</a:t>
            </a:r>
            <a:r>
              <a:rPr lang="en-GB" sz="2800" b="1" i="1" dirty="0" smtClean="0"/>
              <a:t>Get ready for SPS test on time!</a:t>
            </a:r>
          </a:p>
          <a:p>
            <a:pPr lvl="1"/>
            <a:r>
              <a:rPr lang="en-GB" sz="2800" dirty="0" smtClean="0"/>
              <a:t>To get there, we will have to advance the engineering on the SPS CM!</a:t>
            </a:r>
          </a:p>
          <a:p>
            <a:pPr lvl="1"/>
            <a:r>
              <a:rPr lang="en-GB" sz="2800" dirty="0" smtClean="0"/>
              <a:t>plan:</a:t>
            </a:r>
          </a:p>
          <a:p>
            <a:pPr lvl="2"/>
            <a:r>
              <a:rPr lang="en-GB" sz="2400" dirty="0" smtClean="0"/>
              <a:t>Dec 9-11, 2013: LHC-CC13 – things to progress for that</a:t>
            </a:r>
          </a:p>
          <a:p>
            <a:pPr lvl="2"/>
            <a:r>
              <a:rPr lang="en-GB" sz="2400" dirty="0" smtClean="0"/>
              <a:t>Feb 6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, 2014: CM Status update meeting </a:t>
            </a:r>
          </a:p>
          <a:p>
            <a:pPr lvl="2"/>
            <a:r>
              <a:rPr lang="en-GB" sz="2400" dirty="0" smtClean="0"/>
              <a:t>March 2014: Freeze design</a:t>
            </a:r>
          </a:p>
          <a:p>
            <a:pPr lvl="2"/>
            <a:r>
              <a:rPr lang="en-GB" sz="2400" dirty="0" smtClean="0"/>
              <a:t>April 2014: Advisory committee for endorsement, release</a:t>
            </a:r>
          </a:p>
          <a:p>
            <a:pPr lvl="2"/>
            <a:r>
              <a:rPr lang="en-GB" sz="2400" dirty="0" smtClean="0"/>
              <a:t>Then: start procurement, cut metal</a:t>
            </a:r>
          </a:p>
          <a:p>
            <a:pPr lvl="1"/>
            <a:endParaRPr lang="en-GB" sz="2800" dirty="0" smtClean="0"/>
          </a:p>
          <a:p>
            <a:pPr lvl="1"/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180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with LARP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9258" y="1188719"/>
                <a:ext cx="8387542" cy="534924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800" dirty="0" smtClean="0"/>
                  <a:t>LARP: budget reduction? – exact scope to be refined.</a:t>
                </a:r>
              </a:p>
              <a:p>
                <a:pPr lvl="1"/>
                <a:r>
                  <a:rPr lang="en-GB" sz="2800" dirty="0"/>
                  <a:t>SBIR </a:t>
                </a:r>
                <a:r>
                  <a:rPr lang="en-GB" sz="2800" dirty="0" smtClean="0"/>
                  <a:t>–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GB" sz="2800" b="0" i="1" smtClean="0">
                        <a:latin typeface="Cambria Math"/>
                        <a:ea typeface="Cambria Math"/>
                      </a:rPr>
                      <m:t>1 </m:t>
                    </m:r>
                  </m:oMath>
                </a14:m>
                <a:r>
                  <a:rPr lang="en-GB" sz="2800" dirty="0" smtClean="0"/>
                  <a:t>dressed </a:t>
                </a:r>
                <a:r>
                  <a:rPr lang="en-GB" sz="2800" dirty="0"/>
                  <a:t>of (RFD, DQW)</a:t>
                </a:r>
              </a:p>
              <a:p>
                <a:pPr lvl="1"/>
                <a:r>
                  <a:rPr lang="en-GB" sz="2800" dirty="0" smtClean="0"/>
                  <a:t>LARP commitment: </a:t>
                </a:r>
                <a:r>
                  <a:rPr lang="en-GB" sz="2800" dirty="0"/>
                  <a:t>1 CM (SPS) containing 2 </a:t>
                </a:r>
                <a:r>
                  <a:rPr lang="en-GB" sz="2800" dirty="0" smtClean="0"/>
                  <a:t>cavities.</a:t>
                </a:r>
                <a:endParaRPr lang="en-GB" sz="2800" dirty="0"/>
              </a:p>
              <a:p>
                <a:pPr lvl="1"/>
                <a:r>
                  <a:rPr lang="en-GB" sz="2800" dirty="0"/>
                  <a:t>FNAL started with SPS-CM </a:t>
                </a:r>
                <a:r>
                  <a:rPr lang="en-GB" sz="2800" dirty="0" smtClean="0"/>
                  <a:t>(for RFD)</a:t>
                </a:r>
                <a:endParaRPr lang="en-GB" sz="2800" dirty="0"/>
              </a:p>
              <a:p>
                <a:pPr lvl="2"/>
                <a:r>
                  <a:rPr lang="en-GB" sz="2400" dirty="0" smtClean="0"/>
                  <a:t>due to changes of priorities at FNAL, progress </a:t>
                </a:r>
                <a:r>
                  <a:rPr lang="en-GB" sz="2400" dirty="0" smtClean="0"/>
                  <a:t>was less than I had hoped for.</a:t>
                </a:r>
              </a:p>
              <a:p>
                <a:pPr lvl="2"/>
                <a:r>
                  <a:rPr lang="en-GB" sz="2400" dirty="0" err="1" smtClean="0"/>
                  <a:t>Shrikant</a:t>
                </a:r>
                <a:r>
                  <a:rPr lang="en-GB" sz="2400" dirty="0" smtClean="0"/>
                  <a:t> will look into the tuner implementation</a:t>
                </a:r>
                <a:endParaRPr lang="en-GB" sz="2400" dirty="0"/>
              </a:p>
              <a:p>
                <a:pPr lvl="1"/>
                <a:r>
                  <a:rPr lang="en-GB" sz="2800" dirty="0"/>
                  <a:t>CERN offers help with </a:t>
                </a:r>
                <a:r>
                  <a:rPr lang="en-GB" sz="2800" dirty="0" smtClean="0"/>
                  <a:t>engineering/</a:t>
                </a:r>
                <a:r>
                  <a:rPr lang="en-GB" sz="2800" dirty="0" err="1" smtClean="0"/>
                  <a:t>design!We</a:t>
                </a:r>
                <a:r>
                  <a:rPr lang="en-GB" sz="2800" dirty="0" smtClean="0"/>
                  <a:t> invite you to use it!</a:t>
                </a:r>
              </a:p>
              <a:p>
                <a:pPr lvl="1"/>
                <a:r>
                  <a:rPr lang="en-GB" sz="2800" dirty="0" smtClean="0"/>
                  <a:t>CERN has an interest to keep all 3 designs to advance the project!</a:t>
                </a:r>
                <a:endParaRPr lang="en-GB" sz="2800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9258" y="1188719"/>
                <a:ext cx="8387542" cy="5349240"/>
              </a:xfrm>
              <a:blipFill rotWithShape="1">
                <a:blip r:embed="rId2"/>
                <a:stretch>
                  <a:fillRect l="-1235" t="-1482" r="-1381" b="-21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796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LARP internal review (June 2013) pushed for a “down -selection” asap,</a:t>
            </a:r>
          </a:p>
          <a:p>
            <a:r>
              <a:rPr lang="en-GB" dirty="0" smtClean="0"/>
              <a:t>we think what they really need is to contain the cost.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6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1138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advantage of diversity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Friendly competition – mutual push</a:t>
            </a:r>
          </a:p>
          <a:p>
            <a:r>
              <a:rPr lang="en-GB" dirty="0" smtClean="0"/>
              <a:t>Complementarity</a:t>
            </a:r>
          </a:p>
          <a:p>
            <a:r>
              <a:rPr lang="en-GB" dirty="0" smtClean="0"/>
              <a:t>Comparing methods – comparing results</a:t>
            </a:r>
          </a:p>
          <a:p>
            <a:r>
              <a:rPr lang="en-GB" dirty="0" smtClean="0"/>
              <a:t>Consolidation of tools</a:t>
            </a:r>
          </a:p>
          <a:p>
            <a:r>
              <a:rPr lang="en-GB" dirty="0" smtClean="0"/>
              <a:t>We learn from trying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026" name="Picture 2" descr="http://keyhole.web.cern.ch/keyhole/detectors/LEP_detector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995" y="1961451"/>
            <a:ext cx="4400550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402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2926080"/>
            <a:ext cx="8229600" cy="36118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900" b="1" dirty="0" smtClean="0"/>
              <a:t>No</a:t>
            </a:r>
            <a:r>
              <a:rPr lang="en-GB" dirty="0" smtClean="0"/>
              <a:t> – the choices are:</a:t>
            </a:r>
          </a:p>
          <a:p>
            <a:r>
              <a:rPr lang="en-GB" dirty="0" smtClean="0"/>
              <a:t>Can we afford to keep these 3 designs?</a:t>
            </a:r>
          </a:p>
          <a:p>
            <a:r>
              <a:rPr lang="en-GB" dirty="0" smtClean="0"/>
              <a:t>Can we afford to discontinue one?</a:t>
            </a:r>
          </a:p>
          <a:p>
            <a:r>
              <a:rPr lang="en-GB" dirty="0" smtClean="0"/>
              <a:t>Can we afford to keep only one?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" y="1189039"/>
            <a:ext cx="8586597" cy="307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the choices?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8</a:t>
            </a:fld>
            <a:endParaRPr lang="en-GB" noProof="0" dirty="0"/>
          </a:p>
        </p:txBody>
      </p:sp>
      <p:grpSp>
        <p:nvGrpSpPr>
          <p:cNvPr id="30" name="Group 29"/>
          <p:cNvGrpSpPr/>
          <p:nvPr/>
        </p:nvGrpSpPr>
        <p:grpSpPr>
          <a:xfrm>
            <a:off x="17735" y="1189039"/>
            <a:ext cx="2627930" cy="2517329"/>
            <a:chOff x="5735782" y="1189039"/>
            <a:chExt cx="3188763" cy="2517329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735782" y="1189039"/>
              <a:ext cx="3188763" cy="251732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5735782" y="1189039"/>
              <a:ext cx="3188763" cy="251732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577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7778E-6 8.45513E-6 C 0.02448 -0.00508 0.04879 -0.00763 0.07344 -0.01063 C 0.13038 -0.00739 0.19323 -0.01086 0.2507 0.00532 C 0.28316 0.00347 0.3158 -0.00115 0.34809 -0.00716 C 0.34306 -0.01665 0.34375 -0.02358 0.33472 -0.02659 C 0.32813 -0.03538 0.32309 -0.03168 0.31476 -0.03561 C 0.30452 -0.03006 0.30261 -0.03283 0.29861 -0.02312 C 0.2967 -0.0185 0.29341 -0.00878 0.29341 -0.00878 C 0.29375 0.0007 0.29341 0.01018 0.29462 0.01966 C 0.29549 0.02683 0.31077 0.03192 0.31597 0.03377 C 0.32761 0.03308 0.33924 0.03354 0.3507 0.03192 C 0.35591 0.03123 0.3592 0.02383 0.36407 0.02128 C 0.37847 0.01365 0.39306 0.00602 0.40799 8.45513E-6 C 0.43594 -0.01133 0.4691 -0.01133 0.4974 -0.01248 C 0.51111 -0.0141 0.52518 -0.01456 0.53872 -0.0178 C 0.54948 -0.02035 0.5599 -0.02636 0.57066 -0.02844 C 0.59393 -0.03307 0.61841 -0.03122 0.64132 -0.03191 C 0.64896 -0.03145 0.65643 -0.03122 0.66407 -0.03029 C 0.66632 -0.03006 0.66858 -0.02937 0.67066 -0.02844 C 0.67344 -0.02752 0.67865 -0.02474 0.67865 -0.02474 C 0.67952 -0.02289 0.68125 -0.0215 0.68143 -0.01942 C 0.68282 0.01296 0.68177 0.00486 0.67066 0.01966 C 0.66441 0.01897 0.65782 0.02105 0.65209 0.01781 C 0.64948 0.01619 0.65018 0.01064 0.64931 0.00718 C 0.64861 0.00463 0.64757 0.00232 0.6467 8.45513E-6 C 0.64757 -0.00647 0.64827 -0.01295 0.64931 -0.01942 C 0.64966 -0.02127 0.64966 -0.02358 0.6507 -0.02474 C 0.654 -0.02867 0.66198 -0.03353 0.66667 -0.03561 C 0.67292 -0.03492 0.67934 -0.03561 0.68542 -0.03376 C 0.69045 -0.03214 0.69358 -0.01179 0.69462 -0.00531 C 0.69341 0.00671 0.69393 0.00972 0.68663 0.01596 C 0.67986 0.02984 0.66997 0.03146 0.65868 0.03724 C 0.61858 0.03608 0.59011 0.03423 0.55209 0.02313 C 0.51875 0.01342 0.55556 0.02267 0.53334 0.01249 C 0.51285 0.00301 0.49097 -0.00554 0.46927 -0.00878 C 0.41875 -0.02428 0.32309 -0.07701 0.30677 -0.00531 C 0.30712 0.00301 0.30382 0.01342 0.30799 0.01966 C 0.31979 0.03678 0.32257 0.01874 0.32396 0.01249 C 0.32309 0.00903 0.32257 0.00509 0.32136 0.00186 C 0.31997 -0.00208 0.31597 -0.00878 0.31597 -0.00878 C 0.3125 -0.02358 0.30382 -0.02266 0.29341 -0.02474 C 0.27969 -0.02289 0.2658 -0.02173 0.25209 -0.01942 C 0.24219 -0.0178 0.23264 -0.0111 0.22275 -0.01063 C 0.18229 -0.00901 0.14184 -0.00832 0.10139 -0.00716 C 0.09184 0.00139 0.09653 -0.00115 0.08802 0.00186 C 0.08264 0.00648 0.07691 0.00856 0.07066 0.01064 C 0.05955 0.00995 0.04827 0.01111 0.03733 0.00879 C 0.03351 0.0081 0.02674 0.00186 0.02674 0.00186 C 0.01806 0.00741 -0.00034 0.02267 -0.00798 0.02498 C -0.0125 0.02637 -0.02135 0.0303 -0.02135 0.0303 C -0.02482 0.02961 -0.02864 0.03053 -0.03194 0.02845 C -0.03941 0.02383 -0.03784 0.01666 -0.04271 0.01064 C -0.04149 -0.00369 -0.04097 -0.01017 -0.03472 -0.02127 C -0.03229 -0.03075 -0.02448 -0.0333 -0.01857 -0.03908 C -0.00833 -0.03838 0.00191 -0.03862 0.01198 -0.03723 C 0.0191 -0.03607 0.02361 -0.02474 0.02934 -0.01942 C 0.03247 -0.01295 0.03611 -0.00369 0.02934 0.00186 C 0.02691 0.00371 0.02396 0.00417 0.02136 0.00532 C 0.01285 0.00417 0.00695 0.00486 -2.77778E-6 8.45513E-6 Z " pathEditMode="relative" ptsTypes="fffffffffffffffffffffffffffffffffffffffffffffffffffffffffff">
                                      <p:cBhvr>
                                        <p:cTn id="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7012E-6 L 0.23247 -0.13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15" y="-654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about our defined milestone?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We formulated: “</a:t>
            </a:r>
            <a:r>
              <a:rPr lang="en-GB" sz="2400" i="1" dirty="0">
                <a:latin typeface="Baskerville Old Face" panose="02020602080505020303" pitchFamily="18" charset="0"/>
              </a:rPr>
              <a:t>Initial Compact Crab Cavity down-selection</a:t>
            </a:r>
            <a:r>
              <a:rPr lang="en-GB" sz="2400" i="1" dirty="0" smtClean="0">
                <a:latin typeface="Baskerville Old Face" panose="02020602080505020303" pitchFamily="18" charset="0"/>
              </a:rPr>
              <a:t>, leaving </a:t>
            </a:r>
            <a:r>
              <a:rPr lang="en-GB" sz="2400" i="1" dirty="0">
                <a:latin typeface="Baskerville Old Face" panose="02020602080505020303" pitchFamily="18" charset="0"/>
              </a:rPr>
              <a:t>at least two CC options for technical </a:t>
            </a:r>
            <a:r>
              <a:rPr lang="en-GB" sz="2400" i="1" dirty="0" smtClean="0">
                <a:latin typeface="Baskerville Old Face" panose="02020602080505020303" pitchFamily="18" charset="0"/>
              </a:rPr>
              <a:t>design and </a:t>
            </a:r>
            <a:r>
              <a:rPr lang="en-GB" sz="2400" i="1" dirty="0">
                <a:latin typeface="Baskerville Old Face" panose="02020602080505020303" pitchFamily="18" charset="0"/>
              </a:rPr>
              <a:t>prototyping</a:t>
            </a:r>
            <a:r>
              <a:rPr lang="en-GB" sz="2400" dirty="0" smtClean="0"/>
              <a:t>”</a:t>
            </a:r>
          </a:p>
          <a:p>
            <a:r>
              <a:rPr lang="en-GB" sz="2400" dirty="0" smtClean="0"/>
              <a:t>This was not meant to eliminate valid contenders!</a:t>
            </a:r>
          </a:p>
          <a:p>
            <a:r>
              <a:rPr lang="en-GB" sz="2400" dirty="0" smtClean="0"/>
              <a:t>We have done this </a:t>
            </a:r>
            <a:br>
              <a:rPr lang="en-GB" sz="2400" dirty="0" smtClean="0"/>
            </a:br>
            <a:r>
              <a:rPr lang="en-GB" sz="2400" dirty="0" smtClean="0"/>
              <a:t>down-selection: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12 Nov 2013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3rd Joint HiLumi LHC-LARP Annual Meeting                EJ: RF Baseline &amp; Open Issues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9" t="16649" r="5444" b="14078"/>
          <a:stretch/>
        </p:blipFill>
        <p:spPr bwMode="auto">
          <a:xfrm>
            <a:off x="3981795" y="3194736"/>
            <a:ext cx="4705004" cy="264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8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Rossi_Wednesday_mor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HiLumiLHC_Rossi_Wednesday_morning</Template>
  <TotalTime>3216</TotalTime>
  <Words>729</Words>
  <Application>Microsoft Office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HiLumiLHC_Rossi_Wednesday_morning</vt:lpstr>
      <vt:lpstr>Crab Cavity Summary: Can we make a choice in 2014?</vt:lpstr>
      <vt:lpstr>PowerPoint Presentation</vt:lpstr>
      <vt:lpstr>Phase modulation &amp; crabbing</vt:lpstr>
      <vt:lpstr> … and now the discussion part</vt:lpstr>
      <vt:lpstr>Situation with LARP</vt:lpstr>
      <vt:lpstr>PowerPoint Presentation</vt:lpstr>
      <vt:lpstr>The advantage of diversity </vt:lpstr>
      <vt:lpstr>What are the choices?</vt:lpstr>
      <vt:lpstr>What about our defined milestone?</vt:lpstr>
      <vt:lpstr>Can we make a choice in 2014?</vt:lpstr>
      <vt:lpstr>Tests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baseline &amp; open issues (200MHz, 800MHz, possible wideband feedback system and crab cavities)</dc:title>
  <dc:creator>Erk Jensen</dc:creator>
  <cp:lastModifiedBy>Erk Jensen</cp:lastModifiedBy>
  <cp:revision>108</cp:revision>
  <dcterms:created xsi:type="dcterms:W3CDTF">2013-11-09T09:41:09Z</dcterms:created>
  <dcterms:modified xsi:type="dcterms:W3CDTF">2013-11-14T22:21:44Z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