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9" r:id="rId4"/>
    <p:sldId id="321" r:id="rId5"/>
    <p:sldId id="261" r:id="rId6"/>
    <p:sldId id="320" r:id="rId7"/>
    <p:sldId id="260" r:id="rId8"/>
    <p:sldId id="264" r:id="rId9"/>
    <p:sldId id="301" r:id="rId10"/>
    <p:sldId id="318" r:id="rId11"/>
    <p:sldId id="304" r:id="rId12"/>
    <p:sldId id="305" r:id="rId13"/>
    <p:sldId id="322" r:id="rId14"/>
    <p:sldId id="267" r:id="rId15"/>
    <p:sldId id="326" r:id="rId16"/>
    <p:sldId id="306" r:id="rId17"/>
    <p:sldId id="308" r:id="rId18"/>
    <p:sldId id="307" r:id="rId19"/>
    <p:sldId id="323" r:id="rId20"/>
    <p:sldId id="310" r:id="rId21"/>
    <p:sldId id="324" r:id="rId22"/>
    <p:sldId id="309" r:id="rId23"/>
    <p:sldId id="312" r:id="rId24"/>
    <p:sldId id="313" r:id="rId25"/>
    <p:sldId id="325" r:id="rId26"/>
    <p:sldId id="31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b\bsalvant\Documents\HLlh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Sheet1!$B$3:$B$16</c:f>
              <c:strCache>
                <c:ptCount val="14"/>
                <c:pt idx="0">
                  <c:v>gaussian (4sig=1 ns)</c:v>
                </c:pt>
                <c:pt idx="1">
                  <c:v>cos^2 (4*rms=1 ns)</c:v>
                </c:pt>
                <c:pt idx="2">
                  <c:v>gaussian (4sig=1.1 ns)</c:v>
                </c:pt>
                <c:pt idx="3">
                  <c:v>cos^2 (4*rms=1.1 ns)</c:v>
                </c:pt>
                <c:pt idx="4">
                  <c:v>gaussian (4sig=1.2 ns)</c:v>
                </c:pt>
                <c:pt idx="5">
                  <c:v>cos^2 (4*rms=1.2 ns)</c:v>
                </c:pt>
                <c:pt idx="6">
                  <c:v>gaussian (4sig=1.3 ns)</c:v>
                </c:pt>
                <c:pt idx="7">
                  <c:v>cos^2 (4*rms=1.3 ns)</c:v>
                </c:pt>
                <c:pt idx="9">
                  <c:v>parabolic (fit Chandra, rms=0.25 ns)</c:v>
                </c:pt>
                <c:pt idx="10">
                  <c:v>exp(-t^4) (fit Chandra, rms=0.31 ns)</c:v>
                </c:pt>
                <c:pt idx="11">
                  <c:v>1+erf(4*(1-|t|/0.5e-9) (fit Chandra, rms=0.3 ns)</c:v>
                </c:pt>
                <c:pt idx="13">
                  <c:v>measured 2012 (reference)</c:v>
                </c:pt>
              </c:strCache>
            </c:strRef>
          </c:cat>
          <c:val>
            <c:numRef>
              <c:f>Sheet1!$C$3:$C$16</c:f>
              <c:numCache>
                <c:formatCode>General</c:formatCode>
                <c:ptCount val="14"/>
                <c:pt idx="0">
                  <c:v>1.33</c:v>
                </c:pt>
                <c:pt idx="1">
                  <c:v>1.27</c:v>
                </c:pt>
                <c:pt idx="2">
                  <c:v>1.21</c:v>
                </c:pt>
                <c:pt idx="3">
                  <c:v>1.1599999999999999</c:v>
                </c:pt>
                <c:pt idx="4">
                  <c:v>1.1100000000000001</c:v>
                </c:pt>
                <c:pt idx="5">
                  <c:v>1.06</c:v>
                </c:pt>
                <c:pt idx="6">
                  <c:v>1.02</c:v>
                </c:pt>
                <c:pt idx="7">
                  <c:v>0.98</c:v>
                </c:pt>
                <c:pt idx="9">
                  <c:v>1.28</c:v>
                </c:pt>
                <c:pt idx="10">
                  <c:v>1.02</c:v>
                </c:pt>
                <c:pt idx="11">
                  <c:v>1.06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312576"/>
        <c:axId val="109330816"/>
      </c:barChart>
      <c:catAx>
        <c:axId val="102312576"/>
        <c:scaling>
          <c:orientation val="minMax"/>
        </c:scaling>
        <c:delete val="0"/>
        <c:axPos val="l"/>
        <c:majorTickMark val="out"/>
        <c:minorTickMark val="none"/>
        <c:tickLblPos val="nextTo"/>
        <c:crossAx val="109330816"/>
        <c:crosses val="autoZero"/>
        <c:auto val="1"/>
        <c:lblAlgn val="ctr"/>
        <c:lblOffset val="100"/>
        <c:noMultiLvlLbl val="0"/>
      </c:catAx>
      <c:valAx>
        <c:axId val="109330816"/>
        <c:scaling>
          <c:orientation val="minMax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factor from reference measured in 2012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312576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1EEA5-542E-48F3-B37A-D52DB5C8085E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14A49-E30F-4240-A263-8231131D76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41EA-C65B-4BF6-A3D1-127D122F213F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72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DA23-B028-425D-AC24-2684CF2746F5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8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A22B-3EC7-4D31-BD47-45008CF042F2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283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>
                <a:solidFill>
                  <a:srgbClr val="4BACC6">
                    <a:lumMod val="75000"/>
                  </a:srgb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931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9421-87F3-4749-9C56-4361EBCF7352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53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7D39-DB31-42FE-B7EC-05C1E61FDF91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86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24EA-9A5E-40D3-97FA-97B66882CF90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82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FAC-B1A6-4197-BCD3-648B3AF82142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65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B82C8-4249-4008-A485-99CC6512E902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786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132D-0C1D-49CC-A993-407E79CF313C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4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8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032D-3B94-4817-AFAA-0116B3DDF25B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896" y="6520259"/>
            <a:ext cx="2133600" cy="365125"/>
          </a:xfrm>
        </p:spPr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7951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7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212B-FBE5-4B29-BED8-72954108046A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1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EA65-CFCD-4488-92C5-9BCDB6826E1C}" type="datetime1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17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5F309-3040-454D-A53C-43AB6390BFEC}" type="datetime1">
              <a:rPr lang="en-GB" smtClean="0"/>
              <a:t>13/11/2013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23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49E1-4E12-4C2D-A5D9-DBEBB8E4D7F4}" type="datetime1">
              <a:rPr lang="en-GB" smtClean="0"/>
              <a:t>13/11/2013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61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C344E-03A0-4004-B135-6D4CE6DFAC02}" type="datetime1">
              <a:rPr lang="en-GB" smtClean="0"/>
              <a:t>13/11/2013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48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B8CD-61AB-4166-B09E-440D77630E3A}" type="datetime1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89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7796-71C6-4F4C-A044-1CC3E0380992}" type="datetime1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38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81CA0-7AD2-481C-8CD1-94DDEEE66844}" type="datetime1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B98FB-BAF9-440A-BFBB-F3E81831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87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fld id="{8927B6CC-4750-49E3-B0F8-192BBA6CB60F}" type="datetime1">
              <a:rPr lang="en-GB" smtClean="0">
                <a:solidFill>
                  <a:prstClr val="white">
                    <a:lumMod val="75000"/>
                  </a:prstClr>
                </a:solidFill>
              </a:rPr>
              <a:t>13/11/2013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2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2.wmf"/><Relationship Id="rId4" Type="http://schemas.openxmlformats.org/officeDocument/2006/relationships/image" Target="../media/image24.png"/><Relationship Id="rId9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/>
              <a:t>Heat load from impedance on existing and new </a:t>
            </a:r>
            <a:r>
              <a:rPr lang="en-GB" sz="2400" dirty="0" smtClean="0"/>
              <a:t>hardware in </a:t>
            </a:r>
            <a:r>
              <a:rPr lang="en-GB" sz="2400" dirty="0"/>
              <a:t>the LHC </a:t>
            </a:r>
            <a:r>
              <a:rPr lang="en-GB" sz="2400" dirty="0" smtClean="0"/>
              <a:t>era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29600" cy="1828800"/>
          </a:xfrm>
        </p:spPr>
        <p:txBody>
          <a:bodyPr>
            <a:noAutofit/>
          </a:bodyPr>
          <a:lstStyle/>
          <a:p>
            <a:r>
              <a:rPr lang="en-GB" sz="1400" dirty="0" smtClean="0"/>
              <a:t>Gianluigi </a:t>
            </a:r>
            <a:r>
              <a:rPr lang="en-GB" sz="1400" dirty="0"/>
              <a:t>Arduini, </a:t>
            </a:r>
            <a:r>
              <a:rPr lang="en-US" sz="1400" dirty="0" smtClean="0"/>
              <a:t>Mike Barnes, Philippe Baudrenghien, Rama Calaga, Fritz Caspers, Serge Claudet, Hugo Day, </a:t>
            </a:r>
            <a:br>
              <a:rPr lang="en-US" sz="1400" dirty="0" smtClean="0"/>
            </a:br>
            <a:r>
              <a:rPr lang="en-US" sz="1400" dirty="0" smtClean="0"/>
              <a:t>Juan Esteban Mueller, Themis Mastoridis, Elias Métral, Nicolas Mounet, Giovanni Rumolo, </a:t>
            </a:r>
            <a:br>
              <a:rPr lang="en-US" sz="1400" dirty="0" smtClean="0"/>
            </a:br>
            <a:r>
              <a:rPr lang="en-US" sz="1400" dirty="0" smtClean="0"/>
              <a:t>Benoit Salvant, Elena </a:t>
            </a:r>
            <a:r>
              <a:rPr lang="en-US" sz="1400" dirty="0" err="1" smtClean="0"/>
              <a:t>Shaposhnikova</a:t>
            </a:r>
            <a:r>
              <a:rPr lang="en-US" sz="1400" dirty="0" smtClean="0"/>
              <a:t>, Laurent Tavian, Rainer Wanzenberg </a:t>
            </a:r>
            <a:r>
              <a:rPr lang="en-US" sz="1400" dirty="0" smtClean="0">
                <a:solidFill>
                  <a:srgbClr val="FF0000"/>
                </a:solidFill>
              </a:rPr>
              <a:t>(DESY)</a:t>
            </a:r>
            <a:r>
              <a:rPr lang="en-US" sz="1400" dirty="0" smtClean="0"/>
              <a:t>, Carlo Zannini, </a:t>
            </a:r>
            <a:br>
              <a:rPr lang="en-US" sz="1400" dirty="0" smtClean="0"/>
            </a:br>
            <a:r>
              <a:rPr lang="en-US" sz="1400" dirty="0" smtClean="0"/>
              <a:t>Olga </a:t>
            </a:r>
            <a:r>
              <a:rPr lang="en-US" sz="1400" dirty="0" err="1" smtClean="0"/>
              <a:t>Zagorodnova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(DESY)</a:t>
            </a:r>
            <a:r>
              <a:rPr lang="en-US" sz="1400" dirty="0" smtClean="0"/>
              <a:t>, M. </a:t>
            </a:r>
            <a:r>
              <a:rPr lang="en-US" sz="1400" dirty="0" err="1" smtClean="0"/>
              <a:t>Zobov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(INFN), and the impedance team</a:t>
            </a:r>
            <a:r>
              <a:rPr lang="en-US" sz="1400" dirty="0" smtClean="0"/>
              <a:t>.</a:t>
            </a:r>
            <a:r>
              <a:rPr lang="en-GB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Many thanks to </a:t>
            </a:r>
            <a:br>
              <a:rPr lang="en-US" sz="1400" dirty="0" smtClean="0"/>
            </a:br>
            <a:r>
              <a:rPr lang="en-GB" sz="1400" dirty="0" smtClean="0"/>
              <a:t>David </a:t>
            </a:r>
            <a:r>
              <a:rPr lang="en-GB" sz="1400" dirty="0" err="1"/>
              <a:t>Belohrad</a:t>
            </a:r>
            <a:r>
              <a:rPr lang="en-GB" sz="1400" dirty="0"/>
              <a:t>, </a:t>
            </a:r>
            <a:r>
              <a:rPr lang="en-GB" sz="1400" dirty="0" smtClean="0"/>
              <a:t>Christian Boccard, Riccardo </a:t>
            </a:r>
            <a:r>
              <a:rPr lang="en-GB" sz="1400" dirty="0"/>
              <a:t>de Maria, Stephane Fartoukh, </a:t>
            </a:r>
            <a:r>
              <a:rPr lang="en-GB" sz="1400" dirty="0" smtClean="0"/>
              <a:t>Giovanni </a:t>
            </a:r>
            <a:r>
              <a:rPr lang="en-GB" sz="1400" dirty="0"/>
              <a:t>Iadarola,  </a:t>
            </a:r>
            <a:r>
              <a:rPr lang="en-GB" sz="1400" dirty="0" smtClean="0"/>
              <a:t>Rhodri Jones, Thibaut </a:t>
            </a:r>
            <a:r>
              <a:rPr lang="en-GB" sz="1400" dirty="0"/>
              <a:t>Lefevre, </a:t>
            </a:r>
            <a:r>
              <a:rPr lang="en-GB" sz="1400" dirty="0" smtClean="0"/>
              <a:t>Andrea Mostacci </a:t>
            </a:r>
            <a:r>
              <a:rPr lang="en-GB" sz="1400" dirty="0" smtClean="0">
                <a:solidFill>
                  <a:srgbClr val="FF0000"/>
                </a:solidFill>
              </a:rPr>
              <a:t>(La </a:t>
            </a:r>
            <a:r>
              <a:rPr lang="en-GB" sz="1400" dirty="0" err="1" smtClean="0">
                <a:solidFill>
                  <a:srgbClr val="FF0000"/>
                </a:solidFill>
              </a:rPr>
              <a:t>Sapienza</a:t>
            </a:r>
            <a:r>
              <a:rPr lang="en-GB" sz="1400" dirty="0" smtClean="0">
                <a:solidFill>
                  <a:srgbClr val="FF0000"/>
                </a:solidFill>
              </a:rPr>
              <a:t>),</a:t>
            </a:r>
            <a:r>
              <a:rPr lang="en-GB" sz="1400" dirty="0" smtClean="0"/>
              <a:t> Uwe Niedermayer </a:t>
            </a:r>
            <a:r>
              <a:rPr lang="en-GB" sz="1400" dirty="0" smtClean="0">
                <a:solidFill>
                  <a:srgbClr val="FF0000"/>
                </a:solidFill>
              </a:rPr>
              <a:t>(GSI)</a:t>
            </a:r>
            <a:r>
              <a:rPr lang="en-GB" sz="1400" dirty="0" smtClean="0"/>
              <a:t>, Ralph </a:t>
            </a:r>
            <a:r>
              <a:rPr lang="en-GB" sz="1400" dirty="0"/>
              <a:t>Steinhagen, Simon </a:t>
            </a:r>
            <a:r>
              <a:rPr lang="en-GB" sz="1400" dirty="0" smtClean="0"/>
              <a:t>White, </a:t>
            </a:r>
            <a:br>
              <a:rPr lang="en-GB" sz="1400" dirty="0" smtClean="0"/>
            </a:br>
            <a:r>
              <a:rPr lang="en-GB" sz="1400" dirty="0" smtClean="0">
                <a:solidFill>
                  <a:srgbClr val="FF0000"/>
                </a:solidFill>
              </a:rPr>
              <a:t>the equipment groups, the operation, integration and Timber teams</a:t>
            </a:r>
            <a:r>
              <a:rPr lang="en-GB" sz="1400" dirty="0" smtClean="0"/>
              <a:t>.</a:t>
            </a:r>
            <a:endParaRPr lang="en-GB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44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Increase in heat load only from intensity </a:t>
            </a:r>
            <a:r>
              <a:rPr lang="en-GB" dirty="0" smtClean="0"/>
              <a:t>increase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271798"/>
              </p:ext>
            </p:extLst>
          </p:nvPr>
        </p:nvGraphicFramePr>
        <p:xfrm>
          <a:off x="1403648" y="2132856"/>
          <a:ext cx="6468058" cy="3052937"/>
        </p:xfrm>
        <a:graphic>
          <a:graphicData uri="http://schemas.openxmlformats.org/drawingml/2006/table">
            <a:tbl>
              <a:tblPr/>
              <a:tblGrid>
                <a:gridCol w="1834228"/>
                <a:gridCol w="772305"/>
                <a:gridCol w="772305"/>
                <a:gridCol w="772305"/>
                <a:gridCol w="772305"/>
                <a:gridCol w="772305"/>
                <a:gridCol w="772305"/>
              </a:tblGrid>
              <a:tr h="11576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Factor from situation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 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LS1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Nominal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ultimate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 LS1 (50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US2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1374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2748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535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Broadband (M*N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44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Narrow band (M*N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9530" y="5281463"/>
            <a:ext cx="8254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*Narrow band is a worst case scenario assuming that the resonance stands exactly at a multiple of 40 MHz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4788248" y="1988840"/>
            <a:ext cx="1583952" cy="3240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82128" y="6070252"/>
            <a:ext cx="80920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Significant increase in heat load from impedance with HL-LHC intensity (factor 4 to 7)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7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Increase in heat load </a:t>
            </a:r>
            <a:r>
              <a:rPr lang="en-GB" sz="3200" dirty="0" smtClean="0"/>
              <a:t>from </a:t>
            </a:r>
            <a:r>
              <a:rPr lang="en-GB" sz="3200" dirty="0"/>
              <a:t>intensity </a:t>
            </a:r>
            <a:r>
              <a:rPr lang="en-GB" sz="3200" dirty="0" smtClean="0"/>
              <a:t>increase and bunch length decrease to 1 ns </a:t>
            </a:r>
            <a:endParaRPr lang="en-GB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725254"/>
              </p:ext>
            </p:extLst>
          </p:nvPr>
        </p:nvGraphicFramePr>
        <p:xfrm>
          <a:off x="1331640" y="1628800"/>
          <a:ext cx="6468058" cy="3052937"/>
        </p:xfrm>
        <a:graphic>
          <a:graphicData uri="http://schemas.openxmlformats.org/drawingml/2006/table">
            <a:tbl>
              <a:tblPr/>
              <a:tblGrid>
                <a:gridCol w="1834228"/>
                <a:gridCol w="772305"/>
                <a:gridCol w="772305"/>
                <a:gridCol w="772305"/>
                <a:gridCol w="772305"/>
                <a:gridCol w="772305"/>
                <a:gridCol w="772305"/>
              </a:tblGrid>
              <a:tr h="11576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Factor from situation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 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LS1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Nominal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ultimate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 LS1 (50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US2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1374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2748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535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Broadband (M*N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441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Narrow band (M*N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4733643"/>
            <a:ext cx="8280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*Narrow band is a worst case scenario assuming that the resonance stands exactly at a multiple of 40 MHz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4716016" y="1484784"/>
            <a:ext cx="1583952" cy="3240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4937" y="5350172"/>
            <a:ext cx="858215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Significant increase in heat load from impedance with HL-LHC parameters  (factor 5 to 10)</a:t>
            </a:r>
          </a:p>
          <a:p>
            <a:endParaRPr lang="en-US" dirty="0"/>
          </a:p>
          <a:p>
            <a:r>
              <a:rPr lang="en-US" dirty="0" smtClean="0">
                <a:sym typeface="Wingdings" pitchFamily="2" charset="2"/>
              </a:rPr>
              <a:t> Hardware that are limiting now or marginal need to be upgraded for HL-LHC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8875" y="6411509"/>
            <a:ext cx="8894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Note: a further reduction of bunch length to 4 cm leads to an additional factor of  at least 3 in power loss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9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Reaching HL-LHC parameters</a:t>
            </a:r>
          </a:p>
          <a:p>
            <a:pPr lvl="1"/>
            <a:r>
              <a:rPr lang="en-US" dirty="0" smtClean="0"/>
              <a:t>Scaling heat load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Status of current issues</a:t>
            </a:r>
          </a:p>
          <a:p>
            <a:pPr lvl="1"/>
            <a:r>
              <a:rPr lang="en-US" dirty="0" smtClean="0"/>
              <a:t>Other devices to monitor</a:t>
            </a:r>
          </a:p>
          <a:p>
            <a:pPr lvl="1"/>
            <a:r>
              <a:rPr lang="en-US" dirty="0" smtClean="0"/>
              <a:t>What we do not know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table of LHC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693062"/>
              </p:ext>
            </p:extLst>
          </p:nvPr>
        </p:nvGraphicFramePr>
        <p:xfrm>
          <a:off x="323528" y="908720"/>
          <a:ext cx="8568951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86726"/>
                <a:gridCol w="816870"/>
                <a:gridCol w="1563677"/>
                <a:gridCol w="1688771"/>
                <a:gridCol w="1688771"/>
              </a:tblGrid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Hopes after LS1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OK for HL-LHC?</a:t>
                      </a:r>
                      <a:endParaRPr lang="en-US" sz="1400" dirty="0"/>
                    </a:p>
                  </a:txBody>
                  <a:tcPr/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VMTSA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TDI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reinforced,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copper coating on the jaw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New design underway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and tank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emissivity upgrade</a:t>
                      </a: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pgrade may not be enough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TCP_B6L7_B1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Cooling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system checked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400 W expected for 7 kW cooling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TCTVB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removed</a:t>
                      </a: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removed</a:t>
                      </a:r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screen Q6R5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Regulation</a:t>
                      </a:r>
                      <a:r>
                        <a:rPr lang="en-US" sz="1400" baseline="0" dirty="0" smtClean="0"/>
                        <a:t> at the limit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Upgrade of</a:t>
                      </a:r>
                      <a:r>
                        <a:rPr lang="en-US" sz="1400" baseline="0" dirty="0" smtClean="0"/>
                        <a:t> the valves + TOTEM check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Upgrade</a:t>
                      </a:r>
                      <a:r>
                        <a:rPr lang="en-US" sz="1400" baseline="0" dirty="0" smtClean="0"/>
                        <a:t> should be sufficient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ALFA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of 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+ cooling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 forward physics after LS3?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BSRT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Deformation</a:t>
                      </a:r>
                      <a:r>
                        <a:rPr lang="en-US" sz="1400" baseline="0" dirty="0" smtClean="0"/>
                        <a:t> suspected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+ cooling</a:t>
                      </a:r>
                    </a:p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New design underway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6093296"/>
            <a:ext cx="423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Most problems are efficiently addressed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Other devices may show up in the list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5877272"/>
            <a:ext cx="784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amage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6093880"/>
            <a:ext cx="13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Limits operation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228184" y="5936233"/>
            <a:ext cx="360040" cy="15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228184" y="6138626"/>
            <a:ext cx="360040" cy="157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228184" y="6354650"/>
            <a:ext cx="360040" cy="1576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660232" y="6276528"/>
            <a:ext cx="239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Worry that can limit operation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228184" y="6583721"/>
            <a:ext cx="360040" cy="1576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60232" y="6505599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Should be fine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7164289" y="908719"/>
            <a:ext cx="1728192" cy="4891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0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table of LHC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623106"/>
              </p:ext>
            </p:extLst>
          </p:nvPr>
        </p:nvGraphicFramePr>
        <p:xfrm>
          <a:off x="323528" y="908720"/>
          <a:ext cx="8568951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86726"/>
                <a:gridCol w="816870"/>
                <a:gridCol w="1563677"/>
                <a:gridCol w="1688771"/>
                <a:gridCol w="1688771"/>
              </a:tblGrid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Hopes after LS1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OK for HL-LHC?</a:t>
                      </a:r>
                      <a:endParaRPr lang="en-US" sz="1400" dirty="0"/>
                    </a:p>
                  </a:txBody>
                  <a:tcPr/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VMTSA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TDI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Beam screen reinforced,</a:t>
                      </a:r>
                      <a:r>
                        <a:rPr lang="en-US" sz="1400" baseline="0" smtClean="0">
                          <a:solidFill>
                            <a:schemeClr val="tx1"/>
                          </a:solidFill>
                        </a:rPr>
                        <a:t> copper coating on the jaw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New design underway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and tank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emissivity upgrade</a:t>
                      </a: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pgrade may not be enough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TCP_B6L7_B1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Cooling</a:t>
                      </a:r>
                      <a:r>
                        <a:rPr lang="en-US" sz="1400" baseline="0" smtClean="0">
                          <a:solidFill>
                            <a:schemeClr val="tx1"/>
                          </a:solidFill>
                        </a:rPr>
                        <a:t> system checked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400 W expected for 7 kW cooling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TCTVB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removed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removed</a:t>
                      </a:r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screen Q6R5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Regulation</a:t>
                      </a:r>
                      <a:r>
                        <a:rPr lang="en-US" sz="1400" baseline="0" dirty="0" smtClean="0"/>
                        <a:t> at the limit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Upgrade of</a:t>
                      </a:r>
                      <a:r>
                        <a:rPr lang="en-US" sz="1400" baseline="0" smtClean="0"/>
                        <a:t> the valves + TOTEM check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Upgrade</a:t>
                      </a:r>
                      <a:r>
                        <a:rPr lang="en-US" sz="1400" baseline="0" dirty="0" smtClean="0"/>
                        <a:t> should be sufficient</a:t>
                      </a:r>
                      <a:endParaRPr lang="en-US" sz="1400" dirty="0"/>
                    </a:p>
                  </a:txBody>
                  <a:tcPr>
                    <a:solidFill>
                      <a:srgbClr val="0ED821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ALFA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of 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New design + cooling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 forward physics after LS3?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BSRT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Deformation</a:t>
                      </a:r>
                      <a:r>
                        <a:rPr lang="en-US" sz="1400" baseline="0" dirty="0" smtClean="0"/>
                        <a:t> suspected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+ cooling</a:t>
                      </a:r>
                    </a:p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New design underway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6093296"/>
            <a:ext cx="423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Most problems are efficiently addressed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Other devices may show up in the list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5877272"/>
            <a:ext cx="784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amage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6093880"/>
            <a:ext cx="13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Limits operation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228184" y="5936233"/>
            <a:ext cx="360040" cy="15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228184" y="6138626"/>
            <a:ext cx="360040" cy="157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228184" y="6354650"/>
            <a:ext cx="360040" cy="1576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660232" y="6276528"/>
            <a:ext cx="239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Worry that can limit operation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228184" y="6583721"/>
            <a:ext cx="360040" cy="1576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60232" y="6505599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Should be fine</a:t>
            </a:r>
            <a:endParaRPr lang="en-GB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85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>
            <a:noAutofit/>
          </a:bodyPr>
          <a:lstStyle/>
          <a:p>
            <a:r>
              <a:rPr lang="en-US" sz="2800" dirty="0" smtClean="0"/>
              <a:t>Devices to monitor for HL-LHC: beam screens</a:t>
            </a:r>
            <a:endParaRPr lang="en-GB" sz="2800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024928"/>
              </p:ext>
            </p:extLst>
          </p:nvPr>
        </p:nvGraphicFramePr>
        <p:xfrm>
          <a:off x="755576" y="1844824"/>
          <a:ext cx="7344813" cy="3697135"/>
        </p:xfrm>
        <a:graphic>
          <a:graphicData uri="http://schemas.openxmlformats.org/drawingml/2006/table">
            <a:tbl>
              <a:tblPr/>
              <a:tblGrid>
                <a:gridCol w="2082861"/>
                <a:gridCol w="876992"/>
                <a:gridCol w="876992"/>
                <a:gridCol w="876992"/>
                <a:gridCol w="876992"/>
                <a:gridCol w="876992"/>
                <a:gridCol w="876992"/>
              </a:tblGrid>
              <a:tr h="1157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Power loss for 2 beams in 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mW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/m</a:t>
                      </a: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Nominal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ultimate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 LS1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US2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(25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 (50 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1374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2748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987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535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Arc</a:t>
                      </a:r>
                      <a:r>
                        <a:rPr lang="en-GB" sz="1600" baseline="0" dirty="0" smtClean="0"/>
                        <a:t> beam screens</a:t>
                      </a:r>
                    </a:p>
                    <a:p>
                      <a:r>
                        <a:rPr lang="en-US" sz="1600" baseline="0" dirty="0" smtClean="0"/>
                        <a:t>(18.4 mm)</a:t>
                      </a:r>
                      <a:endParaRPr lang="en-GB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44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Inner</a:t>
                      </a:r>
                      <a:r>
                        <a:rPr lang="en-GB" sz="1600" baseline="0" dirty="0" smtClean="0"/>
                        <a:t> triplets Q2 and Q3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(24 mm </a:t>
                      </a:r>
                      <a:r>
                        <a:rPr lang="en-US" sz="1600" baseline="0" dirty="0" smtClean="0">
                          <a:sym typeface="Wingdings" pitchFamily="2" charset="2"/>
                        </a:rPr>
                        <a:t> 59 mm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678 </a:t>
                      </a:r>
                      <a:r>
                        <a:rPr lang="en-GB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(1590)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693</a:t>
                      </a:r>
                    </a:p>
                    <a:p>
                      <a:pPr algn="ctr" rtl="0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(1630)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877</a:t>
                      </a:r>
                    </a:p>
                    <a:p>
                      <a:pPr algn="ctr" rtl="0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(2060)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44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inner</a:t>
                      </a:r>
                      <a:r>
                        <a:rPr lang="en-GB" sz="1600" baseline="0" dirty="0" smtClean="0"/>
                        <a:t> triplets Q1 </a:t>
                      </a:r>
                      <a:br>
                        <a:rPr lang="en-GB" sz="1600" baseline="0" dirty="0" smtClean="0"/>
                      </a:br>
                      <a:r>
                        <a:rPr lang="en-GB" sz="1600" baseline="0" dirty="0" smtClean="0"/>
                        <a:t>(17.3 mm </a:t>
                      </a:r>
                      <a:r>
                        <a:rPr lang="en-GB" sz="1600" baseline="0" dirty="0" smtClean="0">
                          <a:sym typeface="Wingdings" pitchFamily="2" charset="2"/>
                        </a:rPr>
                        <a:t> 49 mm</a:t>
                      </a:r>
                      <a:r>
                        <a:rPr lang="en-GB" sz="1600" baseline="0" dirty="0" smtClean="0"/>
                        <a:t>)</a:t>
                      </a:r>
                      <a:endParaRPr lang="en-GB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563</a:t>
                      </a:r>
                    </a:p>
                    <a:p>
                      <a:pPr algn="ctr" rtl="0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(2212)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575</a:t>
                      </a:r>
                    </a:p>
                    <a:p>
                      <a:pPr algn="ctr" rtl="0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(2261)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728</a:t>
                      </a:r>
                    </a:p>
                    <a:p>
                      <a:pPr algn="ctr" rtl="0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(2861)</a:t>
                      </a:r>
                      <a:endParaRPr lang="en-GB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0" y="1988840"/>
            <a:ext cx="1727968" cy="3528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796136" y="5517232"/>
            <a:ext cx="329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Beneficial effect of new triplet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83568" y="764704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Expected from theory, accounting for the weld on the side (+44%, see PhD of Andrea Mostacci and Carlo Zannini) and </a:t>
            </a:r>
            <a:r>
              <a:rPr lang="en-GB" sz="1400" dirty="0" err="1"/>
              <a:t>magnetoresistance</a:t>
            </a:r>
            <a:r>
              <a:rPr lang="en-GB" sz="1400" dirty="0"/>
              <a:t> (for instance in PhD of Nicolas Mounet, pessimistic for quadrupoles), accounting for factor 2 in addition </a:t>
            </a:r>
            <a:r>
              <a:rPr lang="en-GB" sz="1400" dirty="0" smtClean="0"/>
              <a:t>(</a:t>
            </a:r>
            <a:r>
              <a:rPr lang="en-GB" sz="1400" dirty="0" smtClean="0">
                <a:solidFill>
                  <a:srgbClr val="FF0000"/>
                </a:solidFill>
              </a:rPr>
              <a:t>worst </a:t>
            </a:r>
            <a:r>
              <a:rPr lang="en-GB" sz="1400" dirty="0">
                <a:solidFill>
                  <a:srgbClr val="FF0000"/>
                </a:solidFill>
              </a:rPr>
              <a:t>case for 2 beams in same aperture, pessimistic</a:t>
            </a:r>
            <a:r>
              <a:rPr lang="en-GB" sz="1400" dirty="0"/>
              <a:t>). Note: </a:t>
            </a:r>
            <a:r>
              <a:rPr lang="en-GB" sz="1400" dirty="0" smtClean="0"/>
              <a:t>LHC design report aperture </a:t>
            </a:r>
            <a:r>
              <a:rPr lang="en-GB" sz="1400" dirty="0"/>
              <a:t>chosen instead of mechanical aperture (more pessimistic).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5949280"/>
            <a:ext cx="8254054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GB" sz="1600" dirty="0" smtClean="0"/>
              <a:t>For the arcs, cooling power is 200 W per half cell (i.e. 3800 </a:t>
            </a:r>
            <a:r>
              <a:rPr lang="en-GB" sz="1600" dirty="0" err="1" smtClean="0"/>
              <a:t>mW</a:t>
            </a:r>
            <a:r>
              <a:rPr lang="en-GB" sz="1600" dirty="0" smtClean="0"/>
              <a:t>/m). </a:t>
            </a:r>
            <a:br>
              <a:rPr lang="en-GB" sz="1600" dirty="0" smtClean="0"/>
            </a:br>
            <a:r>
              <a:rPr lang="en-GB" sz="1600" dirty="0" smtClean="0"/>
              <a:t>Is that enough margin for synchrotron radiation and electron cloud? </a:t>
            </a:r>
          </a:p>
          <a:p>
            <a:pPr marL="285750" indent="-285750">
              <a:buFont typeface="Wingdings"/>
              <a:buChar char="à"/>
            </a:pPr>
            <a:r>
              <a:rPr lang="en-GB" sz="1600" dirty="0" smtClean="0"/>
              <a:t>Could also be limiting for standalones and triplets (if cooling power is 250 W </a:t>
            </a:r>
            <a:r>
              <a:rPr lang="en-GB" sz="1600" dirty="0" smtClean="0">
                <a:sym typeface="Wingdings" panose="05000000000000000000" pitchFamily="2" charset="2"/>
              </a:rPr>
              <a:t> 8300 </a:t>
            </a:r>
            <a:r>
              <a:rPr lang="en-GB" sz="1600" dirty="0" err="1" smtClean="0">
                <a:sym typeface="Wingdings" panose="05000000000000000000" pitchFamily="2" charset="2"/>
              </a:rPr>
              <a:t>mW</a:t>
            </a:r>
            <a:r>
              <a:rPr lang="en-GB" sz="1600" dirty="0" smtClean="0">
                <a:sym typeface="Wingdings" panose="05000000000000000000" pitchFamily="2" charset="2"/>
              </a:rPr>
              <a:t>/m</a:t>
            </a:r>
            <a:r>
              <a:rPr lang="en-GB" sz="1600" dirty="0" smtClean="0"/>
              <a:t>).</a:t>
            </a:r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435984" y="1700808"/>
            <a:ext cx="37690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talk of N. Mounet for more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9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Devices to monitor for HL-LHC: </a:t>
            </a:r>
            <a:r>
              <a:rPr lang="en-GB" sz="3200" dirty="0" smtClean="0"/>
              <a:t>Injection kickers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Data from Mike Barnes and Hugo Day et al obtained by measurements on upgraded MKIs, to be installed during LS1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98867"/>
              </p:ext>
            </p:extLst>
          </p:nvPr>
        </p:nvGraphicFramePr>
        <p:xfrm>
          <a:off x="196551" y="1772816"/>
          <a:ext cx="8856984" cy="204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246"/>
                <a:gridCol w="1274869"/>
                <a:gridCol w="1274869"/>
                <a:gridCol w="1341967"/>
                <a:gridCol w="1341967"/>
                <a:gridCol w="140906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 loss in 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Nominal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25 ns (2808*1.15, 1 ns, 7 TeV)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Before LS1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50 ns (1380*1.6e11@1.2 ns, 4 TeV)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US2</a:t>
                      </a:r>
                    </a:p>
                    <a:p>
                      <a:r>
                        <a:rPr lang="en-US" sz="1400" dirty="0" smtClean="0"/>
                        <a:t>25 ns</a:t>
                      </a:r>
                    </a:p>
                    <a:p>
                      <a:r>
                        <a:rPr lang="en-US" sz="1400" dirty="0" smtClean="0"/>
                        <a:t>(2748*2.2e11)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HL-LHC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25 ns</a:t>
                      </a:r>
                    </a:p>
                    <a:p>
                      <a:r>
                        <a:rPr lang="en-GB" sz="1400" dirty="0" smtClean="0"/>
                        <a:t>(2808*2.2e11)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HL-LHC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50 ns</a:t>
                      </a:r>
                    </a:p>
                    <a:p>
                      <a:r>
                        <a:rPr lang="en-GB" sz="1400" dirty="0" smtClean="0"/>
                        <a:t>(1404*3.5e11)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Non conform MKI8D (limiting for LHC)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161 W/m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Upgraded MKI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34-52</a:t>
                      </a:r>
                      <a:r>
                        <a:rPr lang="en-GB" sz="1400" baseline="0" dirty="0" smtClean="0"/>
                        <a:t> W/m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20-34</a:t>
                      </a:r>
                      <a:r>
                        <a:rPr lang="en-GB" sz="1400" baseline="0" dirty="0" smtClean="0"/>
                        <a:t> W/m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106-180 W/m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124-191 W/m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151-240 W/m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3" y="4780340"/>
            <a:ext cx="878497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The HL-LHC parameters will bring the power loss back to limiting values.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However, the heat distribution should be quite different (less power in ferrite), and heavy effort of the kicker team to evacuate the heat by improving tank emissivity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need to wait for run 2 to assess if the upgraded MKI can withstand HL-LHC parameters </a:t>
            </a:r>
            <a:endParaRPr lang="en-GB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1" y="3258696"/>
            <a:ext cx="432047" cy="21602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8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Other devices to monitor for HL-LHC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904656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Experimental beam pipes </a:t>
            </a:r>
            <a:r>
              <a:rPr lang="en-US" sz="2500" dirty="0" smtClean="0"/>
              <a:t>(CMS and ATLAS data from R. Wanzenberg and O. </a:t>
            </a:r>
            <a:r>
              <a:rPr lang="en-US" sz="2500" dirty="0" err="1" smtClean="0"/>
              <a:t>Zagorodnova</a:t>
            </a:r>
            <a:r>
              <a:rPr lang="en-US" sz="2500" dirty="0" smtClean="0"/>
              <a:t> - DESY)</a:t>
            </a:r>
          </a:p>
          <a:p>
            <a:pPr lvl="1"/>
            <a:r>
              <a:rPr lang="en-US" sz="2000" dirty="0" smtClean="0"/>
              <a:t>CMS chamber (e.g. mode 750 MHz, R=1.5 </a:t>
            </a:r>
            <a:r>
              <a:rPr lang="en-US" sz="2000" dirty="0" err="1" smtClean="0"/>
              <a:t>kOhm</a:t>
            </a:r>
            <a:r>
              <a:rPr lang="en-US" sz="2000" dirty="0" smtClean="0"/>
              <a:t>): from 50 W before LS1 to potentially more than 350 W</a:t>
            </a:r>
          </a:p>
          <a:p>
            <a:pPr lvl="1"/>
            <a:r>
              <a:rPr lang="en-US" sz="2000" dirty="0" smtClean="0"/>
              <a:t>ATLAS chamber: no significant mode expected</a:t>
            </a:r>
          </a:p>
          <a:p>
            <a:pPr lvl="1"/>
            <a:r>
              <a:rPr lang="en-US" sz="2000" dirty="0" smtClean="0"/>
              <a:t>ALICE chamber </a:t>
            </a:r>
            <a:r>
              <a:rPr lang="en-US" sz="2000" dirty="0"/>
              <a:t>(e.g. mode </a:t>
            </a:r>
            <a:r>
              <a:rPr lang="en-US" sz="2000" dirty="0" smtClean="0"/>
              <a:t>530 </a:t>
            </a:r>
            <a:r>
              <a:rPr lang="en-US" sz="2000" dirty="0"/>
              <a:t>MHz, </a:t>
            </a:r>
            <a:r>
              <a:rPr lang="en-US" sz="2000" dirty="0" smtClean="0"/>
              <a:t>R=1.5 </a:t>
            </a:r>
            <a:r>
              <a:rPr lang="en-US" sz="2000" dirty="0" err="1"/>
              <a:t>kOhm</a:t>
            </a:r>
            <a:r>
              <a:rPr lang="en-US" sz="2000" dirty="0"/>
              <a:t>): from </a:t>
            </a:r>
            <a:r>
              <a:rPr lang="en-US" sz="2000" dirty="0" smtClean="0"/>
              <a:t>150 </a:t>
            </a:r>
            <a:r>
              <a:rPr lang="en-US" sz="2000" dirty="0"/>
              <a:t>W before LS1 to potentially more than </a:t>
            </a:r>
            <a:r>
              <a:rPr lang="en-US" sz="2000" dirty="0" smtClean="0"/>
              <a:t>1 kW</a:t>
            </a:r>
          </a:p>
          <a:p>
            <a:pPr lvl="1"/>
            <a:r>
              <a:rPr lang="en-US" sz="2000" dirty="0" err="1" smtClean="0"/>
              <a:t>LHCb</a:t>
            </a:r>
            <a:r>
              <a:rPr lang="en-US" sz="2000" dirty="0" smtClean="0"/>
              <a:t> chamber (e.g. mode 620 MHz, R=0.6 </a:t>
            </a:r>
            <a:r>
              <a:rPr lang="en-US" sz="2000" dirty="0" err="1" smtClean="0"/>
              <a:t>kOhm</a:t>
            </a:r>
            <a:r>
              <a:rPr lang="en-US" sz="2000" dirty="0" smtClean="0"/>
              <a:t>): from 30 W before LS1 to </a:t>
            </a:r>
            <a:r>
              <a:rPr lang="en-US" sz="2000" dirty="0"/>
              <a:t>potentially more than </a:t>
            </a:r>
            <a:r>
              <a:rPr lang="en-US" sz="2000" dirty="0" smtClean="0"/>
              <a:t>250 W</a:t>
            </a:r>
            <a:endParaRPr lang="en-US" sz="2000" dirty="0"/>
          </a:p>
          <a:p>
            <a:pPr lvl="1"/>
            <a:endParaRPr lang="en-US" sz="2000" dirty="0" smtClean="0"/>
          </a:p>
          <a:p>
            <a:r>
              <a:rPr lang="en-US" sz="2900" dirty="0" smtClean="0"/>
              <a:t>Instrumentation</a:t>
            </a:r>
            <a:endParaRPr lang="en-US" sz="2400" dirty="0" smtClean="0"/>
          </a:p>
          <a:p>
            <a:pPr lvl="1"/>
            <a:r>
              <a:rPr lang="en-US" sz="2000" dirty="0" smtClean="0"/>
              <a:t>Upgraded BSRT</a:t>
            </a:r>
          </a:p>
          <a:p>
            <a:pPr lvl="1"/>
            <a:r>
              <a:rPr lang="en-US" sz="2000" dirty="0" err="1" smtClean="0"/>
              <a:t>striplines</a:t>
            </a:r>
            <a:r>
              <a:rPr lang="en-US" sz="2000" dirty="0" smtClean="0"/>
              <a:t>, button BPMs, wall current monitor </a:t>
            </a:r>
            <a:r>
              <a:rPr lang="en-US" sz="2000" dirty="0" smtClean="0">
                <a:sym typeface="Wingdings" pitchFamily="2" charset="2"/>
              </a:rPr>
              <a:t> some electronics may need to be changed to accept more power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900" dirty="0" smtClean="0"/>
              <a:t>RF cavities</a:t>
            </a:r>
          </a:p>
          <a:p>
            <a:pPr lvl="1"/>
            <a:r>
              <a:rPr lang="en-US" sz="2000" dirty="0" smtClean="0"/>
              <a:t>R. Calaga: very small power extracted from the RF couplers before LS1 (a few Watts)</a:t>
            </a:r>
          </a:p>
          <a:p>
            <a:pPr lvl="1"/>
            <a:endParaRPr lang="en-US" sz="2000" dirty="0" smtClean="0"/>
          </a:p>
          <a:p>
            <a:r>
              <a:rPr lang="en-US" sz="2900" dirty="0" smtClean="0"/>
              <a:t>Stochastic cooling </a:t>
            </a:r>
          </a:p>
          <a:p>
            <a:pPr lvl="1"/>
            <a:r>
              <a:rPr lang="en-US" sz="2000" dirty="0" smtClean="0"/>
              <a:t>possibility to shield completely during proton operation?</a:t>
            </a:r>
          </a:p>
          <a:p>
            <a:endParaRPr lang="en-US" sz="2400" dirty="0"/>
          </a:p>
          <a:p>
            <a:r>
              <a:rPr lang="en-US" sz="2900" dirty="0" smtClean="0"/>
              <a:t>Dump MKD kicker is shielded behind a thin metallic coating </a:t>
            </a:r>
            <a:br>
              <a:rPr lang="en-US" sz="2900" dirty="0" smtClean="0"/>
            </a:br>
            <a:r>
              <a:rPr lang="en-US" sz="2900" dirty="0" smtClean="0"/>
              <a:t>	</a:t>
            </a:r>
            <a:r>
              <a:rPr lang="en-US" sz="2600" dirty="0" smtClean="0">
                <a:sym typeface="Wingdings" pitchFamily="2" charset="2"/>
              </a:rPr>
              <a:t>preliminary computations: from 6 W  before </a:t>
            </a:r>
            <a:r>
              <a:rPr lang="en-US" sz="2600" dirty="0">
                <a:sym typeface="Wingdings" pitchFamily="2" charset="2"/>
              </a:rPr>
              <a:t>LS1 to 25 W for </a:t>
            </a:r>
            <a:r>
              <a:rPr lang="en-US" sz="2600" dirty="0" smtClean="0">
                <a:sym typeface="Wingdings" pitchFamily="2" charset="2"/>
              </a:rPr>
              <a:t>HL-LHC (</a:t>
            </a:r>
            <a:r>
              <a:rPr lang="en-US" sz="2600" dirty="0">
                <a:sym typeface="Wingdings" pitchFamily="2" charset="2"/>
              </a:rPr>
              <a:t>in </a:t>
            </a:r>
            <a:r>
              <a:rPr lang="en-US" sz="2600" dirty="0" smtClean="0">
                <a:sym typeface="Wingdings" pitchFamily="2" charset="2"/>
              </a:rPr>
              <a:t>fact small 	temperature increase was measured  J. Uythoven)</a:t>
            </a:r>
            <a:endParaRPr lang="en-US" sz="2900" dirty="0" smtClean="0"/>
          </a:p>
          <a:p>
            <a:endParaRPr lang="en-US" sz="2400" dirty="0"/>
          </a:p>
          <a:p>
            <a:r>
              <a:rPr lang="en-US" sz="2900" dirty="0" smtClean="0"/>
              <a:t>Collimators, recombination chambers, electron lens, beam-beam compensation (strong impact expected if outside of collimator)</a:t>
            </a:r>
          </a:p>
          <a:p>
            <a:endParaRPr lang="en-US" sz="2900" dirty="0"/>
          </a:p>
          <a:p>
            <a:r>
              <a:rPr lang="en-US" sz="2900" dirty="0" smtClean="0"/>
              <a:t>Other ideas?</a:t>
            </a:r>
            <a:endParaRPr lang="en-GB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7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/>
              <a:t>Reaching HL-LHC parameters</a:t>
            </a:r>
          </a:p>
          <a:p>
            <a:pPr lvl="1"/>
            <a:r>
              <a:rPr lang="en-US" dirty="0" smtClean="0"/>
              <a:t>Scaling heat load</a:t>
            </a:r>
          </a:p>
          <a:p>
            <a:pPr lvl="1"/>
            <a:r>
              <a:rPr lang="en-US" dirty="0" smtClean="0"/>
              <a:t>Status of current issues</a:t>
            </a:r>
          </a:p>
          <a:p>
            <a:pPr lvl="1"/>
            <a:r>
              <a:rPr lang="en-US" dirty="0" smtClean="0"/>
              <a:t>Other devices to monitor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we do not know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don’t know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2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Many devices are not yet designed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Energy loss in regions with two beams</a:t>
            </a:r>
          </a:p>
          <a:p>
            <a:pPr lvl="1"/>
            <a:r>
              <a:rPr lang="en-US" sz="1600" dirty="0" smtClean="0"/>
              <a:t>Work by A. Grudiev and more recently by G. Rumolo and C. Zannini.</a:t>
            </a:r>
          </a:p>
          <a:p>
            <a:pPr lvl="1"/>
            <a:endParaRPr lang="en-US" sz="1600" dirty="0" smtClean="0"/>
          </a:p>
          <a:p>
            <a:r>
              <a:rPr lang="en-US" sz="2400" dirty="0" smtClean="0"/>
              <a:t>Non conformities</a:t>
            </a:r>
          </a:p>
          <a:p>
            <a:pPr lvl="1">
              <a:buFont typeface="Wingdings" pitchFamily="2" charset="2"/>
              <a:buChar char="à"/>
            </a:pPr>
            <a:r>
              <a:rPr lang="en-US" sz="1400" dirty="0" smtClean="0">
                <a:sym typeface="Wingdings" pitchFamily="2" charset="2"/>
              </a:rPr>
              <a:t>Need more systematic temperature monitoring on near beam hardware</a:t>
            </a:r>
          </a:p>
          <a:p>
            <a:pPr lvl="1">
              <a:buFont typeface="Wingdings" pitchFamily="2" charset="2"/>
              <a:buChar char="à"/>
            </a:pPr>
            <a:r>
              <a:rPr lang="en-US" sz="1400" dirty="0" smtClean="0">
                <a:sym typeface="Wingdings" pitchFamily="2" charset="2"/>
              </a:rPr>
              <a:t>Need to check cooling system before/during installation</a:t>
            </a:r>
          </a:p>
          <a:p>
            <a:pPr lvl="1">
              <a:buFont typeface="Wingdings" pitchFamily="2" charset="2"/>
              <a:buChar char="à"/>
            </a:pPr>
            <a:r>
              <a:rPr lang="en-US" sz="1400" dirty="0" smtClean="0">
                <a:sym typeface="Wingdings" pitchFamily="2" charset="2"/>
              </a:rPr>
              <a:t>Need to check longitudinal impedance of new equipment before installation to detect problems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smtClean="0"/>
              <a:t>Longitudinal bunch distribution along the fill (could be controlled)</a:t>
            </a:r>
          </a:p>
          <a:p>
            <a:endParaRPr lang="en-US" sz="2400" dirty="0"/>
          </a:p>
          <a:p>
            <a:r>
              <a:rPr lang="en-US" sz="2400" dirty="0" smtClean="0"/>
              <a:t>Fruitful work with thermal simulation experts to predict temperature distribution, but still a difficult process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Main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 fontScale="62500" lnSpcReduction="20000"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Already many heating issues related to beam impedance in 2011 and 2012.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Need to optimize LHC hardware as the </a:t>
            </a:r>
            <a:r>
              <a:rPr lang="en-US" sz="2800" dirty="0" smtClean="0">
                <a:solidFill>
                  <a:srgbClr val="FF0000"/>
                </a:solidFill>
              </a:rPr>
              <a:t>conditions will be much tougher in HL-LHC </a:t>
            </a:r>
            <a:r>
              <a:rPr lang="en-US" sz="2800" dirty="0" smtClean="0"/>
              <a:t>era (~factor 5 more )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Some hardware already at the limit will need modifications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Injection kickers </a:t>
            </a:r>
            <a:r>
              <a:rPr lang="en-US" sz="2400" dirty="0" smtClean="0">
                <a:sym typeface="Wingdings" pitchFamily="2" charset="2"/>
              </a:rPr>
              <a:t> upgrade underway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Injection dump collimators  consolidation of current TDI + new design is planned (WP14)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Synchrotron Light Monitor  new design underway</a:t>
            </a:r>
            <a:br>
              <a:rPr lang="en-US" sz="2400" dirty="0" smtClean="0">
                <a:sym typeface="Wingdings" pitchFamily="2" charset="2"/>
              </a:rPr>
            </a:br>
            <a:endParaRPr lang="en-US" sz="2400" dirty="0" smtClean="0"/>
          </a:p>
          <a:p>
            <a:r>
              <a:rPr lang="en-US" sz="2800" dirty="0" smtClean="0"/>
              <a:t>Beware of </a:t>
            </a:r>
            <a:r>
              <a:rPr lang="en-US" sz="2800" dirty="0" smtClean="0">
                <a:solidFill>
                  <a:srgbClr val="FF0000"/>
                </a:solidFill>
              </a:rPr>
              <a:t>non-conformities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Check carefully all devices  and cooling </a:t>
            </a:r>
            <a:r>
              <a:rPr lang="en-US" sz="2400" dirty="0"/>
              <a:t>that are supposed to be put in the LHC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Need of efficient temperature monitoring </a:t>
            </a:r>
            <a:r>
              <a:rPr lang="en-US" sz="2400" dirty="0" smtClean="0"/>
              <a:t>during intensity ramp up to detect problems </a:t>
            </a:r>
            <a:r>
              <a:rPr lang="en-US" sz="2400" dirty="0" smtClean="0"/>
              <a:t>early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trategies </a:t>
            </a:r>
            <a:r>
              <a:rPr lang="en-US" sz="2800" dirty="0" smtClean="0">
                <a:solidFill>
                  <a:srgbClr val="FF0000"/>
                </a:solidFill>
              </a:rPr>
              <a:t>for mitigation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Optimize  designs to reduce heat load</a:t>
            </a:r>
          </a:p>
          <a:p>
            <a:pPr lvl="1"/>
            <a:r>
              <a:rPr lang="en-US" sz="2400" dirty="0" smtClean="0"/>
              <a:t>If cavities are necessary, detune and localize the heat loss in ferrites. </a:t>
            </a:r>
          </a:p>
          <a:p>
            <a:pPr lvl="1"/>
            <a:r>
              <a:rPr lang="en-US" sz="2400" dirty="0" smtClean="0"/>
              <a:t>Working now on extracting the heat from the system (longer term)</a:t>
            </a:r>
          </a:p>
          <a:p>
            <a:pPr lvl="1"/>
            <a:r>
              <a:rPr lang="en-US" sz="2400" dirty="0" smtClean="0"/>
              <a:t>Higher harmonic system will give flexibility to tune the bunch distribution in case of problem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0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/>
              <a:t>Reaching HL-LHC parameters</a:t>
            </a:r>
          </a:p>
          <a:p>
            <a:pPr lvl="1"/>
            <a:r>
              <a:rPr lang="en-US" dirty="0" smtClean="0"/>
              <a:t>Scaling heat load</a:t>
            </a:r>
          </a:p>
          <a:p>
            <a:pPr lvl="1"/>
            <a:r>
              <a:rPr lang="en-US" dirty="0" smtClean="0"/>
              <a:t>Status of current issues</a:t>
            </a:r>
          </a:p>
          <a:p>
            <a:pPr lvl="1"/>
            <a:r>
              <a:rPr lang="en-US" dirty="0" smtClean="0"/>
              <a:t>Other devices to monitor</a:t>
            </a:r>
          </a:p>
          <a:p>
            <a:pPr lvl="1"/>
            <a:r>
              <a:rPr lang="en-US" dirty="0" smtClean="0"/>
              <a:t>What we do not know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mitigations in case of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Reduce longitudinal impedance</a:t>
            </a:r>
          </a:p>
          <a:p>
            <a:pPr lvl="1"/>
            <a:r>
              <a:rPr lang="en-US" dirty="0" smtClean="0"/>
              <a:t>Avoid unnecessary cavities (contact RF fingers, elliptical bellows for elliptical chambers, tapered transitions)</a:t>
            </a:r>
          </a:p>
          <a:p>
            <a:pPr lvl="1"/>
            <a:r>
              <a:rPr lang="en-US" dirty="0" smtClean="0"/>
              <a:t>If the heating is due to resistive wall, increase material conductivity</a:t>
            </a:r>
          </a:p>
          <a:p>
            <a:pPr lvl="1"/>
            <a:r>
              <a:rPr lang="en-US" dirty="0" smtClean="0"/>
              <a:t>If the heating is due to trapped modes, reduce material conductivity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Reduce impedance overlap with beam spectrum</a:t>
            </a:r>
          </a:p>
          <a:p>
            <a:pPr lvl="1"/>
            <a:r>
              <a:rPr lang="en-US" dirty="0" smtClean="0"/>
              <a:t>For resistive wall or broad resonance, increase bunch length.</a:t>
            </a:r>
          </a:p>
          <a:p>
            <a:pPr lvl="1"/>
            <a:r>
              <a:rPr lang="en-US" dirty="0" smtClean="0"/>
              <a:t>For narrow resonance, detune the resonant mode (with ferrite or coupler)</a:t>
            </a:r>
          </a:p>
          <a:p>
            <a:pPr lvl="1"/>
            <a:r>
              <a:rPr lang="en-US" dirty="0" smtClean="0"/>
              <a:t>Possibility to tune the beam spectrum with the longitudinal distribution (higher harmonic cavity)</a:t>
            </a:r>
          </a:p>
          <a:p>
            <a:pPr lvl="1"/>
            <a:r>
              <a:rPr lang="en-US" dirty="0" smtClean="0"/>
              <a:t>For narrow resonances, switch to smaller bunch spacing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Reduce bunch or beam intensity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Extract the heat from critical locations </a:t>
            </a:r>
            <a:r>
              <a:rPr lang="en-US" dirty="0" smtClean="0"/>
              <a:t>(ferrite, RF fingers, springs)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0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2461"/>
            <a:ext cx="6707088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Possible mitigations:</a:t>
            </a:r>
            <a:br>
              <a:rPr lang="en-US" sz="3200" dirty="0" smtClean="0"/>
            </a:br>
            <a:r>
              <a:rPr lang="en-US" sz="3200" dirty="0" smtClean="0"/>
              <a:t>Effect of flat bunches?</a:t>
            </a:r>
            <a:endParaRPr lang="en-GB" sz="32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6618596"/>
              </p:ext>
            </p:extLst>
          </p:nvPr>
        </p:nvGraphicFramePr>
        <p:xfrm>
          <a:off x="107504" y="3495596"/>
          <a:ext cx="617696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E:\Benoit\System2\Benoit\2012\MD\LHC\Oct26\Oct2012B2\oct27_2ndfill\spectra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3251"/>
            <a:ext cx="3923928" cy="304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" y="6165304"/>
            <a:ext cx="924054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Flat bunches not far from single RF situation in terms of heating for very broadband impedances </a:t>
            </a:r>
            <a:br>
              <a:rPr lang="en-GB" dirty="0" smtClean="0"/>
            </a:br>
            <a:r>
              <a:rPr lang="en-GB" dirty="0" smtClean="0"/>
              <a:t>(constant over frequency). Effect will depend on the spectrum of each device.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2924944"/>
            <a:ext cx="439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loss for a constant impedance </a:t>
            </a:r>
            <a:br>
              <a:rPr lang="en-US" dirty="0" smtClean="0"/>
            </a:br>
            <a:r>
              <a:rPr lang="en-US" dirty="0" smtClean="0"/>
              <a:t>(with reference to measured 2012 spectrum)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627784" y="3861048"/>
            <a:ext cx="12961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685106" y="4725144"/>
            <a:ext cx="12961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139952" y="3784394"/>
            <a:ext cx="13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Flat bunches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626947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Cos^2 bunches with same </a:t>
            </a:r>
            <a:r>
              <a:rPr lang="en-US" dirty="0" err="1" smtClean="0">
                <a:solidFill>
                  <a:srgbClr val="FF0000"/>
                </a:solidFill>
              </a:rPr>
              <a:t>rms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j\jesteban\Documents\MDs\LHC\2012\2012-11-28\LSWG\env_spectrum_B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136" y="1104608"/>
            <a:ext cx="3277189" cy="244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j\jesteban\Documents\MDs\LHC\2012\2012-11-28\LSWG\profiles_B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64" y="993707"/>
            <a:ext cx="3470505" cy="259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13" y="32919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Flat bunches: </a:t>
            </a:r>
            <a:br>
              <a:rPr lang="en-GB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another degree of freedom in case of abnormal heating</a:t>
            </a:r>
            <a:endParaRPr lang="en-GB" sz="2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06044" y="3693368"/>
            <a:ext cx="47646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Juan Esteban Mueller, Elena </a:t>
            </a:r>
            <a:r>
              <a:rPr lang="en-US" dirty="0" err="1" smtClean="0"/>
              <a:t>Shaposhnikova</a:t>
            </a:r>
            <a:r>
              <a:rPr lang="en-US" dirty="0" smtClean="0"/>
              <a:t>  et al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682583" y="4005064"/>
            <a:ext cx="7658688" cy="2533376"/>
            <a:chOff x="369696" y="1176036"/>
            <a:chExt cx="7658688" cy="2533376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8" t="1043" r="468" b="3983"/>
            <a:stretch/>
          </p:blipFill>
          <p:spPr bwMode="auto">
            <a:xfrm>
              <a:off x="611560" y="1176036"/>
              <a:ext cx="7416824" cy="22700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 rot="16200000">
              <a:off x="-139322" y="2172552"/>
              <a:ext cx="12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prstClr val="black"/>
                  </a:solidFill>
                </a:rPr>
                <a:t>Temperature [</a:t>
              </a:r>
              <a:r>
                <a:rPr lang="es-ES_tradnl" sz="1200" dirty="0" smtClean="0">
                  <a:solidFill>
                    <a:prstClr val="black"/>
                  </a:solidFill>
                </a:rPr>
                <a:t>º</a:t>
              </a:r>
              <a:r>
                <a:rPr lang="en-GB" sz="1200" dirty="0" smtClean="0">
                  <a:solidFill>
                    <a:prstClr val="black"/>
                  </a:solidFill>
                </a:rPr>
                <a:t>C]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27784" y="3432413"/>
              <a:ext cx="838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prstClr val="black"/>
                  </a:solidFill>
                </a:rPr>
                <a:t>UTC Time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402663" y="4111075"/>
            <a:ext cx="1728192" cy="1971622"/>
          </a:xfrm>
          <a:prstGeom prst="rect">
            <a:avLst/>
          </a:prstGeom>
          <a:solidFill>
            <a:srgbClr val="4F81BD">
              <a:alpha val="1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1384" y="5583503"/>
            <a:ext cx="95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9FB8CD">
                    <a:lumMod val="50000"/>
                  </a:srgbClr>
                </a:solidFill>
                <a:effectLst>
                  <a:innerShdw blurRad="114300">
                    <a:prstClr val="black"/>
                  </a:innerShdw>
                </a:effectLst>
              </a:rPr>
              <a:t>Voltage </a:t>
            </a:r>
            <a:br>
              <a:rPr lang="en-GB" sz="1400" b="1" dirty="0" smtClean="0">
                <a:solidFill>
                  <a:srgbClr val="9FB8CD">
                    <a:lumMod val="50000"/>
                  </a:srgbClr>
                </a:solidFill>
                <a:effectLst>
                  <a:innerShdw blurRad="114300">
                    <a:prstClr val="black"/>
                  </a:innerShdw>
                </a:effectLst>
              </a:rPr>
            </a:br>
            <a:r>
              <a:rPr lang="en-GB" sz="1400" b="1" dirty="0">
                <a:solidFill>
                  <a:srgbClr val="9FB8CD">
                    <a:lumMod val="50000"/>
                  </a:srgbClr>
                </a:solidFill>
                <a:effectLst>
                  <a:innerShdw blurRad="114300">
                    <a:prstClr val="black"/>
                  </a:innerShdw>
                </a:effectLst>
              </a:rPr>
              <a:t>variation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31600" y="4113217"/>
            <a:ext cx="975519" cy="1971622"/>
          </a:xfrm>
          <a:prstGeom prst="rect">
            <a:avLst/>
          </a:prstGeom>
          <a:solidFill>
            <a:srgbClr val="4F81BD">
              <a:alpha val="1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00711" y="5591847"/>
            <a:ext cx="1251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9FB8CD">
                    <a:lumMod val="50000"/>
                  </a:srgbClr>
                </a:solidFill>
                <a:effectLst>
                  <a:innerShdw blurRad="114300">
                    <a:prstClr val="black"/>
                  </a:innerShdw>
                </a:effectLst>
              </a:rPr>
              <a:t>RF phase</a:t>
            </a:r>
          </a:p>
          <a:p>
            <a:pPr algn="ctr"/>
            <a:r>
              <a:rPr lang="en-GB" sz="1400" b="1" dirty="0" smtClean="0">
                <a:solidFill>
                  <a:srgbClr val="9FB8CD">
                    <a:lumMod val="50000"/>
                  </a:srgbClr>
                </a:solidFill>
                <a:effectLst>
                  <a:innerShdw blurRad="114300">
                    <a:prstClr val="black"/>
                  </a:innerShdw>
                </a:effectLst>
              </a:rPr>
              <a:t>modulation</a:t>
            </a:r>
            <a:endParaRPr lang="en-GB" sz="1400" b="1" dirty="0">
              <a:solidFill>
                <a:srgbClr val="9FB8CD">
                  <a:lumMod val="50000"/>
                </a:srgbClr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003063" y="4112162"/>
            <a:ext cx="0" cy="1971622"/>
          </a:xfrm>
          <a:prstGeom prst="line">
            <a:avLst/>
          </a:prstGeom>
          <a:ln w="19050">
            <a:solidFill>
              <a:schemeClr val="accent2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17837" y="5136317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336699"/>
                </a:solidFill>
              </a:rPr>
              <a:t>Bunch lengths</a:t>
            </a:r>
            <a:endParaRPr lang="en-GB" sz="1400" b="1" dirty="0">
              <a:solidFill>
                <a:srgbClr val="3366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0016" y="418478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D2DA7A">
                    <a:lumMod val="75000"/>
                  </a:srgbClr>
                </a:solidFill>
              </a:rPr>
              <a:t>ALFA</a:t>
            </a:r>
            <a:endParaRPr lang="en-GB" sz="1400" b="1" dirty="0">
              <a:solidFill>
                <a:srgbClr val="D2DA7A">
                  <a:lumMod val="75000"/>
                </a:srgb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1531" y="4694395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TCTVB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849" y="6444044"/>
            <a:ext cx="879805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LHC </a:t>
            </a:r>
            <a:r>
              <a:rPr lang="en-US" dirty="0" smtClean="0"/>
              <a:t>MD in 2012: excitation to flatten bunches reduced temperature on TCTVB and ALFA 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38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/>
              <a:t>Reaching HL-LHC parameters</a:t>
            </a:r>
          </a:p>
          <a:p>
            <a:pPr lvl="1"/>
            <a:r>
              <a:rPr lang="en-US" dirty="0" smtClean="0"/>
              <a:t>Scaling heat load</a:t>
            </a:r>
          </a:p>
          <a:p>
            <a:pPr lvl="1"/>
            <a:r>
              <a:rPr lang="en-US" dirty="0" smtClean="0"/>
              <a:t>Status of current issues</a:t>
            </a:r>
          </a:p>
          <a:p>
            <a:pPr lvl="1"/>
            <a:r>
              <a:rPr lang="en-US" dirty="0" smtClean="0"/>
              <a:t>Other devices to monitor</a:t>
            </a:r>
          </a:p>
          <a:p>
            <a:pPr lvl="1"/>
            <a:r>
              <a:rPr lang="en-US" dirty="0" smtClean="0"/>
              <a:t>What we do not know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Perspectives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424936" cy="5004556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 brick wall showstopper </a:t>
            </a:r>
            <a:r>
              <a:rPr lang="en-US" sz="1800" dirty="0" smtClean="0"/>
              <a:t>found so far to reach HL-LHC parameters, but </a:t>
            </a:r>
            <a:r>
              <a:rPr lang="en-US" sz="1800" dirty="0" smtClean="0">
                <a:solidFill>
                  <a:srgbClr val="FF0000"/>
                </a:solidFill>
              </a:rPr>
              <a:t>many worries</a:t>
            </a:r>
            <a:r>
              <a:rPr lang="en-US" sz="1800" dirty="0" smtClean="0"/>
              <a:t>, in particular non-conformities.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 smtClean="0"/>
              <a:t>Proposed actions for early detection of heating issues:</a:t>
            </a:r>
          </a:p>
          <a:p>
            <a:pPr lvl="1"/>
            <a:r>
              <a:rPr lang="en-US" sz="1600" dirty="0" smtClean="0"/>
              <a:t>Careful simulation/measurement </a:t>
            </a:r>
            <a:r>
              <a:rPr lang="en-US" sz="1600" dirty="0" smtClean="0">
                <a:solidFill>
                  <a:srgbClr val="FF0000"/>
                </a:solidFill>
              </a:rPr>
              <a:t>validation</a:t>
            </a:r>
            <a:r>
              <a:rPr lang="en-US" sz="1600" dirty="0" smtClean="0"/>
              <a:t> of all new and potentially critical devices </a:t>
            </a:r>
          </a:p>
          <a:p>
            <a:pPr lvl="1"/>
            <a:r>
              <a:rPr lang="en-US" sz="1600" dirty="0" smtClean="0"/>
              <a:t>Appropriate dimensioning and </a:t>
            </a:r>
            <a:r>
              <a:rPr lang="en-US" sz="1600" dirty="0" smtClean="0">
                <a:solidFill>
                  <a:srgbClr val="FF0000"/>
                </a:solidFill>
              </a:rPr>
              <a:t>validation of cooling system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Need temperature monitoring </a:t>
            </a:r>
            <a:r>
              <a:rPr lang="en-US" sz="1600" dirty="0"/>
              <a:t>in suspected </a:t>
            </a:r>
            <a:r>
              <a:rPr lang="en-US" sz="1600" dirty="0" smtClean="0"/>
              <a:t>regions</a:t>
            </a:r>
          </a:p>
          <a:p>
            <a:pPr lvl="1"/>
            <a:r>
              <a:rPr lang="en-US" sz="1600" dirty="0" smtClean="0"/>
              <a:t>Near </a:t>
            </a:r>
            <a:r>
              <a:rPr lang="en-US" sz="1600" dirty="0"/>
              <a:t>beam temperature probes are not installed everywhere: vacuum and </a:t>
            </a:r>
            <a:r>
              <a:rPr lang="en-US" sz="1600" dirty="0" err="1"/>
              <a:t>cryo</a:t>
            </a:r>
            <a:r>
              <a:rPr lang="en-US" sz="1600" dirty="0"/>
              <a:t> data are our only eyes in the major part of the </a:t>
            </a:r>
            <a:r>
              <a:rPr lang="en-US" sz="1600" dirty="0" smtClean="0"/>
              <a:t>machine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 pitchFamily="2" charset="2"/>
              </a:rPr>
              <a:t>	 </a:t>
            </a:r>
            <a:r>
              <a:rPr lang="en-US" sz="1600" dirty="0" smtClean="0"/>
              <a:t>Need </a:t>
            </a:r>
            <a:r>
              <a:rPr lang="en-US" sz="1600" dirty="0"/>
              <a:t>a tool to extract vacuum patterns that indicate potential heating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Need to define alarms </a:t>
            </a:r>
            <a:r>
              <a:rPr lang="en-US" sz="1600" dirty="0"/>
              <a:t>(in collaboration with equipment groups and machine </a:t>
            </a:r>
            <a:r>
              <a:rPr lang="en-US" sz="1600" dirty="0" smtClean="0"/>
              <a:t>protection</a:t>
            </a:r>
          </a:p>
          <a:p>
            <a:pPr lvl="1"/>
            <a:r>
              <a:rPr lang="en-US" sz="1600" dirty="0" smtClean="0"/>
              <a:t>Be ready to implement mitigation to reduce impedance, beam spectrum or extract heat.</a:t>
            </a:r>
          </a:p>
          <a:p>
            <a:endParaRPr lang="en-US" sz="1800" dirty="0"/>
          </a:p>
          <a:p>
            <a:r>
              <a:rPr lang="en-US" sz="1800" dirty="0"/>
              <a:t>Need to compute the power loss, but also the distribution of the temperature increase to assess the damage potential: 100 W on a 2 mm thick cooled beam pipe may not be an issue while a fraction of W on a 0.3 mm RF finger can be dramatic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Significant effort should continue to be put on:</a:t>
            </a:r>
          </a:p>
          <a:p>
            <a:pPr lvl="1"/>
            <a:r>
              <a:rPr lang="en-US" sz="1400" dirty="0" smtClean="0"/>
              <a:t>Understanding underlying mechanisms (impact of filling schemes, 2 beams)</a:t>
            </a:r>
          </a:p>
          <a:p>
            <a:pPr lvl="1"/>
            <a:r>
              <a:rPr lang="en-US" sz="1400" dirty="0" smtClean="0"/>
              <a:t>Robustness and sensitivity of impedance simulations and measurements</a:t>
            </a:r>
          </a:p>
          <a:p>
            <a:pPr lvl="1"/>
            <a:r>
              <a:rPr lang="en-US" sz="1400" dirty="0" smtClean="0"/>
              <a:t>Impedance/thermal co-simulations</a:t>
            </a:r>
          </a:p>
          <a:p>
            <a:pPr lvl="1"/>
            <a:r>
              <a:rPr lang="en-US" sz="1400" dirty="0" smtClean="0"/>
              <a:t>Can we use couplers to extract the heat instead of ferrites</a:t>
            </a:r>
            <a:endParaRPr lang="en-US" sz="1400" dirty="0"/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76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>
                <a:solidFill>
                  <a:srgbClr val="FF0000"/>
                </a:solidFill>
              </a:rPr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/>
              <a:t>Reaching HL-LHC parameters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27384"/>
            <a:ext cx="5441406" cy="792088"/>
          </a:xfrm>
        </p:spPr>
        <p:txBody>
          <a:bodyPr/>
          <a:lstStyle/>
          <a:p>
            <a:r>
              <a:rPr lang="en-US" dirty="0" smtClean="0"/>
              <a:t>Heating issues in 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FA29-5978-4429-A2BB-11DFB34764F3}" type="slidenum">
              <a:rPr lang="en-GB" smtClean="0"/>
              <a:t>4</a:t>
            </a:fld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2518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1121" y="900009"/>
            <a:ext cx="3020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vacuum module in 2011</a:t>
            </a:r>
          </a:p>
          <a:p>
            <a:r>
              <a:rPr lang="en-US" sz="1600" dirty="0" smtClean="0">
                <a:sym typeface="Wingdings" pitchFamily="2" charset="2"/>
              </a:rPr>
              <a:t> Repaired and reinforced</a:t>
            </a:r>
            <a:endParaRPr lang="en-GB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95701"/>
            <a:ext cx="3392908" cy="19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19872" y="764704"/>
            <a:ext cx="2633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injection collimator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will be reinforced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New design underway</a:t>
            </a:r>
            <a:endParaRPr lang="en-GB" sz="1600" dirty="0"/>
          </a:p>
        </p:txBody>
      </p:sp>
      <p:pic>
        <p:nvPicPr>
          <p:cNvPr id="9" name="Picture 8" descr="Kickers5.jpg"/>
          <p:cNvPicPr>
            <a:picLocks noChangeAspect="1"/>
          </p:cNvPicPr>
          <p:nvPr/>
        </p:nvPicPr>
        <p:blipFill rotWithShape="1">
          <a:blip r:embed="rId4" cstate="print"/>
          <a:srcRect l="39290" t="26870" b="19865"/>
          <a:stretch/>
        </p:blipFill>
        <p:spPr>
          <a:xfrm>
            <a:off x="476482" y="4859122"/>
            <a:ext cx="2619919" cy="1594213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Box 9"/>
          <p:cNvSpPr txBox="1"/>
          <p:nvPr/>
        </p:nvSpPr>
        <p:spPr>
          <a:xfrm>
            <a:off x="237361" y="3871071"/>
            <a:ext cx="2916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Injection kicker </a:t>
            </a:r>
            <a:r>
              <a:rPr lang="en-US" sz="1600" dirty="0" smtClean="0">
                <a:solidFill>
                  <a:srgbClr val="FF0000"/>
                </a:solidFill>
              </a:rPr>
              <a:t>delays injection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err="1" smtClean="0">
                <a:sym typeface="Wingdings" pitchFamily="2" charset="2"/>
              </a:rPr>
              <a:t>Bakeout</a:t>
            </a:r>
            <a:r>
              <a:rPr lang="en-US" sz="1600" dirty="0" smtClean="0">
                <a:sym typeface="Wingdings" pitchFamily="2" charset="2"/>
              </a:rPr>
              <a:t> jackets removed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screen conductors optimized </a:t>
            </a:r>
            <a:endParaRPr lang="en-GB" sz="1600" dirty="0"/>
          </a:p>
        </p:txBody>
      </p:sp>
      <p:pic>
        <p:nvPicPr>
          <p:cNvPr id="17410" name="Picture 2" descr="http://lhc-collimation-project.web.cern.ch/lhc-collimation-project/images/IMG_3385_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47" y="4504390"/>
            <a:ext cx="2598595" cy="194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image00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5723" y="3356992"/>
            <a:ext cx="2311920" cy="119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084168" y="5715"/>
            <a:ext cx="31550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synchrotron light monitor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Temporary replacement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New design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8" b="36892"/>
          <a:stretch/>
        </p:blipFill>
        <p:spPr bwMode="auto">
          <a:xfrm>
            <a:off x="6793633" y="764704"/>
            <a:ext cx="1847377" cy="180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278037" y="3861048"/>
            <a:ext cx="3026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Primary collimator is heating (1/6)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Cooling will be fully checked</a:t>
            </a:r>
            <a:endParaRPr lang="en-GB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254133" y="2708920"/>
            <a:ext cx="2926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ALFA detector could be damaged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Cooling will be added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6228184" y="4581128"/>
            <a:ext cx="30465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one single cryogenic module (Q6R5) has </a:t>
            </a:r>
            <a:r>
              <a:rPr lang="en-GB" sz="1600" dirty="0">
                <a:solidFill>
                  <a:srgbClr val="FF0000"/>
                </a:solidFill>
              </a:rPr>
              <a:t>no </a:t>
            </a:r>
            <a:r>
              <a:rPr lang="en-GB" sz="1600" dirty="0" smtClean="0">
                <a:solidFill>
                  <a:srgbClr val="FF0000"/>
                </a:solidFill>
              </a:rPr>
              <a:t>margin for cooling</a:t>
            </a:r>
            <a:r>
              <a:rPr lang="en-GB" sz="1600" dirty="0"/>
              <a:t>. </a:t>
            </a:r>
          </a:p>
        </p:txBody>
      </p:sp>
      <p:pic>
        <p:nvPicPr>
          <p:cNvPr id="17412" name="Picture 4" descr="http://cdsweb.cern.ch/record/39110/files/9705015_05.jpe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20"/>
          <a:stretch/>
        </p:blipFill>
        <p:spPr bwMode="auto">
          <a:xfrm>
            <a:off x="6379072" y="5190048"/>
            <a:ext cx="2585416" cy="126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58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Beam induced heating?</a:t>
            </a:r>
          </a:p>
          <a:p>
            <a:r>
              <a:rPr lang="en-US" dirty="0" smtClean="0"/>
              <a:t>Reaching HL-LHC parameters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induced heating?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C0E-91F0-4C76-924F-EF9267ED503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52400" y="4293096"/>
            <a:ext cx="8686800" cy="18928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dirty="0" smtClean="0"/>
              <a:t>Example of temperature of certain LHC devices during physics fills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/>
              <a:t>MKI: injection kicker (interlock for injection at ~61 degrees C)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/>
              <a:t>TCP: primary collimator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/>
              <a:t>TCTVB: 2-beam tertiary collimator</a:t>
            </a:r>
          </a:p>
          <a:p>
            <a:pPr marL="285750" indent="-285750">
              <a:buFont typeface="Wingdings"/>
              <a:buChar char="à"/>
            </a:pPr>
            <a:endParaRPr lang="en-US" sz="1100" dirty="0"/>
          </a:p>
          <a:p>
            <a:pPr marL="285750" indent="-285750">
              <a:buFont typeface="Wingdings"/>
              <a:buChar char="à"/>
            </a:pPr>
            <a:r>
              <a:rPr lang="en-US" sz="1600" dirty="0" smtClean="0"/>
              <a:t>Temperature increase due to the interaction of beam induced wake fields with the surrounding</a:t>
            </a:r>
          </a:p>
          <a:p>
            <a:pPr marL="285750" indent="-285750">
              <a:buFont typeface="Wingdings"/>
              <a:buChar char="à"/>
            </a:pPr>
            <a:endParaRPr lang="en-US" sz="1000" dirty="0" smtClean="0"/>
          </a:p>
          <a:p>
            <a:r>
              <a:rPr lang="en-US" sz="1600" dirty="0" smtClean="0">
                <a:sym typeface="Wingdings" pitchFamily="2" charset="2"/>
              </a:rPr>
              <a:t> Has strongly affected operation since intensity ramp up started in mid-2011</a:t>
            </a:r>
          </a:p>
        </p:txBody>
      </p:sp>
      <p:pic>
        <p:nvPicPr>
          <p:cNvPr id="1802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 r="9968" b="6923"/>
          <a:stretch/>
        </p:blipFill>
        <p:spPr bwMode="auto">
          <a:xfrm>
            <a:off x="472126" y="764704"/>
            <a:ext cx="7717959" cy="352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24200" y="3052804"/>
            <a:ext cx="1504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00B0F0"/>
                </a:solidFill>
              </a:rPr>
              <a:t>Temp</a:t>
            </a:r>
            <a:r>
              <a:rPr lang="fr-FR" sz="2000" b="1" dirty="0" smtClean="0">
                <a:solidFill>
                  <a:srgbClr val="00B0F0"/>
                </a:solidFill>
              </a:rPr>
              <a:t> TCTVB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1091" y="1319314"/>
            <a:ext cx="1116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00B050"/>
                </a:solidFill>
              </a:rPr>
              <a:t>Intensity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2671804"/>
            <a:ext cx="1216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FFCC66"/>
                </a:solidFill>
              </a:rPr>
              <a:t>Temp</a:t>
            </a:r>
            <a:r>
              <a:rPr lang="fr-FR" sz="2000" b="1" dirty="0" smtClean="0">
                <a:solidFill>
                  <a:srgbClr val="FFCC66"/>
                </a:solidFill>
              </a:rPr>
              <a:t> TCP</a:t>
            </a:r>
            <a:endParaRPr lang="en-US" sz="2000" b="1" dirty="0">
              <a:solidFill>
                <a:srgbClr val="FFCC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6068" y="1995944"/>
            <a:ext cx="1257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FF0000"/>
                </a:solidFill>
              </a:rPr>
              <a:t>Temp</a:t>
            </a:r>
            <a:r>
              <a:rPr lang="fr-FR" sz="2000" b="1" dirty="0" smtClean="0">
                <a:solidFill>
                  <a:srgbClr val="FF0000"/>
                </a:solidFill>
              </a:rPr>
              <a:t> MKI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0" y="1833604"/>
            <a:ext cx="909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FFFF99"/>
                </a:solidFill>
              </a:rPr>
              <a:t>Energy</a:t>
            </a:r>
            <a:endParaRPr lang="en-US" sz="2000" b="1" dirty="0">
              <a:solidFill>
                <a:srgbClr val="FFFF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78591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CC66"/>
                </a:solidFill>
              </a:rPr>
              <a:t>100 °C</a:t>
            </a:r>
            <a:endParaRPr lang="en-US" sz="2400" dirty="0">
              <a:solidFill>
                <a:srgbClr val="FFCC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385839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CC66"/>
                </a:solidFill>
              </a:rPr>
              <a:t>20 °C</a:t>
            </a:r>
            <a:endParaRPr lang="en-US" sz="24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7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1" t="22975" r="1971" b="49162"/>
          <a:stretch/>
        </p:blipFill>
        <p:spPr bwMode="auto">
          <a:xfrm>
            <a:off x="5587703" y="4831208"/>
            <a:ext cx="3224508" cy="203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79" y="-13394"/>
            <a:ext cx="8716873" cy="70609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Perturbation of surrounding geometry to the electromagnetic fields of the beam</a:t>
            </a:r>
            <a:endParaRPr lang="en-GB" sz="2000" b="1" dirty="0"/>
          </a:p>
        </p:txBody>
      </p:sp>
      <p:pic>
        <p:nvPicPr>
          <p:cNvPr id="1029" name="Picture 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3907616" cy="216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51" y="4155714"/>
            <a:ext cx="3937921" cy="218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2939776" cy="162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6512" y="1056016"/>
            <a:ext cx="169533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Smooth perfect </a:t>
            </a:r>
            <a:br>
              <a:rPr lang="en-US" dirty="0" smtClean="0"/>
            </a:br>
            <a:r>
              <a:rPr lang="en-US" dirty="0" smtClean="0"/>
              <a:t>conducting pipe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-21227" y="4866502"/>
            <a:ext cx="15688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 material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18509" y="2852936"/>
            <a:ext cx="75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avity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572000" y="620688"/>
            <a:ext cx="1015703" cy="5962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87440" y="1295520"/>
            <a:ext cx="8766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72000" y="2996952"/>
            <a:ext cx="6857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427984" y="5032687"/>
            <a:ext cx="100811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64088" y="908720"/>
            <a:ext cx="2917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No additional perturbation </a:t>
            </a:r>
            <a:br>
              <a:rPr lang="en-US" dirty="0" smtClean="0"/>
            </a:br>
            <a:r>
              <a:rPr lang="en-US" dirty="0" smtClean="0"/>
              <a:t>    due to the device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364088" y="4214732"/>
            <a:ext cx="3740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Perturbation over a wide range of frequencies</a:t>
            </a:r>
            <a:r>
              <a:rPr lang="en-US" dirty="0" smtClean="0">
                <a:sym typeface="Wingdings" pitchFamily="2" charset="2"/>
              </a:rPr>
              <a:t> Broadband resonances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7" t="23125" r="3500" b="45177"/>
          <a:stretch/>
        </p:blipFill>
        <p:spPr bwMode="auto">
          <a:xfrm>
            <a:off x="5596993" y="2025359"/>
            <a:ext cx="2898839" cy="194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394798" y="1844824"/>
            <a:ext cx="362889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Perturbation at discrete frequencies 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 narrow band resonances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2049" y="6277962"/>
            <a:ext cx="491044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Energy lost by the bunch will heat the surrounding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0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1596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Computing power loss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/>
          <a:lstStyle/>
          <a:p>
            <a:fld id="{07223C0E-91F0-4C76-924F-EF9267ED503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2" t="11871" r="1011" b="48807"/>
          <a:stretch/>
        </p:blipFill>
        <p:spPr bwMode="auto">
          <a:xfrm>
            <a:off x="381000" y="1894820"/>
            <a:ext cx="4572000" cy="269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601146"/>
            <a:ext cx="780624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600" dirty="0"/>
              <a:t>Power </a:t>
            </a:r>
            <a:r>
              <a:rPr lang="fr-FR" sz="1600" dirty="0" err="1"/>
              <a:t>lost</a:t>
            </a:r>
            <a:r>
              <a:rPr lang="fr-FR" sz="1600" dirty="0"/>
              <a:t> by the </a:t>
            </a:r>
            <a:r>
              <a:rPr lang="fr-FR" sz="1600" dirty="0" err="1"/>
              <a:t>beam</a:t>
            </a:r>
            <a:r>
              <a:rPr lang="fr-FR" sz="1600" dirty="0"/>
              <a:t> in </a:t>
            </a:r>
            <a:r>
              <a:rPr lang="fr-FR" sz="1600" dirty="0" smtClean="0"/>
              <a:t>a </a:t>
            </a:r>
            <a:r>
              <a:rPr lang="fr-FR" sz="1600" dirty="0" err="1" smtClean="0"/>
              <a:t>device</a:t>
            </a:r>
            <a:r>
              <a:rPr lang="fr-FR" sz="1600" dirty="0" smtClean="0"/>
              <a:t> of </a:t>
            </a:r>
            <a:r>
              <a:rPr lang="fr-FR" sz="1600" dirty="0" err="1" smtClean="0"/>
              <a:t>impedance</a:t>
            </a:r>
            <a:r>
              <a:rPr lang="fr-FR" sz="1600" dirty="0" smtClean="0"/>
              <a:t> </a:t>
            </a:r>
            <a:r>
              <a:rPr lang="fr-FR" sz="1600" i="1" dirty="0" err="1" smtClean="0"/>
              <a:t>Z</a:t>
            </a:r>
            <a:r>
              <a:rPr lang="fr-FR" sz="1600" i="1" baseline="-25000" dirty="0" err="1" smtClean="0"/>
              <a:t>long</a:t>
            </a:r>
            <a:r>
              <a:rPr lang="fr-FR" sz="1600" dirty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see</a:t>
            </a:r>
            <a:r>
              <a:rPr lang="fr-FR" sz="1600" dirty="0" smtClean="0"/>
              <a:t> E. </a:t>
            </a:r>
            <a:r>
              <a:rPr lang="fr-FR" sz="1600" dirty="0" err="1" smtClean="0"/>
              <a:t>Métral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Chamonix 2012):</a:t>
            </a:r>
          </a:p>
          <a:p>
            <a:endParaRPr lang="fr-FR" sz="1600" dirty="0"/>
          </a:p>
          <a:p>
            <a:endParaRPr lang="fr-FR" sz="1600" dirty="0" smtClean="0"/>
          </a:p>
          <a:p>
            <a:endParaRPr lang="en-GB" sz="1600" dirty="0" smtClean="0"/>
          </a:p>
          <a:p>
            <a:endParaRPr lang="fr-FR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953869"/>
            <a:ext cx="2436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M</a:t>
            </a:r>
            <a:r>
              <a:rPr lang="en-GB" dirty="0" smtClean="0"/>
              <a:t>= number of  bunches</a:t>
            </a:r>
          </a:p>
          <a:p>
            <a:r>
              <a:rPr lang="en-GB" i="1" dirty="0" err="1" smtClean="0"/>
              <a:t>N</a:t>
            </a:r>
            <a:r>
              <a:rPr lang="en-GB" i="1" baseline="-25000" dirty="0" err="1" smtClean="0"/>
              <a:t>b</a:t>
            </a:r>
            <a:r>
              <a:rPr lang="en-GB" dirty="0" smtClean="0"/>
              <a:t>=intensity per bunch</a:t>
            </a:r>
            <a:endParaRPr lang="en-GB" dirty="0"/>
          </a:p>
        </p:txBody>
      </p:sp>
      <p:pic>
        <p:nvPicPr>
          <p:cNvPr id="186371" name="Picture 3" descr="E:\Benoit\System2\Benoit\2011\MD\LHC\spectrum5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94" y="2024216"/>
            <a:ext cx="3939929" cy="295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55576" y="1772816"/>
            <a:ext cx="39618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Impedance Re(</a:t>
            </a:r>
            <a:r>
              <a:rPr lang="en-GB" sz="1400" dirty="0" err="1" smtClean="0"/>
              <a:t>Z</a:t>
            </a:r>
            <a:r>
              <a:rPr lang="en-GB" sz="1400" baseline="-25000" dirty="0" err="1" smtClean="0"/>
              <a:t>long</a:t>
            </a:r>
            <a:r>
              <a:rPr lang="en-GB" sz="1400" dirty="0" smtClean="0"/>
              <a:t>) of simulated primary collimator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5518331" y="1676400"/>
            <a:ext cx="329744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dirty="0" smtClean="0"/>
              <a:t>Power spectrum measured on 50 ns beam </a:t>
            </a:r>
            <a:br>
              <a:rPr lang="en-GB" sz="1400" dirty="0" smtClean="0"/>
            </a:br>
            <a:r>
              <a:rPr lang="en-GB" sz="1400" dirty="0" smtClean="0"/>
              <a:t>by P. Baudrenghien and T. Mastoridis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990600" y="3516868"/>
            <a:ext cx="126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broadband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14964" y="2504420"/>
            <a:ext cx="1966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Narrow band at </a:t>
            </a:r>
            <a:r>
              <a:rPr lang="en-GB" dirty="0" err="1" smtClean="0">
                <a:solidFill>
                  <a:srgbClr val="FF0000"/>
                </a:solidFill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res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473423"/>
              </p:ext>
            </p:extLst>
          </p:nvPr>
        </p:nvGraphicFramePr>
        <p:xfrm>
          <a:off x="304801" y="914400"/>
          <a:ext cx="6324599" cy="69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8" name="Equation" r:id="rId5" imgW="4419600" imgH="482600" progId="Equation.3">
                  <p:embed/>
                </p:oleObj>
              </mc:Choice>
              <mc:Fallback>
                <p:oleObj name="Equation" r:id="rId5" imgW="44196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1" y="914400"/>
                        <a:ext cx="6324599" cy="692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59078" y="4795992"/>
            <a:ext cx="5808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Broadband contribution: </a:t>
            </a:r>
            <a:r>
              <a:rPr lang="en-GB" dirty="0" smtClean="0"/>
              <a:t>sum can be replaced by an integral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653186"/>
              </p:ext>
            </p:extLst>
          </p:nvPr>
        </p:nvGraphicFramePr>
        <p:xfrm>
          <a:off x="364830" y="5085184"/>
          <a:ext cx="8682038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" name="Equation" r:id="rId7" imgW="5206680" imgH="507960" progId="Equation.3">
                  <p:embed/>
                </p:oleObj>
              </mc:Choice>
              <mc:Fallback>
                <p:oleObj name="Equation" r:id="rId7" imgW="52066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30" y="5085184"/>
                        <a:ext cx="8682038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386375"/>
              </p:ext>
            </p:extLst>
          </p:nvPr>
        </p:nvGraphicFramePr>
        <p:xfrm>
          <a:off x="276039" y="6237312"/>
          <a:ext cx="8795320" cy="422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Equation" r:id="rId9" imgW="5549760" imgH="266400" progId="Equation.3">
                  <p:embed/>
                </p:oleObj>
              </mc:Choice>
              <mc:Fallback>
                <p:oleObj name="Equation" r:id="rId9" imgW="554976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39" y="6237312"/>
                        <a:ext cx="8795320" cy="4226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76039" y="5805264"/>
            <a:ext cx="6225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Narrow band contribution: </a:t>
            </a:r>
            <a:r>
              <a:rPr lang="en-GB" dirty="0" smtClean="0"/>
              <a:t>sum can be replaced by a single term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339752" y="934134"/>
            <a:ext cx="1786063" cy="666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099534" y="922865"/>
            <a:ext cx="2560697" cy="6773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740352" y="5165324"/>
            <a:ext cx="1356766" cy="6399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7668344" y="6101428"/>
            <a:ext cx="1428774" cy="6399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90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15" grpId="0"/>
      <p:bldP spid="16" grpId="0"/>
      <p:bldP spid="18" grpId="0" animBg="1"/>
      <p:bldP spid="19" grpId="0" animBg="1"/>
      <p:bldP spid="7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Main messages</a:t>
            </a:r>
          </a:p>
          <a:p>
            <a:r>
              <a:rPr lang="en-US" dirty="0"/>
              <a:t>Current issues in LHC</a:t>
            </a:r>
          </a:p>
          <a:p>
            <a:r>
              <a:rPr lang="en-US" dirty="0" smtClean="0"/>
              <a:t>Beam induced heating?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Reaching HL-LHC parameters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Scaling heat load</a:t>
            </a:r>
          </a:p>
          <a:p>
            <a:pPr lvl="1"/>
            <a:r>
              <a:rPr lang="en-US" dirty="0" smtClean="0"/>
              <a:t>Status of current issues</a:t>
            </a:r>
          </a:p>
          <a:p>
            <a:pPr lvl="1"/>
            <a:r>
              <a:rPr lang="en-US" dirty="0" smtClean="0"/>
              <a:t>Other devices to monitor</a:t>
            </a:r>
          </a:p>
          <a:p>
            <a:pPr lvl="1"/>
            <a:r>
              <a:rPr lang="en-US" dirty="0" smtClean="0"/>
              <a:t>What we do not know</a:t>
            </a:r>
          </a:p>
          <a:p>
            <a:r>
              <a:rPr lang="en-US" dirty="0" smtClean="0"/>
              <a:t>Possible mitigations</a:t>
            </a:r>
          </a:p>
          <a:p>
            <a:r>
              <a:rPr lang="en-US" dirty="0" smtClean="0"/>
              <a:t>Perspectives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98FB-BAF9-440A-BFBB-F3E818313D3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2876</TotalTime>
  <Words>1816</Words>
  <Application>Microsoft Office PowerPoint</Application>
  <PresentationFormat>On-screen Show (4:3)</PresentationFormat>
  <Paragraphs>537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HiLumiLHC_PresentationTemplate</vt:lpstr>
      <vt:lpstr>Equation</vt:lpstr>
      <vt:lpstr>Heat load from impedance on existing and new hardware in the LHC era</vt:lpstr>
      <vt:lpstr>Main messages</vt:lpstr>
      <vt:lpstr>Agenda</vt:lpstr>
      <vt:lpstr>Heating issues in LHC</vt:lpstr>
      <vt:lpstr>Agenda</vt:lpstr>
      <vt:lpstr>Beam induced heating? </vt:lpstr>
      <vt:lpstr>Perturbation of surrounding geometry to the electromagnetic fields of the beam</vt:lpstr>
      <vt:lpstr>Computing power loss</vt:lpstr>
      <vt:lpstr>Agenda</vt:lpstr>
      <vt:lpstr>Increase in heat load only from intensity increase</vt:lpstr>
      <vt:lpstr>Increase in heat load from intensity increase and bunch length decrease to 1 ns </vt:lpstr>
      <vt:lpstr>Agenda</vt:lpstr>
      <vt:lpstr>Summary table of LHC issues</vt:lpstr>
      <vt:lpstr>Summary table of LHC issues</vt:lpstr>
      <vt:lpstr>Devices to monitor for HL-LHC: beam screens</vt:lpstr>
      <vt:lpstr>Devices to monitor for HL-LHC: Injection kickers</vt:lpstr>
      <vt:lpstr>Other devices to monitor for HL-LHC</vt:lpstr>
      <vt:lpstr>Agenda</vt:lpstr>
      <vt:lpstr>What we don’t know</vt:lpstr>
      <vt:lpstr>Agenda</vt:lpstr>
      <vt:lpstr>Possible mitigations in case of issues</vt:lpstr>
      <vt:lpstr>Possible mitigations: Effect of flat bunches?</vt:lpstr>
      <vt:lpstr>Flat bunches:  another degree of freedom in case of abnormal heating</vt:lpstr>
      <vt:lpstr>Agenda</vt:lpstr>
      <vt:lpstr>Perspectives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load from impedance on existing and new HW in the LHC era</dc:title>
  <dc:creator>bsalvant</dc:creator>
  <cp:lastModifiedBy>bsalvant</cp:lastModifiedBy>
  <cp:revision>116</cp:revision>
  <dcterms:created xsi:type="dcterms:W3CDTF">2013-11-10T22:31:49Z</dcterms:created>
  <dcterms:modified xsi:type="dcterms:W3CDTF">2013-11-13T13:03:31Z</dcterms:modified>
</cp:coreProperties>
</file>