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26"/>
  </p:notesMasterIdLst>
  <p:sldIdLst>
    <p:sldId id="256" r:id="rId2"/>
    <p:sldId id="300" r:id="rId3"/>
    <p:sldId id="289" r:id="rId4"/>
    <p:sldId id="285" r:id="rId5"/>
    <p:sldId id="301" r:id="rId6"/>
    <p:sldId id="314" r:id="rId7"/>
    <p:sldId id="302" r:id="rId8"/>
    <p:sldId id="303" r:id="rId9"/>
    <p:sldId id="271" r:id="rId10"/>
    <p:sldId id="304" r:id="rId11"/>
    <p:sldId id="288" r:id="rId12"/>
    <p:sldId id="306" r:id="rId13"/>
    <p:sldId id="317" r:id="rId14"/>
    <p:sldId id="305" r:id="rId15"/>
    <p:sldId id="318" r:id="rId16"/>
    <p:sldId id="319" r:id="rId17"/>
    <p:sldId id="320" r:id="rId18"/>
    <p:sldId id="321" r:id="rId19"/>
    <p:sldId id="308" r:id="rId20"/>
    <p:sldId id="322" r:id="rId21"/>
    <p:sldId id="323" r:id="rId22"/>
    <p:sldId id="324" r:id="rId23"/>
    <p:sldId id="325" r:id="rId24"/>
    <p:sldId id="327" r:id="rId25"/>
  </p:sldIdLst>
  <p:sldSz cx="9144000" cy="6858000" type="screen4x3"/>
  <p:notesSz cx="6858000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90" d="100"/>
          <a:sy n="90" d="100"/>
        </p:scale>
        <p:origin x="-1320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90" d="100"/>
          <a:sy n="90" d="100"/>
        </p:scale>
        <p:origin x="-2736" y="1440"/>
      </p:cViewPr>
      <p:guideLst>
        <p:guide orient="horz" pos="310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355F2-BB44-4D9F-8AAC-8390BE514684}" type="datetimeFigureOut">
              <a:rPr lang="en-IE" smtClean="0"/>
              <a:pPr/>
              <a:t>11/11/2013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89515"/>
            <a:ext cx="548640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377316"/>
            <a:ext cx="2971800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53CC4-05AB-43DB-8849-CC2C708BFF52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605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07626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2818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1281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7816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91631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7207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0275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4494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0474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5305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53CC4-05AB-43DB-8849-CC2C708BFF52}" type="slidenum">
              <a:rPr lang="en-IE" smtClean="0"/>
              <a:pPr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48984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544128"/>
            <a:ext cx="8207375" cy="4621722"/>
          </a:xfrm>
        </p:spPr>
        <p:txBody>
          <a:bodyPr/>
          <a:lstStyle>
            <a:lvl1pPr>
              <a:spcBef>
                <a:spcPts val="1200"/>
              </a:spcBef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1</a:t>
            </a:r>
            <a:r>
              <a:rPr lang="en-IE" baseline="30000" dirty="0" smtClean="0"/>
              <a:t>st </a:t>
            </a:r>
            <a:r>
              <a:rPr lang="en-IE" dirty="0" smtClean="0"/>
              <a:t> </a:t>
            </a:r>
            <a:r>
              <a:rPr lang="en-IE" dirty="0" err="1" smtClean="0"/>
              <a:t>HiLumi</a:t>
            </a:r>
            <a:r>
              <a:rPr lang="en-IE" dirty="0" smtClean="0"/>
              <a:t> LHC / LARP 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44332" y="819268"/>
            <a:ext cx="7463578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  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457864"/>
            <a:ext cx="8207375" cy="4707986"/>
          </a:xfrm>
        </p:spPr>
        <p:txBody>
          <a:bodyPr/>
          <a:lstStyle>
            <a:lvl1pPr>
              <a:spcBef>
                <a:spcPts val="1200"/>
              </a:spcBef>
              <a:buSzPct val="100000"/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E" dirty="0" smtClean="0"/>
              <a:t>1</a:t>
            </a:r>
            <a:r>
              <a:rPr lang="en-IE" baseline="30000" dirty="0" smtClean="0"/>
              <a:t>st </a:t>
            </a:r>
            <a:r>
              <a:rPr lang="en-IE" dirty="0" smtClean="0"/>
              <a:t> </a:t>
            </a:r>
            <a:r>
              <a:rPr lang="en-IE" dirty="0" err="1" smtClean="0"/>
              <a:t>HiLumi</a:t>
            </a:r>
            <a:r>
              <a:rPr lang="en-IE" dirty="0" smtClean="0"/>
              <a:t> LHC / LARP 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EEE14-7BBE-420A-98CF-3AC9C8CC2D4A}" type="slidenum">
              <a:rPr lang="en-IE" smtClean="0"/>
              <a:pPr/>
              <a:t>‹#›</a:t>
            </a:fld>
            <a:r>
              <a:rPr lang="en-IE" dirty="0" smtClean="0"/>
              <a:t> </a:t>
            </a:r>
            <a:endParaRPr lang="en-I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IE" dirty="0" smtClean="0"/>
              <a:t>14/11/2012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dirty="0" smtClean="0"/>
              <a:t>12nd  HiLumi LHC / LARP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8FEEE14-7BBE-420A-98CF-3AC9C8CC2D4A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Cryogenics for </a:t>
            </a:r>
            <a:r>
              <a:rPr lang="en-GB" sz="3200" dirty="0"/>
              <a:t>cold-powering </a:t>
            </a:r>
            <a:r>
              <a:rPr lang="en-GB" sz="3200" dirty="0" smtClean="0"/>
              <a:t>at </a:t>
            </a:r>
            <a:r>
              <a:rPr lang="en-GB" sz="3200" dirty="0"/>
              <a:t>LHC </a:t>
            </a:r>
            <a:r>
              <a:rPr lang="en-GB" sz="3200" dirty="0" smtClean="0"/>
              <a:t>P1 </a:t>
            </a:r>
            <a:r>
              <a:rPr lang="en-GB" sz="3200" dirty="0"/>
              <a:t>and P5 </a:t>
            </a:r>
            <a:endParaRPr lang="en-I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U. Wagner</a:t>
            </a:r>
          </a:p>
          <a:p>
            <a:r>
              <a:rPr lang="en-IE" dirty="0" smtClean="0"/>
              <a:t>CERN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10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of cooling comparison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Two reference cases</a:t>
            </a:r>
          </a:p>
          <a:p>
            <a:pPr lvl="1"/>
            <a:r>
              <a:rPr lang="en-GB" dirty="0" smtClean="0"/>
              <a:t>Actual cooling with DFB in the tunnel.</a:t>
            </a:r>
          </a:p>
          <a:p>
            <a:pPr lvl="2"/>
            <a:r>
              <a:rPr lang="en-GB" dirty="0" smtClean="0"/>
              <a:t>Lower limit.</a:t>
            </a:r>
          </a:p>
          <a:p>
            <a:pPr lvl="2"/>
            <a:r>
              <a:rPr lang="en-GB" dirty="0" smtClean="0"/>
              <a:t>Reference for comparison as this case does not solve our problem.</a:t>
            </a:r>
          </a:p>
          <a:p>
            <a:pPr lvl="1"/>
            <a:r>
              <a:rPr lang="en-GB" dirty="0" smtClean="0"/>
              <a:t>LTSC link, as already realised in LHC P3</a:t>
            </a:r>
          </a:p>
          <a:p>
            <a:pPr lvl="2"/>
            <a:r>
              <a:rPr lang="en-GB" dirty="0" smtClean="0"/>
              <a:t>Upper limit</a:t>
            </a:r>
          </a:p>
          <a:p>
            <a:pPr lvl="2"/>
            <a:r>
              <a:rPr lang="en-GB" dirty="0" smtClean="0"/>
              <a:t>Used only as reference!</a:t>
            </a:r>
          </a:p>
          <a:p>
            <a:pPr lvl="3"/>
            <a:r>
              <a:rPr lang="en-GB" dirty="0" smtClean="0"/>
              <a:t>Unlike for P7 the link in P3 is not sufficient as a demonstrator. Additional R&amp;D might be necessary.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382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323528" y="1189646"/>
            <a:ext cx="8424936" cy="3319474"/>
            <a:chOff x="323528" y="1189646"/>
            <a:chExt cx="8424936" cy="3319474"/>
          </a:xfrm>
        </p:grpSpPr>
        <p:grpSp>
          <p:nvGrpSpPr>
            <p:cNvPr id="7" name="Group 6"/>
            <p:cNvGrpSpPr/>
            <p:nvPr/>
          </p:nvGrpSpPr>
          <p:grpSpPr>
            <a:xfrm>
              <a:off x="323528" y="1189646"/>
              <a:ext cx="8424936" cy="3319474"/>
              <a:chOff x="323528" y="1189646"/>
              <a:chExt cx="8424936" cy="3319474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53" t="14764" r="6447" b="25347"/>
              <a:stretch/>
            </p:blipFill>
            <p:spPr bwMode="auto">
              <a:xfrm>
                <a:off x="323528" y="1189646"/>
                <a:ext cx="8424936" cy="33194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" name="Rectangle 4"/>
              <p:cNvSpPr/>
              <p:nvPr/>
            </p:nvSpPr>
            <p:spPr>
              <a:xfrm>
                <a:off x="323528" y="4077072"/>
                <a:ext cx="864096" cy="432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5004048" y="3275111"/>
              <a:ext cx="2952328" cy="12340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30761" y="1189646"/>
              <a:ext cx="3017103" cy="9336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11560" y="1352399"/>
              <a:ext cx="1800200" cy="9336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11</a:t>
            </a:fld>
            <a:endParaRPr lang="en-IE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1560" y="4293096"/>
            <a:ext cx="8075240" cy="1944216"/>
          </a:xfrm>
        </p:spPr>
        <p:txBody>
          <a:bodyPr>
            <a:normAutofit/>
          </a:bodyPr>
          <a:lstStyle/>
          <a:p>
            <a:pPr lvl="1"/>
            <a:r>
              <a:rPr lang="en-GB" dirty="0" smtClean="0"/>
              <a:t>As in previous presentation!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Base concept (all sites)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236239" y="3121223"/>
            <a:ext cx="1570686" cy="667817"/>
            <a:chOff x="236239" y="3121223"/>
            <a:chExt cx="1570686" cy="667817"/>
          </a:xfrm>
        </p:grpSpPr>
        <p:sp>
          <p:nvSpPr>
            <p:cNvPr id="9" name="Right Arrow 8"/>
            <p:cNvSpPr/>
            <p:nvPr/>
          </p:nvSpPr>
          <p:spPr>
            <a:xfrm>
              <a:off x="611560" y="3429000"/>
              <a:ext cx="792088" cy="36004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239" y="3121223"/>
              <a:ext cx="157068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Helium from line C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83667" y="1352399"/>
            <a:ext cx="2168453" cy="1428529"/>
            <a:chOff x="3483667" y="1352399"/>
            <a:chExt cx="2168453" cy="1428529"/>
          </a:xfrm>
        </p:grpSpPr>
        <p:sp>
          <p:nvSpPr>
            <p:cNvPr id="13" name="Oval 12"/>
            <p:cNvSpPr/>
            <p:nvPr/>
          </p:nvSpPr>
          <p:spPr>
            <a:xfrm>
              <a:off x="5220072" y="2348880"/>
              <a:ext cx="432048" cy="43204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4283968" y="1844824"/>
              <a:ext cx="936104" cy="57606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483667" y="1352399"/>
              <a:ext cx="167212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Helium at max. 17 K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88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12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Studied cooling options DFBA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</a:t>
            </a:r>
            <a:r>
              <a:rPr lang="en-GB" dirty="0" smtClean="0"/>
              <a:t>everal different cooling options were studied</a:t>
            </a:r>
          </a:p>
          <a:p>
            <a:r>
              <a:rPr lang="en-GB" dirty="0" smtClean="0"/>
              <a:t>The only relevant solution is:</a:t>
            </a:r>
          </a:p>
          <a:p>
            <a:pPr lvl="1"/>
            <a:r>
              <a:rPr lang="en-GB" dirty="0"/>
              <a:t>Shield cooling with 20 K gas, mixing of gas for the cooling of the copper part.</a:t>
            </a:r>
          </a:p>
          <a:p>
            <a:r>
              <a:rPr lang="en-GB" dirty="0" smtClean="0"/>
              <a:t>Two options:</a:t>
            </a:r>
          </a:p>
          <a:p>
            <a:pPr lvl="1"/>
            <a:r>
              <a:rPr lang="en-GB" dirty="0" smtClean="0"/>
              <a:t>“</a:t>
            </a:r>
            <a:r>
              <a:rPr lang="en-GB" dirty="0" err="1" smtClean="0"/>
              <a:t>Nexans</a:t>
            </a:r>
            <a:r>
              <a:rPr lang="en-GB" dirty="0" smtClean="0"/>
              <a:t> like” line</a:t>
            </a:r>
          </a:p>
          <a:p>
            <a:pPr lvl="1"/>
            <a:r>
              <a:rPr lang="en-GB" dirty="0" smtClean="0"/>
              <a:t>Custom line</a:t>
            </a:r>
          </a:p>
        </p:txBody>
      </p:sp>
    </p:spTree>
    <p:extLst>
      <p:ext uri="{BB962C8B-B14F-4D97-AF65-F5344CB8AC3E}">
        <p14:creationId xmlns:p14="http://schemas.microsoft.com/office/powerpoint/2010/main" val="319151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13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methods </a:t>
            </a:r>
            <a:r>
              <a:rPr lang="en-GB" dirty="0" smtClean="0"/>
              <a:t>sketch DFBA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425" y="1415256"/>
            <a:ext cx="2724150" cy="4895850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716016" y="1844824"/>
            <a:ext cx="4038600" cy="411707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current lead consumption is such that the mixing temperature of the two flows is sufficiently low to cool the copper part.</a:t>
            </a:r>
          </a:p>
          <a:p>
            <a:r>
              <a:rPr lang="en-GB" dirty="0" smtClean="0"/>
              <a:t>Difference due to heat load of the two TL options.</a:t>
            </a:r>
          </a:p>
        </p:txBody>
      </p:sp>
    </p:spTree>
    <p:extLst>
      <p:ext uri="{BB962C8B-B14F-4D97-AF65-F5344CB8AC3E}">
        <p14:creationId xmlns:p14="http://schemas.microsoft.com/office/powerpoint/2010/main" val="10642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14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cooling methods DFBA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83768" y="1087580"/>
            <a:ext cx="4855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Values without uncertainty / overcapacity margin </a:t>
            </a:r>
            <a:endParaRPr lang="en-GB" dirty="0"/>
          </a:p>
        </p:txBody>
      </p:sp>
      <p:graphicFrame>
        <p:nvGraphicFramePr>
          <p:cNvPr id="29" name="Content Placeholder 2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793032"/>
              </p:ext>
            </p:extLst>
          </p:nvPr>
        </p:nvGraphicFramePr>
        <p:xfrm>
          <a:off x="971600" y="1549080"/>
          <a:ext cx="7355160" cy="332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860"/>
                <a:gridCol w="1225860"/>
                <a:gridCol w="1225860"/>
                <a:gridCol w="1218964"/>
                <a:gridCol w="1232756"/>
                <a:gridCol w="1225860"/>
              </a:tblGrid>
              <a:tr h="298371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Additional capacity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</a:tr>
              <a:tr h="674192">
                <a:tc>
                  <a:txBody>
                    <a:bodyPr/>
                    <a:lstStyle/>
                    <a:p>
                      <a:pPr algn="l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 at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at HTS top</a:t>
                      </a:r>
                    </a:p>
                    <a:p>
                      <a:pPr algn="ctr" fontAlgn="b"/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Cost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[-]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4.6 - 20 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[W]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20 - 280 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[g/s]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</a:tr>
              <a:tr h="4490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Actual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</a:tr>
              <a:tr h="4490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Custom 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9525" marR="9525" marT="9525" marB="0" anchor="b"/>
                </a:tc>
              </a:tr>
              <a:tr h="4490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Nexans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b"/>
                </a:tc>
              </a:tr>
              <a:tr h="44909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solution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GB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-1.1</a:t>
                      </a:r>
                    </a:p>
                  </a:txBody>
                  <a:tcPr marL="9525" marR="9525" marT="9525" marB="0" anchor="b"/>
                </a:tc>
              </a:tr>
              <a:tr h="47914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Capacity margin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(only if add. Refrigerators)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 10000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 10.0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900436" y="3429000"/>
            <a:ext cx="7415979" cy="1953508"/>
            <a:chOff x="900436" y="3429000"/>
            <a:chExt cx="7415979" cy="1953508"/>
          </a:xfrm>
        </p:grpSpPr>
        <p:grpSp>
          <p:nvGrpSpPr>
            <p:cNvPr id="16" name="Group 15"/>
            <p:cNvGrpSpPr/>
            <p:nvPr/>
          </p:nvGrpSpPr>
          <p:grpSpPr>
            <a:xfrm>
              <a:off x="900437" y="3429000"/>
              <a:ext cx="7415978" cy="1953508"/>
              <a:chOff x="900437" y="3429000"/>
              <a:chExt cx="7415978" cy="195350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900437" y="3429000"/>
                <a:ext cx="7415978" cy="432048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138982" y="5013176"/>
                <a:ext cx="1644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Reference </a:t>
                </a:r>
                <a:endParaRPr lang="en-GB" dirty="0"/>
              </a:p>
            </p:txBody>
          </p:sp>
        </p:grpSp>
        <p:cxnSp>
          <p:nvCxnSpPr>
            <p:cNvPr id="12" name="Elbow Connector 11"/>
            <p:cNvCxnSpPr>
              <a:stCxn id="9" idx="1"/>
              <a:endCxn id="11" idx="1"/>
            </p:cNvCxnSpPr>
            <p:nvPr/>
          </p:nvCxnSpPr>
          <p:spPr>
            <a:xfrm rot="10800000" flipH="1" flipV="1">
              <a:off x="900436" y="3645024"/>
              <a:ext cx="238545" cy="1552818"/>
            </a:xfrm>
            <a:prstGeom prst="bentConnector3">
              <a:avLst>
                <a:gd name="adj1" fmla="val -95831"/>
              </a:avLst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900437" y="2976602"/>
            <a:ext cx="7415978" cy="2871232"/>
            <a:chOff x="900437" y="2976602"/>
            <a:chExt cx="7415978" cy="2871232"/>
          </a:xfrm>
        </p:grpSpPr>
        <p:sp>
          <p:nvSpPr>
            <p:cNvPr id="19" name="Rectangle 18"/>
            <p:cNvSpPr/>
            <p:nvPr/>
          </p:nvSpPr>
          <p:spPr>
            <a:xfrm>
              <a:off x="900437" y="2976602"/>
              <a:ext cx="7415978" cy="43204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38981" y="5478502"/>
              <a:ext cx="6199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Kept in mind if integration of </a:t>
              </a:r>
              <a:r>
                <a:rPr lang="en-GB" dirty="0" err="1" smtClean="0"/>
                <a:t>Nexans</a:t>
              </a:r>
              <a:r>
                <a:rPr lang="en-GB" dirty="0" smtClean="0"/>
                <a:t> line impossible</a:t>
              </a:r>
              <a:endParaRPr lang="en-GB" dirty="0"/>
            </a:p>
          </p:txBody>
        </p:sp>
        <p:cxnSp>
          <p:nvCxnSpPr>
            <p:cNvPr id="21" name="Elbow Connector 20"/>
            <p:cNvCxnSpPr>
              <a:stCxn id="19" idx="1"/>
              <a:endCxn id="20" idx="1"/>
            </p:cNvCxnSpPr>
            <p:nvPr/>
          </p:nvCxnSpPr>
          <p:spPr>
            <a:xfrm rot="10800000" flipH="1" flipV="1">
              <a:off x="900437" y="3192626"/>
              <a:ext cx="238544" cy="2470542"/>
            </a:xfrm>
            <a:prstGeom prst="bentConnector3">
              <a:avLst>
                <a:gd name="adj1" fmla="val -184976"/>
              </a:avLst>
            </a:prstGeom>
            <a:noFill/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5189533" y="4859287"/>
            <a:ext cx="3126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rgbClr val="000000"/>
                </a:solidFill>
              </a:rPr>
              <a:t>* </a:t>
            </a:r>
            <a:r>
              <a:rPr lang="en-GB" sz="1400" dirty="0" smtClean="0">
                <a:solidFill>
                  <a:srgbClr val="000000"/>
                </a:solidFill>
              </a:rPr>
              <a:t>50 – 70 K shield load not shown for LTS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7248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15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DFBA cooling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The additional capacity for the link cooling can be easily covered by the existing refrigerator</a:t>
            </a:r>
            <a:endParaRPr lang="en-GB" dirty="0" smtClean="0"/>
          </a:p>
          <a:p>
            <a:pPr lvl="1"/>
            <a:r>
              <a:rPr lang="en-GB" dirty="0" smtClean="0"/>
              <a:t>Provided we have new refrigerators in P4, P1 and P5.</a:t>
            </a:r>
          </a:p>
          <a:p>
            <a:r>
              <a:rPr lang="en-GB" dirty="0" smtClean="0"/>
              <a:t>Challenge: </a:t>
            </a:r>
          </a:p>
          <a:p>
            <a:pPr lvl="1"/>
            <a:r>
              <a:rPr lang="en-GB" dirty="0"/>
              <a:t>The total pressure difference for the 20 K gas between supply and return is only about 150 mbar</a:t>
            </a:r>
          </a:p>
          <a:p>
            <a:pPr lvl="2"/>
            <a:r>
              <a:rPr lang="en-GB" dirty="0"/>
              <a:t>The pressure loss budget at the moment is:</a:t>
            </a:r>
          </a:p>
          <a:p>
            <a:pPr lvl="3"/>
            <a:r>
              <a:rPr lang="en-GB" dirty="0"/>
              <a:t>50 mbar in the link line, </a:t>
            </a:r>
            <a:r>
              <a:rPr lang="en-GB" dirty="0">
                <a:solidFill>
                  <a:srgbClr val="FF0000"/>
                </a:solidFill>
              </a:rPr>
              <a:t>50 mbar in the </a:t>
            </a:r>
            <a:r>
              <a:rPr lang="en-GB" dirty="0" smtClean="0">
                <a:solidFill>
                  <a:srgbClr val="FF0000"/>
                </a:solidFill>
              </a:rPr>
              <a:t>Current lead</a:t>
            </a:r>
            <a:r>
              <a:rPr lang="en-GB" dirty="0" smtClean="0"/>
              <a:t>, </a:t>
            </a:r>
            <a:r>
              <a:rPr lang="en-GB" dirty="0"/>
              <a:t>50 mbar in the return line.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00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16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DFBX, DFBL and the new refrigerator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The following slides concern the DFBX, the DFBL integrated with the new cryogenic system.</a:t>
            </a:r>
          </a:p>
          <a:p>
            <a:r>
              <a:rPr lang="en-GB" dirty="0" smtClean="0"/>
              <a:t>The total currents are considered to be:</a:t>
            </a:r>
          </a:p>
          <a:p>
            <a:pPr lvl="1"/>
            <a:r>
              <a:rPr lang="en-GB" dirty="0" smtClean="0"/>
              <a:t>150kA for DFBX</a:t>
            </a:r>
          </a:p>
          <a:p>
            <a:pPr lvl="1"/>
            <a:r>
              <a:rPr lang="en-GB" dirty="0" smtClean="0"/>
              <a:t>80 kA for DFBL</a:t>
            </a:r>
          </a:p>
          <a:p>
            <a:r>
              <a:rPr lang="en-GB" dirty="0" smtClean="0"/>
              <a:t>As the refrigerator is still to be defined:</a:t>
            </a:r>
          </a:p>
          <a:p>
            <a:pPr lvl="1"/>
            <a:r>
              <a:rPr lang="en-GB" dirty="0" smtClean="0"/>
              <a:t>No limits on cooling capacity</a:t>
            </a:r>
          </a:p>
          <a:p>
            <a:pPr lvl="1"/>
            <a:r>
              <a:rPr lang="en-GB" dirty="0" smtClean="0"/>
              <a:t>No limits on existing lines, pressure or temperatures.</a:t>
            </a:r>
          </a:p>
          <a:p>
            <a:pPr lvl="2"/>
            <a:r>
              <a:rPr lang="en-GB" dirty="0" smtClean="0"/>
              <a:t>We still consider the nominal LHC values for temperature and pressure as boundary condition in the tunnel.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47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17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of cooling comparison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Two reference cases (as before)</a:t>
            </a:r>
          </a:p>
          <a:p>
            <a:pPr lvl="1"/>
            <a:r>
              <a:rPr lang="en-GB" dirty="0" smtClean="0"/>
              <a:t>Actual cooling with DFB in the tunnel.</a:t>
            </a:r>
          </a:p>
          <a:p>
            <a:pPr lvl="1"/>
            <a:r>
              <a:rPr lang="en-GB" dirty="0" smtClean="0"/>
              <a:t>LTSC link, as already realised in LHC P3</a:t>
            </a:r>
          </a:p>
          <a:p>
            <a:pPr lvl="1"/>
            <a:endParaRPr lang="en-GB" dirty="0"/>
          </a:p>
          <a:p>
            <a:r>
              <a:rPr lang="en-GB" dirty="0" smtClean="0"/>
              <a:t>Considered cooling options</a:t>
            </a:r>
          </a:p>
          <a:p>
            <a:pPr lvl="1"/>
            <a:r>
              <a:rPr lang="en-GB" dirty="0" smtClean="0"/>
              <a:t>Again the two transfer line options, “</a:t>
            </a:r>
            <a:r>
              <a:rPr lang="en-GB" dirty="0" err="1" smtClean="0"/>
              <a:t>Nexans</a:t>
            </a:r>
            <a:r>
              <a:rPr lang="en-GB" dirty="0" smtClean="0"/>
              <a:t>” and custom.</a:t>
            </a:r>
          </a:p>
          <a:p>
            <a:pPr lvl="1"/>
            <a:r>
              <a:rPr lang="en-GB" dirty="0" smtClean="0"/>
              <a:t>For the DFBX:</a:t>
            </a:r>
          </a:p>
          <a:p>
            <a:pPr lvl="2"/>
            <a:r>
              <a:rPr lang="en-GB" dirty="0"/>
              <a:t>l</a:t>
            </a:r>
            <a:r>
              <a:rPr lang="en-GB" dirty="0" smtClean="0"/>
              <a:t>ike DFBA, i.e. shield </a:t>
            </a:r>
            <a:r>
              <a:rPr lang="en-GB" dirty="0"/>
              <a:t>cooling with 20 K gas, mixing of gas for the cooling of the copper part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For the DFBL: </a:t>
            </a:r>
          </a:p>
          <a:p>
            <a:pPr lvl="2"/>
            <a:r>
              <a:rPr lang="en-GB" dirty="0" smtClean="0"/>
              <a:t>like above, but as additional option for the “</a:t>
            </a:r>
            <a:r>
              <a:rPr lang="en-GB" dirty="0" err="1" smtClean="0"/>
              <a:t>Nexans</a:t>
            </a:r>
            <a:r>
              <a:rPr lang="en-GB" dirty="0" smtClean="0"/>
              <a:t>” solution add flow from the 20 K level in order to limit the mixing temperature to 50K.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0468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18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methods sketch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484854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Shield with 20 K gas and mixing.</a:t>
            </a:r>
          </a:p>
          <a:p>
            <a:pPr algn="ctr"/>
            <a:r>
              <a:rPr lang="en-GB" dirty="0" smtClean="0"/>
              <a:t>Calculated for all cases.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494116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Shield </a:t>
            </a:r>
            <a:r>
              <a:rPr lang="en-GB" dirty="0" smtClean="0"/>
              <a:t>with </a:t>
            </a:r>
            <a:r>
              <a:rPr lang="en-GB" dirty="0"/>
              <a:t>20 K gas and </a:t>
            </a:r>
            <a:r>
              <a:rPr lang="en-GB" dirty="0" smtClean="0"/>
              <a:t>mixing </a:t>
            </a:r>
          </a:p>
          <a:p>
            <a:pPr algn="ctr"/>
            <a:r>
              <a:rPr lang="en-GB" dirty="0" smtClean="0"/>
              <a:t>plus additional flow through heater.</a:t>
            </a:r>
            <a:endParaRPr lang="en-GB" dirty="0"/>
          </a:p>
          <a:p>
            <a:pPr algn="ctr"/>
            <a:r>
              <a:rPr lang="en-GB" dirty="0" err="1"/>
              <a:t>Nexans</a:t>
            </a:r>
            <a:r>
              <a:rPr lang="en-GB" dirty="0"/>
              <a:t> </a:t>
            </a:r>
            <a:r>
              <a:rPr lang="en-GB" dirty="0" smtClean="0"/>
              <a:t>line for DFBL only</a:t>
            </a:r>
          </a:p>
        </p:txBody>
      </p:sp>
      <p:pic>
        <p:nvPicPr>
          <p:cNvPr id="11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55080"/>
            <a:ext cx="1739396" cy="3126048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24418"/>
            <a:ext cx="1689499" cy="303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3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19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cooling methods </a:t>
            </a:r>
            <a:r>
              <a:rPr lang="en-GB" dirty="0" smtClean="0"/>
              <a:t>DFBX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7535279"/>
              </p:ext>
            </p:extLst>
          </p:nvPr>
        </p:nvGraphicFramePr>
        <p:xfrm>
          <a:off x="971603" y="1158684"/>
          <a:ext cx="7610706" cy="2559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1"/>
                <a:gridCol w="1268451"/>
                <a:gridCol w="1268451"/>
                <a:gridCol w="1268451"/>
                <a:gridCol w="1268451"/>
                <a:gridCol w="1268451"/>
              </a:tblGrid>
              <a:tr h="39342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Required capacity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9215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 at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 at HTS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Cost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[-]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4.6 - 280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[g/s]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20 - 280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[g/s]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9342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Actual LHC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</a:t>
                      </a:r>
                    </a:p>
                  </a:txBody>
                  <a:tcPr marL="9525" marR="9525" marT="9525" marB="0" anchor="b"/>
                </a:tc>
              </a:tr>
              <a:tr h="39342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Custom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33.1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</a:p>
                  </a:txBody>
                  <a:tcPr marL="9525" marR="9525" marT="9525" marB="0" anchor="b"/>
                </a:tc>
              </a:tr>
              <a:tr h="39342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Nexans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9525" marR="9525" marT="9525" marB="0" anchor="b"/>
                </a:tc>
              </a:tr>
              <a:tr h="39342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LTS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solution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GB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971601" y="2915652"/>
            <a:ext cx="7632847" cy="1953508"/>
            <a:chOff x="900436" y="3429000"/>
            <a:chExt cx="7632847" cy="1953508"/>
          </a:xfrm>
        </p:grpSpPr>
        <p:grpSp>
          <p:nvGrpSpPr>
            <p:cNvPr id="8" name="Group 7"/>
            <p:cNvGrpSpPr/>
            <p:nvPr/>
          </p:nvGrpSpPr>
          <p:grpSpPr>
            <a:xfrm>
              <a:off x="900436" y="3429000"/>
              <a:ext cx="7632847" cy="1953508"/>
              <a:chOff x="900436" y="3429000"/>
              <a:chExt cx="7632847" cy="1953508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900436" y="3429000"/>
                <a:ext cx="7632847" cy="432048"/>
              </a:xfrm>
              <a:prstGeom prst="rect">
                <a:avLst/>
              </a:prstGeom>
              <a:noFill/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138982" y="5013176"/>
                <a:ext cx="1644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Reference </a:t>
                </a:r>
                <a:endParaRPr lang="en-GB" dirty="0"/>
              </a:p>
            </p:txBody>
          </p:sp>
        </p:grpSp>
        <p:cxnSp>
          <p:nvCxnSpPr>
            <p:cNvPr id="9" name="Elbow Connector 8"/>
            <p:cNvCxnSpPr>
              <a:stCxn id="10" idx="1"/>
              <a:endCxn id="12" idx="1"/>
            </p:cNvCxnSpPr>
            <p:nvPr/>
          </p:nvCxnSpPr>
          <p:spPr>
            <a:xfrm rot="10800000" flipH="1" flipV="1">
              <a:off x="900436" y="3645024"/>
              <a:ext cx="238546" cy="1552818"/>
            </a:xfrm>
            <a:prstGeom prst="bentConnector3">
              <a:avLst>
                <a:gd name="adj1" fmla="val -95831"/>
              </a:avLst>
            </a:prstGeom>
            <a:ln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971600" y="2501984"/>
            <a:ext cx="7632848" cy="2871232"/>
            <a:chOff x="900437" y="2976602"/>
            <a:chExt cx="7632848" cy="2871232"/>
          </a:xfrm>
        </p:grpSpPr>
        <p:sp>
          <p:nvSpPr>
            <p:cNvPr id="14" name="Rectangle 13"/>
            <p:cNvSpPr/>
            <p:nvPr/>
          </p:nvSpPr>
          <p:spPr>
            <a:xfrm>
              <a:off x="900437" y="2976602"/>
              <a:ext cx="7632848" cy="43204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38981" y="5478502"/>
              <a:ext cx="6199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Kept in mind if integration of </a:t>
              </a:r>
              <a:r>
                <a:rPr lang="en-GB" dirty="0" err="1"/>
                <a:t>Nexans</a:t>
              </a:r>
              <a:r>
                <a:rPr lang="en-GB" dirty="0"/>
                <a:t> line impossible</a:t>
              </a:r>
            </a:p>
          </p:txBody>
        </p:sp>
        <p:cxnSp>
          <p:nvCxnSpPr>
            <p:cNvPr id="16" name="Elbow Connector 15"/>
            <p:cNvCxnSpPr>
              <a:stCxn id="14" idx="1"/>
              <a:endCxn id="15" idx="1"/>
            </p:cNvCxnSpPr>
            <p:nvPr/>
          </p:nvCxnSpPr>
          <p:spPr>
            <a:xfrm rot="10800000" flipH="1" flipV="1">
              <a:off x="900437" y="3192626"/>
              <a:ext cx="238544" cy="2470542"/>
            </a:xfrm>
            <a:prstGeom prst="bentConnector3">
              <a:avLst>
                <a:gd name="adj1" fmla="val -189433"/>
              </a:avLst>
            </a:prstGeom>
            <a:noFill/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5454245" y="3717032"/>
            <a:ext cx="31268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 smtClean="0">
                <a:solidFill>
                  <a:srgbClr val="000000"/>
                </a:solidFill>
              </a:rPr>
              <a:t>* </a:t>
            </a:r>
            <a:r>
              <a:rPr lang="en-GB" sz="1400" dirty="0" smtClean="0">
                <a:solidFill>
                  <a:srgbClr val="000000"/>
                </a:solidFill>
              </a:rPr>
              <a:t>50 – 70 K shield load not shown for LTS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9395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Topics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>
                <a:effectLst/>
              </a:rPr>
              <a:t>Given boundary </a:t>
            </a:r>
            <a:r>
              <a:rPr lang="en-GB" dirty="0" smtClean="0">
                <a:effectLst/>
              </a:rPr>
              <a:t>conditions</a:t>
            </a:r>
          </a:p>
          <a:p>
            <a:pPr lvl="1"/>
            <a:r>
              <a:rPr lang="en-GB" dirty="0" smtClean="0">
                <a:effectLst/>
              </a:rPr>
              <a:t>Mechanical</a:t>
            </a:r>
            <a:endParaRPr lang="en-GB" dirty="0">
              <a:effectLst/>
            </a:endParaRPr>
          </a:p>
          <a:p>
            <a:pPr lvl="1"/>
            <a:r>
              <a:rPr lang="en-GB" dirty="0" smtClean="0">
                <a:effectLst/>
              </a:rPr>
              <a:t>Lay-out</a:t>
            </a:r>
          </a:p>
          <a:p>
            <a:pPr lvl="1"/>
            <a:r>
              <a:rPr lang="en-GB" dirty="0">
                <a:effectLst/>
              </a:rPr>
              <a:t>P</a:t>
            </a:r>
            <a:r>
              <a:rPr lang="en-GB" dirty="0" smtClean="0">
                <a:effectLst/>
              </a:rPr>
              <a:t>rocess</a:t>
            </a:r>
            <a:r>
              <a:rPr lang="en-GB" dirty="0">
                <a:effectLst/>
              </a:rPr>
              <a:t>,</a:t>
            </a:r>
          </a:p>
          <a:p>
            <a:pPr lvl="0"/>
            <a:r>
              <a:rPr lang="en-GB" dirty="0">
                <a:effectLst/>
              </a:rPr>
              <a:t>Overview of considered cooling  solutions for the cryogenic circuit</a:t>
            </a:r>
          </a:p>
          <a:p>
            <a:pPr lvl="0"/>
            <a:r>
              <a:rPr lang="en-GB" dirty="0">
                <a:effectLst/>
              </a:rPr>
              <a:t>Influence on the energy consumption.</a:t>
            </a:r>
          </a:p>
          <a:p>
            <a:pPr lvl="0"/>
            <a:r>
              <a:rPr lang="en-GB" dirty="0">
                <a:effectLst/>
              </a:rPr>
              <a:t>List of open questions.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30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20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cooling methods </a:t>
            </a:r>
            <a:r>
              <a:rPr lang="en-GB" dirty="0" smtClean="0"/>
              <a:t>DFBL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249556"/>
              </p:ext>
            </p:extLst>
          </p:nvPr>
        </p:nvGraphicFramePr>
        <p:xfrm>
          <a:off x="755576" y="1196752"/>
          <a:ext cx="7571184" cy="2970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1864"/>
                <a:gridCol w="1261864"/>
                <a:gridCol w="1261864"/>
                <a:gridCol w="1261864"/>
                <a:gridCol w="1261864"/>
                <a:gridCol w="1261864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Required capacity</a:t>
                      </a:r>
                      <a:endParaRPr lang="en-GB" sz="1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 at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 at HTS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top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[K]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Relative Cost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[-]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4.6 - 280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[g/s]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20 - 280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</a:t>
                      </a:r>
                    </a:p>
                    <a:p>
                      <a:pPr algn="ctr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[g/s]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Actual LHC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Custom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Nexans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53.3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Nexans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GB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flow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49.7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LTS solution</a:t>
                      </a:r>
                      <a:r>
                        <a:rPr lang="en-GB" sz="18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*</a:t>
                      </a:r>
                      <a:endParaRPr lang="en-GB" sz="18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4509120"/>
            <a:ext cx="2551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Discussion: see next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63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21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of the link for DFBL P1 / P5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04859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The cost of cooling for the </a:t>
            </a:r>
            <a:r>
              <a:rPr lang="en-GB" dirty="0" err="1" smtClean="0"/>
              <a:t>Nexans</a:t>
            </a:r>
            <a:r>
              <a:rPr lang="en-GB" dirty="0" smtClean="0"/>
              <a:t> solution is nearly identical as for a LTS solution.</a:t>
            </a:r>
          </a:p>
          <a:p>
            <a:r>
              <a:rPr lang="en-GB" dirty="0" smtClean="0"/>
              <a:t>From the view point of saving primary energy there is little interest.</a:t>
            </a:r>
          </a:p>
          <a:p>
            <a:pPr lvl="1"/>
            <a:r>
              <a:rPr lang="en-GB" dirty="0" smtClean="0"/>
              <a:t>The MgB</a:t>
            </a:r>
            <a:r>
              <a:rPr lang="en-GB" baseline="-25000" dirty="0" smtClean="0"/>
              <a:t>2</a:t>
            </a:r>
            <a:r>
              <a:rPr lang="en-GB" dirty="0" smtClean="0"/>
              <a:t> basically only allows for a transfer line with high heat load.</a:t>
            </a:r>
          </a:p>
          <a:p>
            <a:r>
              <a:rPr lang="en-GB" dirty="0" smtClean="0"/>
              <a:t>To be verified:</a:t>
            </a:r>
          </a:p>
          <a:p>
            <a:pPr lvl="1"/>
            <a:r>
              <a:rPr lang="en-GB" dirty="0" smtClean="0"/>
              <a:t>The highest temperature necessary for the lead cooling.</a:t>
            </a:r>
          </a:p>
          <a:p>
            <a:pPr lvl="1"/>
            <a:r>
              <a:rPr lang="en-GB" dirty="0" smtClean="0"/>
              <a:t>Possibility to integrate the MgB</a:t>
            </a:r>
            <a:r>
              <a:rPr lang="en-GB" baseline="-25000" dirty="0" smtClean="0"/>
              <a:t>2</a:t>
            </a:r>
            <a:r>
              <a:rPr lang="en-GB" dirty="0" smtClean="0"/>
              <a:t> cable for DFBX and DFBL in the same cryostat (transfer line).</a:t>
            </a:r>
          </a:p>
          <a:p>
            <a:pPr lvl="2"/>
            <a:r>
              <a:rPr lang="en-GB" dirty="0" smtClean="0"/>
              <a:t>This would lead to a cost of cooling as for the DFBA.</a:t>
            </a:r>
          </a:p>
          <a:p>
            <a:r>
              <a:rPr lang="en-GB" dirty="0" smtClean="0"/>
              <a:t>Even if of little interest for the cost of cooling, the </a:t>
            </a:r>
            <a:r>
              <a:rPr lang="en-GB" dirty="0" err="1" smtClean="0"/>
              <a:t>Nexans</a:t>
            </a:r>
            <a:r>
              <a:rPr lang="en-GB" dirty="0" smtClean="0"/>
              <a:t> line might still be a valid option as discussed before.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662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22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Uncertainties and </a:t>
            </a:r>
            <a:r>
              <a:rPr lang="en-GB" sz="3600" dirty="0" smtClean="0"/>
              <a:t>recommendations</a:t>
            </a:r>
            <a:endParaRPr lang="en-GB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304177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GB" dirty="0" smtClean="0"/>
              <a:t>How to link the different power supply lines in the tunnel for the matching section?</a:t>
            </a:r>
          </a:p>
          <a:p>
            <a:pPr lvl="1"/>
            <a:r>
              <a:rPr lang="en-GB" dirty="0" smtClean="0"/>
              <a:t>At least a concept should be fixed.</a:t>
            </a:r>
            <a:endParaRPr lang="en-GB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8543682" cy="2144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5339325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(courtesy L. Tavian)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91680" y="4365104"/>
            <a:ext cx="6117220" cy="1805872"/>
            <a:chOff x="1691680" y="4365104"/>
            <a:chExt cx="6117220" cy="1805872"/>
          </a:xfrm>
        </p:grpSpPr>
        <p:sp>
          <p:nvSpPr>
            <p:cNvPr id="9" name="Oval 8"/>
            <p:cNvSpPr/>
            <p:nvPr/>
          </p:nvSpPr>
          <p:spPr>
            <a:xfrm>
              <a:off x="1691680" y="4365104"/>
              <a:ext cx="2520280" cy="97422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79912" y="5524645"/>
              <a:ext cx="40289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Separate cryostats, how to link together?</a:t>
              </a:r>
            </a:p>
            <a:p>
              <a:pPr algn="ctr"/>
              <a:r>
                <a:rPr lang="en-GB" dirty="0" smtClean="0"/>
                <a:t>LTS or MgB2?</a:t>
              </a:r>
              <a:endParaRPr lang="en-GB" dirty="0"/>
            </a:p>
          </p:txBody>
        </p:sp>
        <p:cxnSp>
          <p:nvCxnSpPr>
            <p:cNvPr id="12" name="Elbow Connector 11"/>
            <p:cNvCxnSpPr>
              <a:stCxn id="9" idx="4"/>
              <a:endCxn id="10" idx="1"/>
            </p:cNvCxnSpPr>
            <p:nvPr/>
          </p:nvCxnSpPr>
          <p:spPr>
            <a:xfrm rot="16200000" flipH="1">
              <a:off x="3111623" y="5179522"/>
              <a:ext cx="508486" cy="828092"/>
            </a:xfrm>
            <a:prstGeom prst="bentConnector2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 smtClean="0"/>
              <a:t>Conclusions DFBA and existing refrigerator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268760"/>
            <a:ext cx="8207375" cy="5112568"/>
          </a:xfrm>
        </p:spPr>
        <p:txBody>
          <a:bodyPr/>
          <a:lstStyle/>
          <a:p>
            <a:r>
              <a:rPr lang="en-IE" dirty="0" smtClean="0"/>
              <a:t>From the aspect of “cost of cooling” the reference solution with a flexible transfer line can be easily covered by the existing refrigerators.</a:t>
            </a:r>
          </a:p>
          <a:p>
            <a:r>
              <a:rPr lang="en-IE" dirty="0" smtClean="0"/>
              <a:t>Uncertainties remain as for the lead performance and concerning the low available pressure difference for the cooling.</a:t>
            </a:r>
          </a:p>
          <a:p>
            <a:pPr marL="0" indent="0">
              <a:buNone/>
            </a:pPr>
            <a:endParaRPr lang="en-I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903249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 smtClean="0"/>
              <a:t>Conclusions DFBX, DFBL and new refrigerator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268760"/>
            <a:ext cx="8207375" cy="5112568"/>
          </a:xfrm>
        </p:spPr>
        <p:txBody>
          <a:bodyPr/>
          <a:lstStyle/>
          <a:p>
            <a:r>
              <a:rPr lang="en-IE" dirty="0" smtClean="0"/>
              <a:t>We can establish a budget for the cost of cooling to contribute to the refrigerator specification.</a:t>
            </a:r>
          </a:p>
          <a:p>
            <a:r>
              <a:rPr lang="en-IE" dirty="0" smtClean="0"/>
              <a:t>The concept of how to link the stand alone magnets of the matching section (DFBL) to the link should be addressed.</a:t>
            </a:r>
          </a:p>
          <a:p>
            <a:pPr marL="0" indent="0">
              <a:buNone/>
            </a:pPr>
            <a:endParaRPr lang="en-IE" dirty="0" smtClean="0"/>
          </a:p>
          <a:p>
            <a:endParaRPr lang="en-I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99986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sz="4000" dirty="0" smtClean="0"/>
              <a:t>Boundary conditions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Considered DFB’s</a:t>
            </a:r>
          </a:p>
          <a:p>
            <a:pPr lvl="1"/>
            <a:r>
              <a:rPr lang="en-IE" dirty="0" smtClean="0"/>
              <a:t>DFBA: Current feed box for the arc; connected to existing refrigerator.</a:t>
            </a:r>
          </a:p>
          <a:p>
            <a:pPr lvl="1"/>
            <a:r>
              <a:rPr lang="en-IE" dirty="0" smtClean="0"/>
              <a:t>DFBL: Current feed box for the matching section; connected to new refrigerator</a:t>
            </a:r>
          </a:p>
          <a:p>
            <a:pPr lvl="1"/>
            <a:r>
              <a:rPr lang="en-IE" dirty="0" smtClean="0"/>
              <a:t>DFBX: current feed box for the inner triplet; connected to new refrigerator.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78767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61645"/>
            <a:ext cx="7668345" cy="28474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/>
              <a:t>Boundary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4</a:t>
            </a:fld>
            <a:endParaRPr lang="en-IE"/>
          </a:p>
        </p:txBody>
      </p:sp>
      <p:grpSp>
        <p:nvGrpSpPr>
          <p:cNvPr id="12" name="Group 11"/>
          <p:cNvGrpSpPr/>
          <p:nvPr/>
        </p:nvGrpSpPr>
        <p:grpSpPr>
          <a:xfrm>
            <a:off x="395536" y="1340768"/>
            <a:ext cx="8352928" cy="4659834"/>
            <a:chOff x="395536" y="1340768"/>
            <a:chExt cx="8352928" cy="4659834"/>
          </a:xfrm>
        </p:grpSpPr>
        <p:sp>
          <p:nvSpPr>
            <p:cNvPr id="8" name="Rectangle 7"/>
            <p:cNvSpPr/>
            <p:nvPr/>
          </p:nvSpPr>
          <p:spPr>
            <a:xfrm>
              <a:off x="395536" y="1340768"/>
              <a:ext cx="2736304" cy="2880320"/>
            </a:xfrm>
            <a:prstGeom prst="rect">
              <a:avLst/>
            </a:prstGeom>
            <a:solidFill>
              <a:schemeClr val="accent3">
                <a:lumMod val="75000"/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012160" y="1340768"/>
              <a:ext cx="2736304" cy="2880320"/>
            </a:xfrm>
            <a:prstGeom prst="rect">
              <a:avLst/>
            </a:prstGeom>
            <a:solidFill>
              <a:schemeClr val="accent3">
                <a:lumMod val="75000"/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06324" y="5631270"/>
              <a:ext cx="30491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Defined by existing equipment</a:t>
              </a:r>
              <a:endParaRPr lang="en-GB" dirty="0"/>
            </a:p>
          </p:txBody>
        </p:sp>
        <p:cxnSp>
          <p:nvCxnSpPr>
            <p:cNvPr id="14" name="Elbow Connector 13"/>
            <p:cNvCxnSpPr>
              <a:stCxn id="9" idx="3"/>
            </p:cNvCxnSpPr>
            <p:nvPr/>
          </p:nvCxnSpPr>
          <p:spPr>
            <a:xfrm flipV="1">
              <a:off x="6155428" y="4437112"/>
              <a:ext cx="1224884" cy="1378824"/>
            </a:xfrm>
            <a:prstGeom prst="bentConnector2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9" idx="1"/>
            </p:cNvCxnSpPr>
            <p:nvPr/>
          </p:nvCxnSpPr>
          <p:spPr>
            <a:xfrm rot="10800000">
              <a:off x="1763688" y="4684494"/>
              <a:ext cx="1342636" cy="1131442"/>
            </a:xfrm>
            <a:prstGeom prst="bentConnector3">
              <a:avLst>
                <a:gd name="adj1" fmla="val 99891"/>
              </a:avLst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843808" y="1340768"/>
            <a:ext cx="3600400" cy="3960440"/>
            <a:chOff x="2843808" y="1340768"/>
            <a:chExt cx="3600400" cy="3960440"/>
          </a:xfrm>
        </p:grpSpPr>
        <p:sp>
          <p:nvSpPr>
            <p:cNvPr id="11" name="Rectangle 10"/>
            <p:cNvSpPr/>
            <p:nvPr/>
          </p:nvSpPr>
          <p:spPr>
            <a:xfrm>
              <a:off x="3311860" y="1340768"/>
              <a:ext cx="2664296" cy="2880320"/>
            </a:xfrm>
            <a:prstGeom prst="rect">
              <a:avLst/>
            </a:prstGeom>
            <a:solidFill>
              <a:schemeClr val="accent2">
                <a:lumMod val="75000"/>
                <a:alpha val="1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43808" y="4931876"/>
              <a:ext cx="3600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Defined only </a:t>
              </a:r>
              <a:r>
                <a:rPr lang="en-GB" dirty="0" smtClean="0"/>
                <a:t>by tunnel </a:t>
              </a:r>
              <a:r>
                <a:rPr lang="en-GB" dirty="0" smtClean="0"/>
                <a:t>geometry</a:t>
              </a:r>
            </a:p>
          </p:txBody>
        </p:sp>
        <p:cxnSp>
          <p:nvCxnSpPr>
            <p:cNvPr id="25" name="Straight Arrow Connector 24"/>
            <p:cNvCxnSpPr>
              <a:stCxn id="13" idx="0"/>
            </p:cNvCxnSpPr>
            <p:nvPr/>
          </p:nvCxnSpPr>
          <p:spPr>
            <a:xfrm flipH="1" flipV="1">
              <a:off x="4630876" y="4437112"/>
              <a:ext cx="13132" cy="4947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12385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 smtClean="0"/>
              <a:t>Assumptions (as in previous presentation)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437112"/>
            <a:ext cx="4391717" cy="1584176"/>
          </a:xfrm>
        </p:spPr>
        <p:txBody>
          <a:bodyPr>
            <a:normAutofit fontScale="92500" lnSpcReduction="10000"/>
          </a:bodyPr>
          <a:lstStyle/>
          <a:p>
            <a:r>
              <a:rPr lang="en-IE" dirty="0" smtClean="0"/>
              <a:t>He consumption for current lead cooling:</a:t>
            </a:r>
          </a:p>
          <a:p>
            <a:pPr lvl="1"/>
            <a:r>
              <a:rPr lang="en-IE" dirty="0" smtClean="0"/>
              <a:t>As published by A. Ballarino in CERN/AT 2007-5</a:t>
            </a:r>
            <a:endParaRPr lang="en-I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5</a:t>
            </a:fld>
            <a:endParaRPr lang="en-I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00" t="21953" r="13558" b="16032"/>
          <a:stretch/>
        </p:blipFill>
        <p:spPr bwMode="auto">
          <a:xfrm>
            <a:off x="5373304" y="3573016"/>
            <a:ext cx="3236101" cy="272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67544" y="1543582"/>
            <a:ext cx="7992888" cy="2893530"/>
          </a:xfrm>
          <a:prstGeom prst="rect">
            <a:avLst/>
          </a:prstGeom>
        </p:spPr>
        <p:txBody>
          <a:bodyPr vert="horz" lIns="91440" tIns="0" rIns="91440" bIns="0" rtlCol="0">
            <a:normAutofit fontScale="92500"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1200"/>
              </a:spcBef>
              <a:buClr>
                <a:srgbClr val="0089B5"/>
              </a:buClr>
              <a:buFont typeface="Symbol" pitchFamily="18" charset="2"/>
              <a:buChar char="·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100000"/>
              <a:buFont typeface="Symbol" pitchFamily="18" charset="2"/>
              <a:buChar char="·"/>
              <a:defRPr sz="2200" b="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Symbol" pitchFamily="18" charset="2"/>
              <a:buChar char="·"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Tx/>
              <a:buNone/>
              <a:defRPr sz="1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E" dirty="0" smtClean="0"/>
              <a:t>The following assumptions were first formulated in 2010.</a:t>
            </a:r>
          </a:p>
          <a:p>
            <a:pPr lvl="1"/>
            <a:r>
              <a:rPr lang="en-IE" dirty="0" smtClean="0"/>
              <a:t>They are still the baseline today</a:t>
            </a:r>
          </a:p>
          <a:p>
            <a:r>
              <a:rPr lang="en-IE" dirty="0" smtClean="0"/>
              <a:t>Link SC is MgB</a:t>
            </a:r>
            <a:r>
              <a:rPr lang="en-IE" baseline="-25000" dirty="0" smtClean="0"/>
              <a:t>2</a:t>
            </a:r>
            <a:endParaRPr lang="en-IE" dirty="0" smtClean="0"/>
          </a:p>
          <a:p>
            <a:r>
              <a:rPr lang="en-IE" dirty="0" smtClean="0"/>
              <a:t>Splice LTS to MgB</a:t>
            </a:r>
            <a:r>
              <a:rPr lang="en-IE" baseline="-25000" dirty="0" smtClean="0"/>
              <a:t>2 </a:t>
            </a:r>
            <a:r>
              <a:rPr lang="en-IE" dirty="0" smtClean="0"/>
              <a:t>(magnet to link) requires liquid helium bath.</a:t>
            </a:r>
          </a:p>
          <a:p>
            <a:r>
              <a:rPr lang="en-IE" dirty="0" smtClean="0"/>
              <a:t>Max MgB</a:t>
            </a:r>
            <a:r>
              <a:rPr lang="en-IE" baseline="-25000" dirty="0" smtClean="0"/>
              <a:t>2 </a:t>
            </a:r>
            <a:r>
              <a:rPr lang="en-IE" dirty="0" smtClean="0"/>
              <a:t>temperature 20K</a:t>
            </a:r>
          </a:p>
          <a:p>
            <a:pPr lvl="1"/>
            <a:r>
              <a:rPr lang="en-IE" dirty="0" smtClean="0"/>
              <a:t>Max. helium temperature 17 K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644008" y="5085184"/>
            <a:ext cx="576064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663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6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DFBA and the existing refrigerators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The following slides only concern the DFBA integrated in the existing cryogenic system.</a:t>
            </a:r>
          </a:p>
          <a:p>
            <a:r>
              <a:rPr lang="en-GB" sz="2800" dirty="0" smtClean="0"/>
              <a:t>The total DFBA current is considered to be 220 kA.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2575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1st  HiLumi LHC / LARP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7</a:t>
            </a:fld>
            <a:endParaRPr lang="en-IE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Helium conditions at interface DFBA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7741016"/>
              </p:ext>
            </p:extLst>
          </p:nvPr>
        </p:nvGraphicFramePr>
        <p:xfrm>
          <a:off x="1115616" y="1628800"/>
          <a:ext cx="6493850" cy="3897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2640"/>
                <a:gridCol w="667498"/>
                <a:gridCol w="760541"/>
                <a:gridCol w="666821"/>
                <a:gridCol w="729270"/>
                <a:gridCol w="729270"/>
                <a:gridCol w="729270"/>
                <a:gridCol w="729270"/>
                <a:gridCol w="729270"/>
              </a:tblGrid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Average actual values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</a:tr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 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Sector </a:t>
                      </a:r>
                      <a:r>
                        <a:rPr lang="en-GB" sz="2000" dirty="0" smtClean="0">
                          <a:effectLst/>
                        </a:rPr>
                        <a:t>4-5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Sector </a:t>
                      </a:r>
                      <a:r>
                        <a:rPr lang="en-GB" sz="2000" dirty="0" smtClean="0">
                          <a:effectLst/>
                        </a:rPr>
                        <a:t>5-6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Sector </a:t>
                      </a:r>
                      <a:r>
                        <a:rPr lang="en-GB" sz="2000" dirty="0" smtClean="0">
                          <a:effectLst/>
                        </a:rPr>
                        <a:t>8-1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Sector </a:t>
                      </a:r>
                      <a:r>
                        <a:rPr lang="en-GB" sz="2000" dirty="0" smtClean="0">
                          <a:effectLst/>
                        </a:rPr>
                        <a:t>1-2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404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Line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[kPa]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[kPa]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[kPa]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T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P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</a:rPr>
                        <a:t>[kPa]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C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</a:t>
                      </a:r>
                    </a:p>
                  </a:txBody>
                  <a:tcPr marL="68580" marR="68580" marT="0" marB="0"/>
                </a:tc>
              </a:tr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D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68580" marR="68580" marT="0" marB="0"/>
                </a:tc>
              </a:tr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E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1520</a:t>
                      </a:r>
                    </a:p>
                  </a:txBody>
                  <a:tcPr marL="68580" marR="68580" marT="0" marB="0"/>
                </a:tc>
              </a:tr>
              <a:tr h="5261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</a:rPr>
                        <a:t>F</a:t>
                      </a:r>
                      <a:endParaRPr lang="en-GB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1330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1500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979712" y="4470144"/>
            <a:ext cx="5544616" cy="1536269"/>
            <a:chOff x="1979712" y="4470144"/>
            <a:chExt cx="5544616" cy="1536269"/>
          </a:xfrm>
        </p:grpSpPr>
        <p:sp>
          <p:nvSpPr>
            <p:cNvPr id="10" name="Rectangle 9"/>
            <p:cNvSpPr/>
            <p:nvPr/>
          </p:nvSpPr>
          <p:spPr>
            <a:xfrm>
              <a:off x="1979712" y="4470144"/>
              <a:ext cx="5544616" cy="936104"/>
            </a:xfrm>
            <a:prstGeom prst="rect">
              <a:avLst/>
            </a:prstGeom>
            <a:solidFill>
              <a:srgbClr val="FF0000">
                <a:alpha val="48000"/>
              </a:srgbClr>
            </a:solidFill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59832" y="5606303"/>
              <a:ext cx="36004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solidFill>
                    <a:srgbClr val="FF0000"/>
                  </a:solidFill>
                </a:rPr>
                <a:t>Not relevant for cooling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979712" y="3356992"/>
            <a:ext cx="5328592" cy="1025871"/>
            <a:chOff x="1979712" y="3356992"/>
            <a:chExt cx="5328592" cy="1025871"/>
          </a:xfrm>
        </p:grpSpPr>
        <p:sp>
          <p:nvSpPr>
            <p:cNvPr id="8" name="Rectangle 7"/>
            <p:cNvSpPr/>
            <p:nvPr/>
          </p:nvSpPr>
          <p:spPr>
            <a:xfrm>
              <a:off x="1979712" y="3356992"/>
              <a:ext cx="1296144" cy="102587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07904" y="3515984"/>
              <a:ext cx="360040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solidFill>
                    <a:srgbClr val="FF0000"/>
                  </a:solidFill>
                </a:rPr>
                <a:t>Worst case considered for study of all points</a:t>
              </a:r>
            </a:p>
          </p:txBody>
        </p:sp>
        <p:cxnSp>
          <p:nvCxnSpPr>
            <p:cNvPr id="24" name="Straight Arrow Connector 23"/>
            <p:cNvCxnSpPr>
              <a:endCxn id="8" idx="3"/>
            </p:cNvCxnSpPr>
            <p:nvPr/>
          </p:nvCxnSpPr>
          <p:spPr>
            <a:xfrm flipH="1">
              <a:off x="3275856" y="3869927"/>
              <a:ext cx="432048" cy="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338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/>
              <a:t>Transfer line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340768"/>
            <a:ext cx="8207375" cy="4825082"/>
          </a:xfrm>
        </p:spPr>
        <p:txBody>
          <a:bodyPr>
            <a:normAutofit/>
          </a:bodyPr>
          <a:lstStyle/>
          <a:p>
            <a:r>
              <a:rPr lang="en-IE" sz="2800" dirty="0" smtClean="0"/>
              <a:t>See previous presentation</a:t>
            </a:r>
          </a:p>
          <a:p>
            <a:pPr lvl="1"/>
            <a:r>
              <a:rPr lang="en-IE" sz="2600" dirty="0" smtClean="0"/>
              <a:t>Flexible </a:t>
            </a:r>
            <a:r>
              <a:rPr lang="en-IE" sz="2600" dirty="0"/>
              <a:t>“</a:t>
            </a:r>
            <a:r>
              <a:rPr lang="en-IE" sz="2600" dirty="0" err="1"/>
              <a:t>Nexans</a:t>
            </a:r>
            <a:r>
              <a:rPr lang="en-IE" sz="2600" dirty="0"/>
              <a:t>” line</a:t>
            </a:r>
          </a:p>
          <a:p>
            <a:pPr lvl="1"/>
            <a:r>
              <a:rPr lang="en-IE" sz="2600" dirty="0"/>
              <a:t>Custom line</a:t>
            </a:r>
          </a:p>
          <a:p>
            <a:endParaRPr lang="en-IE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smtClean="0"/>
              <a:t>17/11/2011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53810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lIns="36000" tIns="0" rIns="36000" bIns="0" rtlCol="0" anchor="ctr">
            <a:noAutofit/>
          </a:bodyPr>
          <a:lstStyle/>
          <a:p>
            <a:r>
              <a:rPr lang="en-IE" dirty="0" smtClean="0"/>
              <a:t>Conclusions from 2011 presentation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556792"/>
            <a:ext cx="8207375" cy="4609058"/>
          </a:xfrm>
        </p:spPr>
        <p:txBody>
          <a:bodyPr>
            <a:normAutofit/>
          </a:bodyPr>
          <a:lstStyle/>
          <a:p>
            <a:r>
              <a:rPr lang="en-IE" dirty="0" smtClean="0"/>
              <a:t>High current case P1 and P5</a:t>
            </a:r>
          </a:p>
          <a:p>
            <a:pPr lvl="1"/>
            <a:r>
              <a:rPr lang="en-IE" dirty="0" smtClean="0"/>
              <a:t>The cooling for the current lead defines the helium flow.</a:t>
            </a:r>
          </a:p>
          <a:p>
            <a:pPr lvl="1"/>
            <a:r>
              <a:rPr lang="en-IE" dirty="0" smtClean="0"/>
              <a:t>Heat load on transfer lines of second order.</a:t>
            </a:r>
          </a:p>
          <a:p>
            <a:pPr lvl="1"/>
            <a:r>
              <a:rPr lang="en-IE" dirty="0" smtClean="0"/>
              <a:t>Invest design effort to obtain a current lead with low coolant consumption.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IE" dirty="0" smtClean="0"/>
              <a:t>17/11/2011</a:t>
            </a:r>
            <a:endParaRPr lang="en-IE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1</a:t>
            </a:r>
            <a:r>
              <a:rPr lang="en-IE" baseline="30000" smtClean="0"/>
              <a:t>st </a:t>
            </a:r>
            <a:r>
              <a:rPr lang="en-IE" smtClean="0"/>
              <a:t> HiLumi LHC / LARP </a:t>
            </a:r>
          </a:p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EEE14-7BBE-420A-98CF-3AC9C8CC2D4A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3333</TotalTime>
  <Words>1522</Words>
  <Application>Microsoft Office PowerPoint</Application>
  <PresentationFormat>On-screen Show (4:3)</PresentationFormat>
  <Paragraphs>387</Paragraphs>
  <Slides>24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HiLumiLHC_PresentationTemplate</vt:lpstr>
      <vt:lpstr>Cryogenics for cold-powering at LHC P1 and P5 </vt:lpstr>
      <vt:lpstr>Topics</vt:lpstr>
      <vt:lpstr>Boundary conditions</vt:lpstr>
      <vt:lpstr>Boundary conditions</vt:lpstr>
      <vt:lpstr>Assumptions (as in previous presentation)</vt:lpstr>
      <vt:lpstr>The DFBA and the existing refrigerators</vt:lpstr>
      <vt:lpstr>Helium conditions at interface DFBA</vt:lpstr>
      <vt:lpstr>Transfer line options</vt:lpstr>
      <vt:lpstr>Conclusions from 2011 presentation</vt:lpstr>
      <vt:lpstr>Cost of cooling comparison</vt:lpstr>
      <vt:lpstr>Current Base concept (all sites)</vt:lpstr>
      <vt:lpstr>Studied cooling options DFBA</vt:lpstr>
      <vt:lpstr>Cooling methods sketch DFBA</vt:lpstr>
      <vt:lpstr>Comparison of cooling methods DFBA</vt:lpstr>
      <vt:lpstr>Conclusion DFBA cooling</vt:lpstr>
      <vt:lpstr>The DFBX, DFBL and the new refrigerator</vt:lpstr>
      <vt:lpstr>Cost of cooling comparison</vt:lpstr>
      <vt:lpstr>Cooling methods sketch</vt:lpstr>
      <vt:lpstr>Comparison of cooling methods DFBX</vt:lpstr>
      <vt:lpstr>Comparison of cooling methods DFBL</vt:lpstr>
      <vt:lpstr>Cooling of the link for DFBL P1 / P5</vt:lpstr>
      <vt:lpstr>Uncertainties and recommendations</vt:lpstr>
      <vt:lpstr>Conclusions DFBA and existing refrigerator</vt:lpstr>
      <vt:lpstr>Conclusions DFBX, DFBL and new refrigerator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wagner</dc:creator>
  <cp:lastModifiedBy>Udo Wagner</cp:lastModifiedBy>
  <cp:revision>198</cp:revision>
  <cp:lastPrinted>2012-11-11T15:28:50Z</cp:lastPrinted>
  <dcterms:created xsi:type="dcterms:W3CDTF">2011-11-09T13:31:17Z</dcterms:created>
  <dcterms:modified xsi:type="dcterms:W3CDTF">2013-11-11T15:47:46Z</dcterms:modified>
</cp:coreProperties>
</file>