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9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10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1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2.xml" ContentType="application/vnd.openxmlformats-officedocument.theme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theme/theme13.xml" ContentType="application/vnd.openxmlformats-officedocument.theme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theme/theme14.xml" ContentType="application/vnd.openxmlformats-officedocument.theme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5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16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theme/theme17.xml" ContentType="application/vnd.openxmlformats-officedocument.theme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theme/theme18.xml" ContentType="application/vnd.openxmlformats-officedocument.theme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theme/theme19.xml" ContentType="application/vnd.openxmlformats-officedocument.theme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theme/theme20.xml" ContentType="application/vnd.openxmlformats-officedocument.theme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theme/theme21.xml" ContentType="application/vnd.openxmlformats-officedocument.theme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theme/theme22.xml" ContentType="application/vnd.openxmlformats-officedocument.theme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  <p:sldMasterId id="2147483765" r:id="rId2"/>
    <p:sldMasterId id="2147484041" r:id="rId3"/>
    <p:sldMasterId id="2147484301" r:id="rId4"/>
    <p:sldMasterId id="2147484863" r:id="rId5"/>
    <p:sldMasterId id="2147485658" r:id="rId6"/>
    <p:sldMasterId id="2147486318" r:id="rId7"/>
    <p:sldMasterId id="2147486551" r:id="rId8"/>
    <p:sldMasterId id="2147487155" r:id="rId9"/>
    <p:sldMasterId id="2147487350" r:id="rId10"/>
    <p:sldMasterId id="2147487493" r:id="rId11"/>
    <p:sldMasterId id="2147487549" r:id="rId12"/>
    <p:sldMasterId id="2147487640" r:id="rId13"/>
    <p:sldMasterId id="2147487664" r:id="rId14"/>
    <p:sldMasterId id="2147487938" r:id="rId15"/>
    <p:sldMasterId id="2147487950" r:id="rId16"/>
    <p:sldMasterId id="2147488189" r:id="rId17"/>
    <p:sldMasterId id="2147488222" r:id="rId18"/>
    <p:sldMasterId id="2147488236" r:id="rId19"/>
    <p:sldMasterId id="2147488250" r:id="rId20"/>
    <p:sldMasterId id="2147488259" r:id="rId21"/>
    <p:sldMasterId id="2147488271" r:id="rId22"/>
    <p:sldMasterId id="2147488286" r:id="rId23"/>
  </p:sldMasterIdLst>
  <p:notesMasterIdLst>
    <p:notesMasterId r:id="rId50"/>
  </p:notesMasterIdLst>
  <p:handoutMasterIdLst>
    <p:handoutMasterId r:id="rId51"/>
  </p:handoutMasterIdLst>
  <p:sldIdLst>
    <p:sldId id="929" r:id="rId24"/>
    <p:sldId id="1036" r:id="rId25"/>
    <p:sldId id="1035" r:id="rId26"/>
    <p:sldId id="1032" r:id="rId27"/>
    <p:sldId id="1033" r:id="rId28"/>
    <p:sldId id="1034" r:id="rId29"/>
    <p:sldId id="1040" r:id="rId30"/>
    <p:sldId id="1003" r:id="rId31"/>
    <p:sldId id="1001" r:id="rId32"/>
    <p:sldId id="998" r:id="rId33"/>
    <p:sldId id="958" r:id="rId34"/>
    <p:sldId id="1026" r:id="rId35"/>
    <p:sldId id="1041" r:id="rId36"/>
    <p:sldId id="1042" r:id="rId37"/>
    <p:sldId id="1043" r:id="rId38"/>
    <p:sldId id="1044" r:id="rId39"/>
    <p:sldId id="1045" r:id="rId40"/>
    <p:sldId id="1046" r:id="rId41"/>
    <p:sldId id="1047" r:id="rId42"/>
    <p:sldId id="1048" r:id="rId43"/>
    <p:sldId id="1049" r:id="rId44"/>
    <p:sldId id="1050" r:id="rId45"/>
    <p:sldId id="1051" r:id="rId46"/>
    <p:sldId id="1052" r:id="rId47"/>
    <p:sldId id="1053" r:id="rId48"/>
    <p:sldId id="1054" r:id="rId49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596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96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6799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B9CEE5"/>
    <a:srgbClr val="CC99FF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05" autoAdjust="0"/>
    <p:restoredTop sz="94660"/>
  </p:normalViewPr>
  <p:slideViewPr>
    <p:cSldViewPr>
      <p:cViewPr>
        <p:scale>
          <a:sx n="70" d="100"/>
          <a:sy n="70" d="100"/>
        </p:scale>
        <p:origin x="-2772" y="-13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3.xml"/><Relationship Id="rId39" Type="http://schemas.openxmlformats.org/officeDocument/2006/relationships/slide" Target="slides/slide16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1.xml"/><Relationship Id="rId42" Type="http://schemas.openxmlformats.org/officeDocument/2006/relationships/slide" Target="slides/slide19.xml"/><Relationship Id="rId47" Type="http://schemas.openxmlformats.org/officeDocument/2006/relationships/slide" Target="slides/slide24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2.xml"/><Relationship Id="rId33" Type="http://schemas.openxmlformats.org/officeDocument/2006/relationships/slide" Target="slides/slide10.xml"/><Relationship Id="rId38" Type="http://schemas.openxmlformats.org/officeDocument/2006/relationships/slide" Target="slides/slide15.xml"/><Relationship Id="rId46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6.xml"/><Relationship Id="rId41" Type="http://schemas.openxmlformats.org/officeDocument/2006/relationships/slide" Target="slides/slide18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.xml"/><Relationship Id="rId32" Type="http://schemas.openxmlformats.org/officeDocument/2006/relationships/slide" Target="slides/slide9.xml"/><Relationship Id="rId37" Type="http://schemas.openxmlformats.org/officeDocument/2006/relationships/slide" Target="slides/slide14.xml"/><Relationship Id="rId40" Type="http://schemas.openxmlformats.org/officeDocument/2006/relationships/slide" Target="slides/slide17.xml"/><Relationship Id="rId45" Type="http://schemas.openxmlformats.org/officeDocument/2006/relationships/slide" Target="slides/slide22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5.xml"/><Relationship Id="rId36" Type="http://schemas.openxmlformats.org/officeDocument/2006/relationships/slide" Target="slides/slide13.xml"/><Relationship Id="rId49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8.xml"/><Relationship Id="rId44" Type="http://schemas.openxmlformats.org/officeDocument/2006/relationships/slide" Target="slides/slide21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4.xml"/><Relationship Id="rId30" Type="http://schemas.openxmlformats.org/officeDocument/2006/relationships/slide" Target="slides/slide7.xml"/><Relationship Id="rId35" Type="http://schemas.openxmlformats.org/officeDocument/2006/relationships/slide" Target="slides/slide12.xml"/><Relationship Id="rId43" Type="http://schemas.openxmlformats.org/officeDocument/2006/relationships/slide" Target="slides/slide20.xml"/><Relationship Id="rId48" Type="http://schemas.openxmlformats.org/officeDocument/2006/relationships/slide" Target="slides/slide25.xml"/><Relationship Id="rId8" Type="http://schemas.openxmlformats.org/officeDocument/2006/relationships/slideMaster" Target="slideMasters/slideMaster8.xml"/><Relationship Id="rId51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D2DC906-1C9C-4F2B-B82F-EE101EF8A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082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18" y="4715827"/>
            <a:ext cx="5436841" cy="446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8A115F-B9CE-439E-B08C-4DE178A01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953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96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99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52017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32" tIns="46566" rIns="93132" bIns="46566" anchor="b">
            <a:prstTxWarp prst="textNoShape">
              <a:avLst/>
            </a:prstTxWarp>
          </a:bodyPr>
          <a:lstStyle/>
          <a:p>
            <a:pPr algn="r" eaLnBrk="0" hangingPunct="0"/>
            <a:fld id="{EF8D4E0B-4F63-B444-BCF0-980A6CD5F8E4}" type="slidenum">
              <a:rPr lang="en-GB" sz="1200">
                <a:solidFill>
                  <a:prstClr val="black"/>
                </a:solidFill>
                <a:latin typeface="Arial" pitchFamily="-112" charset="0"/>
                <a:ea typeface="ＭＳ Ｐゴシック" pitchFamily="-112" charset="-128"/>
              </a:rPr>
              <a:pPr algn="r" eaLnBrk="0" hangingPunct="0"/>
              <a:t>1</a:t>
            </a:fld>
            <a:endParaRPr lang="en-GB" sz="1200">
              <a:solidFill>
                <a:prstClr val="black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21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2102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599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5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1.xml"/></Relationships>
</file>

<file path=ppt/slideLayouts/_rels/slideLayout17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2.xml"/></Relationships>
</file>

<file path=ppt/slideLayouts/_rels/slideLayout17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3.xml"/></Relationships>
</file>

<file path=ppt/slideLayouts/_rels/slideLayout17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4.xml"/></Relationships>
</file>

<file path=ppt/slideLayouts/_rels/slideLayout17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5.xml"/></Relationships>
</file>

<file path=ppt/slideLayouts/_rels/slideLayout17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8.xml"/></Relationships>
</file>

<file path=ppt/slideLayouts/_rels/slideLayout18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7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2.xml"/></Relationships>
</file>

<file path=ppt/slideLayouts/_rels/slideLayout2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2.xml"/></Relationships>
</file>

<file path=ppt/slideLayouts/_rels/slideLayout2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2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2.xml"/></Relationships>
</file>

<file path=ppt/slideLayouts/_rels/slideLayout2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3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3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881258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867742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731744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242678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520113" cy="5445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879574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520113" cy="5445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8038" y="977900"/>
            <a:ext cx="4184650" cy="2319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8038" y="3449638"/>
            <a:ext cx="4184650" cy="2320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21789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5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2" charset="0"/>
              <a:ea typeface="ＭＳ Ｐゴシック" pitchFamily="-112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4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US" sz="2400" dirty="0">
              <a:solidFill>
                <a:srgbClr val="000000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80"/>
            <a:ext cx="4437062" cy="3114675"/>
          </a:xfrm>
        </p:spPr>
        <p:txBody>
          <a:bodyPr/>
          <a:lstStyle>
            <a:lvl1pPr marL="0" indent="0" algn="r">
              <a:buFont typeface="Wingdings" pitchFamily="-11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3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Glion Colloquium /  June 2009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050A221-74B7-8C47-8AA4-71333A7DE8B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23611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Glion Colloquium /  June 2009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B7BFF4-EACD-1849-A505-2FA578E8A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0061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Glion Colloquium /  June 2009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DB0392-D367-E741-B340-F7ADD9806F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88425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3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3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Glion Colloquium /  June 2009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14368C-B9EF-CE41-B9BC-D7E4CF63D8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19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5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5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Glion Colloquium /  June 2009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511270-7BAC-8C4E-990C-90E6F6778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31588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Glion Colloquium /  June 2009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2EE6B2-36FF-8A44-B33D-03AF27C06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33330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Glion Colloquium /  June 2009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01E38B-A15D-7041-B06E-66FB55CE5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03084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3054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Glion Colloquium /  June 2009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731C7C-73F1-2D4A-B00B-7A5C2E984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89138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Glion Colloquium /  June 2009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B32F0F-0698-7144-A901-6146273FB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89099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Glion Colloquium /  June 2009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6EFC30-DAC2-5945-913C-8311DCABC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03085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80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3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Glion Colloquium /  June 2009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03CD7E-6359-1341-9318-64CD0DCC8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7633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title4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016" y="2296893"/>
            <a:ext cx="6567158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0355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title5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79" y="2296363"/>
            <a:ext cx="5450702" cy="228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4408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title6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79" y="2292445"/>
            <a:ext cx="5448515" cy="228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4436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3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97039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2496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45736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47154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91954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8640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28222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1891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04431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29587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5686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53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5107" indent="0" algn="ctr">
              <a:buNone/>
              <a:defRPr/>
            </a:lvl2pPr>
            <a:lvl3pPr marL="910229" indent="0" algn="ctr">
              <a:buNone/>
              <a:defRPr/>
            </a:lvl3pPr>
            <a:lvl4pPr marL="1365342" indent="0" algn="ctr">
              <a:buNone/>
              <a:defRPr/>
            </a:lvl4pPr>
            <a:lvl5pPr marL="1820454" indent="0" algn="ctr">
              <a:buNone/>
              <a:defRPr/>
            </a:lvl5pPr>
            <a:lvl6pPr marL="2275568" indent="0" algn="ctr">
              <a:buNone/>
              <a:defRPr/>
            </a:lvl6pPr>
            <a:lvl7pPr marL="2730688" indent="0" algn="ctr">
              <a:buNone/>
              <a:defRPr/>
            </a:lvl7pPr>
            <a:lvl8pPr marL="3185790" indent="0" algn="ctr">
              <a:buNone/>
              <a:defRPr/>
            </a:lvl8pPr>
            <a:lvl9pPr marL="364091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43418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91776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5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5107" indent="0">
              <a:buNone/>
              <a:defRPr sz="1800"/>
            </a:lvl2pPr>
            <a:lvl3pPr marL="910229" indent="0">
              <a:buNone/>
              <a:defRPr sz="1600"/>
            </a:lvl3pPr>
            <a:lvl4pPr marL="1365342" indent="0">
              <a:buNone/>
              <a:defRPr sz="1400"/>
            </a:lvl4pPr>
            <a:lvl5pPr marL="1820454" indent="0">
              <a:buNone/>
              <a:defRPr sz="1400"/>
            </a:lvl5pPr>
            <a:lvl6pPr marL="2275568" indent="0">
              <a:buNone/>
              <a:defRPr sz="1400"/>
            </a:lvl6pPr>
            <a:lvl7pPr marL="2730688" indent="0">
              <a:buNone/>
              <a:defRPr sz="1400"/>
            </a:lvl7pPr>
            <a:lvl8pPr marL="3185790" indent="0">
              <a:buNone/>
              <a:defRPr sz="1400"/>
            </a:lvl8pPr>
            <a:lvl9pPr marL="364091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11204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750083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107" indent="0">
              <a:buNone/>
              <a:defRPr sz="2000" b="1"/>
            </a:lvl2pPr>
            <a:lvl3pPr marL="910229" indent="0">
              <a:buNone/>
              <a:defRPr sz="1800" b="1"/>
            </a:lvl3pPr>
            <a:lvl4pPr marL="1365342" indent="0">
              <a:buNone/>
              <a:defRPr sz="1600" b="1"/>
            </a:lvl4pPr>
            <a:lvl5pPr marL="1820454" indent="0">
              <a:buNone/>
              <a:defRPr sz="1600" b="1"/>
            </a:lvl5pPr>
            <a:lvl6pPr marL="2275568" indent="0">
              <a:buNone/>
              <a:defRPr sz="1600" b="1"/>
            </a:lvl6pPr>
            <a:lvl7pPr marL="2730688" indent="0">
              <a:buNone/>
              <a:defRPr sz="1600" b="1"/>
            </a:lvl7pPr>
            <a:lvl8pPr marL="3185790" indent="0">
              <a:buNone/>
              <a:defRPr sz="1600" b="1"/>
            </a:lvl8pPr>
            <a:lvl9pPr marL="36409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3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107" indent="0">
              <a:buNone/>
              <a:defRPr sz="2000" b="1"/>
            </a:lvl2pPr>
            <a:lvl3pPr marL="910229" indent="0">
              <a:buNone/>
              <a:defRPr sz="1800" b="1"/>
            </a:lvl3pPr>
            <a:lvl4pPr marL="1365342" indent="0">
              <a:buNone/>
              <a:defRPr sz="1600" b="1"/>
            </a:lvl4pPr>
            <a:lvl5pPr marL="1820454" indent="0">
              <a:buNone/>
              <a:defRPr sz="1600" b="1"/>
            </a:lvl5pPr>
            <a:lvl6pPr marL="2275568" indent="0">
              <a:buNone/>
              <a:defRPr sz="1600" b="1"/>
            </a:lvl6pPr>
            <a:lvl7pPr marL="2730688" indent="0">
              <a:buNone/>
              <a:defRPr sz="1600" b="1"/>
            </a:lvl7pPr>
            <a:lvl8pPr marL="3185790" indent="0">
              <a:buNone/>
              <a:defRPr sz="1600" b="1"/>
            </a:lvl8pPr>
            <a:lvl9pPr marL="36409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0665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076441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438449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1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19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1" y="143511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5107" indent="0">
              <a:buNone/>
              <a:defRPr sz="1200"/>
            </a:lvl2pPr>
            <a:lvl3pPr marL="910229" indent="0">
              <a:buNone/>
              <a:defRPr sz="1000"/>
            </a:lvl3pPr>
            <a:lvl4pPr marL="1365342" indent="0">
              <a:buNone/>
              <a:defRPr sz="900"/>
            </a:lvl4pPr>
            <a:lvl5pPr marL="1820454" indent="0">
              <a:buNone/>
              <a:defRPr sz="900"/>
            </a:lvl5pPr>
            <a:lvl6pPr marL="2275568" indent="0">
              <a:buNone/>
              <a:defRPr sz="900"/>
            </a:lvl6pPr>
            <a:lvl7pPr marL="2730688" indent="0">
              <a:buNone/>
              <a:defRPr sz="900"/>
            </a:lvl7pPr>
            <a:lvl8pPr marL="3185790" indent="0">
              <a:buNone/>
              <a:defRPr sz="900"/>
            </a:lvl8pPr>
            <a:lvl9pPr marL="36409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89302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5107" indent="0">
              <a:buNone/>
              <a:defRPr sz="2800"/>
            </a:lvl2pPr>
            <a:lvl3pPr marL="910229" indent="0">
              <a:buNone/>
              <a:defRPr sz="2400"/>
            </a:lvl3pPr>
            <a:lvl4pPr marL="1365342" indent="0">
              <a:buNone/>
              <a:defRPr sz="2000"/>
            </a:lvl4pPr>
            <a:lvl5pPr marL="1820454" indent="0">
              <a:buNone/>
              <a:defRPr sz="2000"/>
            </a:lvl5pPr>
            <a:lvl6pPr marL="2275568" indent="0">
              <a:buNone/>
              <a:defRPr sz="2000"/>
            </a:lvl6pPr>
            <a:lvl7pPr marL="2730688" indent="0">
              <a:buNone/>
              <a:defRPr sz="2000"/>
            </a:lvl7pPr>
            <a:lvl8pPr marL="3185790" indent="0">
              <a:buNone/>
              <a:defRPr sz="2000"/>
            </a:lvl8pPr>
            <a:lvl9pPr marL="3640913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5107" indent="0">
              <a:buNone/>
              <a:defRPr sz="1200"/>
            </a:lvl2pPr>
            <a:lvl3pPr marL="910229" indent="0">
              <a:buNone/>
              <a:defRPr sz="1000"/>
            </a:lvl3pPr>
            <a:lvl4pPr marL="1365342" indent="0">
              <a:buNone/>
              <a:defRPr sz="900"/>
            </a:lvl4pPr>
            <a:lvl5pPr marL="1820454" indent="0">
              <a:buNone/>
              <a:defRPr sz="900"/>
            </a:lvl5pPr>
            <a:lvl6pPr marL="2275568" indent="0">
              <a:buNone/>
              <a:defRPr sz="900"/>
            </a:lvl6pPr>
            <a:lvl7pPr marL="2730688" indent="0">
              <a:buNone/>
              <a:defRPr sz="900"/>
            </a:lvl7pPr>
            <a:lvl8pPr marL="3185790" indent="0">
              <a:buNone/>
              <a:defRPr sz="900"/>
            </a:lvl8pPr>
            <a:lvl9pPr marL="36409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696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61776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785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85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106592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51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02535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639503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9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996248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77947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98890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160659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1156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4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4370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767017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08918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3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3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293582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D9AE-0AFA-47E2-823B-5E2ACAC0AF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74766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582147" cy="706090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D9AE-0AFA-47E2-823B-5E2ACAC0AF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346" y="99143"/>
            <a:ext cx="685678" cy="88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56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D9AE-0AFA-47E2-823B-5E2ACAC0AF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612657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D9AE-0AFA-47E2-823B-5E2ACAC0AF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338967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D9AE-0AFA-47E2-823B-5E2ACAC0AF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071058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D9AE-0AFA-47E2-823B-5E2ACAC0AF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883950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D9AE-0AFA-47E2-823B-5E2ACAC0AF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638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D9AE-0AFA-47E2-823B-5E2ACAC0AF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461262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D9AE-0AFA-47E2-823B-5E2ACAC0AF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956115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D9AE-0AFA-47E2-823B-5E2ACAC0AF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75147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D9AE-0AFA-47E2-823B-5E2ACAC0AF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550311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026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11015" y="5410200"/>
            <a:ext cx="86868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060" y="990600"/>
            <a:ext cx="8686800" cy="20063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40060" y="3140968"/>
            <a:ext cx="8686800" cy="18002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240060" y="5057800"/>
            <a:ext cx="8686800" cy="18002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169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3" y="990600"/>
            <a:ext cx="4273062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572003" y="990600"/>
            <a:ext cx="4273062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739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4"/>
          <p:cNvSpPr>
            <a:spLocks/>
          </p:cNvSpPr>
          <p:nvPr userDrawn="1"/>
        </p:nvSpPr>
        <p:spPr bwMode="auto">
          <a:xfrm>
            <a:off x="285751" y="2803526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 lIns="91331" tIns="45666" rIns="91331" bIns="45666"/>
          <a:lstStyle/>
          <a:p>
            <a:pPr defTabSz="912813" eaLnBrk="0" hangingPunct="0">
              <a:defRPr/>
            </a:pPr>
            <a:endParaRPr lang="en-US" sz="2400">
              <a:solidFill>
                <a:srgbClr val="FFFFFF"/>
              </a:solidFill>
              <a:latin typeface="Arial" pitchFamily="84" charset="0"/>
              <a:ea typeface="ＭＳ Ｐゴシック" pitchFamily="84" charset="-128"/>
            </a:endParaRPr>
          </a:p>
        </p:txBody>
      </p:sp>
      <p:sp>
        <p:nvSpPr>
          <p:cNvPr id="105779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219626"/>
            <a:ext cx="7772400" cy="1599775"/>
          </a:xfrm>
        </p:spPr>
        <p:txBody>
          <a:bodyPr anchor="b">
            <a:noAutofit/>
          </a:bodyPr>
          <a:lstStyle>
            <a:lvl1pPr algn="ctr">
              <a:defRPr sz="6000" i="1">
                <a:solidFill>
                  <a:schemeClr val="bg2">
                    <a:lumMod val="95000"/>
                    <a:lumOff val="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5779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4419600"/>
            <a:ext cx="6400800" cy="1219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3737FF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62002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800" cap="none" baseline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6013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607386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84860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7000" y="1143000"/>
            <a:ext cx="62484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76200" y="1143000"/>
            <a:ext cx="251460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1720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96752"/>
            <a:ext cx="4343400" cy="3096344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4648200" y="980728"/>
            <a:ext cx="4343400" cy="3312368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142"/>
            <a:ext cx="4572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8469" y="4581128"/>
            <a:ext cx="4343400" cy="2088232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171467" y="4578920"/>
            <a:ext cx="4343400" cy="2088232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099922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96752"/>
            <a:ext cx="434340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4648200" y="1196752"/>
            <a:ext cx="434340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142"/>
            <a:ext cx="4572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185057" y="5551972"/>
            <a:ext cx="8840367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490696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3559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04800" y="990600"/>
            <a:ext cx="41148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000000"/>
                </a:solidFill>
                <a:latin typeface="Corbe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572000" y="990600"/>
            <a:ext cx="41148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0220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5602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8732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5275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0094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5365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>
            <a:normAutofit/>
          </a:bodyPr>
          <a:lstStyle>
            <a:lvl1pPr>
              <a:defRPr sz="34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88632"/>
          </a:xfrm>
        </p:spPr>
        <p:txBody>
          <a:bodyPr/>
          <a:lstStyle>
            <a:lvl1pPr>
              <a:defRPr sz="220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  <a:lvl2pPr>
              <a:buFont typeface="Wingdings" pitchFamily="2" charset="2"/>
              <a:buChar char="Ø"/>
              <a:defRPr sz="19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2pPr>
            <a:lvl3pPr>
              <a:buFont typeface="Courier New" pitchFamily="49" charset="0"/>
              <a:buChar char="o"/>
              <a:defRPr sz="160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3pPr>
            <a:lvl4pPr>
              <a:defRPr sz="13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4pPr>
            <a:lvl5pPr>
              <a:buFont typeface="Wingdings" pitchFamily="2" charset="2"/>
              <a:buChar char="§"/>
              <a:defRPr sz="1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915818" y="6597352"/>
            <a:ext cx="3816424" cy="2606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defTabSz="912813"/>
            <a:endParaRPr lang="fr-FR" sz="2400" dirty="0">
              <a:solidFill>
                <a:prstClr val="black"/>
              </a:solidFill>
              <a:latin typeface="Arial" pitchFamily="84" charset="0"/>
              <a:ea typeface="ＭＳ Ｐゴシック" pitchFamily="84" charset="-128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028384" y="6597352"/>
            <a:ext cx="1115616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‹#›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89569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4364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0319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rgbClr val="C00000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8839200" cy="304800"/>
          </a:xfrm>
          <a:prstGeom prst="rect">
            <a:avLst/>
          </a:prstGeom>
        </p:spPr>
        <p:txBody>
          <a:bodyPr/>
          <a:lstStyle/>
          <a:p>
            <a:pPr algn="just" defTabSz="913224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FFFFFF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chemeClr val="bg2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20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800600" y="990600"/>
            <a:ext cx="4114800" cy="27432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3810000"/>
            <a:ext cx="4114800" cy="28194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908146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8006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900208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4582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3657600"/>
            <a:ext cx="84582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455544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3657600"/>
            <a:ext cx="84582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828704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3657600"/>
            <a:ext cx="41910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5"/>
          </p:nvPr>
        </p:nvSpPr>
        <p:spPr>
          <a:xfrm>
            <a:off x="4800600" y="3657600"/>
            <a:ext cx="41910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099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85344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4803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5063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624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5"/>
          </p:nvPr>
        </p:nvSpPr>
        <p:spPr>
          <a:xfrm>
            <a:off x="450055" y="39624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744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3886200"/>
            <a:ext cx="8229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5077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5062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0349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9510246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84860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7000" y="1143000"/>
            <a:ext cx="62484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76200" y="1143000"/>
            <a:ext cx="251460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7733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74721"/>
            <a:ext cx="4343400" cy="5602287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4648200" y="871543"/>
            <a:ext cx="4343400" cy="5602287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76"/>
            <a:ext cx="4572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020700627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bg>
      <p:bgPr>
        <a:gradFill>
          <a:gsLst>
            <a:gs pos="0">
              <a:schemeClr val="tx1">
                <a:lumMod val="95000"/>
                <a:lumOff val="5000"/>
              </a:schemeClr>
            </a:gs>
            <a:gs pos="20000">
              <a:schemeClr val="tx1">
                <a:lumMod val="95000"/>
                <a:lumOff val="5000"/>
              </a:schemeClr>
            </a:gs>
            <a:gs pos="50000">
              <a:schemeClr val="tx1">
                <a:lumMod val="95000"/>
                <a:lumOff val="5000"/>
              </a:schemeClr>
            </a:gs>
            <a:gs pos="75000">
              <a:schemeClr val="tx1">
                <a:lumMod val="85000"/>
                <a:lumOff val="15000"/>
              </a:schemeClr>
            </a:gs>
            <a:gs pos="89999">
              <a:schemeClr val="tx1">
                <a:lumMod val="75000"/>
                <a:lumOff val="25000"/>
              </a:schemeClr>
            </a:gs>
            <a:gs pos="100000">
              <a:schemeClr val="tx1">
                <a:lumMod val="95000"/>
                <a:lumOff val="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1066800"/>
          </a:xfrm>
        </p:spPr>
        <p:txBody>
          <a:bodyPr>
            <a:normAutofit/>
          </a:bodyPr>
          <a:lstStyle>
            <a:lvl1pPr>
              <a:defRPr sz="4400" b="1" cap="none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6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3224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6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3224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0" y="6492951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127000" dist="38100" dir="18900000" sx="105000" sy="105000" algn="bl" rotWithShape="0">
                    <a:prstClr val="black">
                      <a:alpha val="30000"/>
                    </a:prstClr>
                  </a:outerShdw>
                </a:effectLst>
                <a:latin typeface="Hypatia Sans Pro" pitchFamily="34" charset="0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B6F15528-21DE-4FAA-801E-634DDDAF4B2B}" type="slidenum">
              <a:rPr lang="en-US" smtClean="0">
                <a:solidFill>
                  <a:srgbClr val="FFFFFF">
                    <a:lumMod val="50000"/>
                    <a:lumOff val="50000"/>
                  </a:srgbClr>
                </a:solidFill>
              </a:rPr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rgbClr val="FFFFFF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426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rgbClr val="C00000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8839200" cy="304800"/>
          </a:xfrm>
          <a:prstGeom prst="rect">
            <a:avLst/>
          </a:prstGeom>
        </p:spPr>
        <p:txBody>
          <a:bodyPr/>
          <a:lstStyle/>
          <a:p>
            <a:pPr algn="just" defTabSz="913224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FFFFFF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chemeClr val="bg2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227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800600" y="990600"/>
            <a:ext cx="4114800" cy="27432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3810000"/>
            <a:ext cx="4114800" cy="28194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627472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8006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828627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4582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3657600"/>
            <a:ext cx="84582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883745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3657600"/>
            <a:ext cx="84582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697072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3657600"/>
            <a:ext cx="41910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5"/>
          </p:nvPr>
        </p:nvSpPr>
        <p:spPr>
          <a:xfrm>
            <a:off x="4800600" y="3657600"/>
            <a:ext cx="41910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11485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85344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533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342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624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5"/>
          </p:nvPr>
        </p:nvSpPr>
        <p:spPr>
          <a:xfrm>
            <a:off x="450055" y="39624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047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3886200"/>
            <a:ext cx="8229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1193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0533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9743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6136841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84860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7000" y="1143000"/>
            <a:ext cx="62484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76200" y="1143000"/>
            <a:ext cx="251460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6348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74721"/>
            <a:ext cx="4343400" cy="5602287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4648200" y="871543"/>
            <a:ext cx="4343400" cy="5602287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84"/>
            <a:ext cx="4572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972701884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bg>
      <p:bgPr>
        <a:gradFill>
          <a:gsLst>
            <a:gs pos="0">
              <a:schemeClr val="tx1">
                <a:lumMod val="95000"/>
                <a:lumOff val="5000"/>
              </a:schemeClr>
            </a:gs>
            <a:gs pos="20000">
              <a:schemeClr val="tx1">
                <a:lumMod val="95000"/>
                <a:lumOff val="5000"/>
              </a:schemeClr>
            </a:gs>
            <a:gs pos="50000">
              <a:schemeClr val="tx1">
                <a:lumMod val="95000"/>
                <a:lumOff val="5000"/>
              </a:schemeClr>
            </a:gs>
            <a:gs pos="75000">
              <a:schemeClr val="tx1">
                <a:lumMod val="85000"/>
                <a:lumOff val="15000"/>
              </a:schemeClr>
            </a:gs>
            <a:gs pos="89999">
              <a:schemeClr val="tx1">
                <a:lumMod val="75000"/>
                <a:lumOff val="25000"/>
              </a:schemeClr>
            </a:gs>
            <a:gs pos="100000">
              <a:schemeClr val="tx1">
                <a:lumMod val="95000"/>
                <a:lumOff val="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1066800"/>
          </a:xfrm>
        </p:spPr>
        <p:txBody>
          <a:bodyPr>
            <a:normAutofit/>
          </a:bodyPr>
          <a:lstStyle>
            <a:lvl1pPr>
              <a:defRPr sz="4400" b="1" cap="none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34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3224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34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3224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0" y="6492959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127000" dist="38100" dir="18900000" sx="105000" sy="105000" algn="bl" rotWithShape="0">
                    <a:prstClr val="black">
                      <a:alpha val="30000"/>
                    </a:prstClr>
                  </a:outerShdw>
                </a:effectLst>
                <a:latin typeface="Hypatia Sans Pro" pitchFamily="34" charset="0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B6F15528-21DE-4FAA-801E-634DDDAF4B2B}" type="slidenum">
              <a:rPr lang="en-US" smtClean="0">
                <a:solidFill>
                  <a:srgbClr val="FFFFFF">
                    <a:lumMod val="50000"/>
                    <a:lumOff val="50000"/>
                  </a:srgbClr>
                </a:solidFill>
              </a:rPr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rgbClr val="FFFFFF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93469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rgbClr val="C00000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8839200" cy="304800"/>
          </a:xfrm>
          <a:prstGeom prst="rect">
            <a:avLst/>
          </a:prstGeom>
        </p:spPr>
        <p:txBody>
          <a:bodyPr/>
          <a:lstStyle/>
          <a:p>
            <a:pPr algn="just" defTabSz="913224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FFFFFF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chemeClr val="bg2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692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800600" y="990600"/>
            <a:ext cx="4114800" cy="27432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3810000"/>
            <a:ext cx="4114800" cy="28194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666285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8006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03770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4582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3657600"/>
            <a:ext cx="84582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3094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5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5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3657600"/>
            <a:ext cx="84582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265908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3657600"/>
            <a:ext cx="41910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5"/>
          </p:nvPr>
        </p:nvSpPr>
        <p:spPr>
          <a:xfrm>
            <a:off x="4800600" y="3657600"/>
            <a:ext cx="41910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425279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85344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4667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0440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624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5"/>
          </p:nvPr>
        </p:nvSpPr>
        <p:spPr>
          <a:xfrm>
            <a:off x="450055" y="39624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7370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3886200"/>
            <a:ext cx="8229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2137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652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9688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127032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84860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7000" y="1143000"/>
            <a:ext cx="62484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76200" y="1143000"/>
            <a:ext cx="251460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2003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3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74721"/>
            <a:ext cx="4343400" cy="5602287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4648200" y="871543"/>
            <a:ext cx="4343400" cy="5602287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90"/>
            <a:ext cx="4572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372439809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72054" y="569100"/>
            <a:ext cx="7808038" cy="1143961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99580" y="2710063"/>
            <a:ext cx="782026" cy="829876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457540" y="6356617"/>
            <a:ext cx="2132921" cy="364512"/>
          </a:xfrm>
          <a:prstGeom prst="rect">
            <a:avLst/>
          </a:prstGeom>
        </p:spPr>
        <p:txBody>
          <a:bodyPr lIns="83997" tIns="41998" rIns="83997" bIns="41998"/>
          <a:lstStyle/>
          <a:p>
            <a:pPr defTabSz="912813"/>
            <a:endParaRPr lang="en-US" sz="2400">
              <a:solidFill>
                <a:srgbClr val="FFFFFF"/>
              </a:solidFill>
              <a:latin typeface="Arial" pitchFamily="84" charset="0"/>
              <a:ea typeface="ＭＳ Ｐゴシック" pitchFamily="84" charset="-128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3124031" y="6356617"/>
            <a:ext cx="2895939" cy="364512"/>
          </a:xfrm>
          <a:prstGeom prst="rect">
            <a:avLst/>
          </a:prstGeom>
        </p:spPr>
        <p:txBody>
          <a:bodyPr lIns="83997" tIns="41998" rIns="83997" bIns="41998"/>
          <a:lstStyle/>
          <a:p>
            <a:pPr defTabSz="912813"/>
            <a:endParaRPr lang="en-US" sz="2400">
              <a:solidFill>
                <a:srgbClr val="FFFFFF"/>
              </a:solidFill>
              <a:latin typeface="Arial" pitchFamily="84" charset="0"/>
              <a:ea typeface="ＭＳ Ｐゴシック" pitchFamily="84" charset="-128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DDA9738-B8A8-CA47-ADEC-F6BC067F680C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874248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5881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072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3819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113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05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68779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378018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5920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625043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008745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777845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209740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229110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516119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299196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718707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2"/>
            <a:ext cx="20574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2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116027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1169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90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184964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7"/>
            <a:ext cx="7772400" cy="1470025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  <a:prstGeom prst="rect">
            <a:avLst/>
          </a:prstGeom>
        </p:spPr>
        <p:txBody>
          <a:bodyPr vert="horz" lIns="91057" tIns="45531" rIns="91057" bIns="45531"/>
          <a:lstStyle>
            <a:lvl1pPr marL="0" indent="0" algn="ctr">
              <a:buNone/>
              <a:defRPr/>
            </a:lvl1pPr>
            <a:lvl2pPr marL="455352" indent="0" algn="ctr">
              <a:buNone/>
              <a:defRPr/>
            </a:lvl2pPr>
            <a:lvl3pPr marL="910711" indent="0" algn="ctr">
              <a:buNone/>
              <a:defRPr/>
            </a:lvl3pPr>
            <a:lvl4pPr marL="1366069" indent="0" algn="ctr">
              <a:buNone/>
              <a:defRPr/>
            </a:lvl4pPr>
            <a:lvl5pPr marL="1821421" indent="0" algn="ctr">
              <a:buNone/>
              <a:defRPr/>
            </a:lvl5pPr>
            <a:lvl6pPr marL="2276779" indent="0" algn="ctr">
              <a:buNone/>
              <a:defRPr/>
            </a:lvl6pPr>
            <a:lvl7pPr marL="2732133" indent="0" algn="ctr">
              <a:buNone/>
              <a:defRPr/>
            </a:lvl7pPr>
            <a:lvl8pPr marL="3187478" indent="0" algn="ctr">
              <a:buNone/>
              <a:defRPr/>
            </a:lvl8pPr>
            <a:lvl9pPr marL="364283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83474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057" tIns="45531" rIns="91057" bIns="4553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699502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1"/>
            <a:ext cx="7772400" cy="1362075"/>
          </a:xfrm>
          <a:prstGeom prst="rect">
            <a:avLst/>
          </a:prstGeom>
        </p:spPr>
        <p:txBody>
          <a:bodyPr lIns="91057" tIns="45531" rIns="91057" bIns="45531"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  <a:prstGeom prst="rect">
            <a:avLst/>
          </a:prstGeom>
        </p:spPr>
        <p:txBody>
          <a:bodyPr vert="horz" lIns="91057" tIns="45531" rIns="91057" bIns="45531" anchor="b"/>
          <a:lstStyle>
            <a:lvl1pPr marL="0" indent="0">
              <a:buNone/>
              <a:defRPr sz="2000"/>
            </a:lvl1pPr>
            <a:lvl2pPr marL="455352" indent="0">
              <a:buNone/>
              <a:defRPr sz="1800"/>
            </a:lvl2pPr>
            <a:lvl3pPr marL="910711" indent="0">
              <a:buNone/>
              <a:defRPr sz="1600"/>
            </a:lvl3pPr>
            <a:lvl4pPr marL="1366069" indent="0">
              <a:buNone/>
              <a:defRPr sz="1400"/>
            </a:lvl4pPr>
            <a:lvl5pPr marL="1821421" indent="0">
              <a:buNone/>
              <a:defRPr sz="1400"/>
            </a:lvl5pPr>
            <a:lvl6pPr marL="2276779" indent="0">
              <a:buNone/>
              <a:defRPr sz="1400"/>
            </a:lvl6pPr>
            <a:lvl7pPr marL="2732133" indent="0">
              <a:buNone/>
              <a:defRPr sz="1400"/>
            </a:lvl7pPr>
            <a:lvl8pPr marL="3187478" indent="0">
              <a:buNone/>
              <a:defRPr sz="1400"/>
            </a:lvl8pPr>
            <a:lvl9pPr marL="36428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106319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vert="horz" lIns="91057" tIns="45531" rIns="91057" bIns="4553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 lIns="91057" tIns="45531" rIns="91057" bIns="4553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011127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  <a:prstGeom prst="rect">
            <a:avLst/>
          </a:prstGeom>
        </p:spPr>
        <p:txBody>
          <a:bodyPr vert="horz" lIns="91057" tIns="45531" rIns="91057" bIns="45531" anchor="b"/>
          <a:lstStyle>
            <a:lvl1pPr marL="0" indent="0">
              <a:buNone/>
              <a:defRPr sz="2400" b="1"/>
            </a:lvl1pPr>
            <a:lvl2pPr marL="455352" indent="0">
              <a:buNone/>
              <a:defRPr sz="2000" b="1"/>
            </a:lvl2pPr>
            <a:lvl3pPr marL="910711" indent="0">
              <a:buNone/>
              <a:defRPr sz="1800" b="1"/>
            </a:lvl3pPr>
            <a:lvl4pPr marL="1366069" indent="0">
              <a:buNone/>
              <a:defRPr sz="1600" b="1"/>
            </a:lvl4pPr>
            <a:lvl5pPr marL="1821421" indent="0">
              <a:buNone/>
              <a:defRPr sz="1600" b="1"/>
            </a:lvl5pPr>
            <a:lvl6pPr marL="2276779" indent="0">
              <a:buNone/>
              <a:defRPr sz="1600" b="1"/>
            </a:lvl6pPr>
            <a:lvl7pPr marL="2732133" indent="0">
              <a:buNone/>
              <a:defRPr sz="1600" b="1"/>
            </a:lvl7pPr>
            <a:lvl8pPr marL="3187478" indent="0">
              <a:buNone/>
              <a:defRPr sz="1600" b="1"/>
            </a:lvl8pPr>
            <a:lvl9pPr marL="36428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 lIns="91057" tIns="45531" rIns="91057" bIns="4553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4" y="1535114"/>
            <a:ext cx="4041775" cy="639762"/>
          </a:xfrm>
          <a:prstGeom prst="rect">
            <a:avLst/>
          </a:prstGeom>
        </p:spPr>
        <p:txBody>
          <a:bodyPr vert="horz" lIns="91057" tIns="45531" rIns="91057" bIns="45531" anchor="b"/>
          <a:lstStyle>
            <a:lvl1pPr marL="0" indent="0">
              <a:buNone/>
              <a:defRPr sz="2400" b="1"/>
            </a:lvl1pPr>
            <a:lvl2pPr marL="455352" indent="0">
              <a:buNone/>
              <a:defRPr sz="2000" b="1"/>
            </a:lvl2pPr>
            <a:lvl3pPr marL="910711" indent="0">
              <a:buNone/>
              <a:defRPr sz="1800" b="1"/>
            </a:lvl3pPr>
            <a:lvl4pPr marL="1366069" indent="0">
              <a:buNone/>
              <a:defRPr sz="1600" b="1"/>
            </a:lvl4pPr>
            <a:lvl5pPr marL="1821421" indent="0">
              <a:buNone/>
              <a:defRPr sz="1600" b="1"/>
            </a:lvl5pPr>
            <a:lvl6pPr marL="2276779" indent="0">
              <a:buNone/>
              <a:defRPr sz="1600" b="1"/>
            </a:lvl6pPr>
            <a:lvl7pPr marL="2732133" indent="0">
              <a:buNone/>
              <a:defRPr sz="1600" b="1"/>
            </a:lvl7pPr>
            <a:lvl8pPr marL="3187478" indent="0">
              <a:buNone/>
              <a:defRPr sz="1600" b="1"/>
            </a:lvl8pPr>
            <a:lvl9pPr marL="36428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  <a:prstGeom prst="rect">
            <a:avLst/>
          </a:prstGeom>
        </p:spPr>
        <p:txBody>
          <a:bodyPr vert="horz" lIns="91057" tIns="45531" rIns="91057" bIns="4553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4977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866096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632844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1" y="273050"/>
            <a:ext cx="3008313" cy="1162050"/>
          </a:xfrm>
          <a:prstGeom prst="rect">
            <a:avLst/>
          </a:prstGeom>
        </p:spPr>
        <p:txBody>
          <a:bodyPr lIns="91057" tIns="45531" rIns="91057" bIns="45531"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101"/>
            <a:ext cx="5111750" cy="5853113"/>
          </a:xfrm>
          <a:prstGeom prst="rect">
            <a:avLst/>
          </a:prstGeom>
        </p:spPr>
        <p:txBody>
          <a:bodyPr vert="horz" lIns="91057" tIns="45531" rIns="91057" bIns="45531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1" y="1435104"/>
            <a:ext cx="3008313" cy="4691063"/>
          </a:xfrm>
          <a:prstGeom prst="rect">
            <a:avLst/>
          </a:prstGeom>
        </p:spPr>
        <p:txBody>
          <a:bodyPr vert="horz" lIns="91057" tIns="45531" rIns="91057" bIns="45531"/>
          <a:lstStyle>
            <a:lvl1pPr marL="0" indent="0">
              <a:buNone/>
              <a:defRPr sz="1400"/>
            </a:lvl1pPr>
            <a:lvl2pPr marL="455352" indent="0">
              <a:buNone/>
              <a:defRPr sz="1200"/>
            </a:lvl2pPr>
            <a:lvl3pPr marL="910711" indent="0">
              <a:buNone/>
              <a:defRPr sz="1000"/>
            </a:lvl3pPr>
            <a:lvl4pPr marL="1366069" indent="0">
              <a:buNone/>
              <a:defRPr sz="900"/>
            </a:lvl4pPr>
            <a:lvl5pPr marL="1821421" indent="0">
              <a:buNone/>
              <a:defRPr sz="900"/>
            </a:lvl5pPr>
            <a:lvl6pPr marL="2276779" indent="0">
              <a:buNone/>
              <a:defRPr sz="900"/>
            </a:lvl6pPr>
            <a:lvl7pPr marL="2732133" indent="0">
              <a:buNone/>
              <a:defRPr sz="900"/>
            </a:lvl7pPr>
            <a:lvl8pPr marL="3187478" indent="0">
              <a:buNone/>
              <a:defRPr sz="900"/>
            </a:lvl8pPr>
            <a:lvl9pPr marL="36428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010381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lIns="91057" tIns="45531" rIns="91057" bIns="45531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 lIns="91057" tIns="45531" rIns="91057" bIns="45531"/>
          <a:lstStyle>
            <a:lvl1pPr marL="0" indent="0">
              <a:buNone/>
              <a:defRPr sz="3200"/>
            </a:lvl1pPr>
            <a:lvl2pPr marL="455352" indent="0">
              <a:buNone/>
              <a:defRPr sz="2800"/>
            </a:lvl2pPr>
            <a:lvl3pPr marL="910711" indent="0">
              <a:buNone/>
              <a:defRPr sz="2400"/>
            </a:lvl3pPr>
            <a:lvl4pPr marL="1366069" indent="0">
              <a:buNone/>
              <a:defRPr sz="2000"/>
            </a:lvl4pPr>
            <a:lvl5pPr marL="1821421" indent="0">
              <a:buNone/>
              <a:defRPr sz="2000"/>
            </a:lvl5pPr>
            <a:lvl6pPr marL="2276779" indent="0">
              <a:buNone/>
              <a:defRPr sz="2000"/>
            </a:lvl6pPr>
            <a:lvl7pPr marL="2732133" indent="0">
              <a:buNone/>
              <a:defRPr sz="2000"/>
            </a:lvl7pPr>
            <a:lvl8pPr marL="3187478" indent="0">
              <a:buNone/>
              <a:defRPr sz="2000"/>
            </a:lvl8pPr>
            <a:lvl9pPr marL="364283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 lIns="91057" tIns="45531" rIns="91057" bIns="45531"/>
          <a:lstStyle>
            <a:lvl1pPr marL="0" indent="0">
              <a:buNone/>
              <a:defRPr sz="1400"/>
            </a:lvl1pPr>
            <a:lvl2pPr marL="455352" indent="0">
              <a:buNone/>
              <a:defRPr sz="1200"/>
            </a:lvl2pPr>
            <a:lvl3pPr marL="910711" indent="0">
              <a:buNone/>
              <a:defRPr sz="1000"/>
            </a:lvl3pPr>
            <a:lvl4pPr marL="1366069" indent="0">
              <a:buNone/>
              <a:defRPr sz="900"/>
            </a:lvl4pPr>
            <a:lvl5pPr marL="1821421" indent="0">
              <a:buNone/>
              <a:defRPr sz="900"/>
            </a:lvl5pPr>
            <a:lvl6pPr marL="2276779" indent="0">
              <a:buNone/>
              <a:defRPr sz="900"/>
            </a:lvl6pPr>
            <a:lvl7pPr marL="2732133" indent="0">
              <a:buNone/>
              <a:defRPr sz="900"/>
            </a:lvl7pPr>
            <a:lvl8pPr marL="3187478" indent="0">
              <a:buNone/>
              <a:defRPr sz="900"/>
            </a:lvl8pPr>
            <a:lvl9pPr marL="36428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6299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 lIns="91057" tIns="45531" rIns="91057" bIns="4553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 lIns="91057" tIns="45531" rIns="91057" bIns="4553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740953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76221"/>
            <a:ext cx="2057400" cy="6049963"/>
          </a:xfrm>
          <a:prstGeom prst="rect">
            <a:avLst/>
          </a:prstGeom>
        </p:spPr>
        <p:txBody>
          <a:bodyPr vert="eaVert" lIns="91057" tIns="45531" rIns="91057" bIns="4553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21"/>
            <a:ext cx="6019800" cy="6049963"/>
          </a:xfrm>
          <a:prstGeom prst="rect">
            <a:avLst/>
          </a:prstGeom>
        </p:spPr>
        <p:txBody>
          <a:bodyPr vert="eaVert" lIns="91057" tIns="45531" rIns="91057" bIns="4553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632570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 lIns="91057" tIns="45531" rIns="91057" bIns="4553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vert="horz" lIns="91057" tIns="45531" rIns="91057" bIns="4553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 lIns="91057" tIns="45531" rIns="91057" bIns="45531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075739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 lIns="91057" tIns="45531" rIns="91057" bIns="4553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 lIns="91057" tIns="45531" rIns="91057" bIns="4553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612"/>
            <a:ext cx="4038600" cy="2187575"/>
          </a:xfrm>
          <a:prstGeom prst="rect">
            <a:avLst/>
          </a:prstGeom>
        </p:spPr>
        <p:txBody>
          <a:bodyPr vert="horz" lIns="91057" tIns="45531" rIns="91057" bIns="4553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 lIns="91057" tIns="45531" rIns="91057" bIns="4553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246193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673357"/>
      </p:ext>
    </p:extLst>
  </p:cSld>
  <p:clrMapOvr>
    <a:masterClrMapping/>
  </p:clrMapOvr>
  <p:transition spd="med"/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054906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2517124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0163012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770327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16147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607615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2268321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6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9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de-CH" smtClean="0">
                <a:solidFill>
                  <a:prstClr val="black"/>
                </a:solidFill>
                <a:latin typeface="Calibri"/>
              </a:rPr>
              <a:t>D. Schulte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9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CLIC machine status, SPC March 2012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382160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324162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4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9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de-CH" smtClean="0">
                <a:solidFill>
                  <a:prstClr val="black"/>
                </a:solidFill>
                <a:latin typeface="Calibri"/>
              </a:rPr>
              <a:t>D. Schulte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9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CLIC machine status, SPC March 2012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198484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9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de-CH" smtClean="0">
                <a:solidFill>
                  <a:prstClr val="black"/>
                </a:solidFill>
                <a:latin typeface="Calibri"/>
              </a:rPr>
              <a:t>D. Schulte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9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CLIC machine status, SPC March 2012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270603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9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de-CH" smtClean="0">
                <a:solidFill>
                  <a:prstClr val="black"/>
                </a:solidFill>
                <a:latin typeface="Calibri"/>
              </a:rPr>
              <a:t>D. Schulte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9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CLIC machine status, SPC March 2012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564820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9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de-CH" smtClean="0">
                <a:solidFill>
                  <a:prstClr val="black"/>
                </a:solidFill>
                <a:latin typeface="Calibri"/>
              </a:rPr>
              <a:t>D. Schulte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9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CLIC machine status, SPC March 2012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417836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9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de-CH" smtClean="0">
                <a:solidFill>
                  <a:prstClr val="black"/>
                </a:solidFill>
                <a:latin typeface="Calibri"/>
              </a:rPr>
              <a:t>D. Schulte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9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CLIC machine status, SPC March 2012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210318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9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9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de-CH" smtClean="0">
                <a:solidFill>
                  <a:prstClr val="black"/>
                </a:solidFill>
                <a:latin typeface="Calibri"/>
              </a:rPr>
              <a:t>D. Schulte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9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CLIC machine status, SPC March 2012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3486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9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de-CH" smtClean="0">
                <a:solidFill>
                  <a:prstClr val="black"/>
                </a:solidFill>
                <a:latin typeface="Calibri"/>
              </a:rPr>
              <a:t>D. Schulte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9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CLIC machine status, SPC March 2012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505029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9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de-CH" smtClean="0">
                <a:solidFill>
                  <a:prstClr val="black"/>
                </a:solidFill>
                <a:latin typeface="Calibri"/>
              </a:rPr>
              <a:t>D. Schulte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9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CLIC machine status, SPC March 2012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239828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9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de-CH" smtClean="0">
                <a:solidFill>
                  <a:prstClr val="black"/>
                </a:solidFill>
                <a:latin typeface="Calibri"/>
              </a:rPr>
              <a:t>D. Schulte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9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CLIC machine status, SPC March 2012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655425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title4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019" y="2296893"/>
            <a:ext cx="6567158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5072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title5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83" y="2296364"/>
            <a:ext cx="5450702" cy="228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5081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title6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79" y="2292445"/>
            <a:ext cx="5448515" cy="228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6924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75260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77"/>
            <a:ext cx="6629400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054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08816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9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9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93733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20830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4992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36397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9567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06959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7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7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37291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4916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Helvetica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D5D2683-2F0F-2446-99D1-A0802C5B472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649504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AEE52-1FD5-0444-B1B0-480D52BAC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846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3FAE4-284E-2941-A149-06B637F9B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830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8D65B-60A3-C84B-8BC8-3C90B8ADA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8A0B1-CD90-8C47-BD08-F809D9FB4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307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018C5-193D-CD47-931C-48C326503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402863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A1B4B-8DC9-9C4C-8520-0CD7202029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136952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1177F-C83F-5A4E-9568-0CDEB9815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053134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9F576-DDBC-4943-A452-734A4C9492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170988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4F739-F9C9-1849-ABEF-F55FD7898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424454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2104B-3026-6544-9979-135BE6693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2044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5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5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6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6B28E-F09F-496C-A41C-F73F3129DC8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7AB83-BC8E-4956-9DE7-E05EDEE23A57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B8998-D909-4913-B039-1B36AB56057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05F83-3A56-4E36-B51B-D00272204F3D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323C2-9769-44AC-B961-A44087293037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A7AC5-D6CC-43E5-A151-A9965EF3D13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810CE-7767-4554-9D1A-24609BB3421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4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66A39-3EF3-428A-B20E-0A7209F9477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7B0EA-510C-486F-82E2-980CE62881D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7F039-DFB7-4F11-AA9A-D3EB569E634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1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3E27-6A4A-417E-9BD8-0D1D0988C03E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71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B883A-1DC5-49EC-96F3-59680CF93FD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6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6B28E-F09F-496C-A41C-F73F3129DC8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7AB83-BC8E-4956-9DE7-E05EDEE23A57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B8998-D909-4913-B039-1B36AB56057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05F83-3A56-4E36-B51B-D00272204F3D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323C2-9769-44AC-B961-A44087293037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A7AC5-D6CC-43E5-A151-A9965EF3D13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810CE-7767-4554-9D1A-24609BB3421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4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66A39-3EF3-428A-B20E-0A7209F9477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7B0EA-510C-486F-82E2-980CE62881D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7F039-DFB7-4F11-AA9A-D3EB569E634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1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3E27-6A4A-417E-9BD8-0D1D0988C03E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71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B883A-1DC5-49EC-96F3-59680CF93FD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6" name="Rectangle 4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282575" y="1"/>
            <a:ext cx="8520113" cy="717452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2586836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836023"/>
            <a:ext cx="9143999" cy="602197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0246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688017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925838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010748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408676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422576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522395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747221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2253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41414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520113" cy="5445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733257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520113" cy="5445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8038" y="977900"/>
            <a:ext cx="4184650" cy="2319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8038" y="3449638"/>
            <a:ext cx="4184650" cy="2320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11624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6" name="Rectangle 4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282575" y="1"/>
            <a:ext cx="8520113" cy="717452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2138853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836023"/>
            <a:ext cx="9143999" cy="602197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317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402445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409283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848555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99047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585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0.xml"/><Relationship Id="rId13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9.xml"/><Relationship Id="rId12" Type="http://schemas.openxmlformats.org/officeDocument/2006/relationships/slideLayout" Target="../slideLayouts/slideLayout104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11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96.xml"/><Relationship Id="rId9" Type="http://schemas.openxmlformats.org/officeDocument/2006/relationships/slideLayout" Target="../slideLayouts/slideLayout101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slideLayout" Target="../slideLayouts/slideLayout128.xml"/><Relationship Id="rId2" Type="http://schemas.openxmlformats.org/officeDocument/2006/relationships/slideLayout" Target="../slideLayouts/slideLayout118.xml"/><Relationship Id="rId16" Type="http://schemas.openxmlformats.org/officeDocument/2006/relationships/image" Target="../media/image5.emf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5" Type="http://schemas.openxmlformats.org/officeDocument/2006/relationships/theme" Target="../theme/theme12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Relationship Id="rId14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8.xml"/><Relationship Id="rId3" Type="http://schemas.openxmlformats.org/officeDocument/2006/relationships/slideLayout" Target="../slideLayouts/slideLayout133.xml"/><Relationship Id="rId7" Type="http://schemas.openxmlformats.org/officeDocument/2006/relationships/slideLayout" Target="../slideLayouts/slideLayout137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2.xml"/><Relationship Id="rId1" Type="http://schemas.openxmlformats.org/officeDocument/2006/relationships/slideLayout" Target="../slideLayouts/slideLayout131.xml"/><Relationship Id="rId6" Type="http://schemas.openxmlformats.org/officeDocument/2006/relationships/slideLayout" Target="../slideLayouts/slideLayout136.xml"/><Relationship Id="rId11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35.xml"/><Relationship Id="rId10" Type="http://schemas.openxmlformats.org/officeDocument/2006/relationships/slideLayout" Target="../slideLayouts/slideLayout140.xml"/><Relationship Id="rId4" Type="http://schemas.openxmlformats.org/officeDocument/2006/relationships/slideLayout" Target="../slideLayouts/slideLayout134.xml"/><Relationship Id="rId9" Type="http://schemas.openxmlformats.org/officeDocument/2006/relationships/slideLayout" Target="../slideLayouts/slideLayout139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9.xml"/><Relationship Id="rId3" Type="http://schemas.openxmlformats.org/officeDocument/2006/relationships/slideLayout" Target="../slideLayouts/slideLayout144.xml"/><Relationship Id="rId7" Type="http://schemas.openxmlformats.org/officeDocument/2006/relationships/slideLayout" Target="../slideLayouts/slideLayout148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3.xml"/><Relationship Id="rId1" Type="http://schemas.openxmlformats.org/officeDocument/2006/relationships/slideLayout" Target="../slideLayouts/slideLayout142.xml"/><Relationship Id="rId6" Type="http://schemas.openxmlformats.org/officeDocument/2006/relationships/slideLayout" Target="../slideLayouts/slideLayout147.xml"/><Relationship Id="rId11" Type="http://schemas.openxmlformats.org/officeDocument/2006/relationships/slideLayout" Target="../slideLayouts/slideLayout152.xml"/><Relationship Id="rId5" Type="http://schemas.openxmlformats.org/officeDocument/2006/relationships/slideLayout" Target="../slideLayouts/slideLayout146.xml"/><Relationship Id="rId10" Type="http://schemas.openxmlformats.org/officeDocument/2006/relationships/slideLayout" Target="../slideLayouts/slideLayout151.xml"/><Relationship Id="rId4" Type="http://schemas.openxmlformats.org/officeDocument/2006/relationships/slideLayout" Target="../slideLayouts/slideLayout145.xml"/><Relationship Id="rId9" Type="http://schemas.openxmlformats.org/officeDocument/2006/relationships/slideLayout" Target="../slideLayouts/slideLayout150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0.xml"/><Relationship Id="rId3" Type="http://schemas.openxmlformats.org/officeDocument/2006/relationships/slideLayout" Target="../slideLayouts/slideLayout155.xml"/><Relationship Id="rId7" Type="http://schemas.openxmlformats.org/officeDocument/2006/relationships/slideLayout" Target="../slideLayouts/slideLayout159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4.xml"/><Relationship Id="rId1" Type="http://schemas.openxmlformats.org/officeDocument/2006/relationships/slideLayout" Target="../slideLayouts/slideLayout153.xml"/><Relationship Id="rId6" Type="http://schemas.openxmlformats.org/officeDocument/2006/relationships/slideLayout" Target="../slideLayouts/slideLayout158.xml"/><Relationship Id="rId11" Type="http://schemas.openxmlformats.org/officeDocument/2006/relationships/slideLayout" Target="../slideLayouts/slideLayout163.xml"/><Relationship Id="rId5" Type="http://schemas.openxmlformats.org/officeDocument/2006/relationships/slideLayout" Target="../slideLayouts/slideLayout157.xml"/><Relationship Id="rId10" Type="http://schemas.openxmlformats.org/officeDocument/2006/relationships/slideLayout" Target="../slideLayouts/slideLayout162.xml"/><Relationship Id="rId4" Type="http://schemas.openxmlformats.org/officeDocument/2006/relationships/slideLayout" Target="../slideLayouts/slideLayout156.xml"/><Relationship Id="rId9" Type="http://schemas.openxmlformats.org/officeDocument/2006/relationships/slideLayout" Target="../slideLayouts/slideLayout161.xml"/></Relationships>
</file>

<file path=ppt/slideMasters/_rels/slideMaster16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76.xml"/><Relationship Id="rId18" Type="http://schemas.openxmlformats.org/officeDocument/2006/relationships/slideLayout" Target="../slideLayouts/slideLayout181.xml"/><Relationship Id="rId26" Type="http://schemas.openxmlformats.org/officeDocument/2006/relationships/slideLayout" Target="../slideLayouts/slideLayout189.xml"/><Relationship Id="rId39" Type="http://schemas.openxmlformats.org/officeDocument/2006/relationships/slideLayout" Target="../slideLayouts/slideLayout202.xml"/><Relationship Id="rId21" Type="http://schemas.openxmlformats.org/officeDocument/2006/relationships/slideLayout" Target="../slideLayouts/slideLayout184.xml"/><Relationship Id="rId34" Type="http://schemas.openxmlformats.org/officeDocument/2006/relationships/slideLayout" Target="../slideLayouts/slideLayout197.xml"/><Relationship Id="rId42" Type="http://schemas.openxmlformats.org/officeDocument/2006/relationships/slideLayout" Target="../slideLayouts/slideLayout205.xml"/><Relationship Id="rId47" Type="http://schemas.openxmlformats.org/officeDocument/2006/relationships/slideLayout" Target="../slideLayouts/slideLayout210.xml"/><Relationship Id="rId50" Type="http://schemas.openxmlformats.org/officeDocument/2006/relationships/slideLayout" Target="../slideLayouts/slideLayout213.xml"/><Relationship Id="rId55" Type="http://schemas.openxmlformats.org/officeDocument/2006/relationships/slideLayout" Target="../slideLayouts/slideLayout218.xml"/><Relationship Id="rId63" Type="http://schemas.openxmlformats.org/officeDocument/2006/relationships/slideLayout" Target="../slideLayouts/slideLayout226.xml"/><Relationship Id="rId68" Type="http://schemas.openxmlformats.org/officeDocument/2006/relationships/slideLayout" Target="../slideLayouts/slideLayout231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6" Type="http://schemas.openxmlformats.org/officeDocument/2006/relationships/slideLayout" Target="../slideLayouts/slideLayout179.xml"/><Relationship Id="rId29" Type="http://schemas.openxmlformats.org/officeDocument/2006/relationships/slideLayout" Target="../slideLayouts/slideLayout192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11" Type="http://schemas.openxmlformats.org/officeDocument/2006/relationships/slideLayout" Target="../slideLayouts/slideLayout174.xml"/><Relationship Id="rId24" Type="http://schemas.openxmlformats.org/officeDocument/2006/relationships/slideLayout" Target="../slideLayouts/slideLayout187.xml"/><Relationship Id="rId32" Type="http://schemas.openxmlformats.org/officeDocument/2006/relationships/slideLayout" Target="../slideLayouts/slideLayout195.xml"/><Relationship Id="rId37" Type="http://schemas.openxmlformats.org/officeDocument/2006/relationships/slideLayout" Target="../slideLayouts/slideLayout200.xml"/><Relationship Id="rId40" Type="http://schemas.openxmlformats.org/officeDocument/2006/relationships/slideLayout" Target="../slideLayouts/slideLayout203.xml"/><Relationship Id="rId45" Type="http://schemas.openxmlformats.org/officeDocument/2006/relationships/slideLayout" Target="../slideLayouts/slideLayout208.xml"/><Relationship Id="rId53" Type="http://schemas.openxmlformats.org/officeDocument/2006/relationships/slideLayout" Target="../slideLayouts/slideLayout216.xml"/><Relationship Id="rId58" Type="http://schemas.openxmlformats.org/officeDocument/2006/relationships/slideLayout" Target="../slideLayouts/slideLayout221.xml"/><Relationship Id="rId66" Type="http://schemas.openxmlformats.org/officeDocument/2006/relationships/slideLayout" Target="../slideLayouts/slideLayout229.xml"/><Relationship Id="rId5" Type="http://schemas.openxmlformats.org/officeDocument/2006/relationships/slideLayout" Target="../slideLayouts/slideLayout168.xml"/><Relationship Id="rId15" Type="http://schemas.openxmlformats.org/officeDocument/2006/relationships/slideLayout" Target="../slideLayouts/slideLayout178.xml"/><Relationship Id="rId23" Type="http://schemas.openxmlformats.org/officeDocument/2006/relationships/slideLayout" Target="../slideLayouts/slideLayout186.xml"/><Relationship Id="rId28" Type="http://schemas.openxmlformats.org/officeDocument/2006/relationships/slideLayout" Target="../slideLayouts/slideLayout191.xml"/><Relationship Id="rId36" Type="http://schemas.openxmlformats.org/officeDocument/2006/relationships/slideLayout" Target="../slideLayouts/slideLayout199.xml"/><Relationship Id="rId49" Type="http://schemas.openxmlformats.org/officeDocument/2006/relationships/slideLayout" Target="../slideLayouts/slideLayout212.xml"/><Relationship Id="rId57" Type="http://schemas.openxmlformats.org/officeDocument/2006/relationships/slideLayout" Target="../slideLayouts/slideLayout220.xml"/><Relationship Id="rId61" Type="http://schemas.openxmlformats.org/officeDocument/2006/relationships/slideLayout" Target="../slideLayouts/slideLayout224.xml"/><Relationship Id="rId10" Type="http://schemas.openxmlformats.org/officeDocument/2006/relationships/slideLayout" Target="../slideLayouts/slideLayout173.xml"/><Relationship Id="rId19" Type="http://schemas.openxmlformats.org/officeDocument/2006/relationships/slideLayout" Target="../slideLayouts/slideLayout182.xml"/><Relationship Id="rId31" Type="http://schemas.openxmlformats.org/officeDocument/2006/relationships/slideLayout" Target="../slideLayouts/slideLayout194.xml"/><Relationship Id="rId44" Type="http://schemas.openxmlformats.org/officeDocument/2006/relationships/slideLayout" Target="../slideLayouts/slideLayout207.xml"/><Relationship Id="rId52" Type="http://schemas.openxmlformats.org/officeDocument/2006/relationships/slideLayout" Target="../slideLayouts/slideLayout215.xml"/><Relationship Id="rId60" Type="http://schemas.openxmlformats.org/officeDocument/2006/relationships/slideLayout" Target="../slideLayouts/slideLayout223.xml"/><Relationship Id="rId65" Type="http://schemas.openxmlformats.org/officeDocument/2006/relationships/slideLayout" Target="../slideLayouts/slideLayout22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Relationship Id="rId14" Type="http://schemas.openxmlformats.org/officeDocument/2006/relationships/slideLayout" Target="../slideLayouts/slideLayout177.xml"/><Relationship Id="rId22" Type="http://schemas.openxmlformats.org/officeDocument/2006/relationships/slideLayout" Target="../slideLayouts/slideLayout185.xml"/><Relationship Id="rId27" Type="http://schemas.openxmlformats.org/officeDocument/2006/relationships/slideLayout" Target="../slideLayouts/slideLayout190.xml"/><Relationship Id="rId30" Type="http://schemas.openxmlformats.org/officeDocument/2006/relationships/slideLayout" Target="../slideLayouts/slideLayout193.xml"/><Relationship Id="rId35" Type="http://schemas.openxmlformats.org/officeDocument/2006/relationships/slideLayout" Target="../slideLayouts/slideLayout198.xml"/><Relationship Id="rId43" Type="http://schemas.openxmlformats.org/officeDocument/2006/relationships/slideLayout" Target="../slideLayouts/slideLayout206.xml"/><Relationship Id="rId48" Type="http://schemas.openxmlformats.org/officeDocument/2006/relationships/slideLayout" Target="../slideLayouts/slideLayout211.xml"/><Relationship Id="rId56" Type="http://schemas.openxmlformats.org/officeDocument/2006/relationships/slideLayout" Target="../slideLayouts/slideLayout219.xml"/><Relationship Id="rId64" Type="http://schemas.openxmlformats.org/officeDocument/2006/relationships/slideLayout" Target="../slideLayouts/slideLayout227.xml"/><Relationship Id="rId69" Type="http://schemas.openxmlformats.org/officeDocument/2006/relationships/theme" Target="../theme/theme16.xml"/><Relationship Id="rId8" Type="http://schemas.openxmlformats.org/officeDocument/2006/relationships/slideLayout" Target="../slideLayouts/slideLayout171.xml"/><Relationship Id="rId51" Type="http://schemas.openxmlformats.org/officeDocument/2006/relationships/slideLayout" Target="../slideLayouts/slideLayout214.xml"/><Relationship Id="rId3" Type="http://schemas.openxmlformats.org/officeDocument/2006/relationships/slideLayout" Target="../slideLayouts/slideLayout166.xml"/><Relationship Id="rId12" Type="http://schemas.openxmlformats.org/officeDocument/2006/relationships/slideLayout" Target="../slideLayouts/slideLayout175.xml"/><Relationship Id="rId17" Type="http://schemas.openxmlformats.org/officeDocument/2006/relationships/slideLayout" Target="../slideLayouts/slideLayout180.xml"/><Relationship Id="rId25" Type="http://schemas.openxmlformats.org/officeDocument/2006/relationships/slideLayout" Target="../slideLayouts/slideLayout188.xml"/><Relationship Id="rId33" Type="http://schemas.openxmlformats.org/officeDocument/2006/relationships/slideLayout" Target="../slideLayouts/slideLayout196.xml"/><Relationship Id="rId38" Type="http://schemas.openxmlformats.org/officeDocument/2006/relationships/slideLayout" Target="../slideLayouts/slideLayout201.xml"/><Relationship Id="rId46" Type="http://schemas.openxmlformats.org/officeDocument/2006/relationships/slideLayout" Target="../slideLayouts/slideLayout209.xml"/><Relationship Id="rId59" Type="http://schemas.openxmlformats.org/officeDocument/2006/relationships/slideLayout" Target="../slideLayouts/slideLayout222.xml"/><Relationship Id="rId67" Type="http://schemas.openxmlformats.org/officeDocument/2006/relationships/slideLayout" Target="../slideLayouts/slideLayout230.xml"/><Relationship Id="rId20" Type="http://schemas.openxmlformats.org/officeDocument/2006/relationships/slideLayout" Target="../slideLayouts/slideLayout183.xml"/><Relationship Id="rId41" Type="http://schemas.openxmlformats.org/officeDocument/2006/relationships/slideLayout" Target="../slideLayouts/slideLayout204.xml"/><Relationship Id="rId54" Type="http://schemas.openxmlformats.org/officeDocument/2006/relationships/slideLayout" Target="../slideLayouts/slideLayout217.xml"/><Relationship Id="rId62" Type="http://schemas.openxmlformats.org/officeDocument/2006/relationships/slideLayout" Target="../slideLayouts/slideLayout225.xml"/><Relationship Id="rId70" Type="http://schemas.openxmlformats.org/officeDocument/2006/relationships/image" Target="../media/image12.png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slideLayout" Target="../slideLayouts/slideLayout234.xml"/><Relationship Id="rId7" Type="http://schemas.openxmlformats.org/officeDocument/2006/relationships/theme" Target="../theme/theme17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5" Type="http://schemas.openxmlformats.org/officeDocument/2006/relationships/slideLayout" Target="../slideLayouts/slideLayout236.xml"/><Relationship Id="rId4" Type="http://schemas.openxmlformats.org/officeDocument/2006/relationships/slideLayout" Target="../slideLayouts/slideLayout23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5.xml"/><Relationship Id="rId13" Type="http://schemas.openxmlformats.org/officeDocument/2006/relationships/slideLayout" Target="../slideLayouts/slideLayout250.xml"/><Relationship Id="rId3" Type="http://schemas.openxmlformats.org/officeDocument/2006/relationships/slideLayout" Target="../slideLayouts/slideLayout240.xml"/><Relationship Id="rId7" Type="http://schemas.openxmlformats.org/officeDocument/2006/relationships/slideLayout" Target="../slideLayouts/slideLayout244.xml"/><Relationship Id="rId12" Type="http://schemas.openxmlformats.org/officeDocument/2006/relationships/slideLayout" Target="../slideLayouts/slideLayout249.xml"/><Relationship Id="rId2" Type="http://schemas.openxmlformats.org/officeDocument/2006/relationships/slideLayout" Target="../slideLayouts/slideLayout239.xml"/><Relationship Id="rId1" Type="http://schemas.openxmlformats.org/officeDocument/2006/relationships/slideLayout" Target="../slideLayouts/slideLayout238.xml"/><Relationship Id="rId6" Type="http://schemas.openxmlformats.org/officeDocument/2006/relationships/slideLayout" Target="../slideLayouts/slideLayout243.xml"/><Relationship Id="rId11" Type="http://schemas.openxmlformats.org/officeDocument/2006/relationships/slideLayout" Target="../slideLayouts/slideLayout248.xml"/><Relationship Id="rId5" Type="http://schemas.openxmlformats.org/officeDocument/2006/relationships/slideLayout" Target="../slideLayouts/slideLayout242.xml"/><Relationship Id="rId10" Type="http://schemas.openxmlformats.org/officeDocument/2006/relationships/slideLayout" Target="../slideLayouts/slideLayout247.xml"/><Relationship Id="rId4" Type="http://schemas.openxmlformats.org/officeDocument/2006/relationships/slideLayout" Target="../slideLayouts/slideLayout241.xml"/><Relationship Id="rId9" Type="http://schemas.openxmlformats.org/officeDocument/2006/relationships/slideLayout" Target="../slideLayouts/slideLayout246.xml"/><Relationship Id="rId14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8.xml"/><Relationship Id="rId13" Type="http://schemas.openxmlformats.org/officeDocument/2006/relationships/slideLayout" Target="../slideLayouts/slideLayout263.xml"/><Relationship Id="rId3" Type="http://schemas.openxmlformats.org/officeDocument/2006/relationships/slideLayout" Target="../slideLayouts/slideLayout253.xml"/><Relationship Id="rId7" Type="http://schemas.openxmlformats.org/officeDocument/2006/relationships/slideLayout" Target="../slideLayouts/slideLayout257.xml"/><Relationship Id="rId12" Type="http://schemas.openxmlformats.org/officeDocument/2006/relationships/slideLayout" Target="../slideLayouts/slideLayout262.xml"/><Relationship Id="rId2" Type="http://schemas.openxmlformats.org/officeDocument/2006/relationships/slideLayout" Target="../slideLayouts/slideLayout252.xml"/><Relationship Id="rId1" Type="http://schemas.openxmlformats.org/officeDocument/2006/relationships/slideLayout" Target="../slideLayouts/slideLayout251.xml"/><Relationship Id="rId6" Type="http://schemas.openxmlformats.org/officeDocument/2006/relationships/slideLayout" Target="../slideLayouts/slideLayout256.xml"/><Relationship Id="rId11" Type="http://schemas.openxmlformats.org/officeDocument/2006/relationships/slideLayout" Target="../slideLayouts/slideLayout261.xml"/><Relationship Id="rId5" Type="http://schemas.openxmlformats.org/officeDocument/2006/relationships/slideLayout" Target="../slideLayouts/slideLayout255.xml"/><Relationship Id="rId10" Type="http://schemas.openxmlformats.org/officeDocument/2006/relationships/slideLayout" Target="../slideLayouts/slideLayout260.xml"/><Relationship Id="rId4" Type="http://schemas.openxmlformats.org/officeDocument/2006/relationships/slideLayout" Target="../slideLayouts/slideLayout254.xml"/><Relationship Id="rId9" Type="http://schemas.openxmlformats.org/officeDocument/2006/relationships/slideLayout" Target="../slideLayouts/slideLayout259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1.xml"/><Relationship Id="rId13" Type="http://schemas.openxmlformats.org/officeDocument/2006/relationships/image" Target="../media/image17.jpeg"/><Relationship Id="rId3" Type="http://schemas.openxmlformats.org/officeDocument/2006/relationships/slideLayout" Target="../slideLayouts/slideLayout266.xml"/><Relationship Id="rId7" Type="http://schemas.openxmlformats.org/officeDocument/2006/relationships/slideLayout" Target="../slideLayouts/slideLayout270.xml"/><Relationship Id="rId12" Type="http://schemas.openxmlformats.org/officeDocument/2006/relationships/image" Target="../media/image16.png"/><Relationship Id="rId2" Type="http://schemas.openxmlformats.org/officeDocument/2006/relationships/slideLayout" Target="../slideLayouts/slideLayout265.xml"/><Relationship Id="rId1" Type="http://schemas.openxmlformats.org/officeDocument/2006/relationships/slideLayout" Target="../slideLayouts/slideLayout264.xml"/><Relationship Id="rId6" Type="http://schemas.openxmlformats.org/officeDocument/2006/relationships/slideLayout" Target="../slideLayouts/slideLayout269.xml"/><Relationship Id="rId11" Type="http://schemas.openxmlformats.org/officeDocument/2006/relationships/image" Target="../media/image15.jpeg"/><Relationship Id="rId5" Type="http://schemas.openxmlformats.org/officeDocument/2006/relationships/slideLayout" Target="../slideLayouts/slideLayout268.xml"/><Relationship Id="rId10" Type="http://schemas.openxmlformats.org/officeDocument/2006/relationships/image" Target="../media/image14.wmf"/><Relationship Id="rId4" Type="http://schemas.openxmlformats.org/officeDocument/2006/relationships/slideLayout" Target="../slideLayouts/slideLayout267.xml"/><Relationship Id="rId9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9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274.xml"/><Relationship Id="rId7" Type="http://schemas.openxmlformats.org/officeDocument/2006/relationships/slideLayout" Target="../slideLayouts/slideLayout278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73.xml"/><Relationship Id="rId1" Type="http://schemas.openxmlformats.org/officeDocument/2006/relationships/slideLayout" Target="../slideLayouts/slideLayout272.xml"/><Relationship Id="rId6" Type="http://schemas.openxmlformats.org/officeDocument/2006/relationships/slideLayout" Target="../slideLayouts/slideLayout277.xml"/><Relationship Id="rId11" Type="http://schemas.openxmlformats.org/officeDocument/2006/relationships/slideLayout" Target="../slideLayouts/slideLayout282.xml"/><Relationship Id="rId5" Type="http://schemas.openxmlformats.org/officeDocument/2006/relationships/slideLayout" Target="../slideLayouts/slideLayout276.xml"/><Relationship Id="rId10" Type="http://schemas.openxmlformats.org/officeDocument/2006/relationships/slideLayout" Target="../slideLayouts/slideLayout281.xml"/><Relationship Id="rId4" Type="http://schemas.openxmlformats.org/officeDocument/2006/relationships/slideLayout" Target="../slideLayouts/slideLayout275.xml"/><Relationship Id="rId9" Type="http://schemas.openxmlformats.org/officeDocument/2006/relationships/slideLayout" Target="../slideLayouts/slideLayout280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0.xml"/><Relationship Id="rId13" Type="http://schemas.openxmlformats.org/officeDocument/2006/relationships/slideLayout" Target="../slideLayouts/slideLayout295.xml"/><Relationship Id="rId3" Type="http://schemas.openxmlformats.org/officeDocument/2006/relationships/slideLayout" Target="../slideLayouts/slideLayout285.xml"/><Relationship Id="rId7" Type="http://schemas.openxmlformats.org/officeDocument/2006/relationships/slideLayout" Target="../slideLayouts/slideLayout289.xml"/><Relationship Id="rId12" Type="http://schemas.openxmlformats.org/officeDocument/2006/relationships/slideLayout" Target="../slideLayouts/slideLayout294.xml"/><Relationship Id="rId2" Type="http://schemas.openxmlformats.org/officeDocument/2006/relationships/slideLayout" Target="../slideLayouts/slideLayout284.xml"/><Relationship Id="rId16" Type="http://schemas.openxmlformats.org/officeDocument/2006/relationships/image" Target="../media/image5.emf"/><Relationship Id="rId1" Type="http://schemas.openxmlformats.org/officeDocument/2006/relationships/slideLayout" Target="../slideLayouts/slideLayout283.xml"/><Relationship Id="rId6" Type="http://schemas.openxmlformats.org/officeDocument/2006/relationships/slideLayout" Target="../slideLayouts/slideLayout288.xml"/><Relationship Id="rId11" Type="http://schemas.openxmlformats.org/officeDocument/2006/relationships/slideLayout" Target="../slideLayouts/slideLayout293.xml"/><Relationship Id="rId5" Type="http://schemas.openxmlformats.org/officeDocument/2006/relationships/slideLayout" Target="../slideLayouts/slideLayout287.xml"/><Relationship Id="rId15" Type="http://schemas.openxmlformats.org/officeDocument/2006/relationships/theme" Target="../theme/theme22.xml"/><Relationship Id="rId10" Type="http://schemas.openxmlformats.org/officeDocument/2006/relationships/slideLayout" Target="../slideLayouts/slideLayout292.xml"/><Relationship Id="rId4" Type="http://schemas.openxmlformats.org/officeDocument/2006/relationships/slideLayout" Target="../slideLayouts/slideLayout286.xml"/><Relationship Id="rId9" Type="http://schemas.openxmlformats.org/officeDocument/2006/relationships/slideLayout" Target="../slideLayouts/slideLayout291.xml"/><Relationship Id="rId14" Type="http://schemas.openxmlformats.org/officeDocument/2006/relationships/slideLayout" Target="../slideLayouts/slideLayout296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4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99.xml"/><Relationship Id="rId7" Type="http://schemas.openxmlformats.org/officeDocument/2006/relationships/slideLayout" Target="../slideLayouts/slideLayout303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98.xml"/><Relationship Id="rId1" Type="http://schemas.openxmlformats.org/officeDocument/2006/relationships/slideLayout" Target="../slideLayouts/slideLayout297.xml"/><Relationship Id="rId6" Type="http://schemas.openxmlformats.org/officeDocument/2006/relationships/slideLayout" Target="../slideLayouts/slideLayout302.xml"/><Relationship Id="rId11" Type="http://schemas.openxmlformats.org/officeDocument/2006/relationships/slideLayout" Target="../slideLayouts/slideLayout307.xml"/><Relationship Id="rId5" Type="http://schemas.openxmlformats.org/officeDocument/2006/relationships/slideLayout" Target="../slideLayouts/slideLayout301.xml"/><Relationship Id="rId10" Type="http://schemas.openxmlformats.org/officeDocument/2006/relationships/slideLayout" Target="../slideLayouts/slideLayout306.xml"/><Relationship Id="rId4" Type="http://schemas.openxmlformats.org/officeDocument/2006/relationships/slideLayout" Target="../slideLayouts/slideLayout300.xml"/><Relationship Id="rId9" Type="http://schemas.openxmlformats.org/officeDocument/2006/relationships/slideLayout" Target="../slideLayouts/slideLayout305.xml"/><Relationship Id="rId14" Type="http://schemas.openxmlformats.org/officeDocument/2006/relationships/image" Target="../media/image19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slideLayout" Target="../slideLayouts/slideLayout92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24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 b="1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588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Textmasterformate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07180" y="6457950"/>
            <a:ext cx="8836819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r>
              <a:rPr lang="en-GB" sz="900" b="1" dirty="0" smtClean="0">
                <a:solidFill>
                  <a:srgbClr val="808080"/>
                </a:solidFill>
                <a:ea typeface="ＭＳ Ｐゴシック" charset="-128"/>
              </a:rPr>
              <a:t>J. </a:t>
            </a:r>
            <a:r>
              <a:rPr lang="en-GB" sz="900" b="1" dirty="0" err="1">
                <a:solidFill>
                  <a:srgbClr val="808080"/>
                </a:solidFill>
                <a:ea typeface="ＭＳ Ｐゴシック" charset="-128"/>
              </a:rPr>
              <a:t>Mnich</a:t>
            </a:r>
            <a:r>
              <a:rPr lang="en-GB" sz="900" b="1" dirty="0">
                <a:solidFill>
                  <a:srgbClr val="808080"/>
                </a:solidFill>
                <a:ea typeface="ＭＳ Ｐゴシック" charset="-128"/>
              </a:rPr>
              <a:t>  </a:t>
            </a:r>
            <a:r>
              <a:rPr lang="en-GB" sz="900" dirty="0">
                <a:solidFill>
                  <a:srgbClr val="808080"/>
                </a:solidFill>
                <a:ea typeface="ＭＳ Ｐゴシック" charset="-128"/>
              </a:rPr>
              <a:t>|  </a:t>
            </a:r>
            <a:r>
              <a:rPr lang="en-GB" sz="900" dirty="0" smtClean="0">
                <a:solidFill>
                  <a:srgbClr val="808080"/>
                </a:solidFill>
                <a:ea typeface="ＭＳ Ｐゴシック" charset="-128"/>
              </a:rPr>
              <a:t>Das Higgs-</a:t>
            </a:r>
            <a:r>
              <a:rPr lang="en-GB" sz="900" dirty="0" err="1" smtClean="0">
                <a:solidFill>
                  <a:srgbClr val="808080"/>
                </a:solidFill>
                <a:ea typeface="ＭＳ Ｐゴシック" charset="-128"/>
              </a:rPr>
              <a:t>Teilchen</a:t>
            </a:r>
            <a:r>
              <a:rPr lang="en-GB" sz="900" dirty="0" smtClean="0">
                <a:solidFill>
                  <a:srgbClr val="808080"/>
                </a:solidFill>
                <a:ea typeface="ＭＳ Ｐゴシック" charset="-128"/>
              </a:rPr>
              <a:t>: </a:t>
            </a:r>
            <a:r>
              <a:rPr lang="en-GB" sz="900" dirty="0" err="1" smtClean="0">
                <a:solidFill>
                  <a:srgbClr val="808080"/>
                </a:solidFill>
                <a:ea typeface="ＭＳ Ｐゴシック" charset="-128"/>
              </a:rPr>
              <a:t>Eine</a:t>
            </a:r>
            <a:r>
              <a:rPr lang="en-GB" sz="900" dirty="0" smtClean="0">
                <a:solidFill>
                  <a:srgbClr val="808080"/>
                </a:solidFill>
                <a:ea typeface="ＭＳ Ｐゴシック" charset="-128"/>
              </a:rPr>
              <a:t> </a:t>
            </a:r>
            <a:r>
              <a:rPr lang="en-GB" sz="900" dirty="0" err="1" smtClean="0">
                <a:solidFill>
                  <a:srgbClr val="808080"/>
                </a:solidFill>
                <a:ea typeface="ＭＳ Ｐゴシック" charset="-128"/>
              </a:rPr>
              <a:t>Jahrhundertendeckung</a:t>
            </a:r>
            <a:r>
              <a:rPr lang="en-GB" sz="900" dirty="0" smtClean="0">
                <a:solidFill>
                  <a:srgbClr val="808080"/>
                </a:solidFill>
                <a:ea typeface="ＭＳ Ｐゴシック" charset="-128"/>
              </a:rPr>
              <a:t> | </a:t>
            </a:r>
            <a:r>
              <a:rPr lang="en-GB" sz="900" dirty="0" err="1" smtClean="0">
                <a:solidFill>
                  <a:srgbClr val="808080"/>
                </a:solidFill>
                <a:ea typeface="ＭＳ Ｐゴシック" charset="-128"/>
              </a:rPr>
              <a:t>Öffentlicher</a:t>
            </a:r>
            <a:r>
              <a:rPr lang="en-GB" sz="900" dirty="0" smtClean="0">
                <a:solidFill>
                  <a:srgbClr val="808080"/>
                </a:solidFill>
                <a:ea typeface="ＭＳ Ｐゴシック" charset="-128"/>
              </a:rPr>
              <a:t> </a:t>
            </a:r>
            <a:r>
              <a:rPr lang="en-GB" sz="900" dirty="0" err="1" smtClean="0">
                <a:solidFill>
                  <a:srgbClr val="808080"/>
                </a:solidFill>
                <a:ea typeface="ＭＳ Ｐゴシック" charset="-128"/>
              </a:rPr>
              <a:t>Abendvortrag</a:t>
            </a:r>
            <a:r>
              <a:rPr lang="en-GB" sz="900" dirty="0" smtClean="0">
                <a:solidFill>
                  <a:srgbClr val="808080"/>
                </a:solidFill>
                <a:ea typeface="ＭＳ Ｐゴシック" charset="-128"/>
              </a:rPr>
              <a:t> DESY           		                              August 2012 </a:t>
            </a:r>
            <a:r>
              <a:rPr lang="en-GB" sz="900" dirty="0">
                <a:solidFill>
                  <a:srgbClr val="808080"/>
                </a:solidFill>
                <a:ea typeface="ＭＳ Ｐゴシック" charset="-128"/>
              </a:rPr>
              <a:t>|  </a:t>
            </a:r>
            <a:r>
              <a:rPr lang="en-GB" sz="900" b="1" dirty="0" err="1">
                <a:solidFill>
                  <a:srgbClr val="808080"/>
                </a:solidFill>
                <a:ea typeface="ＭＳ Ｐゴシック" charset="-128"/>
              </a:rPr>
              <a:t>Seite</a:t>
            </a:r>
            <a:r>
              <a:rPr lang="en-GB" sz="900" b="1" dirty="0">
                <a:solidFill>
                  <a:srgbClr val="808080"/>
                </a:solidFill>
                <a:ea typeface="ＭＳ Ｐゴシック" charset="-128"/>
              </a:rPr>
              <a:t> </a:t>
            </a:r>
            <a:fld id="{8E1DBE65-F621-4E58-8948-D49C24AA7067}" type="slidenum">
              <a:rPr lang="en-GB" sz="900" b="1">
                <a:solidFill>
                  <a:srgbClr val="808080"/>
                </a:solidFill>
                <a:ea typeface="ＭＳ Ｐゴシック" charset="-128"/>
              </a:rPr>
              <a:pPr/>
              <a:t>‹#›</a:t>
            </a:fld>
            <a:endParaRPr lang="en-GB" sz="900" b="1" dirty="0">
              <a:solidFill>
                <a:srgbClr val="808080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486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351" r:id="rId1"/>
    <p:sldLayoutId id="2147487352" r:id="rId2"/>
    <p:sldLayoutId id="2147487353" r:id="rId3"/>
    <p:sldLayoutId id="2147487354" r:id="rId4"/>
    <p:sldLayoutId id="2147487355" r:id="rId5"/>
    <p:sldLayoutId id="2147487356" r:id="rId6"/>
    <p:sldLayoutId id="2147487357" r:id="rId7"/>
    <p:sldLayoutId id="2147487358" r:id="rId8"/>
    <p:sldLayoutId id="2147487359" r:id="rId9"/>
    <p:sldLayoutId id="2147487360" r:id="rId10"/>
    <p:sldLayoutId id="2147487361" r:id="rId11"/>
    <p:sldLayoutId id="2147487362" r:id="rId12"/>
    <p:sldLayoutId id="2147487363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Wingdings" pitchFamily="2" charset="2"/>
        <a:buChar char="§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2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8" y="1295403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112" charset="0"/>
              </a:defRPr>
            </a:lvl1pPr>
          </a:lstStyle>
          <a:p>
            <a:r>
              <a:rPr lang="en-US" dirty="0" smtClean="0">
                <a:ea typeface="ＭＳ Ｐゴシック" pitchFamily="-112" charset="-128"/>
              </a:rPr>
              <a:t>Glion Colloquium /  June 2009</a:t>
            </a:r>
            <a:endParaRPr lang="en-US" dirty="0">
              <a:ea typeface="ＭＳ Ｐゴシック" pitchFamily="-112" charset="-128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+mn-lt"/>
              </a:defRPr>
            </a:lvl1pPr>
          </a:lstStyle>
          <a:p>
            <a:pPr>
              <a:defRPr/>
            </a:pPr>
            <a:fld id="{DB846EAF-ABA6-F846-B316-71100192A1CD}" type="slidenum">
              <a:rPr lang="en-US">
                <a:ea typeface="ＭＳ Ｐゴシック" pitchFamily="-112" charset="-128"/>
              </a:rPr>
              <a:pPr>
                <a:defRPr/>
              </a:pPr>
              <a:t>‹#›</a:t>
            </a:fld>
            <a:endParaRPr lang="en-US">
              <a:ea typeface="ＭＳ Ｐゴシック" pitchFamily="-112" charset="-128"/>
            </a:endParaRPr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5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US" sz="2400" dirty="0">
              <a:solidFill>
                <a:srgbClr val="000000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2" charset="0"/>
              <a:ea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9811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494" r:id="rId1"/>
    <p:sldLayoutId id="2147487495" r:id="rId2"/>
    <p:sldLayoutId id="2147487496" r:id="rId3"/>
    <p:sldLayoutId id="2147487497" r:id="rId4"/>
    <p:sldLayoutId id="2147487498" r:id="rId5"/>
    <p:sldLayoutId id="2147487499" r:id="rId6"/>
    <p:sldLayoutId id="2147487500" r:id="rId7"/>
    <p:sldLayoutId id="2147487501" r:id="rId8"/>
    <p:sldLayoutId id="2147487502" r:id="rId9"/>
    <p:sldLayoutId id="2147487503" r:id="rId10"/>
    <p:sldLayoutId id="2147487504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0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6pPr>
      <a:lvl7pPr marL="9141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7pPr>
      <a:lvl8pPr marL="1371297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8pPr>
      <a:lvl9pPr marL="1828398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9pPr>
    </p:titleStyle>
    <p:bodyStyle>
      <a:lvl1pPr marL="342825" indent="-34282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-112" charset="2"/>
        <a:buChar char="n"/>
        <a:defRPr sz="2800">
          <a:solidFill>
            <a:schemeClr val="tx2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786" indent="-285686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-112" charset="2"/>
        <a:buChar char="n"/>
        <a:defRPr sz="2400">
          <a:solidFill>
            <a:schemeClr val="tx2"/>
          </a:solidFill>
          <a:latin typeface="+mn-lt"/>
          <a:ea typeface="ＭＳ Ｐゴシック" pitchFamily="-112" charset="-128"/>
        </a:defRPr>
      </a:lvl2pPr>
      <a:lvl3pPr marL="1142749" indent="-2285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-112" charset="-128"/>
        </a:defRPr>
      </a:lvl3pPr>
      <a:lvl4pPr marL="1599848" indent="-2285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4pPr>
      <a:lvl5pPr marL="2056948" indent="-2285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2" name="Image 1" descr="bande3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2499"/>
            <a:ext cx="9153137" cy="67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074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550" r:id="rId1"/>
    <p:sldLayoutId id="2147487551" r:id="rId2"/>
    <p:sldLayoutId id="2147487552" r:id="rId3"/>
    <p:sldLayoutId id="2147487553" r:id="rId4"/>
    <p:sldLayoutId id="2147487554" r:id="rId5"/>
    <p:sldLayoutId id="2147487555" r:id="rId6"/>
    <p:sldLayoutId id="2147487556" r:id="rId7"/>
    <p:sldLayoutId id="2147487557" r:id="rId8"/>
    <p:sldLayoutId id="2147487558" r:id="rId9"/>
    <p:sldLayoutId id="2147487559" r:id="rId10"/>
    <p:sldLayoutId id="2147487560" r:id="rId11"/>
    <p:sldLayoutId id="2147487561" r:id="rId12"/>
    <p:sldLayoutId id="2147487562" r:id="rId13"/>
    <p:sldLayoutId id="2147487563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79" tIns="45492" rIns="90979" bIns="4549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79" tIns="45492" rIns="90979" bIns="454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404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79" tIns="45492" rIns="90979" bIns="45492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357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641" r:id="rId1"/>
    <p:sldLayoutId id="2147487642" r:id="rId2"/>
    <p:sldLayoutId id="2147487643" r:id="rId3"/>
    <p:sldLayoutId id="2147487644" r:id="rId4"/>
    <p:sldLayoutId id="2147487645" r:id="rId5"/>
    <p:sldLayoutId id="2147487646" r:id="rId6"/>
    <p:sldLayoutId id="2147487647" r:id="rId7"/>
    <p:sldLayoutId id="2147487648" r:id="rId8"/>
    <p:sldLayoutId id="2147487649" r:id="rId9"/>
    <p:sldLayoutId id="2147487650" r:id="rId10"/>
    <p:sldLayoutId id="21474876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510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022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65342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0454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39832" indent="-339832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38138" indent="-282934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36458" indent="-226029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1652" indent="-226029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46880" indent="-2260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03125" indent="-22755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58236" indent="-22755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13352" indent="-22755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68467" indent="-22755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02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107" algn="l" defTabSz="9102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0229" algn="l" defTabSz="9102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5342" algn="l" defTabSz="9102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0454" algn="l" defTabSz="9102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5568" algn="l" defTabSz="9102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0688" algn="l" defTabSz="9102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5790" algn="l" defTabSz="9102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0913" algn="l" defTabSz="9102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65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377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665" r:id="rId1"/>
    <p:sldLayoutId id="2147487666" r:id="rId2"/>
    <p:sldLayoutId id="2147487667" r:id="rId3"/>
    <p:sldLayoutId id="2147487668" r:id="rId4"/>
    <p:sldLayoutId id="2147487669" r:id="rId5"/>
    <p:sldLayoutId id="2147487670" r:id="rId6"/>
    <p:sldLayoutId id="2147487671" r:id="rId7"/>
    <p:sldLayoutId id="2147487672" r:id="rId8"/>
    <p:sldLayoutId id="2147487673" r:id="rId9"/>
    <p:sldLayoutId id="2147487674" r:id="rId10"/>
    <p:sldLayoutId id="214748767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D52D9AE-0AFA-47E2-823B-5E2ACAC0AF8D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11/11/2013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7464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39" r:id="rId1"/>
    <p:sldLayoutId id="2147487940" r:id="rId2"/>
    <p:sldLayoutId id="2147487941" r:id="rId3"/>
    <p:sldLayoutId id="2147487942" r:id="rId4"/>
    <p:sldLayoutId id="2147487943" r:id="rId5"/>
    <p:sldLayoutId id="2147487944" r:id="rId6"/>
    <p:sldLayoutId id="2147487945" r:id="rId7"/>
    <p:sldLayoutId id="2147487946" r:id="rId8"/>
    <p:sldLayoutId id="2147487947" r:id="rId9"/>
    <p:sldLayoutId id="2147487948" r:id="rId10"/>
    <p:sldLayoutId id="214748794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28600" y="990607"/>
            <a:ext cx="8686800" cy="5562599"/>
          </a:xfrm>
          <a:prstGeom prst="rect">
            <a:avLst/>
          </a:prstGeom>
        </p:spPr>
        <p:txBody>
          <a:bodyPr vert="horz" lIns="91407" tIns="45704" rIns="91407" bIns="45704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534400" y="142"/>
            <a:ext cx="6096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pPr defTabSz="912813"/>
            <a:fld id="{72AC53DF-4216-466D-99A7-94400E6C2A25}" type="slidenum">
              <a:rPr lang="en-US" smtClean="0">
                <a:solidFill>
                  <a:srgbClr val="3333CC"/>
                </a:solidFill>
                <a:latin typeface="Arial" pitchFamily="84" charset="0"/>
                <a:ea typeface="ＭＳ Ｐゴシック" pitchFamily="84" charset="-128"/>
              </a:rPr>
              <a:pPr defTabSz="912813"/>
              <a:t>‹#›</a:t>
            </a:fld>
            <a:endParaRPr lang="en-US" dirty="0">
              <a:solidFill>
                <a:srgbClr val="3333CC"/>
              </a:solidFill>
              <a:latin typeface="Arial" pitchFamily="84" charset="0"/>
              <a:ea typeface="ＭＳ Ｐゴシック" pitchFamily="84" charset="-128"/>
            </a:endParaRPr>
          </a:p>
        </p:txBody>
      </p:sp>
      <p:sp>
        <p:nvSpPr>
          <p:cNvPr id="29" name="Title Placeholder 28"/>
          <p:cNvSpPr>
            <a:spLocks noGrp="1"/>
          </p:cNvSpPr>
          <p:nvPr>
            <p:ph type="title"/>
          </p:nvPr>
        </p:nvSpPr>
        <p:spPr>
          <a:xfrm>
            <a:off x="1066800" y="0"/>
            <a:ext cx="74676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 rot="16200000">
            <a:off x="-2866437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 smtClean="0">
                <a:solidFill>
                  <a:srgbClr val="FFFFFF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J. Incandela     October  2013   CMS Status and Upgrades Financial Plan     37</a:t>
            </a:r>
            <a:r>
              <a:rPr lang="en-US" sz="900" i="1" baseline="30000" dirty="0" smtClean="0">
                <a:solidFill>
                  <a:srgbClr val="FFFFFF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th</a:t>
            </a:r>
            <a:r>
              <a:rPr lang="en-US" sz="900" i="1" dirty="0" smtClean="0">
                <a:solidFill>
                  <a:srgbClr val="FFFFFF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Resource Review Board</a:t>
            </a:r>
            <a:endParaRPr lang="en-US" sz="900" i="1" dirty="0">
              <a:solidFill>
                <a:srgbClr val="FFFFFF">
                  <a:lumMod val="50000"/>
                </a:srgb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05" t="23021" r="17239" b="29629"/>
          <a:stretch>
            <a:fillRect/>
          </a:stretch>
        </p:blipFill>
        <p:spPr bwMode="auto">
          <a:xfrm>
            <a:off x="0" y="1"/>
            <a:ext cx="9144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347419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7951" r:id="rId1"/>
    <p:sldLayoutId id="2147487952" r:id="rId2"/>
    <p:sldLayoutId id="2147487953" r:id="rId3"/>
    <p:sldLayoutId id="2147487954" r:id="rId4"/>
    <p:sldLayoutId id="2147487955" r:id="rId5"/>
    <p:sldLayoutId id="2147487956" r:id="rId6"/>
    <p:sldLayoutId id="2147487957" r:id="rId7"/>
    <p:sldLayoutId id="2147487958" r:id="rId8"/>
    <p:sldLayoutId id="2147487959" r:id="rId9"/>
    <p:sldLayoutId id="2147487960" r:id="rId10"/>
    <p:sldLayoutId id="2147487961" r:id="rId11"/>
    <p:sldLayoutId id="2147487962" r:id="rId12"/>
    <p:sldLayoutId id="2147487963" r:id="rId13"/>
    <p:sldLayoutId id="2147487964" r:id="rId14"/>
    <p:sldLayoutId id="2147487965" r:id="rId15"/>
    <p:sldLayoutId id="2147487966" r:id="rId16"/>
    <p:sldLayoutId id="2147487967" r:id="rId17"/>
    <p:sldLayoutId id="2147487968" r:id="rId18"/>
    <p:sldLayoutId id="2147487969" r:id="rId19"/>
    <p:sldLayoutId id="2147487970" r:id="rId20"/>
    <p:sldLayoutId id="2147487971" r:id="rId21"/>
    <p:sldLayoutId id="2147487972" r:id="rId22"/>
    <p:sldLayoutId id="2147487973" r:id="rId23"/>
    <p:sldLayoutId id="2147487974" r:id="rId24"/>
    <p:sldLayoutId id="2147487975" r:id="rId25"/>
    <p:sldLayoutId id="2147487976" r:id="rId26"/>
    <p:sldLayoutId id="2147487977" r:id="rId27"/>
    <p:sldLayoutId id="2147487978" r:id="rId28"/>
    <p:sldLayoutId id="2147487979" r:id="rId29"/>
    <p:sldLayoutId id="2147487980" r:id="rId30"/>
    <p:sldLayoutId id="2147487981" r:id="rId31"/>
    <p:sldLayoutId id="2147487982" r:id="rId32"/>
    <p:sldLayoutId id="2147487983" r:id="rId33"/>
    <p:sldLayoutId id="2147487984" r:id="rId34"/>
    <p:sldLayoutId id="2147487985" r:id="rId35"/>
    <p:sldLayoutId id="2147487986" r:id="rId36"/>
    <p:sldLayoutId id="2147487987" r:id="rId37"/>
    <p:sldLayoutId id="2147487988" r:id="rId38"/>
    <p:sldLayoutId id="2147487989" r:id="rId39"/>
    <p:sldLayoutId id="2147487990" r:id="rId40"/>
    <p:sldLayoutId id="2147487991" r:id="rId41"/>
    <p:sldLayoutId id="2147487992" r:id="rId42"/>
    <p:sldLayoutId id="2147487993" r:id="rId43"/>
    <p:sldLayoutId id="2147487994" r:id="rId44"/>
    <p:sldLayoutId id="2147487995" r:id="rId45"/>
    <p:sldLayoutId id="2147487996" r:id="rId46"/>
    <p:sldLayoutId id="2147487997" r:id="rId47"/>
    <p:sldLayoutId id="2147487998" r:id="rId48"/>
    <p:sldLayoutId id="2147487999" r:id="rId49"/>
    <p:sldLayoutId id="2147488000" r:id="rId50"/>
    <p:sldLayoutId id="2147488001" r:id="rId51"/>
    <p:sldLayoutId id="2147488002" r:id="rId52"/>
    <p:sldLayoutId id="2147488003" r:id="rId53"/>
    <p:sldLayoutId id="2147488004" r:id="rId54"/>
    <p:sldLayoutId id="2147488005" r:id="rId55"/>
    <p:sldLayoutId id="2147488006" r:id="rId56"/>
    <p:sldLayoutId id="2147488007" r:id="rId57"/>
    <p:sldLayoutId id="2147488008" r:id="rId58"/>
    <p:sldLayoutId id="2147488009" r:id="rId59"/>
    <p:sldLayoutId id="2147488010" r:id="rId60"/>
    <p:sldLayoutId id="2147488011" r:id="rId61"/>
    <p:sldLayoutId id="2147488012" r:id="rId62"/>
    <p:sldLayoutId id="2147488013" r:id="rId63"/>
    <p:sldLayoutId id="2147488014" r:id="rId64"/>
    <p:sldLayoutId id="2147488015" r:id="rId65"/>
    <p:sldLayoutId id="2147488016" r:id="rId66"/>
    <p:sldLayoutId id="2147488017" r:id="rId67"/>
    <p:sldLayoutId id="2147488018" r:id="rId68"/>
  </p:sldLayoutIdLst>
  <p:hf hdr="0" ftr="0" dt="0"/>
  <p:txStyles>
    <p:titleStyle>
      <a:lvl1pPr algn="r" rtl="0" eaLnBrk="1" latinLnBrk="0" hangingPunct="1">
        <a:spcBef>
          <a:spcPct val="0"/>
        </a:spcBef>
        <a:buNone/>
        <a:defRPr sz="4800" kern="1200" spc="-150" baseline="0">
          <a:solidFill>
            <a:srgbClr val="0D0D0D"/>
          </a:soli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20040" indent="-338328" algn="l" rtl="0" eaLnBrk="1" latinLnBrk="0" hangingPunct="1">
        <a:spcBef>
          <a:spcPts val="300"/>
        </a:spcBef>
        <a:buClrTx/>
        <a:buSzPct val="95000"/>
        <a:buFont typeface="Wingdings"/>
        <a:buChar char=""/>
        <a:defRPr sz="3000" kern="1200">
          <a:solidFill>
            <a:schemeClr val="bg1"/>
          </a:solidFill>
          <a:latin typeface="+mn-lt"/>
          <a:ea typeface="+mn-ea"/>
          <a:cs typeface="+mn-cs"/>
        </a:defRPr>
      </a:lvl1pPr>
      <a:lvl2pPr marL="557784" indent="-283464" algn="l" rtl="0" eaLnBrk="1" latinLnBrk="0" hangingPunct="1">
        <a:spcBef>
          <a:spcPts val="300"/>
        </a:spcBef>
        <a:buClrTx/>
        <a:buSzPct val="90000"/>
        <a:buFont typeface="Wingdings" pitchFamily="2" charset="2"/>
        <a:buChar char="§"/>
        <a:defRPr sz="2600" kern="1200">
          <a:solidFill>
            <a:srgbClr val="800000"/>
          </a:solidFill>
          <a:latin typeface="+mn-lt"/>
          <a:ea typeface="+mn-ea"/>
          <a:cs typeface="+mn-cs"/>
        </a:defRPr>
      </a:lvl2pPr>
      <a:lvl3pPr marL="722376" indent="-228517" algn="l" rtl="0" eaLnBrk="1" latinLnBrk="0" hangingPunct="1">
        <a:spcBef>
          <a:spcPts val="300"/>
        </a:spcBef>
        <a:buClrTx/>
        <a:buFont typeface="Wingdings 2"/>
        <a:buChar char=""/>
        <a:defRPr sz="24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987552" indent="-228517" algn="l" rtl="0" eaLnBrk="1" latinLnBrk="0" hangingPunct="1">
        <a:spcBef>
          <a:spcPts val="300"/>
        </a:spcBef>
        <a:buClrTx/>
        <a:buFont typeface="Wingdings 3"/>
        <a:buChar char=""/>
        <a:defRPr sz="2200" kern="1200">
          <a:solidFill>
            <a:srgbClr val="000090"/>
          </a:solidFill>
          <a:latin typeface="+mn-lt"/>
          <a:ea typeface="+mn-ea"/>
          <a:cs typeface="+mn-cs"/>
        </a:defRPr>
      </a:lvl4pPr>
      <a:lvl5pPr marL="1133856" indent="-210236" algn="l" rtl="0" eaLnBrk="1" latinLnBrk="0" hangingPunct="1">
        <a:spcBef>
          <a:spcPts val="300"/>
        </a:spcBef>
        <a:buClrTx/>
        <a:buFont typeface="Wingdings 2"/>
        <a:buChar char="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1709316" indent="-2102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272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226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181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501926D-BD55-4F99-B46D-3C231A52E354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0" y="626628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000" dirty="0" smtClean="0">
                <a:solidFill>
                  <a:srgbClr val="FFFFFF"/>
                </a:solidFill>
                <a:latin typeface="Arial"/>
              </a:rPr>
              <a:t>The High Luminosity LHC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err="1" smtClean="0">
                <a:solidFill>
                  <a:srgbClr val="FFFFFF"/>
                </a:solidFill>
                <a:latin typeface="Arial"/>
              </a:rPr>
              <a:t>Frédérick</a:t>
            </a:r>
            <a:r>
              <a:rPr lang="en-US" sz="1000" dirty="0" smtClean="0">
                <a:solidFill>
                  <a:srgbClr val="FFFFFF"/>
                </a:solidFill>
                <a:latin typeface="Arial"/>
              </a:rPr>
              <a:t>  Bordry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smtClean="0">
                <a:solidFill>
                  <a:srgbClr val="FFFFFF"/>
                </a:solidFill>
                <a:latin typeface="Arial"/>
              </a:rPr>
              <a:t>ECFA High Luminosity LHC Experiments Workshop – 1</a:t>
            </a:r>
            <a:r>
              <a:rPr lang="en-GB" sz="1000" baseline="30000" dirty="0" smtClean="0">
                <a:solidFill>
                  <a:srgbClr val="FFFFFF"/>
                </a:solidFill>
                <a:latin typeface="Arial"/>
              </a:rPr>
              <a:t>st</a:t>
            </a:r>
            <a:r>
              <a:rPr lang="en-GB" sz="1000" dirty="0" smtClean="0">
                <a:solidFill>
                  <a:srgbClr val="FFFFFF"/>
                </a:solidFill>
                <a:latin typeface="Arial"/>
              </a:rPr>
              <a:t> October 2013</a:t>
            </a:r>
          </a:p>
        </p:txBody>
      </p:sp>
    </p:spTree>
    <p:extLst>
      <p:ext uri="{BB962C8B-B14F-4D97-AF65-F5344CB8AC3E}">
        <p14:creationId xmlns:p14="http://schemas.microsoft.com/office/powerpoint/2010/main" val="1376155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90" r:id="rId1"/>
    <p:sldLayoutId id="2147488191" r:id="rId2"/>
    <p:sldLayoutId id="2147488192" r:id="rId3"/>
    <p:sldLayoutId id="2147488193" r:id="rId4"/>
    <p:sldLayoutId id="2147488194" r:id="rId5"/>
    <p:sldLayoutId id="2147488195" r:id="rId6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 eaLnBrk="0" hangingPunct="0"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pPr eaLnBrk="0" hangingPunct="0"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5" name="Text Box 11"/>
          <p:cNvSpPr txBox="1">
            <a:spLocks noChangeArrowheads="1"/>
          </p:cNvSpPr>
          <p:nvPr userDrawn="1"/>
        </p:nvSpPr>
        <p:spPr bwMode="auto">
          <a:xfrm>
            <a:off x="265487" y="6464371"/>
            <a:ext cx="2434305" cy="27699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hangingPunct="0"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F. Gianotti, RLIUP, 28/10/2013</a:t>
            </a:r>
            <a:endParaRPr lang="en-US" dirty="0" smtClean="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0373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23" r:id="rId1"/>
    <p:sldLayoutId id="2147488224" r:id="rId2"/>
    <p:sldLayoutId id="2147488225" r:id="rId3"/>
    <p:sldLayoutId id="2147488226" r:id="rId4"/>
    <p:sldLayoutId id="2147488227" r:id="rId5"/>
    <p:sldLayoutId id="2147488228" r:id="rId6"/>
    <p:sldLayoutId id="2147488229" r:id="rId7"/>
    <p:sldLayoutId id="2147488230" r:id="rId8"/>
    <p:sldLayoutId id="2147488231" r:id="rId9"/>
    <p:sldLayoutId id="2147488232" r:id="rId10"/>
    <p:sldLayoutId id="2147488233" r:id="rId11"/>
    <p:sldLayoutId id="2147488234" r:id="rId12"/>
    <p:sldLayoutId id="214748823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1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7" tIns="45531" rIns="91057" bIns="4553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 eaLnBrk="0" hangingPunct="0"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pPr eaLnBrk="0" hangingPunct="0"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 userDrawn="1"/>
        </p:nvSpPr>
        <p:spPr bwMode="auto">
          <a:xfrm>
            <a:off x="106890" y="6536394"/>
            <a:ext cx="3701059" cy="27670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057" tIns="45531" rIns="91057" bIns="45531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hangingPunct="0"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ATLAS: Status of SM Higgs searches, 4/7/2012</a:t>
            </a:r>
            <a:endParaRPr lang="en-US" dirty="0" smtClean="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3" name="Straight Connector 2"/>
          <p:cNvCxnSpPr/>
          <p:nvPr userDrawn="1"/>
        </p:nvCxnSpPr>
        <p:spPr bwMode="auto">
          <a:xfrm>
            <a:off x="179512" y="6525344"/>
            <a:ext cx="8424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890945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37" r:id="rId1"/>
    <p:sldLayoutId id="2147488238" r:id="rId2"/>
    <p:sldLayoutId id="2147488239" r:id="rId3"/>
    <p:sldLayoutId id="2147488240" r:id="rId4"/>
    <p:sldLayoutId id="2147488241" r:id="rId5"/>
    <p:sldLayoutId id="2147488242" r:id="rId6"/>
    <p:sldLayoutId id="2147488243" r:id="rId7"/>
    <p:sldLayoutId id="2147488244" r:id="rId8"/>
    <p:sldLayoutId id="2147488245" r:id="rId9"/>
    <p:sldLayoutId id="2147488246" r:id="rId10"/>
    <p:sldLayoutId id="2147488247" r:id="rId11"/>
    <p:sldLayoutId id="2147488248" r:id="rId12"/>
    <p:sldLayoutId id="214748824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5352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0711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66069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1421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1513" indent="-34151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39952" indent="-284604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38392" indent="-227677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593728" indent="-227677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49097" indent="-227677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04453" indent="-227677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59809" indent="-227677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15163" indent="-227677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70523" indent="-227677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352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0711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6069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1421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6779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2133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7478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2839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24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Line 3"/>
          <p:cNvSpPr>
            <a:spLocks noChangeShapeType="1"/>
          </p:cNvSpPr>
          <p:nvPr/>
        </p:nvSpPr>
        <p:spPr bwMode="auto">
          <a:xfrm flipH="1">
            <a:off x="208093" y="1495425"/>
            <a:ext cx="8732227" cy="0"/>
          </a:xfrm>
          <a:prstGeom prst="line">
            <a:avLst/>
          </a:prstGeom>
          <a:noFill/>
          <a:ln w="50800">
            <a:solidFill>
              <a:srgbClr val="B50069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5416062" y="155135"/>
            <a:ext cx="2743200" cy="3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RLIUP summary  07 Nov 2013 AB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160585" y="617182"/>
            <a:ext cx="6998677" cy="609600"/>
          </a:xfrm>
          <a:prstGeom prst="rect">
            <a:avLst/>
          </a:prstGeom>
          <a:solidFill>
            <a:srgbClr val="FAFD00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 text here</a:t>
            </a:r>
          </a:p>
        </p:txBody>
      </p:sp>
      <p:pic>
        <p:nvPicPr>
          <p:cNvPr id="7" name="Picture 2"/>
          <p:cNvPicPr>
            <a:picLocks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376" r="16324" b="32619"/>
          <a:stretch>
            <a:fillRect/>
          </a:stretch>
        </p:blipFill>
        <p:spPr bwMode="auto">
          <a:xfrm>
            <a:off x="169999" y="578857"/>
            <a:ext cx="91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logo-300dpi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5978" y="781730"/>
            <a:ext cx="755478" cy="55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255977" y="37038"/>
            <a:ext cx="68726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Atlas_logo"/>
          <p:cNvPicPr>
            <a:picLocks noChangeAspect="1" noChangeArrowheads="1"/>
          </p:cNvPicPr>
          <p:nvPr/>
        </p:nvPicPr>
        <p:blipFill>
          <a:blip r:embed="rId13" cstate="print"/>
          <a:srcRect t="13480" b="15121"/>
          <a:stretch>
            <a:fillRect/>
          </a:stretch>
        </p:blipFill>
        <p:spPr bwMode="auto">
          <a:xfrm>
            <a:off x="231538" y="12119"/>
            <a:ext cx="914400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03058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51" r:id="rId1"/>
    <p:sldLayoutId id="2147488252" r:id="rId2"/>
    <p:sldLayoutId id="2147488253" r:id="rId3"/>
    <p:sldLayoutId id="2147488254" r:id="rId4"/>
    <p:sldLayoutId id="2147488255" r:id="rId5"/>
    <p:sldLayoutId id="2147488256" r:id="rId6"/>
    <p:sldLayoutId id="2147488257" r:id="rId7"/>
    <p:sldLayoutId id="2147488258" r:id="rId8"/>
  </p:sldLayoutIdLst>
  <p:transition spd="med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3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9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4965" y="1636"/>
            <a:ext cx="504363" cy="504363"/>
          </a:xfrm>
          <a:prstGeom prst="rect">
            <a:avLst/>
          </a:prstGeom>
        </p:spPr>
      </p:pic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434638" y="1636"/>
            <a:ext cx="504363" cy="50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061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60" r:id="rId1"/>
    <p:sldLayoutId id="2147488261" r:id="rId2"/>
    <p:sldLayoutId id="2147488262" r:id="rId3"/>
    <p:sldLayoutId id="2147488263" r:id="rId4"/>
    <p:sldLayoutId id="2147488264" r:id="rId5"/>
    <p:sldLayoutId id="2147488265" r:id="rId6"/>
    <p:sldLayoutId id="2147488266" r:id="rId7"/>
    <p:sldLayoutId id="2147488267" r:id="rId8"/>
    <p:sldLayoutId id="2147488268" r:id="rId9"/>
    <p:sldLayoutId id="2147488269" r:id="rId10"/>
    <p:sldLayoutId id="2147488270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2" name="Image 1" descr="bande3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6202539"/>
            <a:ext cx="9153137" cy="67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346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72" r:id="rId1"/>
    <p:sldLayoutId id="2147488273" r:id="rId2"/>
    <p:sldLayoutId id="2147488274" r:id="rId3"/>
    <p:sldLayoutId id="2147488275" r:id="rId4"/>
    <p:sldLayoutId id="2147488276" r:id="rId5"/>
    <p:sldLayoutId id="2147488277" r:id="rId6"/>
    <p:sldLayoutId id="2147488278" r:id="rId7"/>
    <p:sldLayoutId id="2147488279" r:id="rId8"/>
    <p:sldLayoutId id="2147488280" r:id="rId9"/>
    <p:sldLayoutId id="2147488281" r:id="rId10"/>
    <p:sldLayoutId id="2147488282" r:id="rId11"/>
    <p:sldLayoutId id="2147488283" r:id="rId12"/>
    <p:sldLayoutId id="2147488284" r:id="rId13"/>
    <p:sldLayoutId id="2147488285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Helvetica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spect="1" noChangeArrowheads="1"/>
          </p:cNvSpPr>
          <p:nvPr userDrawn="1"/>
        </p:nvSpPr>
        <p:spPr bwMode="auto">
          <a:xfrm>
            <a:off x="0" y="-8920"/>
            <a:ext cx="9192000" cy="6894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ea typeface="ＭＳ Ｐゴシック" charset="-128"/>
            </a:endParaRPr>
          </a:p>
        </p:txBody>
      </p:sp>
      <p:pic>
        <p:nvPicPr>
          <p:cNvPr id="10" name="Picture 9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</a:blip>
          <a:stretch>
            <a:fillRect/>
          </a:stretch>
        </p:blipFill>
        <p:spPr>
          <a:xfrm>
            <a:off x="77630" y="6341852"/>
            <a:ext cx="479594" cy="4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101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87" r:id="rId1"/>
    <p:sldLayoutId id="2147488288" r:id="rId2"/>
    <p:sldLayoutId id="2147488289" r:id="rId3"/>
    <p:sldLayoutId id="2147488290" r:id="rId4"/>
    <p:sldLayoutId id="2147488291" r:id="rId5"/>
    <p:sldLayoutId id="2147488292" r:id="rId6"/>
    <p:sldLayoutId id="2147488293" r:id="rId7"/>
    <p:sldLayoutId id="2147488294" r:id="rId8"/>
    <p:sldLayoutId id="2147488295" r:id="rId9"/>
    <p:sldLayoutId id="2147488296" r:id="rId10"/>
    <p:sldLayoutId id="2147488297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24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  <p:sldLayoutId id="2147484043" r:id="rId2"/>
    <p:sldLayoutId id="2147484044" r:id="rId3"/>
    <p:sldLayoutId id="2147484045" r:id="rId4"/>
    <p:sldLayoutId id="2147484046" r:id="rId5"/>
    <p:sldLayoutId id="2147484047" r:id="rId6"/>
    <p:sldLayoutId id="2147484048" r:id="rId7"/>
    <p:sldLayoutId id="2147484049" r:id="rId8"/>
    <p:sldLayoutId id="2147484050" r:id="rId9"/>
    <p:sldLayoutId id="2147484051" r:id="rId10"/>
    <p:sldLayoutId id="214748405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9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2" r:id="rId1"/>
    <p:sldLayoutId id="2147484303" r:id="rId2"/>
    <p:sldLayoutId id="2147484304" r:id="rId3"/>
    <p:sldLayoutId id="2147484305" r:id="rId4"/>
    <p:sldLayoutId id="2147484306" r:id="rId5"/>
    <p:sldLayoutId id="2147484307" r:id="rId6"/>
    <p:sldLayoutId id="2147484308" r:id="rId7"/>
    <p:sldLayoutId id="2147484309" r:id="rId8"/>
    <p:sldLayoutId id="2147484310" r:id="rId9"/>
    <p:sldLayoutId id="2147484311" r:id="rId10"/>
    <p:sldLayoutId id="214748431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GB" sz="2400">
              <a:solidFill>
                <a:srgbClr val="2B519A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8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solidFill>
                  <a:srgbClr val="2B519A"/>
                </a:solidFill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solidFill>
                  <a:srgbClr val="2B519A"/>
                </a:solidFill>
              </a:defRPr>
            </a:lvl1pPr>
          </a:lstStyle>
          <a:p>
            <a:fld id="{917F6AEB-532F-48EF-BC1F-97AEEB3F7973}" type="slidenum">
              <a:rPr lang="en-GB" smtClean="0">
                <a:ea typeface="ＭＳ Ｐゴシック" charset="-128"/>
              </a:rPr>
              <a:pPr/>
              <a:t>‹#›</a:t>
            </a:fld>
            <a:endParaRPr lang="en-GB" smtClean="0">
              <a:ea typeface="ＭＳ Ｐゴシック" charset="-128"/>
            </a:endParaRPr>
          </a:p>
        </p:txBody>
      </p:sp>
      <p:sp>
        <p:nvSpPr>
          <p:cNvPr id="93189" name="Rectangle 5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 sz="2400">
              <a:solidFill>
                <a:srgbClr val="2B519A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81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3191" name="Rectangle 7"/>
          <p:cNvSpPr>
            <a:spLocks noChangeArrowheads="1"/>
          </p:cNvSpPr>
          <p:nvPr/>
        </p:nvSpPr>
        <p:spPr bwMode="auto">
          <a:xfrm>
            <a:off x="1774831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 sz="2400">
              <a:solidFill>
                <a:srgbClr val="2B519A"/>
              </a:solidFill>
              <a:latin typeface="Verdana" pitchFamily="34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3192" name="Oval 8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GB" sz="2400">
              <a:solidFill>
                <a:srgbClr val="2B519A"/>
              </a:solidFill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93193" name="Group 9"/>
          <p:cNvGraphicFramePr>
            <a:graphicFrameLocks noGrp="1"/>
          </p:cNvGraphicFramePr>
          <p:nvPr/>
        </p:nvGraphicFramePr>
        <p:xfrm>
          <a:off x="255594" y="644537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55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254253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3200" name="Text Box 16"/>
          <p:cNvSpPr txBox="1">
            <a:spLocks noChangeArrowheads="1"/>
          </p:cNvSpPr>
          <p:nvPr/>
        </p:nvSpPr>
        <p:spPr bwMode="auto">
          <a:xfrm>
            <a:off x="5" y="6583375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Clr>
                <a:srgbClr val="FFCC66"/>
              </a:buClr>
            </a:pPr>
            <a:r>
              <a:rPr lang="en-GB" sz="1200" smtClean="0">
                <a:solidFill>
                  <a:srgbClr val="2B519A"/>
                </a:solidFill>
                <a:ea typeface="ＭＳ Ｐゴシック" charset="-128"/>
              </a:rPr>
              <a:t>EGEE-III INFSO-RI-222667</a:t>
            </a:r>
            <a:endParaRPr lang="en-GB" sz="800" smtClean="0">
              <a:solidFill>
                <a:srgbClr val="2B519A"/>
              </a:solidFill>
              <a:latin typeface="Verdana" charset="0"/>
              <a:ea typeface="ＭＳ Ｐゴシック" charset="-128"/>
            </a:endParaRPr>
          </a:p>
        </p:txBody>
      </p:sp>
      <p:pic>
        <p:nvPicPr>
          <p:cNvPr id="31757" name="Picture 17" descr="eg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5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hf sldNum="0"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charset="2"/>
        <a:buChar char="§"/>
        <a:defRPr sz="1900">
          <a:solidFill>
            <a:srgbClr val="00338F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i="1">
          <a:solidFill>
            <a:srgbClr val="00338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21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659" r:id="rId1"/>
    <p:sldLayoutId id="2147485660" r:id="rId2"/>
    <p:sldLayoutId id="2147485661" r:id="rId3"/>
    <p:sldLayoutId id="2147485662" r:id="rId4"/>
    <p:sldLayoutId id="2147485663" r:id="rId5"/>
    <p:sldLayoutId id="2147485664" r:id="rId6"/>
    <p:sldLayoutId id="2147485665" r:id="rId7"/>
    <p:sldLayoutId id="2147485666" r:id="rId8"/>
    <p:sldLayoutId id="2147485667" r:id="rId9"/>
    <p:sldLayoutId id="2147485668" r:id="rId10"/>
    <p:sldLayoutId id="214748566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962DB43-26DC-4890-845F-EE3B61664354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6319" r:id="rId1"/>
    <p:sldLayoutId id="2147486320" r:id="rId2"/>
    <p:sldLayoutId id="2147486321" r:id="rId3"/>
    <p:sldLayoutId id="2147486322" r:id="rId4"/>
    <p:sldLayoutId id="2147486323" r:id="rId5"/>
    <p:sldLayoutId id="2147486324" r:id="rId6"/>
    <p:sldLayoutId id="2147486325" r:id="rId7"/>
    <p:sldLayoutId id="2147486326" r:id="rId8"/>
    <p:sldLayoutId id="2147486327" r:id="rId9"/>
    <p:sldLayoutId id="2147486328" r:id="rId10"/>
    <p:sldLayoutId id="2147486329" r:id="rId11"/>
    <p:sldLayoutId id="214748633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962DB43-26DC-4890-845F-EE3B61664354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6552" r:id="rId1"/>
    <p:sldLayoutId id="2147486553" r:id="rId2"/>
    <p:sldLayoutId id="2147486554" r:id="rId3"/>
    <p:sldLayoutId id="2147486555" r:id="rId4"/>
    <p:sldLayoutId id="2147486556" r:id="rId5"/>
    <p:sldLayoutId id="2147486557" r:id="rId6"/>
    <p:sldLayoutId id="2147486558" r:id="rId7"/>
    <p:sldLayoutId id="2147486559" r:id="rId8"/>
    <p:sldLayoutId id="2147486560" r:id="rId9"/>
    <p:sldLayoutId id="2147486561" r:id="rId10"/>
    <p:sldLayoutId id="2147486562" r:id="rId11"/>
    <p:sldLayoutId id="214748656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 b="1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588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Textmasterformate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07180" y="6457950"/>
            <a:ext cx="8836819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r>
              <a:rPr lang="en-GB" sz="900" b="1" dirty="0" smtClean="0">
                <a:solidFill>
                  <a:srgbClr val="808080"/>
                </a:solidFill>
                <a:ea typeface="ＭＳ Ｐゴシック" charset="-128"/>
              </a:rPr>
              <a:t>J. </a:t>
            </a:r>
            <a:r>
              <a:rPr lang="en-GB" sz="900" b="1" dirty="0" err="1">
                <a:solidFill>
                  <a:srgbClr val="808080"/>
                </a:solidFill>
                <a:ea typeface="ＭＳ Ｐゴシック" charset="-128"/>
              </a:rPr>
              <a:t>Mnich</a:t>
            </a:r>
            <a:r>
              <a:rPr lang="en-GB" sz="900" b="1" dirty="0">
                <a:solidFill>
                  <a:srgbClr val="808080"/>
                </a:solidFill>
                <a:ea typeface="ＭＳ Ｐゴシック" charset="-128"/>
              </a:rPr>
              <a:t>  </a:t>
            </a:r>
            <a:r>
              <a:rPr lang="en-GB" sz="900" dirty="0">
                <a:solidFill>
                  <a:srgbClr val="808080"/>
                </a:solidFill>
                <a:ea typeface="ＭＳ Ｐゴシック" charset="-128"/>
              </a:rPr>
              <a:t>|  </a:t>
            </a:r>
            <a:r>
              <a:rPr lang="en-GB" sz="900" dirty="0" smtClean="0">
                <a:solidFill>
                  <a:srgbClr val="808080"/>
                </a:solidFill>
                <a:ea typeface="ＭＳ Ｐゴシック" charset="-128"/>
              </a:rPr>
              <a:t>Das Higgs-</a:t>
            </a:r>
            <a:r>
              <a:rPr lang="en-GB" sz="900" dirty="0" err="1" smtClean="0">
                <a:solidFill>
                  <a:srgbClr val="808080"/>
                </a:solidFill>
                <a:ea typeface="ＭＳ Ｐゴシック" charset="-128"/>
              </a:rPr>
              <a:t>Teilchen</a:t>
            </a:r>
            <a:r>
              <a:rPr lang="en-GB" sz="900" dirty="0" smtClean="0">
                <a:solidFill>
                  <a:srgbClr val="808080"/>
                </a:solidFill>
                <a:ea typeface="ＭＳ Ｐゴシック" charset="-128"/>
              </a:rPr>
              <a:t>: </a:t>
            </a:r>
            <a:r>
              <a:rPr lang="en-GB" sz="900" dirty="0" err="1" smtClean="0">
                <a:solidFill>
                  <a:srgbClr val="808080"/>
                </a:solidFill>
                <a:ea typeface="ＭＳ Ｐゴシック" charset="-128"/>
              </a:rPr>
              <a:t>Eine</a:t>
            </a:r>
            <a:r>
              <a:rPr lang="en-GB" sz="900" dirty="0" smtClean="0">
                <a:solidFill>
                  <a:srgbClr val="808080"/>
                </a:solidFill>
                <a:ea typeface="ＭＳ Ｐゴシック" charset="-128"/>
              </a:rPr>
              <a:t> </a:t>
            </a:r>
            <a:r>
              <a:rPr lang="en-GB" sz="900" dirty="0" err="1" smtClean="0">
                <a:solidFill>
                  <a:srgbClr val="808080"/>
                </a:solidFill>
                <a:ea typeface="ＭＳ Ｐゴシック" charset="-128"/>
              </a:rPr>
              <a:t>Jahrhundertendeckung</a:t>
            </a:r>
            <a:r>
              <a:rPr lang="en-GB" sz="900" dirty="0" smtClean="0">
                <a:solidFill>
                  <a:srgbClr val="808080"/>
                </a:solidFill>
                <a:ea typeface="ＭＳ Ｐゴシック" charset="-128"/>
              </a:rPr>
              <a:t> | </a:t>
            </a:r>
            <a:r>
              <a:rPr lang="en-GB" sz="900" dirty="0" err="1" smtClean="0">
                <a:solidFill>
                  <a:srgbClr val="808080"/>
                </a:solidFill>
                <a:ea typeface="ＭＳ Ｐゴシック" charset="-128"/>
              </a:rPr>
              <a:t>Öffentlicher</a:t>
            </a:r>
            <a:r>
              <a:rPr lang="en-GB" sz="900" dirty="0" smtClean="0">
                <a:solidFill>
                  <a:srgbClr val="808080"/>
                </a:solidFill>
                <a:ea typeface="ＭＳ Ｐゴシック" charset="-128"/>
              </a:rPr>
              <a:t> </a:t>
            </a:r>
            <a:r>
              <a:rPr lang="en-GB" sz="900" dirty="0" err="1" smtClean="0">
                <a:solidFill>
                  <a:srgbClr val="808080"/>
                </a:solidFill>
                <a:ea typeface="ＭＳ Ｐゴシック" charset="-128"/>
              </a:rPr>
              <a:t>Abendvortrag</a:t>
            </a:r>
            <a:r>
              <a:rPr lang="en-GB" sz="900" dirty="0" smtClean="0">
                <a:solidFill>
                  <a:srgbClr val="808080"/>
                </a:solidFill>
                <a:ea typeface="ＭＳ Ｐゴシック" charset="-128"/>
              </a:rPr>
              <a:t> DESY           		                              August 2012 </a:t>
            </a:r>
            <a:r>
              <a:rPr lang="en-GB" sz="900" dirty="0">
                <a:solidFill>
                  <a:srgbClr val="808080"/>
                </a:solidFill>
                <a:ea typeface="ＭＳ Ｐゴシック" charset="-128"/>
              </a:rPr>
              <a:t>|  </a:t>
            </a:r>
            <a:r>
              <a:rPr lang="en-GB" sz="900" b="1" dirty="0" err="1">
                <a:solidFill>
                  <a:srgbClr val="808080"/>
                </a:solidFill>
                <a:ea typeface="ＭＳ Ｐゴシック" charset="-128"/>
              </a:rPr>
              <a:t>Seite</a:t>
            </a:r>
            <a:r>
              <a:rPr lang="en-GB" sz="900" b="1" dirty="0">
                <a:solidFill>
                  <a:srgbClr val="808080"/>
                </a:solidFill>
                <a:ea typeface="ＭＳ Ｐゴシック" charset="-128"/>
              </a:rPr>
              <a:t> </a:t>
            </a:r>
            <a:fld id="{8E1DBE65-F621-4E58-8948-D49C24AA7067}" type="slidenum">
              <a:rPr lang="en-GB" sz="900" b="1">
                <a:solidFill>
                  <a:srgbClr val="808080"/>
                </a:solidFill>
                <a:ea typeface="ＭＳ Ｐゴシック" charset="-128"/>
              </a:rPr>
              <a:pPr/>
              <a:t>‹#›</a:t>
            </a:fld>
            <a:endParaRPr lang="en-GB" sz="900" b="1" dirty="0">
              <a:solidFill>
                <a:srgbClr val="808080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3246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156" r:id="rId1"/>
    <p:sldLayoutId id="2147487157" r:id="rId2"/>
    <p:sldLayoutId id="2147487158" r:id="rId3"/>
    <p:sldLayoutId id="2147487159" r:id="rId4"/>
    <p:sldLayoutId id="2147487160" r:id="rId5"/>
    <p:sldLayoutId id="2147487161" r:id="rId6"/>
    <p:sldLayoutId id="2147487162" r:id="rId7"/>
    <p:sldLayoutId id="2147487163" r:id="rId8"/>
    <p:sldLayoutId id="2147487164" r:id="rId9"/>
    <p:sldLayoutId id="2147487165" r:id="rId10"/>
    <p:sldLayoutId id="2147487166" r:id="rId11"/>
    <p:sldLayoutId id="2147487167" r:id="rId12"/>
    <p:sldLayoutId id="2147487168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Wingdings" pitchFamily="2" charset="2"/>
        <a:buChar char="§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3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3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3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3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3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73.xml"/><Relationship Id="rId1" Type="http://schemas.openxmlformats.org/officeDocument/2006/relationships/tags" Target="../tags/tag1.xml"/><Relationship Id="rId6" Type="http://schemas.openxmlformats.org/officeDocument/2006/relationships/image" Target="../media/image43.tiff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3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3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5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6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6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4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Glion Colloquium /  June 2009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ED0D00-34FF-3E42-8C7B-C58827C23128}" type="slidenum">
              <a:rPr lang="en-US"/>
              <a:pPr>
                <a:defRPr/>
              </a:pPr>
              <a:t>1</a:t>
            </a:fld>
            <a:endParaRPr lang="en-US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 cstate="print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 eaLnBrk="0" hangingPunct="0"/>
            <a:endParaRPr lang="en-US" sz="2400" dirty="0">
              <a:solidFill>
                <a:srgbClr val="000000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71483"/>
            <a:ext cx="9144000" cy="984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lIns="91420" tIns="45710" rIns="91420" bIns="4571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sz="4000" b="1" i="1" dirty="0" smtClean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</a:rPr>
              <a:t>            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</a:rPr>
              <a:t> </a:t>
            </a:r>
            <a:r>
              <a:rPr lang="en-GB" sz="2800" b="1" i="1" dirty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</a:rPr>
              <a:t>Accelerating Science and Innovation</a:t>
            </a:r>
            <a:endParaRPr lang="en-US" sz="3600" b="1" dirty="0">
              <a:solidFill>
                <a:srgbClr val="FF0A1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2" charset="0"/>
              <a:ea typeface="ＭＳ Ｐゴシック" pitchFamily="-112" charset="-128"/>
            </a:endParaRPr>
          </a:p>
          <a:p>
            <a:pPr algn="ctr">
              <a:defRPr/>
            </a:pPr>
            <a:endParaRPr lang="en-US" b="1" dirty="0">
              <a:solidFill>
                <a:srgbClr val="FFFC3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 pitchFamily="-112" charset="0"/>
              <a:ea typeface="ＭＳ Ｐゴシック" pitchFamily="-112" charset="-128"/>
            </a:endParaRPr>
          </a:p>
        </p:txBody>
      </p:sp>
      <p:pic>
        <p:nvPicPr>
          <p:cNvPr id="6151" name="Picture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14293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142860" y="6324603"/>
            <a:ext cx="8858280" cy="369312"/>
          </a:xfrm>
          <a:prstGeom prst="rect">
            <a:avLst/>
          </a:prstGeom>
          <a:solidFill>
            <a:srgbClr val="002060"/>
          </a:solidFill>
        </p:spPr>
        <p:txBody>
          <a:bodyPr wrap="square" lIns="91420" tIns="45710" rIns="91420" bIns="45710" rtlCol="0">
            <a:spAutoFit/>
          </a:bodyPr>
          <a:lstStyle/>
          <a:p>
            <a:pPr eaLnBrk="0" hangingPunct="0"/>
            <a:r>
              <a:rPr lang="en-US" dirty="0" smtClean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</a:rPr>
              <a:t>R.-D. Heuer, CERN                                                                 </a:t>
            </a:r>
            <a:r>
              <a:rPr lang="en-GB" dirty="0" err="1" smtClean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</a:rPr>
              <a:t>Daresbury</a:t>
            </a:r>
            <a:r>
              <a:rPr lang="en-GB" dirty="0" smtClean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</a:rPr>
              <a:t>, Nov 11, 2013</a:t>
            </a:r>
            <a:endParaRPr lang="en-US" dirty="0">
              <a:solidFill>
                <a:srgbClr val="FFFFFF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-12510" y="2438400"/>
            <a:ext cx="9144000" cy="3170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 lIns="91420" tIns="45710" rIns="91420" bIns="45710">
            <a:prstTxWarp prst="textNoShape">
              <a:avLst/>
            </a:prstTxWarp>
            <a:spAutoFit/>
          </a:bodyPr>
          <a:lstStyle/>
          <a:p>
            <a:pPr marL="742786" indent="-742786" algn="ctr" eaLnBrk="0" hangingPunct="0"/>
            <a:endParaRPr lang="en-US" sz="4000" dirty="0" smtClean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 pitchFamily="-112" charset="0"/>
              <a:ea typeface="ＭＳ Ｐゴシック" pitchFamily="-112" charset="-128"/>
            </a:endParaRPr>
          </a:p>
          <a:p>
            <a:pPr marL="742786" indent="-742786" algn="ctr" eaLnBrk="0" hangingPunct="0"/>
            <a:r>
              <a:rPr lang="en-US" sz="40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</a:rPr>
              <a:t>CERN Vision </a:t>
            </a:r>
          </a:p>
          <a:p>
            <a:pPr marL="742786" indent="-742786" algn="ctr" eaLnBrk="0" hangingPunct="0"/>
            <a:r>
              <a:rPr lang="en-US" sz="40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</a:rPr>
              <a:t>for Physics at higher luminosity </a:t>
            </a:r>
          </a:p>
          <a:p>
            <a:pPr marL="742786" indent="-742786" algn="ctr" eaLnBrk="0" hangingPunct="0"/>
            <a:r>
              <a:rPr lang="en-US" sz="40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</a:rPr>
              <a:t>and higher energy</a:t>
            </a:r>
          </a:p>
          <a:p>
            <a:pPr marL="742786" indent="-742786" algn="ctr" eaLnBrk="0" hangingPunct="0"/>
            <a:endParaRPr lang="en-US" sz="4000" dirty="0" smtClean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 pitchFamily="-112" charset="0"/>
              <a:ea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425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648" y="228600"/>
            <a:ext cx="9044152" cy="6101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/>
              <a:t>European </a:t>
            </a:r>
            <a:r>
              <a:rPr lang="en-GB" sz="2000" b="1" dirty="0"/>
              <a:t>Strategy for Particle Physics </a:t>
            </a:r>
          </a:p>
          <a:p>
            <a:endParaRPr lang="en-GB" sz="2000" b="1" dirty="0"/>
          </a:p>
          <a:p>
            <a:r>
              <a:rPr lang="en-GB" sz="2000" b="1" dirty="0" smtClean="0"/>
              <a:t>High-priority </a:t>
            </a:r>
            <a:r>
              <a:rPr lang="en-GB" sz="2000" b="1" dirty="0"/>
              <a:t>large-scale scientific activities</a:t>
            </a:r>
          </a:p>
          <a:p>
            <a:endParaRPr lang="en-GB" sz="2000" dirty="0" smtClean="0"/>
          </a:p>
          <a:p>
            <a:r>
              <a:rPr lang="en-GB" sz="2000" dirty="0" smtClean="0"/>
              <a:t>After </a:t>
            </a:r>
            <a:r>
              <a:rPr lang="en-GB" sz="2000" dirty="0"/>
              <a:t>careful analysis of many possible large-scale scientific activities </a:t>
            </a:r>
            <a:r>
              <a:rPr lang="en-GB" sz="2000" dirty="0" smtClean="0"/>
              <a:t>requiring significant </a:t>
            </a:r>
            <a:r>
              <a:rPr lang="en-GB" sz="2000" dirty="0"/>
              <a:t>resources, sizeable collaborations and sustained commitment, </a:t>
            </a:r>
            <a:r>
              <a:rPr lang="en-GB" sz="2000" dirty="0" smtClean="0"/>
              <a:t>the following </a:t>
            </a:r>
            <a:r>
              <a:rPr lang="en-GB" sz="2000" dirty="0"/>
              <a:t>four activities have been identified as carrying the highest priority.</a:t>
            </a:r>
          </a:p>
          <a:p>
            <a:endParaRPr lang="en-GB" sz="2000" dirty="0" smtClean="0"/>
          </a:p>
          <a:p>
            <a:r>
              <a:rPr lang="en-GB" sz="2000" dirty="0" smtClean="0"/>
              <a:t>c</a:t>
            </a:r>
            <a:r>
              <a:rPr lang="en-GB" sz="2000" dirty="0"/>
              <a:t>) The discovery of the Higgs boson is the start of a major programme of work </a:t>
            </a:r>
            <a:r>
              <a:rPr lang="en-GB" sz="2000" dirty="0" smtClean="0"/>
              <a:t>to measure </a:t>
            </a:r>
            <a:r>
              <a:rPr lang="en-GB" sz="2000" dirty="0"/>
              <a:t>this particle’s properties with the highest possible precision for </a:t>
            </a:r>
            <a:r>
              <a:rPr lang="en-GB" sz="2000" dirty="0" smtClean="0"/>
              <a:t>testing the </a:t>
            </a:r>
            <a:r>
              <a:rPr lang="en-GB" sz="2000" dirty="0"/>
              <a:t>validity of the Standard Model and to search for further new physics at </a:t>
            </a:r>
            <a:r>
              <a:rPr lang="en-GB" sz="2000" dirty="0" smtClean="0"/>
              <a:t>the energy </a:t>
            </a:r>
            <a:r>
              <a:rPr lang="en-GB" sz="2000" dirty="0"/>
              <a:t>frontier. The LHC is in a unique position to pursue this programme.</a:t>
            </a:r>
          </a:p>
          <a:p>
            <a:r>
              <a:rPr lang="en-GB" sz="2000" b="1" i="1" u="sng" dirty="0">
                <a:solidFill>
                  <a:srgbClr val="FF0000"/>
                </a:solidFill>
              </a:rPr>
              <a:t>Europe’s top priority </a:t>
            </a:r>
            <a:r>
              <a:rPr lang="en-GB" sz="2000" b="1" i="1" dirty="0">
                <a:solidFill>
                  <a:srgbClr val="FF0000"/>
                </a:solidFill>
              </a:rPr>
              <a:t>should be the exploitation of the full potential of the LHC</a:t>
            </a:r>
            <a:r>
              <a:rPr lang="en-GB" sz="2000" b="1" i="1" dirty="0" smtClean="0">
                <a:solidFill>
                  <a:srgbClr val="FF0000"/>
                </a:solidFill>
              </a:rPr>
              <a:t>, including </a:t>
            </a:r>
            <a:r>
              <a:rPr lang="en-GB" sz="2000" b="1" i="1" dirty="0">
                <a:solidFill>
                  <a:srgbClr val="FF0000"/>
                </a:solidFill>
              </a:rPr>
              <a:t>the high-luminosity upgrade of the machine and detectors with a </a:t>
            </a:r>
            <a:r>
              <a:rPr lang="en-GB" sz="2000" b="1" i="1" dirty="0" smtClean="0">
                <a:solidFill>
                  <a:srgbClr val="FF0000"/>
                </a:solidFill>
              </a:rPr>
              <a:t>view to </a:t>
            </a:r>
            <a:r>
              <a:rPr lang="en-GB" sz="2000" b="1" i="1" dirty="0">
                <a:solidFill>
                  <a:srgbClr val="FF0000"/>
                </a:solidFill>
              </a:rPr>
              <a:t>collecting ten times more data than in the initial design, by around 2030. </a:t>
            </a:r>
            <a:r>
              <a:rPr lang="en-GB" sz="2000" b="1" i="1" dirty="0" smtClean="0">
                <a:solidFill>
                  <a:srgbClr val="FF0000"/>
                </a:solidFill>
              </a:rPr>
              <a:t>This upgrade </a:t>
            </a:r>
            <a:r>
              <a:rPr lang="en-GB" sz="2000" b="1" i="1" dirty="0">
                <a:solidFill>
                  <a:srgbClr val="FF0000"/>
                </a:solidFill>
              </a:rPr>
              <a:t>programme will also provide further exciting opportunities for the </a:t>
            </a:r>
            <a:r>
              <a:rPr lang="en-GB" sz="2000" b="1" i="1" dirty="0" smtClean="0">
                <a:solidFill>
                  <a:srgbClr val="FF0000"/>
                </a:solidFill>
              </a:rPr>
              <a:t>study of </a:t>
            </a:r>
            <a:r>
              <a:rPr lang="en-GB" sz="2000" b="1" i="1" dirty="0">
                <a:solidFill>
                  <a:srgbClr val="FF0000"/>
                </a:solidFill>
              </a:rPr>
              <a:t>flavour physics and the quark-gluon plasma.</a:t>
            </a:r>
          </a:p>
          <a:p>
            <a:endParaRPr lang="en-GB" sz="1050" dirty="0" smtClean="0"/>
          </a:p>
        </p:txBody>
      </p:sp>
    </p:spTree>
    <p:extLst>
      <p:ext uri="{BB962C8B-B14F-4D97-AF65-F5344CB8AC3E}">
        <p14:creationId xmlns:p14="http://schemas.microsoft.com/office/powerpoint/2010/main" val="348953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306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4307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412875"/>
            <a:ext cx="859155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  <a:latin typeface="Impact" pitchFamily="34" charset="0"/>
              </a:rPr>
              <a:t>Key message </a:t>
            </a:r>
            <a:endParaRPr lang="en-US" b="1" smtClean="0">
              <a:solidFill>
                <a:schemeClr val="tx1"/>
              </a:solidFill>
            </a:endParaRPr>
          </a:p>
        </p:txBody>
      </p:sp>
      <p:sp>
        <p:nvSpPr>
          <p:cNvPr id="354308" name="Rectangle 5"/>
          <p:cNvSpPr>
            <a:spLocks noChangeArrowheads="1"/>
          </p:cNvSpPr>
          <p:nvPr/>
        </p:nvSpPr>
        <p:spPr bwMode="auto">
          <a:xfrm>
            <a:off x="250917" y="260355"/>
            <a:ext cx="39608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979" tIns="45492" rIns="90979" bIns="45492"/>
          <a:lstStyle/>
          <a:p>
            <a:pPr marL="605370" indent="-605370">
              <a:lnSpc>
                <a:spcPct val="120000"/>
              </a:lnSpc>
              <a:spcBef>
                <a:spcPct val="20000"/>
              </a:spcBef>
            </a:pPr>
            <a:r>
              <a:rPr lang="en-US" sz="3600" b="1" dirty="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</a:rPr>
              <a:t>     LHC</a:t>
            </a:r>
            <a:endParaRPr lang="en-US" sz="3600" dirty="0">
              <a:solidFill>
                <a:srgbClr val="FFFFFF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54309" name="TextBox 5"/>
          <p:cNvSpPr txBox="1">
            <a:spLocks noChangeArrowheads="1"/>
          </p:cNvSpPr>
          <p:nvPr/>
        </p:nvSpPr>
        <p:spPr bwMode="auto">
          <a:xfrm>
            <a:off x="1835242" y="3428999"/>
            <a:ext cx="6913563" cy="3093126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lIns="91027" tIns="45516" rIns="91027" bIns="45516">
            <a:spAutoFit/>
          </a:bodyPr>
          <a:lstStyle/>
          <a:p>
            <a:r>
              <a:rPr lang="en-GB" sz="3200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There is a program at the energy frontier with the LHC </a:t>
            </a:r>
            <a:r>
              <a:rPr lang="en-GB" sz="3200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beyond 2030:</a:t>
            </a:r>
            <a:endParaRPr lang="en-GB" sz="3200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endParaRPr lang="en-GB" sz="3200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r>
              <a:rPr lang="en-GB" sz="3200" dirty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</a:rPr>
              <a:t>7 and 8 </a:t>
            </a:r>
            <a:r>
              <a:rPr lang="en-GB" sz="3200" dirty="0" err="1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</a:rPr>
              <a:t>TeV</a:t>
            </a:r>
            <a:endParaRPr lang="en-GB" sz="3200" dirty="0">
              <a:solidFill>
                <a:srgbClr val="0070C0"/>
              </a:solidFill>
              <a:latin typeface="Calibri" pitchFamily="34" charset="0"/>
              <a:ea typeface="ＭＳ Ｐゴシック" pitchFamily="34" charset="-128"/>
            </a:endParaRPr>
          </a:p>
          <a:p>
            <a:r>
              <a:rPr lang="en-GB" sz="3200" dirty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</a:rPr>
              <a:t>14 </a:t>
            </a:r>
            <a:r>
              <a:rPr lang="en-GB" sz="3200" dirty="0" err="1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</a:rPr>
              <a:t>TeV</a:t>
            </a:r>
            <a:r>
              <a:rPr lang="en-GB" sz="3200" dirty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</a:rPr>
              <a:t> design luminosity</a:t>
            </a:r>
          </a:p>
          <a:p>
            <a:r>
              <a:rPr lang="en-GB" sz="3200" dirty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</a:rPr>
              <a:t>14 </a:t>
            </a:r>
            <a:r>
              <a:rPr lang="en-GB" sz="3200" dirty="0" err="1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</a:rPr>
              <a:t>TeV</a:t>
            </a:r>
            <a:r>
              <a:rPr lang="en-GB" sz="3200" dirty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</a:rPr>
              <a:t> high luminosity (HL-LHC)</a:t>
            </a:r>
          </a:p>
        </p:txBody>
      </p:sp>
      <p:sp>
        <p:nvSpPr>
          <p:cNvPr id="2" name="TextBox 1"/>
          <p:cNvSpPr txBox="1"/>
          <p:nvPr/>
        </p:nvSpPr>
        <p:spPr>
          <a:xfrm rot="20563992">
            <a:off x="625975" y="3348336"/>
            <a:ext cx="8395247" cy="138499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C00000"/>
                </a:solidFill>
              </a:rPr>
              <a:t>Upgrades to accelerator complex,</a:t>
            </a:r>
          </a:p>
          <a:p>
            <a:r>
              <a:rPr lang="en-GB" sz="2800" b="1" dirty="0">
                <a:solidFill>
                  <a:srgbClr val="C00000"/>
                </a:solidFill>
              </a:rPr>
              <a:t>d</a:t>
            </a:r>
            <a:r>
              <a:rPr lang="en-GB" sz="2800" b="1" dirty="0" smtClean="0">
                <a:solidFill>
                  <a:srgbClr val="C00000"/>
                </a:solidFill>
              </a:rPr>
              <a:t>etectors, and computing Grid are</a:t>
            </a:r>
          </a:p>
          <a:p>
            <a:r>
              <a:rPr lang="en-GB" sz="2800" b="1" dirty="0" smtClean="0">
                <a:solidFill>
                  <a:srgbClr val="C00000"/>
                </a:solidFill>
              </a:rPr>
              <a:t>vital to fully exploit the physics potential of LHC</a:t>
            </a:r>
            <a:endParaRPr lang="en-GB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280481"/>
      </p:ext>
    </p:extLst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415" y="751243"/>
            <a:ext cx="8352928" cy="3671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5324659"/>
            <a:ext cx="79019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 smtClean="0">
                <a:solidFill>
                  <a:srgbClr val="0C377B"/>
                </a:solidFill>
                <a:latin typeface="Arial"/>
              </a:rPr>
              <a:t>Total </a:t>
            </a:r>
            <a:r>
              <a:rPr lang="en-GB" sz="2000" b="1" dirty="0" smtClean="0">
                <a:solidFill>
                  <a:srgbClr val="FF0000"/>
                </a:solidFill>
                <a:latin typeface="Arial"/>
              </a:rPr>
              <a:t>integrated luminosity of 3000 fb</a:t>
            </a:r>
            <a:r>
              <a:rPr lang="en-GB" sz="2000" b="1" baseline="30000" dirty="0" smtClean="0">
                <a:solidFill>
                  <a:srgbClr val="FF0000"/>
                </a:solidFill>
                <a:latin typeface="Arial"/>
              </a:rPr>
              <a:t>-1</a:t>
            </a:r>
            <a:r>
              <a:rPr lang="en-GB" sz="2000" b="1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en-GB" sz="2000" b="1" dirty="0" smtClean="0">
                <a:solidFill>
                  <a:srgbClr val="0C377B"/>
                </a:solidFill>
                <a:latin typeface="Arial"/>
              </a:rPr>
              <a:t>for p-p by 2035, with LSs taken into account and 1 month for ion physics per year.</a:t>
            </a:r>
            <a:endParaRPr lang="en-GB" sz="2000" b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31640" y="155885"/>
            <a:ext cx="6120680" cy="53681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GB" sz="2800" dirty="0" smtClean="0">
                <a:solidFill>
                  <a:srgbClr val="FFFFFF"/>
                </a:solidFill>
              </a:rPr>
              <a:t>Possible plan </a:t>
            </a:r>
            <a:r>
              <a:rPr lang="en-GB" sz="2800" dirty="0">
                <a:solidFill>
                  <a:srgbClr val="FFFFFF"/>
                </a:solidFill>
              </a:rPr>
              <a:t>of HL-LHC (baseline)</a:t>
            </a:r>
          </a:p>
        </p:txBody>
      </p:sp>
      <p:sp>
        <p:nvSpPr>
          <p:cNvPr id="4" name="Rectangle 3"/>
          <p:cNvSpPr/>
          <p:nvPr/>
        </p:nvSpPr>
        <p:spPr>
          <a:xfrm>
            <a:off x="405060" y="4245111"/>
            <a:ext cx="8415411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>
                <a:solidFill>
                  <a:srgbClr val="0C377B"/>
                </a:solidFill>
                <a:latin typeface="Arial"/>
              </a:rPr>
              <a:t>Levelling at </a:t>
            </a:r>
            <a:r>
              <a:rPr lang="en-GB" sz="2000" b="1" dirty="0">
                <a:solidFill>
                  <a:srgbClr val="FF0000"/>
                </a:solidFill>
                <a:latin typeface="Arial"/>
              </a:rPr>
              <a:t>5 10</a:t>
            </a:r>
            <a:r>
              <a:rPr lang="en-GB" sz="2000" b="1" baseline="30000" dirty="0">
                <a:solidFill>
                  <a:srgbClr val="FF0000"/>
                </a:solidFill>
                <a:latin typeface="Arial"/>
              </a:rPr>
              <a:t>34</a:t>
            </a:r>
            <a:r>
              <a:rPr lang="en-GB" sz="2000" b="1" dirty="0">
                <a:solidFill>
                  <a:srgbClr val="FF0000"/>
                </a:solidFill>
                <a:latin typeface="Arial"/>
              </a:rPr>
              <a:t> cm</a:t>
            </a:r>
            <a:r>
              <a:rPr lang="en-GB" sz="2000" b="1" baseline="30000" dirty="0">
                <a:solidFill>
                  <a:srgbClr val="FF0000"/>
                </a:solidFill>
                <a:latin typeface="Arial"/>
              </a:rPr>
              <a:t>-2</a:t>
            </a:r>
            <a:r>
              <a:rPr lang="en-GB" sz="2000" b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  <a:latin typeface="Arial"/>
              </a:rPr>
              <a:t>s</a:t>
            </a:r>
            <a:r>
              <a:rPr lang="en-GB" sz="2000" b="1" baseline="30000" dirty="0" smtClean="0">
                <a:solidFill>
                  <a:srgbClr val="FF0000"/>
                </a:solidFill>
                <a:latin typeface="Arial"/>
              </a:rPr>
              <a:t>-1</a:t>
            </a:r>
            <a:r>
              <a:rPr lang="en-GB" sz="2000" b="1" dirty="0" smtClean="0">
                <a:solidFill>
                  <a:srgbClr val="FF0000"/>
                </a:solidFill>
                <a:latin typeface="Arial"/>
              </a:rPr>
              <a:t>: 140 events/crossing </a:t>
            </a:r>
            <a:r>
              <a:rPr lang="en-GB" sz="2000" b="1" dirty="0">
                <a:solidFill>
                  <a:srgbClr val="0C377B"/>
                </a:solidFill>
                <a:latin typeface="Arial"/>
              </a:rPr>
              <a:t>in average, at 25 </a:t>
            </a:r>
            <a:r>
              <a:rPr lang="en-GB" sz="2000" b="1" dirty="0" smtClean="0">
                <a:solidFill>
                  <a:srgbClr val="0C377B"/>
                </a:solidFill>
                <a:latin typeface="Arial"/>
              </a:rPr>
              <a:t>ns; several scenarios under </a:t>
            </a:r>
            <a:r>
              <a:rPr lang="en-GB" sz="2000" b="1" dirty="0">
                <a:solidFill>
                  <a:srgbClr val="0C377B"/>
                </a:solidFill>
                <a:latin typeface="Arial"/>
              </a:rPr>
              <a:t>study </a:t>
            </a:r>
            <a:r>
              <a:rPr lang="en-GB" sz="2000" b="1" dirty="0" smtClean="0">
                <a:solidFill>
                  <a:srgbClr val="0C377B"/>
                </a:solidFill>
                <a:latin typeface="Arial"/>
              </a:rPr>
              <a:t>to limit to 1.0 → </a:t>
            </a:r>
            <a:r>
              <a:rPr lang="en-GB" sz="2000" b="1" dirty="0">
                <a:solidFill>
                  <a:srgbClr val="0C377B"/>
                </a:solidFill>
                <a:latin typeface="Arial"/>
              </a:rPr>
              <a:t>1.3 </a:t>
            </a:r>
            <a:r>
              <a:rPr lang="en-GB" sz="2000" b="1" dirty="0" smtClean="0">
                <a:solidFill>
                  <a:srgbClr val="0C377B"/>
                </a:solidFill>
                <a:latin typeface="Arial"/>
              </a:rPr>
              <a:t>event/mm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6600" y="3124200"/>
            <a:ext cx="498591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/>
              <a:t>Very preliminary and very likely to change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82604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563" y="1207970"/>
            <a:ext cx="5263933" cy="377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181" y="260648"/>
            <a:ext cx="5983869" cy="70609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The HL-LHC Project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589306" y="1594559"/>
            <a:ext cx="3452843" cy="362484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sz="2600" dirty="0">
                <a:solidFill>
                  <a:srgbClr val="0C377B"/>
                </a:solidFill>
              </a:rPr>
              <a:t>New IR-quads </a:t>
            </a:r>
            <a:r>
              <a:rPr lang="en-GB" sz="2600" dirty="0" smtClean="0">
                <a:solidFill>
                  <a:srgbClr val="0C377B"/>
                </a:solidFill>
              </a:rPr>
              <a:t>Nb</a:t>
            </a:r>
            <a:r>
              <a:rPr lang="en-GB" sz="2600" baseline="-25000" dirty="0" smtClean="0">
                <a:solidFill>
                  <a:srgbClr val="0C377B"/>
                </a:solidFill>
              </a:rPr>
              <a:t>3</a:t>
            </a:r>
            <a:r>
              <a:rPr lang="en-GB" sz="2600" dirty="0" smtClean="0">
                <a:solidFill>
                  <a:srgbClr val="0C377B"/>
                </a:solidFill>
              </a:rPr>
              <a:t>Sn (</a:t>
            </a:r>
            <a:r>
              <a:rPr lang="en-GB" sz="2600" dirty="0">
                <a:solidFill>
                  <a:srgbClr val="0C377B"/>
                </a:solidFill>
              </a:rPr>
              <a:t>inner triplets)</a:t>
            </a:r>
          </a:p>
          <a:p>
            <a:pPr marL="342900" lvl="1" indent="-342900" fontAlgn="auto">
              <a:spcAft>
                <a:spcPts val="0"/>
              </a:spcAft>
              <a:buFont typeface="Arial"/>
              <a:buChar char="•"/>
            </a:pPr>
            <a:r>
              <a:rPr lang="en-GB" sz="2600" dirty="0" smtClean="0">
                <a:solidFill>
                  <a:srgbClr val="0C377B"/>
                </a:solidFill>
              </a:rPr>
              <a:t>New 11 </a:t>
            </a:r>
            <a:r>
              <a:rPr lang="en-GB" sz="2600" dirty="0">
                <a:solidFill>
                  <a:srgbClr val="0C377B"/>
                </a:solidFill>
              </a:rPr>
              <a:t>T Nb</a:t>
            </a:r>
            <a:r>
              <a:rPr lang="en-GB" sz="2600" baseline="-25000" dirty="0">
                <a:solidFill>
                  <a:srgbClr val="0C377B"/>
                </a:solidFill>
              </a:rPr>
              <a:t>3</a:t>
            </a:r>
            <a:r>
              <a:rPr lang="en-GB" sz="2600" dirty="0">
                <a:solidFill>
                  <a:srgbClr val="0C377B"/>
                </a:solidFill>
              </a:rPr>
              <a:t>Sn (short) </a:t>
            </a:r>
            <a:r>
              <a:rPr lang="en-GB" sz="2600" dirty="0" smtClean="0">
                <a:solidFill>
                  <a:srgbClr val="0C377B"/>
                </a:solidFill>
              </a:rPr>
              <a:t>dipoles</a:t>
            </a:r>
          </a:p>
          <a:p>
            <a:pPr marL="342900" lvl="1" indent="-342900" fontAlgn="auto">
              <a:spcAft>
                <a:spcPts val="0"/>
              </a:spcAft>
              <a:buFont typeface="Arial"/>
              <a:buChar char="•"/>
            </a:pPr>
            <a:r>
              <a:rPr lang="en-GB" sz="2600" dirty="0" smtClean="0">
                <a:solidFill>
                  <a:srgbClr val="0C377B"/>
                </a:solidFill>
              </a:rPr>
              <a:t>Collimation upgrade</a:t>
            </a:r>
          </a:p>
          <a:p>
            <a:pPr marL="342900" lvl="1" indent="-342900" fontAlgn="auto">
              <a:spcAft>
                <a:spcPts val="0"/>
              </a:spcAft>
              <a:buFont typeface="Arial"/>
              <a:buChar char="•"/>
            </a:pPr>
            <a:r>
              <a:rPr lang="en-GB" sz="2600" dirty="0">
                <a:solidFill>
                  <a:srgbClr val="0C377B"/>
                </a:solidFill>
              </a:rPr>
              <a:t>Cryogenics </a:t>
            </a:r>
            <a:r>
              <a:rPr lang="en-GB" sz="2600" dirty="0" smtClean="0">
                <a:solidFill>
                  <a:srgbClr val="0C377B"/>
                </a:solidFill>
              </a:rPr>
              <a:t>upgrade</a:t>
            </a:r>
          </a:p>
          <a:p>
            <a:pPr marL="342900" lvl="1" indent="-342900" fontAlgn="auto">
              <a:spcAft>
                <a:spcPts val="0"/>
              </a:spcAft>
              <a:buFont typeface="Arial"/>
              <a:buChar char="•"/>
            </a:pPr>
            <a:r>
              <a:rPr lang="en-GB" sz="2600" dirty="0" smtClean="0">
                <a:solidFill>
                  <a:srgbClr val="0C377B"/>
                </a:solidFill>
              </a:rPr>
              <a:t>Crab Cavities</a:t>
            </a:r>
          </a:p>
          <a:p>
            <a:pPr marL="342900" lvl="1" indent="-342900" fontAlgn="auto">
              <a:spcAft>
                <a:spcPts val="0"/>
              </a:spcAft>
              <a:buFont typeface="Arial"/>
              <a:buChar char="•"/>
            </a:pPr>
            <a:r>
              <a:rPr lang="en-GB" sz="2600" dirty="0" smtClean="0">
                <a:solidFill>
                  <a:srgbClr val="0C377B"/>
                </a:solidFill>
              </a:rPr>
              <a:t>Cold powering</a:t>
            </a:r>
          </a:p>
          <a:p>
            <a:pPr marL="342900" lvl="1" indent="-342900" fontAlgn="auto">
              <a:spcAft>
                <a:spcPts val="0"/>
              </a:spcAft>
              <a:buFont typeface="Arial"/>
              <a:buChar char="•"/>
            </a:pPr>
            <a:r>
              <a:rPr lang="en-GB" sz="2600" dirty="0" smtClean="0">
                <a:solidFill>
                  <a:srgbClr val="0C377B"/>
                </a:solidFill>
              </a:rPr>
              <a:t>Machine protection</a:t>
            </a:r>
          </a:p>
          <a:p>
            <a:pPr marL="342900" lvl="1" indent="-342900" fontAlgn="auto">
              <a:spcAft>
                <a:spcPts val="0"/>
              </a:spcAft>
              <a:buFont typeface="Arial"/>
              <a:buChar char="•"/>
            </a:pPr>
            <a:r>
              <a:rPr lang="en-GB" sz="2600" dirty="0" smtClean="0">
                <a:solidFill>
                  <a:srgbClr val="0C377B"/>
                </a:solidFill>
              </a:rPr>
              <a:t>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99295" y="2225318"/>
            <a:ext cx="2330424" cy="66410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06912" y="5110876"/>
            <a:ext cx="8180402" cy="86392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/>
              <a:buNone/>
            </a:pPr>
            <a:r>
              <a:rPr lang="en-GB" sz="2400" b="1" dirty="0">
                <a:solidFill>
                  <a:srgbClr val="FFFFFF"/>
                </a:solidFill>
                <a:sym typeface="Wingdings"/>
              </a:rPr>
              <a:t>Major intervention on more than 1.2 km of the LHC </a:t>
            </a:r>
            <a:endParaRPr lang="en-GB" sz="1800" b="1" dirty="0">
              <a:solidFill>
                <a:srgbClr val="FFFFFF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522819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31" y="2240874"/>
            <a:ext cx="8244408" cy="255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8342614" y="3175711"/>
            <a:ext cx="648986" cy="31614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38282" y="2861004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srgbClr val="0C377B"/>
                </a:solidFill>
                <a:latin typeface="Arial"/>
              </a:rPr>
              <a:t>Q4</a:t>
            </a:r>
            <a:endParaRPr lang="fr-FR" sz="14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75656" y="5229200"/>
            <a:ext cx="606287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800" dirty="0" smtClean="0">
                <a:solidFill>
                  <a:srgbClr val="0C377B"/>
                </a:solidFill>
                <a:latin typeface="Arial"/>
              </a:rPr>
              <a:t>Baseline layout of HL-LHC IR region</a:t>
            </a:r>
            <a:endParaRPr lang="en-GB" sz="28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6945" y="260648"/>
            <a:ext cx="6026009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800" dirty="0">
                <a:solidFill>
                  <a:srgbClr val="FFFFFF"/>
                </a:solidFill>
                <a:latin typeface="Arial"/>
              </a:rPr>
              <a:t>Setting up International collaboration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414" y="1597709"/>
            <a:ext cx="6186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0C377B"/>
                </a:solidFill>
                <a:latin typeface="Arial"/>
              </a:rPr>
              <a:t>with national laboratories but also involving industrial firms </a:t>
            </a:r>
            <a:endParaRPr lang="en-GB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1026" name="Picture 2" descr="http://medias.doublet.pro/medias/images/produits/bd4b68f999ac2c4f0c7a1384b3f0bd2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91512" y="3173186"/>
            <a:ext cx="558263" cy="312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314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Experiments </a:t>
            </a:r>
            <a:r>
              <a:rPr lang="en-US" sz="3600" dirty="0"/>
              <a:t>f</a:t>
            </a:r>
            <a:r>
              <a:rPr lang="en-US" sz="3600" dirty="0" smtClean="0"/>
              <a:t>rom LHC to</a:t>
            </a:r>
            <a:r>
              <a:rPr lang="en-US" sz="3600" dirty="0" smtClean="0">
                <a:sym typeface="Wingdings"/>
              </a:rPr>
              <a:t> HL-LHC</a:t>
            </a:r>
            <a:endParaRPr lang="en-US" sz="36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5473370" cy="55626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An extensive and rich physics program</a:t>
            </a:r>
          </a:p>
          <a:p>
            <a:r>
              <a:rPr lang="en-US" dirty="0" smtClean="0"/>
              <a:t>Maintain full sensitivity for discovery </a:t>
            </a:r>
          </a:p>
          <a:p>
            <a:pPr lvl="1"/>
            <a:r>
              <a:rPr lang="en-US" dirty="0" smtClean="0"/>
              <a:t>And precision measurements at low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Pileup</a:t>
            </a:r>
          </a:p>
          <a:p>
            <a:pPr lvl="1"/>
            <a:r>
              <a:rPr lang="en-US" dirty="0" smtClean="0"/>
              <a:t>&lt;PU</a:t>
            </a:r>
            <a:r>
              <a:rPr lang="en-US" dirty="0"/>
              <a:t>&gt; ≈ </a:t>
            </a:r>
            <a:r>
              <a:rPr lang="en-US" dirty="0" smtClean="0"/>
              <a:t>50 events per crossing by LS2</a:t>
            </a:r>
          </a:p>
          <a:p>
            <a:pPr lvl="1"/>
            <a:r>
              <a:rPr lang="en-US" dirty="0" smtClean="0"/>
              <a:t>&lt;PU&gt; ≈ </a:t>
            </a:r>
            <a:r>
              <a:rPr lang="en-US" dirty="0"/>
              <a:t>60 events per crossing by </a:t>
            </a:r>
            <a:r>
              <a:rPr lang="en-US" dirty="0" smtClean="0"/>
              <a:t>LS3</a:t>
            </a:r>
          </a:p>
          <a:p>
            <a:pPr lvl="1"/>
            <a:r>
              <a:rPr lang="en-US" dirty="0" smtClean="0"/>
              <a:t>&lt;PU</a:t>
            </a:r>
            <a:r>
              <a:rPr lang="en-US" dirty="0"/>
              <a:t>&gt; ≈ 140 events per </a:t>
            </a:r>
            <a:r>
              <a:rPr lang="en-US" dirty="0" smtClean="0"/>
              <a:t>crossing by HL-LHC</a:t>
            </a:r>
          </a:p>
          <a:p>
            <a:pPr lvl="2"/>
            <a:r>
              <a:rPr lang="en-US" dirty="0" smtClean="0"/>
              <a:t>Lumi-leveling at 5x10</a:t>
            </a:r>
            <a:r>
              <a:rPr lang="en-US" baseline="30000" dirty="0" smtClean="0"/>
              <a:t>34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Radiation damage</a:t>
            </a:r>
          </a:p>
          <a:p>
            <a:pPr lvl="1"/>
            <a:r>
              <a:rPr lang="en-US" dirty="0"/>
              <a:t>Requires work to maintain calibration</a:t>
            </a:r>
          </a:p>
          <a:p>
            <a:pPr lvl="1"/>
            <a:r>
              <a:rPr lang="en-US" dirty="0"/>
              <a:t>Limits </a:t>
            </a:r>
            <a:r>
              <a:rPr lang="en-US" dirty="0" smtClean="0"/>
              <a:t>performance</a:t>
            </a:r>
            <a:r>
              <a:rPr lang="en-US" dirty="0"/>
              <a:t>-lifetime of the detectors</a:t>
            </a:r>
          </a:p>
          <a:p>
            <a:pPr lvl="2"/>
            <a:r>
              <a:rPr lang="en-US" dirty="0" smtClean="0"/>
              <a:t>Light loss (calorimeters) </a:t>
            </a:r>
          </a:p>
          <a:p>
            <a:pPr lvl="2"/>
            <a:r>
              <a:rPr lang="en-US" dirty="0" smtClean="0"/>
              <a:t>Increased leakage current (silicon detectors)</a:t>
            </a:r>
          </a:p>
        </p:txBody>
      </p:sp>
    </p:spTree>
    <p:extLst>
      <p:ext uri="{BB962C8B-B14F-4D97-AF65-F5344CB8AC3E}">
        <p14:creationId xmlns:p14="http://schemas.microsoft.com/office/powerpoint/2010/main" val="83168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990600"/>
            <a:ext cx="8686800" cy="5257800"/>
          </a:xfrm>
          <a:prstGeom prst="rect">
            <a:avLst/>
          </a:prstGeom>
        </p:spPr>
        <p:txBody>
          <a:bodyPr vert="horz" lIns="91407" tIns="45704" rIns="91407" bIns="45704">
            <a:normAutofit fontScale="85000" lnSpcReduction="10000"/>
          </a:bodyPr>
          <a:lstStyle>
            <a:lvl1pPr marL="320040" indent="-338328" algn="l" rtl="0" eaLnBrk="1" latinLnBrk="0" hangingPunct="1">
              <a:spcBef>
                <a:spcPts val="300"/>
              </a:spcBef>
              <a:buClrTx/>
              <a:buSzPct val="95000"/>
              <a:buFont typeface="Wingdings"/>
              <a:buChar char=""/>
              <a:defRPr sz="3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57784" indent="-283464" algn="l" rtl="0" eaLnBrk="1" latinLnBrk="0" hangingPunct="1">
              <a:spcBef>
                <a:spcPts val="300"/>
              </a:spcBef>
              <a:buClrTx/>
              <a:buSzPct val="90000"/>
              <a:buFont typeface="Wingdings" pitchFamily="2" charset="2"/>
              <a:buChar char="§"/>
              <a:defRPr sz="26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2pPr>
            <a:lvl3pPr marL="722376" indent="-228517" algn="l" rtl="0" eaLnBrk="1" latinLnBrk="0" hangingPunct="1">
              <a:spcBef>
                <a:spcPts val="300"/>
              </a:spcBef>
              <a:buClrTx/>
              <a:buFont typeface="Wingdings 2"/>
              <a:buChar char="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987552" indent="-228517" algn="l" rtl="0" eaLnBrk="1" latinLnBrk="0" hangingPunct="1">
              <a:spcBef>
                <a:spcPts val="300"/>
              </a:spcBef>
              <a:buClrTx/>
              <a:buFont typeface="Wingdings 3"/>
              <a:buChar char=""/>
              <a:defRPr sz="22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4pPr>
            <a:lvl5pPr marL="1133856" indent="-210236" algn="l" rtl="0" eaLnBrk="1" latinLnBrk="0" hangingPunct="1">
              <a:spcBef>
                <a:spcPts val="300"/>
              </a:spcBef>
              <a:buClrTx/>
              <a:buFont typeface="Wingdings 2"/>
              <a:buChar char="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709316" indent="-2102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272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226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5181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0040" marR="0" lvl="0" indent="-338328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5000"/>
              <a:buFont typeface="Wingdings"/>
              <a:buChar char="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</a:rPr>
              <a:t>R&amp;D is key to cost-effective solutions to high radiation, PU</a:t>
            </a:r>
          </a:p>
          <a:p>
            <a:pPr marL="557784" marR="0" lvl="1" indent="-283464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rbel"/>
              </a:rPr>
              <a:t>R&amp;D has been ongoing for many years in some cases </a:t>
            </a:r>
          </a:p>
          <a:p>
            <a:pPr marL="722376" marR="0" lvl="2" indent="-228517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Wingdings 2"/>
              <a:buChar char="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</a:rPr>
              <a:t>Tracker, Track Processor, Trigger, Calorimeters, </a:t>
            </a:r>
            <a:r>
              <a:rPr lang="en-US" dirty="0" err="1" smtClean="0">
                <a:latin typeface="Corbel"/>
              </a:rPr>
              <a:t>etc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</a:rPr>
              <a:t>. </a:t>
            </a:r>
          </a:p>
          <a:p>
            <a:pPr marL="557784" marR="0" lvl="1" indent="-283464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rbel"/>
              </a:rPr>
              <a:t>Final design choices needed in 3-4 years for current baseline schedule </a:t>
            </a:r>
          </a:p>
          <a:p>
            <a:pPr marL="557784" marR="0" lvl="1" indent="-283464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rbel"/>
              </a:rPr>
              <a:t>Key areas of development include</a:t>
            </a:r>
          </a:p>
          <a:p>
            <a:pPr marL="987552" marR="0" lvl="3" indent="-228517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Wingdings 3"/>
              <a:buChar char="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orbel"/>
              </a:rPr>
              <a:t>Radiation tolerant silicon sensors (pixels and strips)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orbel"/>
            </a:endParaRPr>
          </a:p>
          <a:p>
            <a:pPr marL="987552" marR="0" lvl="3" indent="-228517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Wingdings 3"/>
              <a:buChar char="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orbel"/>
              </a:rPr>
              <a:t>Radiation tolerant ASIC development (including 65 nm processing)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orbel"/>
            </a:endParaRPr>
          </a:p>
          <a:p>
            <a:pPr marL="987552" marR="0" lvl="3" indent="-228517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Wingdings 3"/>
              <a:buChar char="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orbel"/>
              </a:rPr>
              <a:t>High bandwidth and radiation tolerant optical data transmission</a:t>
            </a:r>
          </a:p>
          <a:p>
            <a:pPr marL="987552" marR="0" lvl="3" indent="-228517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Wingdings 3"/>
              <a:buChar char="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orbel"/>
              </a:rPr>
              <a:t>Radiation tolerant powering scheme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orbel"/>
            </a:endParaRPr>
          </a:p>
          <a:p>
            <a:pPr marL="987552" marR="0" lvl="3" indent="-228517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Wingdings 3"/>
              <a:buChar char="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orbel"/>
              </a:rPr>
              <a:t>Light structures, detector assemblies, high density interconnections 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orbel"/>
            </a:endParaRPr>
          </a:p>
          <a:p>
            <a:pPr marL="987552" marR="0" lvl="3" indent="-228517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Wingdings 3"/>
              <a:buChar char="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orbel"/>
              </a:rPr>
              <a:t>Fast processors for track-triggers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orbel"/>
            </a:endParaRPr>
          </a:p>
          <a:p>
            <a:pPr marL="987552" marR="0" lvl="3" indent="-228517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Wingdings 3"/>
              <a:buChar char="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orbel"/>
              </a:rPr>
              <a:t>Rad-tolerant crystals, tiles, fibres, photo-detectors for calorimeters 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orbel"/>
            </a:endParaRPr>
          </a:p>
          <a:p>
            <a:pPr marL="987552" marR="0" lvl="3" indent="-228517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Wingdings 3"/>
              <a:buChar char="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orbel"/>
              </a:rPr>
              <a:t>High rate gas chambers with improved spatial and timing resolution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orbel"/>
            </a:endParaRPr>
          </a:p>
          <a:p>
            <a:pPr marL="987552" marR="0" lvl="3" indent="-228517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Wingdings 3"/>
              <a:buChar char="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orbel"/>
              </a:rPr>
              <a:t>Demonstration of high precision timing in calorimeter pre-sampling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orbel"/>
            </a:endParaRPr>
          </a:p>
          <a:p>
            <a:pPr marL="987552" marR="0" lvl="3" indent="-228517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Wingdings 3"/>
              <a:buChar char="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orbel"/>
              </a:rPr>
              <a:t>Software for new technologies (multicore processing, GPU, etc…)</a:t>
            </a:r>
          </a:p>
          <a:p>
            <a:pPr marL="320040" marR="0" lvl="0" indent="-338328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5000"/>
              <a:buFont typeface="Wingdings"/>
              <a:buChar char=""/>
              <a:tabLst/>
              <a:defRPr/>
            </a:pPr>
            <a:r>
              <a:rPr kumimoji="0" 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"/>
              </a:rPr>
              <a:t>Many of these areas are common between experiments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 algn="r" rtl="0" eaLnBrk="1" latinLnBrk="0" hangingPunct="1">
              <a:spcBef>
                <a:spcPct val="0"/>
              </a:spcBef>
              <a:buNone/>
              <a:defRPr sz="4400" kern="1200" spc="-150" baseline="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-150" normalizeH="0" baseline="0" noProof="0" smtClean="0">
                <a:ln>
                  <a:noFill/>
                </a:ln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Corbel"/>
              </a:rPr>
              <a:t>R&amp;D</a:t>
            </a:r>
            <a:endParaRPr kumimoji="0" lang="en-US" sz="4400" b="0" i="0" u="none" strike="noStrike" kern="1200" cap="none" spc="-150" normalizeH="0" baseline="0" noProof="0" dirty="0">
              <a:ln>
                <a:noFill/>
              </a:ln>
              <a:solidFill>
                <a:srgbClr val="0D0D0D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02518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Computing: 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Moore’s law only helps us if we can make use of the new multi-core CPUs with specialised accelerators etc. (</a:t>
            </a:r>
            <a:r>
              <a:rPr lang="en-GB" dirty="0" err="1" smtClean="0"/>
              <a:t>Vectorisation</a:t>
            </a:r>
            <a:r>
              <a:rPr lang="en-GB" dirty="0" smtClean="0"/>
              <a:t>, GPUs, …)</a:t>
            </a:r>
          </a:p>
          <a:p>
            <a:pPr lvl="1"/>
            <a:r>
              <a:rPr lang="en-GB" dirty="0" smtClean="0"/>
              <a:t>No longer benefit from simple increases in clock speed</a:t>
            </a:r>
          </a:p>
          <a:p>
            <a:r>
              <a:rPr lang="en-GB" dirty="0" smtClean="0"/>
              <a:t>Ultimately this requires HEP software to be re-engineered to make use of parallelism at all levels</a:t>
            </a:r>
          </a:p>
          <a:p>
            <a:pPr lvl="1"/>
            <a:r>
              <a:rPr lang="en-GB" dirty="0" smtClean="0"/>
              <a:t>Vectors, instruction pipelining, instruction level pipelining, hardware threading, multi-core, multi-socket.</a:t>
            </a:r>
          </a:p>
          <a:p>
            <a:r>
              <a:rPr lang="en-GB" dirty="0" smtClean="0"/>
              <a:t>Need to focus on commonalities:</a:t>
            </a:r>
          </a:p>
          <a:p>
            <a:pPr lvl="1"/>
            <a:r>
              <a:rPr lang="en-GB" dirty="0" smtClean="0"/>
              <a:t>GEANT, ROOT, build up common libraries</a:t>
            </a:r>
          </a:p>
          <a:p>
            <a:r>
              <a:rPr lang="en-GB" dirty="0" smtClean="0"/>
              <a:t>This requires significant effort and investment in the HEP community</a:t>
            </a:r>
          </a:p>
          <a:p>
            <a:pPr lvl="1"/>
            <a:r>
              <a:rPr lang="en-GB" dirty="0" smtClean="0"/>
              <a:t>Concurrency forum already initiated</a:t>
            </a:r>
          </a:p>
          <a:p>
            <a:pPr lvl="1"/>
            <a:r>
              <a:rPr lang="en-GB" dirty="0" smtClean="0"/>
              <a:t>Ideas to strengthen this as a collaboration to provide roadmap and incorporate &amp; credit additional effort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October 29, 2013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17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7647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306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4307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412875"/>
            <a:ext cx="859155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  <a:latin typeface="Impact" pitchFamily="34" charset="0"/>
              </a:rPr>
              <a:t>Key message </a:t>
            </a:r>
            <a:endParaRPr lang="en-US" b="1" smtClean="0">
              <a:solidFill>
                <a:schemeClr val="tx1"/>
              </a:solidFill>
            </a:endParaRPr>
          </a:p>
        </p:txBody>
      </p:sp>
      <p:sp>
        <p:nvSpPr>
          <p:cNvPr id="354308" name="Rectangle 5"/>
          <p:cNvSpPr>
            <a:spLocks noChangeArrowheads="1"/>
          </p:cNvSpPr>
          <p:nvPr/>
        </p:nvSpPr>
        <p:spPr bwMode="auto">
          <a:xfrm>
            <a:off x="250917" y="260355"/>
            <a:ext cx="39608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979" tIns="45492" rIns="90979" bIns="45492"/>
          <a:lstStyle/>
          <a:p>
            <a:pPr marL="605370" indent="-605370">
              <a:lnSpc>
                <a:spcPct val="120000"/>
              </a:lnSpc>
              <a:spcBef>
                <a:spcPct val="20000"/>
              </a:spcBef>
            </a:pPr>
            <a:r>
              <a:rPr lang="en-US" sz="3600" b="1" dirty="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</a:rPr>
              <a:t>     </a:t>
            </a:r>
            <a:r>
              <a:rPr lang="en-US" sz="3600" b="1" dirty="0" smtClean="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</a:rPr>
              <a:t>HL-LHC</a:t>
            </a:r>
            <a:endParaRPr lang="en-US" sz="3600" dirty="0">
              <a:solidFill>
                <a:srgbClr val="FFFFFF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54309" name="TextBox 5"/>
          <p:cNvSpPr txBox="1">
            <a:spLocks noChangeArrowheads="1"/>
          </p:cNvSpPr>
          <p:nvPr/>
        </p:nvSpPr>
        <p:spPr bwMode="auto">
          <a:xfrm>
            <a:off x="1835242" y="3428999"/>
            <a:ext cx="6913563" cy="206169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lIns="91027" tIns="45516" rIns="91027" bIns="45516">
            <a:spAutoFit/>
          </a:bodyPr>
          <a:lstStyle/>
          <a:p>
            <a:r>
              <a:rPr lang="en-GB" sz="3200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need a strong engagement by all partners to make HL-LHC a success and to fully exploit its unique physics capabilities</a:t>
            </a:r>
            <a:endParaRPr lang="en-GB" sz="3200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9123725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648" y="152400"/>
            <a:ext cx="904415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/>
              <a:t>European </a:t>
            </a:r>
            <a:r>
              <a:rPr lang="en-GB" sz="2000" b="1" dirty="0"/>
              <a:t>Strategy for Particle Physics </a:t>
            </a:r>
          </a:p>
          <a:p>
            <a:endParaRPr lang="en-GB" sz="2000" b="1" dirty="0"/>
          </a:p>
          <a:p>
            <a:r>
              <a:rPr lang="en-GB" sz="2000" b="1" dirty="0" smtClean="0"/>
              <a:t>High-priority </a:t>
            </a:r>
            <a:r>
              <a:rPr lang="en-GB" sz="2000" b="1" dirty="0"/>
              <a:t>large-scale scientific activities</a:t>
            </a:r>
          </a:p>
          <a:p>
            <a:endParaRPr lang="en-GB" sz="2000" dirty="0" smtClean="0"/>
          </a:p>
          <a:p>
            <a:r>
              <a:rPr lang="en-GB" sz="2000" dirty="0" smtClean="0"/>
              <a:t>After </a:t>
            </a:r>
            <a:r>
              <a:rPr lang="en-GB" sz="2000" dirty="0"/>
              <a:t>careful analysis of many possible large-scale scientific activities </a:t>
            </a:r>
            <a:r>
              <a:rPr lang="en-GB" sz="2000" dirty="0" smtClean="0"/>
              <a:t>requiring significant </a:t>
            </a:r>
            <a:r>
              <a:rPr lang="en-GB" sz="2000" dirty="0"/>
              <a:t>resources, sizeable collaborations and sustained commitment, </a:t>
            </a:r>
            <a:r>
              <a:rPr lang="en-GB" sz="2000" dirty="0" smtClean="0"/>
              <a:t>the following </a:t>
            </a:r>
            <a:r>
              <a:rPr lang="en-GB" sz="2000" dirty="0"/>
              <a:t>four activities have been identified as carrying the highest priority.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d</a:t>
            </a:r>
            <a:r>
              <a:rPr lang="en-GB" sz="2000" dirty="0"/>
              <a:t>) To stay at the forefront of particle physics, Europe needs to be in a position </a:t>
            </a:r>
            <a:r>
              <a:rPr lang="en-GB" sz="2000" dirty="0" smtClean="0"/>
              <a:t>to propose </a:t>
            </a:r>
            <a:r>
              <a:rPr lang="en-GB" sz="2000" dirty="0"/>
              <a:t>an ambitious post-LHC accelerator project at CERN by the time of </a:t>
            </a:r>
            <a:r>
              <a:rPr lang="en-GB" sz="2000" dirty="0" smtClean="0"/>
              <a:t>the next </a:t>
            </a:r>
            <a:r>
              <a:rPr lang="en-GB" sz="2000" dirty="0"/>
              <a:t>Strategy update, when physics results from the LHC running at 14 </a:t>
            </a:r>
            <a:r>
              <a:rPr lang="en-GB" sz="2000" dirty="0" err="1"/>
              <a:t>TeV</a:t>
            </a:r>
            <a:r>
              <a:rPr lang="en-GB" sz="2000" dirty="0"/>
              <a:t> </a:t>
            </a:r>
            <a:r>
              <a:rPr lang="en-GB" sz="2000" dirty="0" smtClean="0"/>
              <a:t>will be </a:t>
            </a:r>
            <a:r>
              <a:rPr lang="en-GB" sz="2000" dirty="0"/>
              <a:t>available. </a:t>
            </a:r>
            <a:r>
              <a:rPr lang="en-GB" sz="2000" b="1" i="1" dirty="0">
                <a:solidFill>
                  <a:srgbClr val="FF0000"/>
                </a:solidFill>
              </a:rPr>
              <a:t>CERN should undertake design studies for accelerator projects in </a:t>
            </a:r>
            <a:r>
              <a:rPr lang="en-GB" sz="2000" b="1" i="1" dirty="0" smtClean="0">
                <a:solidFill>
                  <a:srgbClr val="FF0000"/>
                </a:solidFill>
              </a:rPr>
              <a:t>a global </a:t>
            </a:r>
            <a:r>
              <a:rPr lang="en-GB" sz="2000" b="1" i="1" dirty="0">
                <a:solidFill>
                  <a:srgbClr val="FF0000"/>
                </a:solidFill>
              </a:rPr>
              <a:t>context, with emphasis on proton-proton and electron-positron </a:t>
            </a:r>
            <a:r>
              <a:rPr lang="en-GB" sz="2000" b="1" i="1" dirty="0" smtClean="0">
                <a:solidFill>
                  <a:srgbClr val="FF0000"/>
                </a:solidFill>
              </a:rPr>
              <a:t>high energy </a:t>
            </a:r>
            <a:r>
              <a:rPr lang="en-GB" sz="2000" b="1" i="1" dirty="0">
                <a:solidFill>
                  <a:srgbClr val="FF0000"/>
                </a:solidFill>
              </a:rPr>
              <a:t>frontier machines. These design studies should be coupled to a </a:t>
            </a:r>
            <a:r>
              <a:rPr lang="en-GB" sz="2000" b="1" i="1" dirty="0" smtClean="0">
                <a:solidFill>
                  <a:srgbClr val="FF0000"/>
                </a:solidFill>
              </a:rPr>
              <a:t>vigorous accelerator  R&amp;D </a:t>
            </a:r>
            <a:r>
              <a:rPr lang="en-GB" sz="2000" b="1" i="1" dirty="0">
                <a:solidFill>
                  <a:srgbClr val="FF0000"/>
                </a:solidFill>
              </a:rPr>
              <a:t>programme, including high-field magnets and </a:t>
            </a:r>
            <a:r>
              <a:rPr lang="en-GB" sz="2000" b="1" i="1" dirty="0" smtClean="0">
                <a:solidFill>
                  <a:srgbClr val="FF0000"/>
                </a:solidFill>
              </a:rPr>
              <a:t>high-gradient accelerating </a:t>
            </a:r>
            <a:r>
              <a:rPr lang="en-GB" sz="2000" b="1" i="1" dirty="0">
                <a:solidFill>
                  <a:srgbClr val="FF0000"/>
                </a:solidFill>
              </a:rPr>
              <a:t>structures, in collaboration with national institutes, laboratories </a:t>
            </a:r>
            <a:r>
              <a:rPr lang="en-GB" sz="2000" b="1" i="1" dirty="0" smtClean="0">
                <a:solidFill>
                  <a:srgbClr val="FF0000"/>
                </a:solidFill>
              </a:rPr>
              <a:t>and </a:t>
            </a:r>
            <a:r>
              <a:rPr lang="en-GB" sz="2000" b="1" i="1" dirty="0">
                <a:solidFill>
                  <a:srgbClr val="FF0000"/>
                </a:solidFill>
              </a:rPr>
              <a:t>universities worldwide</a:t>
            </a:r>
            <a:r>
              <a:rPr lang="en-GB" sz="2000" b="1" i="1" dirty="0" smtClean="0">
                <a:solidFill>
                  <a:srgbClr val="FF0000"/>
                </a:solidFill>
              </a:rPr>
              <a:t>.</a:t>
            </a:r>
            <a:endParaRPr lang="en-GB" sz="2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254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9488" y="1617260"/>
            <a:ext cx="3416320" cy="286232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3600" dirty="0" smtClean="0"/>
              <a:t>LHC run 1 </a:t>
            </a:r>
          </a:p>
          <a:p>
            <a:pPr algn="ctr"/>
            <a:r>
              <a:rPr lang="en-GB" sz="3600" dirty="0" smtClean="0"/>
              <a:t>at 7 and 8 </a:t>
            </a:r>
            <a:r>
              <a:rPr lang="en-GB" sz="3600" dirty="0" err="1" smtClean="0"/>
              <a:t>TeV</a:t>
            </a:r>
            <a:endParaRPr lang="en-GB" sz="3600" dirty="0"/>
          </a:p>
          <a:p>
            <a:pPr algn="ctr"/>
            <a:endParaRPr lang="en-GB" sz="3600" dirty="0" smtClean="0"/>
          </a:p>
          <a:p>
            <a:pPr algn="ctr"/>
            <a:endParaRPr lang="en-GB" sz="3600" dirty="0" smtClean="0"/>
          </a:p>
          <a:p>
            <a:pPr algn="ctr"/>
            <a:r>
              <a:rPr lang="en-GB" sz="3600" dirty="0" smtClean="0"/>
              <a:t>a great success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230525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277" y="1480333"/>
            <a:ext cx="8718550" cy="2452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 rot="16200000">
            <a:off x="4405814" y="2285825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FF0000"/>
                </a:solidFill>
                <a:latin typeface="Arial"/>
              </a:rPr>
              <a:t>today</a:t>
            </a:r>
            <a:endParaRPr lang="en-GB" b="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9747" y="116632"/>
            <a:ext cx="8701528" cy="1138773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000" i="1" dirty="0" smtClean="0">
                <a:solidFill>
                  <a:srgbClr val="FFFFFF"/>
                </a:solidFill>
                <a:latin typeface="Times-Italic"/>
              </a:rPr>
              <a:t>“CERN </a:t>
            </a:r>
            <a:r>
              <a:rPr lang="en-GB" sz="2000" i="1" dirty="0">
                <a:solidFill>
                  <a:srgbClr val="FFFFFF"/>
                </a:solidFill>
                <a:latin typeface="Times-Italic"/>
              </a:rPr>
              <a:t>should undertake design studies for accelerator projects in a global context, with emphasis on</a:t>
            </a:r>
            <a:r>
              <a:rPr lang="en-GB" sz="2000" b="1" i="1" dirty="0">
                <a:solidFill>
                  <a:srgbClr val="FFFFFF"/>
                </a:solidFill>
                <a:latin typeface="Times-Italic"/>
              </a:rPr>
              <a:t> </a:t>
            </a:r>
            <a:r>
              <a:rPr lang="en-GB" sz="2400" b="1" i="1" dirty="0">
                <a:solidFill>
                  <a:srgbClr val="FFFFFF"/>
                </a:solidFill>
                <a:latin typeface="Times-Italic"/>
              </a:rPr>
              <a:t>proton-proton</a:t>
            </a:r>
            <a:r>
              <a:rPr lang="en-GB" sz="2000" i="1" dirty="0">
                <a:solidFill>
                  <a:srgbClr val="FFFFFF"/>
                </a:solidFill>
                <a:latin typeface="Times-Italic"/>
              </a:rPr>
              <a:t> and </a:t>
            </a:r>
            <a:r>
              <a:rPr lang="en-GB" sz="2000" i="1" dirty="0" smtClean="0">
                <a:solidFill>
                  <a:srgbClr val="FFFFFF"/>
                </a:solidFill>
                <a:latin typeface="Times-Italic"/>
              </a:rPr>
              <a:t>electron- positron </a:t>
            </a:r>
            <a:r>
              <a:rPr lang="en-GB" sz="2400" b="1" i="1" dirty="0">
                <a:solidFill>
                  <a:srgbClr val="FFFFFF"/>
                </a:solidFill>
                <a:latin typeface="Times-Italic"/>
              </a:rPr>
              <a:t>high-energy frontier machines</a:t>
            </a:r>
            <a:r>
              <a:rPr lang="en-GB" sz="2000" b="1" i="1" dirty="0" smtClean="0">
                <a:solidFill>
                  <a:srgbClr val="FFFFFF"/>
                </a:solidFill>
                <a:latin typeface="Times-Italic"/>
              </a:rPr>
              <a:t>.”</a:t>
            </a:r>
            <a:endParaRPr lang="en-GB" sz="2000" b="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87"/>
          <a:stretch/>
        </p:blipFill>
        <p:spPr bwMode="auto">
          <a:xfrm>
            <a:off x="4761472" y="3853990"/>
            <a:ext cx="4237707" cy="722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72703" y="3394071"/>
            <a:ext cx="14029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800" b="1" dirty="0" smtClean="0">
                <a:solidFill>
                  <a:srgbClr val="0C377B"/>
                </a:solidFill>
                <a:latin typeface="Arial"/>
              </a:rPr>
              <a:t>Project</a:t>
            </a:r>
            <a:endParaRPr lang="en-GB" sz="2800" b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1920" y="4514221"/>
            <a:ext cx="5056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750" indent="-1428750" fontAlgn="auto">
              <a:spcBef>
                <a:spcPts val="0"/>
              </a:spcBef>
              <a:spcAft>
                <a:spcPts val="0"/>
              </a:spcAft>
            </a:pPr>
            <a:r>
              <a:rPr lang="en-GB" sz="2400" b="1" dirty="0" smtClean="0">
                <a:solidFill>
                  <a:srgbClr val="FF0000"/>
                </a:solidFill>
                <a:latin typeface="Arial"/>
              </a:rPr>
              <a:t>FCC Study :</a:t>
            </a:r>
            <a:r>
              <a:rPr lang="en-GB" sz="2400" b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  <a:latin typeface="Arial"/>
              </a:rPr>
              <a:t>p-p towards 100 </a:t>
            </a:r>
            <a:r>
              <a:rPr lang="en-GB" sz="2400" b="1" dirty="0" err="1" smtClean="0">
                <a:solidFill>
                  <a:srgbClr val="FF0000"/>
                </a:solidFill>
                <a:latin typeface="Arial"/>
              </a:rPr>
              <a:t>TeV</a:t>
            </a:r>
            <a:endParaRPr lang="en-GB" b="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66" y="3958103"/>
            <a:ext cx="36781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0700" indent="-1790700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0C377B"/>
                </a:solidFill>
                <a:latin typeface="Arial"/>
              </a:rPr>
              <a:t>Kick-off meeting: 11</a:t>
            </a:r>
            <a:r>
              <a:rPr lang="en-GB" b="1" baseline="30000" dirty="0" smtClean="0">
                <a:solidFill>
                  <a:srgbClr val="0C377B"/>
                </a:solidFill>
                <a:latin typeface="Arial"/>
              </a:rPr>
              <a:t>th</a:t>
            </a:r>
            <a:r>
              <a:rPr lang="en-GB" b="1" dirty="0" smtClean="0">
                <a:solidFill>
                  <a:srgbClr val="0C377B"/>
                </a:solidFill>
                <a:latin typeface="Arial"/>
              </a:rPr>
              <a:t> Nov. 2013 (</a:t>
            </a:r>
            <a:r>
              <a:rPr lang="en-GB" b="1" dirty="0" err="1" smtClean="0">
                <a:solidFill>
                  <a:srgbClr val="0C377B"/>
                </a:solidFill>
                <a:latin typeface="Arial"/>
              </a:rPr>
              <a:t>Daresbury</a:t>
            </a:r>
            <a:r>
              <a:rPr lang="en-GB" b="1" dirty="0" smtClean="0">
                <a:solidFill>
                  <a:srgbClr val="0C377B"/>
                </a:solidFill>
                <a:latin typeface="Arial"/>
              </a:rPr>
              <a:t>)</a:t>
            </a:r>
            <a:endParaRPr lang="en-GB" b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35915" y="4961188"/>
            <a:ext cx="5472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0700" indent="-1790700" fontAlgn="auto">
              <a:spcBef>
                <a:spcPts val="0"/>
              </a:spcBef>
              <a:spcAft>
                <a:spcPts val="0"/>
              </a:spcAft>
            </a:pPr>
            <a:r>
              <a:rPr lang="en-GB" sz="2400" b="1" dirty="0" smtClean="0">
                <a:solidFill>
                  <a:srgbClr val="FF0000"/>
                </a:solidFill>
                <a:latin typeface="Arial"/>
              </a:rPr>
              <a:t>Kick-off meeting: mid-February 2014</a:t>
            </a:r>
            <a:endParaRPr lang="en-GB" sz="2400" b="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9552" y="5661248"/>
            <a:ext cx="46121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400" b="1" dirty="0" smtClean="0">
                <a:solidFill>
                  <a:srgbClr val="FF0000"/>
                </a:solidFill>
                <a:latin typeface="Arial"/>
              </a:rPr>
              <a:t>FCC: Future Circular Colliders</a:t>
            </a:r>
            <a:endParaRPr lang="fr-FR" sz="2400" dirty="0">
              <a:solidFill>
                <a:srgbClr val="0C377B"/>
              </a:solidFill>
              <a:latin typeface="Arial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972173" y="1910482"/>
            <a:ext cx="0" cy="2556743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41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 descr="HE_LHC%20option3_80km_UnderLake.pdf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23937"/>
            <a:ext cx="9252520" cy="5561447"/>
          </a:xfrm>
          <a:prstGeom prst="rect">
            <a:avLst/>
          </a:prstGeom>
        </p:spPr>
      </p:pic>
      <p:sp>
        <p:nvSpPr>
          <p:cNvPr id="2232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sz="14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4070597" y="3240048"/>
            <a:ext cx="3600400" cy="3600400"/>
          </a:xfrm>
          <a:prstGeom prst="ellipse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620" y="1484784"/>
            <a:ext cx="6019597" cy="954107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800" b="1" dirty="0" smtClean="0">
                <a:solidFill>
                  <a:srgbClr val="FFFFFF"/>
                </a:solidFill>
                <a:latin typeface="Arial"/>
              </a:rPr>
              <a:t>Conceptual Design Report and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800" b="1" dirty="0" smtClean="0">
                <a:solidFill>
                  <a:srgbClr val="FFFFFF"/>
                </a:solidFill>
                <a:latin typeface="Arial"/>
              </a:rPr>
              <a:t>cost review for the next ESU </a:t>
            </a:r>
            <a:r>
              <a:rPr lang="en-GB" sz="2000" b="1" i="1" dirty="0" smtClean="0">
                <a:solidFill>
                  <a:srgbClr val="FFFFFF"/>
                </a:solidFill>
                <a:latin typeface="Arial"/>
              </a:rPr>
              <a:t>(≥2018)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17413"/>
            <a:ext cx="9143999" cy="138499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80-100 km </a:t>
            </a:r>
            <a:r>
              <a:rPr lang="en-US" sz="2800" b="1" dirty="0">
                <a:solidFill>
                  <a:srgbClr val="FFFF00"/>
                </a:solidFill>
                <a:latin typeface="Arial"/>
                <a:cs typeface="Calibri" pitchFamily="34" charset="0"/>
              </a:rPr>
              <a:t>tunnel </a:t>
            </a:r>
            <a:r>
              <a:rPr lang="en-US" sz="2800" b="1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infrastructure in Geneva </a:t>
            </a:r>
            <a:r>
              <a:rPr lang="en-US" sz="2800" b="1" dirty="0">
                <a:solidFill>
                  <a:srgbClr val="FFFF00"/>
                </a:solidFill>
                <a:latin typeface="Arial"/>
                <a:cs typeface="Calibri" pitchFamily="34" charset="0"/>
              </a:rPr>
              <a:t>area </a:t>
            </a:r>
            <a:r>
              <a:rPr lang="en-US" sz="2800" b="1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–            design driven by </a:t>
            </a:r>
            <a:r>
              <a:rPr lang="en-US" sz="2800" b="1" dirty="0" err="1" smtClean="0">
                <a:solidFill>
                  <a:srgbClr val="FFFF00"/>
                </a:solidFill>
                <a:latin typeface="Arial"/>
                <a:cs typeface="Calibri" pitchFamily="34" charset="0"/>
              </a:rPr>
              <a:t>pp</a:t>
            </a:r>
            <a:r>
              <a:rPr lang="en-US" sz="2800" b="1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-collider requirements </a:t>
            </a:r>
            <a:endParaRPr lang="en-US" sz="3200" b="1" dirty="0" smtClean="0">
              <a:solidFill>
                <a:srgbClr val="FFFF00"/>
              </a:solidFill>
              <a:latin typeface="Arial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with possibility of e+-e- (TLEP) and p-e (</a:t>
            </a:r>
            <a:r>
              <a:rPr lang="en-US" sz="2800" dirty="0" err="1" smtClean="0">
                <a:solidFill>
                  <a:srgbClr val="FFFF00"/>
                </a:solidFill>
                <a:latin typeface="Arial"/>
                <a:cs typeface="Calibri" pitchFamily="34" charset="0"/>
              </a:rPr>
              <a:t>VLHeC</a:t>
            </a:r>
            <a:r>
              <a:rPr lang="en-US" sz="280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)</a:t>
            </a:r>
            <a:endParaRPr lang="en-GB" sz="2800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915004"/>
            <a:ext cx="2949675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CH" b="1" dirty="0" smtClean="0">
                <a:solidFill>
                  <a:srgbClr val="0C377B"/>
                </a:solidFill>
              </a:rPr>
              <a:t>15 T </a:t>
            </a:r>
            <a:r>
              <a:rPr lang="fr-CH" b="1" dirty="0" smtClean="0">
                <a:solidFill>
                  <a:srgbClr val="0C377B"/>
                </a:solidFill>
                <a:sym typeface="Symbol"/>
              </a:rPr>
              <a:t> 100 </a:t>
            </a:r>
            <a:r>
              <a:rPr lang="fr-CH" b="1" dirty="0" err="1" smtClean="0">
                <a:solidFill>
                  <a:srgbClr val="0C377B"/>
                </a:solidFill>
                <a:sym typeface="Symbol"/>
              </a:rPr>
              <a:t>TeV</a:t>
            </a:r>
            <a:r>
              <a:rPr lang="fr-CH" b="1" dirty="0" smtClean="0">
                <a:solidFill>
                  <a:srgbClr val="0C377B"/>
                </a:solidFill>
                <a:sym typeface="Symbol"/>
              </a:rPr>
              <a:t> in 100 km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CH" b="1" dirty="0" smtClean="0">
                <a:solidFill>
                  <a:srgbClr val="0C377B"/>
                </a:solidFill>
                <a:sym typeface="Symbol"/>
              </a:rPr>
              <a:t>20 T </a:t>
            </a:r>
            <a:r>
              <a:rPr lang="fr-CH" b="1" dirty="0">
                <a:solidFill>
                  <a:srgbClr val="0C377B"/>
                </a:solidFill>
                <a:sym typeface="Symbol"/>
              </a:rPr>
              <a:t> 100 </a:t>
            </a:r>
            <a:r>
              <a:rPr lang="fr-CH" b="1" dirty="0" err="1">
                <a:solidFill>
                  <a:srgbClr val="0C377B"/>
                </a:solidFill>
                <a:sym typeface="Symbol"/>
              </a:rPr>
              <a:t>TeV</a:t>
            </a:r>
            <a:r>
              <a:rPr lang="fr-CH" b="1" dirty="0">
                <a:solidFill>
                  <a:srgbClr val="0C377B"/>
                </a:solidFill>
                <a:sym typeface="Symbol"/>
              </a:rPr>
              <a:t> in </a:t>
            </a:r>
            <a:r>
              <a:rPr lang="fr-CH" b="1" dirty="0" smtClean="0">
                <a:solidFill>
                  <a:srgbClr val="0C377B"/>
                </a:solidFill>
                <a:sym typeface="Symbol"/>
              </a:rPr>
              <a:t>80 km</a:t>
            </a:r>
            <a:endParaRPr lang="fr-CH" b="1" dirty="0">
              <a:solidFill>
                <a:srgbClr val="0C377B"/>
              </a:solidFill>
              <a:sym typeface="Symbo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36512" y="3376731"/>
            <a:ext cx="3862948" cy="350865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i="1" dirty="0">
                <a:solidFill>
                  <a:srgbClr val="FF0000"/>
                </a:solidFill>
                <a:latin typeface="Arial"/>
              </a:rPr>
              <a:t>FCC Design Study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i="1" dirty="0">
                <a:solidFill>
                  <a:srgbClr val="FF0000"/>
                </a:solidFill>
                <a:latin typeface="Arial"/>
              </a:rPr>
              <a:t>Kick-off Meeting: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i="1" dirty="0" smtClean="0">
                <a:solidFill>
                  <a:srgbClr val="FF0000"/>
                </a:solidFill>
                <a:latin typeface="Arial"/>
              </a:rPr>
              <a:t>12-14. February 2014 </a:t>
            </a:r>
            <a:r>
              <a:rPr lang="en-US" sz="2800" b="1" i="1" dirty="0">
                <a:solidFill>
                  <a:srgbClr val="FF0000"/>
                </a:solidFill>
                <a:latin typeface="Arial"/>
              </a:rPr>
              <a:t>in Geneva area</a:t>
            </a:r>
          </a:p>
          <a:p>
            <a:pPr marL="188913" indent="-1889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200" b="1" i="1" dirty="0">
                <a:solidFill>
                  <a:srgbClr val="0033CC"/>
                </a:solidFill>
                <a:latin typeface="Arial"/>
              </a:rPr>
              <a:t>Establishing international collaborations </a:t>
            </a:r>
          </a:p>
          <a:p>
            <a:pPr marL="188913" indent="-1889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200" b="1" i="1" dirty="0">
                <a:solidFill>
                  <a:srgbClr val="0033CC"/>
                </a:solidFill>
                <a:latin typeface="Arial"/>
              </a:rPr>
              <a:t>Set-up study groups and </a:t>
            </a:r>
            <a:r>
              <a:rPr lang="en-US" sz="2200" b="1" i="1" dirty="0" smtClean="0">
                <a:solidFill>
                  <a:srgbClr val="0033CC"/>
                </a:solidFill>
                <a:latin typeface="Arial"/>
              </a:rPr>
              <a:t>committees</a:t>
            </a:r>
            <a:endParaRPr lang="en-US" sz="2200" b="1" i="1" dirty="0">
              <a:solidFill>
                <a:srgbClr val="0033CC"/>
              </a:solidFill>
              <a:latin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2200" b="1" i="1" dirty="0" smtClean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576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2607"/>
            <a:ext cx="9144000" cy="6493213"/>
          </a:xfrm>
          <a:prstGeom prst="rect">
            <a:avLst/>
          </a:prstGeom>
        </p:spPr>
      </p:pic>
      <p:pic>
        <p:nvPicPr>
          <p:cNvPr id="3" name="Picture 2" descr="clic-profil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37" y="2400300"/>
            <a:ext cx="2501901" cy="16764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108700" y="6356390"/>
            <a:ext cx="2133600" cy="365125"/>
          </a:xfrm>
          <a:prstGeom prst="rect">
            <a:avLst/>
          </a:prstGeom>
        </p:spPr>
        <p:txBody>
          <a:bodyPr/>
          <a:lstStyle/>
          <a:p>
            <a:fld id="{7FAA5BBC-A80E-B143-9FDB-149ED2838ED2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/>
              <a:t>22</a:t>
            </a:fld>
            <a:endParaRPr lang="en-GB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8" name="Image 3" descr="Figure9-3.tif"/>
          <p:cNvPicPr>
            <a:picLocks noGrp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6667503" y="4784586"/>
            <a:ext cx="2477718" cy="1571764"/>
          </a:xfrm>
          <a:prstGeom prst="rect">
            <a:avLst/>
          </a:prstGeom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6042498" y="4076740"/>
            <a:ext cx="310272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Tunnel implementations  (laser straight)</a:t>
            </a:r>
            <a:endParaRPr lang="en-US" sz="14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36267" y="6356390"/>
            <a:ext cx="3013715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Central MDI &amp; Interaction Region</a:t>
            </a:r>
            <a:endParaRPr lang="en-US" sz="14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798523" y="-76200"/>
            <a:ext cx="7566923" cy="616022"/>
          </a:xfrm>
        </p:spPr>
        <p:txBody>
          <a:bodyPr>
            <a:noAutofit/>
          </a:bodyPr>
          <a:lstStyle/>
          <a:p>
            <a:r>
              <a:rPr lang="en-US" sz="3600" dirty="0" smtClean="0"/>
              <a:t>CLIC near CERN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665757" y="3756331"/>
            <a:ext cx="7487643" cy="267765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prstClr val="black"/>
                </a:solidFill>
              </a:rPr>
              <a:t>Conceptual Design Report published</a:t>
            </a:r>
          </a:p>
          <a:p>
            <a:endParaRPr lang="en-GB" sz="2800" dirty="0" smtClean="0">
              <a:solidFill>
                <a:prstClr val="black"/>
              </a:solidFill>
            </a:endParaRPr>
          </a:p>
          <a:p>
            <a:r>
              <a:rPr lang="en-GB" sz="2800" dirty="0" smtClean="0">
                <a:solidFill>
                  <a:prstClr val="black"/>
                </a:solidFill>
                <a:sym typeface="Wingdings" pitchFamily="2" charset="2"/>
              </a:rPr>
              <a:t>R&amp;D continues (accelerator and detector)</a:t>
            </a:r>
          </a:p>
          <a:p>
            <a:r>
              <a:rPr lang="en-GB" sz="2800" dirty="0" smtClean="0">
                <a:solidFill>
                  <a:prstClr val="black"/>
                </a:solidFill>
                <a:sym typeface="Wingdings" pitchFamily="2" charset="2"/>
              </a:rPr>
              <a:t>in the framework of the LC effort and the   </a:t>
            </a:r>
          </a:p>
          <a:p>
            <a:r>
              <a:rPr lang="en-GB" sz="2800" dirty="0" smtClean="0">
                <a:solidFill>
                  <a:prstClr val="black"/>
                </a:solidFill>
                <a:sym typeface="Wingdings" pitchFamily="2" charset="2"/>
              </a:rPr>
              <a:t>CLIC collaboration</a:t>
            </a:r>
          </a:p>
          <a:p>
            <a:r>
              <a:rPr lang="en-GB" sz="2800" dirty="0" smtClean="0">
                <a:solidFill>
                  <a:prstClr val="black"/>
                </a:solidFill>
                <a:sym typeface="Wingdings" pitchFamily="2" charset="2"/>
              </a:rPr>
              <a:t>(e.g. high gradient accelerating structures)</a:t>
            </a:r>
            <a:endParaRPr lang="en-GB" sz="2800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4263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81000"/>
            <a:ext cx="914400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C377B"/>
                </a:solidFill>
              </a:rPr>
              <a:t>European </a:t>
            </a:r>
            <a:r>
              <a:rPr lang="en-GB" sz="2000" b="1" dirty="0">
                <a:solidFill>
                  <a:srgbClr val="0C377B"/>
                </a:solidFill>
              </a:rPr>
              <a:t>Strategy for Particle Physics </a:t>
            </a:r>
          </a:p>
          <a:p>
            <a:endParaRPr lang="en-GB" sz="2000" b="1" dirty="0">
              <a:solidFill>
                <a:srgbClr val="0C377B"/>
              </a:solidFill>
            </a:endParaRPr>
          </a:p>
          <a:p>
            <a:r>
              <a:rPr lang="en-GB" sz="2000" b="1" dirty="0">
                <a:solidFill>
                  <a:srgbClr val="0C377B"/>
                </a:solidFill>
              </a:rPr>
              <a:t>High-priority large-scale scientific activities</a:t>
            </a:r>
          </a:p>
          <a:p>
            <a:endParaRPr lang="en-GB" sz="2000" dirty="0">
              <a:solidFill>
                <a:srgbClr val="0C377B"/>
              </a:solidFill>
            </a:endParaRPr>
          </a:p>
          <a:p>
            <a:r>
              <a:rPr lang="en-GB" sz="2000" dirty="0">
                <a:solidFill>
                  <a:srgbClr val="0C377B"/>
                </a:solidFill>
              </a:rPr>
              <a:t>After careful analysis of many possible large-scale scientific activities requiring significant resources, sizeable collaborations and sustained commitment, the following four activities have been identified as carrying the highest priority.</a:t>
            </a:r>
          </a:p>
          <a:p>
            <a:endParaRPr lang="en-GB" sz="1600" dirty="0" smtClean="0">
              <a:solidFill>
                <a:srgbClr val="0C377B"/>
              </a:solidFill>
            </a:endParaRPr>
          </a:p>
          <a:p>
            <a:r>
              <a:rPr lang="en-GB" sz="2000" dirty="0" smtClean="0">
                <a:solidFill>
                  <a:srgbClr val="0C377B"/>
                </a:solidFill>
              </a:rPr>
              <a:t>e</a:t>
            </a:r>
            <a:r>
              <a:rPr lang="en-GB" sz="2000" dirty="0">
                <a:solidFill>
                  <a:srgbClr val="0C377B"/>
                </a:solidFill>
              </a:rPr>
              <a:t>) There is a strong scientific case for an electron-positron collider</a:t>
            </a:r>
            <a:r>
              <a:rPr lang="en-GB" sz="2000" dirty="0" smtClean="0">
                <a:solidFill>
                  <a:srgbClr val="0C377B"/>
                </a:solidFill>
              </a:rPr>
              <a:t>, complementary </a:t>
            </a:r>
            <a:r>
              <a:rPr lang="en-GB" sz="2000" dirty="0">
                <a:solidFill>
                  <a:srgbClr val="0C377B"/>
                </a:solidFill>
              </a:rPr>
              <a:t>to the LHC, that can study the properties of the Higgs boson </a:t>
            </a:r>
            <a:r>
              <a:rPr lang="en-GB" sz="2000" dirty="0" smtClean="0">
                <a:solidFill>
                  <a:srgbClr val="0C377B"/>
                </a:solidFill>
              </a:rPr>
              <a:t>and other </a:t>
            </a:r>
            <a:r>
              <a:rPr lang="en-GB" sz="2000" dirty="0">
                <a:solidFill>
                  <a:srgbClr val="0C377B"/>
                </a:solidFill>
              </a:rPr>
              <a:t>particles with unprecedented precision and whose energy can </a:t>
            </a:r>
            <a:r>
              <a:rPr lang="en-GB" sz="2000" dirty="0" smtClean="0">
                <a:solidFill>
                  <a:srgbClr val="0C377B"/>
                </a:solidFill>
              </a:rPr>
              <a:t>be upgraded</a:t>
            </a:r>
            <a:r>
              <a:rPr lang="en-GB" sz="2000" dirty="0">
                <a:solidFill>
                  <a:srgbClr val="0C377B"/>
                </a:solidFill>
              </a:rPr>
              <a:t>. </a:t>
            </a:r>
            <a:r>
              <a:rPr lang="en-GB" sz="2000" dirty="0">
                <a:solidFill>
                  <a:srgbClr val="C00000"/>
                </a:solidFill>
              </a:rPr>
              <a:t>The Technical Design Report of the International Linear Collider (ILC</a:t>
            </a:r>
            <a:r>
              <a:rPr lang="en-GB" sz="2000" dirty="0" smtClean="0">
                <a:solidFill>
                  <a:srgbClr val="C00000"/>
                </a:solidFill>
              </a:rPr>
              <a:t>)  has </a:t>
            </a:r>
            <a:r>
              <a:rPr lang="en-GB" sz="2000" dirty="0">
                <a:solidFill>
                  <a:srgbClr val="C00000"/>
                </a:solidFill>
              </a:rPr>
              <a:t>been completed</a:t>
            </a:r>
            <a:r>
              <a:rPr lang="en-GB" sz="2000" dirty="0">
                <a:solidFill>
                  <a:srgbClr val="0C377B"/>
                </a:solidFill>
              </a:rPr>
              <a:t>, with large European participation. The initiative from </a:t>
            </a:r>
            <a:r>
              <a:rPr lang="en-GB" sz="2000" dirty="0" smtClean="0">
                <a:solidFill>
                  <a:srgbClr val="0C377B"/>
                </a:solidFill>
              </a:rPr>
              <a:t>the Japanese </a:t>
            </a:r>
            <a:r>
              <a:rPr lang="en-GB" sz="2000" dirty="0">
                <a:solidFill>
                  <a:srgbClr val="0C377B"/>
                </a:solidFill>
              </a:rPr>
              <a:t>particle physics community to host the ILC in Japan is most welcome</a:t>
            </a:r>
            <a:r>
              <a:rPr lang="en-GB" sz="2000" dirty="0" smtClean="0">
                <a:solidFill>
                  <a:srgbClr val="0C377B"/>
                </a:solidFill>
              </a:rPr>
              <a:t>,  and </a:t>
            </a:r>
            <a:r>
              <a:rPr lang="en-GB" sz="2000" dirty="0">
                <a:solidFill>
                  <a:srgbClr val="0C377B"/>
                </a:solidFill>
              </a:rPr>
              <a:t>European groups are eager to participate. </a:t>
            </a:r>
            <a:r>
              <a:rPr lang="en-GB" sz="2000" b="1" i="1" dirty="0">
                <a:solidFill>
                  <a:srgbClr val="C00000"/>
                </a:solidFill>
              </a:rPr>
              <a:t>Europe looks forward to a </a:t>
            </a:r>
            <a:r>
              <a:rPr lang="en-GB" sz="2000" b="1" i="1" dirty="0" smtClean="0">
                <a:solidFill>
                  <a:srgbClr val="C00000"/>
                </a:solidFill>
              </a:rPr>
              <a:t>proposal from </a:t>
            </a:r>
            <a:r>
              <a:rPr lang="en-GB" sz="2000" b="1" i="1" dirty="0">
                <a:solidFill>
                  <a:srgbClr val="C00000"/>
                </a:solidFill>
              </a:rPr>
              <a:t>Japan to discuss a possible participation</a:t>
            </a:r>
            <a:r>
              <a:rPr lang="en-GB" sz="2000" b="1" i="1" dirty="0" smtClean="0">
                <a:solidFill>
                  <a:srgbClr val="0C377B"/>
                </a:solidFill>
              </a:rPr>
              <a:t>.</a:t>
            </a:r>
          </a:p>
          <a:p>
            <a:endParaRPr lang="en-GB" sz="1600" dirty="0">
              <a:solidFill>
                <a:srgbClr val="0C377B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20533657">
            <a:off x="1025578" y="1974800"/>
            <a:ext cx="6347187" cy="156966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rgbClr val="0C377B"/>
                </a:solidFill>
              </a:rPr>
              <a:t>A</a:t>
            </a:r>
            <a:r>
              <a:rPr lang="en-GB" sz="3200" dirty="0" smtClean="0">
                <a:solidFill>
                  <a:srgbClr val="0C377B"/>
                </a:solidFill>
              </a:rPr>
              <a:t>t CERN ILC efforts continue </a:t>
            </a:r>
          </a:p>
          <a:p>
            <a:r>
              <a:rPr lang="en-GB" sz="3200" dirty="0" smtClean="0">
                <a:solidFill>
                  <a:srgbClr val="0C377B"/>
                </a:solidFill>
              </a:rPr>
              <a:t>in the framework of the LC efforts.</a:t>
            </a:r>
          </a:p>
          <a:p>
            <a:r>
              <a:rPr lang="en-GB" sz="3200" dirty="0" smtClean="0">
                <a:solidFill>
                  <a:srgbClr val="0C377B"/>
                </a:solidFill>
              </a:rPr>
              <a:t>Hosting LCC Directorate at CERN</a:t>
            </a:r>
            <a:endParaRPr lang="en-GB" sz="3200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85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28620"/>
            <a:ext cx="91440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600" dirty="0" smtClean="0">
              <a:solidFill>
                <a:srgbClr val="0C377B"/>
              </a:solidFill>
            </a:endParaRPr>
          </a:p>
          <a:p>
            <a:pPr algn="ctr"/>
            <a:r>
              <a:rPr lang="en-GB" sz="2000" b="1" dirty="0" smtClean="0">
                <a:solidFill>
                  <a:srgbClr val="0C377B"/>
                </a:solidFill>
              </a:rPr>
              <a:t>European </a:t>
            </a:r>
            <a:r>
              <a:rPr lang="en-GB" sz="2000" b="1" dirty="0">
                <a:solidFill>
                  <a:srgbClr val="0C377B"/>
                </a:solidFill>
              </a:rPr>
              <a:t>Strategy for Particle Physics </a:t>
            </a:r>
          </a:p>
          <a:p>
            <a:endParaRPr lang="en-GB" sz="2000" b="1" dirty="0">
              <a:solidFill>
                <a:srgbClr val="0C377B"/>
              </a:solidFill>
            </a:endParaRPr>
          </a:p>
          <a:p>
            <a:r>
              <a:rPr lang="en-GB" sz="2000" b="1" dirty="0">
                <a:solidFill>
                  <a:srgbClr val="0C377B"/>
                </a:solidFill>
              </a:rPr>
              <a:t>High-priority large-scale scientific activities</a:t>
            </a:r>
          </a:p>
          <a:p>
            <a:endParaRPr lang="en-GB" sz="2000" dirty="0">
              <a:solidFill>
                <a:srgbClr val="0C377B"/>
              </a:solidFill>
            </a:endParaRPr>
          </a:p>
          <a:p>
            <a:r>
              <a:rPr lang="en-GB" sz="2000" dirty="0">
                <a:solidFill>
                  <a:srgbClr val="0C377B"/>
                </a:solidFill>
              </a:rPr>
              <a:t>After careful analysis of many possible large-scale scientific activities requiring significant resources, sizeable collaborations and sustained commitment, the following four activities have been identified as carrying the highest priority.</a:t>
            </a:r>
          </a:p>
          <a:p>
            <a:endParaRPr lang="en-GB" sz="2000" dirty="0">
              <a:solidFill>
                <a:srgbClr val="0C377B"/>
              </a:solidFill>
            </a:endParaRPr>
          </a:p>
          <a:p>
            <a:endParaRPr lang="en-GB" sz="2000" dirty="0">
              <a:solidFill>
                <a:srgbClr val="0C377B"/>
              </a:solidFill>
            </a:endParaRPr>
          </a:p>
          <a:p>
            <a:r>
              <a:rPr lang="en-GB" sz="2000" dirty="0">
                <a:solidFill>
                  <a:srgbClr val="0C377B"/>
                </a:solidFill>
              </a:rPr>
              <a:t>f) Rapid progress in neutrino oscillation physics, with significant </a:t>
            </a:r>
            <a:r>
              <a:rPr lang="en-GB" sz="2000" dirty="0" smtClean="0">
                <a:solidFill>
                  <a:srgbClr val="0C377B"/>
                </a:solidFill>
              </a:rPr>
              <a:t>European involvement</a:t>
            </a:r>
            <a:r>
              <a:rPr lang="en-GB" sz="2000" dirty="0">
                <a:solidFill>
                  <a:srgbClr val="0C377B"/>
                </a:solidFill>
              </a:rPr>
              <a:t>, has established a strong scientific case for a long-baseline </a:t>
            </a:r>
            <a:r>
              <a:rPr lang="en-GB" sz="2000" dirty="0" smtClean="0">
                <a:solidFill>
                  <a:srgbClr val="0C377B"/>
                </a:solidFill>
              </a:rPr>
              <a:t>neutrino programme </a:t>
            </a:r>
            <a:r>
              <a:rPr lang="en-GB" sz="2000" dirty="0">
                <a:solidFill>
                  <a:srgbClr val="0C377B"/>
                </a:solidFill>
              </a:rPr>
              <a:t>exploring CP violation and the mass hierarchy in the neutrino sector.</a:t>
            </a:r>
          </a:p>
          <a:p>
            <a:r>
              <a:rPr lang="en-GB" sz="2000" b="1" i="1" dirty="0">
                <a:solidFill>
                  <a:srgbClr val="C00000"/>
                </a:solidFill>
              </a:rPr>
              <a:t>CERN should develop a neutrino programme to pave the way for a </a:t>
            </a:r>
            <a:r>
              <a:rPr lang="en-GB" sz="2000" b="1" i="1" dirty="0" smtClean="0">
                <a:solidFill>
                  <a:srgbClr val="C00000"/>
                </a:solidFill>
              </a:rPr>
              <a:t>substantial European </a:t>
            </a:r>
            <a:r>
              <a:rPr lang="en-GB" sz="2000" b="1" i="1" dirty="0">
                <a:solidFill>
                  <a:srgbClr val="C00000"/>
                </a:solidFill>
              </a:rPr>
              <a:t>role in future long-baseline experiments. Europe should explore </a:t>
            </a:r>
            <a:r>
              <a:rPr lang="en-GB" sz="2000" b="1" i="1" dirty="0" smtClean="0">
                <a:solidFill>
                  <a:srgbClr val="C00000"/>
                </a:solidFill>
              </a:rPr>
              <a:t>the possibility </a:t>
            </a:r>
            <a:r>
              <a:rPr lang="en-GB" sz="2000" b="1" i="1" dirty="0">
                <a:solidFill>
                  <a:srgbClr val="C00000"/>
                </a:solidFill>
              </a:rPr>
              <a:t>of major participation in leading long-baseline neutrino projects in </a:t>
            </a:r>
            <a:r>
              <a:rPr lang="en-GB" sz="2000" b="1" i="1" dirty="0" smtClean="0">
                <a:solidFill>
                  <a:srgbClr val="C00000"/>
                </a:solidFill>
              </a:rPr>
              <a:t>the US </a:t>
            </a:r>
            <a:r>
              <a:rPr lang="en-GB" sz="2000" b="1" i="1" dirty="0">
                <a:solidFill>
                  <a:srgbClr val="C00000"/>
                </a:solidFill>
              </a:rPr>
              <a:t>and Japan</a:t>
            </a:r>
            <a:r>
              <a:rPr lang="en-GB" sz="2000" b="1" i="1" dirty="0">
                <a:solidFill>
                  <a:srgbClr val="0C377B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543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609600"/>
            <a:ext cx="43412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C377B"/>
                </a:solidFill>
              </a:rPr>
              <a:t>CERN Neutrino “Platform”</a:t>
            </a:r>
            <a:endParaRPr lang="en-GB" sz="2800" dirty="0">
              <a:solidFill>
                <a:srgbClr val="0C377B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295400"/>
            <a:ext cx="8686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C377B"/>
                </a:solidFill>
              </a:rPr>
              <a:t>- enable large scale detector development and tests for   </a:t>
            </a:r>
          </a:p>
          <a:p>
            <a:r>
              <a:rPr lang="en-GB" sz="2400" dirty="0">
                <a:solidFill>
                  <a:srgbClr val="0C377B"/>
                </a:solidFill>
              </a:rPr>
              <a:t> </a:t>
            </a:r>
            <a:r>
              <a:rPr lang="en-GB" sz="2400" dirty="0" smtClean="0">
                <a:solidFill>
                  <a:srgbClr val="0C377B"/>
                </a:solidFill>
              </a:rPr>
              <a:t>  neutrino detectors:</a:t>
            </a:r>
          </a:p>
          <a:p>
            <a:r>
              <a:rPr lang="en-GB" sz="2400" dirty="0">
                <a:solidFill>
                  <a:srgbClr val="0C377B"/>
                </a:solidFill>
              </a:rPr>
              <a:t> </a:t>
            </a:r>
            <a:r>
              <a:rPr lang="en-GB" sz="2400" dirty="0" smtClean="0">
                <a:solidFill>
                  <a:srgbClr val="0C377B"/>
                </a:solidFill>
              </a:rPr>
              <a:t>  WA104 refurbish ICARUS T600</a:t>
            </a:r>
          </a:p>
          <a:p>
            <a:r>
              <a:rPr lang="en-GB" sz="2400" dirty="0">
                <a:solidFill>
                  <a:srgbClr val="0C377B"/>
                </a:solidFill>
              </a:rPr>
              <a:t> </a:t>
            </a:r>
            <a:r>
              <a:rPr lang="en-GB" sz="2400" dirty="0" smtClean="0">
                <a:solidFill>
                  <a:srgbClr val="0C377B"/>
                </a:solidFill>
              </a:rPr>
              <a:t>               R&amp;D on new Large </a:t>
            </a:r>
            <a:r>
              <a:rPr lang="en-GB" sz="2400" dirty="0" err="1" smtClean="0">
                <a:solidFill>
                  <a:srgbClr val="0C377B"/>
                </a:solidFill>
              </a:rPr>
              <a:t>LAr</a:t>
            </a:r>
            <a:r>
              <a:rPr lang="en-GB" sz="2400" dirty="0" smtClean="0">
                <a:solidFill>
                  <a:srgbClr val="0C377B"/>
                </a:solidFill>
              </a:rPr>
              <a:t> detector (“ICARUS++”)</a:t>
            </a:r>
          </a:p>
          <a:p>
            <a:r>
              <a:rPr lang="en-GB" sz="2400" dirty="0">
                <a:solidFill>
                  <a:srgbClr val="0C377B"/>
                </a:solidFill>
              </a:rPr>
              <a:t> </a:t>
            </a:r>
            <a:r>
              <a:rPr lang="en-GB" sz="2400" dirty="0" smtClean="0">
                <a:solidFill>
                  <a:srgbClr val="0C377B"/>
                </a:solidFill>
              </a:rPr>
              <a:t>               R&amp;D for air core </a:t>
            </a:r>
            <a:r>
              <a:rPr lang="en-GB" sz="2400" dirty="0" err="1" smtClean="0">
                <a:solidFill>
                  <a:srgbClr val="0C377B"/>
                </a:solidFill>
              </a:rPr>
              <a:t>muon</a:t>
            </a:r>
            <a:r>
              <a:rPr lang="en-GB" sz="2400" dirty="0" smtClean="0">
                <a:solidFill>
                  <a:srgbClr val="0C377B"/>
                </a:solidFill>
              </a:rPr>
              <a:t> detector</a:t>
            </a:r>
          </a:p>
          <a:p>
            <a:r>
              <a:rPr lang="en-GB" sz="2400" dirty="0">
                <a:solidFill>
                  <a:srgbClr val="0C377B"/>
                </a:solidFill>
              </a:rPr>
              <a:t> </a:t>
            </a:r>
            <a:r>
              <a:rPr lang="en-GB" sz="2400" dirty="0" smtClean="0">
                <a:solidFill>
                  <a:srgbClr val="0C377B"/>
                </a:solidFill>
              </a:rPr>
              <a:t>  WA105 R&amp;D on 2-phase </a:t>
            </a:r>
            <a:r>
              <a:rPr lang="en-GB" sz="2400" dirty="0" err="1" smtClean="0">
                <a:solidFill>
                  <a:srgbClr val="0C377B"/>
                </a:solidFill>
              </a:rPr>
              <a:t>LAr</a:t>
            </a:r>
            <a:r>
              <a:rPr lang="en-GB" sz="2400" dirty="0" smtClean="0">
                <a:solidFill>
                  <a:srgbClr val="0C377B"/>
                </a:solidFill>
              </a:rPr>
              <a:t> prototype</a:t>
            </a:r>
          </a:p>
          <a:p>
            <a:endParaRPr lang="en-GB" sz="2400" dirty="0" smtClean="0">
              <a:solidFill>
                <a:srgbClr val="0C377B"/>
              </a:solidFill>
            </a:endParaRPr>
          </a:p>
          <a:p>
            <a:pPr marL="342900" indent="-342900">
              <a:buFontTx/>
              <a:buChar char="-"/>
            </a:pPr>
            <a:r>
              <a:rPr lang="en-GB" sz="2400" dirty="0" smtClean="0">
                <a:solidFill>
                  <a:srgbClr val="0C377B"/>
                </a:solidFill>
              </a:rPr>
              <a:t>study for a neutrino (test)beam in the North Area started</a:t>
            </a:r>
          </a:p>
          <a:p>
            <a:pPr marL="342900" indent="-342900">
              <a:buFontTx/>
              <a:buChar char="-"/>
            </a:pPr>
            <a:endParaRPr lang="en-GB" sz="2400" dirty="0" smtClean="0">
              <a:solidFill>
                <a:srgbClr val="0C377B"/>
              </a:solidFill>
            </a:endParaRPr>
          </a:p>
          <a:p>
            <a:pPr marL="342900" indent="-342900">
              <a:buFontTx/>
              <a:buChar char="-"/>
            </a:pPr>
            <a:r>
              <a:rPr lang="en-GB" sz="2400" dirty="0" smtClean="0">
                <a:solidFill>
                  <a:srgbClr val="0C377B"/>
                </a:solidFill>
              </a:rPr>
              <a:t>Discussion with US (</a:t>
            </a:r>
            <a:r>
              <a:rPr lang="en-GB" sz="2400" dirty="0" err="1" smtClean="0">
                <a:solidFill>
                  <a:srgbClr val="0C377B"/>
                </a:solidFill>
              </a:rPr>
              <a:t>Fermilab</a:t>
            </a:r>
            <a:r>
              <a:rPr lang="en-GB" sz="2400" dirty="0" smtClean="0">
                <a:solidFill>
                  <a:srgbClr val="0C377B"/>
                </a:solidFill>
              </a:rPr>
              <a:t>) started concerning LBNE</a:t>
            </a:r>
          </a:p>
          <a:p>
            <a:r>
              <a:rPr lang="en-GB" sz="2400" dirty="0">
                <a:solidFill>
                  <a:srgbClr val="0C377B"/>
                </a:solidFill>
              </a:rPr>
              <a:t> </a:t>
            </a:r>
            <a:r>
              <a:rPr lang="en-GB" sz="2400" dirty="0" smtClean="0">
                <a:solidFill>
                  <a:srgbClr val="0C377B"/>
                </a:solidFill>
              </a:rPr>
              <a:t>   common efforts  on detector AND accelerator topics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5450384"/>
            <a:ext cx="6629400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C377B"/>
                </a:solidFill>
              </a:rPr>
              <a:t>Needs global collaboration and                    long-term sustained efforts and support </a:t>
            </a:r>
          </a:p>
        </p:txBody>
      </p:sp>
    </p:spTree>
    <p:extLst>
      <p:ext uri="{BB962C8B-B14F-4D97-AF65-F5344CB8AC3E}">
        <p14:creationId xmlns:p14="http://schemas.microsoft.com/office/powerpoint/2010/main" val="258123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 bwMode="auto">
          <a:xfrm>
            <a:off x="457200" y="314325"/>
            <a:ext cx="4876800" cy="447676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vert="horz" wrap="square" lIns="180000" tIns="0" rIns="180000" bIns="36000" numCol="1" anchor="t" anchorCtr="0" compatLnSpc="1">
            <a:prstTxWarp prst="textNoShape">
              <a:avLst/>
            </a:prstTxWarp>
            <a:noAutofit/>
          </a:bodyPr>
          <a:lstStyle/>
          <a:p>
            <a:pPr marL="357188" indent="-357188">
              <a:lnSpc>
                <a:spcPct val="85000"/>
              </a:lnSpc>
              <a:spcBef>
                <a:spcPct val="100000"/>
              </a:spcBef>
              <a:buClr>
                <a:srgbClr val="FFFFFF"/>
              </a:buClr>
              <a:buSzPct val="25000"/>
              <a:buFontTx/>
              <a:buChar char="•"/>
              <a:defRPr/>
            </a:pPr>
            <a:r>
              <a:rPr lang="fr-FR" sz="2000" b="1" i="1" kern="0" dirty="0" smtClean="0">
                <a:solidFill>
                  <a:srgbClr val="0066CC"/>
                </a:solidFill>
                <a:latin typeface="Arial Narrow"/>
              </a:rPr>
              <a:t> </a:t>
            </a:r>
            <a:r>
              <a:rPr lang="fr-FR" sz="3200" kern="0" dirty="0" smtClean="0">
                <a:solidFill>
                  <a:srgbClr val="FFFFFF"/>
                </a:solidFill>
                <a:latin typeface="Calibri" pitchFamily="34" charset="0"/>
              </a:rPr>
              <a:t>Global Collaboration</a:t>
            </a:r>
          </a:p>
          <a:p>
            <a:pPr marL="357188" indent="-357188">
              <a:lnSpc>
                <a:spcPct val="85000"/>
              </a:lnSpc>
              <a:spcBef>
                <a:spcPct val="100000"/>
              </a:spcBef>
              <a:buClr>
                <a:srgbClr val="FFFFFF"/>
              </a:buClr>
              <a:buSzPct val="25000"/>
              <a:buFontTx/>
              <a:buChar char="•"/>
              <a:defRPr/>
            </a:pPr>
            <a:r>
              <a:rPr lang="fr-FR" sz="2000" b="1" kern="0" dirty="0" smtClean="0">
                <a:solidFill>
                  <a:srgbClr val="FFFF00"/>
                </a:solidFill>
                <a:latin typeface="Calibri" pitchFamily="34" charset="0"/>
              </a:rPr>
              <a:t>                                          </a:t>
            </a:r>
          </a:p>
          <a:p>
            <a:pPr marL="357188" indent="-357188">
              <a:lnSpc>
                <a:spcPct val="85000"/>
              </a:lnSpc>
              <a:spcBef>
                <a:spcPct val="100000"/>
              </a:spcBef>
              <a:buClr>
                <a:srgbClr val="FFFFFF"/>
              </a:buClr>
              <a:buSzPct val="25000"/>
              <a:buFontTx/>
              <a:buChar char="•"/>
              <a:defRPr/>
            </a:pPr>
            <a:r>
              <a:rPr lang="fr-FR" sz="2000" b="1" i="1" kern="0" dirty="0" smtClean="0">
                <a:solidFill>
                  <a:srgbClr val="0066CC"/>
                </a:solidFill>
                <a:latin typeface="Calibri" pitchFamily="34" charset="0"/>
              </a:rPr>
              <a:t>	</a:t>
            </a:r>
          </a:p>
          <a:p>
            <a:pPr marL="357188" indent="-357188">
              <a:lnSpc>
                <a:spcPct val="85000"/>
              </a:lnSpc>
              <a:spcBef>
                <a:spcPct val="100000"/>
              </a:spcBef>
              <a:buClr>
                <a:srgbClr val="FFFFFF"/>
              </a:buClr>
              <a:buSzPct val="25000"/>
              <a:buFont typeface="Arial Narrow" pitchFamily="34" charset="0"/>
              <a:buChar char=" "/>
              <a:defRPr/>
            </a:pPr>
            <a:endParaRPr lang="fr-FR" b="1" i="1" kern="0" dirty="0" smtClean="0">
              <a:solidFill>
                <a:srgbClr val="1B1B51"/>
              </a:solidFill>
              <a:latin typeface="Calibri" pitchFamily="34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76200" y="1142998"/>
            <a:ext cx="8991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FFFFFF"/>
                </a:solidFill>
                <a:latin typeface="Arial" pitchFamily="34" charset="0"/>
              </a:rPr>
              <a:t>To realise our ambitious accelerator based large scale facilities and to fully exploit their excellent physics capabilities we need</a:t>
            </a:r>
            <a:endParaRPr lang="en-GB" sz="2400" dirty="0">
              <a:solidFill>
                <a:srgbClr val="FFFFFF"/>
              </a:solidFill>
              <a:latin typeface="Arial" pitchFamily="34" charset="0"/>
            </a:endParaRPr>
          </a:p>
          <a:p>
            <a:endParaRPr lang="en-GB" sz="2400" dirty="0">
              <a:solidFill>
                <a:srgbClr val="FFFF00"/>
              </a:solidFill>
              <a:latin typeface="Arial" pitchFamily="34" charset="0"/>
            </a:endParaRPr>
          </a:p>
          <a:p>
            <a:pPr>
              <a:buFontTx/>
              <a:buChar char="-"/>
            </a:pPr>
            <a:r>
              <a:rPr lang="de-DE" sz="2400" dirty="0">
                <a:solidFill>
                  <a:srgbClr val="FFFF00"/>
                </a:solidFill>
                <a:latin typeface="Arial" pitchFamily="34" charset="0"/>
              </a:rPr>
              <a:t> </a:t>
            </a:r>
            <a:r>
              <a:rPr lang="de-DE" sz="2400" dirty="0" smtClean="0">
                <a:solidFill>
                  <a:srgbClr val="FFFF00"/>
                </a:solidFill>
                <a:latin typeface="Arial" pitchFamily="34" charset="0"/>
              </a:rPr>
              <a:t>coherent and strong efforts </a:t>
            </a:r>
            <a:r>
              <a:rPr lang="de-DE" sz="2400" dirty="0">
                <a:solidFill>
                  <a:srgbClr val="FFFF00"/>
                </a:solidFill>
                <a:latin typeface="Arial" pitchFamily="34" charset="0"/>
              </a:rPr>
              <a:t>in all </a:t>
            </a:r>
            <a:r>
              <a:rPr lang="de-DE" sz="2400" dirty="0" smtClean="0">
                <a:solidFill>
                  <a:srgbClr val="FFFF00"/>
                </a:solidFill>
                <a:latin typeface="Arial" pitchFamily="34" charset="0"/>
              </a:rPr>
              <a:t>regions;</a:t>
            </a:r>
            <a:endParaRPr lang="de-DE" sz="2400" dirty="0">
              <a:solidFill>
                <a:srgbClr val="FFFF00"/>
              </a:solidFill>
              <a:latin typeface="Arial" pitchFamily="34" charset="0"/>
            </a:endParaRPr>
          </a:p>
          <a:p>
            <a:r>
              <a:rPr lang="de-DE" sz="2400" dirty="0">
                <a:solidFill>
                  <a:srgbClr val="FFFF00"/>
                </a:solidFill>
                <a:latin typeface="Arial" pitchFamily="34" charset="0"/>
              </a:rPr>
              <a:t>                 </a:t>
            </a:r>
            <a:endParaRPr lang="en-GB" sz="2400" dirty="0">
              <a:solidFill>
                <a:srgbClr val="FFFF00"/>
              </a:solidFill>
              <a:latin typeface="Arial" pitchFamily="34" charset="0"/>
            </a:endParaRPr>
          </a:p>
          <a:p>
            <a:pPr>
              <a:buFontTx/>
              <a:buChar char="-"/>
            </a:pPr>
            <a:r>
              <a:rPr lang="en-GB" sz="2400" dirty="0">
                <a:solidFill>
                  <a:srgbClr val="FFFF00"/>
                </a:solidFill>
                <a:latin typeface="Arial" pitchFamily="34" charset="0"/>
              </a:rPr>
              <a:t> </a:t>
            </a:r>
            <a:r>
              <a:rPr lang="en-GB" sz="2400" dirty="0" smtClean="0">
                <a:solidFill>
                  <a:srgbClr val="FFFF00"/>
                </a:solidFill>
                <a:latin typeface="Arial" pitchFamily="34" charset="0"/>
              </a:rPr>
              <a:t>long </a:t>
            </a:r>
            <a:r>
              <a:rPr lang="en-GB" sz="2400" dirty="0">
                <a:solidFill>
                  <a:srgbClr val="FFFF00"/>
                </a:solidFill>
                <a:latin typeface="Arial" pitchFamily="34" charset="0"/>
              </a:rPr>
              <a:t>term stability and support in </a:t>
            </a:r>
            <a:r>
              <a:rPr lang="en-GB" sz="2400" dirty="0" smtClean="0">
                <a:solidFill>
                  <a:srgbClr val="FFFF00"/>
                </a:solidFill>
                <a:latin typeface="Arial" pitchFamily="34" charset="0"/>
              </a:rPr>
              <a:t>all regions;</a:t>
            </a:r>
            <a:endParaRPr lang="en-GB" sz="2400" dirty="0">
              <a:solidFill>
                <a:srgbClr val="FFFF00"/>
              </a:solidFill>
              <a:latin typeface="Arial" pitchFamily="34" charset="0"/>
            </a:endParaRPr>
          </a:p>
          <a:p>
            <a:r>
              <a:rPr lang="de-DE" sz="2400" dirty="0">
                <a:solidFill>
                  <a:srgbClr val="FFFF00"/>
                </a:solidFill>
                <a:latin typeface="Arial" pitchFamily="34" charset="0"/>
              </a:rPr>
              <a:t>                  </a:t>
            </a:r>
            <a:endParaRPr lang="de-DE" sz="2400" dirty="0">
              <a:solidFill>
                <a:srgbClr val="FFFF00"/>
              </a:solidFill>
              <a:latin typeface="Arial" pitchFamily="34" charset="0"/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de-DE" sz="2400" dirty="0">
                <a:solidFill>
                  <a:srgbClr val="FFFF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de-DE" sz="2400" dirty="0" smtClean="0">
                <a:solidFill>
                  <a:srgbClr val="FFFF00"/>
                </a:solidFill>
                <a:latin typeface="Arial" pitchFamily="34" charset="0"/>
                <a:sym typeface="Wingdings" pitchFamily="2" charset="2"/>
              </a:rPr>
              <a:t>careful adjustment of schedules for these facilities</a:t>
            </a:r>
            <a:endParaRPr lang="en-GB" sz="1600" b="1" dirty="0">
              <a:solidFill>
                <a:srgbClr val="292929"/>
              </a:solidFill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20633134">
            <a:off x="5122464" y="3998506"/>
            <a:ext cx="3366627" cy="224676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0000"/>
                </a:solidFill>
              </a:rPr>
              <a:t>Global collaboration</a:t>
            </a:r>
          </a:p>
          <a:p>
            <a:pPr algn="ctr"/>
            <a:r>
              <a:rPr lang="en-GB" sz="2800" dirty="0" smtClean="0">
                <a:solidFill>
                  <a:srgbClr val="000000"/>
                </a:solidFill>
              </a:rPr>
              <a:t>≡</a:t>
            </a:r>
          </a:p>
          <a:p>
            <a:pPr algn="ctr"/>
            <a:r>
              <a:rPr lang="en-GB" sz="2800" dirty="0" smtClean="0">
                <a:solidFill>
                  <a:srgbClr val="000000"/>
                </a:solidFill>
              </a:rPr>
              <a:t>Global Partnership</a:t>
            </a:r>
          </a:p>
          <a:p>
            <a:pPr algn="ctr"/>
            <a:r>
              <a:rPr lang="en-GB" sz="2800" dirty="0" smtClean="0">
                <a:solidFill>
                  <a:srgbClr val="000000"/>
                </a:solidFill>
              </a:rPr>
              <a:t>with</a:t>
            </a:r>
          </a:p>
          <a:p>
            <a:pPr algn="ctr"/>
            <a:r>
              <a:rPr lang="en-GB" sz="2800" dirty="0">
                <a:solidFill>
                  <a:srgbClr val="000000"/>
                </a:solidFill>
              </a:rPr>
              <a:t>l</a:t>
            </a:r>
            <a:r>
              <a:rPr lang="en-GB" sz="2800" dirty="0" smtClean="0">
                <a:solidFill>
                  <a:srgbClr val="000000"/>
                </a:solidFill>
              </a:rPr>
              <a:t>ong-term support</a:t>
            </a:r>
            <a:endParaRPr lang="en-GB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625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81200" y="182559"/>
            <a:ext cx="4100803" cy="40011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eaLnBrk="0" hangingPunct="0"/>
            <a:r>
              <a:rPr lang="en-US" sz="2000" dirty="0" smtClean="0">
                <a:solidFill>
                  <a:prstClr val="black"/>
                </a:solidFill>
                <a:latin typeface="+mn-lt"/>
                <a:ea typeface="ＭＳ Ｐゴシック" charset="0"/>
              </a:rPr>
              <a:t>Four main results from LHC Run-1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941696"/>
            <a:ext cx="8371656" cy="3631763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0" hangingPunct="0"/>
            <a:r>
              <a:rPr lang="en-US" sz="2000" dirty="0" smtClean="0">
                <a:solidFill>
                  <a:srgbClr val="FFFFFF"/>
                </a:solidFill>
                <a:latin typeface="+mn-lt"/>
                <a:ea typeface="ＭＳ Ｐゴシック" charset="0"/>
                <a:sym typeface="Wingdings"/>
              </a:rPr>
              <a:t>1) We have consolidated the Standard Model  </a:t>
            </a:r>
          </a:p>
          <a:p>
            <a:pPr eaLnBrk="0" hangingPunct="0"/>
            <a:r>
              <a:rPr lang="en-US" sz="1700" dirty="0" smtClean="0">
                <a:solidFill>
                  <a:srgbClr val="FFFFFF"/>
                </a:solidFill>
                <a:latin typeface="+mn-lt"/>
                <a:ea typeface="ＭＳ Ｐゴシック" charset="0"/>
                <a:sym typeface="Wingdings"/>
              </a:rPr>
              <a:t>      (wealth of measurements at 7-8 </a:t>
            </a:r>
            <a:r>
              <a:rPr lang="en-US" sz="1700" dirty="0" err="1" smtClean="0">
                <a:solidFill>
                  <a:srgbClr val="FFFFFF"/>
                </a:solidFill>
                <a:latin typeface="+mn-lt"/>
                <a:ea typeface="ＭＳ Ｐゴシック" charset="0"/>
                <a:sym typeface="Wingdings"/>
              </a:rPr>
              <a:t>TeV</a:t>
            </a:r>
            <a:r>
              <a:rPr lang="en-US" sz="1700" dirty="0" smtClean="0">
                <a:solidFill>
                  <a:srgbClr val="FFFFFF"/>
                </a:solidFill>
                <a:latin typeface="+mn-lt"/>
                <a:ea typeface="ＭＳ Ｐゴシック" charset="0"/>
                <a:sym typeface="Wingdings"/>
              </a:rPr>
              <a:t>,  including the rare, and very sensitive</a:t>
            </a:r>
          </a:p>
          <a:p>
            <a:pPr eaLnBrk="0" hangingPunct="0"/>
            <a:r>
              <a:rPr lang="en-US" sz="1700" dirty="0">
                <a:solidFill>
                  <a:srgbClr val="FFFFFF"/>
                </a:solidFill>
                <a:latin typeface="+mn-lt"/>
                <a:ea typeface="ＭＳ Ｐゴシック" charset="0"/>
                <a:sym typeface="Wingdings"/>
              </a:rPr>
              <a:t> </a:t>
            </a:r>
            <a:r>
              <a:rPr lang="en-US" sz="1700" dirty="0" smtClean="0">
                <a:solidFill>
                  <a:srgbClr val="FFFFFF"/>
                </a:solidFill>
                <a:latin typeface="+mn-lt"/>
                <a:ea typeface="ＭＳ Ｐゴシック" charset="0"/>
                <a:sym typeface="Wingdings"/>
              </a:rPr>
              <a:t>      to </a:t>
            </a:r>
            <a:r>
              <a:rPr lang="en-US" sz="1700" dirty="0">
                <a:solidFill>
                  <a:srgbClr val="FFFFFF"/>
                </a:solidFill>
                <a:latin typeface="+mn-lt"/>
                <a:ea typeface="ＭＳ Ｐゴシック" charset="0"/>
                <a:sym typeface="Wingdings"/>
              </a:rPr>
              <a:t>N</a:t>
            </a:r>
            <a:r>
              <a:rPr lang="en-US" sz="1700" dirty="0" smtClean="0">
                <a:solidFill>
                  <a:srgbClr val="FFFFFF"/>
                </a:solidFill>
                <a:latin typeface="+mn-lt"/>
                <a:ea typeface="ＭＳ Ｐゴシック" charset="0"/>
                <a:sym typeface="Wingdings"/>
              </a:rPr>
              <a:t>ew Physics, </a:t>
            </a:r>
            <a:r>
              <a:rPr lang="en-US" sz="1700" dirty="0" err="1" smtClean="0">
                <a:solidFill>
                  <a:srgbClr val="FFFFFF"/>
                </a:solidFill>
                <a:latin typeface="+mn-lt"/>
                <a:ea typeface="ＭＳ Ｐゴシック" charset="0"/>
                <a:sym typeface="Wingdings"/>
              </a:rPr>
              <a:t>B</a:t>
            </a:r>
            <a:r>
              <a:rPr lang="en-US" sz="1700" baseline="-25000" dirty="0" err="1" smtClean="0">
                <a:solidFill>
                  <a:srgbClr val="FFFFFF"/>
                </a:solidFill>
                <a:latin typeface="+mn-lt"/>
                <a:ea typeface="ＭＳ Ｐゴシック" charset="0"/>
                <a:sym typeface="Wingdings"/>
              </a:rPr>
              <a:t>s</a:t>
            </a:r>
            <a:r>
              <a:rPr lang="en-US" sz="1700" dirty="0" smtClean="0">
                <a:solidFill>
                  <a:srgbClr val="FFFFFF"/>
                </a:solidFill>
                <a:latin typeface="+mn-lt"/>
                <a:ea typeface="ＭＳ Ｐゴシック" charset="0"/>
                <a:sym typeface="Wingdings"/>
              </a:rPr>
              <a:t>  </a:t>
            </a:r>
            <a:r>
              <a:rPr lang="en-US" sz="1700" dirty="0" err="1" smtClean="0">
                <a:solidFill>
                  <a:srgbClr val="FFFFFF"/>
                </a:solidFill>
                <a:latin typeface="+mn-lt"/>
                <a:ea typeface="ＭＳ Ｐゴシック" charset="0"/>
                <a:sym typeface="Wingdings"/>
              </a:rPr>
              <a:t>μμ</a:t>
            </a:r>
            <a:r>
              <a:rPr lang="en-US" sz="1700" dirty="0" smtClean="0">
                <a:solidFill>
                  <a:srgbClr val="FFFFFF"/>
                </a:solidFill>
                <a:latin typeface="+mn-lt"/>
                <a:ea typeface="ＭＳ Ｐゴシック" charset="0"/>
                <a:sym typeface="Wingdings"/>
              </a:rPr>
              <a:t> decay)</a:t>
            </a:r>
          </a:p>
          <a:p>
            <a:pPr eaLnBrk="0" hangingPunct="0"/>
            <a:r>
              <a:rPr lang="en-US" sz="2000" dirty="0" smtClean="0">
                <a:solidFill>
                  <a:srgbClr val="FFFFFF"/>
                </a:solidFill>
                <a:latin typeface="+mn-lt"/>
                <a:ea typeface="ＭＳ Ｐゴシック" charset="0"/>
                <a:sym typeface="Wingdings"/>
              </a:rPr>
              <a:t>     </a:t>
            </a:r>
            <a:r>
              <a:rPr lang="en-US" sz="2000" dirty="0" smtClean="0">
                <a:solidFill>
                  <a:srgbClr val="FFFFFF"/>
                </a:solidFill>
                <a:latin typeface="+mn-lt"/>
                <a:ea typeface="ＭＳ Ｐゴシック" charset="0"/>
                <a:sym typeface="Wingdings" panose="05000000000000000000" pitchFamily="2" charset="2"/>
              </a:rPr>
              <a:t></a:t>
            </a:r>
            <a:r>
              <a:rPr lang="en-US" sz="2000" dirty="0" smtClean="0">
                <a:solidFill>
                  <a:srgbClr val="FFFFFF"/>
                </a:solidFill>
                <a:latin typeface="+mn-lt"/>
                <a:ea typeface="ＭＳ Ｐゴシック" charset="0"/>
                <a:sym typeface="Wingdings"/>
              </a:rPr>
              <a:t>  it works BEAUTIFULLY … </a:t>
            </a:r>
          </a:p>
          <a:p>
            <a:pPr lvl="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 dirty="0" smtClean="0">
              <a:solidFill>
                <a:srgbClr val="FFFFFF"/>
              </a:solidFill>
              <a:latin typeface="Arial"/>
              <a:ea typeface="ＭＳ Ｐゴシック" charset="0"/>
            </a:endParaRPr>
          </a:p>
          <a:p>
            <a:pPr lvl="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 smtClean="0">
                <a:solidFill>
                  <a:srgbClr val="FFFFFF"/>
                </a:solidFill>
                <a:latin typeface="Arial"/>
                <a:ea typeface="ＭＳ Ｐゴシック" charset="0"/>
              </a:rPr>
              <a:t>2) We </a:t>
            </a:r>
            <a:r>
              <a:rPr lang="en-US" sz="2000" kern="0" dirty="0">
                <a:solidFill>
                  <a:srgbClr val="FFFFFF"/>
                </a:solidFill>
                <a:latin typeface="Arial"/>
                <a:ea typeface="ＭＳ Ｐゴシック" charset="0"/>
              </a:rPr>
              <a:t>have completed the Standard Model: </a:t>
            </a:r>
            <a:r>
              <a:rPr lang="en-US" sz="2000" kern="0" dirty="0" smtClean="0">
                <a:solidFill>
                  <a:srgbClr val="FFFFFF"/>
                </a:solidFill>
                <a:latin typeface="Arial"/>
                <a:ea typeface="ＭＳ Ｐゴシック" charset="0"/>
              </a:rPr>
              <a:t>Discovery of the messenger   </a:t>
            </a:r>
          </a:p>
          <a:p>
            <a:pPr lvl="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rgbClr val="FFFFFF"/>
                </a:solidFill>
                <a:latin typeface="Arial"/>
                <a:ea typeface="ＭＳ Ｐゴシック" charset="0"/>
              </a:rPr>
              <a:t> </a:t>
            </a:r>
            <a:r>
              <a:rPr lang="en-US" sz="2000" kern="0" dirty="0" smtClean="0">
                <a:solidFill>
                  <a:srgbClr val="FFFFFF"/>
                </a:solidFill>
                <a:latin typeface="Arial"/>
                <a:ea typeface="ＭＳ Ｐゴシック" charset="0"/>
              </a:rPr>
              <a:t>    of the BEH-field, the </a:t>
            </a:r>
            <a:r>
              <a:rPr lang="en-US" sz="2000" kern="0" dirty="0" smtClean="0">
                <a:solidFill>
                  <a:srgbClr val="FFFFFF"/>
                </a:solidFill>
                <a:latin typeface="Arial"/>
                <a:ea typeface="ＭＳ Ｐゴシック" charset="0"/>
                <a:sym typeface="Wingdings"/>
              </a:rPr>
              <a:t>Higgs </a:t>
            </a:r>
            <a:r>
              <a:rPr lang="en-US" sz="2000" kern="0" dirty="0">
                <a:solidFill>
                  <a:srgbClr val="FFFFFF"/>
                </a:solidFill>
                <a:latin typeface="Arial"/>
                <a:ea typeface="ＭＳ Ｐゴシック" charset="0"/>
                <a:sym typeface="Wingdings"/>
              </a:rPr>
              <a:t>boson discovery</a:t>
            </a:r>
          </a:p>
          <a:p>
            <a:pPr lvl="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 smtClean="0">
                <a:solidFill>
                  <a:srgbClr val="FFFFFF"/>
                </a:solidFill>
                <a:latin typeface="Arial"/>
                <a:ea typeface="ＭＳ Ｐゴシック" charset="0"/>
                <a:sym typeface="Wingdings"/>
              </a:rPr>
              <a:t>     (over 50 </a:t>
            </a:r>
            <a:r>
              <a:rPr lang="en-US" sz="1600" kern="0" dirty="0">
                <a:solidFill>
                  <a:srgbClr val="FFFFFF"/>
                </a:solidFill>
                <a:latin typeface="Arial"/>
                <a:ea typeface="ＭＳ Ｐゴシック" charset="0"/>
                <a:sym typeface="Wingdings"/>
              </a:rPr>
              <a:t>years of theoretical and experimental efforts !)</a:t>
            </a:r>
          </a:p>
          <a:p>
            <a:pPr marL="342900" indent="-342900" eaLnBrk="0" hangingPunct="0">
              <a:buFont typeface="Wingdings"/>
              <a:buChar char="à"/>
            </a:pPr>
            <a:endParaRPr lang="en-US" sz="2000" dirty="0" smtClean="0">
              <a:solidFill>
                <a:srgbClr val="FFFFFF"/>
              </a:solidFill>
              <a:latin typeface="+mn-lt"/>
              <a:ea typeface="ＭＳ Ｐゴシック" charset="0"/>
              <a:sym typeface="Wingdings"/>
            </a:endParaRPr>
          </a:p>
          <a:p>
            <a:pPr eaLnBrk="0" hangingPunct="0"/>
            <a:r>
              <a:rPr lang="en-US" sz="2000" dirty="0">
                <a:solidFill>
                  <a:srgbClr val="FFFFFF"/>
                </a:solidFill>
                <a:ea typeface="ＭＳ Ｐゴシック" charset="0"/>
                <a:sym typeface="Wingdings"/>
              </a:rPr>
              <a:t>3</a:t>
            </a:r>
            <a:r>
              <a:rPr lang="en-US" sz="2000" dirty="0" smtClean="0">
                <a:solidFill>
                  <a:srgbClr val="FFFFFF"/>
                </a:solidFill>
                <a:ea typeface="ＭＳ Ｐゴシック" charset="0"/>
                <a:sym typeface="Wingdings"/>
              </a:rPr>
              <a:t>) </a:t>
            </a:r>
            <a:r>
              <a:rPr lang="en-US" sz="2000" dirty="0">
                <a:solidFill>
                  <a:srgbClr val="FFFFFF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Wingdings"/>
              </a:rPr>
              <a:t>W</a:t>
            </a:r>
            <a:r>
              <a:rPr lang="en-US" sz="2000" dirty="0" smtClean="0">
                <a:solidFill>
                  <a:srgbClr val="FFFFFF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Wingdings"/>
              </a:rPr>
              <a:t>e found interesting </a:t>
            </a:r>
            <a:r>
              <a:rPr lang="en-US" sz="2000" dirty="0">
                <a:solidFill>
                  <a:srgbClr val="FFFFFF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Wingdings"/>
              </a:rPr>
              <a:t>properties of the hot dense matter </a:t>
            </a:r>
          </a:p>
          <a:p>
            <a:pPr eaLnBrk="0" hangingPunct="0"/>
            <a:endParaRPr lang="en-US" sz="2000" dirty="0">
              <a:solidFill>
                <a:srgbClr val="FFFFFF"/>
              </a:solidFill>
              <a:latin typeface="+mn-lt"/>
              <a:ea typeface="ＭＳ Ｐゴシック" charset="0"/>
              <a:sym typeface="Wingdings"/>
            </a:endParaRPr>
          </a:p>
          <a:p>
            <a:pPr eaLnBrk="0" hangingPunct="0"/>
            <a:r>
              <a:rPr lang="en-US" sz="2000" dirty="0" smtClean="0">
                <a:solidFill>
                  <a:srgbClr val="FFFFFF"/>
                </a:solidFill>
                <a:latin typeface="+mn-lt"/>
                <a:ea typeface="ＭＳ Ｐゴシック" charset="0"/>
                <a:sym typeface="Wingdings"/>
              </a:rPr>
              <a:t>4)</a:t>
            </a:r>
            <a:r>
              <a:rPr lang="en-US" sz="2000" dirty="0" smtClean="0">
                <a:solidFill>
                  <a:srgbClr val="FFFFFF"/>
                </a:solidFill>
                <a:ea typeface="ＭＳ Ｐゴシック" charset="0"/>
              </a:rPr>
              <a:t> </a:t>
            </a:r>
            <a:r>
              <a:rPr lang="en-US" sz="2000" dirty="0">
                <a:solidFill>
                  <a:srgbClr val="FFFFFF"/>
                </a:solidFill>
                <a:ea typeface="ＭＳ Ｐゴシック" charset="0"/>
              </a:rPr>
              <a:t>We have NO evidence of new </a:t>
            </a:r>
            <a:r>
              <a:rPr lang="en-US" sz="2000" dirty="0" smtClean="0">
                <a:solidFill>
                  <a:srgbClr val="FFFFFF"/>
                </a:solidFill>
                <a:ea typeface="ＭＳ Ｐゴシック" charset="0"/>
              </a:rPr>
              <a:t>physics</a:t>
            </a:r>
            <a:endParaRPr lang="en-US" sz="2000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3469" y="5334000"/>
            <a:ext cx="8245334" cy="830997"/>
          </a:xfrm>
          <a:prstGeom prst="rect">
            <a:avLst/>
          </a:prstGeom>
          <a:solidFill>
            <a:srgbClr val="CCCC6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eaLnBrk="0" hangingPunct="0"/>
            <a:r>
              <a:rPr lang="en-US" sz="1600" dirty="0" smtClean="0">
                <a:solidFill>
                  <a:prstClr val="black"/>
                </a:solidFill>
                <a:latin typeface="+mn-lt"/>
                <a:ea typeface="ＭＳ Ｐゴシック" charset="0"/>
              </a:rPr>
              <a:t>Note: the last point implies that, if New Physics exists at the </a:t>
            </a:r>
            <a:r>
              <a:rPr lang="en-US" sz="1600" dirty="0" err="1" smtClean="0">
                <a:solidFill>
                  <a:prstClr val="black"/>
                </a:solidFill>
                <a:latin typeface="+mn-lt"/>
                <a:ea typeface="ＭＳ Ｐゴシック" charset="0"/>
              </a:rPr>
              <a:t>TeV</a:t>
            </a:r>
            <a:r>
              <a:rPr lang="en-US" sz="1600" dirty="0" smtClean="0">
                <a:solidFill>
                  <a:prstClr val="black"/>
                </a:solidFill>
                <a:latin typeface="+mn-lt"/>
                <a:ea typeface="ＭＳ Ｐゴシック" charset="0"/>
              </a:rPr>
              <a:t> scale and is discovered </a:t>
            </a:r>
          </a:p>
          <a:p>
            <a:pPr eaLnBrk="0" hangingPunct="0"/>
            <a:r>
              <a:rPr lang="en-US" sz="1600" dirty="0" smtClean="0">
                <a:solidFill>
                  <a:prstClr val="black"/>
                </a:solidFill>
                <a:latin typeface="+mn-lt"/>
                <a:ea typeface="ＭＳ Ｐゴシック" charset="0"/>
              </a:rPr>
              <a:t>at √s </a:t>
            </a:r>
            <a:r>
              <a:rPr lang="en-US" sz="1600" dirty="0">
                <a:solidFill>
                  <a:prstClr val="black"/>
                </a:solidFill>
                <a:latin typeface="+mn-lt"/>
                <a:ea typeface="ＭＳ Ｐゴシック" charset="0"/>
              </a:rPr>
              <a:t>~</a:t>
            </a:r>
            <a:r>
              <a:rPr lang="en-US" sz="1600" dirty="0" smtClean="0">
                <a:solidFill>
                  <a:prstClr val="black"/>
                </a:solidFill>
                <a:latin typeface="+mn-lt"/>
                <a:ea typeface="ＭＳ Ｐゴシック" charset="0"/>
              </a:rPr>
              <a:t> 14 </a:t>
            </a:r>
            <a:r>
              <a:rPr lang="en-US" sz="1600" dirty="0" err="1" smtClean="0">
                <a:solidFill>
                  <a:prstClr val="black"/>
                </a:solidFill>
                <a:latin typeface="+mn-lt"/>
                <a:ea typeface="ＭＳ Ｐゴシック" charset="0"/>
              </a:rPr>
              <a:t>TeV</a:t>
            </a:r>
            <a:r>
              <a:rPr lang="en-US" sz="1600" dirty="0" smtClean="0">
                <a:solidFill>
                  <a:prstClr val="black"/>
                </a:solidFill>
                <a:latin typeface="+mn-lt"/>
                <a:ea typeface="ＭＳ Ｐゴシック" charset="0"/>
              </a:rPr>
              <a:t> in 2015++, its spectrum is quite heavy </a:t>
            </a:r>
            <a:r>
              <a:rPr lang="en-US" sz="1600" dirty="0" smtClean="0">
                <a:solidFill>
                  <a:prstClr val="black"/>
                </a:solidFill>
                <a:latin typeface="+mn-lt"/>
                <a:ea typeface="ＭＳ Ｐゴシック" charset="0"/>
                <a:sym typeface="Wingdings"/>
              </a:rPr>
              <a:t> it will require a lot of luminosity</a:t>
            </a:r>
          </a:p>
          <a:p>
            <a:pPr eaLnBrk="0" hangingPunct="0"/>
            <a:r>
              <a:rPr lang="en-US" sz="1600" dirty="0" smtClean="0">
                <a:solidFill>
                  <a:prstClr val="black"/>
                </a:solidFill>
                <a:latin typeface="+mn-lt"/>
                <a:ea typeface="ＭＳ Ｐゴシック" charset="0"/>
                <a:sym typeface="Wingdings"/>
              </a:rPr>
              <a:t>( HL-LHC 3000 fb</a:t>
            </a:r>
            <a:r>
              <a:rPr lang="en-US" sz="1600" baseline="30000" dirty="0" smtClean="0">
                <a:solidFill>
                  <a:prstClr val="black"/>
                </a:solidFill>
                <a:latin typeface="+mn-lt"/>
                <a:ea typeface="ＭＳ Ｐゴシック" charset="0"/>
                <a:sym typeface="Wingdings"/>
              </a:rPr>
              <a:t>-1</a:t>
            </a:r>
            <a:r>
              <a:rPr lang="en-US" sz="1600" dirty="0" smtClean="0">
                <a:solidFill>
                  <a:prstClr val="black"/>
                </a:solidFill>
                <a:latin typeface="+mn-lt"/>
                <a:ea typeface="ＭＳ Ｐゴシック" charset="0"/>
                <a:sym typeface="Wingdings"/>
              </a:rPr>
              <a:t>) and energy to study it in detail  implications for future machines</a:t>
            </a:r>
          </a:p>
        </p:txBody>
      </p:sp>
    </p:spTree>
    <p:extLst>
      <p:ext uri="{BB962C8B-B14F-4D97-AF65-F5344CB8AC3E}">
        <p14:creationId xmlns:p14="http://schemas.microsoft.com/office/powerpoint/2010/main" val="1973017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09796" y="332656"/>
            <a:ext cx="3169842" cy="400110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eaLnBrk="0" hangingPunct="0"/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This is VERY puzzling ….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0872" y="1916832"/>
            <a:ext cx="7826181" cy="877163"/>
          </a:xfrm>
          <a:prstGeom prst="rect">
            <a:avLst/>
          </a:prstGeom>
          <a:solidFill>
            <a:srgbClr val="800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eaLnBrk="0" hangingPunct="0"/>
            <a:r>
              <a:rPr lang="en-US" sz="1700" dirty="0" smtClean="0">
                <a:solidFill>
                  <a:srgbClr val="FFFFFF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On one hand, the LHC results imply that the SM technically works up to scales </a:t>
            </a:r>
          </a:p>
          <a:p>
            <a:pPr eaLnBrk="0" hangingPunct="0"/>
            <a:r>
              <a:rPr lang="en-US" sz="1700" dirty="0" smtClean="0">
                <a:solidFill>
                  <a:srgbClr val="FFFFFF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much higher than the </a:t>
            </a:r>
            <a:r>
              <a:rPr lang="en-US" sz="1700" dirty="0" err="1" smtClean="0">
                <a:solidFill>
                  <a:srgbClr val="FFFFFF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TeV</a:t>
            </a:r>
            <a:r>
              <a:rPr lang="en-US" sz="1700" dirty="0" smtClean="0">
                <a:solidFill>
                  <a:srgbClr val="FFFFFF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scale, and limits on new physics seriously challenge </a:t>
            </a:r>
          </a:p>
          <a:p>
            <a:pPr eaLnBrk="0" hangingPunct="0"/>
            <a:r>
              <a:rPr lang="en-US" sz="1700" dirty="0" smtClean="0">
                <a:solidFill>
                  <a:srgbClr val="FFFFFF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the simplest attempts (e.g. minimal SUSY) to fix its weaknesses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50872" y="3017564"/>
            <a:ext cx="7766870" cy="2859708"/>
            <a:chOff x="395536" y="2636912"/>
            <a:chExt cx="7766870" cy="2859708"/>
          </a:xfrm>
        </p:grpSpPr>
        <p:grpSp>
          <p:nvGrpSpPr>
            <p:cNvPr id="9" name="Group 8"/>
            <p:cNvGrpSpPr/>
            <p:nvPr/>
          </p:nvGrpSpPr>
          <p:grpSpPr>
            <a:xfrm>
              <a:off x="395536" y="2636912"/>
              <a:ext cx="7766870" cy="2859708"/>
              <a:chOff x="395536" y="2276872"/>
              <a:chExt cx="7766870" cy="2859708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395536" y="3212976"/>
                <a:ext cx="7763664" cy="1923604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eaLnBrk="0" hangingPunct="0"/>
                <a:r>
                  <a:rPr lang="en-US" sz="17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ＭＳ Ｐゴシック" charset="0"/>
                    <a:cs typeface="Arial" panose="020B0604020202020204" pitchFamily="34" charset="0"/>
                  </a:rPr>
                  <a:t>Why is the Higgs boson so light </a:t>
                </a:r>
                <a:r>
                  <a:rPr lang="en-US" sz="16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ＭＳ Ｐゴシック" charset="0"/>
                    <a:cs typeface="Arial" panose="020B0604020202020204" pitchFamily="34" charset="0"/>
                  </a:rPr>
                  <a:t>(so-called “naturalness” or “hierarchy” problem) </a:t>
                </a:r>
                <a:r>
                  <a:rPr lang="en-US" sz="17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ＭＳ Ｐゴシック" charset="0"/>
                    <a:cs typeface="Arial" panose="020B0604020202020204" pitchFamily="34" charset="0"/>
                  </a:rPr>
                  <a:t>?</a:t>
                </a:r>
              </a:p>
              <a:p>
                <a:pPr eaLnBrk="0" hangingPunct="0"/>
                <a:endParaRPr lang="en-US" sz="1700" dirty="0">
                  <a:solidFill>
                    <a:srgbClr val="FFFFFF"/>
                  </a:solidFill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endParaRPr>
              </a:p>
              <a:p>
                <a:pPr eaLnBrk="0" hangingPunct="0"/>
                <a:r>
                  <a:rPr lang="en-US" sz="17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ＭＳ Ｐゴシック" charset="0"/>
                    <a:cs typeface="Arial" panose="020B0604020202020204" pitchFamily="34" charset="0"/>
                  </a:rPr>
                  <a:t>What is the nature of the matter-antimatter asymmetry in the Universe ?</a:t>
                </a:r>
              </a:p>
              <a:p>
                <a:pPr eaLnBrk="0" hangingPunct="0"/>
                <a:endParaRPr lang="en-US" sz="1700" dirty="0">
                  <a:solidFill>
                    <a:srgbClr val="FFFFFF"/>
                  </a:solidFill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endParaRPr>
              </a:p>
              <a:p>
                <a:pPr eaLnBrk="0" hangingPunct="0"/>
                <a:r>
                  <a:rPr lang="en-US" sz="17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ＭＳ Ｐゴシック" charset="0"/>
                    <a:cs typeface="Arial" panose="020B0604020202020204" pitchFamily="34" charset="0"/>
                  </a:rPr>
                  <a:t>Why is Gravity so weak ? </a:t>
                </a:r>
              </a:p>
              <a:p>
                <a:pPr eaLnBrk="0" hangingPunct="0"/>
                <a:endParaRPr lang="en-US" sz="1700" dirty="0">
                  <a:solidFill>
                    <a:srgbClr val="FFFFFF"/>
                  </a:solidFill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endParaRPr>
              </a:p>
              <a:p>
                <a:pPr eaLnBrk="0" hangingPunct="0"/>
                <a:r>
                  <a:rPr lang="en-US" sz="17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ＭＳ Ｐゴシック" charset="0"/>
                    <a:cs typeface="Arial" panose="020B0604020202020204" pitchFamily="34" charset="0"/>
                  </a:rPr>
                  <a:t>And perhaps the most disturbing one …                         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95536" y="2276872"/>
                <a:ext cx="7766870" cy="877163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eaLnBrk="0" hangingPunct="0"/>
                <a:r>
                  <a:rPr lang="en-US" sz="17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ＭＳ Ｐゴシック" charset="0"/>
                    <a:cs typeface="Arial" panose="020B0604020202020204" pitchFamily="34" charset="0"/>
                  </a:rPr>
                  <a:t>On the other hand: there is strong evidence that the SM must be modified </a:t>
                </a:r>
              </a:p>
              <a:p>
                <a:pPr eaLnBrk="0" hangingPunct="0"/>
                <a:r>
                  <a:rPr lang="en-US" sz="1700" dirty="0">
                    <a:solidFill>
                      <a:srgbClr val="FFFFFF"/>
                    </a:solidFill>
                    <a:latin typeface="Arial" panose="020B0604020202020204" pitchFamily="34" charset="0"/>
                    <a:ea typeface="ＭＳ Ｐゴシック" charset="0"/>
                    <a:cs typeface="Arial" panose="020B0604020202020204" pitchFamily="34" charset="0"/>
                  </a:rPr>
                  <a:t>w</a:t>
                </a:r>
                <a:r>
                  <a:rPr lang="en-US" sz="17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ＭＳ Ｐゴシック" charset="0"/>
                    <a:cs typeface="Arial" panose="020B0604020202020204" pitchFamily="34" charset="0"/>
                  </a:rPr>
                  <a:t>ith the introduction of new particles and/or interactions at some energy scale </a:t>
                </a:r>
              </a:p>
              <a:p>
                <a:pPr eaLnBrk="0" hangingPunct="0"/>
                <a:r>
                  <a:rPr lang="en-US" sz="17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ＭＳ Ｐゴシック" charset="0"/>
                    <a:cs typeface="Arial" panose="020B0604020202020204" pitchFamily="34" charset="0"/>
                  </a:rPr>
                  <a:t>to address fundamental outstanding questions, including the following</a:t>
                </a:r>
              </a:p>
            </p:txBody>
          </p:sp>
        </p:grpSp>
        <p:sp>
          <p:nvSpPr>
            <p:cNvPr id="10" name="Right Arrow 9"/>
            <p:cNvSpPr>
              <a:spLocks noChangeAspect="1"/>
            </p:cNvSpPr>
            <p:nvPr/>
          </p:nvSpPr>
          <p:spPr bwMode="auto">
            <a:xfrm>
              <a:off x="7343498" y="5105982"/>
              <a:ext cx="684886" cy="339242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6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</a:endParaRPr>
            </a:p>
          </p:txBody>
        </p:sp>
      </p:grpSp>
      <p:pic>
        <p:nvPicPr>
          <p:cNvPr id="3" name="Picture 2" descr="th.jpe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0" y="125755"/>
            <a:ext cx="1714500" cy="150304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30711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1052736"/>
            <a:ext cx="4693237" cy="13849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eaLnBrk="0" hangingPunct="0"/>
            <a:r>
              <a:rPr lang="en-US" sz="2800" dirty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T</a:t>
            </a:r>
            <a:r>
              <a:rPr lang="en-US" sz="2800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he DARK Universe (96%):</a:t>
            </a:r>
          </a:p>
          <a:p>
            <a:pPr eaLnBrk="0" hangingPunct="0"/>
            <a:r>
              <a:rPr lang="en-US" sz="2800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73% Dark Energy</a:t>
            </a:r>
          </a:p>
          <a:p>
            <a:pPr eaLnBrk="0" hangingPunct="0"/>
            <a:r>
              <a:rPr lang="en-US" sz="2800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23% Dark Matter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14773" y="4581128"/>
            <a:ext cx="5386796" cy="70788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eaLnBrk="0" hangingPunct="0"/>
            <a:r>
              <a:rPr lang="en-US" sz="4000" dirty="0" smtClean="0">
                <a:solidFill>
                  <a:srgbClr val="FFFFFF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DARK …. MATTERS ! </a:t>
            </a:r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48680"/>
            <a:ext cx="2424113" cy="1751013"/>
          </a:xfrm>
          <a:prstGeom prst="rect">
            <a:avLst/>
          </a:prstGeo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74010" y="3049796"/>
            <a:ext cx="4750018" cy="44627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eaLnBrk="0" hangingPunct="0"/>
            <a:r>
              <a:rPr lang="en-US" sz="2300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Only 4% is ordinary (visible) matter</a:t>
            </a:r>
          </a:p>
        </p:txBody>
      </p:sp>
    </p:spTree>
    <p:extLst>
      <p:ext uri="{BB962C8B-B14F-4D97-AF65-F5344CB8AC3E}">
        <p14:creationId xmlns:p14="http://schemas.microsoft.com/office/powerpoint/2010/main" val="3338656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289046" y="-37799"/>
            <a:ext cx="9433048" cy="6885384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057" tIns="45531" rIns="91057" bIns="45531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116632"/>
            <a:ext cx="4104009" cy="400110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eaLnBrk="0" hangingPunct="0"/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T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he new particle is a Higgs boson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86217" y="1341240"/>
            <a:ext cx="4716016" cy="5112568"/>
            <a:chOff x="55570" y="1024136"/>
            <a:chExt cx="4716016" cy="5112568"/>
          </a:xfrm>
        </p:grpSpPr>
        <p:sp>
          <p:nvSpPr>
            <p:cNvPr id="11" name="Rectangle 10"/>
            <p:cNvSpPr/>
            <p:nvPr/>
          </p:nvSpPr>
          <p:spPr bwMode="auto">
            <a:xfrm>
              <a:off x="55570" y="1024136"/>
              <a:ext cx="4716016" cy="5112568"/>
            </a:xfrm>
            <a:prstGeom prst="rect">
              <a:avLst/>
            </a:prstGeom>
            <a:solidFill>
              <a:srgbClr val="6666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570" y="1065837"/>
              <a:ext cx="4464496" cy="830997"/>
            </a:xfrm>
            <a:prstGeom prst="rect">
              <a:avLst/>
            </a:prstGeom>
            <a:solidFill>
              <a:srgbClr val="CCFFFF"/>
            </a:solidFill>
            <a:ln>
              <a:solidFill>
                <a:srgbClr val="000000"/>
              </a:solidFill>
            </a:ln>
          </p:spPr>
          <p:txBody>
            <a:bodyPr wrap="square">
              <a:spAutoFit/>
            </a:bodyPr>
            <a:lstStyle/>
            <a:p>
              <a:pPr eaLnBrk="0" hangingPunct="0">
                <a:defRPr/>
              </a:pPr>
              <a:r>
                <a:rPr lang="en-US" sz="1600" dirty="0" smtClean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1) To </a:t>
              </a:r>
              <a:r>
                <a:rPr lang="en-US" sz="16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accomplish its job </a:t>
              </a:r>
              <a:r>
                <a:rPr lang="en-US" sz="1600" dirty="0" smtClean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(providing </a:t>
              </a:r>
              <a:r>
                <a:rPr lang="en-US" sz="16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mass) </a:t>
              </a:r>
              <a:endParaRPr lang="en-US" sz="1600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endParaRPr>
            </a:p>
            <a:p>
              <a:pPr eaLnBrk="0" hangingPunct="0">
                <a:defRPr/>
              </a:pPr>
              <a:r>
                <a:rPr lang="en-US" sz="1600" dirty="0" smtClean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it interacts </a:t>
              </a:r>
              <a:r>
                <a:rPr lang="en-US" sz="16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w</a:t>
              </a:r>
              <a:r>
                <a:rPr lang="en-US" sz="1600" dirty="0" smtClean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ith </a:t>
              </a:r>
              <a:r>
                <a:rPr lang="en-US" sz="16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other particles  </a:t>
              </a:r>
              <a:r>
                <a:rPr lang="en-US" sz="1600" dirty="0" smtClean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(in particular W, Z) with strength </a:t>
              </a:r>
              <a:r>
                <a:rPr lang="en-US" sz="16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proportional to their </a:t>
              </a:r>
              <a:r>
                <a:rPr lang="en-US" sz="1600" dirty="0" smtClean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masses</a:t>
              </a:r>
            </a:p>
          </p:txBody>
        </p:sp>
        <p:pic>
          <p:nvPicPr>
            <p:cNvPr id="13" name="Picture 12" descr="Untitled.png"/>
            <p:cNvPicPr preferRelativeResize="0"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1968896"/>
              <a:ext cx="4003170" cy="365264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14" name="TextBox 13"/>
          <p:cNvSpPr txBox="1"/>
          <p:nvPr/>
        </p:nvSpPr>
        <p:spPr>
          <a:xfrm>
            <a:off x="-24143" y="747053"/>
            <a:ext cx="4936736" cy="338554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Wingdings"/>
              </a:rPr>
              <a:t>ATLAS and CMS have verified the 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Wingdings"/>
              </a:rPr>
              <a:t>t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wo “fingerprints”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6217" y="6008214"/>
            <a:ext cx="4496842" cy="338554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2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) It has spin 0, it is representing a scalar field 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12593" y="1798439"/>
            <a:ext cx="4231407" cy="2862322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It completes the Standard Model,</a:t>
            </a:r>
          </a:p>
          <a:p>
            <a:r>
              <a:rPr lang="en-US" b="1" dirty="0">
                <a:solidFill>
                  <a:prstClr val="black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t</a:t>
            </a:r>
            <a:r>
              <a:rPr lang="en-US" b="1" dirty="0" smtClean="0">
                <a:solidFill>
                  <a:prstClr val="black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hus describing ~5% of the Universe</a:t>
            </a:r>
          </a:p>
          <a:p>
            <a:endParaRPr lang="en-US" b="1" dirty="0" smtClean="0">
              <a:solidFill>
                <a:prstClr val="black"/>
              </a:solidFill>
              <a:latin typeface="Arial" pitchFamily="34" charset="0"/>
              <a:ea typeface="ＭＳ Ｐゴシック" charset="0"/>
              <a:cs typeface="Arial" pitchFamily="34" charset="0"/>
            </a:endParaRPr>
          </a:p>
          <a:p>
            <a:r>
              <a:rPr lang="en-US" b="1" dirty="0" smtClean="0">
                <a:solidFill>
                  <a:prstClr val="black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What about the “Dark Universe” ?</a:t>
            </a:r>
            <a:endParaRPr lang="en-US" b="1" dirty="0" smtClean="0">
              <a:solidFill>
                <a:srgbClr val="C00000"/>
              </a:solidFill>
              <a:latin typeface="Arial" pitchFamily="34" charset="0"/>
              <a:ea typeface="ＭＳ Ｐゴシック" charset="0"/>
              <a:cs typeface="Arial" pitchFamily="34" charset="0"/>
            </a:endParaRPr>
          </a:p>
          <a:p>
            <a:endParaRPr lang="en-US" b="1" dirty="0">
              <a:solidFill>
                <a:srgbClr val="C00000"/>
              </a:solidFill>
              <a:latin typeface="Arial" pitchFamily="34" charset="0"/>
              <a:ea typeface="ＭＳ Ｐゴシック" charset="0"/>
              <a:cs typeface="Arial" pitchFamily="34" charset="0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The detailed study of the properties of this Higgs Boson could give</a:t>
            </a:r>
          </a:p>
          <a:p>
            <a:endParaRPr lang="en-US" b="1" dirty="0" smtClean="0">
              <a:solidFill>
                <a:srgbClr val="C00000"/>
              </a:solidFill>
              <a:latin typeface="Arial" pitchFamily="34" charset="0"/>
              <a:ea typeface="ＭＳ Ｐゴシック" charset="0"/>
              <a:cs typeface="Arial" pitchFamily="34" charset="0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… information on Dark Matter</a:t>
            </a:r>
            <a:endParaRPr lang="en-US" b="1" dirty="0">
              <a:solidFill>
                <a:srgbClr val="C00000"/>
              </a:solidFill>
              <a:latin typeface="Arial" pitchFamily="34" charset="0"/>
              <a:ea typeface="ＭＳ Ｐゴシック" charset="0"/>
              <a:cs typeface="Arial" pitchFamily="34" charset="0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… first hints on Dark Energy</a:t>
            </a:r>
          </a:p>
        </p:txBody>
      </p:sp>
    </p:spTree>
    <p:extLst>
      <p:ext uri="{BB962C8B-B14F-4D97-AF65-F5344CB8AC3E}">
        <p14:creationId xmlns:p14="http://schemas.microsoft.com/office/powerpoint/2010/main" val="128020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LHC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--&gt; HL-LHC: </a:t>
            </a:r>
            <a:r>
              <a:rPr lang="en-GB" sz="2800" i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Higgs factory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378966"/>
            <a:ext cx="9143999" cy="1015663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Measure as many Higgs couplings to fermions and bosons as precisely as possible 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Measure Higgs self-couplings (give access to </a:t>
            </a:r>
            <a:r>
              <a:rPr lang="en-US" sz="2000" dirty="0" err="1" smtClean="0">
                <a:solidFill>
                  <a:srgbClr val="000000"/>
                </a:solidFill>
                <a:latin typeface="Times New Roman" pitchFamily="18" charset="0"/>
              </a:rPr>
              <a:t>λ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Verify that the Higgs boson fixes the SM problems with W and Z scattering at high 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70895" y="1524000"/>
            <a:ext cx="7015996" cy="70788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Times New Roman" pitchFamily="18" charset="0"/>
                <a:sym typeface="Wingdings"/>
              </a:rPr>
              <a:t>today : ATLAS+CMS have 1400 Higgs events   </a:t>
            </a:r>
          </a:p>
          <a:p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sym typeface="Wingdings"/>
              </a:rPr>
              <a:t>HL-LHC:  </a:t>
            </a:r>
            <a:r>
              <a:rPr lang="en-US" sz="2000" dirty="0" smtClean="0">
                <a:solidFill>
                  <a:srgbClr val="008000"/>
                </a:solidFill>
                <a:latin typeface="Times New Roman" pitchFamily="18" charset="0"/>
                <a:sym typeface="Wingdings"/>
              </a:rPr>
              <a:t>(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sym typeface="Wingdings"/>
              </a:rPr>
              <a:t>3000fb-1)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&gt; </a:t>
            </a:r>
            <a:r>
              <a:rPr lang="en-US" sz="2000" dirty="0">
                <a:solidFill>
                  <a:srgbClr val="0000FF"/>
                </a:solidFill>
                <a:latin typeface="Times New Roman" pitchFamily="18" charset="0"/>
              </a:rPr>
              <a:t>3M/170M useful for precise measurement </a:t>
            </a:r>
            <a:endParaRPr lang="en-US" sz="2000" dirty="0" smtClean="0">
              <a:solidFill>
                <a:srgbClr val="008000"/>
              </a:solidFill>
              <a:latin typeface="Times New Roman" pitchFamily="18" charset="0"/>
            </a:endParaRPr>
          </a:p>
        </p:txBody>
      </p:sp>
      <p:pic>
        <p:nvPicPr>
          <p:cNvPr id="5" name="Picture 4" descr="ttHgg.png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498" y="5289762"/>
            <a:ext cx="1355951" cy="997671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 descr="Hmumu.png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623" y="4010183"/>
            <a:ext cx="1402353" cy="102888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962353" y="415143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00"/>
                </a:solidFill>
                <a:latin typeface="Times New Roman" pitchFamily="18" charset="0"/>
              </a:rPr>
              <a:t>ttH</a:t>
            </a:r>
            <a:endParaRPr lang="en-GB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3230839" y="4483457"/>
            <a:ext cx="1" cy="955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230838" y="4580874"/>
            <a:ext cx="23615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416574" y="4350806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00"/>
                </a:solidFill>
                <a:latin typeface="Symbol" panose="05050102010706020507" pitchFamily="18" charset="2"/>
              </a:rPr>
              <a:t>gg</a:t>
            </a:r>
            <a:endParaRPr lang="en-GB" dirty="0">
              <a:solidFill>
                <a:srgbClr val="000000"/>
              </a:solidFill>
              <a:latin typeface="Symbol" panose="05050102010706020507" pitchFamily="18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83405" y="5289759"/>
            <a:ext cx="1008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  <a:latin typeface="Times New Roman" pitchFamily="18" charset="0"/>
              </a:rPr>
              <a:t>H</a:t>
            </a:r>
            <a:r>
              <a:rPr lang="en-GB" sz="1600" dirty="0" smtClean="0">
                <a:solidFill>
                  <a:srgbClr val="000000"/>
                </a:solidFill>
                <a:latin typeface="Symbol" panose="05050102010706020507" pitchFamily="18" charset="2"/>
              </a:rPr>
              <a:t> --&gt; mm</a:t>
            </a:r>
            <a:endParaRPr lang="en-GB" sz="1600" dirty="0">
              <a:solidFill>
                <a:srgbClr val="000000"/>
              </a:solidFill>
              <a:latin typeface="Symbol" panose="05050102010706020507" pitchFamily="18" charset="2"/>
            </a:endParaRPr>
          </a:p>
        </p:txBody>
      </p:sp>
      <p:pic>
        <p:nvPicPr>
          <p:cNvPr id="15" name="Picture 14" descr="atlas-cou.png"/>
          <p:cNvPicPr preferRelativeResize="0"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37" y="4029437"/>
            <a:ext cx="1223528" cy="2218760"/>
          </a:xfrm>
          <a:prstGeom prst="rect">
            <a:avLst/>
          </a:prstGeom>
          <a:ln>
            <a:solidFill>
              <a:srgbClr val="000000"/>
            </a:solidFill>
          </a:ln>
        </p:spPr>
      </p:pic>
      <p:grpSp>
        <p:nvGrpSpPr>
          <p:cNvPr id="17" name="Group 16"/>
          <p:cNvGrpSpPr/>
          <p:nvPr/>
        </p:nvGrpSpPr>
        <p:grpSpPr>
          <a:xfrm>
            <a:off x="3880987" y="4498403"/>
            <a:ext cx="2509287" cy="938802"/>
            <a:chOff x="5364088" y="3861048"/>
            <a:chExt cx="2718395" cy="938802"/>
          </a:xfrm>
        </p:grpSpPr>
        <p:pic>
          <p:nvPicPr>
            <p:cNvPr id="18" name="Picture 17" descr="Untitled.png"/>
            <p:cNvPicPr preferRelativeResize="0"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4088" y="3933056"/>
              <a:ext cx="1821363" cy="86679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9" name="Rectangle 18"/>
            <p:cNvSpPr/>
            <p:nvPr/>
          </p:nvSpPr>
          <p:spPr bwMode="auto">
            <a:xfrm>
              <a:off x="6300192" y="3861048"/>
              <a:ext cx="360040" cy="36004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6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 flipH="1">
              <a:off x="6732240" y="4365104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6600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7092280" y="4221088"/>
              <a:ext cx="990203" cy="323165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  <a:effectLst/>
            <a:extLst/>
          </p:spPr>
          <p:txBody>
            <a:bodyPr wrap="none">
              <a:spAutoFit/>
            </a:bodyPr>
            <a:lstStyle/>
            <a:p>
              <a:r>
                <a:rPr lang="en-US" sz="1500" dirty="0" err="1" smtClean="0">
                  <a:solidFill>
                    <a:srgbClr val="990066"/>
                  </a:solidFill>
                  <a:latin typeface="Times New Roman" pitchFamily="18" charset="0"/>
                </a:rPr>
                <a:t>g</a:t>
              </a:r>
              <a:r>
                <a:rPr lang="en-US" sz="1500" baseline="-25000" dirty="0" err="1" smtClean="0">
                  <a:solidFill>
                    <a:srgbClr val="990066"/>
                  </a:solidFill>
                  <a:latin typeface="Times New Roman" pitchFamily="18" charset="0"/>
                </a:rPr>
                <a:t>HHH</a:t>
              </a:r>
              <a:r>
                <a:rPr lang="en-US" sz="1500" dirty="0" smtClean="0">
                  <a:solidFill>
                    <a:srgbClr val="990066"/>
                  </a:solidFill>
                  <a:latin typeface="Times New Roman" pitchFamily="18" charset="0"/>
                </a:rPr>
                <a:t>~ </a:t>
              </a:r>
              <a:r>
                <a:rPr lang="en-US" sz="1500" dirty="0">
                  <a:solidFill>
                    <a:srgbClr val="990066"/>
                  </a:solidFill>
                  <a:latin typeface="Times New Roman" pitchFamily="18" charset="0"/>
                  <a:sym typeface="Symbol" charset="0"/>
                </a:rPr>
                <a:t>v</a:t>
              </a:r>
              <a:endParaRPr lang="en-US" sz="1500" dirty="0">
                <a:solidFill>
                  <a:srgbClr val="990066"/>
                </a:solidFill>
                <a:latin typeface="Times New Roman" pitchFamily="18" charset="0"/>
              </a:endParaRPr>
            </a:p>
          </p:txBody>
        </p:sp>
        <p:cxnSp>
          <p:nvCxnSpPr>
            <p:cNvPr id="22" name="Straight Connector 21"/>
            <p:cNvCxnSpPr>
              <a:endCxn id="19" idx="3"/>
            </p:cNvCxnSpPr>
            <p:nvPr/>
          </p:nvCxnSpPr>
          <p:spPr bwMode="auto">
            <a:xfrm>
              <a:off x="6372200" y="3933056"/>
              <a:ext cx="28803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4" name="TextBox 23"/>
          <p:cNvSpPr txBox="1"/>
          <p:nvPr/>
        </p:nvSpPr>
        <p:spPr>
          <a:xfrm>
            <a:off x="127171" y="6302486"/>
            <a:ext cx="16017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GB" sz="16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latin typeface="Times New Roman" pitchFamily="18" charset="0"/>
              </a:rPr>
              <a:t>x 1.5 to 2 for </a:t>
            </a:r>
          </a:p>
          <a:p>
            <a:r>
              <a:rPr lang="en-GB" sz="1600" dirty="0" smtClean="0">
                <a:solidFill>
                  <a:srgbClr val="000000"/>
                </a:solidFill>
                <a:latin typeface="Times New Roman" pitchFamily="18" charset="0"/>
              </a:rPr>
              <a:t>300 --&gt; 3000fb-1</a:t>
            </a:r>
            <a:endParaRPr lang="en-GB" sz="16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40182" y="5917846"/>
            <a:ext cx="3057247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</a:rPr>
              <a:t>Difficult measurement</a:t>
            </a:r>
          </a:p>
          <a:p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</a:rPr>
              <a:t>precision 30%(?)  for 3000fb-1</a:t>
            </a:r>
            <a:endParaRPr lang="en-GB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6940038" y="4204294"/>
            <a:ext cx="1875741" cy="1389353"/>
            <a:chOff x="6463995" y="104410"/>
            <a:chExt cx="2464101" cy="1740414"/>
          </a:xfrm>
        </p:grpSpPr>
        <p:pic>
          <p:nvPicPr>
            <p:cNvPr id="27" name="Picture 26" descr="Untitled.png"/>
            <p:cNvPicPr preferRelativeResize="0"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3995" y="104410"/>
              <a:ext cx="2428485" cy="174041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8" name="Rectangle 27"/>
            <p:cNvSpPr/>
            <p:nvPr/>
          </p:nvSpPr>
          <p:spPr bwMode="auto">
            <a:xfrm>
              <a:off x="8064000" y="943200"/>
              <a:ext cx="864096" cy="72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6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29" name="Oval 28"/>
            <p:cNvSpPr>
              <a:spLocks noChangeAspect="1"/>
            </p:cNvSpPr>
            <p:nvPr/>
          </p:nvSpPr>
          <p:spPr bwMode="auto">
            <a:xfrm>
              <a:off x="7812360" y="836712"/>
              <a:ext cx="240030" cy="240030"/>
            </a:xfrm>
            <a:prstGeom prst="ellipse">
              <a:avLst/>
            </a:prstGeom>
            <a:pattFill prst="dkDnDiag">
              <a:fgClr>
                <a:srgbClr val="800000"/>
              </a:fgClr>
              <a:bgClr>
                <a:prstClr val="white"/>
              </a:bgClr>
            </a:patt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6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117852" y="3533745"/>
            <a:ext cx="12378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Times New Roman" pitchFamily="18" charset="0"/>
              </a:rPr>
              <a:t>Couplings</a:t>
            </a:r>
            <a:endParaRPr lang="en-GB" sz="2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21664" y="3733800"/>
            <a:ext cx="15776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Times New Roman" pitchFamily="18" charset="0"/>
              </a:rPr>
              <a:t>Self-coupling</a:t>
            </a:r>
            <a:endParaRPr lang="en-GB" sz="2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53853" y="3629327"/>
            <a:ext cx="22337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Times New Roman" pitchFamily="18" charset="0"/>
              </a:rPr>
              <a:t>Vector boson fusion</a:t>
            </a:r>
            <a:endParaRPr lang="en-GB" sz="2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75635" y="5788594"/>
            <a:ext cx="24032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</a:rPr>
              <a:t>Check if Higgs does the</a:t>
            </a:r>
          </a:p>
          <a:p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</a:rPr>
              <a:t>(whole) job of </a:t>
            </a:r>
          </a:p>
          <a:p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</a:rPr>
              <a:t>cancelling divergences</a:t>
            </a:r>
            <a:endParaRPr lang="en-GB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06164" y="6240930"/>
            <a:ext cx="1492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</a:rPr>
              <a:t>Access to rare</a:t>
            </a:r>
          </a:p>
          <a:p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</a:rPr>
              <a:t> processes</a:t>
            </a:r>
            <a:endParaRPr lang="en-GB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70896" y="6373369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Times New Roman" pitchFamily="18" charset="0"/>
              </a:rPr>
              <a:t>+</a:t>
            </a:r>
            <a:endParaRPr lang="en-GB" sz="2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25729" y="152400"/>
            <a:ext cx="10871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solidFill>
                  <a:srgbClr val="000000"/>
                </a:solidFill>
                <a:latin typeface="Times New Roman" pitchFamily="18" charset="0"/>
              </a:rPr>
              <a:t>Fabiola</a:t>
            </a:r>
            <a:r>
              <a:rPr lang="en-GB" sz="2000" dirty="0" smtClean="0">
                <a:solidFill>
                  <a:srgbClr val="000000"/>
                </a:solidFill>
                <a:latin typeface="Times New Roman" pitchFamily="18" charset="0"/>
              </a:rPr>
              <a:t>: </a:t>
            </a:r>
            <a:endParaRPr lang="en-GB" sz="20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214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113" y="1052736"/>
            <a:ext cx="5512296" cy="518457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Good reasons to expect more </a:t>
            </a:r>
          </a:p>
          <a:p>
            <a:pPr lvl="1"/>
            <a:r>
              <a:rPr lang="en-US" dirty="0" smtClean="0"/>
              <a:t>We have really just begun the searches</a:t>
            </a:r>
          </a:p>
          <a:p>
            <a:pPr lvl="1"/>
            <a:r>
              <a:rPr lang="en-US" dirty="0" smtClean="0"/>
              <a:t>Much space has yet to be accessed</a:t>
            </a:r>
          </a:p>
          <a:p>
            <a:pPr lvl="1"/>
            <a:r>
              <a:rPr lang="en-US" dirty="0" smtClean="0"/>
              <a:t>And there are important new physics models yet-to-be invented</a:t>
            </a:r>
          </a:p>
          <a:p>
            <a:r>
              <a:rPr lang="en-US" dirty="0" smtClean="0"/>
              <a:t>Precision and rare physics </a:t>
            </a:r>
          </a:p>
          <a:p>
            <a:pPr lvl="1"/>
            <a:r>
              <a:rPr lang="en-US" dirty="0" smtClean="0"/>
              <a:t>Beyond our direct production </a:t>
            </a:r>
            <a:r>
              <a:rPr lang="en-US" dirty="0"/>
              <a:t>reach </a:t>
            </a:r>
            <a:endParaRPr lang="en-US" dirty="0" smtClean="0"/>
          </a:p>
          <a:p>
            <a:pPr lvl="3"/>
            <a:r>
              <a:rPr lang="en-US" dirty="0" smtClean="0"/>
              <a:t>LHC is a </a:t>
            </a:r>
            <a:r>
              <a:rPr lang="en-US" dirty="0"/>
              <a:t>superb intensity frontier </a:t>
            </a:r>
            <a:r>
              <a:rPr lang="en-US" dirty="0" smtClean="0"/>
              <a:t>machine</a:t>
            </a:r>
          </a:p>
          <a:p>
            <a:r>
              <a:rPr lang="en-US" dirty="0"/>
              <a:t>Investment is critical</a:t>
            </a:r>
          </a:p>
          <a:p>
            <a:pPr lvl="1"/>
            <a:r>
              <a:rPr lang="en-US" dirty="0"/>
              <a:t>Powerful detectors, triggers, computing </a:t>
            </a:r>
          </a:p>
          <a:p>
            <a:pPr lvl="2"/>
            <a:r>
              <a:rPr lang="en-US" dirty="0"/>
              <a:t>A sustained period of important results</a:t>
            </a:r>
          </a:p>
          <a:p>
            <a:pPr lvl="2"/>
            <a:r>
              <a:rPr lang="en-US" dirty="0"/>
              <a:t>And practical applications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post- H(126)-discovery </a:t>
            </a:r>
            <a:endParaRPr lang="en-US" dirty="0"/>
          </a:p>
        </p:txBody>
      </p:sp>
      <p:pic>
        <p:nvPicPr>
          <p:cNvPr id="32771" name="Content Placeholder 5" descr="cms_IMG_9799.jpg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38800" y="1219200"/>
            <a:ext cx="3373802" cy="49296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 txBox="1">
            <a:spLocks/>
          </p:cNvSpPr>
          <p:nvPr/>
        </p:nvSpPr>
        <p:spPr>
          <a:xfrm>
            <a:off x="8534400" y="6597352"/>
            <a:ext cx="6096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pPr algn="r"/>
            <a:fld id="{1AD93096-5B34-4342-9326-69289CEAE4C2}" type="slidenum">
              <a:rPr lang="en-US" sz="1200" smtClean="0">
                <a:solidFill>
                  <a:srgbClr val="000000"/>
                </a:solidFill>
              </a:rPr>
              <a:pPr algn="r"/>
              <a:t>8</a:t>
            </a:fld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520" y="5982382"/>
            <a:ext cx="5915734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2813"/>
            <a:r>
              <a:rPr lang="en-US" sz="2400" dirty="0" smtClean="0">
                <a:solidFill>
                  <a:srgbClr val="000000"/>
                </a:solidFill>
              </a:rPr>
              <a:t>The LHC is the </a:t>
            </a:r>
            <a:r>
              <a:rPr lang="en-US" sz="2400" dirty="0">
                <a:solidFill>
                  <a:srgbClr val="000000"/>
                </a:solidFill>
              </a:rPr>
              <a:t>only Higgs, (top, Z, W…) factory on the planet for many years to come!</a:t>
            </a:r>
          </a:p>
        </p:txBody>
      </p:sp>
    </p:spTree>
    <p:extLst>
      <p:ext uri="{BB962C8B-B14F-4D97-AF65-F5344CB8AC3E}">
        <p14:creationId xmlns:p14="http://schemas.microsoft.com/office/powerpoint/2010/main" val="1165645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903265"/>
            <a:ext cx="2880320" cy="1981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HL-LHC Physics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3"/>
            <a:ext cx="5626968" cy="4248472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>
                <a:cs typeface="Arial" panose="020B0604020202020204" pitchFamily="34" charset="0"/>
              </a:rPr>
              <a:t>The HL-LHC data sample of 3000 fb</a:t>
            </a:r>
            <a:r>
              <a:rPr lang="en-GB" baseline="30000" dirty="0" smtClean="0">
                <a:cs typeface="Arial" panose="020B0604020202020204" pitchFamily="34" charset="0"/>
              </a:rPr>
              <a:t>-1</a:t>
            </a:r>
            <a:r>
              <a:rPr lang="en-GB" dirty="0" smtClean="0">
                <a:cs typeface="Arial" panose="020B0604020202020204" pitchFamily="34" charset="0"/>
              </a:rPr>
              <a:t> at 14 </a:t>
            </a:r>
            <a:r>
              <a:rPr lang="en-GB" dirty="0" err="1" smtClean="0">
                <a:cs typeface="Arial" panose="020B0604020202020204" pitchFamily="34" charset="0"/>
              </a:rPr>
              <a:t>TeV</a:t>
            </a:r>
            <a:r>
              <a:rPr lang="en-GB" dirty="0" smtClean="0">
                <a:cs typeface="Arial" panose="020B0604020202020204" pitchFamily="34" charset="0"/>
              </a:rPr>
              <a:t> centre-of-mass energy will provide unprecedented and unparalleled physics opportunities at the energy frontier:</a:t>
            </a:r>
          </a:p>
          <a:p>
            <a:pPr lvl="1"/>
            <a:r>
              <a:rPr lang="en-GB" dirty="0" smtClean="0">
                <a:cs typeface="Arial" panose="020B0604020202020204" pitchFamily="34" charset="0"/>
              </a:rPr>
              <a:t>to measure the H(125) in many production and decay modes, and to measure HH production in order to probe the HHH coupling</a:t>
            </a:r>
          </a:p>
          <a:p>
            <a:pPr lvl="1"/>
            <a:r>
              <a:rPr lang="en-GB" dirty="0">
                <a:cs typeface="Arial" panose="020B0604020202020204" pitchFamily="34" charset="0"/>
              </a:rPr>
              <a:t>t</a:t>
            </a:r>
            <a:r>
              <a:rPr lang="en-GB" dirty="0" smtClean="0">
                <a:cs typeface="Arial" panose="020B0604020202020204" pitchFamily="34" charset="0"/>
              </a:rPr>
              <a:t>o extend the mass reach for new particle searches by ~1 </a:t>
            </a:r>
            <a:r>
              <a:rPr lang="en-GB" dirty="0" err="1" smtClean="0">
                <a:cs typeface="Arial" panose="020B0604020202020204" pitchFamily="34" charset="0"/>
              </a:rPr>
              <a:t>TeV</a:t>
            </a:r>
            <a:endParaRPr lang="en-GB" dirty="0" smtClean="0">
              <a:cs typeface="Arial" panose="020B0604020202020204" pitchFamily="34" charset="0"/>
            </a:endParaRPr>
          </a:p>
          <a:p>
            <a:pPr lvl="1"/>
            <a:r>
              <a:rPr lang="en-GB" dirty="0" smtClean="0">
                <a:cs typeface="Arial" panose="020B0604020202020204" pitchFamily="34" charset="0"/>
              </a:rPr>
              <a:t>to probe for new physics in longitudinal vector-boson scattering</a:t>
            </a:r>
          </a:p>
          <a:p>
            <a:pPr lvl="1"/>
            <a:r>
              <a:rPr lang="en-GB" dirty="0" smtClean="0">
                <a:cs typeface="Arial" panose="020B0604020202020204" pitchFamily="34" charset="0"/>
              </a:rPr>
              <a:t>to study in depth further new physics which may be discovered at the LHC in the next decade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180" y="894999"/>
            <a:ext cx="2295978" cy="3727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604" y="4992003"/>
            <a:ext cx="2625130" cy="1865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41512" y="4293096"/>
            <a:ext cx="2067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000" dirty="0" smtClean="0">
                <a:solidFill>
                  <a:prstClr val="black"/>
                </a:solidFill>
                <a:latin typeface="Calibri"/>
              </a:rPr>
              <a:t>Higgs coupling precisions for 300 and 3000 fb</a:t>
            </a:r>
            <a:r>
              <a:rPr lang="en-GB" sz="1000" baseline="30000" dirty="0" smtClean="0">
                <a:solidFill>
                  <a:prstClr val="black"/>
                </a:solidFill>
                <a:latin typeface="Calibri"/>
              </a:rPr>
              <a:t>-1</a:t>
            </a:r>
            <a:r>
              <a:rPr lang="en-GB" sz="1000" dirty="0" smtClean="0">
                <a:solidFill>
                  <a:prstClr val="black"/>
                </a:solidFill>
                <a:latin typeface="Calibri"/>
              </a:rPr>
              <a:t>, with different systematic error assumptions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000" dirty="0" smtClean="0">
                <a:solidFill>
                  <a:prstClr val="black"/>
                </a:solidFill>
                <a:latin typeface="Calibri"/>
              </a:rPr>
              <a:t>ATLAS-PHYS-PUB-2013-014</a:t>
            </a:r>
            <a:endParaRPr lang="en-GB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44440" y="5380552"/>
            <a:ext cx="11789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000" dirty="0" smtClean="0">
                <a:solidFill>
                  <a:prstClr val="black"/>
                </a:solidFill>
                <a:latin typeface="Calibri"/>
              </a:rPr>
              <a:t>Example search sensitivity (95%CL ) for sample SUSY model with EW-</a:t>
            </a:r>
            <a:r>
              <a:rPr lang="en-GB" sz="1000" dirty="0" err="1" smtClean="0">
                <a:solidFill>
                  <a:prstClr val="black"/>
                </a:solidFill>
                <a:latin typeface="Calibri"/>
              </a:rPr>
              <a:t>ino</a:t>
            </a:r>
            <a:r>
              <a:rPr lang="en-GB" sz="1000" dirty="0" smtClean="0">
                <a:solidFill>
                  <a:prstClr val="black"/>
                </a:solidFill>
                <a:latin typeface="Calibri"/>
              </a:rPr>
              <a:t> production and decays including 3 prompt leptons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000" dirty="0" smtClean="0">
                <a:solidFill>
                  <a:prstClr val="black"/>
                </a:solidFill>
                <a:latin typeface="Calibri"/>
              </a:rPr>
              <a:t>ATLAS-PHYS-PUB-2013-011</a:t>
            </a:r>
            <a:endParaRPr lang="en-GB" sz="10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7956376" y="5877272"/>
            <a:ext cx="72008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32685" y="5272750"/>
            <a:ext cx="11789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000" dirty="0" smtClean="0">
                <a:solidFill>
                  <a:prstClr val="black"/>
                </a:solidFill>
                <a:latin typeface="Calibri"/>
              </a:rPr>
              <a:t>Invariant mass distribution for vector-boson scattering , in SM and with anomalous coupling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000" dirty="0" smtClean="0">
                <a:solidFill>
                  <a:prstClr val="black"/>
                </a:solidFill>
                <a:latin typeface="Calibri"/>
              </a:rPr>
              <a:t>ATLAS-PHYS-PUB-2013-007</a:t>
            </a:r>
            <a:endParaRPr lang="en-GB" sz="10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154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5"/>
</p:tagLst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DESY_Vortrag_3-1">
  <a:themeElements>
    <a:clrScheme name="2_DESY_Vortrag_3-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5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hèmeCERN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8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6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3_IntroducingPowerPoint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D2DB9"/>
      </a:hlink>
      <a:folHlink>
        <a:srgbClr val="9E9EFE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>
    <a:txDef>
      <a:spPr bwMode="auto">
        <a:ln>
          <a:noFill/>
        </a:ln>
        <a:extLst/>
      </a:spPr>
      <a:bodyPr wrap="square" lIns="91440" tIns="0" rIns="0" bIns="0" rtlCol="0">
        <a:spAutoFit/>
      </a:bodyPr>
      <a:lstStyle>
        <a:defPPr marL="0" indent="0">
          <a:spcBef>
            <a:spcPts val="0"/>
          </a:spcBef>
          <a:buFontTx/>
          <a:buNone/>
          <a:defRPr sz="1800" kern="0" dirty="0" smtClean="0">
            <a:solidFill>
              <a:schemeClr val="bg1"/>
            </a:solidFill>
          </a:defRPr>
        </a:defPPr>
      </a:lstStyle>
      <a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a:style>
    </a:txDef>
  </a:objectDefaults>
  <a:extraClrSchemeLst/>
</a:theme>
</file>

<file path=ppt/theme/theme17.xml><?xml version="1.0" encoding="utf-8"?>
<a:theme xmlns:a="http://schemas.openxmlformats.org/drawingml/2006/main" name="6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8.xml><?xml version="1.0" encoding="utf-8"?>
<a:theme xmlns:a="http://schemas.openxmlformats.org/drawingml/2006/main" name="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5_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Upgrade_week_May2011_904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Upgrade_week_May2011_904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pgrade_week_May2011_9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grade_week_May2011_904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2.xml><?xml version="1.0" encoding="utf-8"?>
<a:theme xmlns:a="http://schemas.openxmlformats.org/drawingml/2006/main" name="2_ThèmeCERN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3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5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1_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9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0_Default Design">
  <a:themeElements>
    <a:clrScheme name="Default Design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B96"/>
        </a:solidFill>
        <a:ln w="9525" cap="flat" cmpd="sng" algn="ctr">
          <a:solidFill>
            <a:srgbClr val="800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80004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B96"/>
        </a:solidFill>
        <a:ln w="9525" cap="flat" cmpd="sng" algn="ctr">
          <a:solidFill>
            <a:srgbClr val="800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80004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2_Default Design">
  <a:themeElements>
    <a:clrScheme name="Default Design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B96"/>
        </a:solidFill>
        <a:ln w="9525" cap="flat" cmpd="sng" algn="ctr">
          <a:solidFill>
            <a:srgbClr val="800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80004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B96"/>
        </a:solidFill>
        <a:ln w="9525" cap="flat" cmpd="sng" algn="ctr">
          <a:solidFill>
            <a:srgbClr val="800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80004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3_DESY_Vortrag_3-1">
  <a:themeElements>
    <a:clrScheme name="2_DESY_Vortrag_3-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5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6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7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8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9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TemplatePresCERN</Template>
  <TotalTime>5036</TotalTime>
  <Words>2263</Words>
  <Application>Microsoft Office PowerPoint</Application>
  <PresentationFormat>On-screen Show (4:3)</PresentationFormat>
  <Paragraphs>288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23</vt:i4>
      </vt:variant>
      <vt:variant>
        <vt:lpstr>Slide Titles</vt:lpstr>
      </vt:variant>
      <vt:variant>
        <vt:i4>26</vt:i4>
      </vt:variant>
    </vt:vector>
  </HeadingPairs>
  <TitlesOfParts>
    <vt:vector size="49" baseType="lpstr">
      <vt:lpstr>1_Default Design</vt:lpstr>
      <vt:lpstr>2_Default Design</vt:lpstr>
      <vt:lpstr>15_Default Design</vt:lpstr>
      <vt:lpstr>4_Default Design</vt:lpstr>
      <vt:lpstr>3_EGEE_template</vt:lpstr>
      <vt:lpstr>9_Default Design</vt:lpstr>
      <vt:lpstr>20_Default Design</vt:lpstr>
      <vt:lpstr>12_Default Design</vt:lpstr>
      <vt:lpstr>3_DESY_Vortrag_3-1</vt:lpstr>
      <vt:lpstr>2_DESY_Vortrag_3-1</vt:lpstr>
      <vt:lpstr>5_Bold Stripes</vt:lpstr>
      <vt:lpstr>ThèmeCERN</vt:lpstr>
      <vt:lpstr>8_Default Design</vt:lpstr>
      <vt:lpstr>16_Default Design</vt:lpstr>
      <vt:lpstr>Office Theme</vt:lpstr>
      <vt:lpstr>3_IntroducingPowerPoint2007</vt:lpstr>
      <vt:lpstr>6_FC5643-CERN3027 - Scale of contributions</vt:lpstr>
      <vt:lpstr>Default Design</vt:lpstr>
      <vt:lpstr>5_Default Design</vt:lpstr>
      <vt:lpstr>Upgrade_week_May2011_904</vt:lpstr>
      <vt:lpstr>1_Office Theme</vt:lpstr>
      <vt:lpstr>2_ThèmeCERN</vt:lpstr>
      <vt:lpstr>Bold Stripes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LHC --&gt; HL-LHC: THE Higgs factory</vt:lpstr>
      <vt:lpstr>post- H(126)-discovery </vt:lpstr>
      <vt:lpstr>HL-LHC Physics</vt:lpstr>
      <vt:lpstr>PowerPoint Presentation</vt:lpstr>
      <vt:lpstr>Key message </vt:lpstr>
      <vt:lpstr>PowerPoint Presentation</vt:lpstr>
      <vt:lpstr>The HL-LHC Project</vt:lpstr>
      <vt:lpstr>PowerPoint Presentation</vt:lpstr>
      <vt:lpstr>Experiments from LHC to HL-LHC</vt:lpstr>
      <vt:lpstr>PowerPoint Presentation</vt:lpstr>
      <vt:lpstr>Computing: Software</vt:lpstr>
      <vt:lpstr>Key message </vt:lpstr>
      <vt:lpstr>PowerPoint Presentation</vt:lpstr>
      <vt:lpstr>PowerPoint Presentation</vt:lpstr>
      <vt:lpstr>PowerPoint Presentation</vt:lpstr>
      <vt:lpstr>CLIC near CERN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Infrastructure Services</dc:title>
  <dc:creator>duke</dc:creator>
  <cp:lastModifiedBy>Marika Flygar</cp:lastModifiedBy>
  <cp:revision>375</cp:revision>
  <dcterms:created xsi:type="dcterms:W3CDTF">2008-11-20T16:07:12Z</dcterms:created>
  <dcterms:modified xsi:type="dcterms:W3CDTF">2013-11-11T12:15:46Z</dcterms:modified>
</cp:coreProperties>
</file>