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46"/>
  </p:notesMasterIdLst>
  <p:handoutMasterIdLst>
    <p:handoutMasterId r:id="rId47"/>
  </p:handoutMasterIdLst>
  <p:sldIdLst>
    <p:sldId id="259" r:id="rId2"/>
    <p:sldId id="262" r:id="rId3"/>
    <p:sldId id="339" r:id="rId4"/>
    <p:sldId id="352" r:id="rId5"/>
    <p:sldId id="347" r:id="rId6"/>
    <p:sldId id="350" r:id="rId7"/>
    <p:sldId id="351" r:id="rId8"/>
    <p:sldId id="329" r:id="rId9"/>
    <p:sldId id="330" r:id="rId10"/>
    <p:sldId id="332" r:id="rId11"/>
    <p:sldId id="314" r:id="rId12"/>
    <p:sldId id="325" r:id="rId13"/>
    <p:sldId id="331" r:id="rId14"/>
    <p:sldId id="319" r:id="rId15"/>
    <p:sldId id="322" r:id="rId16"/>
    <p:sldId id="323" r:id="rId17"/>
    <p:sldId id="341" r:id="rId18"/>
    <p:sldId id="269" r:id="rId19"/>
    <p:sldId id="343" r:id="rId20"/>
    <p:sldId id="334" r:id="rId21"/>
    <p:sldId id="278" r:id="rId22"/>
    <p:sldId id="285" r:id="rId23"/>
    <p:sldId id="275" r:id="rId24"/>
    <p:sldId id="291" r:id="rId25"/>
    <p:sldId id="295" r:id="rId26"/>
    <p:sldId id="297" r:id="rId27"/>
    <p:sldId id="353" r:id="rId28"/>
    <p:sldId id="354" r:id="rId29"/>
    <p:sldId id="344" r:id="rId30"/>
    <p:sldId id="305" r:id="rId31"/>
    <p:sldId id="271" r:id="rId32"/>
    <p:sldId id="316" r:id="rId33"/>
    <p:sldId id="318" r:id="rId34"/>
    <p:sldId id="270" r:id="rId35"/>
    <p:sldId id="310" r:id="rId36"/>
    <p:sldId id="299" r:id="rId37"/>
    <p:sldId id="327" r:id="rId38"/>
    <p:sldId id="342" r:id="rId39"/>
    <p:sldId id="349" r:id="rId40"/>
    <p:sldId id="302" r:id="rId41"/>
    <p:sldId id="324" r:id="rId42"/>
    <p:sldId id="313" r:id="rId43"/>
    <p:sldId id="265" r:id="rId44"/>
    <p:sldId id="280" r:id="rId4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B8F47BB-E707-414E-AAE5-DBCBF3755779}" type="datetimeFigureOut">
              <a:rPr lang="en-US"/>
              <a:pPr>
                <a:defRPr/>
              </a:pPr>
              <a:t>18/11/13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D1FFC1-E590-8043-BA7D-41E766AE6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15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05DA33B-7332-394F-A380-F27F87CDC77A}" type="datetimeFigureOut">
              <a:rPr lang="en-US"/>
              <a:pPr>
                <a:defRPr/>
              </a:pPr>
              <a:t>18/11/13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noProof="0" smtClean="0"/>
              <a:t>Click to edit Master text styles</a:t>
            </a:r>
          </a:p>
          <a:p>
            <a:pPr lvl="1"/>
            <a:r>
              <a:rPr lang="fr-CH" noProof="0" smtClean="0"/>
              <a:t>Second level</a:t>
            </a:r>
          </a:p>
          <a:p>
            <a:pPr lvl="2"/>
            <a:r>
              <a:rPr lang="fr-CH" noProof="0" smtClean="0"/>
              <a:t>Third level</a:t>
            </a:r>
          </a:p>
          <a:p>
            <a:pPr lvl="3"/>
            <a:r>
              <a:rPr lang="fr-CH" noProof="0" smtClean="0"/>
              <a:t>Fourth level</a:t>
            </a:r>
          </a:p>
          <a:p>
            <a:pPr lvl="4"/>
            <a:r>
              <a:rPr lang="fr-C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B1F027-B0F6-D945-A30B-00654A534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18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BCA19-DB8B-0147-9289-24A82BF103B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37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Scrubbing run I: operational recovery</a:t>
            </a:r>
            <a:endParaRPr lang="en-US" baseline="0" dirty="0" smtClean="0"/>
          </a:p>
          <a:p>
            <a:r>
              <a:rPr lang="en-US" baseline="0" dirty="0" smtClean="0"/>
              <a:t>Scrubbing run II: for LIU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9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99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33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99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5402AD-CD10-044C-B8C0-2B70E247EF7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4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87CA3-F507-E641-BDF4-51BBB7349A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3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3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44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Landscape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030413"/>
            <a:ext cx="8716963" cy="3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liu_ppt-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25438"/>
            <a:ext cx="2290763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2520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" name="TextBox 5"/>
          <p:cNvSpPr txBox="1"/>
          <p:nvPr userDrawn="1"/>
        </p:nvSpPr>
        <p:spPr>
          <a:xfrm>
            <a:off x="131362" y="6375851"/>
            <a:ext cx="46679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800" b="0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800" b="0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4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585788" y="4811713"/>
            <a:ext cx="7972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CH" sz="2800" b="1">
                <a:solidFill>
                  <a:srgbClr val="0055A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9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RLIUP, </a:t>
            </a:r>
            <a:r>
              <a:rPr lang="en-US" sz="1400" dirty="0" err="1" smtClean="0">
                <a:latin typeface="Constantia" pitchFamily="18" charset="0"/>
              </a:rPr>
              <a:t>Archamps</a:t>
            </a:r>
            <a:r>
              <a:rPr lang="en-US" sz="1400" dirty="0" smtClean="0">
                <a:latin typeface="Constantia" pitchFamily="18" charset="0"/>
              </a:rPr>
              <a:t>, 30/10/2013</a:t>
            </a:r>
          </a:p>
        </p:txBody>
      </p:sp>
    </p:spTree>
    <p:extLst>
      <p:ext uri="{BB962C8B-B14F-4D97-AF65-F5344CB8AC3E}">
        <p14:creationId xmlns:p14="http://schemas.microsoft.com/office/powerpoint/2010/main" val="407569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7175597" y="6547239"/>
            <a:ext cx="1968403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LIU-2011– 25/11/2011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8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63675"/>
            <a:ext cx="822960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 first line</a:t>
            </a:r>
            <a:br>
              <a:rPr lang="fr-CH"/>
            </a:br>
            <a:r>
              <a:rPr lang="fr-CH"/>
              <a:t>second line</a:t>
            </a:r>
          </a:p>
          <a:p>
            <a:pPr lvl="2"/>
            <a:r>
              <a:rPr lang="fr-CH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3" r:id="rId6"/>
  </p:sldLayoutIdLst>
  <p:hf sldNum="0"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0055A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1" fontAlgn="base" hangingPunct="1">
        <a:spcBef>
          <a:spcPct val="20000"/>
        </a:spcBef>
        <a:spcAft>
          <a:spcPct val="0"/>
        </a:spcAft>
        <a:buClr>
          <a:srgbClr val="0055A0"/>
        </a:buClr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471488" indent="-284163" algn="l" defTabSz="457200" rtl="0" eaLnBrk="1" fontAlgn="base" hangingPunct="1">
        <a:spcBef>
          <a:spcPts val="1075"/>
        </a:spcBef>
        <a:spcAft>
          <a:spcPct val="0"/>
        </a:spcAft>
        <a:buClr>
          <a:srgbClr val="0055A0"/>
        </a:buClr>
        <a:buSzPct val="70000"/>
        <a:buFont typeface="Wingdings" charset="0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693738" indent="-228600" algn="l" defTabSz="457200" rtl="0" eaLnBrk="1" fontAlgn="base" hangingPunct="1">
        <a:spcBef>
          <a:spcPts val="988"/>
        </a:spcBef>
        <a:spcAft>
          <a:spcPct val="0"/>
        </a:spcAft>
        <a:buSzPct val="100000"/>
        <a:buFont typeface="Lucida Grande" charset="0"/>
        <a:buChar char="−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Relationship Id="rId3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emf"/><Relationship Id="rId3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5" Type="http://schemas.openxmlformats.org/officeDocument/2006/relationships/image" Target="../media/image32.emf"/><Relationship Id="rId6" Type="http://schemas.openxmlformats.org/officeDocument/2006/relationships/image" Target="../media/image33.png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jpg"/><Relationship Id="rId9" Type="http://schemas.openxmlformats.org/officeDocument/2006/relationships/image" Target="../media/image41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14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6.jpeg"/><Relationship Id="rId3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7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Text Box 1027"/>
          <p:cNvSpPr txBox="1">
            <a:spLocks noChangeArrowheads="1"/>
          </p:cNvSpPr>
          <p:nvPr/>
        </p:nvSpPr>
        <p:spPr bwMode="auto">
          <a:xfrm>
            <a:off x="1" y="3241593"/>
            <a:ext cx="1968499" cy="1384995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LIU-PSB coordination team</a:t>
            </a:r>
            <a:endParaRPr lang="en-US" u="sng" dirty="0">
              <a:solidFill>
                <a:schemeClr val="hlink"/>
              </a:solidFill>
            </a:endParaRP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K.Hanke</a:t>
            </a:r>
            <a:r>
              <a:rPr lang="en-US" sz="1600" dirty="0" smtClean="0">
                <a:solidFill>
                  <a:srgbClr val="003399"/>
                </a:solidFill>
              </a:rPr>
              <a:t> - MC</a:t>
            </a: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B.Mikulec</a:t>
            </a:r>
            <a:r>
              <a:rPr lang="en-US" sz="1600" dirty="0" smtClean="0">
                <a:solidFill>
                  <a:srgbClr val="003399"/>
                </a:solidFill>
              </a:rPr>
              <a:t> – DMC</a:t>
            </a: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V.Raginel</a:t>
            </a:r>
            <a:r>
              <a:rPr lang="en-US" sz="1600" dirty="0" smtClean="0">
                <a:solidFill>
                  <a:srgbClr val="003399"/>
                </a:solidFill>
              </a:rPr>
              <a:t> – SS</a:t>
            </a:r>
          </a:p>
        </p:txBody>
      </p:sp>
      <p:sp>
        <p:nvSpPr>
          <p:cNvPr id="178181" name="Text Box 1029"/>
          <p:cNvSpPr txBox="1">
            <a:spLocks noChangeArrowheads="1"/>
          </p:cNvSpPr>
          <p:nvPr/>
        </p:nvSpPr>
        <p:spPr bwMode="auto">
          <a:xfrm>
            <a:off x="1968501" y="3241592"/>
            <a:ext cx="1955799" cy="1384995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LIU- PS coordination team</a:t>
            </a:r>
            <a:endParaRPr lang="en-US" dirty="0">
              <a:solidFill>
                <a:srgbClr val="003399"/>
              </a:solidFill>
            </a:endParaRP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S.Gilardoni</a:t>
            </a:r>
            <a:r>
              <a:rPr lang="en-US" sz="1600" dirty="0" smtClean="0">
                <a:solidFill>
                  <a:srgbClr val="003399"/>
                </a:solidFill>
              </a:rPr>
              <a:t> – MC </a:t>
            </a:r>
          </a:p>
          <a:p>
            <a:r>
              <a:rPr lang="en-US" sz="1600" dirty="0" smtClean="0">
                <a:solidFill>
                  <a:srgbClr val="003399"/>
                </a:solidFill>
              </a:rPr>
              <a:t>H. Damerau– DMC</a:t>
            </a:r>
          </a:p>
          <a:p>
            <a:r>
              <a:rPr lang="en-US" sz="1600" dirty="0" smtClean="0">
                <a:solidFill>
                  <a:srgbClr val="003399"/>
                </a:solidFill>
              </a:rPr>
              <a:t>C. Y. </a:t>
            </a:r>
            <a:r>
              <a:rPr lang="en-US" sz="1600" dirty="0" err="1" smtClean="0">
                <a:solidFill>
                  <a:srgbClr val="003399"/>
                </a:solidFill>
              </a:rPr>
              <a:t>Vallgren</a:t>
            </a:r>
            <a:r>
              <a:rPr lang="en-US" sz="1600" dirty="0" smtClean="0">
                <a:solidFill>
                  <a:srgbClr val="003399"/>
                </a:solidFill>
              </a:rPr>
              <a:t> - SS</a:t>
            </a:r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3915832" y="3241592"/>
            <a:ext cx="2241550" cy="1384995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LIU-SPS </a:t>
            </a:r>
            <a:br>
              <a:rPr lang="en-US" u="sng" dirty="0" smtClean="0">
                <a:solidFill>
                  <a:schemeClr val="hlink"/>
                </a:solidFill>
              </a:rPr>
            </a:br>
            <a:r>
              <a:rPr lang="en-US" u="sng" dirty="0" smtClean="0">
                <a:solidFill>
                  <a:schemeClr val="hlink"/>
                </a:solidFill>
              </a:rPr>
              <a:t>coordination team</a:t>
            </a:r>
            <a:endParaRPr lang="en-US" u="sng" dirty="0">
              <a:solidFill>
                <a:schemeClr val="hlink"/>
              </a:solidFill>
            </a:endParaRP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B.Goddard</a:t>
            </a:r>
            <a:r>
              <a:rPr lang="en-US" sz="1600" dirty="0" smtClean="0">
                <a:solidFill>
                  <a:srgbClr val="003399"/>
                </a:solidFill>
              </a:rPr>
              <a:t> - MC</a:t>
            </a: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E.Shaposhnikova</a:t>
            </a:r>
            <a:r>
              <a:rPr lang="en-US" sz="1600" dirty="0" smtClean="0">
                <a:solidFill>
                  <a:srgbClr val="003399"/>
                </a:solidFill>
              </a:rPr>
              <a:t> – DMC</a:t>
            </a:r>
          </a:p>
          <a:p>
            <a:pPr algn="l"/>
            <a:r>
              <a:rPr lang="en-US" sz="1600" dirty="0" err="1" smtClean="0">
                <a:solidFill>
                  <a:srgbClr val="003399"/>
                </a:solidFill>
              </a:rPr>
              <a:t>G.Rumulo</a:t>
            </a:r>
            <a:r>
              <a:rPr lang="en-US" sz="1600" dirty="0" smtClean="0">
                <a:solidFill>
                  <a:srgbClr val="003399"/>
                </a:solidFill>
              </a:rPr>
              <a:t> – SS</a:t>
            </a:r>
          </a:p>
        </p:txBody>
      </p:sp>
      <p:sp>
        <p:nvSpPr>
          <p:cNvPr id="6" name="Text Box 1027"/>
          <p:cNvSpPr txBox="1">
            <a:spLocks noChangeArrowheads="1"/>
          </p:cNvSpPr>
          <p:nvPr/>
        </p:nvSpPr>
        <p:spPr bwMode="auto">
          <a:xfrm>
            <a:off x="6157382" y="3241592"/>
            <a:ext cx="1424518" cy="1386000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LIU-Project Safety coordination</a:t>
            </a:r>
            <a:endParaRPr lang="en-US" u="sng" dirty="0">
              <a:solidFill>
                <a:schemeClr val="hlink"/>
              </a:solidFill>
            </a:endParaRPr>
          </a:p>
          <a:p>
            <a:pPr algn="ctr"/>
            <a:r>
              <a:rPr lang="en-US" sz="1600" dirty="0" smtClean="0">
                <a:solidFill>
                  <a:srgbClr val="003399"/>
                </a:solidFill>
              </a:rPr>
              <a:t>A. </a:t>
            </a:r>
            <a:r>
              <a:rPr lang="en-US" sz="1600" dirty="0" err="1" smtClean="0">
                <a:solidFill>
                  <a:srgbClr val="003399"/>
                </a:solidFill>
              </a:rPr>
              <a:t>Funken</a:t>
            </a:r>
            <a:endParaRPr lang="en-US" sz="1600" dirty="0" smtClean="0">
              <a:solidFill>
                <a:srgbClr val="003399"/>
              </a:solidFill>
            </a:endParaRPr>
          </a:p>
          <a:p>
            <a:pPr algn="l"/>
            <a:endParaRPr lang="en-US" sz="1600" dirty="0" smtClean="0">
              <a:solidFill>
                <a:srgbClr val="003399"/>
              </a:solidFill>
            </a:endParaRPr>
          </a:p>
        </p:txBody>
      </p:sp>
      <p:sp>
        <p:nvSpPr>
          <p:cNvPr id="10" name="Text Box 1027"/>
          <p:cNvSpPr txBox="1">
            <a:spLocks noChangeArrowheads="1"/>
          </p:cNvSpPr>
          <p:nvPr/>
        </p:nvSpPr>
        <p:spPr bwMode="auto">
          <a:xfrm>
            <a:off x="843157" y="974806"/>
            <a:ext cx="6922751" cy="461665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hlink"/>
                </a:solidFill>
              </a:rPr>
              <a:t>Director of Accelerators and technology - Steve Myers </a:t>
            </a:r>
            <a:endParaRPr lang="en-US" dirty="0">
              <a:solidFill>
                <a:srgbClr val="003399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317999" y="1429037"/>
            <a:ext cx="0" cy="1982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Box 1027"/>
          <p:cNvSpPr txBox="1">
            <a:spLocks noChangeArrowheads="1"/>
          </p:cNvSpPr>
          <p:nvPr/>
        </p:nvSpPr>
        <p:spPr bwMode="auto">
          <a:xfrm>
            <a:off x="1" y="1643191"/>
            <a:ext cx="9144000" cy="1600438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hlink"/>
                </a:solidFill>
              </a:rPr>
              <a:t>LIU Project team</a:t>
            </a:r>
          </a:p>
          <a:p>
            <a:endParaRPr lang="en-US" sz="1000" dirty="0">
              <a:solidFill>
                <a:srgbClr val="003399"/>
              </a:solidFill>
            </a:endParaRPr>
          </a:p>
          <a:p>
            <a:r>
              <a:rPr lang="en-US" sz="1600" b="1" dirty="0" smtClean="0">
                <a:solidFill>
                  <a:srgbClr val="003399"/>
                </a:solidFill>
              </a:rPr>
              <a:t>Roland Garoby (Project Leader) </a:t>
            </a:r>
            <a:r>
              <a:rPr lang="en-US" sz="1600" dirty="0" smtClean="0">
                <a:solidFill>
                  <a:srgbClr val="003399"/>
                </a:solidFill>
              </a:rPr>
              <a:t>- Malika Meddahi (Deputy) - Brennan Goddard (LIU-SPS machine coordinator) - Simone Gilardoni (LIU-PS machine coordinator) - Klaus Hanke (LIU-PSB machine coordinator) - Maurizio Vretenar (Linac4 Project Leader)- Anne </a:t>
            </a:r>
            <a:r>
              <a:rPr lang="en-US" sz="1600" dirty="0" err="1" smtClean="0">
                <a:solidFill>
                  <a:srgbClr val="003399"/>
                </a:solidFill>
              </a:rPr>
              <a:t>Funken</a:t>
            </a:r>
            <a:r>
              <a:rPr lang="en-US" sz="1600" dirty="0" smtClean="0">
                <a:solidFill>
                  <a:srgbClr val="003399"/>
                </a:solidFill>
              </a:rPr>
              <a:t> (Project Safety Officer)-Django Manglunki (LIU-Ion chain coordinator)</a:t>
            </a:r>
          </a:p>
        </p:txBody>
      </p:sp>
      <p:sp>
        <p:nvSpPr>
          <p:cNvPr id="27" name="Text Box 1027"/>
          <p:cNvSpPr txBox="1">
            <a:spLocks noChangeArrowheads="1"/>
          </p:cNvSpPr>
          <p:nvPr/>
        </p:nvSpPr>
        <p:spPr bwMode="auto">
          <a:xfrm>
            <a:off x="7581900" y="3241592"/>
            <a:ext cx="1562100" cy="1386000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Linac4  Project</a:t>
            </a:r>
            <a:endParaRPr lang="en-US" u="sng" dirty="0">
              <a:solidFill>
                <a:schemeClr val="hlink"/>
              </a:solidFill>
            </a:endParaRPr>
          </a:p>
          <a:p>
            <a:pPr algn="l"/>
            <a:r>
              <a:rPr lang="en-US" sz="1600" dirty="0" smtClean="0">
                <a:solidFill>
                  <a:srgbClr val="003399"/>
                </a:solidFill>
              </a:rPr>
              <a:t/>
            </a:r>
            <a:br>
              <a:rPr lang="en-US" sz="1600" dirty="0" smtClean="0">
                <a:solidFill>
                  <a:srgbClr val="003399"/>
                </a:solidFill>
              </a:rPr>
            </a:br>
            <a:r>
              <a:rPr lang="en-US" sz="1600" dirty="0" smtClean="0">
                <a:solidFill>
                  <a:srgbClr val="003399"/>
                </a:solidFill>
              </a:rPr>
              <a:t/>
            </a:r>
            <a:br>
              <a:rPr lang="en-US" sz="1600" dirty="0" smtClean="0">
                <a:solidFill>
                  <a:srgbClr val="003399"/>
                </a:solidFill>
              </a:rPr>
            </a:br>
            <a:r>
              <a:rPr lang="en-US" sz="1600" dirty="0" err="1" smtClean="0">
                <a:solidFill>
                  <a:srgbClr val="003399"/>
                </a:solidFill>
              </a:rPr>
              <a:t>M.Vretenar</a:t>
            </a:r>
            <a:r>
              <a:rPr lang="en-US" sz="1600" dirty="0" smtClean="0">
                <a:solidFill>
                  <a:srgbClr val="003399"/>
                </a:solidFill>
              </a:rPr>
              <a:t> - PL</a:t>
            </a:r>
          </a:p>
          <a:p>
            <a:r>
              <a:rPr lang="en-US" sz="1600" dirty="0" err="1" smtClean="0">
                <a:solidFill>
                  <a:srgbClr val="003399"/>
                </a:solidFill>
              </a:rPr>
              <a:t>A.Lombardi</a:t>
            </a:r>
            <a:r>
              <a:rPr lang="en-US" sz="1600" dirty="0" smtClean="0">
                <a:solidFill>
                  <a:srgbClr val="003399"/>
                </a:solidFill>
              </a:rPr>
              <a:t> -DPL</a:t>
            </a:r>
          </a:p>
        </p:txBody>
      </p:sp>
      <p:sp>
        <p:nvSpPr>
          <p:cNvPr id="29" name="Text Box 1027"/>
          <p:cNvSpPr txBox="1">
            <a:spLocks noChangeArrowheads="1"/>
          </p:cNvSpPr>
          <p:nvPr/>
        </p:nvSpPr>
        <p:spPr bwMode="auto">
          <a:xfrm>
            <a:off x="258233" y="5792734"/>
            <a:ext cx="8669867" cy="584775"/>
          </a:xfrm>
          <a:prstGeom prst="rect">
            <a:avLst/>
          </a:prstGeom>
          <a:noFill/>
          <a:ln w="317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003399"/>
                </a:solidFill>
              </a:rPr>
              <a:t>LIU Administrative Support</a:t>
            </a:r>
            <a:r>
              <a:rPr lang="en-US" sz="1600" dirty="0" smtClean="0">
                <a:solidFill>
                  <a:srgbClr val="003399"/>
                </a:solidFill>
              </a:rPr>
              <a:t>: </a:t>
            </a:r>
            <a:r>
              <a:rPr lang="en-US" sz="1600" dirty="0" err="1" smtClean="0">
                <a:solidFill>
                  <a:srgbClr val="003399"/>
                </a:solidFill>
              </a:rPr>
              <a:t>Cécile</a:t>
            </a:r>
            <a:r>
              <a:rPr lang="en-US" sz="1600" dirty="0" smtClean="0">
                <a:solidFill>
                  <a:srgbClr val="003399"/>
                </a:solidFill>
              </a:rPr>
              <a:t> Noels, Nadine Audrey. </a:t>
            </a:r>
            <a:r>
              <a:rPr lang="en-US" sz="1600" b="1" u="sng" dirty="0" smtClean="0">
                <a:solidFill>
                  <a:srgbClr val="003399"/>
                </a:solidFill>
              </a:rPr>
              <a:t>Project Support</a:t>
            </a:r>
            <a:r>
              <a:rPr lang="en-US" sz="1600" dirty="0" smtClean="0">
                <a:solidFill>
                  <a:srgbClr val="003399"/>
                </a:solidFill>
              </a:rPr>
              <a:t>: Pierre Bonnal, Sylvain Weisz, </a:t>
            </a:r>
            <a:r>
              <a:rPr lang="en-US" sz="1600" dirty="0" err="1" smtClean="0">
                <a:solidFill>
                  <a:srgbClr val="003399"/>
                </a:solidFill>
              </a:rPr>
              <a:t>Tadeusz</a:t>
            </a:r>
            <a:r>
              <a:rPr lang="en-US" sz="1600" dirty="0" smtClean="0">
                <a:solidFill>
                  <a:srgbClr val="003399"/>
                </a:solidFill>
              </a:rPr>
              <a:t> </a:t>
            </a:r>
            <a:r>
              <a:rPr lang="en-US" sz="1600" dirty="0" err="1" smtClean="0">
                <a:solidFill>
                  <a:srgbClr val="003399"/>
                </a:solidFill>
              </a:rPr>
              <a:t>Kurtyka</a:t>
            </a:r>
            <a:r>
              <a:rPr lang="en-US" sz="1600" dirty="0" smtClean="0">
                <a:solidFill>
                  <a:srgbClr val="003399"/>
                </a:solidFill>
              </a:rPr>
              <a:t> - </a:t>
            </a:r>
            <a:r>
              <a:rPr lang="en-US" sz="1600" b="1" u="sng" dirty="0" smtClean="0">
                <a:solidFill>
                  <a:srgbClr val="003399"/>
                </a:solidFill>
              </a:rPr>
              <a:t>EVM coordinators</a:t>
            </a:r>
            <a:r>
              <a:rPr lang="en-US" sz="1600" dirty="0" smtClean="0">
                <a:solidFill>
                  <a:srgbClr val="003399"/>
                </a:solidFill>
              </a:rPr>
              <a:t>: De Jonghe, </a:t>
            </a:r>
            <a:r>
              <a:rPr lang="en-US" sz="1600" dirty="0" err="1" smtClean="0">
                <a:solidFill>
                  <a:srgbClr val="003399"/>
                </a:solidFill>
              </a:rPr>
              <a:t>Benoît</a:t>
            </a:r>
            <a:r>
              <a:rPr lang="en-US" sz="1600" dirty="0" smtClean="0">
                <a:solidFill>
                  <a:srgbClr val="003399"/>
                </a:solidFill>
              </a:rPr>
              <a:t> Daudin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Project </a:t>
            </a:r>
            <a:r>
              <a:rPr lang="fr-CH" dirty="0" err="1" smtClean="0"/>
              <a:t>Organization</a:t>
            </a:r>
            <a:r>
              <a:rPr lang="fr-CH" dirty="0" smtClean="0"/>
              <a:t> Breakdown Structure</a:t>
            </a:r>
            <a:endParaRPr lang="en-GB" dirty="0"/>
          </a:p>
        </p:txBody>
      </p:sp>
      <p:sp>
        <p:nvSpPr>
          <p:cNvPr id="14" name="Text Box 1029"/>
          <p:cNvSpPr txBox="1">
            <a:spLocks noChangeArrowheads="1"/>
          </p:cNvSpPr>
          <p:nvPr/>
        </p:nvSpPr>
        <p:spPr bwMode="auto">
          <a:xfrm>
            <a:off x="1968502" y="4627592"/>
            <a:ext cx="4188880" cy="1107996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LIU- Ion coordination team</a:t>
            </a:r>
            <a:endParaRPr lang="en-US" dirty="0">
              <a:solidFill>
                <a:srgbClr val="003399"/>
              </a:solidFill>
            </a:endParaRPr>
          </a:p>
          <a:p>
            <a:pPr algn="l"/>
            <a:r>
              <a:rPr lang="en-US" sz="1600" dirty="0" smtClean="0">
                <a:solidFill>
                  <a:srgbClr val="003399"/>
                </a:solidFill>
              </a:rPr>
              <a:t>D. </a:t>
            </a:r>
            <a:r>
              <a:rPr lang="en-US" sz="1600" dirty="0" err="1" smtClean="0">
                <a:solidFill>
                  <a:srgbClr val="003399"/>
                </a:solidFill>
              </a:rPr>
              <a:t>Manglunki</a:t>
            </a:r>
            <a:r>
              <a:rPr lang="en-US" sz="1600" dirty="0" smtClean="0">
                <a:solidFill>
                  <a:srgbClr val="003399"/>
                </a:solidFill>
              </a:rPr>
              <a:t> – MC </a:t>
            </a:r>
          </a:p>
          <a:p>
            <a:r>
              <a:rPr lang="en-US" sz="1600" dirty="0" smtClean="0">
                <a:solidFill>
                  <a:srgbClr val="003399"/>
                </a:solidFill>
              </a:rPr>
              <a:t>B. </a:t>
            </a:r>
            <a:r>
              <a:rPr lang="en-US" sz="1600" dirty="0" err="1" smtClean="0">
                <a:solidFill>
                  <a:srgbClr val="003399"/>
                </a:solidFill>
              </a:rPr>
              <a:t>Holzer</a:t>
            </a:r>
            <a:r>
              <a:rPr lang="en-US" sz="1600" dirty="0" smtClean="0">
                <a:solidFill>
                  <a:srgbClr val="003399"/>
                </a:solidFill>
              </a:rPr>
              <a:t> – DMC</a:t>
            </a:r>
          </a:p>
          <a:p>
            <a:r>
              <a:rPr lang="en-US" sz="1600" dirty="0">
                <a:solidFill>
                  <a:srgbClr val="003399"/>
                </a:solidFill>
              </a:rPr>
              <a:t>M. </a:t>
            </a:r>
            <a:r>
              <a:rPr lang="en-US" sz="1600" dirty="0" err="1">
                <a:solidFill>
                  <a:srgbClr val="003399"/>
                </a:solidFill>
              </a:rPr>
              <a:t>Bodendorfer</a:t>
            </a:r>
            <a:r>
              <a:rPr lang="en-US" sz="1600" dirty="0">
                <a:solidFill>
                  <a:srgbClr val="003399"/>
                </a:solidFill>
              </a:rPr>
              <a:t> </a:t>
            </a:r>
            <a:r>
              <a:rPr lang="en-US" sz="1600" dirty="0" smtClean="0">
                <a:solidFill>
                  <a:srgbClr val="003399"/>
                </a:solidFill>
              </a:rPr>
              <a:t>- SS</a:t>
            </a:r>
          </a:p>
        </p:txBody>
      </p:sp>
    </p:spTree>
    <p:extLst>
      <p:ext uri="{BB962C8B-B14F-4D97-AF65-F5344CB8AC3E}">
        <p14:creationId xmlns:p14="http://schemas.microsoft.com/office/powerpoint/2010/main" val="241960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sz="3500" dirty="0" smtClean="0"/>
              <a:t>2012 performance (@SPS extraction)</a:t>
            </a:r>
            <a:endParaRPr lang="en-US" sz="3500" dirty="0"/>
          </a:p>
        </p:txBody>
      </p:sp>
      <p:pic>
        <p:nvPicPr>
          <p:cNvPr id="23" name="Picture 22" descr="2012_achieved-performance-25ns_SPSonly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8"/>
          <a:stretch/>
        </p:blipFill>
        <p:spPr>
          <a:xfrm>
            <a:off x="1739414" y="1022292"/>
            <a:ext cx="5744100" cy="42439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911187" y="1197997"/>
            <a:ext cx="96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25 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914882" y="1197997"/>
            <a:ext cx="4065460" cy="1333808"/>
            <a:chOff x="3914882" y="1197997"/>
            <a:chExt cx="4065460" cy="1333808"/>
          </a:xfrm>
        </p:grpSpPr>
        <p:sp>
          <p:nvSpPr>
            <p:cNvPr id="26" name="Oval 25"/>
            <p:cNvSpPr/>
            <p:nvPr/>
          </p:nvSpPr>
          <p:spPr>
            <a:xfrm>
              <a:off x="3914882" y="1197997"/>
              <a:ext cx="1060554" cy="1093459"/>
            </a:xfrm>
            <a:prstGeom prst="ellipse">
              <a:avLst/>
            </a:prstGeom>
            <a:noFill/>
            <a:ln>
              <a:solidFill>
                <a:srgbClr val="DBDB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76056" y="1700808"/>
              <a:ext cx="2904286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BDB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Trains of 72 bunches to SPS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scrubbing run in 2012</a:t>
              </a:r>
              <a:endParaRPr lang="en-US" sz="16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67944" y="2854499"/>
            <a:ext cx="3912398" cy="1045458"/>
            <a:chOff x="4067944" y="2854499"/>
            <a:chExt cx="3912398" cy="1045458"/>
          </a:xfrm>
        </p:grpSpPr>
        <p:sp>
          <p:nvSpPr>
            <p:cNvPr id="29" name="Oval 28"/>
            <p:cNvSpPr/>
            <p:nvPr/>
          </p:nvSpPr>
          <p:spPr>
            <a:xfrm>
              <a:off x="4067944" y="2854499"/>
              <a:ext cx="720080" cy="79873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04048" y="3068960"/>
              <a:ext cx="2976294" cy="830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Trains of 48 bunches to SPS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Used for the LHC pilot physics run in 2012</a:t>
              </a:r>
              <a:endParaRPr lang="en-US" sz="16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0" y="5106622"/>
            <a:ext cx="8966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Measurement </a:t>
            </a:r>
            <a:r>
              <a:rPr lang="en-US" sz="1600" b="1" dirty="0">
                <a:latin typeface="Arial"/>
                <a:cs typeface="Arial"/>
              </a:rPr>
              <a:t>points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Emittances </a:t>
            </a:r>
            <a:r>
              <a:rPr lang="en-US" sz="1600" dirty="0">
                <a:latin typeface="Arial"/>
                <a:cs typeface="Arial"/>
              </a:rPr>
              <a:t>deduced from combined wire-scans at end of SPS flat bottom </a:t>
            </a: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(</a:t>
            </a:r>
            <a:r>
              <a:rPr lang="en-US" sz="1600" dirty="0">
                <a:latin typeface="Arial"/>
                <a:cs typeface="Arial"/>
              </a:rPr>
              <a:t>values cross-checked with LHC)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Error </a:t>
            </a:r>
            <a:r>
              <a:rPr lang="en-US" sz="1600" dirty="0">
                <a:latin typeface="Arial"/>
                <a:cs typeface="Arial"/>
              </a:rPr>
              <a:t>bars </a:t>
            </a:r>
            <a:r>
              <a:rPr lang="en-US" sz="1600" dirty="0" smtClean="0">
                <a:latin typeface="Arial"/>
                <a:cs typeface="Arial"/>
              </a:rPr>
              <a:t>include spread from several measurements as well as </a:t>
            </a:r>
            <a:r>
              <a:rPr lang="en-US" sz="1600" dirty="0">
                <a:latin typeface="Arial"/>
                <a:cs typeface="Arial"/>
              </a:rPr>
              <a:t>systematic uncertainty (10%)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Intensity </a:t>
            </a:r>
            <a:r>
              <a:rPr lang="en-US" sz="1600" dirty="0">
                <a:latin typeface="Arial"/>
                <a:cs typeface="Arial"/>
              </a:rPr>
              <a:t>measured at SPS flat top after scraping</a:t>
            </a:r>
          </a:p>
        </p:txBody>
      </p:sp>
    </p:spTree>
    <p:extLst>
      <p:ext uri="{BB962C8B-B14F-4D97-AF65-F5344CB8AC3E}">
        <p14:creationId xmlns:p14="http://schemas.microsoft.com/office/powerpoint/2010/main" val="153319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sz="3500" dirty="0" smtClean="0"/>
              <a:t>2012 performance (@SPS extraction)</a:t>
            </a:r>
            <a:endParaRPr lang="en-US" sz="3500" dirty="0"/>
          </a:p>
        </p:txBody>
      </p:sp>
      <p:sp>
        <p:nvSpPr>
          <p:cNvPr id="24" name="TextBox 23"/>
          <p:cNvSpPr txBox="1"/>
          <p:nvPr/>
        </p:nvSpPr>
        <p:spPr>
          <a:xfrm>
            <a:off x="5911187" y="1197997"/>
            <a:ext cx="96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25 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2012_achieved-performance-25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/>
          <a:stretch/>
        </p:blipFill>
        <p:spPr>
          <a:xfrm>
            <a:off x="1737516" y="1007693"/>
            <a:ext cx="5760000" cy="4266796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175179" y="5517232"/>
            <a:ext cx="8131244" cy="1048668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Projected lines derived from the measured brightness curve of the PSB translated into SPS flat top applying budgets (see table)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The traditional 25 ns beam suffers about 15% extra losses and/or </a:t>
            </a:r>
            <a:r>
              <a:rPr lang="en-US" sz="3200" b="1" dirty="0" err="1" smtClean="0">
                <a:solidFill>
                  <a:schemeClr val="bg1"/>
                </a:solidFill>
              </a:rPr>
              <a:t>emittance</a:t>
            </a:r>
            <a:r>
              <a:rPr lang="en-US" sz="3200" b="1" dirty="0" smtClean="0">
                <a:solidFill>
                  <a:schemeClr val="bg1"/>
                </a:solidFill>
              </a:rPr>
              <a:t> growth (slow losses at the SPS FB, PS space charge, electron cloud)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98487" y="1197997"/>
            <a:ext cx="96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0000"/>
                </a:solidFill>
              </a:rPr>
              <a:t>25 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278915"/>
              </p:ext>
            </p:extLst>
          </p:nvPr>
        </p:nvGraphicFramePr>
        <p:xfrm>
          <a:off x="5568950" y="2349500"/>
          <a:ext cx="34417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298"/>
                <a:gridCol w="1646169"/>
                <a:gridCol w="11472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De</a:t>
                      </a:r>
                      <a:r>
                        <a:rPr lang="en-US" sz="1600" baseline="-25000" dirty="0" err="1" smtClean="0"/>
                        <a:t>x,y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600" baseline="-25000" dirty="0" smtClean="0"/>
                        <a:t>x0,y0</a:t>
                      </a:r>
                      <a:endParaRPr lang="en-GB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N/N</a:t>
                      </a:r>
                      <a:r>
                        <a:rPr lang="en-US" baseline="-25000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SPS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395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749379"/>
              </p:ext>
            </p:extLst>
          </p:nvPr>
        </p:nvGraphicFramePr>
        <p:xfrm>
          <a:off x="47480" y="795303"/>
          <a:ext cx="8981285" cy="307586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14056"/>
                <a:gridCol w="1632837"/>
                <a:gridCol w="1123953"/>
                <a:gridCol w="1382905"/>
                <a:gridCol w="1711510"/>
                <a:gridCol w="1302756"/>
                <a:gridCol w="1013268"/>
              </a:tblGrid>
              <a:tr h="136835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intensity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p/b]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Transv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r>
                        <a:rPr lang="en-US" baseline="0" dirty="0" smtClean="0"/>
                        <a:t>**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[1</a:t>
                      </a:r>
                      <a:r>
                        <a:rPr lang="el-GR" baseline="0" dirty="0" smtClean="0"/>
                        <a:t> σ</a:t>
                      </a:r>
                      <a:r>
                        <a:rPr lang="en-US" baseline="0" dirty="0" smtClean="0"/>
                        <a:t> norm, </a:t>
                      </a:r>
                      <a:r>
                        <a:rPr lang="en-US" baseline="0" dirty="0" err="1" smtClean="0"/>
                        <a:t>mm.mrad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Bunches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per batch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(@ SPS inj.)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PSB</a:t>
                      </a:r>
                      <a:r>
                        <a:rPr lang="en-US" baseline="0" dirty="0" smtClean="0"/>
                        <a:t> rings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Harm.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@</a:t>
                      </a:r>
                      <a:r>
                        <a:rPr lang="en-US" baseline="0" dirty="0" smtClean="0"/>
                        <a:t>PS inj.</a:t>
                      </a:r>
                      <a:endParaRPr lang="en-US" dirty="0"/>
                    </a:p>
                  </a:txBody>
                  <a:tcPr/>
                </a:tc>
              </a:tr>
              <a:tr h="42687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Baseline for physics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 ns****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426879"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 ns BCMS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42687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Eventually</a:t>
                      </a:r>
                      <a:r>
                        <a:rPr lang="en-US" sz="1400" baseline="0" dirty="0" smtClean="0"/>
                        <a:t> f</a:t>
                      </a:r>
                      <a:r>
                        <a:rPr lang="en-US" sz="1400" dirty="0" smtClean="0"/>
                        <a:t>or startup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426879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ns BCMS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27158"/>
            <a:ext cx="8027707" cy="747654"/>
          </a:xfrm>
        </p:spPr>
        <p:txBody>
          <a:bodyPr>
            <a:noAutofit/>
          </a:bodyPr>
          <a:lstStyle/>
          <a:p>
            <a:r>
              <a:rPr lang="en-US" dirty="0" smtClean="0"/>
              <a:t>Beams expected @ SPS extraction in 2014-15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50946" y="3874224"/>
            <a:ext cx="9641669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** Transverse Emittance= </a:t>
            </a:r>
            <a:r>
              <a:rPr lang="el-GR" dirty="0" smtClean="0">
                <a:latin typeface="Arial"/>
                <a:cs typeface="Arial"/>
              </a:rPr>
              <a:t>(ε</a:t>
            </a:r>
            <a:r>
              <a:rPr lang="en-US" baseline="-25000" dirty="0" smtClean="0">
                <a:latin typeface="Arial"/>
                <a:cs typeface="Arial"/>
              </a:rPr>
              <a:t>h</a:t>
            </a:r>
            <a:r>
              <a:rPr lang="el-GR" dirty="0" smtClean="0">
                <a:latin typeface="Arial"/>
                <a:cs typeface="Arial"/>
              </a:rPr>
              <a:t>+ε</a:t>
            </a:r>
            <a:r>
              <a:rPr lang="en-US" baseline="-25000" dirty="0" smtClean="0">
                <a:latin typeface="Arial"/>
                <a:cs typeface="Arial"/>
              </a:rPr>
              <a:t>v</a:t>
            </a:r>
            <a:r>
              <a:rPr lang="el-GR" dirty="0" smtClean="0">
                <a:latin typeface="Arial"/>
                <a:cs typeface="Arial"/>
              </a:rPr>
              <a:t>)/2</a:t>
            </a:r>
            <a:r>
              <a:rPr lang="en-GB" dirty="0" smtClean="0">
                <a:latin typeface="Arial"/>
                <a:cs typeface="Arial"/>
              </a:rPr>
              <a:t/>
            </a:r>
            <a:br>
              <a:rPr lang="en-GB" dirty="0" smtClean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Beam are produced </a:t>
            </a:r>
            <a:r>
              <a:rPr lang="en-US" dirty="0" smtClean="0">
                <a:latin typeface="Arial"/>
                <a:cs typeface="Arial"/>
              </a:rPr>
              <a:t>approx. round</a:t>
            </a:r>
            <a:r>
              <a:rPr lang="en-US" dirty="0">
                <a:latin typeface="Arial"/>
                <a:cs typeface="Arial"/>
              </a:rPr>
              <a:t>: linear coupling in </a:t>
            </a:r>
            <a:r>
              <a:rPr lang="en-US" dirty="0" smtClean="0">
                <a:latin typeface="Arial"/>
                <a:cs typeface="Arial"/>
              </a:rPr>
              <a:t>PS </a:t>
            </a:r>
            <a:r>
              <a:rPr lang="en-US" dirty="0">
                <a:latin typeface="Arial"/>
                <a:cs typeface="Arial"/>
              </a:rPr>
              <a:t>used to avoid Head-tail instability</a:t>
            </a:r>
          </a:p>
          <a:p>
            <a:r>
              <a:rPr lang="en-US" dirty="0">
                <a:latin typeface="Arial"/>
                <a:cs typeface="Arial"/>
              </a:rPr>
              <a:t>After LS1 it would be </a:t>
            </a:r>
            <a:r>
              <a:rPr lang="en-US" dirty="0" smtClean="0">
                <a:latin typeface="Arial"/>
                <a:cs typeface="Arial"/>
              </a:rPr>
              <a:t>possible </a:t>
            </a:r>
            <a:r>
              <a:rPr lang="en-US" dirty="0">
                <a:latin typeface="Arial"/>
                <a:cs typeface="Arial"/>
              </a:rPr>
              <a:t>to have less round beams if needed. </a:t>
            </a:r>
            <a:endParaRPr lang="en-GB" dirty="0" smtClean="0">
              <a:latin typeface="Arial"/>
              <a:cs typeface="Arial"/>
            </a:endParaRP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smtClean="0">
                <a:latin typeface="Arial"/>
                <a:cs typeface="Arial"/>
              </a:rPr>
              <a:t>*** Filling scheme with batches of 48 bunches exists giving a reduction of 8% </a:t>
            </a:r>
            <a:br>
              <a:rPr lang="en-GB" dirty="0" smtClean="0">
                <a:latin typeface="Arial"/>
                <a:cs typeface="Arial"/>
              </a:rPr>
            </a:br>
            <a:r>
              <a:rPr lang="en-GB" dirty="0" smtClean="0">
                <a:latin typeface="Arial"/>
                <a:cs typeface="Arial"/>
              </a:rPr>
              <a:t>in Luminosity compared to the same scheme with 72 bunches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 smtClean="0">
                <a:latin typeface="Arial"/>
                <a:cs typeface="Arial"/>
              </a:rPr>
              <a:t>**** Better performances measured during scrubbing run: 1.15</a:t>
            </a:r>
            <a:r>
              <a:rPr lang="en-US" dirty="0" smtClean="0">
                <a:latin typeface="Arial"/>
                <a:cs typeface="Arial"/>
              </a:rPr>
              <a:t> 10</a:t>
            </a:r>
            <a:r>
              <a:rPr lang="en-US" baseline="30000" dirty="0" smtClean="0">
                <a:latin typeface="Arial"/>
                <a:cs typeface="Arial"/>
              </a:rPr>
              <a:t>11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p/</a:t>
            </a:r>
            <a:r>
              <a:rPr lang="en-US" dirty="0" smtClean="0">
                <a:latin typeface="Arial"/>
                <a:cs typeface="Arial"/>
              </a:rPr>
              <a:t>b, 2.4-2.5 </a:t>
            </a:r>
            <a:r>
              <a:rPr lang="en-US" dirty="0" err="1" smtClean="0">
                <a:latin typeface="Arial"/>
                <a:cs typeface="Arial"/>
              </a:rPr>
              <a:t>mm.mrad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	</a:t>
            </a:r>
            <a:r>
              <a:rPr lang="en-US" b="1" dirty="0" smtClean="0">
                <a:latin typeface="Arial"/>
                <a:cs typeface="Arial"/>
              </a:rPr>
              <a:t>1.4 </a:t>
            </a:r>
            <a:r>
              <a:rPr lang="en-US" b="1" dirty="0">
                <a:latin typeface="Arial"/>
                <a:cs typeface="Arial"/>
              </a:rPr>
              <a:t>10</a:t>
            </a:r>
            <a:r>
              <a:rPr lang="en-US" b="1" baseline="30000" dirty="0">
                <a:latin typeface="Arial"/>
                <a:cs typeface="Arial"/>
              </a:rPr>
              <a:t>11</a:t>
            </a:r>
            <a:r>
              <a:rPr lang="en-US" b="1" dirty="0">
                <a:latin typeface="Arial"/>
                <a:cs typeface="Arial"/>
              </a:rPr>
              <a:t> p/</a:t>
            </a:r>
            <a:r>
              <a:rPr lang="en-US" b="1" dirty="0" smtClean="0">
                <a:latin typeface="Arial"/>
                <a:cs typeface="Arial"/>
              </a:rPr>
              <a:t>b produced but no emittance measurements </a:t>
            </a:r>
            <a:r>
              <a:rPr lang="en-US" b="1" dirty="0" err="1" smtClean="0">
                <a:latin typeface="Arial"/>
                <a:cs typeface="Arial"/>
              </a:rPr>
              <a:t>available@SPS</a:t>
            </a:r>
            <a:r>
              <a:rPr lang="en-US" b="1" dirty="0" smtClean="0">
                <a:latin typeface="Arial"/>
                <a:cs typeface="Arial"/>
              </a:rPr>
              <a:t/>
            </a:r>
            <a:br>
              <a:rPr lang="en-US" b="1" dirty="0" smtClean="0">
                <a:latin typeface="Arial"/>
                <a:cs typeface="Arial"/>
              </a:rPr>
            </a:br>
            <a:endParaRPr lang="en-US" b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1333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3500" dirty="0" smtClean="0"/>
              <a:t>Possible performance </a:t>
            </a:r>
            <a:br>
              <a:rPr lang="en-US" sz="3500" dirty="0" smtClean="0"/>
            </a:br>
            <a:r>
              <a:rPr lang="en-US" sz="3500" dirty="0" smtClean="0"/>
              <a:t>improvements after LS1 ?</a:t>
            </a:r>
            <a:endParaRPr lang="en-US" sz="35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1698" y="1255057"/>
            <a:ext cx="9072302" cy="54714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25 ns beam (both standard production and BCMS) already very close to the limits in injectors</a:t>
            </a:r>
          </a:p>
          <a:p>
            <a:pPr lvl="1"/>
            <a:r>
              <a:rPr lang="en-US" b="1" dirty="0" smtClean="0"/>
              <a:t>Intensity per bunch </a:t>
            </a:r>
            <a:r>
              <a:rPr lang="en-US" dirty="0" smtClean="0">
                <a:sym typeface="Wingdings"/>
              </a:rPr>
              <a:t> 10% from the limit due to the SPS constraints</a:t>
            </a:r>
          </a:p>
          <a:p>
            <a:pPr lvl="1"/>
            <a:r>
              <a:rPr lang="en-US" b="1" dirty="0" smtClean="0"/>
              <a:t>Brightness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At the limit for space charge in the PS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Higher intensity</a:t>
            </a:r>
          </a:p>
          <a:p>
            <a:pPr lvl="1"/>
            <a:r>
              <a:rPr lang="en-US" dirty="0" smtClean="0"/>
              <a:t>In 2012 SPS MD in which 1.35 x 10</a:t>
            </a:r>
            <a:r>
              <a:rPr lang="en-US" baseline="30000" dirty="0" smtClean="0"/>
              <a:t>11</a:t>
            </a:r>
            <a:r>
              <a:rPr lang="en-US" dirty="0" smtClean="0"/>
              <a:t> ppb were accelerated, but with degraded beam quality at 450 GeV/c (longitudinal instabilities, e-cloud ?)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/>
              </a:rPr>
              <a:t>In any case, max 1.3 x 10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11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ppb can be presently extracted from the SPS compatibly with RF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power and longitudinal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instabilities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limitations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sz="1600" dirty="0"/>
          </a:p>
          <a:p>
            <a:r>
              <a:rPr lang="en-US" b="1" dirty="0" smtClean="0"/>
              <a:t>Higher brightness</a:t>
            </a:r>
          </a:p>
          <a:p>
            <a:pPr lvl="1"/>
            <a:r>
              <a:rPr lang="en-US" dirty="0" smtClean="0"/>
              <a:t>RF manipulations in the PS @2.5 </a:t>
            </a:r>
            <a:r>
              <a:rPr lang="en-US" dirty="0" err="1" smtClean="0"/>
              <a:t>GeV</a:t>
            </a:r>
            <a:r>
              <a:rPr lang="en-US" dirty="0" smtClean="0"/>
              <a:t> (instead of 1.4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Larger longitudinal </a:t>
            </a:r>
            <a:r>
              <a:rPr lang="en-US" dirty="0" err="1" smtClean="0"/>
              <a:t>emittance</a:t>
            </a:r>
            <a:r>
              <a:rPr lang="en-US" dirty="0" smtClean="0"/>
              <a:t> from the PSB</a:t>
            </a:r>
          </a:p>
          <a:p>
            <a:pPr lvl="2"/>
            <a:r>
              <a:rPr lang="en-US" dirty="0" smtClean="0"/>
              <a:t>Space charge alleviated by both longer bunches and larger momentum spread</a:t>
            </a:r>
            <a:endParaRPr lang="en-US" dirty="0"/>
          </a:p>
          <a:p>
            <a:pPr lvl="1"/>
            <a:r>
              <a:rPr lang="en-US" dirty="0" smtClean="0"/>
              <a:t>PSB control of longitudinal parameters along the cycle</a:t>
            </a:r>
          </a:p>
        </p:txBody>
      </p:sp>
    </p:spTree>
    <p:extLst>
      <p:ext uri="{BB962C8B-B14F-4D97-AF65-F5344CB8AC3E}">
        <p14:creationId xmlns:p14="http://schemas.microsoft.com/office/powerpoint/2010/main" val="3944452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2400" dirty="0" smtClean="0"/>
              <a:t>Potential improvement after LS1 </a:t>
            </a:r>
            <a:br>
              <a:rPr lang="en-US" sz="2400" dirty="0" smtClean="0"/>
            </a:br>
            <a:r>
              <a:rPr lang="en-US" sz="2400" dirty="0" smtClean="0"/>
              <a:t>(standard scheme – longer bunches PS-PSB transfer)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73204" y="1125519"/>
            <a:ext cx="5742589" cy="5574038"/>
            <a:chOff x="73204" y="1125519"/>
            <a:chExt cx="5742589" cy="5574038"/>
          </a:xfrm>
        </p:grpSpPr>
        <p:pic>
          <p:nvPicPr>
            <p:cNvPr id="7" name="Picture 6" descr="Post-LS1_Standard_1.4GeV_25ns_noUSs_oldLongitudinalPSparameter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53"/>
            <a:stretch/>
          </p:blipFill>
          <p:spPr>
            <a:xfrm>
              <a:off x="73204" y="1525629"/>
              <a:ext cx="5742589" cy="517392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85368" y="1125519"/>
              <a:ext cx="33480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Present situation</a:t>
              </a:r>
              <a:endParaRPr lang="en-US" sz="2000" b="1" dirty="0"/>
            </a:p>
          </p:txBody>
        </p:sp>
        <p:sp>
          <p:nvSpPr>
            <p:cNvPr id="17" name="Multiply 16"/>
            <p:cNvSpPr/>
            <p:nvPr/>
          </p:nvSpPr>
          <p:spPr>
            <a:xfrm>
              <a:off x="2425321" y="2041887"/>
              <a:ext cx="295840" cy="367973"/>
            </a:xfrm>
            <a:prstGeom prst="mathMultiply">
              <a:avLst>
                <a:gd name="adj1" fmla="val 21719"/>
              </a:avLst>
            </a:prstGeom>
            <a:solidFill>
              <a:schemeClr val="accent6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41610" y="1622991"/>
              <a:ext cx="127853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chemeClr val="accent6">
                      <a:lumMod val="75000"/>
                    </a:schemeClr>
                  </a:solidFill>
                </a:rPr>
                <a:t>Achieved performance</a:t>
              </a:r>
              <a:endParaRPr lang="en-US" sz="15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50075" y="1125519"/>
            <a:ext cx="5593926" cy="5682178"/>
            <a:chOff x="3550075" y="1125519"/>
            <a:chExt cx="5593926" cy="5682178"/>
          </a:xfrm>
        </p:grpSpPr>
        <p:sp>
          <p:nvSpPr>
            <p:cNvPr id="19" name="TextBox 18"/>
            <p:cNvSpPr txBox="1"/>
            <p:nvPr/>
          </p:nvSpPr>
          <p:spPr>
            <a:xfrm>
              <a:off x="3939234" y="1125519"/>
              <a:ext cx="43154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With new longitudinal parameters</a:t>
              </a:r>
              <a:endParaRPr lang="en-US" sz="2000" b="1" dirty="0"/>
            </a:p>
          </p:txBody>
        </p:sp>
        <p:pic>
          <p:nvPicPr>
            <p:cNvPr id="21" name="Picture 20" descr="Post-LS1_Standard_1.4GeV_25ns_noUSs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7" r="4994"/>
            <a:stretch/>
          </p:blipFill>
          <p:spPr>
            <a:xfrm>
              <a:off x="3550075" y="1477162"/>
              <a:ext cx="5593926" cy="5330535"/>
            </a:xfrm>
            <a:prstGeom prst="rect">
              <a:avLst/>
            </a:prstGeom>
          </p:spPr>
        </p:pic>
      </p:grpSp>
      <p:sp>
        <p:nvSpPr>
          <p:cNvPr id="23" name="Donut 22"/>
          <p:cNvSpPr>
            <a:spLocks noChangeAspect="1"/>
          </p:cNvSpPr>
          <p:nvPr/>
        </p:nvSpPr>
        <p:spPr>
          <a:xfrm>
            <a:off x="6147710" y="2292429"/>
            <a:ext cx="295901" cy="288000"/>
          </a:xfrm>
          <a:prstGeom prst="donut">
            <a:avLst>
              <a:gd name="adj" fmla="val 13831"/>
            </a:avLst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5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n-US" sz="2400" dirty="0"/>
              <a:t>Potential improvement </a:t>
            </a:r>
            <a:r>
              <a:rPr lang="en-US" sz="2400" dirty="0" smtClean="0"/>
              <a:t>after LS1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(BCMS </a:t>
            </a:r>
            <a:r>
              <a:rPr lang="en-US" sz="2400" dirty="0"/>
              <a:t>– longer bunches PS-PSB transfer)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24972" y="1125519"/>
            <a:ext cx="5492265" cy="5682178"/>
            <a:chOff x="-24972" y="1125519"/>
            <a:chExt cx="5492265" cy="5682178"/>
          </a:xfrm>
        </p:grpSpPr>
        <p:pic>
          <p:nvPicPr>
            <p:cNvPr id="3" name="Picture 2" descr="Post-LS1_BCMS_1.4GeV_25ns_noUSs_oldLongitudinalPSparameter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79" r="6421"/>
            <a:stretch/>
          </p:blipFill>
          <p:spPr>
            <a:xfrm>
              <a:off x="-24972" y="1521214"/>
              <a:ext cx="5492265" cy="528648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85368" y="1125519"/>
              <a:ext cx="33480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Present situation</a:t>
              </a:r>
              <a:endParaRPr lang="en-US" sz="2000" b="1" dirty="0"/>
            </a:p>
          </p:txBody>
        </p:sp>
        <p:sp>
          <p:nvSpPr>
            <p:cNvPr id="17" name="Multiply 16"/>
            <p:cNvSpPr/>
            <p:nvPr/>
          </p:nvSpPr>
          <p:spPr>
            <a:xfrm>
              <a:off x="2335125" y="3816815"/>
              <a:ext cx="295840" cy="367973"/>
            </a:xfrm>
            <a:prstGeom prst="mathMultiply">
              <a:avLst>
                <a:gd name="adj1" fmla="val 21719"/>
              </a:avLst>
            </a:prstGeom>
            <a:solidFill>
              <a:schemeClr val="accent6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69459" y="3709737"/>
              <a:ext cx="127853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chemeClr val="accent6">
                      <a:lumMod val="75000"/>
                    </a:schemeClr>
                  </a:solidFill>
                </a:rPr>
                <a:t>Achieved performance</a:t>
              </a:r>
              <a:endParaRPr lang="en-US" sz="15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7" y="1125519"/>
            <a:ext cx="5508104" cy="5732683"/>
            <a:chOff x="3635897" y="1125519"/>
            <a:chExt cx="5508104" cy="5732683"/>
          </a:xfrm>
        </p:grpSpPr>
        <p:sp>
          <p:nvSpPr>
            <p:cNvPr id="19" name="TextBox 18"/>
            <p:cNvSpPr txBox="1"/>
            <p:nvPr/>
          </p:nvSpPr>
          <p:spPr>
            <a:xfrm>
              <a:off x="3939234" y="1125519"/>
              <a:ext cx="43154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With new longitudinal parameters</a:t>
              </a:r>
              <a:endParaRPr lang="en-US" sz="2000" b="1" dirty="0"/>
            </a:p>
          </p:txBody>
        </p:sp>
        <p:pic>
          <p:nvPicPr>
            <p:cNvPr id="4" name="Picture 3" descr="Post-LS1_BCMS_1.4GeV_25ns_noUSs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9" r="7135"/>
            <a:stretch/>
          </p:blipFill>
          <p:spPr>
            <a:xfrm>
              <a:off x="3635897" y="1476725"/>
              <a:ext cx="5508104" cy="5381477"/>
            </a:xfrm>
            <a:prstGeom prst="rect">
              <a:avLst/>
            </a:prstGeom>
          </p:spPr>
        </p:pic>
      </p:grpSp>
      <p:sp>
        <p:nvSpPr>
          <p:cNvPr id="15" name="Donut 14"/>
          <p:cNvSpPr>
            <a:spLocks noChangeAspect="1"/>
          </p:cNvSpPr>
          <p:nvPr/>
        </p:nvSpPr>
        <p:spPr>
          <a:xfrm>
            <a:off x="6266798" y="4055218"/>
            <a:ext cx="295901" cy="288000"/>
          </a:xfrm>
          <a:prstGeom prst="donut">
            <a:avLst>
              <a:gd name="adj" fmla="val 13831"/>
            </a:avLst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85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3500" dirty="0" smtClean="0"/>
              <a:t>Pure batch compression (BC) scheme</a:t>
            </a:r>
            <a:endParaRPr lang="en-US" sz="350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10759"/>
            <a:ext cx="8763034" cy="12413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Alternative production scheme </a:t>
            </a:r>
            <a:r>
              <a:rPr lang="en-US" dirty="0" smtClean="0"/>
              <a:t>for 25 ns beams </a:t>
            </a:r>
          </a:p>
          <a:p>
            <a:pPr marL="450000">
              <a:buFont typeface="Lucida Grande"/>
              <a:buChar char="→"/>
            </a:pPr>
            <a:r>
              <a:rPr lang="en-US" dirty="0" smtClean="0"/>
              <a:t>Pure batch compression at 2.5 </a:t>
            </a:r>
            <a:r>
              <a:rPr lang="en-US" dirty="0" err="1" smtClean="0"/>
              <a:t>GeV</a:t>
            </a:r>
            <a:r>
              <a:rPr lang="en-US" dirty="0" smtClean="0"/>
              <a:t> (from h=9 to h=21)</a:t>
            </a:r>
            <a:endParaRPr lang="en-US" dirty="0" smtClean="0">
              <a:sym typeface="Wingdings"/>
            </a:endParaRPr>
          </a:p>
          <a:p>
            <a:pPr marL="450000">
              <a:buFont typeface="Lucida Grande"/>
              <a:buChar char="→"/>
            </a:pPr>
            <a:r>
              <a:rPr lang="en-US" dirty="0" smtClean="0"/>
              <a:t>Twice double splitting at FT</a:t>
            </a:r>
          </a:p>
          <a:p>
            <a:pPr marL="450000">
              <a:buFont typeface="Lucida Grande"/>
              <a:buChar char="→"/>
            </a:pPr>
            <a:r>
              <a:rPr lang="en-US" dirty="0" smtClean="0"/>
              <a:t>Trains of 32 bunches to the SPS</a:t>
            </a:r>
          </a:p>
          <a:p>
            <a:pPr lvl="2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3746500" y="1991380"/>
            <a:ext cx="5397500" cy="4866619"/>
            <a:chOff x="3746500" y="1991380"/>
            <a:chExt cx="5397500" cy="4866619"/>
          </a:xfrm>
        </p:grpSpPr>
        <p:pic>
          <p:nvPicPr>
            <p:cNvPr id="3" name="Picture 2" descr="Post-LS1_extremeBC_1.4GeV_25ns_noUS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83"/>
            <a:stretch/>
          </p:blipFill>
          <p:spPr>
            <a:xfrm>
              <a:off x="3746500" y="1991380"/>
              <a:ext cx="5397500" cy="4866619"/>
            </a:xfrm>
            <a:prstGeom prst="rect">
              <a:avLst/>
            </a:prstGeom>
          </p:spPr>
        </p:pic>
        <p:sp>
          <p:nvSpPr>
            <p:cNvPr id="5" name="Donut 4"/>
            <p:cNvSpPr>
              <a:spLocks noChangeAspect="1"/>
            </p:cNvSpPr>
            <p:nvPr/>
          </p:nvSpPr>
          <p:spPr>
            <a:xfrm>
              <a:off x="6118847" y="4776733"/>
              <a:ext cx="295901" cy="288000"/>
            </a:xfrm>
            <a:prstGeom prst="donut">
              <a:avLst>
                <a:gd name="adj" fmla="val 13831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305060" y="3425146"/>
            <a:ext cx="5366421" cy="1712044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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Extra-bright 25 ns beam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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Trains of 32 bunches can relax the electron cloud issues in the LHC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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About 13% lower # of bunches in the LHC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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Production and transport of beams with sub-</a:t>
            </a:r>
            <a:r>
              <a:rPr lang="en-US" sz="32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3200" b="1" dirty="0" smtClean="0">
                <a:solidFill>
                  <a:schemeClr val="bg1"/>
                </a:solidFill>
              </a:rPr>
              <a:t>m transverse </a:t>
            </a:r>
            <a:r>
              <a:rPr lang="en-US" sz="3200" b="1" dirty="0" err="1" smtClean="0">
                <a:solidFill>
                  <a:schemeClr val="bg1"/>
                </a:solidFill>
              </a:rPr>
              <a:t>emittance</a:t>
            </a:r>
            <a:r>
              <a:rPr lang="en-US" sz="3200" b="1" dirty="0" smtClean="0">
                <a:solidFill>
                  <a:schemeClr val="bg1"/>
                </a:solidFill>
              </a:rPr>
              <a:t> not yet demonstrated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343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PSB @ 2 GeV : space-charge reduction at PS injection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31" y="4394655"/>
            <a:ext cx="8838104" cy="23187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8131" y="960804"/>
            <a:ext cx="49420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PSB extraction energy upgrade needed</a:t>
            </a:r>
          </a:p>
          <a:p>
            <a:r>
              <a:rPr lang="en-US" sz="1600" dirty="0" smtClean="0">
                <a:latin typeface="Arial"/>
                <a:cs typeface="Arial"/>
              </a:rPr>
              <a:t>to reduce space-charge effects at PS injection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2 GeV upgrade requires</a:t>
            </a:r>
          </a:p>
          <a:p>
            <a:r>
              <a:rPr lang="en-US" sz="1600" dirty="0" smtClean="0">
                <a:latin typeface="Arial"/>
                <a:cs typeface="Arial"/>
              </a:rPr>
              <a:t>(only main elements cited) 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New main power supply </a:t>
            </a:r>
            <a:r>
              <a:rPr lang="en-US" sz="1600" dirty="0" smtClean="0">
                <a:latin typeface="Arial"/>
                <a:cs typeface="Arial"/>
              </a:rPr>
              <a:t>(POPS-like)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Main Magnet cooling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New External dump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Main Magnet power distribution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New extraction elements</a:t>
            </a:r>
            <a:endParaRPr lang="en-US" sz="1600" dirty="0" smtClean="0"/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New transfer line elements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New external beam dump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New RF system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New 2 GeV PS injection elements</a:t>
            </a:r>
          </a:p>
        </p:txBody>
      </p:sp>
      <p:pic>
        <p:nvPicPr>
          <p:cNvPr id="6" name="Picture 2" descr="\\cern.ch\dfs\Users\c\chapuisf\Public\Photo_LS1\Finemet\Cablin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568" y="965656"/>
            <a:ext cx="4529667" cy="339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275205" y="1036420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Finemet</a:t>
            </a:r>
            <a:r>
              <a:rPr lang="en-US" b="1" dirty="0" smtClean="0">
                <a:latin typeface="Arial"/>
                <a:cs typeface="Arial"/>
              </a:rPr>
              <a:t> @ R4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572250" y="1395169"/>
            <a:ext cx="702955" cy="1394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340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HC-doublebatch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057265"/>
            <a:ext cx="6406664" cy="37753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115200" y="5798145"/>
            <a:ext cx="4229958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376092"/>
                </a:solidFill>
                <a:latin typeface="Arial"/>
                <a:cs typeface="Arial"/>
              </a:rPr>
              <a:t>Injection flat bottom:</a:t>
            </a:r>
          </a:p>
          <a:p>
            <a:r>
              <a:rPr lang="en-US" sz="1500" dirty="0" smtClean="0">
                <a:solidFill>
                  <a:srgbClr val="FF0000"/>
                </a:solidFill>
                <a:latin typeface="Arial"/>
                <a:cs typeface="Arial"/>
              </a:rPr>
              <a:t>Space charge </a:t>
            </a:r>
            <a:r>
              <a:rPr lang="en-US" sz="1500" dirty="0" err="1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15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higher brightness with 2 </a:t>
            </a:r>
            <a:r>
              <a:rPr lang="en-US" sz="1500" dirty="0" err="1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GeV</a:t>
            </a:r>
            <a:endParaRPr lang="en-US" sz="1500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r>
              <a:rPr lang="en-US" sz="1500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Headtail</a:t>
            </a: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 instability </a:t>
            </a:r>
            <a:r>
              <a:rPr lang="en-US" sz="1500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 transverse FB</a:t>
            </a:r>
            <a:endParaRPr lang="en-US" sz="150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Challenges in the PS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21552" y="936368"/>
            <a:ext cx="5174200" cy="2454993"/>
            <a:chOff x="21552" y="688132"/>
            <a:chExt cx="5174200" cy="245499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48503" t="46772" r="12518" b="7877"/>
            <a:stretch/>
          </p:blipFill>
          <p:spPr>
            <a:xfrm>
              <a:off x="3887425" y="688132"/>
              <a:ext cx="1308327" cy="117156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1552" y="1415633"/>
              <a:ext cx="3960539" cy="101566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solidFill>
                    <a:srgbClr val="376092"/>
                  </a:solidFill>
                  <a:latin typeface="Arial"/>
                  <a:cs typeface="Arial"/>
                </a:rPr>
                <a:t>Acceleration/Bunch </a:t>
              </a:r>
              <a:r>
                <a:rPr lang="en-US" sz="1500" b="1" dirty="0" err="1" smtClean="0">
                  <a:solidFill>
                    <a:srgbClr val="376092"/>
                  </a:solidFill>
                  <a:latin typeface="Arial"/>
                  <a:cs typeface="Arial"/>
                </a:rPr>
                <a:t>splittings</a:t>
              </a:r>
              <a:endParaRPr lang="en-US" sz="1500" b="1" dirty="0" smtClean="0">
                <a:solidFill>
                  <a:srgbClr val="376092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Longitudinal CBI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new damper </a:t>
              </a:r>
              <a:endParaRPr lang="en-US" sz="15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Transient beam loading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1 turn delay FB</a:t>
              </a:r>
              <a:endParaRPr lang="en-US" sz="15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Transition crossing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no limitation expected</a:t>
              </a:r>
              <a:endParaRPr lang="en-US" sz="15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580509" y="2431296"/>
              <a:ext cx="1746863" cy="71182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4"/>
          <p:cNvGrpSpPr/>
          <p:nvPr/>
        </p:nvGrpSpPr>
        <p:grpSpPr>
          <a:xfrm>
            <a:off x="5136196" y="1295262"/>
            <a:ext cx="3997963" cy="5356282"/>
            <a:chOff x="5136196" y="1333362"/>
            <a:chExt cx="3997963" cy="5356282"/>
          </a:xfrm>
        </p:grpSpPr>
        <p:grpSp>
          <p:nvGrpSpPr>
            <p:cNvPr id="8" name="Group 52"/>
            <p:cNvGrpSpPr/>
            <p:nvPr/>
          </p:nvGrpSpPr>
          <p:grpSpPr>
            <a:xfrm>
              <a:off x="5136196" y="1333362"/>
              <a:ext cx="3997963" cy="3722263"/>
              <a:chOff x="5136196" y="1333362"/>
              <a:chExt cx="3997963" cy="3722263"/>
            </a:xfrm>
          </p:grpSpPr>
          <p:pic>
            <p:nvPicPr>
              <p:cNvPr id="37" name="Picture 2" descr="C:\Heiko\MachineData\CPS\2010\2010-11-04_LHC25_CoupledBunchMeasurements6bunches\Tomoscope\Presentation\C2150_980E10_BU3_06.0kV_g_presentation.pn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r="10362"/>
              <a:stretch/>
            </p:blipFill>
            <p:spPr bwMode="auto">
              <a:xfrm>
                <a:off x="5221260" y="1333362"/>
                <a:ext cx="3912899" cy="711532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432833" y="2438400"/>
                <a:ext cx="3626489" cy="10156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Flat top: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Longitudinal CBI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new damper </a:t>
                </a:r>
                <a:endParaRPr lang="en-US" sz="1500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Electron cloud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Transverse instabilities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rot="10800000">
                <a:off x="5136196" y="2209802"/>
                <a:ext cx="1990468" cy="22859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516" t="2020" r="8590" b="50498"/>
              <a:stretch>
                <a:fillRect/>
              </a:stretch>
            </p:blipFill>
            <p:spPr bwMode="auto">
              <a:xfrm>
                <a:off x="5678509" y="3733223"/>
                <a:ext cx="3338202" cy="132240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44" t="42484" r="9000" b="34208"/>
            <a:stretch/>
          </p:blipFill>
          <p:spPr>
            <a:xfrm>
              <a:off x="6036057" y="5181600"/>
              <a:ext cx="2257043" cy="1508044"/>
            </a:xfrm>
            <a:prstGeom prst="rect">
              <a:avLst/>
            </a:prstGeom>
          </p:spPr>
        </p:pic>
      </p:grpSp>
      <p:cxnSp>
        <p:nvCxnSpPr>
          <p:cNvPr id="27" name="Straight Arrow Connector 26"/>
          <p:cNvCxnSpPr/>
          <p:nvPr/>
        </p:nvCxnSpPr>
        <p:spPr>
          <a:xfrm rot="5400000" flipH="1" flipV="1">
            <a:off x="2060413" y="5294079"/>
            <a:ext cx="616546" cy="39158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51"/>
          <p:cNvGrpSpPr/>
          <p:nvPr/>
        </p:nvGrpSpPr>
        <p:grpSpPr>
          <a:xfrm>
            <a:off x="113442" y="5181601"/>
            <a:ext cx="5887623" cy="1643099"/>
            <a:chOff x="113442" y="5181601"/>
            <a:chExt cx="5887623" cy="1643099"/>
          </a:xfrm>
        </p:grpSpPr>
        <p:grpSp>
          <p:nvGrpSpPr>
            <p:cNvPr id="5" name="Group 39"/>
            <p:cNvGrpSpPr/>
            <p:nvPr/>
          </p:nvGrpSpPr>
          <p:grpSpPr>
            <a:xfrm>
              <a:off x="113442" y="5181601"/>
              <a:ext cx="4229958" cy="1401374"/>
              <a:chOff x="113442" y="5181601"/>
              <a:chExt cx="4229958" cy="140137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rot="5400000" flipH="1" flipV="1">
                <a:off x="2060413" y="5294079"/>
                <a:ext cx="616546" cy="39158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13442" y="5798145"/>
                <a:ext cx="4229958" cy="78483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 </a:t>
                </a:r>
                <a:r>
                  <a:rPr lang="en-US" sz="1500" dirty="0">
                    <a:solidFill>
                      <a:srgbClr val="FF0000"/>
                    </a:solidFill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500" dirty="0" smtClean="0">
                    <a:solidFill>
                      <a:srgbClr val="FF0000"/>
                    </a:solidFill>
                    <a:latin typeface="Arial"/>
                    <a:cs typeface="Arial"/>
                    <a:sym typeface="Wingdings"/>
                  </a:rPr>
                  <a:t>2 GeV injection upgrade</a:t>
                </a:r>
                <a:endParaRPr lang="en-US" sz="1500" dirty="0" smtClean="0">
                  <a:solidFill>
                    <a:srgbClr val="FF0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Headtail</a:t>
                </a:r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 instability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1857" y="5835376"/>
              <a:ext cx="1629208" cy="9893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941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88558"/>
            <a:ext cx="8701471" cy="1551641"/>
          </a:xfrm>
        </p:spPr>
        <p:txBody>
          <a:bodyPr>
            <a:normAutofit/>
          </a:bodyPr>
          <a:lstStyle/>
          <a:p>
            <a:pPr algn="just"/>
            <a:r>
              <a:rPr lang="en-US" sz="3500" dirty="0" smtClean="0"/>
              <a:t>						LIU for HL-LHC</a:t>
            </a:r>
            <a:br>
              <a:rPr lang="en-US" sz="3500" dirty="0" smtClean="0"/>
            </a:br>
            <a:r>
              <a:rPr lang="en-US" sz="2000" dirty="0" smtClean="0"/>
              <a:t>- Presentation </a:t>
            </a:r>
            <a:r>
              <a:rPr lang="en-US" sz="2000" dirty="0"/>
              <a:t>on the LIU project with a summary of their </a:t>
            </a:r>
            <a:r>
              <a:rPr lang="en-US" sz="2000" dirty="0" err="1"/>
              <a:t>RunI</a:t>
            </a:r>
            <a:r>
              <a:rPr lang="en-US" sz="2000" dirty="0"/>
              <a:t> performance and projections for </a:t>
            </a:r>
            <a:r>
              <a:rPr lang="en-US" sz="2000" dirty="0" err="1"/>
              <a:t>RunII</a:t>
            </a:r>
            <a:r>
              <a:rPr lang="en-US" sz="2000" dirty="0"/>
              <a:t> (BCMS) with an outline of outstanding tests and </a:t>
            </a:r>
            <a:r>
              <a:rPr lang="en-US" sz="2000" dirty="0" smtClean="0"/>
              <a:t>improvements - 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123259"/>
            <a:ext cx="8701471" cy="1917701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400"/>
              </a:spcBef>
            </a:pPr>
            <a:r>
              <a:rPr lang="en-US" sz="2286" b="1" u="sng" dirty="0" smtClean="0">
                <a:solidFill>
                  <a:srgbClr val="FFFFFF"/>
                </a:solidFill>
              </a:rPr>
              <a:t>S. Gilardoni for the LIU project</a:t>
            </a:r>
          </a:p>
          <a:p>
            <a:pPr>
              <a:spcBef>
                <a:spcPts val="400"/>
              </a:spcBef>
            </a:pPr>
            <a:endParaRPr lang="en-US" sz="2286" b="1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286" b="1" dirty="0" smtClean="0">
                <a:solidFill>
                  <a:srgbClr val="FFFFFF"/>
                </a:solidFill>
              </a:rPr>
              <a:t>Input from: </a:t>
            </a:r>
            <a:r>
              <a:rPr lang="en-US" sz="2286" b="1" dirty="0">
                <a:solidFill>
                  <a:srgbClr val="FFFFFF"/>
                </a:solidFill>
              </a:rPr>
              <a:t>H. </a:t>
            </a:r>
            <a:r>
              <a:rPr lang="en-US" sz="2286" b="1" dirty="0" err="1">
                <a:solidFill>
                  <a:srgbClr val="FFFFFF"/>
                </a:solidFill>
              </a:rPr>
              <a:t>Bartosik</a:t>
            </a:r>
            <a:r>
              <a:rPr lang="en-US" sz="2286" b="1" dirty="0">
                <a:solidFill>
                  <a:srgbClr val="FFFFFF"/>
                </a:solidFill>
              </a:rPr>
              <a:t>, G. </a:t>
            </a:r>
            <a:r>
              <a:rPr lang="en-US" sz="2286" b="1" dirty="0" err="1">
                <a:solidFill>
                  <a:srgbClr val="FFFFFF"/>
                </a:solidFill>
              </a:rPr>
              <a:t>Iadarola</a:t>
            </a:r>
            <a:r>
              <a:rPr lang="en-US" sz="2286" b="1" dirty="0">
                <a:solidFill>
                  <a:srgbClr val="FFFFFF"/>
                </a:solidFill>
              </a:rPr>
              <a:t>, Y. Papaphilippou, G. Rumolo, </a:t>
            </a:r>
            <a:r>
              <a:rPr lang="en-US" sz="2286" b="1" dirty="0" smtClean="0">
                <a:solidFill>
                  <a:srgbClr val="FFFFFF"/>
                </a:solidFill>
              </a:rPr>
              <a:t/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E</a:t>
            </a:r>
            <a:r>
              <a:rPr lang="en-US" sz="2286" b="1" dirty="0">
                <a:solidFill>
                  <a:srgbClr val="FFFFFF"/>
                </a:solidFill>
              </a:rPr>
              <a:t>. </a:t>
            </a:r>
            <a:r>
              <a:rPr lang="en-US" sz="2286" b="1" dirty="0" err="1" smtClean="0">
                <a:solidFill>
                  <a:srgbClr val="FFFFFF"/>
                </a:solidFill>
              </a:rPr>
              <a:t>Shaposhnikova</a:t>
            </a:r>
            <a:r>
              <a:rPr lang="en-US" sz="2286" b="1" dirty="0" smtClean="0">
                <a:solidFill>
                  <a:srgbClr val="FFFFFF"/>
                </a:solidFill>
              </a:rPr>
              <a:t>, G. </a:t>
            </a:r>
            <a:r>
              <a:rPr lang="en-US" sz="2286" b="1" dirty="0" err="1" smtClean="0">
                <a:solidFill>
                  <a:srgbClr val="FFFFFF"/>
                </a:solidFill>
              </a:rPr>
              <a:t>Arduini</a:t>
            </a:r>
            <a:r>
              <a:rPr lang="en-US" sz="2286" b="1" dirty="0" smtClean="0">
                <a:solidFill>
                  <a:srgbClr val="FFFFFF"/>
                </a:solidFill>
              </a:rPr>
              <a:t>, T. </a:t>
            </a:r>
            <a:r>
              <a:rPr lang="en-US" sz="2286" b="1" dirty="0" err="1" smtClean="0">
                <a:solidFill>
                  <a:srgbClr val="FFFFFF"/>
                </a:solidFill>
              </a:rPr>
              <a:t>Argyropoulos</a:t>
            </a:r>
            <a:r>
              <a:rPr lang="en-US" sz="2286" b="1" dirty="0" smtClean="0">
                <a:solidFill>
                  <a:srgbClr val="FFFFFF"/>
                </a:solidFill>
              </a:rPr>
              <a:t>, J. </a:t>
            </a:r>
            <a:r>
              <a:rPr lang="en-US" sz="2286" b="1" dirty="0" err="1" smtClean="0">
                <a:solidFill>
                  <a:srgbClr val="FFFFFF"/>
                </a:solidFill>
              </a:rPr>
              <a:t>Bauche</a:t>
            </a:r>
            <a:r>
              <a:rPr lang="en-US" sz="2286" b="1" dirty="0" smtClean="0">
                <a:solidFill>
                  <a:srgbClr val="FFFFFF"/>
                </a:solidFill>
              </a:rPr>
              <a:t>, </a:t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T. </a:t>
            </a:r>
            <a:r>
              <a:rPr lang="en-US" sz="2286" b="1" dirty="0" err="1" smtClean="0">
                <a:solidFill>
                  <a:srgbClr val="FFFFFF"/>
                </a:solidFill>
              </a:rPr>
              <a:t>Bohl</a:t>
            </a:r>
            <a:r>
              <a:rPr lang="en-US" sz="2286" b="1" dirty="0" smtClean="0">
                <a:solidFill>
                  <a:srgbClr val="FFFFFF"/>
                </a:solidFill>
              </a:rPr>
              <a:t>,  K. </a:t>
            </a:r>
            <a:r>
              <a:rPr lang="en-US" sz="2286" b="1" dirty="0" err="1" smtClean="0">
                <a:solidFill>
                  <a:srgbClr val="FFFFFF"/>
                </a:solidFill>
              </a:rPr>
              <a:t>Cornelis</a:t>
            </a:r>
            <a:r>
              <a:rPr lang="en-US" sz="2286" b="1" dirty="0" smtClean="0">
                <a:solidFill>
                  <a:srgbClr val="FFFFFF"/>
                </a:solidFill>
              </a:rPr>
              <a:t>, P. Costa Pinto, H. </a:t>
            </a:r>
            <a:r>
              <a:rPr lang="en-US" sz="2286" b="1" dirty="0" err="1" smtClean="0">
                <a:solidFill>
                  <a:srgbClr val="FFFFFF"/>
                </a:solidFill>
              </a:rPr>
              <a:t>Damerau</a:t>
            </a:r>
            <a:r>
              <a:rPr lang="en-US" sz="2286" b="1" dirty="0" smtClean="0">
                <a:solidFill>
                  <a:srgbClr val="FFFFFF"/>
                </a:solidFill>
              </a:rPr>
              <a:t>, R. de Maria, D. </a:t>
            </a:r>
            <a:r>
              <a:rPr lang="en-US" sz="2286" b="1" dirty="0" err="1" smtClean="0">
                <a:solidFill>
                  <a:srgbClr val="FFFFFF"/>
                </a:solidFill>
              </a:rPr>
              <a:t>Manglunki</a:t>
            </a:r>
            <a:r>
              <a:rPr lang="en-US" sz="2286" b="1" dirty="0" smtClean="0">
                <a:solidFill>
                  <a:srgbClr val="FFFFFF"/>
                </a:solidFill>
              </a:rPr>
              <a:t>,</a:t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J. Esteban Müller, R. Garoby, B. Goddard, S. Hancock, </a:t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W. </a:t>
            </a:r>
            <a:r>
              <a:rPr lang="en-US" sz="2286" b="1" dirty="0" err="1" smtClean="0">
                <a:solidFill>
                  <a:srgbClr val="FFFFFF"/>
                </a:solidFill>
              </a:rPr>
              <a:t>Höfle</a:t>
            </a:r>
            <a:r>
              <a:rPr lang="en-US" sz="2286" b="1" dirty="0" smtClean="0">
                <a:solidFill>
                  <a:srgbClr val="FFFFFF"/>
                </a:solidFill>
              </a:rPr>
              <a:t>, M. Meddahi, B. </a:t>
            </a:r>
            <a:r>
              <a:rPr lang="en-US" sz="2286" b="1" dirty="0" err="1" smtClean="0">
                <a:solidFill>
                  <a:srgbClr val="FFFFFF"/>
                </a:solidFill>
              </a:rPr>
              <a:t>Mikulec</a:t>
            </a:r>
            <a:r>
              <a:rPr lang="en-US" sz="2286" b="1" dirty="0" smtClean="0">
                <a:solidFill>
                  <a:srgbClr val="FFFFFF"/>
                </a:solidFill>
              </a:rPr>
              <a:t>, M. </a:t>
            </a:r>
            <a:r>
              <a:rPr lang="en-US" sz="2286" b="1" dirty="0" err="1" smtClean="0">
                <a:solidFill>
                  <a:srgbClr val="FFFFFF"/>
                </a:solidFill>
              </a:rPr>
              <a:t>Taborelli</a:t>
            </a:r>
            <a:r>
              <a:rPr lang="en-US" sz="2286" b="1" dirty="0" smtClean="0">
                <a:solidFill>
                  <a:srgbClr val="FFFFFF"/>
                </a:solidFill>
              </a:rPr>
              <a:t>, H. </a:t>
            </a:r>
            <a:r>
              <a:rPr lang="en-US" sz="2286" b="1" dirty="0" err="1" smtClean="0">
                <a:solidFill>
                  <a:srgbClr val="FFFFFF"/>
                </a:solidFill>
              </a:rPr>
              <a:t>Timko</a:t>
            </a:r>
            <a:r>
              <a:rPr lang="en-US" sz="2286" b="1" dirty="0" smtClean="0">
                <a:solidFill>
                  <a:srgbClr val="FFFFFF"/>
                </a:solidFill>
              </a:rPr>
              <a:t>, R. </a:t>
            </a:r>
            <a:r>
              <a:rPr lang="en-US" sz="2286" b="1" dirty="0" err="1" smtClean="0">
                <a:solidFill>
                  <a:srgbClr val="FFFFFF"/>
                </a:solidFill>
              </a:rPr>
              <a:t>Wasef</a:t>
            </a:r>
            <a:endParaRPr lang="en-US" sz="2286" b="1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5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Coupled bunch instabilities</a:t>
            </a:r>
            <a:endParaRPr lang="en-GB" dirty="0"/>
          </a:p>
        </p:txBody>
      </p:sp>
      <p:pic>
        <p:nvPicPr>
          <p:cNvPr id="8" name="Picture 5" descr="31kV10MHzAloneAllBunches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791" y="4779341"/>
            <a:ext cx="3828185" cy="2030656"/>
          </a:xfrm>
          <a:prstGeom prst="rect">
            <a:avLst/>
          </a:prstGeom>
          <a:noFill/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393031" y="4849250"/>
            <a:ext cx="1840491" cy="1800000"/>
            <a:chOff x="1752600" y="2133600"/>
            <a:chExt cx="2960737" cy="2895600"/>
          </a:xfrm>
        </p:grpSpPr>
        <p:pic>
          <p:nvPicPr>
            <p:cNvPr id="9" name="Picture 2" descr="C:\Heiko\Presentations\2010-07_LHCBeamsCoupledBunchObservationUpdateMSWG\LHC50DoubleSplit1TFBK\2010-07-01_LHC50DoubleSplit_1TFBKoff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2600" y="2133600"/>
              <a:ext cx="2960737" cy="289560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3531602" y="3898753"/>
              <a:ext cx="1181735" cy="430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OFF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6524444" y="4864803"/>
            <a:ext cx="1880767" cy="1800000"/>
            <a:chOff x="6357168" y="3143674"/>
            <a:chExt cx="1880767" cy="1800000"/>
          </a:xfrm>
        </p:grpSpPr>
        <p:pic>
          <p:nvPicPr>
            <p:cNvPr id="10" name="Picture 3" descr="C:\Heiko\Presentations\2010-07_LHCBeamsCoupledBunchObservationUpdateMSWG\LHC50DoubleSplit1TFBK\2010-07-01_LHC50DoubleSplit_1TFBKon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57168" y="3143674"/>
              <a:ext cx="1840491" cy="18000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198868" y="4191000"/>
              <a:ext cx="10390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b="1" dirty="0" smtClean="0">
                  <a:solidFill>
                    <a:schemeClr val="bg1"/>
                  </a:solidFill>
                </a:rPr>
                <a:t>FB ON</a:t>
              </a:r>
              <a:endParaRPr lang="en-US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-12032" y="1025226"/>
            <a:ext cx="40317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Longitudinal CB instabilities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appear after transition</a:t>
            </a: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With new dedicated longitudinal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damper possible to reach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b="1" dirty="0" smtClean="0">
                <a:latin typeface="Arial"/>
                <a:cs typeface="Arial"/>
              </a:rPr>
              <a:t>more than 2.5e11 p/b </a:t>
            </a:r>
            <a:r>
              <a:rPr lang="en-US" sz="1600" dirty="0" smtClean="0">
                <a:latin typeface="Arial"/>
                <a:cs typeface="Arial"/>
              </a:rPr>
              <a:t>at extraction.</a:t>
            </a:r>
          </a:p>
          <a:p>
            <a:endParaRPr lang="en-US" sz="1600" dirty="0">
              <a:latin typeface="Arial"/>
              <a:cs typeface="Arial"/>
            </a:endParaRPr>
          </a:p>
          <a:p>
            <a:r>
              <a:rPr lang="en-US" sz="1600" b="1" dirty="0" err="1" smtClean="0">
                <a:latin typeface="Arial"/>
                <a:cs typeface="Arial"/>
              </a:rPr>
              <a:t>Finemet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smtClean="0">
                <a:latin typeface="Arial"/>
                <a:cs typeface="Arial"/>
              </a:rPr>
              <a:t>cavity installed during LS1</a:t>
            </a:r>
          </a:p>
        </p:txBody>
      </p:sp>
      <p:pic>
        <p:nvPicPr>
          <p:cNvPr id="31" name="Picture 3" descr="\\cern.ch\dfs\Users\p\paoluzzi\Documents\My Pictures\PS Damper\DSCN09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86" y="1248538"/>
            <a:ext cx="239972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\\cern.ch\dfs\Users\p\paoluzzi\Documents\My Pictures\PS Damper\DSCN09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476" y="1248538"/>
            <a:ext cx="239972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103440" y="3150628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Frequency : 	0.5-5.5 </a:t>
            </a:r>
            <a:r>
              <a:rPr lang="en-US" sz="1600" dirty="0" err="1" smtClean="0">
                <a:latin typeface="Arial"/>
                <a:cs typeface="Arial"/>
              </a:rPr>
              <a:t>MHz.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 smtClean="0">
                <a:latin typeface="Arial"/>
                <a:cs typeface="Arial"/>
              </a:rPr>
              <a:t>Peak voltage :	up to 5 kV.</a:t>
            </a:r>
          </a:p>
          <a:p>
            <a:r>
              <a:rPr lang="en-US" sz="1600" dirty="0" smtClean="0">
                <a:latin typeface="Arial"/>
                <a:cs typeface="Arial"/>
              </a:rPr>
              <a:t>6-cells cavities.</a:t>
            </a:r>
          </a:p>
          <a:p>
            <a:r>
              <a:rPr lang="en-US" sz="1600" dirty="0" smtClean="0">
                <a:latin typeface="Arial"/>
                <a:cs typeface="Arial"/>
              </a:rPr>
              <a:t>Each cell with one gap and 2 </a:t>
            </a:r>
            <a:r>
              <a:rPr lang="en-US" sz="1600" dirty="0" err="1" smtClean="0">
                <a:latin typeface="Arial"/>
                <a:cs typeface="Arial"/>
              </a:rPr>
              <a:t>Finemet</a:t>
            </a:r>
            <a:r>
              <a:rPr lang="en-US" sz="1600" dirty="0" smtClean="0">
                <a:latin typeface="Arial"/>
                <a:cs typeface="Arial"/>
              </a:rPr>
              <a:t>® cores.</a:t>
            </a:r>
          </a:p>
          <a:p>
            <a:r>
              <a:rPr lang="en-US" sz="1600" dirty="0" smtClean="0">
                <a:latin typeface="Arial"/>
                <a:cs typeface="Arial"/>
              </a:rPr>
              <a:t>Each cell driven by two 2.5 kW solid-state amplifier.</a:t>
            </a:r>
          </a:p>
          <a:p>
            <a:r>
              <a:rPr lang="en-US" sz="1600" dirty="0" smtClean="0">
                <a:latin typeface="Arial"/>
                <a:cs typeface="Arial"/>
              </a:rPr>
              <a:t>Water cooled cavities and amplifiers.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63" y="3152333"/>
            <a:ext cx="3611776" cy="154339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571999" y="840560"/>
            <a:ext cx="2661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PS cavities assembled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6056" y="756696"/>
            <a:ext cx="57023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26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limitations overview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83" y="2012043"/>
            <a:ext cx="6376377" cy="4103007"/>
          </a:xfrm>
          <a:prstGeom prst="rect">
            <a:avLst/>
          </a:prstGeom>
        </p:spPr>
      </p:pic>
      <p:grpSp>
        <p:nvGrpSpPr>
          <p:cNvPr id="9" name="Group 65"/>
          <p:cNvGrpSpPr/>
          <p:nvPr/>
        </p:nvGrpSpPr>
        <p:grpSpPr>
          <a:xfrm>
            <a:off x="3994786" y="3848059"/>
            <a:ext cx="4865560" cy="2152692"/>
            <a:chOff x="3540411" y="3642747"/>
            <a:chExt cx="4865560" cy="2152692"/>
          </a:xfrm>
        </p:grpSpPr>
        <p:pic>
          <p:nvPicPr>
            <p:cNvPr id="10" name="Picture 9" descr="EcloudSP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8365" y="3642747"/>
              <a:ext cx="2257606" cy="215269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540411" y="4193360"/>
              <a:ext cx="2467067" cy="5539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376092"/>
                  </a:solidFill>
                  <a:latin typeface="Arial"/>
                  <a:cs typeface="Arial"/>
                </a:rPr>
                <a:t>Along the whole cycle:</a:t>
              </a: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Electron cloud for 25 ns </a:t>
              </a:r>
              <a:endParaRPr lang="en-US" sz="1500" dirty="0">
                <a:solidFill>
                  <a:srgbClr val="376092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19711" y="5299873"/>
            <a:ext cx="5036204" cy="1548776"/>
            <a:chOff x="319711" y="5299873"/>
            <a:chExt cx="5036204" cy="1548776"/>
          </a:xfrm>
        </p:grpSpPr>
        <p:pic>
          <p:nvPicPr>
            <p:cNvPr id="6" name="Picture 5" descr="HDTL-measurement_Q26_SC57173.pdf"/>
            <p:cNvPicPr>
              <a:picLocks noChangeAspect="1"/>
            </p:cNvPicPr>
            <p:nvPr/>
          </p:nvPicPr>
          <p:blipFill>
            <a:blip r:embed="rId4"/>
            <a:srcRect t="6586"/>
            <a:stretch>
              <a:fillRect/>
            </a:stretch>
          </p:blipFill>
          <p:spPr>
            <a:xfrm>
              <a:off x="3443695" y="5359350"/>
              <a:ext cx="1912220" cy="1489299"/>
            </a:xfrm>
            <a:prstGeom prst="rect">
              <a:avLst/>
            </a:prstGeom>
          </p:spPr>
        </p:pic>
        <p:grpSp>
          <p:nvGrpSpPr>
            <p:cNvPr id="13" name="Group 39"/>
            <p:cNvGrpSpPr/>
            <p:nvPr/>
          </p:nvGrpSpPr>
          <p:grpSpPr>
            <a:xfrm>
              <a:off x="319711" y="5299873"/>
              <a:ext cx="3085884" cy="1303790"/>
              <a:chOff x="497322" y="3483773"/>
              <a:chExt cx="3085884" cy="130379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V="1">
                <a:off x="1415155" y="3483773"/>
                <a:ext cx="629359" cy="35162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97322" y="3771900"/>
                <a:ext cx="3085884" cy="101566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Capture losses, incoherent losses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TMCI</a:t>
                </a:r>
                <a:endParaRPr lang="en-US" sz="1500" dirty="0">
                  <a:solidFill>
                    <a:srgbClr val="376092"/>
                  </a:solidFill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664232" y="930274"/>
            <a:ext cx="5984468" cy="1422284"/>
            <a:chOff x="2664232" y="930274"/>
            <a:chExt cx="5984468" cy="1422284"/>
          </a:xfrm>
        </p:grpSpPr>
        <p:grpSp>
          <p:nvGrpSpPr>
            <p:cNvPr id="23" name="Group 22"/>
            <p:cNvGrpSpPr/>
            <p:nvPr/>
          </p:nvGrpSpPr>
          <p:grpSpPr>
            <a:xfrm>
              <a:off x="2664232" y="930274"/>
              <a:ext cx="5984468" cy="1422284"/>
              <a:chOff x="2664232" y="930274"/>
              <a:chExt cx="5984468" cy="14222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664232" y="930274"/>
                <a:ext cx="5984468" cy="1422284"/>
                <a:chOff x="2664232" y="930274"/>
                <a:chExt cx="5984468" cy="1422284"/>
              </a:xfrm>
            </p:grpSpPr>
            <p:pic>
              <p:nvPicPr>
                <p:cNvPr id="7" name="Picture 6" descr="2011-07-04_50ns_singleRF_Q20_MD150_BunchLengthAlongCycle.eps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64232" y="930274"/>
                  <a:ext cx="1952854" cy="1422284"/>
                </a:xfrm>
                <a:prstGeom prst="rect">
                  <a:avLst/>
                </a:prstGeom>
              </p:spPr>
            </p:pic>
            <p:pic>
              <p:nvPicPr>
                <p:cNvPr id="8" name="Picture 7" descr="2011-11-7_25ns_doubleRF_Q20_MD265_DipoleOscillations.eps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89257" y="950915"/>
                  <a:ext cx="1659443" cy="1323457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4775200" y="1066825"/>
                  <a:ext cx="2126613" cy="101566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Ramp and flat top: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Longitudinal instability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Beam loading </a:t>
                  </a:r>
                </a:p>
                <a:p>
                  <a:r>
                    <a:rPr lang="en-US" sz="1500" dirty="0" smtClean="0">
                      <a:solidFill>
                        <a:srgbClr val="376092"/>
                      </a:solidFill>
                      <a:latin typeface="Arial"/>
                      <a:cs typeface="Arial"/>
                    </a:rPr>
                    <a:t>RF power</a:t>
                  </a:r>
                  <a:endParaRPr lang="en-US" sz="1500" dirty="0">
                    <a:solidFill>
                      <a:srgbClr val="376092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2849037" y="1004274"/>
                <a:ext cx="556558" cy="984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7218961" y="1025452"/>
              <a:ext cx="556558" cy="98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4961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SPS 200 MHz travelling wave RF cavities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763034" cy="567568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Total 200 MHz Power/cavity limit:</a:t>
            </a:r>
          </a:p>
          <a:p>
            <a:pPr lvl="1"/>
            <a:r>
              <a:rPr lang="en-US" sz="1800" dirty="0" smtClean="0"/>
              <a:t>Presently 0.7 MW (continuous mode)</a:t>
            </a:r>
          </a:p>
          <a:p>
            <a:pPr lvl="1"/>
            <a:r>
              <a:rPr lang="en-US" sz="1800" dirty="0" smtClean="0"/>
              <a:t>Around 1.05 MW for ½ ring in pulsed </a:t>
            </a:r>
            <a:br>
              <a:rPr lang="en-US" sz="1800" dirty="0" smtClean="0"/>
            </a:br>
            <a:r>
              <a:rPr lang="en-US" sz="1800" dirty="0" smtClean="0"/>
              <a:t>mode with new LLRF</a:t>
            </a:r>
          </a:p>
          <a:p>
            <a:pPr lvl="1"/>
            <a:r>
              <a:rPr lang="en-US" sz="1800" i="1" dirty="0" smtClean="0"/>
              <a:t>Limit reached already during acceleration</a:t>
            </a:r>
          </a:p>
          <a:p>
            <a:pPr>
              <a:buClrTx/>
            </a:pPr>
            <a:r>
              <a:rPr lang="en-US" sz="1800" dirty="0" smtClean="0">
                <a:solidFill>
                  <a:srgbClr val="FF0000"/>
                </a:solidFill>
              </a:rPr>
              <a:t>Beam loading: less voltage available </a:t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			     for higher intensity!</a:t>
            </a:r>
          </a:p>
          <a:p>
            <a:pPr>
              <a:buClrTx/>
            </a:pPr>
            <a:r>
              <a:rPr lang="en-US" sz="1800" dirty="0" smtClean="0">
                <a:solidFill>
                  <a:srgbClr val="FF0000"/>
                </a:solidFill>
              </a:rPr>
              <a:t>Bunch length at extraction fixed by LHC acceptance</a:t>
            </a:r>
          </a:p>
          <a:p>
            <a:pPr>
              <a:buClrTx/>
            </a:pP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Upgrade:</a:t>
            </a:r>
          </a:p>
          <a:p>
            <a:pPr lvl="1"/>
            <a:r>
              <a:rPr lang="en-US" sz="1800" b="1" dirty="0" smtClean="0"/>
              <a:t>Rearrange 4 existing cavities into 6 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2x4+4x3 </a:t>
            </a:r>
            <a:r>
              <a:rPr lang="en-US" sz="1800" dirty="0" smtClean="0"/>
              <a:t>= 20 sections, with 2 spare sections</a:t>
            </a:r>
          </a:p>
          <a:p>
            <a:pPr lvl="2"/>
            <a:r>
              <a:rPr lang="en-US" sz="1800" dirty="0" smtClean="0"/>
              <a:t>gives also 20% less impedance  </a:t>
            </a:r>
          </a:p>
          <a:p>
            <a:pPr lvl="1"/>
            <a:r>
              <a:rPr lang="en-US" sz="1800" b="1" dirty="0" smtClean="0"/>
              <a:t>2 additional new power </a:t>
            </a:r>
            <a:br>
              <a:rPr lang="en-US" sz="1800" b="1" dirty="0" smtClean="0"/>
            </a:br>
            <a:r>
              <a:rPr lang="en-US" sz="1800" b="1" dirty="0" smtClean="0"/>
              <a:t>plants with 1.6 MW each</a:t>
            </a:r>
            <a:endParaRPr lang="en-US" sz="1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5609930" y="3391271"/>
            <a:ext cx="3446281" cy="3466729"/>
            <a:chOff x="5989112" y="-221239"/>
            <a:chExt cx="3446281" cy="3466729"/>
          </a:xfrm>
        </p:grpSpPr>
        <p:grpSp>
          <p:nvGrpSpPr>
            <p:cNvPr id="8" name="Group 7"/>
            <p:cNvGrpSpPr/>
            <p:nvPr/>
          </p:nvGrpSpPr>
          <p:grpSpPr>
            <a:xfrm>
              <a:off x="5989112" y="-221239"/>
              <a:ext cx="3446281" cy="3466729"/>
              <a:chOff x="1958099" y="1009592"/>
              <a:chExt cx="3446281" cy="346672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958099" y="1009592"/>
                <a:ext cx="3446281" cy="3466729"/>
                <a:chOff x="1996199" y="1149292"/>
                <a:chExt cx="3446281" cy="3466729"/>
              </a:xfrm>
            </p:grpSpPr>
            <p:pic>
              <p:nvPicPr>
                <p:cNvPr id="13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996199" y="1672223"/>
                  <a:ext cx="2998993" cy="29437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4" name="Text Placeholder 2"/>
                <p:cNvSpPr txBox="1">
                  <a:spLocks/>
                </p:cNvSpPr>
                <p:nvPr/>
              </p:nvSpPr>
              <p:spPr bwMode="auto">
                <a:xfrm>
                  <a:off x="2394480" y="1149292"/>
                  <a:ext cx="3048000" cy="6397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b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Power/cavity</a:t>
                  </a:r>
                  <a:r>
                    <a:rPr kumimoji="0" lang="en-US" sz="1600" b="0" i="0" u="none" strike="noStrike" kern="0" cap="none" spc="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 </a:t>
                  </a: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(nominal intensity)</a:t>
                  </a:r>
                  <a:endPara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3164242" y="2694885"/>
                <a:ext cx="171847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smtClean="0"/>
                  <a:t>present power limit</a:t>
                </a:r>
                <a:endParaRPr lang="en-US" sz="15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494285" y="1116381"/>
              <a:ext cx="57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Q20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06985" y="2288353"/>
              <a:ext cx="57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Q26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44116" y="561571"/>
            <a:ext cx="4032449" cy="2840547"/>
            <a:chOff x="539552" y="2246253"/>
            <a:chExt cx="4032449" cy="2840547"/>
          </a:xfrm>
        </p:grpSpPr>
        <p:pic>
          <p:nvPicPr>
            <p:cNvPr id="17" name="Picture 2" descr="C:\Heiko\Presentations\2013-10_InjectorChainExoticOptionsRLIUP\OptionsSPS\intensityLimitation0.57eVsImpedanceReduction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566800"/>
              <a:ext cx="3788685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 rot="20026314">
              <a:off x="1383614" y="4023132"/>
              <a:ext cx="17102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t</a:t>
              </a:r>
              <a:r>
                <a:rPr lang="en-US" sz="1400" dirty="0" smtClean="0">
                  <a:latin typeface="Constantia" panose="02030602050306030303" pitchFamily="18" charset="0"/>
                </a:rPr>
                <a:t> = </a:t>
              </a:r>
              <a:r>
                <a:rPr lang="en-US" sz="1400" dirty="0" err="1" smtClean="0">
                  <a:latin typeface="Constantia" panose="02030602050306030303" pitchFamily="18" charset="0"/>
                </a:rPr>
                <a:t>const</a:t>
              </a:r>
              <a:r>
                <a:rPr lang="en-US" sz="1400" dirty="0" smtClean="0">
                  <a:latin typeface="Constantia" panose="02030602050306030303" pitchFamily="18" charset="0"/>
                </a:rPr>
                <a:t>, LD+PWD</a:t>
              </a:r>
              <a:endParaRPr lang="en-GB" sz="1400" dirty="0">
                <a:latin typeface="Constantia" panose="02030602050306030303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531152">
              <a:off x="1123926" y="3045718"/>
              <a:ext cx="8370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2</a:t>
              </a:r>
              <a:r>
                <a:rPr lang="en-US" sz="1400" b="1" dirty="0" smtClean="0">
                  <a:solidFill>
                    <a:srgbClr val="0000FF"/>
                  </a:solidFill>
                  <a:latin typeface="Symbol" panose="05050102010706020507" pitchFamily="18" charset="2"/>
                  <a:sym typeface="Symbol"/>
                </a:rPr>
                <a:t>4+25</a:t>
              </a:r>
              <a:endParaRPr lang="en-GB" sz="14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358958">
              <a:off x="1238284" y="2699096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4</a:t>
              </a:r>
              <a:r>
                <a:rPr lang="en-US" sz="1400" b="1" dirty="0" smtClean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</a:t>
              </a:r>
              <a:r>
                <a:rPr lang="en-US" sz="1400" b="1" dirty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3</a:t>
              </a:r>
              <a:r>
                <a:rPr lang="en-US" sz="1400" b="1" dirty="0" smtClean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+24</a:t>
              </a:r>
              <a:endParaRPr lang="en-GB" sz="14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147856">
              <a:off x="3446973" y="3049390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4</a:t>
              </a:r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3+4</a:t>
              </a:r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2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54547" y="2580928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10</a:t>
              </a:r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2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 rot="18279230">
              <a:off x="2436793" y="3113745"/>
              <a:ext cx="466683" cy="2518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375818" y="4213468"/>
              <a:ext cx="190148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Constantia" panose="02030602050306030303" pitchFamily="18" charset="0"/>
                </a:rPr>
                <a:t>LD: Loss of Landau damp.</a:t>
              </a:r>
            </a:p>
            <a:p>
              <a:r>
                <a:rPr lang="en-US" sz="1100" b="1" dirty="0" smtClean="0">
                  <a:latin typeface="Constantia" panose="02030602050306030303" pitchFamily="18" charset="0"/>
                </a:rPr>
                <a:t>PWD: Potential well dist.</a:t>
              </a:r>
              <a:endParaRPr lang="en-GB" sz="11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9554712">
              <a:off x="1252570" y="3946931"/>
              <a:ext cx="986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Z</a:t>
              </a:r>
              <a:r>
                <a:rPr lang="en-US" sz="14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/</a:t>
              </a:r>
              <a:r>
                <a:rPr lang="en-US" sz="1400" b="1" i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n</a:t>
              </a:r>
              <a:r>
                <a:rPr lang="en-US" sz="14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 today</a:t>
              </a:r>
              <a:endParaRPr lang="en-GB" sz="1400" b="1" dirty="0">
                <a:solidFill>
                  <a:srgbClr val="385D8A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22452" y="3441627"/>
              <a:ext cx="110639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P</a:t>
              </a:r>
              <a:r>
                <a:rPr lang="en-US" sz="1100" b="1" baseline="-25000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old</a:t>
              </a:r>
              <a:r>
                <a:rPr lang="en-US" sz="11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 = 1.05 MW</a:t>
              </a:r>
            </a:p>
            <a:p>
              <a:r>
                <a:rPr lang="en-US" sz="1100" b="1" dirty="0" err="1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P</a:t>
              </a:r>
              <a:r>
                <a:rPr lang="en-US" sz="1100" b="1" baseline="-25000" dirty="0" err="1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new</a:t>
              </a:r>
              <a:r>
                <a:rPr lang="en-US" sz="11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= 1.6 MW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68161" y="2246253"/>
              <a:ext cx="29434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RF voltage at transfer to LHC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2298051" y="3676010"/>
              <a:ext cx="124929" cy="1249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2584387" y="3484380"/>
              <a:ext cx="124929" cy="124929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3131879" y="3112396"/>
              <a:ext cx="124929" cy="12492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3431816" y="2913039"/>
              <a:ext cx="124929" cy="1249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3577073" y="2814301"/>
              <a:ext cx="124929" cy="1249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3799898" y="3849623"/>
              <a:ext cx="12056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Q20 optics</a:t>
              </a:r>
              <a:endParaRPr lang="en-GB" sz="1600" b="1" dirty="0">
                <a:solidFill>
                  <a:srgbClr val="385D8A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5570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985944" y="1679875"/>
            <a:ext cx="3098499" cy="3346973"/>
            <a:chOff x="985944" y="2026243"/>
            <a:chExt cx="3098499" cy="3346973"/>
          </a:xfrm>
        </p:grpSpPr>
        <p:grpSp>
          <p:nvGrpSpPr>
            <p:cNvPr id="36" name="Group 35"/>
            <p:cNvGrpSpPr/>
            <p:nvPr/>
          </p:nvGrpSpPr>
          <p:grpSpPr>
            <a:xfrm>
              <a:off x="1044000" y="2026243"/>
              <a:ext cx="3023462" cy="3272957"/>
              <a:chOff x="1044000" y="2026243"/>
              <a:chExt cx="3023462" cy="3272957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1473889" y="2026243"/>
                <a:ext cx="2457659" cy="3226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/>
                  <a:cs typeface="Arial"/>
                </a:endParaRPr>
              </a:p>
            </p:txBody>
          </p:sp>
          <p:pic>
            <p:nvPicPr>
              <p:cNvPr id="43" name="Picture 2" descr="C:\Heiko\MathematicaFilesCERN\LongitudinalTracking\MicrobatchDoubleSplith7h21Roland\h7h21TripeSplitComparisonSimulationMachineVersio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4000" y="2264400"/>
                <a:ext cx="3023462" cy="3034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7" name="Picture 2" descr="C:\Heiko\MathematicaFilesCERN\LongitudinalTracking\MicrobatchDoubleSplith7h21Roland\h7h21DoubleSplitSimulationMachineVersi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126" y="2273911"/>
              <a:ext cx="3024336" cy="3035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2"/>
            <p:cNvSpPr>
              <a:spLocks noChangeArrowheads="1"/>
            </p:cNvSpPr>
            <p:nvPr/>
          </p:nvSpPr>
          <p:spPr bwMode="auto">
            <a:xfrm rot="16200000">
              <a:off x="-24138" y="3717032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Arial"/>
                  <a:cs typeface="Arial"/>
                </a:rPr>
                <a:t>Simulation</a:t>
              </a:r>
              <a:endParaRPr lang="en-GB" sz="1600" dirty="0" smtClean="0">
                <a:latin typeface="Arial"/>
                <a:cs typeface="Arial"/>
              </a:endParaRPr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 rot="16200000">
              <a:off x="3122435" y="3051846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Arial"/>
                  <a:cs typeface="Arial"/>
                </a:rPr>
                <a:t>E</a:t>
              </a:r>
              <a:r>
                <a:rPr lang="en-US" sz="1600" b="1" baseline="-25000" dirty="0" err="1" smtClean="0">
                  <a:latin typeface="Arial"/>
                  <a:cs typeface="Arial"/>
                </a:rPr>
                <a:t>kin</a:t>
              </a:r>
              <a:r>
                <a:rPr lang="en-US" sz="1600" b="1" dirty="0" smtClean="0">
                  <a:latin typeface="Arial"/>
                  <a:cs typeface="Arial"/>
                </a:rPr>
                <a:t> = 2.5 </a:t>
              </a:r>
              <a:r>
                <a:rPr lang="en-US" sz="1600" b="1" dirty="0" err="1">
                  <a:latin typeface="Arial"/>
                  <a:cs typeface="Arial"/>
                </a:rPr>
                <a:t>GeV</a:t>
              </a:r>
              <a:endParaRPr lang="en-US" sz="1600" b="1" dirty="0">
                <a:latin typeface="Arial"/>
                <a:cs typeface="Arial"/>
              </a:endParaRPr>
            </a:p>
          </p:txBody>
        </p:sp>
        <p:pic>
          <p:nvPicPr>
            <p:cNvPr id="40" name="Picture 2" descr="C:\Heiko\Presentations\2013-10_InjectorChainExoticOptionsRLIUP\SpaceChargeCalculation\LimitPlots\8b4eScheme_v2_L4+2.0GeV_LimitSummaryPlot_25ns_Automatic_Limits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944" y="2245617"/>
              <a:ext cx="3087273" cy="305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5-Point Star 40"/>
            <p:cNvSpPr/>
            <p:nvPr/>
          </p:nvSpPr>
          <p:spPr>
            <a:xfrm>
              <a:off x="3259122" y="2663710"/>
              <a:ext cx="220215" cy="220215"/>
            </a:xfrm>
            <a:prstGeom prst="star5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/>
                <a:cs typeface="Arial"/>
              </a:endParaRPr>
            </a:p>
          </p:txBody>
        </p:sp>
      </p:grpSp>
      <p:pic>
        <p:nvPicPr>
          <p:cNvPr id="1026" name="Picture 2" descr="C:\Heiko\Presentations\2013-10_InjectorChainExoticOptionsRLIUP\BunchPattern8b4e_3split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385" y="180752"/>
            <a:ext cx="3585600" cy="67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Heiko\Presentations\2013-10_InjectorChainExoticOptionsRLIUP\OptionsSPS\intensityLimitation0.57eVs8b4eImpedanceReduc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817" y="2420888"/>
            <a:ext cx="375107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GB" sz="3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86941" y="4036343"/>
            <a:ext cx="19558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LD: Loss of Landau damp.</a:t>
            </a:r>
          </a:p>
          <a:p>
            <a:r>
              <a:rPr lang="en-US" sz="1100" b="1" dirty="0" smtClean="0">
                <a:latin typeface="Arial"/>
                <a:cs typeface="Arial"/>
              </a:rPr>
              <a:t>PWD: Potential well dist.</a:t>
            </a:r>
            <a:endParaRPr lang="en-GB" sz="11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 rot="531152">
            <a:off x="5187089" y="2896334"/>
            <a:ext cx="885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4+25</a:t>
            </a:r>
            <a:endParaRPr lang="en-GB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 rot="358958">
            <a:off x="5303851" y="2549712"/>
            <a:ext cx="885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</a:t>
            </a: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+24</a:t>
            </a:r>
            <a:endParaRPr lang="en-GB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 rot="853562">
            <a:off x="7400697" y="2800946"/>
            <a:ext cx="885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  <a:sym typeface="Symbol"/>
              </a:rPr>
              <a:t>4</a:t>
            </a:r>
            <a:r>
              <a:rPr lang="en-US" sz="1400" b="1" dirty="0" smtClean="0">
                <a:latin typeface="Arial"/>
                <a:cs typeface="Arial"/>
                <a:sym typeface="Symbol"/>
              </a:rPr>
              <a:t>3+4</a:t>
            </a:r>
            <a:r>
              <a:rPr lang="en-US" sz="1400" b="1" dirty="0">
                <a:latin typeface="Arial"/>
                <a:cs typeface="Arial"/>
                <a:sym typeface="Symbol"/>
              </a:rPr>
              <a:t>2</a:t>
            </a:r>
            <a:endParaRPr lang="en-GB" sz="14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31218" y="2431544"/>
            <a:ext cx="582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  <a:sym typeface="Symbol"/>
              </a:rPr>
              <a:t>10</a:t>
            </a:r>
            <a:r>
              <a:rPr lang="en-US" sz="1400" b="1" dirty="0">
                <a:latin typeface="Arial"/>
                <a:cs typeface="Arial"/>
                <a:sym typeface="Symbol"/>
              </a:rPr>
              <a:t>2</a:t>
            </a:r>
            <a:endParaRPr lang="en-GB" sz="14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 rot="19151965">
            <a:off x="5128059" y="3633856"/>
            <a:ext cx="171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t = </a:t>
            </a:r>
            <a:r>
              <a:rPr lang="en-US" sz="1400" dirty="0" err="1" smtClean="0">
                <a:latin typeface="Arial"/>
                <a:cs typeface="Arial"/>
              </a:rPr>
              <a:t>const</a:t>
            </a:r>
            <a:r>
              <a:rPr lang="en-US" sz="1400" dirty="0" smtClean="0">
                <a:latin typeface="Arial"/>
                <a:cs typeface="Arial"/>
              </a:rPr>
              <a:t>, LD+PWD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56419" y="886273"/>
            <a:ext cx="87487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/>
                <a:cs typeface="Arial"/>
                <a:sym typeface="Wingdings" pitchFamily="2" charset="2"/>
              </a:rPr>
              <a:t>L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ine density averaged over 0.3 </a:t>
            </a:r>
            <a:r>
              <a:rPr lang="en-US" dirty="0" err="1" smtClean="0">
                <a:latin typeface="Arial"/>
                <a:cs typeface="Arial"/>
                <a:sym typeface="Wingdings" pitchFamily="2" charset="2"/>
              </a:rPr>
              <a:t>ms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 (≈</a:t>
            </a:r>
            <a:r>
              <a:rPr lang="en-US" dirty="0" err="1" smtClean="0">
                <a:latin typeface="Arial"/>
                <a:cs typeface="Arial"/>
                <a:sym typeface="Wingdings" pitchFamily="2" charset="2"/>
              </a:rPr>
              <a:t>t</a:t>
            </a:r>
            <a:r>
              <a:rPr lang="en-US" baseline="-25000" dirty="0" err="1" smtClean="0">
                <a:latin typeface="Arial"/>
                <a:cs typeface="Arial"/>
                <a:sym typeface="Wingdings" pitchFamily="2" charset="2"/>
              </a:rPr>
              <a:t>fill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/2) reduced by 2/3 at constant </a:t>
            </a:r>
            <a:r>
              <a:rPr lang="en-US" i="1" dirty="0" err="1" smtClean="0">
                <a:latin typeface="Arial"/>
                <a:cs typeface="Arial"/>
                <a:sym typeface="Wingdings" pitchFamily="2" charset="2"/>
              </a:rPr>
              <a:t>N</a:t>
            </a:r>
            <a:r>
              <a:rPr lang="en-US" baseline="-25000" dirty="0" err="1" smtClean="0">
                <a:latin typeface="Arial"/>
                <a:cs typeface="Arial"/>
                <a:sym typeface="Wingdings" pitchFamily="2" charset="2"/>
              </a:rPr>
              <a:t>b</a:t>
            </a:r>
            <a:endParaRPr lang="en-US" baseline="-25000" dirty="0" smtClean="0"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50% more intensity per bunch for the same beam loading </a:t>
            </a:r>
          </a:p>
          <a:p>
            <a:pPr marL="339725" indent="-339725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No benefit for single-bunch instability effects</a:t>
            </a:r>
            <a:endParaRPr lang="en-US" baseline="-25000" dirty="0" smtClean="0"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dirty="0" smtClean="0">
              <a:solidFill>
                <a:srgbClr val="4F81BD"/>
              </a:solidFill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dirty="0" smtClean="0">
              <a:solidFill>
                <a:srgbClr val="4F81BD"/>
              </a:solidFill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GB" dirty="0" smtClean="0">
              <a:solidFill>
                <a:srgbClr val="4F81BD"/>
              </a:solidFill>
              <a:latin typeface="Arial"/>
              <a:cs typeface="Arial"/>
              <a:sym typeface="Wingdings" pitchFamily="2" charset="2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85750" y="4950712"/>
            <a:ext cx="833030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i="1" dirty="0" err="1" smtClean="0">
                <a:latin typeface="Arial"/>
                <a:cs typeface="Arial"/>
                <a:sym typeface="Wingdings" pitchFamily="2" charset="2"/>
              </a:rPr>
              <a:t>N</a:t>
            </a:r>
            <a:r>
              <a:rPr lang="en-US" baseline="-25000" dirty="0" err="1" smtClean="0">
                <a:latin typeface="Arial"/>
                <a:cs typeface="Arial"/>
                <a:sym typeface="Wingdings" pitchFamily="2" charset="2"/>
              </a:rPr>
              <a:t>b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 ≈ </a:t>
            </a:r>
            <a:r>
              <a:rPr lang="en-US" dirty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3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 · 10</a:t>
            </a:r>
            <a:r>
              <a:rPr lang="en-US" baseline="300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11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 ppb reachable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  <a:sym typeface="Wingdings" pitchFamily="2" charset="2"/>
              </a:rPr>
              <a:t>assuming SPS impedance reduction by 50%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First beam tests after LS1 possible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dirty="0">
                <a:latin typeface="Arial"/>
                <a:cs typeface="Arial"/>
                <a:sym typeface="Wingdings" pitchFamily="2" charset="2"/>
              </a:rPr>
              <a:t>4 bunches missing every 8 bunches </a:t>
            </a:r>
            <a:r>
              <a:rPr lang="en-US" dirty="0">
                <a:latin typeface="Arial"/>
                <a:cs typeface="Arial"/>
                <a:sym typeface="Symbol"/>
              </a:rPr>
              <a:t> </a:t>
            </a:r>
            <a:r>
              <a:rPr lang="en-US" dirty="0">
                <a:solidFill>
                  <a:srgbClr val="385D8A"/>
                </a:solidFill>
                <a:latin typeface="Arial"/>
                <a:cs typeface="Arial"/>
                <a:sym typeface="Symbol"/>
              </a:rPr>
              <a:t>improvement for e-cloud</a:t>
            </a:r>
            <a:endParaRPr lang="en-US" dirty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50% less bunches in LHC</a:t>
            </a:r>
            <a:r>
              <a:rPr lang="en-US" dirty="0">
                <a:latin typeface="Arial"/>
                <a:cs typeface="Arial"/>
                <a:sym typeface="Wingdings" pitchFamily="2" charset="2"/>
              </a:rPr>
              <a:t>, but with </a:t>
            </a:r>
            <a:r>
              <a:rPr lang="en-US" dirty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significantly higher </a:t>
            </a: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intensity</a:t>
            </a:r>
            <a:endParaRPr lang="en-US" dirty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0249" y="186962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8b+4e scheme in the SPS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0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-cloud and scrubbing in the SPS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6204" y="927310"/>
            <a:ext cx="8763034" cy="5909309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Strong limitation due to </a:t>
            </a:r>
            <a:r>
              <a:rPr lang="en-US" sz="1600" b="1" dirty="0" err="1" smtClean="0"/>
              <a:t>e</a:t>
            </a:r>
            <a:r>
              <a:rPr lang="en-US" sz="1600" b="1" dirty="0" smtClean="0"/>
              <a:t>-cloud in the past </a:t>
            </a:r>
          </a:p>
          <a:p>
            <a:pPr lvl="1"/>
            <a:r>
              <a:rPr lang="en-US" sz="1600" dirty="0" smtClean="0"/>
              <a:t>Instabilities at injection + incoherent effects</a:t>
            </a:r>
          </a:p>
          <a:p>
            <a:pPr lvl="1"/>
            <a:r>
              <a:rPr lang="en-US" sz="1600" i="1" dirty="0" smtClean="0"/>
              <a:t>Emittance blow-up along the batch</a:t>
            </a:r>
          </a:p>
          <a:p>
            <a:pPr lvl="1"/>
            <a:r>
              <a:rPr lang="en-US" sz="1600" dirty="0" smtClean="0"/>
              <a:t>High chromaticity needed for beam stability</a:t>
            </a:r>
          </a:p>
          <a:p>
            <a:pPr lvl="1">
              <a:spcAft>
                <a:spcPts val="900"/>
              </a:spcAft>
            </a:pPr>
            <a:r>
              <a:rPr lang="en-US" sz="1600" dirty="0" smtClean="0"/>
              <a:t>Pressure rise around the machine</a:t>
            </a:r>
          </a:p>
          <a:p>
            <a:r>
              <a:rPr lang="en-US" sz="1600" dirty="0" smtClean="0"/>
              <a:t>Situation improved gradually due to scrubbing</a:t>
            </a:r>
          </a:p>
          <a:p>
            <a:pPr lvl="1">
              <a:spcAft>
                <a:spcPts val="900"/>
              </a:spcAft>
            </a:pPr>
            <a:r>
              <a:rPr lang="en-US" sz="1600" dirty="0" smtClean="0"/>
              <a:t>Secondary Electron Yield reduction by e-cloud itself</a:t>
            </a:r>
          </a:p>
          <a:p>
            <a:r>
              <a:rPr lang="en-US" sz="1600" b="1" dirty="0" smtClean="0"/>
              <a:t>Scrubbing runs since 2002 → 2012 no beam degradation</a:t>
            </a:r>
          </a:p>
          <a:p>
            <a:pPr lvl="1"/>
            <a:r>
              <a:rPr lang="en-US" sz="1600" dirty="0" smtClean="0"/>
              <a:t>Performed at injection (~40 s cycle length)</a:t>
            </a:r>
          </a:p>
          <a:p>
            <a:pPr lvl="1"/>
            <a:r>
              <a:rPr lang="en-US" sz="1600" dirty="0" smtClean="0"/>
              <a:t>Typically limited by heating and/or </a:t>
            </a:r>
            <a:r>
              <a:rPr lang="en-US" sz="1600" dirty="0" err="1" smtClean="0"/>
              <a:t>outgassing</a:t>
            </a:r>
            <a:r>
              <a:rPr lang="en-US" sz="1600" dirty="0" smtClean="0"/>
              <a:t> </a:t>
            </a:r>
          </a:p>
          <a:p>
            <a:pPr lvl="1">
              <a:spcAft>
                <a:spcPts val="900"/>
              </a:spcAft>
            </a:pPr>
            <a:r>
              <a:rPr lang="en-US" sz="1600" dirty="0" smtClean="0"/>
              <a:t>~1-2 weeks periods</a:t>
            </a:r>
          </a:p>
          <a:p>
            <a:r>
              <a:rPr lang="en-US" sz="1600" dirty="0" smtClean="0"/>
              <a:t>SPS scrubbing history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1800" y="5490533"/>
            <a:ext cx="7886700" cy="1188661"/>
            <a:chOff x="431800" y="5490533"/>
            <a:chExt cx="7886700" cy="1188661"/>
          </a:xfrm>
        </p:grpSpPr>
        <p:sp>
          <p:nvSpPr>
            <p:cNvPr id="23" name="Chevron 22"/>
            <p:cNvSpPr/>
            <p:nvPr/>
          </p:nvSpPr>
          <p:spPr>
            <a:xfrm>
              <a:off x="431800" y="6108700"/>
              <a:ext cx="7886700" cy="3429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2717800" y="6108700"/>
              <a:ext cx="12827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659058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43378" y="5490533"/>
              <a:ext cx="54234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 smtClean="0"/>
                <a:t>2002</a:t>
              </a:r>
            </a:p>
            <a:p>
              <a:pPr algn="ctr"/>
              <a:r>
                <a:rPr lang="en-US" sz="1300" dirty="0" smtClean="0"/>
                <a:t>(14d)</a:t>
              </a:r>
              <a:endParaRPr lang="en-US" sz="13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74626" y="5490533"/>
              <a:ext cx="53037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2003</a:t>
              </a:r>
            </a:p>
            <a:p>
              <a:pPr algn="ctr"/>
              <a:r>
                <a:rPr lang="en-US" sz="1300" dirty="0" smtClean="0"/>
                <a:t>(8d)</a:t>
              </a:r>
              <a:endParaRPr lang="en-US" sz="13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128439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199559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032000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2004</a:t>
              </a:r>
            </a:p>
            <a:p>
              <a:pPr algn="ctr"/>
              <a:r>
                <a:rPr lang="en-US" sz="1300" dirty="0" smtClean="0"/>
                <a:t>(10d)</a:t>
              </a:r>
              <a:endParaRPr lang="en-US" sz="13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5400000">
              <a:off x="371009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746500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2006</a:t>
              </a:r>
            </a:p>
            <a:p>
              <a:pPr algn="ctr"/>
              <a:r>
                <a:rPr lang="en-US" sz="1300" dirty="0" smtClean="0"/>
                <a:t>(5d)</a:t>
              </a:r>
              <a:endParaRPr lang="en-US" sz="13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435779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394200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2007</a:t>
              </a:r>
            </a:p>
            <a:p>
              <a:pPr algn="ctr"/>
              <a:r>
                <a:rPr lang="en-US" sz="1300" dirty="0" smtClean="0"/>
                <a:t>(7d)</a:t>
              </a:r>
              <a:endParaRPr lang="en-US" sz="13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 rot="5400000">
              <a:off x="503089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067300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2008</a:t>
              </a:r>
            </a:p>
            <a:p>
              <a:pPr algn="ctr"/>
              <a:r>
                <a:rPr lang="en-US" sz="1300" dirty="0" smtClean="0"/>
                <a:t>(2.5d)</a:t>
              </a:r>
              <a:endParaRPr lang="en-US" sz="1300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 rot="5400000">
              <a:off x="7597882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7634288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2012</a:t>
              </a:r>
            </a:p>
            <a:p>
              <a:pPr algn="ctr"/>
              <a:r>
                <a:rPr lang="en-US" sz="1300" dirty="0" smtClean="0"/>
                <a:t>(5d)</a:t>
              </a:r>
              <a:endParaRPr lang="en-US" sz="13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5699644" y="6336400"/>
              <a:ext cx="68400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736050" y="5490533"/>
              <a:ext cx="609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 smtClean="0"/>
                <a:t>2009</a:t>
              </a:r>
            </a:p>
            <a:p>
              <a:pPr algn="ctr"/>
              <a:r>
                <a:rPr lang="en-US" sz="1300" dirty="0" smtClean="0"/>
                <a:t>(1.5d)</a:t>
              </a:r>
              <a:endParaRPr lang="en-US" sz="13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19400" y="6069568"/>
              <a:ext cx="113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Shutdown</a:t>
              </a:r>
              <a:endParaRPr lang="en-US" dirty="0"/>
            </a:p>
          </p:txBody>
        </p:sp>
        <p:sp>
          <p:nvSpPr>
            <p:cNvPr id="46" name="Chevron 45"/>
            <p:cNvSpPr/>
            <p:nvPr/>
          </p:nvSpPr>
          <p:spPr>
            <a:xfrm>
              <a:off x="440690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>
              <a:off x="508000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>
              <a:off x="574875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>
              <a:off x="7024688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>
              <a:off x="640915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>
              <a:off x="7608888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>
              <a:off x="201930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>
              <a:off x="1346200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>
              <a:off x="705278" y="6108700"/>
              <a:ext cx="279400" cy="342900"/>
            </a:xfrm>
            <a:prstGeom prst="chevr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26192" y="821907"/>
            <a:ext cx="3694324" cy="2262088"/>
            <a:chOff x="5626192" y="1192312"/>
            <a:chExt cx="3694324" cy="2262088"/>
          </a:xfrm>
        </p:grpSpPr>
        <p:grpSp>
          <p:nvGrpSpPr>
            <p:cNvPr id="59" name="Group 58"/>
            <p:cNvGrpSpPr/>
            <p:nvPr/>
          </p:nvGrpSpPr>
          <p:grpSpPr>
            <a:xfrm>
              <a:off x="5626192" y="1192312"/>
              <a:ext cx="3694324" cy="2262088"/>
              <a:chOff x="5562692" y="1192312"/>
              <a:chExt cx="3694324" cy="2262088"/>
            </a:xfrm>
          </p:grpSpPr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5562692" y="1406939"/>
                <a:ext cx="3694324" cy="2047461"/>
                <a:chOff x="4662861" y="769371"/>
                <a:chExt cx="4683792" cy="2595843"/>
              </a:xfrm>
            </p:grpSpPr>
            <p:pic>
              <p:nvPicPr>
                <p:cNvPr id="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2003" b="23391"/>
                <a:stretch/>
              </p:blipFill>
              <p:spPr bwMode="auto">
                <a:xfrm>
                  <a:off x="4662861" y="769371"/>
                  <a:ext cx="4683792" cy="25958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6" name="Straight Arrow Connector 19"/>
                <p:cNvCxnSpPr/>
                <p:nvPr/>
              </p:nvCxnSpPr>
              <p:spPr>
                <a:xfrm flipV="1">
                  <a:off x="5575862" y="1275949"/>
                  <a:ext cx="0" cy="109613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7" name="Rettangolo 13"/>
                <p:cNvSpPr/>
                <p:nvPr/>
              </p:nvSpPr>
              <p:spPr>
                <a:xfrm>
                  <a:off x="5470933" y="1479233"/>
                  <a:ext cx="990600" cy="4682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FF0000"/>
                      </a:solidFill>
                      <a:latin typeface="Calibri" pitchFamily="34" charset="0"/>
                    </a:rPr>
                    <a:t>400%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6033864" y="1192312"/>
                <a:ext cx="2840185" cy="3077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2000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(48 b. - 0.8x10</a:t>
                </a:r>
                <a:r>
                  <a:rPr lang="en-US" sz="1400" baseline="30000" dirty="0" smtClean="0">
                    <a:latin typeface="Arial" pitchFamily="34" charset="0"/>
                    <a:cs typeface="Arial" pitchFamily="34" charset="0"/>
                  </a:rPr>
                  <a:t>11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p/b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@inj.) 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6735324" y="2242237"/>
              <a:ext cx="73112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3.5 </a:t>
              </a:r>
              <a:r>
                <a:rPr lang="en-US" sz="1500" dirty="0" err="1" smtClean="0"/>
                <a:t>μm</a:t>
              </a:r>
              <a:endParaRPr lang="en-US" sz="1500" dirty="0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10800000" flipV="1">
              <a:off x="6464300" y="2451098"/>
              <a:ext cx="304802" cy="2286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Picture 51" descr="EmittanceAlongCycleH_DM25June2012.pdf"/>
          <p:cNvPicPr>
            <a:picLocks noChangeAspect="1"/>
          </p:cNvPicPr>
          <p:nvPr/>
        </p:nvPicPr>
        <p:blipFill>
          <a:blip r:embed="rId4"/>
          <a:srcRect t="5658"/>
          <a:stretch>
            <a:fillRect/>
          </a:stretch>
        </p:blipFill>
        <p:spPr>
          <a:xfrm>
            <a:off x="5955005" y="3673055"/>
            <a:ext cx="3277900" cy="1817478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626192" y="3235611"/>
            <a:ext cx="352549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2012 4x72 bunches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(1.15x10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11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p/b @inj.)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15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Future: scrubbing</a:t>
            </a:r>
            <a:r>
              <a:rPr lang="en-US" dirty="0"/>
              <a:t> </a:t>
            </a:r>
            <a:r>
              <a:rPr lang="en-US" dirty="0" smtClean="0"/>
              <a:t>or coating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2850" y="946676"/>
            <a:ext cx="9071150" cy="4857750"/>
          </a:xfrm>
        </p:spPr>
        <p:txBody>
          <a:bodyPr/>
          <a:lstStyle/>
          <a:p>
            <a:r>
              <a:rPr lang="en-US" sz="1400" b="1" dirty="0" smtClean="0"/>
              <a:t>New Scrubbing technique:</a:t>
            </a:r>
          </a:p>
          <a:p>
            <a:r>
              <a:rPr lang="en-US" sz="1400" dirty="0" smtClean="0"/>
              <a:t>Injection of long bunches into SPS </a:t>
            </a:r>
            <a:r>
              <a:rPr lang="en-US" sz="1400" dirty="0"/>
              <a:t>(</a:t>
            </a:r>
            <a:r>
              <a:rPr lang="en-US" sz="1400" dirty="0" smtClean="0"/>
              <a:t>with 25 ns spacing)</a:t>
            </a:r>
            <a:br>
              <a:rPr lang="en-US" sz="1400" dirty="0" smtClean="0"/>
            </a:br>
            <a:r>
              <a:rPr lang="en-US" sz="1400" dirty="0" smtClean="0"/>
              <a:t>Capturing each bunch in 2 neighboring 200 MHz buckets</a:t>
            </a:r>
            <a:br>
              <a:rPr lang="en-US" sz="1400" dirty="0" smtClean="0"/>
            </a:br>
            <a:endParaRPr lang="en-US" sz="1400" dirty="0" smtClean="0"/>
          </a:p>
          <a:p>
            <a:pPr>
              <a:buClrTx/>
            </a:pPr>
            <a:r>
              <a:rPr lang="en-US" sz="1400" b="1" dirty="0" smtClean="0">
                <a:solidFill>
                  <a:srgbClr val="FF0000"/>
                </a:solidFill>
              </a:rPr>
              <a:t>Successfully tested in MDs </a:t>
            </a:r>
            <a:r>
              <a:rPr lang="en-US" sz="1400" dirty="0" smtClean="0"/>
              <a:t>at the end of 2012/13 run </a:t>
            </a:r>
            <a:br>
              <a:rPr lang="en-US" sz="1400" dirty="0" smtClean="0"/>
            </a:br>
            <a:r>
              <a:rPr lang="en-US" sz="1400" dirty="0" smtClean="0"/>
              <a:t>with 1.6x10</a:t>
            </a:r>
            <a:r>
              <a:rPr lang="en-US" sz="1400" baseline="30000" dirty="0" smtClean="0"/>
              <a:t>11</a:t>
            </a:r>
            <a:r>
              <a:rPr lang="en-US" sz="1400" dirty="0" smtClean="0"/>
              <a:t> p/doublet. New tests after LS2</a:t>
            </a:r>
          </a:p>
          <a:p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Clear enhancement on </a:t>
            </a:r>
            <a:r>
              <a:rPr lang="en-US" sz="1400" b="1" dirty="0" smtClean="0">
                <a:solidFill>
                  <a:srgbClr val="FF0000"/>
                </a:solidFill>
              </a:rPr>
              <a:t>e-cloud detectors </a:t>
            </a:r>
            <a:r>
              <a:rPr lang="en-US" sz="1400" dirty="0" smtClean="0"/>
              <a:t>compared to </a:t>
            </a:r>
            <a:br>
              <a:rPr lang="en-US" sz="1400" dirty="0" smtClean="0"/>
            </a:br>
            <a:r>
              <a:rPr lang="en-US" sz="1400" dirty="0" smtClean="0"/>
              <a:t>standard 25 ns beam measured</a:t>
            </a:r>
          </a:p>
          <a:p>
            <a:pPr lvl="1"/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670403" y="1207072"/>
            <a:ext cx="31485" cy="5279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930807" y="883874"/>
            <a:ext cx="40900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Thin a-</a:t>
            </a:r>
            <a:r>
              <a:rPr lang="en-US" sz="1400" b="1" dirty="0" smtClean="0">
                <a:latin typeface="Arial"/>
                <a:cs typeface="Arial"/>
              </a:rPr>
              <a:t>C film a</a:t>
            </a:r>
            <a:r>
              <a:rPr lang="en-US" sz="1400" b="1" dirty="0">
                <a:latin typeface="Arial"/>
                <a:cs typeface="Arial"/>
              </a:rPr>
              <a:t>-C provides low </a:t>
            </a:r>
            <a:r>
              <a:rPr lang="en-US" sz="1400" b="1" dirty="0" smtClean="0">
                <a:latin typeface="Arial"/>
                <a:cs typeface="Arial"/>
              </a:rPr>
              <a:t>SEY</a:t>
            </a:r>
          </a:p>
          <a:p>
            <a:r>
              <a:rPr lang="en-US" sz="1400" dirty="0">
                <a:latin typeface="Arial"/>
                <a:cs typeface="Arial"/>
              </a:rPr>
              <a:t/>
            </a:r>
            <a:br>
              <a:rPr lang="en-US" sz="1400" dirty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Suppression </a:t>
            </a:r>
            <a:r>
              <a:rPr lang="en-US" sz="1400" dirty="0">
                <a:latin typeface="Arial"/>
                <a:cs typeface="Arial"/>
              </a:rPr>
              <a:t>of e-cloud in prototype chambers demonstrated with beam in </a:t>
            </a:r>
            <a:r>
              <a:rPr lang="en-US" sz="1400" dirty="0" smtClean="0">
                <a:latin typeface="Arial"/>
                <a:cs typeface="Arial"/>
              </a:rPr>
              <a:t>SPS</a:t>
            </a:r>
          </a:p>
          <a:p>
            <a:r>
              <a:rPr lang="en-US" sz="1400" dirty="0">
                <a:latin typeface="Arial"/>
                <a:cs typeface="Arial"/>
              </a:rPr>
              <a:t/>
            </a:r>
            <a:br>
              <a:rPr lang="en-US" sz="1400" dirty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4 SPS </a:t>
            </a:r>
            <a:r>
              <a:rPr lang="en-US" sz="1400" dirty="0">
                <a:latin typeface="Arial"/>
                <a:cs typeface="Arial"/>
              </a:rPr>
              <a:t>half cells (including quadrupoles) with a-C coating ready for the startup in 2014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US" sz="1400" dirty="0">
                <a:latin typeface="Arial"/>
                <a:cs typeface="Arial"/>
                <a:sym typeface="Wingdings" panose="05000000000000000000" pitchFamily="2" charset="2"/>
              </a:rPr>
              <a:t>further tests with </a:t>
            </a:r>
            <a:r>
              <a:rPr lang="en-US" sz="1400" dirty="0" smtClean="0">
                <a:latin typeface="Arial"/>
                <a:cs typeface="Arial"/>
                <a:sym typeface="Wingdings" panose="05000000000000000000" pitchFamily="2" charset="2"/>
              </a:rPr>
              <a:t>beam after LS1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0875" y="3384871"/>
            <a:ext cx="4363974" cy="2602676"/>
            <a:chOff x="251458" y="3740934"/>
            <a:chExt cx="4363974" cy="260267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58" y="3740934"/>
              <a:ext cx="4363974" cy="2602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9"/>
            <p:cNvCxnSpPr/>
            <p:nvPr/>
          </p:nvCxnSpPr>
          <p:spPr>
            <a:xfrm>
              <a:off x="1219446" y="5505335"/>
              <a:ext cx="845463" cy="179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Rettangolo 13"/>
            <p:cNvSpPr/>
            <p:nvPr/>
          </p:nvSpPr>
          <p:spPr>
            <a:xfrm>
              <a:off x="1188303" y="5167804"/>
              <a:ext cx="948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25 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9"/>
            <p:cNvCxnSpPr/>
            <p:nvPr/>
          </p:nvCxnSpPr>
          <p:spPr>
            <a:xfrm>
              <a:off x="2649857" y="5502376"/>
              <a:ext cx="270000" cy="179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Rettangolo 13"/>
            <p:cNvSpPr/>
            <p:nvPr/>
          </p:nvSpPr>
          <p:spPr>
            <a:xfrm>
              <a:off x="2624284" y="5137796"/>
              <a:ext cx="948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5 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51458" y="2931428"/>
            <a:ext cx="4182959" cy="3638184"/>
            <a:chOff x="251458" y="2931428"/>
            <a:chExt cx="4182959" cy="3638184"/>
          </a:xfrm>
        </p:grpSpPr>
        <p:sp>
          <p:nvSpPr>
            <p:cNvPr id="14" name="Rectangle 13"/>
            <p:cNvSpPr/>
            <p:nvPr/>
          </p:nvSpPr>
          <p:spPr>
            <a:xfrm>
              <a:off x="251458" y="3270245"/>
              <a:ext cx="4182959" cy="3299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54809" y="2931428"/>
              <a:ext cx="3563925" cy="3611307"/>
              <a:chOff x="4800600" y="2928510"/>
              <a:chExt cx="3563925" cy="3611307"/>
            </a:xfrm>
            <a:noFill/>
          </p:grpSpPr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4800600" y="2928510"/>
                <a:ext cx="3563925" cy="3611307"/>
                <a:chOff x="18740432" y="32572828"/>
                <a:chExt cx="3837415" cy="3888432"/>
              </a:xfrm>
              <a:grpFill/>
            </p:grpSpPr>
            <p:pic>
              <p:nvPicPr>
                <p:cNvPr id="5" name="Picture 6" descr="F:\Dropbox\Dropbox\IPAC13\SPS\image_workspace\IPAC13_stripes_Nb_scan_ecmStSt.png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5984"/>
                <a:stretch/>
              </p:blipFill>
              <p:spPr bwMode="auto">
                <a:xfrm>
                  <a:off x="18740432" y="32572828"/>
                  <a:ext cx="3837415" cy="3888432"/>
                </a:xfrm>
                <a:prstGeom prst="rect">
                  <a:avLst/>
                </a:prstGeom>
                <a:grpFill/>
                <a:extLst/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21557461" y="32986553"/>
                  <a:ext cx="809058" cy="33139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Segoe UI" pitchFamily="34" charset="0"/>
                      <a:cs typeface="Segoe UI" pitchFamily="34" charset="0"/>
                    </a:rPr>
                    <a:t>MBA</a:t>
                  </a:r>
                  <a:endParaRPr lang="en-US" sz="1400" b="1" dirty="0">
                    <a:latin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1557461" y="34786755"/>
                  <a:ext cx="809058" cy="331395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Segoe UI" pitchFamily="34" charset="0"/>
                      <a:cs typeface="Segoe UI" pitchFamily="34" charset="0"/>
                    </a:rPr>
                    <a:t>MBB</a:t>
                  </a:r>
                  <a:endParaRPr lang="en-US" sz="1400" b="1" dirty="0">
                    <a:latin typeface="Segoe UI" pitchFamily="34" charset="0"/>
                    <a:cs typeface="Segoe UI" pitchFamily="34" charset="0"/>
                  </a:endParaRPr>
                </a:p>
              </p:txBody>
            </p:sp>
            <p:grpSp>
              <p:nvGrpSpPr>
                <p:cNvPr id="8" name="Group 71"/>
                <p:cNvGrpSpPr/>
                <p:nvPr/>
              </p:nvGrpSpPr>
              <p:grpSpPr>
                <a:xfrm>
                  <a:off x="20097907" y="34485642"/>
                  <a:ext cx="2358255" cy="220004"/>
                  <a:chOff x="6228184" y="5593644"/>
                  <a:chExt cx="2358255" cy="220004"/>
                </a:xfrm>
                <a:grpFill/>
              </p:grpSpPr>
              <p:pic>
                <p:nvPicPr>
                  <p:cNvPr id="9" name="Picture 2" descr="F:\Dropbox\Dropbox\IPAC13\SPS\image_workspace\IPAC13_stripes_Nb_scan_ecmStSt_legend2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6261" t="17976" r="31903" b="76774"/>
                  <a:stretch/>
                </p:blipFill>
                <p:spPr bwMode="auto">
                  <a:xfrm>
                    <a:off x="7452320" y="5593644"/>
                    <a:ext cx="1134119" cy="204487"/>
                  </a:xfrm>
                  <a:prstGeom prst="rect">
                    <a:avLst/>
                  </a:prstGeom>
                  <a:grpFill/>
                  <a:extLst/>
                </p:spPr>
              </p:pic>
              <p:pic>
                <p:nvPicPr>
                  <p:cNvPr id="10" name="Picture 2" descr="F:\Dropbox\Dropbox\IPAC13\SPS\image_workspace\IPAC13_stripes_Nb_scan_ecmStSt_legend2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6261" t="12727" r="31903" b="82023"/>
                  <a:stretch/>
                </p:blipFill>
                <p:spPr bwMode="auto">
                  <a:xfrm>
                    <a:off x="6228184" y="5609162"/>
                    <a:ext cx="1134119" cy="204486"/>
                  </a:xfrm>
                  <a:prstGeom prst="rect">
                    <a:avLst/>
                  </a:prstGeom>
                  <a:grpFill/>
                  <a:extLst/>
                </p:spPr>
              </p:pic>
            </p:grpSp>
          </p:grpSp>
          <p:sp>
            <p:nvSpPr>
              <p:cNvPr id="33" name="TextBox 32"/>
              <p:cNvSpPr txBox="1"/>
              <p:nvPr/>
            </p:nvSpPr>
            <p:spPr>
              <a:xfrm>
                <a:off x="5323617" y="4908452"/>
                <a:ext cx="1498903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1.6x10</a:t>
                </a:r>
                <a:r>
                  <a:rPr lang="en-US" sz="1200" b="1" baseline="30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b="1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/doublet</a:t>
                </a:r>
                <a:endParaRPr lang="en-US" sz="12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323617" y="5398636"/>
                <a:ext cx="1037313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1.6x10</a:t>
                </a:r>
                <a:r>
                  <a:rPr lang="en-US" sz="1200" b="1" baseline="300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r>
                  <a:rPr lang="en-US" sz="12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b="1" dirty="0" err="1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p/b</a:t>
                </a:r>
                <a:endParaRPr lang="en-US" sz="12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313309" y="4114800"/>
                <a:ext cx="1037313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1.6x10</a:t>
                </a:r>
                <a:r>
                  <a:rPr lang="en-US" sz="1200" b="1" baseline="30000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r>
                  <a:rPr lang="en-US" sz="12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b="1" dirty="0" err="1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p/b</a:t>
                </a:r>
                <a:endParaRPr lang="en-US" sz="12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324577" y="3267327"/>
                <a:ext cx="1498903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1.6x10</a:t>
                </a:r>
                <a:r>
                  <a:rPr lang="en-US" sz="1200" b="1" baseline="30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11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200" b="1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/doublet</a:t>
                </a:r>
                <a:endParaRPr lang="en-US" sz="12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3384023" y="5833503"/>
            <a:ext cx="2600219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 mid 2015: decide if coating should be applied or scrubbing is sufficient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6" cstate="print"/>
          <a:srcRect l="50866" t="24582" r="104" b="6480"/>
          <a:stretch/>
        </p:blipFill>
        <p:spPr bwMode="auto">
          <a:xfrm>
            <a:off x="5333962" y="3065808"/>
            <a:ext cx="3076210" cy="233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4133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bandwidth transverse feedback (CERN/LARP)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10216"/>
            <a:ext cx="8763034" cy="4745691"/>
          </a:xfrm>
        </p:spPr>
        <p:txBody>
          <a:bodyPr/>
          <a:lstStyle/>
          <a:p>
            <a:r>
              <a:rPr lang="en-US" sz="1400" dirty="0" smtClean="0"/>
              <a:t>High bandwidth (intra-bunch) feedback could help</a:t>
            </a:r>
          </a:p>
          <a:p>
            <a:pPr lvl="1"/>
            <a:r>
              <a:rPr lang="en-US" sz="1400" dirty="0" smtClean="0"/>
              <a:t>fight electron cloud instabilities</a:t>
            </a:r>
          </a:p>
          <a:p>
            <a:pPr lvl="1"/>
            <a:r>
              <a:rPr lang="en-US" sz="1400" dirty="0" smtClean="0"/>
              <a:t>improve beam quality during scrubbing </a:t>
            </a:r>
            <a:r>
              <a:rPr lang="en-US" sz="1400" dirty="0" err="1" smtClean="0"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faster and more efficient machine scrubbing</a:t>
            </a:r>
          </a:p>
          <a:p>
            <a:pPr lvl="1"/>
            <a:r>
              <a:rPr lang="en-US" sz="1400" dirty="0" smtClean="0"/>
              <a:t>avoid running with high chromaticity settings </a:t>
            </a:r>
            <a:r>
              <a:rPr lang="en-US" sz="1400" dirty="0" err="1" smtClean="0"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</a:t>
            </a:r>
            <a:r>
              <a:rPr lang="en-US" sz="1400" dirty="0" smtClean="0"/>
              <a:t>better beam lifetime and </a:t>
            </a:r>
            <a:r>
              <a:rPr lang="en-US" sz="1400" dirty="0" err="1" smtClean="0"/>
              <a:t>emittances</a:t>
            </a:r>
            <a:endParaRPr lang="en-US" sz="1400" dirty="0" smtClean="0"/>
          </a:p>
          <a:p>
            <a:pPr lvl="1"/>
            <a:r>
              <a:rPr lang="en-US" sz="1400" dirty="0" smtClean="0"/>
              <a:t>stabilize the scrubbing beam (present damper cannot cope with “pi-mode” oscillations of doublets)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1400" dirty="0" smtClean="0"/>
              <a:t>MD studies in 2012/2013 using a 200 MHz </a:t>
            </a:r>
            <a:r>
              <a:rPr lang="en-US" sz="1400" dirty="0" err="1" smtClean="0"/>
              <a:t>stripline</a:t>
            </a:r>
            <a:r>
              <a:rPr lang="en-US" sz="1400" dirty="0" smtClean="0"/>
              <a:t> pickup as kicker</a:t>
            </a:r>
          </a:p>
          <a:p>
            <a:pPr lvl="1"/>
            <a:r>
              <a:rPr lang="en-US" sz="1400" dirty="0" smtClean="0"/>
              <a:t>Feedback stabilizes the bunch </a:t>
            </a:r>
            <a:r>
              <a:rPr lang="en-US" sz="1400" dirty="0" err="1" smtClean="0">
                <a:sym typeface="Wingdings"/>
              </a:rPr>
              <a:t></a:t>
            </a:r>
            <a:r>
              <a:rPr lang="en-US" sz="1400" dirty="0" smtClean="0">
                <a:sym typeface="Wingdings"/>
              </a:rPr>
              <a:t> </a:t>
            </a:r>
            <a:r>
              <a:rPr lang="en-US" sz="1400" dirty="0" smtClean="0"/>
              <a:t>clearly works for dipole mode</a:t>
            </a:r>
          </a:p>
          <a:p>
            <a:pPr lvl="1"/>
            <a:endParaRPr lang="en-US" sz="1400" dirty="0" smtClean="0"/>
          </a:p>
          <a:p>
            <a:pPr lvl="2"/>
            <a:endParaRPr lang="en-US" sz="1400" dirty="0" smtClean="0"/>
          </a:p>
          <a:p>
            <a:pPr lvl="2"/>
            <a:endParaRPr lang="en-US" sz="1400" dirty="0" smtClean="0"/>
          </a:p>
          <a:p>
            <a:pPr lvl="1"/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452807" y="3623414"/>
            <a:ext cx="7944685" cy="3235380"/>
            <a:chOff x="452807" y="3623414"/>
            <a:chExt cx="7944685" cy="323538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6893" y="3901325"/>
              <a:ext cx="3620599" cy="286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496" y="3936958"/>
              <a:ext cx="3573881" cy="279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/>
            <p:cNvCxnSpPr/>
            <p:nvPr/>
          </p:nvCxnSpPr>
          <p:spPr>
            <a:xfrm rot="5400000">
              <a:off x="-394011" y="5293012"/>
              <a:ext cx="3129976" cy="1588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711481" y="5073663"/>
              <a:ext cx="13720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Tune shift due to Beam loss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8106" y="6075462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Instability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50437" y="6006860"/>
              <a:ext cx="1143000" cy="3077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Feedback off</a:t>
              </a:r>
              <a:endParaRPr lang="en-US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53775" y="5989964"/>
              <a:ext cx="1651925" cy="3077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 smtClean="0"/>
                <a:t>Feedback active</a:t>
              </a:r>
              <a:endParaRPr lang="en-US" sz="1400" b="1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38897" y="4375889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Instability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556549" y="4085079"/>
              <a:ext cx="0" cy="2594520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-91279" y="5007984"/>
              <a:ext cx="139595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Fractional Tune</a:t>
              </a:r>
              <a:endParaRPr 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06493" y="6495348"/>
              <a:ext cx="1395950" cy="2881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bIns="72000" rtlCol="0">
              <a:spAutoFit/>
            </a:bodyPr>
            <a:lstStyle/>
            <a:p>
              <a:pPr algn="ctr"/>
              <a:r>
                <a:rPr lang="en-US" sz="1400" b="1" dirty="0" smtClean="0"/>
                <a:t>Turns (x1000)</a:t>
              </a:r>
              <a:endParaRPr lang="en-US" sz="1400" b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087966" y="4683666"/>
              <a:ext cx="433148" cy="38999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336872" y="5654241"/>
              <a:ext cx="85241" cy="49306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1569993" y="4826273"/>
              <a:ext cx="593092" cy="827968"/>
            </a:xfrm>
            <a:custGeom>
              <a:avLst/>
              <a:gdLst>
                <a:gd name="connsiteX0" fmla="*/ 0 w 557939"/>
                <a:gd name="connsiteY0" fmla="*/ 877340 h 877340"/>
                <a:gd name="connsiteX1" fmla="*/ 325465 w 557939"/>
                <a:gd name="connsiteY1" fmla="*/ 86927 h 877340"/>
                <a:gd name="connsiteX2" fmla="*/ 557939 w 557939"/>
                <a:gd name="connsiteY2" fmla="*/ 55930 h 877340"/>
                <a:gd name="connsiteX0" fmla="*/ 0 w 557939"/>
                <a:gd name="connsiteY0" fmla="*/ 837160 h 837160"/>
                <a:gd name="connsiteX1" fmla="*/ 224726 w 557939"/>
                <a:gd name="connsiteY1" fmla="*/ 186232 h 837160"/>
                <a:gd name="connsiteX2" fmla="*/ 557939 w 557939"/>
                <a:gd name="connsiteY2" fmla="*/ 15750 h 837160"/>
                <a:gd name="connsiteX0" fmla="*/ 0 w 557939"/>
                <a:gd name="connsiteY0" fmla="*/ 821410 h 821410"/>
                <a:gd name="connsiteX1" fmla="*/ 224726 w 557939"/>
                <a:gd name="connsiteY1" fmla="*/ 170482 h 821410"/>
                <a:gd name="connsiteX2" fmla="*/ 557939 w 557939"/>
                <a:gd name="connsiteY2" fmla="*/ 0 h 821410"/>
                <a:gd name="connsiteX0" fmla="*/ 0 w 557939"/>
                <a:gd name="connsiteY0" fmla="*/ 821410 h 821410"/>
                <a:gd name="connsiteX1" fmla="*/ 224726 w 557939"/>
                <a:gd name="connsiteY1" fmla="*/ 170482 h 821410"/>
                <a:gd name="connsiteX2" fmla="*/ 557939 w 557939"/>
                <a:gd name="connsiteY2" fmla="*/ 0 h 821410"/>
                <a:gd name="connsiteX0" fmla="*/ 0 w 557939"/>
                <a:gd name="connsiteY0" fmla="*/ 821410 h 821410"/>
                <a:gd name="connsiteX1" fmla="*/ 178232 w 557939"/>
                <a:gd name="connsiteY1" fmla="*/ 178231 h 821410"/>
                <a:gd name="connsiteX2" fmla="*/ 557939 w 557939"/>
                <a:gd name="connsiteY2" fmla="*/ 0 h 82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939" h="821410">
                  <a:moveTo>
                    <a:pt x="0" y="821410"/>
                  </a:moveTo>
                  <a:cubicBezTo>
                    <a:pt x="116237" y="494654"/>
                    <a:pt x="85242" y="315133"/>
                    <a:pt x="178232" y="178231"/>
                  </a:cubicBezTo>
                  <a:cubicBezTo>
                    <a:pt x="271222" y="41329"/>
                    <a:pt x="340963" y="1291"/>
                    <a:pt x="557939" y="0"/>
                  </a:cubicBezTo>
                </a:path>
              </a:pathLst>
            </a:cu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40497" y="5349329"/>
              <a:ext cx="12341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Feedback switched OFF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6424334" y="5851871"/>
              <a:ext cx="1074510" cy="398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196377" y="3623414"/>
              <a:ext cx="21954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Chromaticity ramped down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(below zero)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>
              <a:off x="3886679" y="5289998"/>
              <a:ext cx="3136003" cy="1588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4155059" y="5007985"/>
              <a:ext cx="139595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Fractional Tune</a:t>
              </a:r>
              <a:endParaRPr lang="en-US" sz="14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90776" y="6517979"/>
              <a:ext cx="1395950" cy="2881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bIns="72000" rtlCol="0">
              <a:spAutoFit/>
            </a:bodyPr>
            <a:lstStyle/>
            <a:p>
              <a:pPr algn="ctr"/>
              <a:r>
                <a:rPr lang="en-US" sz="1400" b="1" dirty="0" smtClean="0"/>
                <a:t>Turns (x1000)</a:t>
              </a:r>
              <a:endParaRPr lang="en-US" sz="14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69279" y="3636114"/>
              <a:ext cx="21954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Chromaticity ramped down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(below zero)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08951" y="3701102"/>
              <a:ext cx="2243711" cy="3077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single bunch 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(1x10</a:t>
              </a:r>
              <a:r>
                <a:rPr lang="en-US" sz="1400" baseline="30000" dirty="0" smtClean="0">
                  <a:latin typeface="Arial" pitchFamily="34" charset="0"/>
                  <a:cs typeface="Arial" pitchFamily="34" charset="0"/>
                </a:rPr>
                <a:t>11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p/b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) 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26810" y="4097779"/>
              <a:ext cx="57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Q26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00687" y="4072379"/>
              <a:ext cx="57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Q26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484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Ions Upgrades and studies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05524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 smtClean="0"/>
              <a:t>Linac</a:t>
            </a:r>
            <a:r>
              <a:rPr lang="en-GB" dirty="0" smtClean="0"/>
              <a:t> 3: increase intensity </a:t>
            </a:r>
            <a:endParaRPr lang="en-GB" dirty="0"/>
          </a:p>
          <a:p>
            <a:pPr lvl="1"/>
            <a:r>
              <a:rPr lang="en-GB" sz="1800" dirty="0" smtClean="0"/>
              <a:t>10 Hz pulsing (included in consolidation - PIC)</a:t>
            </a:r>
          </a:p>
          <a:p>
            <a:pPr lvl="1"/>
            <a:r>
              <a:rPr lang="en-GB" sz="1800" dirty="0" smtClean="0"/>
              <a:t>multiple charge acceleration (unsure of benefit for LEIR)</a:t>
            </a:r>
          </a:p>
          <a:p>
            <a:pPr lvl="1"/>
            <a:endParaRPr lang="en-GB" sz="1800" dirty="0" smtClean="0"/>
          </a:p>
          <a:p>
            <a:r>
              <a:rPr lang="en-GB" dirty="0" smtClean="0"/>
              <a:t>LEIR: Intensity limitation</a:t>
            </a:r>
          </a:p>
          <a:p>
            <a:pPr lvl="1"/>
            <a:r>
              <a:rPr lang="en-GB" sz="1800" b="1" dirty="0" smtClean="0"/>
              <a:t>~+40% needed for additional splitting, but cause presently unknown</a:t>
            </a:r>
            <a:br>
              <a:rPr lang="en-GB" sz="1800" b="1" dirty="0" smtClean="0"/>
            </a:br>
            <a:endParaRPr lang="en-GB" sz="1800" b="1" dirty="0" smtClean="0"/>
          </a:p>
          <a:p>
            <a:r>
              <a:rPr lang="en-GB" dirty="0" smtClean="0"/>
              <a:t>PS: 50 ns splitting or batch compression near transition</a:t>
            </a:r>
          </a:p>
          <a:p>
            <a:pPr lvl="1"/>
            <a:r>
              <a:rPr lang="en-GB" sz="1800" dirty="0" smtClean="0"/>
              <a:t>Tests of 2-bunch batch compression to 50 ns with </a:t>
            </a:r>
            <a:r>
              <a:rPr lang="en-GB" sz="1800" dirty="0" err="1" smtClean="0"/>
              <a:t>Ar</a:t>
            </a:r>
            <a:endParaRPr lang="en-GB" sz="1800" dirty="0" smtClean="0"/>
          </a:p>
          <a:p>
            <a:pPr lvl="1"/>
            <a:r>
              <a:rPr lang="en-GB" sz="1800" dirty="0" smtClean="0"/>
              <a:t>New cavity (</a:t>
            </a:r>
            <a:r>
              <a:rPr lang="en-GB" sz="1800" dirty="0" err="1" smtClean="0"/>
              <a:t>Finemet</a:t>
            </a:r>
            <a:r>
              <a:rPr lang="en-GB" sz="1800" dirty="0" smtClean="0"/>
              <a:t>) </a:t>
            </a:r>
          </a:p>
          <a:p>
            <a:pPr lvl="1"/>
            <a:r>
              <a:rPr lang="en-GB" sz="1800" dirty="0" smtClean="0"/>
              <a:t>Transition-distortion optics for high energy </a:t>
            </a:r>
            <a:r>
              <a:rPr lang="en-GB" sz="1800" dirty="0" err="1" smtClean="0"/>
              <a:t>splittings</a:t>
            </a:r>
            <a:r>
              <a:rPr lang="en-GB" sz="1800" dirty="0" smtClean="0"/>
              <a:t>; imperfections?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dirty="0" smtClean="0"/>
              <a:t>SPS</a:t>
            </a:r>
          </a:p>
          <a:p>
            <a:pPr lvl="1"/>
            <a:r>
              <a:rPr lang="en-GB" sz="1800" dirty="0" smtClean="0"/>
              <a:t>PFL on MKP + MSI-V septum for 100ns rise time injection / batch spacing</a:t>
            </a:r>
          </a:p>
          <a:p>
            <a:pPr lvl="1"/>
            <a:r>
              <a:rPr lang="en-GB" sz="1800" dirty="0" smtClean="0"/>
              <a:t>New beam control allowing RF gymnastics for slip-stacking</a:t>
            </a:r>
          </a:p>
          <a:p>
            <a:pPr lvl="1"/>
            <a:r>
              <a:rPr lang="en-GB" sz="1800" dirty="0" smtClean="0"/>
              <a:t>Are resulting imperfections after slip stacking acceptable by the LHC?</a:t>
            </a:r>
          </a:p>
          <a:p>
            <a:pPr lvl="1"/>
            <a:r>
              <a:rPr lang="en-GB" sz="1800" dirty="0" smtClean="0"/>
              <a:t>Improvement of beam behaviour on flat bottom (RF noise…)</a:t>
            </a:r>
          </a:p>
        </p:txBody>
      </p:sp>
    </p:spTree>
    <p:extLst>
      <p:ext uri="{BB962C8B-B14F-4D97-AF65-F5344CB8AC3E}">
        <p14:creationId xmlns:p14="http://schemas.microsoft.com/office/powerpoint/2010/main" val="93732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93" y="3745936"/>
            <a:ext cx="5612559" cy="239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47" y="1000808"/>
            <a:ext cx="5511472" cy="250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563" y="185195"/>
            <a:ext cx="7986535" cy="837097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solidFill>
                  <a:schemeClr val="accent1"/>
                </a:solidFill>
              </a:rPr>
              <a:t>Pb-Pb</a:t>
            </a:r>
            <a:r>
              <a:rPr lang="en-GB" dirty="0" smtClean="0">
                <a:solidFill>
                  <a:schemeClr val="accent1"/>
                </a:solidFill>
              </a:rPr>
              <a:t> Summary: Peak luminosity &amp; intensity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(w.r.t. nominal) according to different schemes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276323" y="2865603"/>
            <a:ext cx="337595" cy="33032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796746" y="2552899"/>
            <a:ext cx="270118" cy="26430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756697" y="1292497"/>
            <a:ext cx="308730" cy="910375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460636" y="5201301"/>
            <a:ext cx="256078" cy="22140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943811" y="5069151"/>
            <a:ext cx="270118" cy="26430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2864124" y="4534168"/>
            <a:ext cx="308730" cy="27583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829920" y="3958937"/>
            <a:ext cx="308730" cy="55071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758690" y="3178611"/>
            <a:ext cx="126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Nominal</a:t>
            </a:r>
            <a:endParaRPr lang="en-GB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1757" y="2774456"/>
            <a:ext cx="147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  <a:latin typeface="Arial Black" panose="020B0A04020102020204" pitchFamily="34" charset="0"/>
              </a:rPr>
              <a:t>2011/2013</a:t>
            </a:r>
            <a:endParaRPr lang="en-GB" dirty="0">
              <a:solidFill>
                <a:schemeClr val="accent3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75102" y="2496271"/>
            <a:ext cx="90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2015</a:t>
            </a:r>
            <a:endParaRPr lang="en-GB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22140" y="2267168"/>
            <a:ext cx="1530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Proposed </a:t>
            </a:r>
          </a:p>
          <a:p>
            <a:r>
              <a:rPr lang="en-GB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Baseline (100ns)</a:t>
            </a:r>
            <a:endParaRPr lang="en-GB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9566" y="1000808"/>
            <a:ext cx="1875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Slip stacking</a:t>
            </a:r>
            <a:endParaRPr lang="en-GB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68569" y="5948823"/>
            <a:ext cx="2815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Batch spacing in the SPS (ns)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5952" y="3340123"/>
            <a:ext cx="269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Batch spacing in the SPS (ns)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1062060"/>
            <a:ext cx="1150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luminosity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765105" y="1695729"/>
            <a:ext cx="308730" cy="24367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-72787" y="3610301"/>
            <a:ext cx="1914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Intensity/LHC ring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>
            <a:endCxn id="25" idx="1"/>
          </p:cNvCxnSpPr>
          <p:nvPr/>
        </p:nvCxnSpPr>
        <p:spPr>
          <a:xfrm flipV="1">
            <a:off x="663393" y="6118100"/>
            <a:ext cx="5505176" cy="229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6" idx="1"/>
          </p:cNvCxnSpPr>
          <p:nvPr/>
        </p:nvCxnSpPr>
        <p:spPr>
          <a:xfrm>
            <a:off x="671778" y="3509400"/>
            <a:ext cx="56041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671778" y="1168688"/>
            <a:ext cx="0" cy="23407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63393" y="3948855"/>
            <a:ext cx="0" cy="21921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19" y="1180568"/>
            <a:ext cx="3010803" cy="198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 41"/>
          <p:cNvSpPr/>
          <p:nvPr/>
        </p:nvSpPr>
        <p:spPr>
          <a:xfrm>
            <a:off x="2864124" y="4265469"/>
            <a:ext cx="308730" cy="21065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765105" y="1998608"/>
            <a:ext cx="308730" cy="29973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5294723" y="2190038"/>
            <a:ext cx="248766" cy="226313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3172854" y="1074715"/>
            <a:ext cx="1955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anose="020B0A04020102020204" pitchFamily="34" charset="0"/>
              </a:rPr>
              <a:t>50ns batch compression in the PS</a:t>
            </a:r>
            <a:endParaRPr lang="en-GB" dirty="0">
              <a:latin typeface="Arial Black" panose="020B0A0402010202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294723" y="2359826"/>
            <a:ext cx="277631" cy="263362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5467948" y="4789216"/>
            <a:ext cx="248766" cy="226313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441465" y="4965747"/>
            <a:ext cx="296031" cy="252813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19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90474"/>
            <a:ext cx="8763034" cy="545477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The beam characteristics foreseen after implementation of all of LIU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25 ns, 2E11 p/b, 1.9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dirty="0"/>
              <a:t>) are good enough for reaching the HL-LHC goal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All LIU upgrades </a:t>
            </a:r>
            <a:r>
              <a:rPr lang="en-US" dirty="0" smtClean="0"/>
              <a:t>will </a:t>
            </a:r>
            <a:r>
              <a:rPr lang="en-US" dirty="0"/>
              <a:t>be installed during </a:t>
            </a:r>
            <a:r>
              <a:rPr lang="en-US" dirty="0" smtClean="0"/>
              <a:t>LS2, including the L4 connection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ntermediate </a:t>
            </a:r>
            <a:r>
              <a:rPr lang="en-US" dirty="0"/>
              <a:t>shutdowns </a:t>
            </a:r>
            <a:r>
              <a:rPr lang="en-US" dirty="0" smtClean="0"/>
              <a:t>will be used to </a:t>
            </a:r>
            <a:r>
              <a:rPr lang="en-US" dirty="0"/>
              <a:t>minimize the duration </a:t>
            </a:r>
            <a:r>
              <a:rPr lang="en-US" dirty="0" smtClean="0"/>
              <a:t>and </a:t>
            </a:r>
            <a:r>
              <a:rPr lang="en-US" dirty="0"/>
              <a:t>risks of </a:t>
            </a:r>
            <a:r>
              <a:rPr lang="en-US" dirty="0" smtClean="0"/>
              <a:t>LS2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Planning</a:t>
            </a:r>
            <a:r>
              <a:rPr lang="en-US" dirty="0"/>
              <a:t> </a:t>
            </a:r>
            <a:r>
              <a:rPr lang="en-US" dirty="0" smtClean="0"/>
              <a:t>is an issue, particularly for the duration of LS2. 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It will take ~3 years after the LIU hardware upgrades are installed to reach the promised beam </a:t>
            </a:r>
            <a:r>
              <a:rPr lang="en-US" dirty="0" smtClean="0"/>
              <a:t>characteristics, i.e., to be ready after LS3 for HL-LHC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The plan for upgrading the ion injectors </a:t>
            </a:r>
            <a:r>
              <a:rPr lang="en-US" dirty="0" smtClean="0"/>
              <a:t>is </a:t>
            </a:r>
            <a:r>
              <a:rPr lang="en-US" dirty="0"/>
              <a:t>adequate for reaching the luminosity requested for ion physics.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0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Luminosity and injectors performances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423710" y="3831311"/>
            <a:ext cx="1567103" cy="5827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69514" y="4236659"/>
            <a:ext cx="3760173" cy="838200"/>
            <a:chOff x="1459624" y="4236659"/>
            <a:chExt cx="3760173" cy="838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9624" y="4236659"/>
              <a:ext cx="3683000" cy="8382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358188" y="4414109"/>
              <a:ext cx="861609" cy="5335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80373" y="2457973"/>
            <a:ext cx="3810000" cy="1373338"/>
            <a:chOff x="1233050" y="2058552"/>
            <a:chExt cx="3810000" cy="13733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3050" y="2238090"/>
              <a:ext cx="3810000" cy="11938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2990813" y="2898360"/>
              <a:ext cx="1308942" cy="5335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30772" y="2238090"/>
              <a:ext cx="568983" cy="53353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61169" y="2058552"/>
              <a:ext cx="829644" cy="7130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4313809" y="2058552"/>
            <a:ext cx="633323" cy="5245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65039" y="5058536"/>
            <a:ext cx="165117" cy="543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497936" y="2058552"/>
            <a:ext cx="265070" cy="3257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998400" y="899592"/>
            <a:ext cx="41493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Maximum number of bunches </a:t>
            </a:r>
            <a:br>
              <a:rPr lang="en-US" b="1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depends on RF gymnastics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(aka production scheme) chosen in PS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plus number of PS injections in SPS*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54488" y="6366312"/>
            <a:ext cx="52237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* Once fixed the gaps for kicker rise times (PS, SPS, abort gap)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98010" y="5520197"/>
            <a:ext cx="7675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Minimum possible emittance </a:t>
            </a:r>
            <a:r>
              <a:rPr lang="en-US" dirty="0" smtClean="0">
                <a:latin typeface="Arial"/>
                <a:cs typeface="Arial"/>
              </a:rPr>
              <a:t>deliverable is given by the Linac (L2 or L4)</a:t>
            </a:r>
          </a:p>
          <a:p>
            <a:r>
              <a:rPr lang="en-US" dirty="0" smtClean="0">
                <a:latin typeface="Arial"/>
                <a:cs typeface="Arial"/>
              </a:rPr>
              <a:t>Emittance conservation limited by Space-charge in PS and SPS 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455" y="1157698"/>
            <a:ext cx="45584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Maximum Intensity per bunch limited </a:t>
            </a:r>
            <a:r>
              <a:rPr lang="en-US" dirty="0" smtClean="0">
                <a:latin typeface="Arial"/>
                <a:cs typeface="Arial"/>
              </a:rPr>
              <a:t>by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longitudinal beam stability in PS and SPS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and maximum RF power available in SPS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47132" y="3536945"/>
            <a:ext cx="4120777" cy="14773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LIU goal: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maximise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number of protons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circulating in the LHC while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delivering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sufficiently small emittances </a:t>
            </a:r>
            <a:b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both @ LHC injection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792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Back-up slides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36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747712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Assumptions for beam parameter estimation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81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713"/>
            <a:ext cx="8763000" cy="530912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latin typeface="Arial" charset="0"/>
              </a:rPr>
              <a:t>- Scenario foreseen for the injectors: </a:t>
            </a:r>
          </a:p>
          <a:p>
            <a:pPr marL="814388" lvl="1" indent="-342900">
              <a:buFontTx/>
              <a:buChar char="-"/>
            </a:pPr>
            <a:r>
              <a:rPr lang="en-US" dirty="0">
                <a:latin typeface="Arial" charset="0"/>
              </a:rPr>
              <a:t>Brightness curve of </a:t>
            </a:r>
            <a:r>
              <a:rPr lang="en-US" dirty="0" smtClean="0">
                <a:latin typeface="Arial" charset="0"/>
              </a:rPr>
              <a:t>Linac4 projected at PSB extraction </a:t>
            </a:r>
            <a:endParaRPr lang="en-US" dirty="0">
              <a:latin typeface="Arial" charset="0"/>
            </a:endParaRP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all upgrade proposed for PSB/PS done (2 GeV + RF) + Linac4</a:t>
            </a: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SPS: 200 MHz power upgrade, assumed e-</a:t>
            </a:r>
            <a:r>
              <a:rPr lang="en-US" dirty="0">
                <a:latin typeface="Arial" charset="0"/>
              </a:rPr>
              <a:t>cloud </a:t>
            </a:r>
            <a:r>
              <a:rPr lang="en-US" dirty="0" smtClean="0">
                <a:latin typeface="Arial" charset="0"/>
              </a:rPr>
              <a:t>solved - possibly </a:t>
            </a:r>
            <a:r>
              <a:rPr lang="en-US" dirty="0">
                <a:latin typeface="Arial" charset="0"/>
              </a:rPr>
              <a:t>with </a:t>
            </a:r>
            <a:r>
              <a:rPr lang="en-US" dirty="0" err="1">
                <a:latin typeface="Arial" charset="0"/>
              </a:rPr>
              <a:t>aC</a:t>
            </a:r>
            <a:r>
              <a:rPr lang="en-US" dirty="0">
                <a:latin typeface="Arial" charset="0"/>
              </a:rPr>
              <a:t> coating of vacuum </a:t>
            </a:r>
            <a:r>
              <a:rPr lang="en-US" dirty="0" smtClean="0">
                <a:latin typeface="Arial" charset="0"/>
              </a:rPr>
              <a:t>chambers</a:t>
            </a:r>
            <a:br>
              <a:rPr lang="en-US" dirty="0" smtClean="0">
                <a:latin typeface="Arial" charset="0"/>
              </a:rPr>
            </a:br>
            <a:endParaRPr lang="en-US" dirty="0" smtClean="0">
              <a:latin typeface="Arial" charset="0"/>
            </a:endParaRPr>
          </a:p>
          <a:p>
            <a:pPr marL="342900" indent="-342900">
              <a:buFontTx/>
              <a:buChar char="-"/>
            </a:pPr>
            <a:r>
              <a:rPr lang="en-US" b="1" dirty="0" smtClean="0">
                <a:latin typeface="Arial" charset="0"/>
              </a:rPr>
              <a:t>For beam quality preservation:</a:t>
            </a:r>
            <a:endParaRPr lang="en-US" dirty="0" smtClean="0">
              <a:latin typeface="Arial" charset="0"/>
            </a:endParaRP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Max </a:t>
            </a:r>
            <a:r>
              <a:rPr lang="en-US" dirty="0" err="1" smtClean="0">
                <a:latin typeface="Arial" charset="0"/>
              </a:rPr>
              <a:t>Laslett</a:t>
            </a:r>
            <a:r>
              <a:rPr lang="en-US" dirty="0" smtClean="0">
                <a:latin typeface="Arial" charset="0"/>
              </a:rPr>
              <a:t> tune shift in PS &lt; |0.31</a:t>
            </a:r>
            <a:r>
              <a:rPr lang="en-US" dirty="0">
                <a:latin typeface="Arial" charset="0"/>
              </a:rPr>
              <a:t>| </a:t>
            </a:r>
            <a:endParaRPr lang="en-US" b="1" dirty="0" smtClean="0">
              <a:latin typeface="Arial" charset="0"/>
            </a:endParaRP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Max </a:t>
            </a:r>
            <a:r>
              <a:rPr lang="en-US" dirty="0" err="1" smtClean="0">
                <a:latin typeface="Arial" charset="0"/>
              </a:rPr>
              <a:t>Laslett</a:t>
            </a:r>
            <a:r>
              <a:rPr lang="en-US" dirty="0" smtClean="0">
                <a:latin typeface="Arial" charset="0"/>
              </a:rPr>
              <a:t> tune shift in SPS &lt; |0.21|</a:t>
            </a: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Max </a:t>
            </a:r>
            <a:r>
              <a:rPr lang="en-US" dirty="0">
                <a:latin typeface="Arial" charset="0"/>
              </a:rPr>
              <a:t>intensity in </a:t>
            </a:r>
            <a:r>
              <a:rPr lang="en-US" dirty="0" err="1">
                <a:latin typeface="Arial" charset="0"/>
              </a:rPr>
              <a:t>SPS@extraction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with 200 MHz upgrade: 2.00 </a:t>
            </a:r>
            <a:r>
              <a:rPr lang="en-US" dirty="0">
                <a:latin typeface="Arial" charset="0"/>
              </a:rPr>
              <a:t>10</a:t>
            </a:r>
            <a:r>
              <a:rPr lang="en-US" baseline="30000" dirty="0">
                <a:latin typeface="Arial" charset="0"/>
              </a:rPr>
              <a:t>11</a:t>
            </a:r>
            <a:r>
              <a:rPr lang="en-US" dirty="0">
                <a:latin typeface="Arial" charset="0"/>
              </a:rPr>
              <a:t> p/</a:t>
            </a:r>
            <a:r>
              <a:rPr lang="en-US" dirty="0" smtClean="0">
                <a:latin typeface="Arial" charset="0"/>
              </a:rPr>
              <a:t>b</a:t>
            </a:r>
          </a:p>
          <a:p>
            <a:pPr marL="814388" lvl="1" indent="-342900">
              <a:buFontTx/>
              <a:buChar char="-"/>
            </a:pPr>
            <a:endParaRPr lang="en-US" dirty="0">
              <a:latin typeface="Arial" charset="0"/>
            </a:endParaRPr>
          </a:p>
          <a:p>
            <a:pPr marL="342900" indent="-342900">
              <a:buFontTx/>
              <a:buChar char="-"/>
            </a:pPr>
            <a:r>
              <a:rPr lang="en-US" b="1" dirty="0" smtClean="0">
                <a:latin typeface="Arial" charset="0"/>
              </a:rPr>
              <a:t>Losses and emittance blow up:</a:t>
            </a: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LHC: 20% Emittance blow up, 5% losses</a:t>
            </a: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SPS: 10% Emittance blow up and losses</a:t>
            </a:r>
          </a:p>
          <a:p>
            <a:pPr marL="814388" lvl="1" indent="-342900">
              <a:buFontTx/>
              <a:buChar char="-"/>
            </a:pPr>
            <a:r>
              <a:rPr lang="en-US" dirty="0" smtClean="0">
                <a:latin typeface="Arial" charset="0"/>
              </a:rPr>
              <a:t>PSB/PS: 5 % Emittance </a:t>
            </a:r>
            <a:r>
              <a:rPr lang="en-US" dirty="0">
                <a:latin typeface="Arial" charset="0"/>
              </a:rPr>
              <a:t>blow up </a:t>
            </a:r>
            <a:r>
              <a:rPr lang="en-US" dirty="0" smtClean="0">
                <a:latin typeface="Arial" charset="0"/>
              </a:rPr>
              <a:t>and losses</a:t>
            </a:r>
          </a:p>
          <a:p>
            <a:pPr marL="814388" lvl="1" indent="-342900">
              <a:buFontTx/>
              <a:buChar char="-"/>
            </a:pPr>
            <a:r>
              <a:rPr lang="en-US" i="1" dirty="0" smtClean="0">
                <a:latin typeface="Arial" charset="0"/>
              </a:rPr>
              <a:t>No blow-up or losses in transfer between machines</a:t>
            </a:r>
            <a:endParaRPr lang="en-US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3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3500" dirty="0" smtClean="0"/>
              <a:t>2012 performance with standard production scheme: summary table</a:t>
            </a:r>
            <a:endParaRPr lang="en-US" sz="3500" dirty="0"/>
          </a:p>
        </p:txBody>
      </p:sp>
      <p:pic>
        <p:nvPicPr>
          <p:cNvPr id="4" name="Picture 3" descr="table-ss-4RLIUP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4"/>
          <a:stretch/>
        </p:blipFill>
        <p:spPr>
          <a:xfrm>
            <a:off x="213721" y="1392878"/>
            <a:ext cx="8752512" cy="471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224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ble-BCMS-4RLIUP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5"/>
          <a:stretch/>
        </p:blipFill>
        <p:spPr>
          <a:xfrm>
            <a:off x="204806" y="1325879"/>
            <a:ext cx="8775672" cy="47610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3500" dirty="0" smtClean="0"/>
              <a:t>2012 performance with BCMS scheme: summary table</a:t>
            </a:r>
            <a:endParaRPr lang="en-US" sz="3500" dirty="0"/>
          </a:p>
        </p:txBody>
      </p:sp>
      <p:sp>
        <p:nvSpPr>
          <p:cNvPr id="5" name="Rectangle 4"/>
          <p:cNvSpPr/>
          <p:nvPr/>
        </p:nvSpPr>
        <p:spPr>
          <a:xfrm>
            <a:off x="1780550" y="3302224"/>
            <a:ext cx="7039922" cy="227736"/>
          </a:xfrm>
          <a:prstGeom prst="rect">
            <a:avLst/>
          </a:prstGeom>
          <a:solidFill>
            <a:srgbClr val="FF0000">
              <a:alpha val="32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83538" y="4425880"/>
            <a:ext cx="7156048" cy="256208"/>
          </a:xfrm>
          <a:prstGeom prst="rect">
            <a:avLst/>
          </a:prstGeom>
          <a:solidFill>
            <a:srgbClr val="FF0000">
              <a:alpha val="32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45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2 GeV extraction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068569"/>
            <a:ext cx="8763034" cy="4745691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Lucida Grande"/>
              <a:buChar char="-"/>
            </a:pPr>
            <a:r>
              <a:rPr lang="en-GB" sz="2000" dirty="0" smtClean="0"/>
              <a:t>PSB extraction bumpers </a:t>
            </a:r>
            <a:r>
              <a:rPr lang="en-GB" sz="2000" dirty="0" smtClean="0">
                <a:sym typeface="Wingdings" pitchFamily="2" charset="2"/>
              </a:rPr>
              <a:t> OK with present system</a:t>
            </a:r>
          </a:p>
          <a:p>
            <a:pPr marL="342900" indent="-342900">
              <a:buClrTx/>
              <a:buFont typeface="Lucida Grande"/>
              <a:buChar char="-"/>
            </a:pPr>
            <a:r>
              <a:rPr lang="en-GB" sz="2000" dirty="0" smtClean="0">
                <a:sym typeface="Wingdings" pitchFamily="2" charset="2"/>
              </a:rPr>
              <a:t>PSB extraction kickers  </a:t>
            </a:r>
            <a:r>
              <a:rPr lang="en-GB" dirty="0" smtClean="0">
                <a:sym typeface="Wingdings" pitchFamily="2" charset="2"/>
              </a:rPr>
              <a:t>at</a:t>
            </a:r>
            <a:r>
              <a:rPr lang="en-GB" sz="2000" dirty="0" smtClean="0">
                <a:sym typeface="Wingdings" pitchFamily="2" charset="2"/>
              </a:rPr>
              <a:t> the limit – to be measured which field can be reached in ferrites</a:t>
            </a:r>
          </a:p>
          <a:p>
            <a:pPr marL="342900" indent="-342900">
              <a:buClrTx/>
              <a:buFont typeface="Lucida Grande"/>
              <a:buChar char="-"/>
            </a:pPr>
            <a:r>
              <a:rPr lang="en-GB" sz="2000" dirty="0" smtClean="0">
                <a:sym typeface="Wingdings" pitchFamily="2" charset="2"/>
              </a:rPr>
              <a:t>PSB extraction septa: bus bars to be reinforced, magnets to be cooled in parallel to deal with increased RMS current</a:t>
            </a:r>
            <a:endParaRPr lang="en-GB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342900" indent="-342900">
              <a:buClrTx/>
              <a:buFont typeface="Lucida Grande"/>
              <a:buChar char="-"/>
            </a:pPr>
            <a:r>
              <a:rPr lang="en-US" dirty="0" smtClean="0">
                <a:sym typeface="Wingdings" pitchFamily="2" charset="2"/>
              </a:rPr>
              <a:t>PSB recombination kickers </a:t>
            </a:r>
            <a:r>
              <a:rPr lang="en-GB" dirty="0" smtClean="0">
                <a:sym typeface="Wingdings" pitchFamily="2" charset="2"/>
              </a:rPr>
              <a:t> to be replaced</a:t>
            </a:r>
            <a:endParaRPr lang="en-GB" sz="2000" dirty="0" smtClean="0">
              <a:sym typeface="Wingdings" pitchFamily="2" charset="2"/>
            </a:endParaRPr>
          </a:p>
        </p:txBody>
      </p:sp>
      <p:pic>
        <p:nvPicPr>
          <p:cNvPr id="4" name="Picture 4" descr="http://mediaarchive.cern.ch/MediaArchive/Photo/Public/1997/9711027/9711027_01/9711027_01-A4-at-144-dpi.jpg"/>
          <p:cNvPicPr>
            <a:picLocks noChangeAspect="1" noChangeArrowheads="1"/>
          </p:cNvPicPr>
          <p:nvPr/>
        </p:nvPicPr>
        <p:blipFill>
          <a:blip r:embed="rId2" cstate="print"/>
          <a:srcRect l="3181" t="10830" r="5727" b="35824"/>
          <a:stretch>
            <a:fillRect/>
          </a:stretch>
        </p:blipFill>
        <p:spPr bwMode="auto">
          <a:xfrm>
            <a:off x="5364088" y="3140968"/>
            <a:ext cx="3635896" cy="3251916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3869296" cy="306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7179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Headtail</a:t>
            </a:r>
            <a:r>
              <a:rPr lang="en-GB" dirty="0" smtClean="0"/>
              <a:t> instabilities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0" y="2764511"/>
            <a:ext cx="5054910" cy="407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58" y="1102300"/>
            <a:ext cx="3163407" cy="174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78" y="1022292"/>
            <a:ext cx="3344594" cy="182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17518" y="3598931"/>
            <a:ext cx="3942105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Headtail</a:t>
            </a:r>
            <a:r>
              <a:rPr lang="en-US" dirty="0" smtClean="0">
                <a:latin typeface="Arial"/>
                <a:cs typeface="Arial"/>
              </a:rPr>
              <a:t> instabilities on injection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flat bottom currently cured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by introducing linear coupling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T-Damper/TFB 2012-2013 studies: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cured </a:t>
            </a:r>
            <a:r>
              <a:rPr lang="en-US" dirty="0" err="1" smtClean="0">
                <a:latin typeface="Arial"/>
                <a:cs typeface="Arial"/>
              </a:rPr>
              <a:t>headtail</a:t>
            </a:r>
            <a:r>
              <a:rPr lang="en-US" dirty="0" smtClean="0">
                <a:latin typeface="Arial"/>
                <a:cs typeface="Arial"/>
              </a:rPr>
              <a:t> at 1.4 GeV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Arial"/>
                <a:cs typeface="Arial"/>
              </a:rPr>
              <a:t>p</a:t>
            </a:r>
            <a:r>
              <a:rPr lang="en-US" dirty="0" smtClean="0">
                <a:latin typeface="Arial"/>
                <a:cs typeface="Arial"/>
              </a:rPr>
              <a:t>ower upgrade for 2 GeV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future chromaticity control needed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to avoid high order modes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6834" y="4329939"/>
            <a:ext cx="1249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HT-Modes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26676" y="4823773"/>
            <a:ext cx="223286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16458" y="775276"/>
            <a:ext cx="3154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Headtail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instab</a:t>
            </a:r>
            <a:r>
              <a:rPr lang="en-US" dirty="0" smtClean="0">
                <a:latin typeface="Arial"/>
                <a:cs typeface="Arial"/>
              </a:rPr>
              <a:t>. no T-damper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22965" y="652960"/>
            <a:ext cx="3365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Arial"/>
                <a:cs typeface="Arial"/>
              </a:rPr>
              <a:t>Headtail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instab</a:t>
            </a:r>
            <a:r>
              <a:rPr lang="en-US" dirty="0" smtClean="0">
                <a:latin typeface="Arial"/>
                <a:cs typeface="Arial"/>
              </a:rPr>
              <a:t>. with T-damper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7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61906" y="1621221"/>
            <a:ext cx="4975630" cy="3204900"/>
            <a:chOff x="3561906" y="1621221"/>
            <a:chExt cx="4975630" cy="3204900"/>
          </a:xfrm>
        </p:grpSpPr>
        <p:sp>
          <p:nvSpPr>
            <p:cNvPr id="32" name="Bent Arrow 31"/>
            <p:cNvSpPr/>
            <p:nvPr/>
          </p:nvSpPr>
          <p:spPr>
            <a:xfrm>
              <a:off x="3561906" y="3750900"/>
              <a:ext cx="2108643" cy="947434"/>
            </a:xfrm>
            <a:prstGeom prst="bentArrow">
              <a:avLst>
                <a:gd name="adj1" fmla="val 15930"/>
                <a:gd name="adj2" fmla="val 25000"/>
                <a:gd name="adj3" fmla="val 25000"/>
                <a:gd name="adj4" fmla="val 43750"/>
              </a:avLst>
            </a:prstGeom>
            <a:solidFill>
              <a:srgbClr val="FF0000"/>
            </a:solidFill>
            <a:ln>
              <a:noFill/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0550" y="1991931"/>
              <a:ext cx="2724150" cy="278186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138247" y="4456789"/>
              <a:ext cx="486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99637" y="1621221"/>
              <a:ext cx="293789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smtClean="0"/>
                <a:t>a-C coating (during LS2)</a:t>
              </a:r>
              <a:endParaRPr lang="en-US" sz="2200" b="1" dirty="0"/>
            </a:p>
          </p:txBody>
        </p:sp>
      </p:grpSp>
      <p:sp>
        <p:nvSpPr>
          <p:cNvPr id="16" name="Down Arrow 15"/>
          <p:cNvSpPr/>
          <p:nvPr/>
        </p:nvSpPr>
        <p:spPr>
          <a:xfrm>
            <a:off x="3038135" y="2016517"/>
            <a:ext cx="640730" cy="1257300"/>
          </a:xfrm>
          <a:prstGeom prst="downArrow">
            <a:avLst>
              <a:gd name="adj1" fmla="val 42731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Scrubbing or coating? A possible strategy …</a:t>
            </a:r>
            <a:endParaRPr lang="en-US" dirty="0"/>
          </a:p>
        </p:txBody>
      </p:sp>
      <p:sp>
        <p:nvSpPr>
          <p:cNvPr id="8" name="Pentagon 7"/>
          <p:cNvSpPr/>
          <p:nvPr/>
        </p:nvSpPr>
        <p:spPr>
          <a:xfrm rot="5400000">
            <a:off x="-1046817" y="4314825"/>
            <a:ext cx="3968749" cy="609600"/>
          </a:xfrm>
          <a:prstGeom prst="homePlat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Pentagon 5"/>
          <p:cNvSpPr/>
          <p:nvPr/>
        </p:nvSpPr>
        <p:spPr>
          <a:xfrm rot="5400000">
            <a:off x="51704" y="1793846"/>
            <a:ext cx="1771708" cy="60960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16200000">
            <a:off x="605402" y="188750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05402" y="444021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500" y="1212792"/>
            <a:ext cx="57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" y="1869301"/>
            <a:ext cx="59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3535402"/>
            <a:ext cx="60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800" y="4826000"/>
            <a:ext cx="559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687476" y="3911601"/>
            <a:ext cx="7137369" cy="2914500"/>
            <a:chOff x="1687476" y="3911601"/>
            <a:chExt cx="7137369" cy="2914500"/>
          </a:xfrm>
        </p:grpSpPr>
        <p:sp>
          <p:nvSpPr>
            <p:cNvPr id="23" name="Down Arrow 22"/>
            <p:cNvSpPr/>
            <p:nvPr/>
          </p:nvSpPr>
          <p:spPr>
            <a:xfrm>
              <a:off x="2806700" y="3911601"/>
              <a:ext cx="533400" cy="1344962"/>
            </a:xfrm>
            <a:prstGeom prst="downArrow">
              <a:avLst>
                <a:gd name="adj1" fmla="val 30792"/>
                <a:gd name="adj2" fmla="val 50000"/>
              </a:avLst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24465" y="4456668"/>
              <a:ext cx="51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YES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87476" y="5256563"/>
              <a:ext cx="2772177" cy="86483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2000" dirty="0" smtClean="0">
                  <a:solidFill>
                    <a:schemeClr val="bg1"/>
                  </a:solidFill>
                </a:rPr>
                <a:t>LIU-SPS Review: coating?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</a:rPr>
                <a:t>(after data analysis!)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4" name="Cloud Callout 33"/>
            <p:cNvSpPr/>
            <p:nvPr/>
          </p:nvSpPr>
          <p:spPr>
            <a:xfrm>
              <a:off x="5241855" y="4666435"/>
              <a:ext cx="3582990" cy="2159666"/>
            </a:xfrm>
            <a:prstGeom prst="cloudCallout">
              <a:avLst>
                <a:gd name="adj1" fmla="val -68686"/>
                <a:gd name="adj2" fmla="val -491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17833" y="4983066"/>
              <a:ext cx="3164480" cy="1646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/>
              <a:r>
                <a:rPr lang="en-US" sz="1400" dirty="0" smtClean="0"/>
                <a:t>Scrubbing qualification: No degradation for 2e11 p/b with 4x72 bunches and 6x48 bunches</a:t>
              </a:r>
            </a:p>
            <a:p>
              <a:pPr marL="180000" indent="-180000">
                <a:lnSpc>
                  <a:spcPct val="150000"/>
                </a:lnSpc>
                <a:spcBef>
                  <a:spcPts val="300"/>
                </a:spcBef>
                <a:spcAft>
                  <a:spcPts val="600"/>
                </a:spcAft>
              </a:pPr>
              <a:r>
                <a:rPr lang="en-US" sz="1400" dirty="0" smtClean="0"/>
                <a:t>Results from the 4 coated half cells</a:t>
              </a:r>
            </a:p>
            <a:p>
              <a:pPr marL="180000" indent="-180000">
                <a:spcBef>
                  <a:spcPts val="300"/>
                </a:spcBef>
              </a:pPr>
              <a:r>
                <a:rPr lang="en-US" sz="1400" dirty="0" smtClean="0"/>
                <a:t> Simulations for higher brightness  beams (from Linac4)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89428" y="1202948"/>
            <a:ext cx="3301671" cy="10310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SCRUBBING RUN I (2 weeks)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beams: nominal intensity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Goal: recover the 2012 performance 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Risk: mixed with machine start-up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89427" y="3288124"/>
            <a:ext cx="3301671" cy="8002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SCRUBBING RUN II (2 weeks)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beams: 2e11 </a:t>
            </a:r>
            <a:r>
              <a:rPr lang="en-US" sz="1500" dirty="0" err="1" smtClean="0">
                <a:solidFill>
                  <a:schemeClr val="bg1"/>
                </a:solidFill>
              </a:rPr>
              <a:t>p/b</a:t>
            </a:r>
            <a:r>
              <a:rPr lang="en-US" sz="1500" dirty="0" smtClean="0">
                <a:solidFill>
                  <a:schemeClr val="bg1"/>
                </a:solidFill>
              </a:rPr>
              <a:t>, scrubbing beam, …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Scrubbing successful for high intensity?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4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84835" y="4445337"/>
            <a:ext cx="5924680" cy="2161445"/>
            <a:chOff x="3184835" y="4445337"/>
            <a:chExt cx="5924680" cy="216144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4835" y="4451755"/>
              <a:ext cx="5924680" cy="2155027"/>
            </a:xfrm>
            <a:prstGeom prst="rect">
              <a:avLst/>
            </a:prstGeom>
          </p:spPr>
        </p:pic>
        <p:sp>
          <p:nvSpPr>
            <p:cNvPr id="23" name="Freeform 22"/>
            <p:cNvSpPr/>
            <p:nvPr/>
          </p:nvSpPr>
          <p:spPr>
            <a:xfrm>
              <a:off x="3195911" y="4445337"/>
              <a:ext cx="4101592" cy="1540773"/>
            </a:xfrm>
            <a:custGeom>
              <a:avLst/>
              <a:gdLst>
                <a:gd name="connsiteX0" fmla="*/ 0 w 4101592"/>
                <a:gd name="connsiteY0" fmla="*/ 1540773 h 1540773"/>
                <a:gd name="connsiteX1" fmla="*/ 3216731 w 4101592"/>
                <a:gd name="connsiteY1" fmla="*/ 1478309 h 1540773"/>
                <a:gd name="connsiteX2" fmla="*/ 4101592 w 4101592"/>
                <a:gd name="connsiteY2" fmla="*/ 10411 h 1540773"/>
                <a:gd name="connsiteX3" fmla="*/ 0 w 4101592"/>
                <a:gd name="connsiteY3" fmla="*/ 0 h 1540773"/>
                <a:gd name="connsiteX4" fmla="*/ 0 w 4101592"/>
                <a:gd name="connsiteY4" fmla="*/ 1540773 h 154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592" h="1540773">
                  <a:moveTo>
                    <a:pt x="0" y="1540773"/>
                  </a:moveTo>
                  <a:lnTo>
                    <a:pt x="3216731" y="1478309"/>
                  </a:lnTo>
                  <a:lnTo>
                    <a:pt x="4101592" y="10411"/>
                  </a:lnTo>
                  <a:lnTo>
                    <a:pt x="0" y="0"/>
                  </a:lnTo>
                  <a:lnTo>
                    <a:pt x="0" y="1540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10109" cy="747654"/>
          </a:xfrm>
        </p:spPr>
        <p:txBody>
          <a:bodyPr>
            <a:noAutofit/>
          </a:bodyPr>
          <a:lstStyle/>
          <a:p>
            <a:r>
              <a:rPr lang="en-GB" sz="2400" dirty="0"/>
              <a:t>LHC </a:t>
            </a:r>
            <a:r>
              <a:rPr lang="en-GB" sz="2400" dirty="0" smtClean="0"/>
              <a:t>25(50)ns alternative scheme in PS: BCMS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7" y="2917397"/>
            <a:ext cx="1053938" cy="13892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5919" y="6437505"/>
            <a:ext cx="2084322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9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9220" y="6498280"/>
            <a:ext cx="976076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21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1690" y="2917397"/>
            <a:ext cx="2060959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63082"/>
                </a:solidFill>
                <a:latin typeface="+mj-lt"/>
              </a:rPr>
              <a:t>h = 9 </a:t>
            </a:r>
            <a:r>
              <a:rPr lang="en-GB" sz="1600" dirty="0" smtClean="0">
                <a:solidFill>
                  <a:srgbClr val="163082"/>
                </a:solidFill>
                <a:latin typeface="+mj-lt"/>
                <a:sym typeface="Wingdings"/>
              </a:rPr>
              <a:t>10  1112  13  14  7  21</a:t>
            </a:r>
            <a:endParaRPr lang="en-GB" sz="1600" dirty="0">
              <a:solidFill>
                <a:srgbClr val="16308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91137" y="5022376"/>
            <a:ext cx="2214861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h =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sym typeface="Wingdings"/>
              </a:rPr>
              <a:t> 21  42  84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0222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+4 bunches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516329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5345536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18934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4 bunches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204" y="3608876"/>
            <a:ext cx="1582044" cy="15037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0173" y="1053266"/>
            <a:ext cx="876303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</a:t>
            </a:r>
            <a:r>
              <a:rPr lang="en-GB" sz="1800" b="1" dirty="0">
                <a:latin typeface="Arial"/>
                <a:cs typeface="Arial"/>
              </a:rPr>
              <a:t>+</a:t>
            </a:r>
            <a:r>
              <a:rPr lang="en-GB" sz="1800" b="1" dirty="0" smtClean="0">
                <a:latin typeface="Arial"/>
                <a:cs typeface="Arial"/>
              </a:rPr>
              <a:t> 4 bunches, 8 bunches for PS at h=9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5 batches of </a:t>
            </a:r>
            <a:r>
              <a:rPr lang="en-GB" sz="1800" b="1" dirty="0" smtClean="0"/>
              <a:t>48 bunches </a:t>
            </a:r>
            <a:r>
              <a:rPr lang="en-GB" sz="1800" dirty="0" smtClean="0">
                <a:latin typeface="Arial"/>
                <a:cs typeface="Arial"/>
              </a:rPr>
              <a:t>each transferred to the SPS (240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endParaRPr lang="en-GB" sz="1800" dirty="0" smtClean="0">
              <a:latin typeface="Arial"/>
              <a:cs typeface="Arial"/>
            </a:endParaRPr>
          </a:p>
          <a:p>
            <a:pPr>
              <a:buClrTx/>
            </a:pPr>
            <a:r>
              <a:rPr lang="en-GB" sz="1800" dirty="0" smtClean="0">
                <a:latin typeface="Arial"/>
                <a:cs typeface="Arial"/>
              </a:rPr>
              <a:t>- </a:t>
            </a:r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 with </a:t>
            </a:r>
            <a:r>
              <a:rPr lang="en-GB" sz="1800" b="1" dirty="0" smtClean="0">
                <a:latin typeface="Arial"/>
                <a:cs typeface="Arial"/>
              </a:rPr>
              <a:t>shaving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RF gymnastics in PS@2.5 </a:t>
            </a:r>
            <a:r>
              <a:rPr lang="en-GB" sz="1800" dirty="0" err="1" smtClean="0">
                <a:latin typeface="Arial"/>
                <a:cs typeface="Arial"/>
              </a:rPr>
              <a:t>GeV</a:t>
            </a:r>
            <a:r>
              <a:rPr lang="en-GB" sz="1800" dirty="0" smtClean="0">
                <a:latin typeface="Arial"/>
                <a:cs typeface="Arial"/>
              </a:rPr>
              <a:t>/c:</a:t>
            </a:r>
            <a:endParaRPr lang="en-GB" sz="1800" dirty="0"/>
          </a:p>
          <a:p>
            <a:pPr marL="757238" lvl="1" indent="-285750">
              <a:buClrTx/>
              <a:buFontTx/>
              <a:buChar char="-"/>
            </a:pPr>
            <a:r>
              <a:rPr lang="en-GB" sz="1800" b="1" dirty="0" smtClean="0"/>
              <a:t>Batch compression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/>
              <a:t>Bunch merging</a:t>
            </a:r>
            <a:endParaRPr lang="en-GB" sz="1800" dirty="0" smtClean="0">
              <a:latin typeface="Arial"/>
              <a:cs typeface="Arial"/>
            </a:endParaRP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Triple splitting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  <a:endParaRPr lang="en-GB" sz="1800" dirty="0"/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1" indent="0">
              <a:buClrTx/>
              <a:buNone/>
            </a:pPr>
            <a:r>
              <a:rPr lang="en-GB" sz="1400" dirty="0" smtClean="0"/>
              <a:t>(1 Double splitting for 50 ns)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/>
              <a:t>Bunch rotation</a:t>
            </a:r>
            <a:endParaRPr lang="en-GB" sz="1800" dirty="0"/>
          </a:p>
          <a:p>
            <a:pPr marL="465138" lvl="2" indent="0">
              <a:buNone/>
            </a:pP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2600" dirty="0">
              <a:latin typeface="Arial"/>
              <a:cs typeface="Arial"/>
            </a:endParaRP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-2609992" y="2783106"/>
            <a:ext cx="644687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BCMS</a:t>
            </a:r>
            <a:r>
              <a:rPr lang="en-US" sz="1600" dirty="0" smtClean="0">
                <a:latin typeface="Arial"/>
                <a:cs typeface="Arial"/>
              </a:rPr>
              <a:t> “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atch 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ompression, </a:t>
            </a:r>
            <a:r>
              <a:rPr lang="en-US" sz="1600" b="1" dirty="0">
                <a:latin typeface="Arial"/>
                <a:cs typeface="Arial"/>
              </a:rPr>
              <a:t>M</a:t>
            </a:r>
            <a:r>
              <a:rPr lang="en-US" sz="1600" dirty="0">
                <a:latin typeface="Arial"/>
                <a:cs typeface="Arial"/>
              </a:rPr>
              <a:t>erging and </a:t>
            </a:r>
            <a:r>
              <a:rPr lang="en-US" sz="1600" b="1" dirty="0">
                <a:latin typeface="Arial"/>
                <a:cs typeface="Arial"/>
              </a:rPr>
              <a:t>S</a:t>
            </a:r>
            <a:r>
              <a:rPr lang="en-US" sz="1600" dirty="0">
                <a:latin typeface="Arial"/>
                <a:cs typeface="Arial"/>
              </a:rPr>
              <a:t>plitting in PS”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1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84835" y="4445337"/>
            <a:ext cx="5924680" cy="2161445"/>
            <a:chOff x="3184835" y="4445337"/>
            <a:chExt cx="5924680" cy="216144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4835" y="4451755"/>
              <a:ext cx="5924680" cy="2155027"/>
            </a:xfrm>
            <a:prstGeom prst="rect">
              <a:avLst/>
            </a:prstGeom>
          </p:spPr>
        </p:pic>
        <p:sp>
          <p:nvSpPr>
            <p:cNvPr id="23" name="Freeform 22"/>
            <p:cNvSpPr/>
            <p:nvPr/>
          </p:nvSpPr>
          <p:spPr>
            <a:xfrm>
              <a:off x="3195911" y="4445337"/>
              <a:ext cx="4101592" cy="1540773"/>
            </a:xfrm>
            <a:custGeom>
              <a:avLst/>
              <a:gdLst>
                <a:gd name="connsiteX0" fmla="*/ 0 w 4101592"/>
                <a:gd name="connsiteY0" fmla="*/ 1540773 h 1540773"/>
                <a:gd name="connsiteX1" fmla="*/ 3216731 w 4101592"/>
                <a:gd name="connsiteY1" fmla="*/ 1478309 h 1540773"/>
                <a:gd name="connsiteX2" fmla="*/ 4101592 w 4101592"/>
                <a:gd name="connsiteY2" fmla="*/ 10411 h 1540773"/>
                <a:gd name="connsiteX3" fmla="*/ 0 w 4101592"/>
                <a:gd name="connsiteY3" fmla="*/ 0 h 1540773"/>
                <a:gd name="connsiteX4" fmla="*/ 0 w 4101592"/>
                <a:gd name="connsiteY4" fmla="*/ 1540773 h 154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592" h="1540773">
                  <a:moveTo>
                    <a:pt x="0" y="1540773"/>
                  </a:moveTo>
                  <a:lnTo>
                    <a:pt x="3216731" y="1478309"/>
                  </a:lnTo>
                  <a:lnTo>
                    <a:pt x="4101592" y="10411"/>
                  </a:lnTo>
                  <a:lnTo>
                    <a:pt x="0" y="0"/>
                  </a:lnTo>
                  <a:lnTo>
                    <a:pt x="0" y="1540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10109" cy="747654"/>
          </a:xfrm>
        </p:spPr>
        <p:txBody>
          <a:bodyPr>
            <a:normAutofit/>
          </a:bodyPr>
          <a:lstStyle/>
          <a:p>
            <a:r>
              <a:rPr lang="en-GB" dirty="0" smtClean="0"/>
              <a:t>LHC 25ns alternative scheme in PS: BCS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7" y="2917397"/>
            <a:ext cx="1053938" cy="13892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5919" y="6437505"/>
            <a:ext cx="2084322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9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9220" y="6498280"/>
            <a:ext cx="976076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21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1690" y="2917397"/>
            <a:ext cx="2060959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63082"/>
                </a:solidFill>
                <a:latin typeface="+mj-lt"/>
              </a:rPr>
              <a:t>h = 9 </a:t>
            </a:r>
            <a:r>
              <a:rPr lang="en-GB" sz="1600" dirty="0" smtClean="0">
                <a:solidFill>
                  <a:srgbClr val="163082"/>
                </a:solidFill>
                <a:latin typeface="+mj-lt"/>
                <a:sym typeface="Wingdings"/>
              </a:rPr>
              <a:t>10  1112  13  14  7  21</a:t>
            </a:r>
            <a:endParaRPr lang="en-GB" sz="1600" dirty="0">
              <a:solidFill>
                <a:srgbClr val="16308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91137" y="5022376"/>
            <a:ext cx="2214861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h =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sym typeface="Wingdings"/>
              </a:rPr>
              <a:t> 21  42  84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0222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+4 bunches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516329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5345536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18934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4 bunches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204" y="3608876"/>
            <a:ext cx="1582044" cy="15037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5342" y="1061819"/>
            <a:ext cx="876303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</a:t>
            </a:r>
            <a:r>
              <a:rPr lang="en-GB" sz="1800" b="1" dirty="0">
                <a:latin typeface="Arial"/>
                <a:cs typeface="Arial"/>
              </a:rPr>
              <a:t>+</a:t>
            </a:r>
            <a:r>
              <a:rPr lang="en-GB" sz="1800" b="1" dirty="0" smtClean="0">
                <a:latin typeface="Arial"/>
                <a:cs typeface="Arial"/>
              </a:rPr>
              <a:t> 4 bunches, 8 bunches for PS at h=9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5 batches of </a:t>
            </a:r>
            <a:r>
              <a:rPr lang="en-GB" sz="1800" b="1" dirty="0" smtClean="0"/>
              <a:t>32 bunches </a:t>
            </a:r>
            <a:r>
              <a:rPr lang="en-GB" sz="1800" dirty="0" smtClean="0">
                <a:latin typeface="Arial"/>
                <a:cs typeface="Arial"/>
              </a:rPr>
              <a:t>each transferred to the SPS (240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endParaRPr lang="en-GB" sz="1800" dirty="0" smtClean="0">
              <a:latin typeface="Arial"/>
              <a:cs typeface="Arial"/>
            </a:endParaRPr>
          </a:p>
          <a:p>
            <a:pPr>
              <a:buClrTx/>
            </a:pPr>
            <a:r>
              <a:rPr lang="en-GB" sz="1800" dirty="0" smtClean="0">
                <a:latin typeface="Arial"/>
                <a:cs typeface="Arial"/>
              </a:rPr>
              <a:t>- </a:t>
            </a:r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 with </a:t>
            </a:r>
            <a:r>
              <a:rPr lang="en-GB" sz="1800" b="1" dirty="0" smtClean="0">
                <a:latin typeface="Arial"/>
                <a:cs typeface="Arial"/>
              </a:rPr>
              <a:t>shaving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RF gymnastics in PS@2.5 </a:t>
            </a:r>
            <a:r>
              <a:rPr lang="en-GB" sz="1800" dirty="0" err="1" smtClean="0">
                <a:latin typeface="Arial"/>
                <a:cs typeface="Arial"/>
              </a:rPr>
              <a:t>GeV</a:t>
            </a:r>
            <a:r>
              <a:rPr lang="en-GB" sz="1800" dirty="0" smtClean="0">
                <a:latin typeface="Arial"/>
                <a:cs typeface="Arial"/>
              </a:rPr>
              <a:t>/c:</a:t>
            </a:r>
            <a:endParaRPr lang="en-GB" sz="1800" dirty="0"/>
          </a:p>
          <a:p>
            <a:pPr marL="757238" lvl="1" indent="-285750">
              <a:buClrTx/>
              <a:buFontTx/>
              <a:buChar char="-"/>
            </a:pPr>
            <a:r>
              <a:rPr lang="en-GB" sz="1800" b="1" dirty="0" smtClean="0"/>
              <a:t>Pure Batch compression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  <a:endParaRPr lang="en-GB" sz="1800" dirty="0"/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1" indent="0">
              <a:buClrTx/>
              <a:buNone/>
            </a:pPr>
            <a:r>
              <a:rPr lang="en-GB" sz="1400" dirty="0" smtClean="0"/>
              <a:t>(1 Double splitting for 50 ns)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/>
              <a:t>Bunch rotation</a:t>
            </a:r>
            <a:endParaRPr lang="en-GB" sz="1800" dirty="0"/>
          </a:p>
          <a:p>
            <a:pPr marL="465138" lvl="2" indent="0">
              <a:buNone/>
            </a:pP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2600" dirty="0">
              <a:latin typeface="Arial"/>
              <a:cs typeface="Arial"/>
            </a:endParaRP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-1591249" y="3452473"/>
            <a:ext cx="440939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BCS</a:t>
            </a:r>
            <a:r>
              <a:rPr lang="en-US" sz="1600" dirty="0" smtClean="0">
                <a:latin typeface="Arial"/>
                <a:cs typeface="Arial"/>
              </a:rPr>
              <a:t> “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atch </a:t>
            </a:r>
            <a:r>
              <a:rPr lang="en-US" sz="1600" b="1" dirty="0" smtClean="0">
                <a:latin typeface="Arial"/>
                <a:cs typeface="Arial"/>
              </a:rPr>
              <a:t>C</a:t>
            </a:r>
            <a:r>
              <a:rPr lang="en-US" sz="1600" dirty="0" smtClean="0">
                <a:latin typeface="Arial"/>
                <a:cs typeface="Arial"/>
              </a:rPr>
              <a:t>ompression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and </a:t>
            </a:r>
            <a:r>
              <a:rPr lang="en-US" sz="1600" b="1" dirty="0" smtClean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plitting </a:t>
            </a:r>
            <a:r>
              <a:rPr lang="en-US" sz="1600" dirty="0">
                <a:latin typeface="Arial"/>
                <a:cs typeface="Arial"/>
              </a:rPr>
              <a:t>in PS”</a:t>
            </a:r>
          </a:p>
          <a:p>
            <a:endParaRPr lang="en-US" dirty="0"/>
          </a:p>
        </p:txBody>
      </p:sp>
      <p:pic>
        <p:nvPicPr>
          <p:cNvPr id="22" name="Picture 2" descr="C:\Heiko\MathematicaFilesCERN\LongitudinalTracking\LHCBatchCompression9BunchesRoland\HancockBatchCompressionSchemeSimulation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75812" y="3490892"/>
            <a:ext cx="1809648" cy="18399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71690" y="2886671"/>
            <a:ext cx="2060959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 = 9 → … → 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5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3809999" y="2464212"/>
            <a:ext cx="5264800" cy="3564946"/>
            <a:chOff x="3809999" y="2464212"/>
            <a:chExt cx="5264800" cy="3564946"/>
          </a:xfrm>
        </p:grpSpPr>
        <p:sp>
          <p:nvSpPr>
            <p:cNvPr id="52" name="Rectangle 51"/>
            <p:cNvSpPr/>
            <p:nvPr/>
          </p:nvSpPr>
          <p:spPr>
            <a:xfrm>
              <a:off x="4258978" y="2464212"/>
              <a:ext cx="4815821" cy="2355657"/>
            </a:xfrm>
            <a:prstGeom prst="rect">
              <a:avLst/>
            </a:prstGeom>
            <a:solidFill>
              <a:schemeClr val="bg1">
                <a:lumMod val="65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ontent Placeholder 2"/>
            <p:cNvSpPr txBox="1">
              <a:spLocks/>
            </p:cNvSpPr>
            <p:nvPr/>
          </p:nvSpPr>
          <p:spPr>
            <a:xfrm>
              <a:off x="3809999" y="5243236"/>
              <a:ext cx="3249855" cy="785922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/>
            <a:p>
              <a:pPr marL="162000" indent="-162000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en-US" sz="3200" b="1" dirty="0" smtClean="0">
                  <a:solidFill>
                    <a:srgbClr val="000000"/>
                  </a:solidFill>
                </a:rPr>
                <a:t>10.8 sec long </a:t>
              </a:r>
              <a:r>
                <a:rPr lang="en-US" sz="3200" b="1" dirty="0">
                  <a:solidFill>
                    <a:srgbClr val="000000"/>
                  </a:solidFill>
                </a:rPr>
                <a:t>f</a:t>
              </a:r>
              <a:r>
                <a:rPr lang="en-US" sz="3200" b="1" dirty="0" smtClean="0">
                  <a:solidFill>
                    <a:srgbClr val="000000"/>
                  </a:solidFill>
                </a:rPr>
                <a:t>lat bottom (FB) to allow for 4 injections</a:t>
              </a:r>
            </a:p>
            <a:p>
              <a:pPr marL="162000" indent="-162000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en-US" sz="3200" b="1" dirty="0" smtClean="0">
                  <a:solidFill>
                    <a:srgbClr val="000000"/>
                  </a:solidFill>
                </a:rPr>
                <a:t>Limit set to 0.21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endParaRPr lang="en-US" sz="2880" b="1" dirty="0" smtClean="0">
                <a:solidFill>
                  <a:schemeClr val="bg1"/>
                </a:solidFill>
              </a:endParaRPr>
            </a:p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V="1">
              <a:off x="6505333" y="4819869"/>
              <a:ext cx="554521" cy="42336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99556" y="1617477"/>
            <a:ext cx="4781497" cy="3120256"/>
            <a:chOff x="699556" y="1617477"/>
            <a:chExt cx="4781497" cy="3120256"/>
          </a:xfrm>
        </p:grpSpPr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2772164" y="1617477"/>
              <a:ext cx="2708889" cy="909335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/>
            <a:p>
              <a:pPr marL="187200" marR="0" lvl="0" indent="-1692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3200" b="1" dirty="0" smtClean="0">
                  <a:solidFill>
                    <a:srgbClr val="000000"/>
                  </a:solidFill>
                </a:rPr>
                <a:t>1.2 sec long </a:t>
              </a:r>
              <a:r>
                <a:rPr lang="en-US" sz="3200" b="1" dirty="0">
                  <a:solidFill>
                    <a:srgbClr val="000000"/>
                  </a:solidFill>
                </a:rPr>
                <a:t>f</a:t>
              </a:r>
              <a:r>
                <a:rPr lang="en-US" sz="3200" b="1" dirty="0" smtClean="0">
                  <a:solidFill>
                    <a:srgbClr val="000000"/>
                  </a:solidFill>
                </a:rPr>
                <a:t>lat bottom (FB) to allow for double batch injection</a:t>
              </a:r>
            </a:p>
            <a:p>
              <a:pPr marL="187200" marR="0" lvl="0" indent="-1692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3200" b="1" dirty="0" smtClean="0">
                  <a:solidFill>
                    <a:srgbClr val="000000"/>
                  </a:solidFill>
                </a:rPr>
                <a:t>Limit set to 0.31</a:t>
              </a:r>
              <a:endParaRPr lang="en-US" sz="2880" b="1" dirty="0" smtClean="0">
                <a:solidFill>
                  <a:schemeClr val="bg1"/>
                </a:solidFill>
              </a:endParaRPr>
            </a:p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99556" y="2019134"/>
              <a:ext cx="1334537" cy="2718599"/>
            </a:xfrm>
            <a:prstGeom prst="rect">
              <a:avLst/>
            </a:prstGeom>
            <a:solidFill>
              <a:schemeClr val="bg1">
                <a:lumMod val="65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10800000" flipV="1">
              <a:off x="2044374" y="1994763"/>
              <a:ext cx="720539" cy="5851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79169" y="1671756"/>
            <a:ext cx="2616594" cy="5064836"/>
            <a:chOff x="79169" y="1671756"/>
            <a:chExt cx="2616594" cy="5064836"/>
          </a:xfrm>
        </p:grpSpPr>
        <p:sp>
          <p:nvSpPr>
            <p:cNvPr id="42" name="Content Placeholder 2"/>
            <p:cNvSpPr txBox="1">
              <a:spLocks/>
            </p:cNvSpPr>
            <p:nvPr/>
          </p:nvSpPr>
          <p:spPr>
            <a:xfrm>
              <a:off x="392425" y="5243236"/>
              <a:ext cx="2303338" cy="1493356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lIns="91440" tIns="45720" rIns="91440" bIns="45720" rtlCol="0">
              <a:normAutofit fontScale="47500" lnSpcReduction="20000"/>
            </a:bodyPr>
            <a:lstStyle/>
            <a:p>
              <a:pPr lvl="0" indent="-342900">
                <a:spcBef>
                  <a:spcPct val="20000"/>
                </a:spcBef>
                <a:defRPr/>
              </a:pPr>
              <a:r>
                <a:rPr lang="en-US" sz="3200" b="1" dirty="0" smtClean="0"/>
                <a:t>Large tune spreads</a:t>
              </a:r>
            </a:p>
            <a:p>
              <a:pPr marL="151200" indent="-133200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en-US" sz="3200" b="1" dirty="0" smtClean="0"/>
                <a:t>Determine brightness</a:t>
              </a:r>
            </a:p>
            <a:p>
              <a:pPr marL="151200" indent="-133200">
                <a:spcBef>
                  <a:spcPct val="20000"/>
                </a:spcBef>
                <a:buFont typeface="Arial"/>
                <a:buChar char="•"/>
                <a:defRPr/>
              </a:pPr>
              <a:r>
                <a:rPr lang="en-US" sz="3200" b="1" dirty="0"/>
                <a:t>H</a:t>
              </a:r>
              <a:r>
                <a:rPr lang="en-US" sz="3200" b="1" dirty="0" smtClean="0"/>
                <a:t>andled thanks to efficient resonance compensation, dynamic working point and rapid cycling 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9169" y="1671756"/>
              <a:ext cx="756668" cy="3065977"/>
            </a:xfrm>
            <a:prstGeom prst="rect">
              <a:avLst/>
            </a:prstGeom>
            <a:solidFill>
              <a:schemeClr val="bg1">
                <a:lumMod val="65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392427" y="4819870"/>
              <a:ext cx="488550" cy="42336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 simple overview of the main limitation for </a:t>
            </a:r>
            <a:r>
              <a:rPr lang="el-GR" sz="1800" dirty="0" smtClean="0"/>
              <a:t>ε </a:t>
            </a:r>
            <a:r>
              <a:rPr lang="en-GB" sz="1800" dirty="0" smtClean="0"/>
              <a:t>preservation</a:t>
            </a:r>
            <a:r>
              <a:rPr lang="en-US" sz="1800" dirty="0" smtClean="0"/>
              <a:t>:</a:t>
            </a:r>
            <a:br>
              <a:rPr lang="en-US" sz="1800" dirty="0" smtClean="0"/>
            </a:br>
            <a:r>
              <a:rPr lang="en-US" sz="1800" dirty="0" smtClean="0"/>
              <a:t>Evolution of space charge </a:t>
            </a:r>
            <a:r>
              <a:rPr lang="en-US" sz="1800" dirty="0" err="1" smtClean="0">
                <a:latin typeface="Symbol" charset="2"/>
                <a:cs typeface="Symbol" charset="2"/>
              </a:rPr>
              <a:t>D</a:t>
            </a:r>
            <a:r>
              <a:rPr lang="en-US" sz="1800" dirty="0" err="1" smtClean="0"/>
              <a:t>Q</a:t>
            </a:r>
            <a:r>
              <a:rPr lang="en-US" sz="1800" baseline="-25000" dirty="0" err="1" smtClean="0"/>
              <a:t>y</a:t>
            </a:r>
            <a:r>
              <a:rPr lang="en-US" sz="1800" dirty="0" smtClean="0"/>
              <a:t> across the injector chain</a:t>
            </a:r>
            <a:endParaRPr lang="en-US" sz="1800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-581400" y="2838871"/>
            <a:ext cx="1620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829703" y="2794000"/>
            <a:ext cx="8497" cy="83586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27807" y="3934665"/>
            <a:ext cx="467999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80977" y="3933077"/>
            <a:ext cx="32760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80977" y="4161677"/>
            <a:ext cx="972000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1849411" y="2794000"/>
            <a:ext cx="1978" cy="83586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084183" y="3557071"/>
            <a:ext cx="144000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311600" y="4163265"/>
            <a:ext cx="4680000" cy="1588"/>
          </a:xfrm>
          <a:prstGeom prst="straightConnector1">
            <a:avLst/>
          </a:prstGeom>
          <a:ln>
            <a:solidFill>
              <a:srgbClr val="7F7F7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364966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311600" y="3196275"/>
            <a:ext cx="0" cy="46779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964645" y="3196274"/>
            <a:ext cx="0" cy="46779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9656" y="3987501"/>
            <a:ext cx="913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PSB cycle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(0.5 </a:t>
            </a:r>
            <a:r>
              <a:rPr lang="en-US" sz="1400" dirty="0" err="1" smtClean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81200" y="3987501"/>
            <a:ext cx="913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PS cycle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(3.6 </a:t>
            </a:r>
            <a:r>
              <a:rPr lang="en-US" sz="1400" dirty="0" err="1" smtClean="0">
                <a:solidFill>
                  <a:srgbClr val="0000FF"/>
                </a:solidFill>
              </a:rPr>
              <a:t>s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67594" y="4163265"/>
            <a:ext cx="913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PS FB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(1.2 </a:t>
            </a:r>
            <a:r>
              <a:rPr lang="en-US" sz="1400" dirty="0" err="1" smtClean="0">
                <a:solidFill>
                  <a:srgbClr val="0000FF"/>
                </a:solidFill>
              </a:rPr>
              <a:t>s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24600" y="4214513"/>
            <a:ext cx="913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SPS FB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(10.8 </a:t>
            </a:r>
            <a:r>
              <a:rPr lang="en-US" sz="1400" dirty="0" err="1" smtClean="0">
                <a:solidFill>
                  <a:srgbClr val="008000"/>
                </a:solidFill>
              </a:rPr>
              <a:t>s</a:t>
            </a:r>
            <a:r>
              <a:rPr lang="en-US" sz="1400" dirty="0" smtClean="0">
                <a:solidFill>
                  <a:srgbClr val="008000"/>
                </a:solidFill>
              </a:rPr>
              <a:t>)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245102" y="2112405"/>
            <a:ext cx="431477" cy="1213230"/>
          </a:xfrm>
          <a:custGeom>
            <a:avLst/>
            <a:gdLst>
              <a:gd name="connsiteX0" fmla="*/ 0 w 412218"/>
              <a:gd name="connsiteY0" fmla="*/ 0 h 1091710"/>
              <a:gd name="connsiteX1" fmla="*/ 89128 w 412218"/>
              <a:gd name="connsiteY1" fmla="*/ 779793 h 1091710"/>
              <a:gd name="connsiteX2" fmla="*/ 412218 w 412218"/>
              <a:gd name="connsiteY2" fmla="*/ 1091710 h 109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218" h="1091710">
                <a:moveTo>
                  <a:pt x="0" y="0"/>
                </a:moveTo>
                <a:cubicBezTo>
                  <a:pt x="10212" y="298920"/>
                  <a:pt x="20425" y="597841"/>
                  <a:pt x="89128" y="779793"/>
                </a:cubicBezTo>
                <a:cubicBezTo>
                  <a:pt x="157831" y="961745"/>
                  <a:pt x="285024" y="1026727"/>
                  <a:pt x="412218" y="1091710"/>
                </a:cubicBezTo>
              </a:path>
            </a:pathLst>
          </a:cu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840557" y="2793206"/>
            <a:ext cx="1013189" cy="1588"/>
          </a:xfrm>
          <a:prstGeom prst="line">
            <a:avLst/>
          </a:prstGeom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>
            <a:off x="1853745" y="2793206"/>
            <a:ext cx="2290717" cy="693001"/>
          </a:xfrm>
          <a:custGeom>
            <a:avLst/>
            <a:gdLst>
              <a:gd name="connsiteX0" fmla="*/ 0 w 2295052"/>
              <a:gd name="connsiteY0" fmla="*/ 0 h 1069431"/>
              <a:gd name="connsiteX1" fmla="*/ 412218 w 2295052"/>
              <a:gd name="connsiteY1" fmla="*/ 579275 h 1069431"/>
              <a:gd name="connsiteX2" fmla="*/ 1158667 w 2295052"/>
              <a:gd name="connsiteY2" fmla="*/ 924612 h 1069431"/>
              <a:gd name="connsiteX3" fmla="*/ 2295052 w 2295052"/>
              <a:gd name="connsiteY3" fmla="*/ 1069431 h 106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5052" h="1069431">
                <a:moveTo>
                  <a:pt x="0" y="0"/>
                </a:moveTo>
                <a:cubicBezTo>
                  <a:pt x="109553" y="212586"/>
                  <a:pt x="219107" y="425173"/>
                  <a:pt x="412218" y="579275"/>
                </a:cubicBezTo>
                <a:cubicBezTo>
                  <a:pt x="605329" y="733377"/>
                  <a:pt x="844861" y="842919"/>
                  <a:pt x="1158667" y="924612"/>
                </a:cubicBezTo>
                <a:cubicBezTo>
                  <a:pt x="1472473" y="1006305"/>
                  <a:pt x="1883762" y="1037868"/>
                  <a:pt x="2295052" y="1069431"/>
                </a:cubicBezTo>
              </a:path>
            </a:pathLst>
          </a:custGeom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311600" y="3194686"/>
            <a:ext cx="4680000" cy="1588"/>
          </a:xfrm>
          <a:prstGeom prst="line">
            <a:avLst/>
          </a:prstGeom>
          <a:ln w="9525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>
            <a:off x="4313188" y="3933077"/>
            <a:ext cx="48308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78" y="2526813"/>
            <a:ext cx="1224000" cy="252000"/>
          </a:xfrm>
          <a:prstGeom prst="rect">
            <a:avLst/>
          </a:prstGeom>
        </p:spPr>
      </p:pic>
      <p:sp>
        <p:nvSpPr>
          <p:cNvPr id="44" name="Freeform 43"/>
          <p:cNvSpPr/>
          <p:nvPr/>
        </p:nvSpPr>
        <p:spPr>
          <a:xfrm>
            <a:off x="8965075" y="3205350"/>
            <a:ext cx="182961" cy="258285"/>
          </a:xfrm>
          <a:custGeom>
            <a:avLst/>
            <a:gdLst>
              <a:gd name="connsiteX0" fmla="*/ 0 w 182961"/>
              <a:gd name="connsiteY0" fmla="*/ 0 h 258285"/>
              <a:gd name="connsiteX1" fmla="*/ 75337 w 182961"/>
              <a:gd name="connsiteY1" fmla="*/ 182952 h 258285"/>
              <a:gd name="connsiteX2" fmla="*/ 182961 w 182961"/>
              <a:gd name="connsiteY2" fmla="*/ 258285 h 25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961" h="258285">
                <a:moveTo>
                  <a:pt x="0" y="0"/>
                </a:moveTo>
                <a:cubicBezTo>
                  <a:pt x="22422" y="69952"/>
                  <a:pt x="44844" y="139905"/>
                  <a:pt x="75337" y="182952"/>
                </a:cubicBezTo>
                <a:cubicBezTo>
                  <a:pt x="105830" y="225999"/>
                  <a:pt x="144395" y="242142"/>
                  <a:pt x="182961" y="258285"/>
                </a:cubicBezTo>
              </a:path>
            </a:pathLst>
          </a:custGeom>
          <a:ln w="9525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840557" y="1676400"/>
            <a:ext cx="770497" cy="364121"/>
          </a:xfrm>
          <a:prstGeom prst="rect">
            <a:avLst/>
          </a:prstGeom>
          <a:solidFill>
            <a:schemeClr val="bg1">
              <a:lumMod val="65000"/>
              <a:alpha val="3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676580" y="3325635"/>
            <a:ext cx="0" cy="3384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24" y="1742763"/>
            <a:ext cx="1377957" cy="2520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364" y="2920431"/>
            <a:ext cx="144766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39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27690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Catalogue of Possible production schemes - 25 ns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379154"/>
              </p:ext>
            </p:extLst>
          </p:nvPr>
        </p:nvGraphicFramePr>
        <p:xfrm>
          <a:off x="158749" y="650770"/>
          <a:ext cx="8807484" cy="5888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212"/>
                <a:gridCol w="1038372"/>
                <a:gridCol w="1478052"/>
                <a:gridCol w="1258212"/>
                <a:gridCol w="1258212"/>
                <a:gridCol w="1258212"/>
                <a:gridCol w="1258212"/>
              </a:tblGrid>
              <a:tr h="955167">
                <a:tc>
                  <a:txBody>
                    <a:bodyPr/>
                    <a:lstStyle/>
                    <a:p>
                      <a:r>
                        <a:rPr lang="en-US" dirty="0" smtClean="0"/>
                        <a:t>Schemes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PSB –</a:t>
                      </a:r>
                      <a:r>
                        <a:rPr lang="en-US" baseline="0" dirty="0" smtClean="0"/>
                        <a:t> PS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 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 at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RF gym. at extraction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b/Train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to 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SPS injections</a:t>
                      </a:r>
                      <a:endParaRPr lang="en-US" dirty="0"/>
                    </a:p>
                  </a:txBody>
                  <a:tcPr/>
                </a:tc>
              </a:tr>
              <a:tr h="12924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3-spitting</a:t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(standard scheme)</a:t>
                      </a:r>
                      <a:endParaRPr lang="en-US" b="1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/3</a:t>
                      </a:r>
                      <a:r>
                        <a:rPr lang="en-US" baseline="0" dirty="0" smtClean="0"/>
                        <a:t> ↗ /2 /2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BCMS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+ 4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+2C/3</a:t>
                      </a:r>
                      <a:r>
                        <a:rPr lang="en-US" baseline="0" dirty="0" smtClean="0"/>
                        <a:t>↗</a:t>
                      </a:r>
                      <a:r>
                        <a:rPr lang="en-US" dirty="0" smtClean="0"/>
                        <a:t>/2 /2 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852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+ 4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  ↗ /2 /2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4667">
                <a:tc vMerge="1"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  <a:tr h="242234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8b+4e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/2</a:t>
                      </a:r>
                      <a:r>
                        <a:rPr lang="en-US" baseline="0" dirty="0" smtClean="0"/>
                        <a:t>  ↗ /2 /2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733">
                <a:tc vMerge="1">
                  <a:txBody>
                    <a:bodyPr/>
                    <a:lstStyle/>
                    <a:p>
                      <a:pPr algn="ctr"/>
                      <a:endParaRPr lang="en-US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0162" t="46591" r="12312" b="6543"/>
          <a:stretch/>
        </p:blipFill>
        <p:spPr>
          <a:xfrm>
            <a:off x="5228431" y="3748034"/>
            <a:ext cx="1194671" cy="12464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890" y="3031581"/>
            <a:ext cx="1073102" cy="1019978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046529" y="1746453"/>
            <a:ext cx="1045463" cy="1080000"/>
            <a:chOff x="1463777" y="2875978"/>
            <a:chExt cx="3017702" cy="311739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7039" t="47231" r="55569" b="6531"/>
            <a:stretch/>
          </p:blipFill>
          <p:spPr>
            <a:xfrm>
              <a:off x="1463777" y="2875978"/>
              <a:ext cx="3017702" cy="3117392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463777" y="2875978"/>
              <a:ext cx="362399" cy="2099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463778" y="5232594"/>
              <a:ext cx="257446" cy="382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" descr="C:\Heiko\MathematicaFilesCERN\LongitudinalTracking\LHCBatchCompression9BunchesRoland\HancockBatchCompressionSchemeSimulation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2755" y="4241652"/>
            <a:ext cx="1099237" cy="1080000"/>
          </a:xfrm>
          <a:prstGeom prst="rect">
            <a:avLst/>
          </a:prstGeom>
          <a:noFill/>
        </p:spPr>
      </p:pic>
      <p:pic>
        <p:nvPicPr>
          <p:cNvPr id="11" name="Picture 2" descr="C:\Heiko\MathematicaFilesCERN\LongitudinalTracking\MicrobatchDoubleSplith7h21Roland\h7h21DoubleSplitSimulationMachineVers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034" y="5459177"/>
            <a:ext cx="107596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5162" y="6488668"/>
            <a:ext cx="826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 Splitting		C Batch Compression	+ Merging		↗Acceleration to 26 GeV/c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0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LIU and HL-LHC parameters</a:t>
            </a:r>
            <a:endParaRPr lang="en-US" dirty="0"/>
          </a:p>
        </p:txBody>
      </p:sp>
      <p:pic>
        <p:nvPicPr>
          <p:cNvPr id="3" name="Picture 2" descr="table-US2-4RLIU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3"/>
          <a:stretch/>
        </p:blipFill>
        <p:spPr>
          <a:xfrm>
            <a:off x="261476" y="1123892"/>
            <a:ext cx="8539624" cy="5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41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3500" dirty="0" smtClean="0"/>
              <a:t>Post-LS1 scenarios: summary</a:t>
            </a:r>
            <a:endParaRPr lang="en-US" sz="3500" dirty="0"/>
          </a:p>
        </p:txBody>
      </p:sp>
      <p:pic>
        <p:nvPicPr>
          <p:cNvPr id="4" name="Picture 3" descr="table-postLS1-4RLIU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9"/>
          <a:stretch/>
        </p:blipFill>
        <p:spPr>
          <a:xfrm>
            <a:off x="391829" y="1234439"/>
            <a:ext cx="8165901" cy="507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4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65783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e-cloud instabilities: simulations and T-damper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149497" y="2869360"/>
            <a:ext cx="63843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Damper/TFB tests proved that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instability can be efficiently delayed </a:t>
            </a:r>
          </a:p>
          <a:p>
            <a:endParaRPr lang="en-US" dirty="0">
              <a:latin typeface="Arial"/>
              <a:cs typeface="Arial"/>
            </a:endParaRPr>
          </a:p>
        </p:txBody>
      </p:sp>
      <p:grpSp>
        <p:nvGrpSpPr>
          <p:cNvPr id="19" name="Group 1"/>
          <p:cNvGrpSpPr>
            <a:grpSpLocks noChangeAspect="1"/>
          </p:cNvGrpSpPr>
          <p:nvPr/>
        </p:nvGrpSpPr>
        <p:grpSpPr>
          <a:xfrm>
            <a:off x="147965" y="3140586"/>
            <a:ext cx="4412345" cy="3362718"/>
            <a:chOff x="617370" y="720840"/>
            <a:chExt cx="8229600" cy="6270172"/>
          </a:xfrm>
        </p:grpSpPr>
        <p:pic>
          <p:nvPicPr>
            <p:cNvPr id="23" name="Content Placeholder 5" descr="instability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3" b="-1635"/>
            <a:stretch/>
          </p:blipFill>
          <p:spPr>
            <a:xfrm>
              <a:off x="617370" y="720840"/>
              <a:ext cx="8229600" cy="6270172"/>
            </a:xfrm>
            <a:prstGeom prst="rect">
              <a:avLst/>
            </a:prstGeom>
          </p:spPr>
        </p:pic>
        <p:sp>
          <p:nvSpPr>
            <p:cNvPr id="24" name="Striped Right Arrow 5"/>
            <p:cNvSpPr/>
            <p:nvPr/>
          </p:nvSpPr>
          <p:spPr>
            <a:xfrm>
              <a:off x="5628837" y="3661414"/>
              <a:ext cx="663562" cy="114419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6"/>
            <p:cNvSpPr txBox="1"/>
            <p:nvPr/>
          </p:nvSpPr>
          <p:spPr>
            <a:xfrm>
              <a:off x="5463588" y="3082242"/>
              <a:ext cx="854081" cy="420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10 ms</a:t>
              </a:r>
              <a:endParaRPr lang="en-US" sz="1600" b="1" dirty="0"/>
            </a:p>
          </p:txBody>
        </p:sp>
      </p:grp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1652" y="4386129"/>
            <a:ext cx="4710537" cy="19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516592" y="780058"/>
            <a:ext cx="4560669" cy="2629092"/>
            <a:chOff x="1524000" y="2590800"/>
            <a:chExt cx="6477000" cy="3733800"/>
          </a:xfrm>
        </p:grpSpPr>
        <p:pic>
          <p:nvPicPr>
            <p:cNvPr id="28" name="Content Placeholder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83" t="42417" r="21837" b="32701"/>
            <a:stretch/>
          </p:blipFill>
          <p:spPr>
            <a:xfrm>
              <a:off x="1524000" y="2895600"/>
              <a:ext cx="6477000" cy="3429000"/>
            </a:xfrm>
            <a:prstGeom prst="rect">
              <a:avLst/>
            </a:prstGeom>
          </p:spPr>
        </p:pic>
        <p:sp>
          <p:nvSpPr>
            <p:cNvPr id="29" name="TextBox 19"/>
            <p:cNvSpPr txBox="1"/>
            <p:nvPr/>
          </p:nvSpPr>
          <p:spPr>
            <a:xfrm>
              <a:off x="1524000" y="2590800"/>
              <a:ext cx="6477000" cy="4808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B0F0"/>
                  </a:solidFill>
                </a:rPr>
                <a:t>-- </a:t>
              </a:r>
              <a:r>
                <a:rPr lang="en-GB" sz="1200" b="1" dirty="0" smtClean="0">
                  <a:solidFill>
                    <a:srgbClr val="00B0F0"/>
                  </a:solidFill>
                </a:rPr>
                <a:t>Wall current monitor  </a:t>
              </a:r>
              <a:r>
                <a:rPr lang="en-GB" sz="1200" b="1" dirty="0" smtClean="0">
                  <a:solidFill>
                    <a:srgbClr val="FFFF00"/>
                  </a:solidFill>
                </a:rPr>
                <a:t>-- Sum  </a:t>
              </a:r>
              <a:r>
                <a:rPr lang="en-GB" sz="1200" b="1" dirty="0" smtClean="0">
                  <a:solidFill>
                    <a:srgbClr val="33CC33"/>
                  </a:solidFill>
                </a:rPr>
                <a:t>-- Horizontal  </a:t>
              </a:r>
              <a:r>
                <a:rPr lang="en-GB" sz="1200" b="1" dirty="0" smtClean="0">
                  <a:solidFill>
                    <a:srgbClr val="CC00CC"/>
                  </a:solidFill>
                </a:rPr>
                <a:t>-- Vertical</a:t>
              </a:r>
              <a:endParaRPr lang="en-GB" sz="1200" b="1" dirty="0">
                <a:solidFill>
                  <a:srgbClr val="CC00CC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516592" y="3832128"/>
            <a:ext cx="437841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Arial"/>
                <a:cs typeface="Arial"/>
              </a:rPr>
              <a:t>Pycloud</a:t>
            </a:r>
            <a:r>
              <a:rPr lang="en-US" sz="1400" dirty="0" smtClean="0">
                <a:latin typeface="Arial"/>
                <a:cs typeface="Arial"/>
              </a:rPr>
              <a:t> simulations for combined function magnets established to predict future operation  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775" y="958596"/>
            <a:ext cx="4090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e</a:t>
            </a:r>
            <a:r>
              <a:rPr lang="en-US" sz="1400" dirty="0" smtClean="0">
                <a:latin typeface="Arial"/>
                <a:cs typeface="Arial"/>
              </a:rPr>
              <a:t>-cloud observed for 25 ns beam production but no influence on beam quality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Transverse instability observed together with 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e-cloud if bunches shorter than nominal or kept</a:t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 in the machine for time longer than needed.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Shorter batches a la BCMS suffering less</a:t>
            </a:r>
          </a:p>
          <a:p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8336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650" y="274638"/>
            <a:ext cx="8367350" cy="747654"/>
          </a:xfrm>
        </p:spPr>
        <p:txBody>
          <a:bodyPr>
            <a:noAutofit/>
          </a:bodyPr>
          <a:lstStyle/>
          <a:p>
            <a:r>
              <a:rPr lang="en-US" sz="2400" dirty="0" smtClean="0"/>
              <a:t>Issued </a:t>
            </a:r>
            <a:r>
              <a:rPr lang="en-US" sz="2400" dirty="0" err="1" smtClean="0"/>
              <a:t>analysed</a:t>
            </a:r>
            <a:r>
              <a:rPr lang="en-US" sz="2400" dirty="0" smtClean="0"/>
              <a:t> to preserve beam quality for HL-LHC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26907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Possible production schemes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3-splitting 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BCMS</a:t>
            </a:r>
          </a:p>
          <a:p>
            <a:pPr marL="342900" indent="-342900">
              <a:buFontTx/>
              <a:buChar char="-"/>
            </a:pPr>
            <a:r>
              <a:rPr lang="en-US" dirty="0"/>
              <a:t>I</a:t>
            </a:r>
            <a:r>
              <a:rPr lang="en-US" dirty="0" smtClean="0"/>
              <a:t>ssues common for the two schemes: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PSB 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Space charge 				→ L4 connection 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PS 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Space charge 				→ PSB@2 GeV</a:t>
            </a:r>
          </a:p>
          <a:p>
            <a:pPr marL="1036638" lvl="2" indent="-342900">
              <a:buFontTx/>
              <a:buChar char="-"/>
            </a:pPr>
            <a:r>
              <a:rPr lang="en-US" dirty="0" err="1" smtClean="0"/>
              <a:t>Headtail</a:t>
            </a:r>
            <a:r>
              <a:rPr lang="en-US" dirty="0" smtClean="0"/>
              <a:t> instabilities			→ Transverse damper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Transition crossing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Longitudinal </a:t>
            </a:r>
            <a:r>
              <a:rPr lang="en-US" dirty="0"/>
              <a:t>instabilities </a:t>
            </a:r>
            <a:r>
              <a:rPr lang="en-US" dirty="0" smtClean="0"/>
              <a:t>		→ </a:t>
            </a:r>
            <a:r>
              <a:rPr lang="en-US" dirty="0" err="1" smtClean="0"/>
              <a:t>Finemet</a:t>
            </a:r>
            <a:r>
              <a:rPr lang="en-US" dirty="0" smtClean="0"/>
              <a:t> cavity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Electron cloud				→ </a:t>
            </a:r>
            <a:r>
              <a:rPr lang="en-US" dirty="0"/>
              <a:t>T</a:t>
            </a:r>
            <a:r>
              <a:rPr lang="en-US" dirty="0" smtClean="0"/>
              <a:t>ransverse damper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SPS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Space </a:t>
            </a:r>
            <a:r>
              <a:rPr lang="en-US" dirty="0"/>
              <a:t>Charge </a:t>
            </a:r>
            <a:r>
              <a:rPr lang="en-US" dirty="0" smtClean="0"/>
              <a:t>			→ </a:t>
            </a:r>
            <a:r>
              <a:rPr lang="en-US" dirty="0"/>
              <a:t>well </a:t>
            </a:r>
            <a:r>
              <a:rPr lang="en-US" dirty="0" smtClean="0"/>
              <a:t>matched to PS space charge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Maximum available RF </a:t>
            </a:r>
            <a:r>
              <a:rPr lang="en-US" dirty="0"/>
              <a:t>power </a:t>
            </a:r>
            <a:r>
              <a:rPr lang="en-US" dirty="0" smtClean="0"/>
              <a:t>	→ 200 MHz LL and HL upgrade </a:t>
            </a:r>
          </a:p>
          <a:p>
            <a:pPr marL="1036638" lvl="2" indent="-342900">
              <a:buFontTx/>
              <a:buChar char="-"/>
            </a:pPr>
            <a:r>
              <a:rPr lang="en-US" dirty="0" smtClean="0"/>
              <a:t>Electron </a:t>
            </a:r>
            <a:r>
              <a:rPr lang="en-US" dirty="0"/>
              <a:t>cloud </a:t>
            </a:r>
            <a:r>
              <a:rPr lang="en-US" dirty="0" smtClean="0"/>
              <a:t>			→ Wide-band damper – </a:t>
            </a:r>
            <a:r>
              <a:rPr lang="en-US" dirty="0" err="1" smtClean="0"/>
              <a:t>aC</a:t>
            </a:r>
            <a:r>
              <a:rPr lang="en-US" dirty="0" smtClean="0"/>
              <a:t> coating</a:t>
            </a:r>
          </a:p>
          <a:p>
            <a:pPr marL="814388" lvl="1" indent="-342900">
              <a:buFontTx/>
              <a:buChar char="-"/>
            </a:pPr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221" y="766154"/>
            <a:ext cx="3560433" cy="260747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880679" y="1022293"/>
            <a:ext cx="1609287" cy="60604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→"/>
              <a:tabLst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L4 160 MeV </a:t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(relaxed space charge)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→"/>
              <a:tabLst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H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-</a:t>
            </a:r>
            <a:r>
              <a:rPr lang="en-US" sz="1600" b="1" dirty="0" smtClean="0">
                <a:solidFill>
                  <a:schemeClr val="bg1"/>
                </a:solidFill>
              </a:rPr>
              <a:t> injection </a:t>
            </a:r>
          </a:p>
        </p:txBody>
      </p:sp>
    </p:spTree>
    <p:extLst>
      <p:ext uri="{BB962C8B-B14F-4D97-AF65-F5344CB8AC3E}">
        <p14:creationId xmlns:p14="http://schemas.microsoft.com/office/powerpoint/2010/main" val="382118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20121" y="5255096"/>
            <a:ext cx="87487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Baseline upgrade: shorter cavities and 2</a:t>
            </a:r>
            <a:r>
              <a:rPr lang="en-US" dirty="0" smtClean="0">
                <a:latin typeface="Arial"/>
                <a:cs typeface="Arial"/>
                <a:sym typeface="Symbol"/>
              </a:rPr>
              <a:t>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1.6 MW RF power</a:t>
            </a:r>
          </a:p>
          <a:p>
            <a:pPr marL="339725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i="1" dirty="0" err="1" smtClean="0">
                <a:latin typeface="Arial"/>
                <a:cs typeface="Arial"/>
                <a:sym typeface="Wingdings" pitchFamily="2" charset="2"/>
              </a:rPr>
              <a:t>N</a:t>
            </a:r>
            <a:r>
              <a:rPr lang="en-US" baseline="-25000" dirty="0" err="1" smtClean="0">
                <a:latin typeface="Arial"/>
                <a:cs typeface="Arial"/>
                <a:sym typeface="Wingdings" pitchFamily="2" charset="2"/>
              </a:rPr>
              <a:t>b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 ≈ 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2 · 10</a:t>
            </a:r>
            <a:r>
              <a:rPr lang="en-US" baseline="300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11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 ppb 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without degradation, 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2.5 · 10</a:t>
            </a:r>
            <a:r>
              <a:rPr lang="en-US" baseline="300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11</a:t>
            </a:r>
            <a:r>
              <a:rPr lang="en-US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 ppb </a:t>
            </a: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for 10% longer bunches</a:t>
            </a:r>
            <a:endParaRPr lang="en-GB" sz="2400" dirty="0" smtClean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</p:txBody>
      </p:sp>
      <p:pic>
        <p:nvPicPr>
          <p:cNvPr id="4099" name="Picture 3" descr="C:\Heiko\Presentations\2013-10_InjectorChainExoticOptionsRLIUP\OptionsSPS\maxIntensityVersusPowerWithPres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600" y="2566800"/>
            <a:ext cx="378868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406890" y="2246400"/>
            <a:ext cx="2943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nstantia" panose="02030602050306030303" pitchFamily="18" charset="0"/>
              </a:rPr>
              <a:t>RF voltage at transfer to LHC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395536" y="1125110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To keep longitudinal stability (Landau damping + potential well dist.)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Longitudinal </a:t>
            </a:r>
            <a:r>
              <a:rPr lang="en-US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emittance</a:t>
            </a: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 increases with intensity: </a:t>
            </a: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Symbol"/>
              </a:rPr>
              <a:t> </a:t>
            </a:r>
            <a:endParaRPr lang="en-US" dirty="0" smtClean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RF voltage requirement proportional to </a:t>
            </a:r>
            <a:r>
              <a:rPr lang="en-US" i="1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I</a:t>
            </a:r>
            <a:r>
              <a:rPr lang="en-US" baseline="-250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RF</a:t>
            </a:r>
            <a:endParaRPr lang="en-US" dirty="0" smtClean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GB" dirty="0" smtClean="0">
              <a:solidFill>
                <a:srgbClr val="4F81BD"/>
              </a:solidFill>
              <a:latin typeface="Arial"/>
              <a:cs typeface="Arial"/>
              <a:sym typeface="Wingdings" pitchFamily="2" charset="2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98640" y="2646064"/>
            <a:ext cx="2472076" cy="1266419"/>
            <a:chOff x="6098640" y="2646064"/>
            <a:chExt cx="2472076" cy="1266419"/>
          </a:xfrm>
        </p:grpSpPr>
        <p:sp>
          <p:nvSpPr>
            <p:cNvPr id="15" name="TextBox 14"/>
            <p:cNvSpPr txBox="1"/>
            <p:nvPr/>
          </p:nvSpPr>
          <p:spPr>
            <a:xfrm>
              <a:off x="6207768" y="3381106"/>
              <a:ext cx="1103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+0.51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03507" y="3018159"/>
              <a:ext cx="1138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+0.29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57911" y="2734816"/>
              <a:ext cx="11128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+0.18 · 10</a:t>
              </a:r>
              <a:r>
                <a:rPr lang="en-US" sz="1600" b="1" baseline="30000" dirty="0" smtClean="0">
                  <a:latin typeface="Constantia" panose="02030602050306030303" pitchFamily="18" charset="0"/>
                </a:rPr>
                <a:t>11</a:t>
              </a:r>
              <a:endParaRPr lang="en-GB" sz="1600" b="1" baseline="30000" dirty="0">
                <a:latin typeface="Constantia" panose="02030602050306030303" pitchFamily="18" charset="0"/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 flipV="1">
              <a:off x="7736663" y="2646064"/>
              <a:ext cx="216024" cy="19121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Down Arrow 4"/>
            <p:cNvSpPr/>
            <p:nvPr/>
          </p:nvSpPr>
          <p:spPr>
            <a:xfrm flipV="1">
              <a:off x="6098640" y="3219697"/>
              <a:ext cx="216024" cy="69278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Down Arrow 34"/>
            <p:cNvSpPr/>
            <p:nvPr/>
          </p:nvSpPr>
          <p:spPr>
            <a:xfrm flipV="1">
              <a:off x="6903046" y="2814301"/>
              <a:ext cx="216024" cy="4053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39552" y="2246253"/>
            <a:ext cx="4032449" cy="2840547"/>
            <a:chOff x="539552" y="2246253"/>
            <a:chExt cx="4032449" cy="2840547"/>
          </a:xfrm>
        </p:grpSpPr>
        <p:pic>
          <p:nvPicPr>
            <p:cNvPr id="4098" name="Picture 2" descr="C:\Heiko\Presentations\2013-10_InjectorChainExoticOptionsRLIUP\OptionsSPS\intensityLimitation0.57eVsImpedanceReduction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566800"/>
              <a:ext cx="3788685" cy="25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 rot="20026314">
              <a:off x="1383614" y="4023132"/>
              <a:ext cx="17102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Symbol" panose="05050102010706020507" pitchFamily="18" charset="2"/>
                </a:rPr>
                <a:t>t</a:t>
              </a:r>
              <a:r>
                <a:rPr lang="en-US" sz="1400" dirty="0" smtClean="0">
                  <a:latin typeface="Constantia" panose="02030602050306030303" pitchFamily="18" charset="0"/>
                </a:rPr>
                <a:t> = </a:t>
              </a:r>
              <a:r>
                <a:rPr lang="en-US" sz="1400" dirty="0" err="1" smtClean="0">
                  <a:latin typeface="Constantia" panose="02030602050306030303" pitchFamily="18" charset="0"/>
                </a:rPr>
                <a:t>const</a:t>
              </a:r>
              <a:r>
                <a:rPr lang="en-US" sz="1400" dirty="0" smtClean="0">
                  <a:latin typeface="Constantia" panose="02030602050306030303" pitchFamily="18" charset="0"/>
                </a:rPr>
                <a:t>, LD+PWD</a:t>
              </a:r>
              <a:endParaRPr lang="en-GB" sz="1400" dirty="0">
                <a:latin typeface="Constantia" panose="02030602050306030303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531152">
              <a:off x="1123926" y="3045718"/>
              <a:ext cx="8370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2</a:t>
              </a:r>
              <a:r>
                <a:rPr lang="en-US" sz="1400" b="1" dirty="0" smtClean="0">
                  <a:solidFill>
                    <a:srgbClr val="0000FF"/>
                  </a:solidFill>
                  <a:latin typeface="Symbol" panose="05050102010706020507" pitchFamily="18" charset="2"/>
                  <a:sym typeface="Symbol"/>
                </a:rPr>
                <a:t>4+25</a:t>
              </a:r>
              <a:endParaRPr lang="en-GB" sz="14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358958">
              <a:off x="1238284" y="2699096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4</a:t>
              </a:r>
              <a:r>
                <a:rPr lang="en-US" sz="1400" b="1" dirty="0" smtClean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</a:t>
              </a:r>
              <a:r>
                <a:rPr lang="en-US" sz="1400" b="1" dirty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3</a:t>
              </a:r>
              <a:r>
                <a:rPr lang="en-US" sz="1400" b="1" dirty="0" smtClean="0">
                  <a:solidFill>
                    <a:srgbClr val="FF0000"/>
                  </a:solidFill>
                  <a:latin typeface="Symbol" panose="05050102010706020507" pitchFamily="18" charset="2"/>
                  <a:sym typeface="Symbol"/>
                </a:rPr>
                <a:t>+24</a:t>
              </a:r>
              <a:endParaRPr lang="en-GB" sz="14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147856">
              <a:off x="3446973" y="3049390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4</a:t>
              </a:r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3+4</a:t>
              </a:r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2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54547" y="2580928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Symbol" panose="05050102010706020507" pitchFamily="18" charset="2"/>
                  <a:sym typeface="Symbol"/>
                </a:rPr>
                <a:t>10</a:t>
              </a:r>
              <a:r>
                <a:rPr lang="en-US" sz="1400" b="1" dirty="0">
                  <a:latin typeface="Symbol" panose="05050102010706020507" pitchFamily="18" charset="2"/>
                  <a:sym typeface="Symbol"/>
                </a:rPr>
                <a:t>2</a:t>
              </a:r>
              <a:endParaRPr lang="en-GB" sz="1400" b="1" dirty="0">
                <a:latin typeface="Constantia" panose="02030602050306030303" pitchFamily="18" charset="0"/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 rot="18279230">
              <a:off x="2436793" y="3113745"/>
              <a:ext cx="466683" cy="2518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75818" y="4213468"/>
              <a:ext cx="190148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Constantia" panose="02030602050306030303" pitchFamily="18" charset="0"/>
                </a:rPr>
                <a:t>LD: Loss of Landau damp.</a:t>
              </a:r>
            </a:p>
            <a:p>
              <a:r>
                <a:rPr lang="en-US" sz="1100" b="1" dirty="0" smtClean="0">
                  <a:latin typeface="Constantia" panose="02030602050306030303" pitchFamily="18" charset="0"/>
                </a:rPr>
                <a:t>PWD: Potential well dist.</a:t>
              </a:r>
              <a:endParaRPr lang="en-GB" sz="11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9554712">
              <a:off x="1252570" y="3946931"/>
              <a:ext cx="986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Z</a:t>
              </a:r>
              <a:r>
                <a:rPr lang="en-US" sz="14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/</a:t>
              </a:r>
              <a:r>
                <a:rPr lang="en-US" sz="1400" b="1" i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n</a:t>
              </a:r>
              <a:r>
                <a:rPr lang="en-US" sz="14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 today</a:t>
              </a:r>
              <a:endParaRPr lang="en-GB" sz="1400" b="1" dirty="0">
                <a:solidFill>
                  <a:srgbClr val="385D8A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22452" y="3441627"/>
              <a:ext cx="110639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P</a:t>
              </a:r>
              <a:r>
                <a:rPr lang="en-US" sz="1100" b="1" baseline="-25000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old</a:t>
              </a:r>
              <a:r>
                <a:rPr lang="en-US" sz="11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 = 1.05 MW</a:t>
              </a:r>
            </a:p>
            <a:p>
              <a:r>
                <a:rPr lang="en-US" sz="1100" b="1" dirty="0" err="1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P</a:t>
              </a:r>
              <a:r>
                <a:rPr lang="en-US" sz="1100" b="1" baseline="-25000" dirty="0" err="1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new</a:t>
              </a:r>
              <a:r>
                <a:rPr lang="en-US" sz="11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 = 1.6 MW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68161" y="2246253"/>
              <a:ext cx="29434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Constantia" panose="02030602050306030303" pitchFamily="18" charset="0"/>
                </a:rPr>
                <a:t>RF voltage at transfer to LHC</a:t>
              </a:r>
              <a:endParaRPr lang="en-GB" sz="1600" b="1" dirty="0">
                <a:latin typeface="Constantia" panose="02030602050306030303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298051" y="3676010"/>
              <a:ext cx="124929" cy="1249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2584387" y="3484380"/>
              <a:ext cx="124929" cy="124929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3131879" y="3112396"/>
              <a:ext cx="124929" cy="12492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3431816" y="2913039"/>
              <a:ext cx="124929" cy="1249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3577073" y="2814301"/>
              <a:ext cx="124929" cy="1249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3799898" y="3849623"/>
              <a:ext cx="12056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385D8A"/>
                  </a:solidFill>
                  <a:latin typeface="Constantia" panose="02030602050306030303" pitchFamily="18" charset="0"/>
                </a:rPr>
                <a:t>Q20 optics</a:t>
              </a:r>
              <a:endParaRPr lang="en-GB" sz="1600" b="1" dirty="0">
                <a:solidFill>
                  <a:srgbClr val="385D8A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Larger bunch intensity from SPS?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9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LIU performances are presented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607787" y="1022292"/>
            <a:ext cx="5742589" cy="5574038"/>
            <a:chOff x="1607787" y="1022292"/>
            <a:chExt cx="5742589" cy="5574038"/>
          </a:xfrm>
        </p:grpSpPr>
        <p:grpSp>
          <p:nvGrpSpPr>
            <p:cNvPr id="4" name="Group 3"/>
            <p:cNvGrpSpPr/>
            <p:nvPr/>
          </p:nvGrpSpPr>
          <p:grpSpPr>
            <a:xfrm>
              <a:off x="1607787" y="1022292"/>
              <a:ext cx="5742589" cy="5574038"/>
              <a:chOff x="73204" y="1125519"/>
              <a:chExt cx="5742589" cy="5574038"/>
            </a:xfrm>
          </p:grpSpPr>
          <p:pic>
            <p:nvPicPr>
              <p:cNvPr id="5" name="Picture 4" descr="Post-LS1_Standard_1.4GeV_25ns_noUSs_oldLongitudinalPSparameters.eps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453"/>
              <a:stretch/>
            </p:blipFill>
            <p:spPr>
              <a:xfrm>
                <a:off x="73204" y="1525629"/>
                <a:ext cx="5742589" cy="5173928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85368" y="1125519"/>
                <a:ext cx="33480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Present situation</a:t>
                </a:r>
                <a:endParaRPr lang="en-US" sz="2000" b="1" dirty="0"/>
              </a:p>
            </p:txBody>
          </p:sp>
          <p:sp>
            <p:nvSpPr>
              <p:cNvPr id="7" name="Multiply 6"/>
              <p:cNvSpPr/>
              <p:nvPr/>
            </p:nvSpPr>
            <p:spPr>
              <a:xfrm>
                <a:off x="2425321" y="2041887"/>
                <a:ext cx="295840" cy="367973"/>
              </a:xfrm>
              <a:prstGeom prst="mathMultiply">
                <a:avLst>
                  <a:gd name="adj1" fmla="val 21719"/>
                </a:avLst>
              </a:prstGeom>
              <a:solidFill>
                <a:schemeClr val="accent6">
                  <a:lumMod val="75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41610" y="1622991"/>
                <a:ext cx="127853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Achieved performance</a:t>
                </a:r>
                <a:endParaRPr lang="en-US" sz="15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46" name="Oval 45"/>
            <p:cNvSpPr/>
            <p:nvPr/>
          </p:nvSpPr>
          <p:spPr>
            <a:xfrm>
              <a:off x="5677578" y="2781514"/>
              <a:ext cx="178779" cy="186651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87312" y="2434466"/>
              <a:ext cx="11677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HL - LHC</a:t>
              </a:r>
              <a:endParaRPr lang="en-US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2360091" y="1519764"/>
            <a:ext cx="4444991" cy="4375152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719951" y="1108451"/>
            <a:ext cx="7289297" cy="4788170"/>
            <a:chOff x="1719951" y="1108451"/>
            <a:chExt cx="7289297" cy="4788170"/>
          </a:xfrm>
        </p:grpSpPr>
        <p:grpSp>
          <p:nvGrpSpPr>
            <p:cNvPr id="45" name="Group 44"/>
            <p:cNvGrpSpPr/>
            <p:nvPr/>
          </p:nvGrpSpPr>
          <p:grpSpPr>
            <a:xfrm>
              <a:off x="2391680" y="1530173"/>
              <a:ext cx="6617568" cy="4366448"/>
              <a:chOff x="2371930" y="1532455"/>
              <a:chExt cx="6617568" cy="4366448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36" name="Freeform 35"/>
              <p:cNvSpPr/>
              <p:nvPr/>
            </p:nvSpPr>
            <p:spPr>
              <a:xfrm>
                <a:off x="2371930" y="1532455"/>
                <a:ext cx="4418507" cy="4366448"/>
              </a:xfrm>
              <a:custGeom>
                <a:avLst/>
                <a:gdLst>
                  <a:gd name="connsiteX0" fmla="*/ 0 w 4418507"/>
                  <a:gd name="connsiteY0" fmla="*/ 4345456 h 4366448"/>
                  <a:gd name="connsiteX1" fmla="*/ 1899643 w 4418507"/>
                  <a:gd name="connsiteY1" fmla="*/ 482829 h 4366448"/>
                  <a:gd name="connsiteX2" fmla="*/ 1899643 w 4418507"/>
                  <a:gd name="connsiteY2" fmla="*/ 0 h 4366448"/>
                  <a:gd name="connsiteX3" fmla="*/ 4418507 w 4418507"/>
                  <a:gd name="connsiteY3" fmla="*/ 0 h 4366448"/>
                  <a:gd name="connsiteX4" fmla="*/ 4418507 w 4418507"/>
                  <a:gd name="connsiteY4" fmla="*/ 4366448 h 4366448"/>
                  <a:gd name="connsiteX5" fmla="*/ 0 w 4418507"/>
                  <a:gd name="connsiteY5" fmla="*/ 4345456 h 4366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18507" h="4366448">
                    <a:moveTo>
                      <a:pt x="0" y="4345456"/>
                    </a:moveTo>
                    <a:lnTo>
                      <a:pt x="1899643" y="482829"/>
                    </a:lnTo>
                    <a:lnTo>
                      <a:pt x="1899643" y="0"/>
                    </a:lnTo>
                    <a:lnTo>
                      <a:pt x="4418507" y="0"/>
                    </a:lnTo>
                    <a:lnTo>
                      <a:pt x="4418507" y="4366448"/>
                    </a:lnTo>
                    <a:lnTo>
                      <a:pt x="0" y="4345456"/>
                    </a:lnTo>
                    <a:close/>
                  </a:path>
                </a:pathLst>
              </a:cu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995818" y="3524200"/>
                <a:ext cx="1993680" cy="64633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/>
                    <a:cs typeface="Arial"/>
                  </a:rPr>
                  <a:t>Non accessible</a:t>
                </a:r>
                <a:br>
                  <a:rPr lang="en-US" dirty="0" smtClean="0">
                    <a:latin typeface="Arial"/>
                    <a:cs typeface="Arial"/>
                  </a:rPr>
                </a:br>
                <a:r>
                  <a:rPr lang="en-US" dirty="0" smtClean="0">
                    <a:latin typeface="Arial"/>
                    <a:cs typeface="Arial"/>
                  </a:rPr>
                  <a:t>beam parameters</a:t>
                </a:r>
                <a:endParaRPr lang="en-US" dirty="0">
                  <a:latin typeface="Arial"/>
                  <a:cs typeface="Arial"/>
                </a:endParaRP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1719951" y="1108451"/>
              <a:ext cx="1984216" cy="2876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352112" y="728623"/>
            <a:ext cx="2352327" cy="5187460"/>
            <a:chOff x="3352112" y="728623"/>
            <a:chExt cx="2352327" cy="5187460"/>
          </a:xfrm>
        </p:grpSpPr>
        <p:sp>
          <p:nvSpPr>
            <p:cNvPr id="23" name="TextBox 22"/>
            <p:cNvSpPr txBox="1"/>
            <p:nvPr/>
          </p:nvSpPr>
          <p:spPr>
            <a:xfrm>
              <a:off x="3352112" y="728623"/>
              <a:ext cx="2352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RF limit* : PS or SPS</a:t>
              </a:r>
              <a:endParaRPr lang="en-US" dirty="0">
                <a:latin typeface="Arial"/>
                <a:cs typeface="Arial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4266239" y="1108451"/>
              <a:ext cx="10671" cy="4807632"/>
              <a:chOff x="4266239" y="1108451"/>
              <a:chExt cx="10671" cy="4807632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V="1">
                <a:off x="4276910" y="1530347"/>
                <a:ext cx="0" cy="4385736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4266239" y="1108451"/>
                <a:ext cx="0" cy="3349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2360091" y="749729"/>
            <a:ext cx="5855999" cy="5166353"/>
            <a:chOff x="2360091" y="749729"/>
            <a:chExt cx="5855999" cy="5166353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2370674" y="1549399"/>
              <a:ext cx="2118991" cy="43561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360091" y="1559982"/>
              <a:ext cx="2381243" cy="43561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370674" y="2709334"/>
              <a:ext cx="4434408" cy="319616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683538" y="749729"/>
              <a:ext cx="25325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Space charge limits* in </a:t>
              </a:r>
              <a:br>
                <a:rPr lang="en-US" dirty="0" smtClean="0">
                  <a:latin typeface="Arial"/>
                  <a:cs typeface="Arial"/>
                </a:rPr>
              </a:br>
              <a:r>
                <a:rPr lang="en-US" dirty="0" smtClean="0">
                  <a:latin typeface="Arial"/>
                  <a:cs typeface="Arial"/>
                </a:rPr>
                <a:t>PSB/PS/SPS</a:t>
              </a:r>
              <a:endParaRPr lang="en-US" dirty="0">
                <a:latin typeface="Arial"/>
                <a:cs typeface="Arial"/>
              </a:endParaRPr>
            </a:p>
          </p:txBody>
        </p:sp>
        <p:cxnSp>
          <p:nvCxnSpPr>
            <p:cNvPr id="27" name="Straight Arrow Connector 26"/>
            <p:cNvCxnSpPr>
              <a:endCxn id="9" idx="0"/>
            </p:cNvCxnSpPr>
            <p:nvPr/>
          </p:nvCxnSpPr>
          <p:spPr>
            <a:xfrm flipH="1">
              <a:off x="4582587" y="1214456"/>
              <a:ext cx="948552" cy="3053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4734988" y="1303727"/>
              <a:ext cx="948550" cy="37902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6" idx="2"/>
            </p:cNvCxnSpPr>
            <p:nvPr/>
          </p:nvCxnSpPr>
          <p:spPr>
            <a:xfrm flipH="1">
              <a:off x="6664495" y="1396060"/>
              <a:ext cx="285319" cy="13132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1719951" y="1022292"/>
            <a:ext cx="2079466" cy="4211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015568" y="4355584"/>
            <a:ext cx="21220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*limits = preserve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same beam quality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as today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52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Linac4_Standard_1.4GeV_25ns_noU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108"/>
            <a:ext cx="53975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scheme (72 bunches / PS batch)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86400" y="793750"/>
            <a:ext cx="3581399" cy="56958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LIU upgrades </a:t>
            </a:r>
            <a:br>
              <a:rPr lang="en-US" dirty="0" smtClean="0"/>
            </a:br>
            <a:r>
              <a:rPr lang="en-US" dirty="0" smtClean="0"/>
              <a:t>on top of L4 connection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SPS 200 MHz upgrade</a:t>
            </a:r>
          </a:p>
          <a:p>
            <a:pPr lvl="1"/>
            <a:r>
              <a:rPr lang="en-US" dirty="0" smtClean="0"/>
              <a:t>SPS e-cloud mitigation</a:t>
            </a:r>
          </a:p>
          <a:p>
            <a:pPr lvl="1">
              <a:spcAft>
                <a:spcPts val="1500"/>
              </a:spcAft>
            </a:pPr>
            <a:r>
              <a:rPr lang="en-US" dirty="0" smtClean="0"/>
              <a:t>PSB-PS transfer at 2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FF0000"/>
                </a:solidFill>
              </a:rPr>
              <a:t>Limitations standard scheme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SPS: longitudinal instabilities + beam loading</a:t>
            </a:r>
          </a:p>
          <a:p>
            <a:pPr lvl="1">
              <a:spcAft>
                <a:spcPts val="1500"/>
              </a:spcAft>
            </a:pPr>
            <a:r>
              <a:rPr lang="en-US" dirty="0" smtClean="0">
                <a:solidFill>
                  <a:srgbClr val="FF0000"/>
                </a:solidFill>
              </a:rPr>
              <a:t>PSB: brightness</a:t>
            </a:r>
            <a:endParaRPr lang="en-US" dirty="0" smtClean="0">
              <a:solidFill>
                <a:srgbClr val="008000"/>
              </a:solidFill>
            </a:endParaRPr>
          </a:p>
          <a:p>
            <a:pPr>
              <a:buClrTx/>
            </a:pPr>
            <a:r>
              <a:rPr lang="en-US" dirty="0" smtClean="0">
                <a:solidFill>
                  <a:srgbClr val="008000"/>
                </a:solidFill>
              </a:rPr>
              <a:t>Performance reach</a:t>
            </a:r>
          </a:p>
          <a:p>
            <a:pPr lvl="1"/>
            <a:r>
              <a:rPr lang="en-US" dirty="0" smtClean="0"/>
              <a:t>2.0x10</a:t>
            </a:r>
            <a:r>
              <a:rPr lang="en-US" baseline="30000" dirty="0" smtClean="0"/>
              <a:t>11</a:t>
            </a:r>
            <a:r>
              <a:rPr lang="en-US" dirty="0" smtClean="0"/>
              <a:t>p/b in 1.88μm </a:t>
            </a:r>
            <a:br>
              <a:rPr lang="en-US" dirty="0" smtClean="0"/>
            </a:br>
            <a:r>
              <a:rPr lang="en-US" dirty="0" smtClean="0"/>
              <a:t>(@ 450GeV)</a:t>
            </a:r>
          </a:p>
          <a:p>
            <a:pPr lvl="1"/>
            <a:r>
              <a:rPr lang="en-US" dirty="0" smtClean="0"/>
              <a:t>1.9x10</a:t>
            </a:r>
            <a:r>
              <a:rPr lang="en-US" baseline="30000" dirty="0" smtClean="0"/>
              <a:t>11</a:t>
            </a:r>
            <a:r>
              <a:rPr lang="en-US" dirty="0" smtClean="0"/>
              <a:t>p/b in 2.26μm </a:t>
            </a:r>
            <a:br>
              <a:rPr lang="en-US" dirty="0" smtClean="0"/>
            </a:br>
            <a:r>
              <a:rPr lang="en-US" dirty="0" smtClean="0"/>
              <a:t>(in collision)</a:t>
            </a:r>
          </a:p>
          <a:p>
            <a:pPr lvl="1"/>
            <a:endParaRPr lang="en-US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806108" y="3138388"/>
            <a:ext cx="1758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after connection</a:t>
            </a:r>
          </a:p>
          <a:p>
            <a:r>
              <a:rPr lang="en-US" b="1" dirty="0" smtClean="0"/>
              <a:t>of Linac4</a:t>
            </a:r>
            <a:endParaRPr lang="en-US" b="1" dirty="0"/>
          </a:p>
        </p:txBody>
      </p:sp>
      <p:pic>
        <p:nvPicPr>
          <p:cNvPr id="20" name="Picture 19" descr="Linac4_Standard_1.4GeV_25ns_2e11_noUSs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6108"/>
            <a:ext cx="5397500" cy="5143500"/>
          </a:xfrm>
          <a:prstGeom prst="rect">
            <a:avLst/>
          </a:prstGeom>
        </p:spPr>
      </p:pic>
      <p:pic>
        <p:nvPicPr>
          <p:cNvPr id="21" name="Picture 20" descr="Linac4_Standard_2GeV_25ns_noUSs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46108"/>
            <a:ext cx="5397500" cy="5143500"/>
          </a:xfrm>
          <a:prstGeom prst="rect">
            <a:avLst/>
          </a:prstGeom>
        </p:spPr>
      </p:pic>
      <p:sp>
        <p:nvSpPr>
          <p:cNvPr id="3" name="Oval 2"/>
          <p:cNvSpPr>
            <a:spLocks/>
          </p:cNvSpPr>
          <p:nvPr/>
        </p:nvSpPr>
        <p:spPr>
          <a:xfrm>
            <a:off x="3862914" y="2783417"/>
            <a:ext cx="216000" cy="216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99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BCMS scheme (48 bunches / PS batch)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97500" y="822868"/>
            <a:ext cx="3746500" cy="4539275"/>
          </a:xfrm>
        </p:spPr>
        <p:txBody>
          <a:bodyPr/>
          <a:lstStyle/>
          <a:p>
            <a:r>
              <a:rPr lang="en-US" sz="1800" dirty="0" smtClean="0"/>
              <a:t>LIU upgrades on top of the</a:t>
            </a:r>
            <a:br>
              <a:rPr lang="en-US" sz="1800" dirty="0" smtClean="0"/>
            </a:br>
            <a:r>
              <a:rPr lang="en-US" sz="1800" dirty="0" smtClean="0"/>
              <a:t>Linac4 </a:t>
            </a:r>
            <a:r>
              <a:rPr lang="en-US" sz="1800" dirty="0"/>
              <a:t>connection </a:t>
            </a:r>
          </a:p>
          <a:p>
            <a:pPr lvl="1"/>
            <a:r>
              <a:rPr lang="en-US" sz="1800" dirty="0" smtClean="0"/>
              <a:t>SPS 200 MHz upgrade</a:t>
            </a:r>
          </a:p>
          <a:p>
            <a:pPr lvl="1"/>
            <a:r>
              <a:rPr lang="en-US" sz="1800" dirty="0" smtClean="0"/>
              <a:t>SPS e-cloud mitigation</a:t>
            </a:r>
          </a:p>
          <a:p>
            <a:pPr lvl="1">
              <a:spcAft>
                <a:spcPts val="1500"/>
              </a:spcAft>
            </a:pPr>
            <a:r>
              <a:rPr lang="en-US" sz="1800" dirty="0" smtClean="0"/>
              <a:t>PSB-PS transfer at 2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pPr>
              <a:buClrTx/>
            </a:pPr>
            <a:r>
              <a:rPr lang="en-US" sz="1800" dirty="0" smtClean="0">
                <a:solidFill>
                  <a:srgbClr val="FF0000"/>
                </a:solidFill>
              </a:rPr>
              <a:t>Limitations BCMS scheme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SPS: longitudinal instabilities + beam loading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PS: space charge</a:t>
            </a:r>
          </a:p>
          <a:p>
            <a:pPr lvl="1">
              <a:spcAft>
                <a:spcPts val="15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SPS: space charge</a:t>
            </a:r>
            <a:endParaRPr lang="en-US" sz="1800" dirty="0" smtClean="0">
              <a:solidFill>
                <a:srgbClr val="008000"/>
              </a:solidFill>
            </a:endParaRPr>
          </a:p>
          <a:p>
            <a:pPr>
              <a:buClrTx/>
            </a:pPr>
            <a:r>
              <a:rPr lang="en-US" sz="1800" dirty="0" smtClean="0">
                <a:solidFill>
                  <a:srgbClr val="008000"/>
                </a:solidFill>
              </a:rPr>
              <a:t>Performance reach</a:t>
            </a:r>
          </a:p>
          <a:p>
            <a:pPr lvl="1"/>
            <a:r>
              <a:rPr lang="en-US" sz="1800" dirty="0" smtClean="0"/>
              <a:t>2.0x10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p/b in 1.37μm (@450GeV)</a:t>
            </a:r>
          </a:p>
          <a:p>
            <a:pPr lvl="1"/>
            <a:r>
              <a:rPr lang="en-US" sz="1800" dirty="0" smtClean="0"/>
              <a:t>1.9x10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p/b in 1.65μm </a:t>
            </a:r>
            <a:br>
              <a:rPr lang="en-US" sz="1800" dirty="0" smtClean="0"/>
            </a:br>
            <a:r>
              <a:rPr lang="en-US" sz="1800" dirty="0" smtClean="0"/>
              <a:t>(in collision)</a:t>
            </a:r>
          </a:p>
          <a:p>
            <a:endParaRPr lang="en-US" sz="1800" dirty="0" smtClean="0"/>
          </a:p>
          <a:p>
            <a:pPr lvl="1"/>
            <a:endParaRPr lang="en-US" sz="1800" dirty="0"/>
          </a:p>
        </p:txBody>
      </p:sp>
      <p:pic>
        <p:nvPicPr>
          <p:cNvPr id="8" name="Picture 7" descr="Linac4_BCMS_2GeV_25ns_noU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108"/>
            <a:ext cx="5397500" cy="5143500"/>
          </a:xfrm>
          <a:prstGeom prst="rect">
            <a:avLst/>
          </a:prstGeom>
        </p:spPr>
      </p:pic>
      <p:sp>
        <p:nvSpPr>
          <p:cNvPr id="5" name="Oval 4"/>
          <p:cNvSpPr>
            <a:spLocks/>
          </p:cNvSpPr>
          <p:nvPr/>
        </p:nvSpPr>
        <p:spPr>
          <a:xfrm>
            <a:off x="3862914" y="2783417"/>
            <a:ext cx="216000" cy="216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8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203200" y="1116570"/>
            <a:ext cx="5134084" cy="338285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LHC injectors upgrade Goals </a:t>
            </a:r>
            <a:endParaRPr lang="en-GB" dirty="0"/>
          </a:p>
        </p:txBody>
      </p:sp>
      <p:sp>
        <p:nvSpPr>
          <p:cNvPr id="17412" name="Content Placeholder 24"/>
          <p:cNvSpPr txBox="1">
            <a:spLocks noGrp="1"/>
          </p:cNvSpPr>
          <p:nvPr>
            <p:ph type="body" sz="quarter" idx="10"/>
          </p:nvPr>
        </p:nvSpPr>
        <p:spPr>
          <a:xfrm>
            <a:off x="203200" y="4765524"/>
            <a:ext cx="8763034" cy="2092476"/>
          </a:xfrm>
        </p:spPr>
        <p:txBody>
          <a:bodyPr>
            <a:normAutofit/>
          </a:bodyPr>
          <a:lstStyle/>
          <a:p>
            <a:pPr eaLnBrk="1">
              <a:buFont typeface="Arial" charset="0"/>
              <a:buNone/>
            </a:pPr>
            <a:r>
              <a:rPr sz="2000" dirty="0" smtClean="0">
                <a:latin typeface="Arial"/>
                <a:cs typeface="Arial"/>
              </a:rPr>
              <a:t>“The LHC Injectors Upgrade should plan for delivering reliably to the LHC</a:t>
            </a:r>
            <a:r>
              <a:rPr lang="en-GB" sz="2000" dirty="0" smtClean="0">
                <a:latin typeface="Arial"/>
                <a:cs typeface="Arial"/>
              </a:rPr>
              <a:t/>
            </a:r>
            <a:br>
              <a:rPr lang="en-GB" sz="2000" dirty="0" smtClean="0">
                <a:latin typeface="Arial"/>
                <a:cs typeface="Arial"/>
              </a:rPr>
            </a:br>
            <a:r>
              <a:rPr sz="2000" dirty="0" smtClean="0">
                <a:latin typeface="Arial"/>
                <a:cs typeface="Arial"/>
              </a:rPr>
              <a:t>the beams required for reaching the goals of the HL-LHC. This includes LINAC4, the PS booster, the PS, the SPS, as well as the heavy ion chain</a:t>
            </a:r>
            <a:r>
              <a:rPr lang="en-GB" sz="2000" dirty="0" smtClean="0">
                <a:latin typeface="Arial"/>
                <a:cs typeface="Arial"/>
              </a:rPr>
              <a:t>…</a:t>
            </a:r>
            <a:r>
              <a:rPr sz="2000" dirty="0" smtClean="0">
                <a:latin typeface="Arial"/>
                <a:cs typeface="Arial"/>
              </a:rPr>
              <a:t>”</a:t>
            </a:r>
            <a:r>
              <a:rPr lang="en-GB" sz="2000" dirty="0" smtClean="0">
                <a:latin typeface="Arial"/>
                <a:cs typeface="Arial"/>
              </a:rPr>
              <a:t>    (This is the mandate … </a:t>
            </a:r>
            <a:r>
              <a:rPr lang="en-GB" sz="2000" b="1" dirty="0" smtClean="0">
                <a:latin typeface="Arial"/>
                <a:cs typeface="Arial"/>
              </a:rPr>
              <a:t>Upgrade of Brightness</a:t>
            </a:r>
            <a:r>
              <a:rPr lang="en-GB" sz="2000" dirty="0" smtClean="0">
                <a:latin typeface="Arial"/>
                <a:cs typeface="Arial"/>
              </a:rPr>
              <a:t>)</a:t>
            </a:r>
          </a:p>
          <a:p>
            <a:pPr eaLnBrk="1">
              <a:buFont typeface="Arial" charset="0"/>
              <a:buNone/>
            </a:pPr>
            <a:r>
              <a:rPr lang="en-GB" sz="2000" dirty="0" smtClean="0">
                <a:latin typeface="Arial"/>
                <a:cs typeface="Arial"/>
              </a:rPr>
              <a:t>	</a:t>
            </a:r>
            <a:r>
              <a:rPr lang="en-GB" sz="2000" b="1" dirty="0" smtClean="0">
                <a:latin typeface="Arial"/>
                <a:cs typeface="Arial"/>
              </a:rPr>
              <a:t>+ determine possible improvements for high intensity beams</a:t>
            </a:r>
            <a:r>
              <a:rPr lang="en-GB" sz="2000" dirty="0" smtClean="0">
                <a:latin typeface="Arial"/>
                <a:cs typeface="Arial"/>
              </a:rPr>
              <a:t>.</a:t>
            </a:r>
            <a:endParaRPr sz="2000" dirty="0" smtClean="0">
              <a:latin typeface="Arial"/>
              <a:cs typeface="Arial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337284" y="118940"/>
            <a:ext cx="3694674" cy="4727052"/>
            <a:chOff x="88900" y="296597"/>
            <a:chExt cx="3694674" cy="4727052"/>
          </a:xfrm>
        </p:grpSpPr>
        <p:sp>
          <p:nvSpPr>
            <p:cNvPr id="109" name="Text Box 2"/>
            <p:cNvSpPr txBox="1">
              <a:spLocks noChangeArrowheads="1"/>
            </p:cNvSpPr>
            <p:nvPr/>
          </p:nvSpPr>
          <p:spPr bwMode="auto">
            <a:xfrm>
              <a:off x="1636713" y="2075947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sp>
          <p:nvSpPr>
            <p:cNvPr id="110" name="Text Box 4"/>
            <p:cNvSpPr txBox="1">
              <a:spLocks noChangeArrowheads="1"/>
            </p:cNvSpPr>
            <p:nvPr/>
          </p:nvSpPr>
          <p:spPr bwMode="auto">
            <a:xfrm>
              <a:off x="1966913" y="3509169"/>
              <a:ext cx="650875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SPS</a:t>
              </a:r>
            </a:p>
          </p:txBody>
        </p:sp>
        <p:sp>
          <p:nvSpPr>
            <p:cNvPr id="111" name="Text Box 8"/>
            <p:cNvSpPr txBox="1">
              <a:spLocks noChangeArrowheads="1"/>
            </p:cNvSpPr>
            <p:nvPr/>
          </p:nvSpPr>
          <p:spPr bwMode="auto">
            <a:xfrm>
              <a:off x="1709738" y="278443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12" name="Text Box 13"/>
            <p:cNvSpPr txBox="1">
              <a:spLocks noChangeArrowheads="1"/>
            </p:cNvSpPr>
            <p:nvPr/>
          </p:nvSpPr>
          <p:spPr bwMode="auto">
            <a:xfrm>
              <a:off x="1770063" y="4309269"/>
              <a:ext cx="1035050" cy="5556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LHC / </a:t>
              </a: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HL-LHC</a:t>
              </a:r>
              <a:endParaRPr lang="en-GB" sz="14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13" name="Line 16"/>
            <p:cNvSpPr>
              <a:spLocks noChangeShapeType="1"/>
            </p:cNvSpPr>
            <p:nvPr/>
          </p:nvSpPr>
          <p:spPr bwMode="auto">
            <a:xfrm>
              <a:off x="2119312" y="3350419"/>
              <a:ext cx="0" cy="171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4" name="Text Box 25"/>
            <p:cNvSpPr txBox="1">
              <a:spLocks noChangeArrowheads="1"/>
            </p:cNvSpPr>
            <p:nvPr/>
          </p:nvSpPr>
          <p:spPr bwMode="auto">
            <a:xfrm rot="16200000">
              <a:off x="-574675" y="2737876"/>
              <a:ext cx="1631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Output energy</a:t>
              </a:r>
            </a:p>
          </p:txBody>
        </p:sp>
        <p:sp>
          <p:nvSpPr>
            <p:cNvPr id="115" name="Line 28"/>
            <p:cNvSpPr>
              <a:spLocks noChangeShapeType="1"/>
            </p:cNvSpPr>
            <p:nvPr/>
          </p:nvSpPr>
          <p:spPr bwMode="auto">
            <a:xfrm flipH="1" flipV="1">
              <a:off x="374650" y="2286510"/>
              <a:ext cx="1597025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6" name="Text Box 35"/>
            <p:cNvSpPr txBox="1">
              <a:spLocks noChangeArrowheads="1"/>
            </p:cNvSpPr>
            <p:nvPr/>
          </p:nvSpPr>
          <p:spPr bwMode="auto">
            <a:xfrm>
              <a:off x="385763" y="1574007"/>
              <a:ext cx="8937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160 MeV</a:t>
              </a:r>
            </a:p>
          </p:txBody>
        </p:sp>
        <p:sp>
          <p:nvSpPr>
            <p:cNvPr id="117" name="Text Box 36"/>
            <p:cNvSpPr txBox="1">
              <a:spLocks noChangeArrowheads="1"/>
            </p:cNvSpPr>
            <p:nvPr/>
          </p:nvSpPr>
          <p:spPr bwMode="auto">
            <a:xfrm>
              <a:off x="404813" y="2041602"/>
              <a:ext cx="8418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1.4 GeV</a:t>
              </a:r>
            </a:p>
          </p:txBody>
        </p:sp>
        <p:sp>
          <p:nvSpPr>
            <p:cNvPr id="119" name="Text Box 38"/>
            <p:cNvSpPr txBox="1">
              <a:spLocks noChangeArrowheads="1"/>
            </p:cNvSpPr>
            <p:nvPr/>
          </p:nvSpPr>
          <p:spPr bwMode="auto">
            <a:xfrm>
              <a:off x="396875" y="2730539"/>
              <a:ext cx="7922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26 GeV</a:t>
              </a:r>
            </a:p>
          </p:txBody>
        </p:sp>
        <p:sp>
          <p:nvSpPr>
            <p:cNvPr id="121" name="Text Box 40"/>
            <p:cNvSpPr txBox="1">
              <a:spLocks noChangeArrowheads="1"/>
            </p:cNvSpPr>
            <p:nvPr/>
          </p:nvSpPr>
          <p:spPr bwMode="auto">
            <a:xfrm>
              <a:off x="382588" y="3417171"/>
              <a:ext cx="89159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450 GeV</a:t>
              </a:r>
            </a:p>
          </p:txBody>
        </p:sp>
        <p:sp>
          <p:nvSpPr>
            <p:cNvPr id="122" name="Text Box 42"/>
            <p:cNvSpPr txBox="1">
              <a:spLocks noChangeArrowheads="1"/>
            </p:cNvSpPr>
            <p:nvPr/>
          </p:nvSpPr>
          <p:spPr bwMode="auto">
            <a:xfrm>
              <a:off x="396875" y="4591844"/>
              <a:ext cx="6392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7 TeV</a:t>
              </a:r>
            </a:p>
          </p:txBody>
        </p:sp>
        <p:sp>
          <p:nvSpPr>
            <p:cNvPr id="123" name="Text Box 44"/>
            <p:cNvSpPr txBox="1">
              <a:spLocks noChangeArrowheads="1"/>
            </p:cNvSpPr>
            <p:nvPr/>
          </p:nvSpPr>
          <p:spPr bwMode="auto">
            <a:xfrm>
              <a:off x="1408113" y="1307307"/>
              <a:ext cx="917575" cy="2635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Linac2</a:t>
              </a:r>
            </a:p>
          </p:txBody>
        </p:sp>
        <p:sp>
          <p:nvSpPr>
            <p:cNvPr id="124" name="Text Box 47"/>
            <p:cNvSpPr txBox="1">
              <a:spLocks noChangeArrowheads="1"/>
            </p:cNvSpPr>
            <p:nvPr/>
          </p:nvSpPr>
          <p:spPr bwMode="auto">
            <a:xfrm>
              <a:off x="404813" y="1300957"/>
              <a:ext cx="7953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50 MeV</a:t>
              </a:r>
            </a:p>
          </p:txBody>
        </p:sp>
        <p:sp>
          <p:nvSpPr>
            <p:cNvPr id="125" name="Line 52"/>
            <p:cNvSpPr>
              <a:spLocks noChangeShapeType="1"/>
            </p:cNvSpPr>
            <p:nvPr/>
          </p:nvSpPr>
          <p:spPr bwMode="auto">
            <a:xfrm>
              <a:off x="400050" y="1236073"/>
              <a:ext cx="33835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26" name="Text Box 53"/>
            <p:cNvSpPr txBox="1">
              <a:spLocks noChangeArrowheads="1"/>
            </p:cNvSpPr>
            <p:nvPr/>
          </p:nvSpPr>
          <p:spPr bwMode="auto">
            <a:xfrm>
              <a:off x="1419153" y="916782"/>
              <a:ext cx="21948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Proton flux / Beam power</a:t>
              </a:r>
            </a:p>
          </p:txBody>
        </p:sp>
        <p:cxnSp>
          <p:nvCxnSpPr>
            <p:cNvPr id="127" name="Straight Connector 83"/>
            <p:cNvCxnSpPr>
              <a:cxnSpLocks noChangeShapeType="1"/>
            </p:cNvCxnSpPr>
            <p:nvPr/>
          </p:nvCxnSpPr>
          <p:spPr bwMode="auto">
            <a:xfrm flipH="1">
              <a:off x="390526" y="1826419"/>
              <a:ext cx="3037923" cy="19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Straight Connector 87"/>
            <p:cNvCxnSpPr>
              <a:cxnSpLocks noChangeShapeType="1"/>
            </p:cNvCxnSpPr>
            <p:nvPr/>
          </p:nvCxnSpPr>
          <p:spPr bwMode="auto">
            <a:xfrm rot="10800000">
              <a:off x="395288" y="3716981"/>
              <a:ext cx="2257424" cy="14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Straight Connector 90"/>
            <p:cNvCxnSpPr>
              <a:cxnSpLocks noChangeShapeType="1"/>
            </p:cNvCxnSpPr>
            <p:nvPr/>
          </p:nvCxnSpPr>
          <p:spPr bwMode="auto">
            <a:xfrm rot="10800000">
              <a:off x="395288" y="4861719"/>
              <a:ext cx="2419349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Straight Arrow Connector 100"/>
            <p:cNvCxnSpPr>
              <a:cxnSpLocks noChangeShapeType="1"/>
              <a:stCxn id="109" idx="2"/>
              <a:endCxn id="111" idx="0"/>
            </p:cNvCxnSpPr>
            <p:nvPr/>
          </p:nvCxnSpPr>
          <p:spPr bwMode="auto">
            <a:xfrm flipH="1">
              <a:off x="1922296" y="2291391"/>
              <a:ext cx="12073" cy="49304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Straight Connector 108"/>
            <p:cNvCxnSpPr>
              <a:cxnSpLocks noChangeShapeType="1"/>
            </p:cNvCxnSpPr>
            <p:nvPr/>
          </p:nvCxnSpPr>
          <p:spPr bwMode="auto">
            <a:xfrm flipH="1">
              <a:off x="390526" y="2989679"/>
              <a:ext cx="2825290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Straight Connector 112"/>
            <p:cNvCxnSpPr>
              <a:cxnSpLocks noChangeShapeType="1"/>
            </p:cNvCxnSpPr>
            <p:nvPr/>
          </p:nvCxnSpPr>
          <p:spPr bwMode="auto">
            <a:xfrm rot="10800000">
              <a:off x="390525" y="1569245"/>
              <a:ext cx="1928813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Straight Arrow Connector 114"/>
            <p:cNvCxnSpPr>
              <a:cxnSpLocks noChangeShapeType="1"/>
            </p:cNvCxnSpPr>
            <p:nvPr/>
          </p:nvCxnSpPr>
          <p:spPr bwMode="auto">
            <a:xfrm rot="5400000">
              <a:off x="-1661319" y="2962281"/>
              <a:ext cx="4098924" cy="238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Straight Arrow Connector 155"/>
            <p:cNvCxnSpPr>
              <a:cxnSpLocks noChangeShapeType="1"/>
            </p:cNvCxnSpPr>
            <p:nvPr/>
          </p:nvCxnSpPr>
          <p:spPr bwMode="auto">
            <a:xfrm rot="5400000">
              <a:off x="2023269" y="4043362"/>
              <a:ext cx="519112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Straight Connector 62"/>
            <p:cNvCxnSpPr>
              <a:cxnSpLocks noChangeShapeType="1"/>
              <a:stCxn id="111" idx="2"/>
            </p:cNvCxnSpPr>
            <p:nvPr/>
          </p:nvCxnSpPr>
          <p:spPr bwMode="auto">
            <a:xfrm>
              <a:off x="1922296" y="2999881"/>
              <a:ext cx="0" cy="350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Straight Connector 65"/>
            <p:cNvCxnSpPr>
              <a:cxnSpLocks noChangeShapeType="1"/>
              <a:endCxn id="113" idx="0"/>
            </p:cNvCxnSpPr>
            <p:nvPr/>
          </p:nvCxnSpPr>
          <p:spPr bwMode="auto">
            <a:xfrm flipV="1">
              <a:off x="1919288" y="3350419"/>
              <a:ext cx="2000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9" name="Group 97"/>
            <p:cNvGrpSpPr/>
            <p:nvPr/>
          </p:nvGrpSpPr>
          <p:grpSpPr bwMode="auto">
            <a:xfrm>
              <a:off x="1392014" y="296597"/>
              <a:ext cx="972457" cy="648306"/>
              <a:chOff x="1611086" y="1100665"/>
              <a:chExt cx="972457" cy="648306"/>
            </a:xfrm>
            <a:solidFill>
              <a:srgbClr val="FFFFCC"/>
            </a:solidFill>
          </p:grpSpPr>
          <p:sp>
            <p:nvSpPr>
              <p:cNvPr id="151" name="Down Arrow 150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611086" y="1100665"/>
                <a:ext cx="972457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Present</a:t>
                </a:r>
              </a:p>
            </p:txBody>
          </p:sp>
        </p:grpSp>
        <p:sp>
          <p:nvSpPr>
            <p:cNvPr id="140" name="Text Box 6"/>
            <p:cNvSpPr txBox="1">
              <a:spLocks noChangeArrowheads="1"/>
            </p:cNvSpPr>
            <p:nvPr/>
          </p:nvSpPr>
          <p:spPr bwMode="auto">
            <a:xfrm>
              <a:off x="2579137" y="1346135"/>
              <a:ext cx="849312" cy="48418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0000FF"/>
                  </a:solidFill>
                  <a:cs typeface="Arial" charset="0"/>
                </a:rPr>
                <a:t>Linac4</a:t>
              </a:r>
            </a:p>
          </p:txBody>
        </p:sp>
        <p:cxnSp>
          <p:nvCxnSpPr>
            <p:cNvPr id="141" name="Straight Arrow Connector 74"/>
            <p:cNvCxnSpPr>
              <a:cxnSpLocks noChangeShapeType="1"/>
              <a:endCxn id="145" idx="0"/>
            </p:cNvCxnSpPr>
            <p:nvPr/>
          </p:nvCxnSpPr>
          <p:spPr bwMode="auto">
            <a:xfrm>
              <a:off x="3003000" y="2445084"/>
              <a:ext cx="258" cy="3239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2717677" y="2229640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cxnSp>
          <p:nvCxnSpPr>
            <p:cNvPr id="143" name="Straight Connector 84"/>
            <p:cNvCxnSpPr>
              <a:cxnSpLocks noChangeShapeType="1"/>
            </p:cNvCxnSpPr>
            <p:nvPr/>
          </p:nvCxnSpPr>
          <p:spPr bwMode="auto">
            <a:xfrm flipH="1">
              <a:off x="381296" y="2451905"/>
              <a:ext cx="2747522" cy="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" name="AutoShape 10"/>
            <p:cNvCxnSpPr>
              <a:cxnSpLocks noChangeShapeType="1"/>
            </p:cNvCxnSpPr>
            <p:nvPr/>
          </p:nvCxnSpPr>
          <p:spPr bwMode="auto">
            <a:xfrm rot="5400000">
              <a:off x="2849012" y="2055670"/>
              <a:ext cx="300038" cy="1588"/>
            </a:xfrm>
            <a:prstGeom prst="bentConnector3">
              <a:avLst>
                <a:gd name="adj1" fmla="val -1926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" name="Text Box 8"/>
            <p:cNvSpPr txBox="1">
              <a:spLocks noChangeArrowheads="1"/>
            </p:cNvSpPr>
            <p:nvPr/>
          </p:nvSpPr>
          <p:spPr bwMode="auto">
            <a:xfrm>
              <a:off x="2790700" y="276899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46" name="Text Box 36"/>
            <p:cNvSpPr txBox="1">
              <a:spLocks noChangeArrowheads="1"/>
            </p:cNvSpPr>
            <p:nvPr/>
          </p:nvSpPr>
          <p:spPr bwMode="auto">
            <a:xfrm>
              <a:off x="407128" y="2217092"/>
              <a:ext cx="8515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2.0 </a:t>
              </a: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GeV</a:t>
              </a:r>
            </a:p>
          </p:txBody>
        </p:sp>
        <p:grpSp>
          <p:nvGrpSpPr>
            <p:cNvPr id="147" name="Group 97"/>
            <p:cNvGrpSpPr/>
            <p:nvPr/>
          </p:nvGrpSpPr>
          <p:grpSpPr bwMode="auto">
            <a:xfrm>
              <a:off x="2453122" y="296597"/>
              <a:ext cx="1149059" cy="648306"/>
              <a:chOff x="1492600" y="1100665"/>
              <a:chExt cx="1149059" cy="648306"/>
            </a:xfrm>
            <a:solidFill>
              <a:srgbClr val="FFFF00"/>
            </a:solidFill>
          </p:grpSpPr>
          <p:sp>
            <p:nvSpPr>
              <p:cNvPr id="149" name="Down Arrow 148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492600" y="1100665"/>
                <a:ext cx="1149059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LIU (2019</a:t>
                </a: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Elbow Connector 147"/>
            <p:cNvCxnSpPr>
              <a:stCxn id="145" idx="2"/>
              <a:endCxn id="110" idx="0"/>
            </p:cNvCxnSpPr>
            <p:nvPr/>
          </p:nvCxnSpPr>
          <p:spPr>
            <a:xfrm rot="5400000">
              <a:off x="2385441" y="2891352"/>
              <a:ext cx="524728" cy="710907"/>
            </a:xfrm>
            <a:prstGeom prst="bentConnector3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21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474400" y="2998800"/>
            <a:ext cx="142112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Timeline*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65513" y="2997200"/>
            <a:ext cx="129614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24952" y="2997200"/>
            <a:ext cx="4032448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336" y="2997200"/>
            <a:ext cx="1450520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1684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09050" y="2349128"/>
            <a:ext cx="638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24952" y="2249403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33064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41176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73624" y="2349128"/>
            <a:ext cx="125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9288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7400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65512" y="2349128"/>
            <a:ext cx="0" cy="17279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5274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2012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77080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2015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685192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2016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693304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2017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541176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00000">
            <a:off x="7437618" y="1141499"/>
            <a:ext cx="194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PSB-PS transfer 1.4 </a:t>
            </a:r>
            <a:r>
              <a:rPr lang="en-US" b="1" dirty="0" err="1" smtClean="0">
                <a:latin typeface="Constantia" pitchFamily="18" charset="0"/>
              </a:rPr>
              <a:t>GeV</a:t>
            </a:r>
            <a:r>
              <a:rPr lang="en-US" b="1" dirty="0" smtClean="0">
                <a:latin typeface="Constantia" pitchFamily="18" charset="0"/>
              </a:rPr>
              <a:t> </a:t>
            </a:r>
            <a:r>
              <a:rPr lang="en-US" b="1" dirty="0" smtClean="0">
                <a:latin typeface="Constantia" pitchFamily="18" charset="0"/>
                <a:sym typeface="Symbol"/>
              </a:rPr>
              <a:t> 2 </a:t>
            </a:r>
            <a:r>
              <a:rPr lang="en-US" b="1" dirty="0" err="1" smtClean="0">
                <a:latin typeface="Constantia" pitchFamily="18" charset="0"/>
                <a:sym typeface="Symbol"/>
              </a:rPr>
              <a:t>GeV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801114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8900000">
            <a:off x="4089704" y="930927"/>
            <a:ext cx="2412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Constantia" pitchFamily="18" charset="0"/>
              </a:rPr>
              <a:t>Linac 4 </a:t>
            </a:r>
            <a:r>
              <a:rPr lang="en-US" b="1" dirty="0" smtClean="0">
                <a:latin typeface="Constantia" pitchFamily="18" charset="0"/>
              </a:rPr>
              <a:t>ready</a:t>
            </a:r>
            <a:endParaRPr lang="en-US" b="1" dirty="0">
              <a:latin typeface="Constanti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Constantia" pitchFamily="18" charset="0"/>
              </a:rPr>
              <a:t>PSB H</a:t>
            </a:r>
            <a:r>
              <a:rPr lang="en-US" b="1" baseline="30000" dirty="0" smtClean="0">
                <a:latin typeface="Constantia" pitchFamily="18" charset="0"/>
              </a:rPr>
              <a:t>-</a:t>
            </a:r>
            <a:r>
              <a:rPr lang="en-US" b="1" dirty="0" smtClean="0">
                <a:latin typeface="Constantia" pitchFamily="18" charset="0"/>
              </a:rPr>
              <a:t> injection could be available</a:t>
            </a:r>
            <a:endParaRPr lang="en-US" b="1" dirty="0">
              <a:latin typeface="Constant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60856" y="2997200"/>
            <a:ext cx="1368112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166085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701416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2018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3" name="Group 36"/>
          <p:cNvGrpSpPr/>
          <p:nvPr/>
        </p:nvGrpSpPr>
        <p:grpSpPr>
          <a:xfrm>
            <a:off x="8703512" y="2795661"/>
            <a:ext cx="374846" cy="778246"/>
            <a:chOff x="8587762" y="2795661"/>
            <a:chExt cx="374846" cy="778246"/>
          </a:xfrm>
        </p:grpSpPr>
        <p:sp>
          <p:nvSpPr>
            <p:cNvPr id="38" name="Rectangle 37"/>
            <p:cNvSpPr/>
            <p:nvPr/>
          </p:nvSpPr>
          <p:spPr>
            <a:xfrm rot="2700000">
              <a:off x="8603556" y="2794713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2700000">
              <a:off x="8588710" y="3214856"/>
              <a:ext cx="358103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 rot="2700000">
            <a:off x="87687" y="3049143"/>
            <a:ext cx="252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18900000">
            <a:off x="185882" y="1408460"/>
            <a:ext cx="183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Chamonix 2012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94000" y="2277120"/>
            <a:ext cx="1" cy="719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8900000">
            <a:off x="5418970" y="4677695"/>
            <a:ext cx="3018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nstantia" pitchFamily="18" charset="0"/>
              </a:rPr>
              <a:t>Linac 4 connection</a:t>
            </a:r>
          </a:p>
          <a:p>
            <a:r>
              <a:rPr lang="en-GB" b="1" dirty="0" smtClean="0">
                <a:latin typeface="Constantia" pitchFamily="18" charset="0"/>
              </a:rPr>
              <a:t>SPS </a:t>
            </a:r>
            <a:r>
              <a:rPr lang="en-GB" b="1" dirty="0" err="1" smtClean="0">
                <a:latin typeface="Constantia" pitchFamily="18" charset="0"/>
              </a:rPr>
              <a:t>aC</a:t>
            </a:r>
            <a:r>
              <a:rPr lang="en-GB" b="1" dirty="0" smtClean="0">
                <a:latin typeface="Constantia" pitchFamily="18" charset="0"/>
              </a:rPr>
              <a:t> coating, 200 MHz power upgrade completed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8012828" y="3356992"/>
            <a:ext cx="8385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660856" y="2329259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LS1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08475" y="2309391"/>
            <a:ext cx="1331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>
                <a:solidFill>
                  <a:srgbClr val="C0504D"/>
                </a:solidFill>
                <a:latin typeface="Constantia" pitchFamily="18" charset="0"/>
              </a:rPr>
              <a:t>LS2 for injectors</a:t>
            </a:r>
            <a:endParaRPr lang="en-US" sz="17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96336" y="2996952"/>
            <a:ext cx="299192" cy="360040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596336" y="2996952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2019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8900000">
            <a:off x="6567637" y="4992079"/>
            <a:ext cx="2777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onstantia" pitchFamily="18" charset="0"/>
              </a:rPr>
              <a:t>Injectors commissioned to be ready for after LS3</a:t>
            </a:r>
            <a:endParaRPr lang="en-US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8507891" y="3356992"/>
            <a:ext cx="8385" cy="134538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504254" y="2996952"/>
            <a:ext cx="72008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499992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0810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532440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67544" y="2996952"/>
            <a:ext cx="144016" cy="36004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668968" y="2997200"/>
            <a:ext cx="7200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2014</a:t>
            </a:r>
            <a:endParaRPr lang="de-DE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904" y="5774143"/>
            <a:ext cx="3540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LS = Long Shutdown -  No beam</a:t>
            </a:r>
          </a:p>
          <a:p>
            <a:r>
              <a:rPr lang="en-US" dirty="0" smtClean="0">
                <a:latin typeface="Arial"/>
                <a:cs typeface="Arial"/>
              </a:rPr>
              <a:t>* Pending RLIUP outcomes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47960" y="4549978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  <a:t>LIU Project Baseline definition</a:t>
            </a:r>
            <a:endParaRPr lang="en-US" b="1" dirty="0">
              <a:solidFill>
                <a:srgbClr val="FF0000"/>
              </a:solidFill>
              <a:latin typeface="Constantia"/>
              <a:cs typeface="Constantia"/>
            </a:endParaRPr>
          </a:p>
        </p:txBody>
      </p:sp>
      <p:sp>
        <p:nvSpPr>
          <p:cNvPr id="56" name="TextBox 55"/>
          <p:cNvSpPr txBox="1"/>
          <p:nvPr/>
        </p:nvSpPr>
        <p:spPr>
          <a:xfrm rot="18900000">
            <a:off x="1886409" y="1368993"/>
            <a:ext cx="183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  <a:t>Priority to LHC</a:t>
            </a:r>
            <a:endParaRPr lang="en-US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8900000">
            <a:off x="6442591" y="781292"/>
            <a:ext cx="2764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  <a:t>Priority to Injectors</a:t>
            </a:r>
            <a:b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  <a:t>Duration ~ 20 Months </a:t>
            </a:r>
            <a:endParaRPr lang="en-US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1660857" y="3483889"/>
            <a:ext cx="363198" cy="106608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2176455" y="4702378"/>
            <a:ext cx="0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819459" y="3661816"/>
            <a:ext cx="166715" cy="91368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38951" y="4508730"/>
            <a:ext cx="26084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  <a:t>Analysis </a:t>
            </a:r>
            <a:b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</a:br>
            <a: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  <a:t>of different </a:t>
            </a:r>
            <a:b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</a:br>
            <a: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  <a:t>limitations and </a:t>
            </a:r>
            <a:b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</a:br>
            <a:r>
              <a:rPr lang="en-US" b="1" dirty="0" smtClean="0">
                <a:solidFill>
                  <a:srgbClr val="FF0000"/>
                </a:solidFill>
                <a:latin typeface="Constantia"/>
                <a:cs typeface="Constantia"/>
              </a:rPr>
              <a:t>parameters definition</a:t>
            </a:r>
            <a:endParaRPr lang="en-US" b="1" dirty="0">
              <a:solidFill>
                <a:srgbClr val="FF0000"/>
              </a:solidFill>
              <a:latin typeface="Constantia"/>
              <a:cs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7211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</Template>
  <TotalTime>3044</TotalTime>
  <Words>2586</Words>
  <Application>Microsoft Macintosh PowerPoint</Application>
  <PresentationFormat>On-screen Show (4:3)</PresentationFormat>
  <Paragraphs>640</Paragraphs>
  <Slides>44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LIU_PowerPoint_Template</vt:lpstr>
      <vt:lpstr>PowerPoint Presentation</vt:lpstr>
      <vt:lpstr>      LIU for HL-LHC - Presentation on the LIU project with a summary of their RunI performance and projections for RunII (BCMS) with an outline of outstanding tests and improvements - </vt:lpstr>
      <vt:lpstr>Luminosity and injectors performances</vt:lpstr>
      <vt:lpstr>Catalogue of Possible production schemes - 25 ns </vt:lpstr>
      <vt:lpstr>How LIU performances are presented</vt:lpstr>
      <vt:lpstr>Standard scheme (72 bunches / PS batch)</vt:lpstr>
      <vt:lpstr>BCMS scheme (48 bunches / PS batch)</vt:lpstr>
      <vt:lpstr>LHC injectors upgrade Goals </vt:lpstr>
      <vt:lpstr>Upgrade Timeline*</vt:lpstr>
      <vt:lpstr>Project Organization Breakdown Structure</vt:lpstr>
      <vt:lpstr> 2012 performance (@SPS extraction)</vt:lpstr>
      <vt:lpstr> 2012 performance (@SPS extraction)</vt:lpstr>
      <vt:lpstr>Beams expected @ SPS extraction in 2014-15</vt:lpstr>
      <vt:lpstr>Possible performance  improvements after LS1 ?</vt:lpstr>
      <vt:lpstr>Potential improvement after LS1  (standard scheme – longer bunches PS-PSB transfer)</vt:lpstr>
      <vt:lpstr>Potential improvement after LS1 (BCMS – longer bunches PS-PSB transfer)</vt:lpstr>
      <vt:lpstr>Pure batch compression (BC) scheme</vt:lpstr>
      <vt:lpstr>PSB @ 2 GeV : space-charge reduction at PS injection</vt:lpstr>
      <vt:lpstr>Challenges in the PS</vt:lpstr>
      <vt:lpstr>Longitudinal Coupled bunch instabilities</vt:lpstr>
      <vt:lpstr>SPS limitations overview</vt:lpstr>
      <vt:lpstr>SPS 200 MHz travelling wave RF cavities</vt:lpstr>
      <vt:lpstr>8b+4e scheme in the SPS </vt:lpstr>
      <vt:lpstr>e-cloud and scrubbing in the SPS</vt:lpstr>
      <vt:lpstr>Future: scrubbing or coating ?</vt:lpstr>
      <vt:lpstr>High bandwidth transverse feedback (CERN/LARP)</vt:lpstr>
      <vt:lpstr>Ions Upgrades and studies</vt:lpstr>
      <vt:lpstr>Pb-Pb Summary: Peak luminosity &amp; intensity (w.r.t. nominal) according to different schemes </vt:lpstr>
      <vt:lpstr>Conclusions</vt:lpstr>
      <vt:lpstr>PowerPoint Presentation</vt:lpstr>
      <vt:lpstr>Assumptions for beam parameter estimation</vt:lpstr>
      <vt:lpstr>2012 performance with standard production scheme: summary table</vt:lpstr>
      <vt:lpstr>2012 performance with BCMS scheme: summary table</vt:lpstr>
      <vt:lpstr>PSB 2 GeV extraction elements</vt:lpstr>
      <vt:lpstr>Headtail instabilities</vt:lpstr>
      <vt:lpstr>Scrubbing or coating? A possible strategy …</vt:lpstr>
      <vt:lpstr>LHC 25(50)ns alternative scheme in PS: BCMS</vt:lpstr>
      <vt:lpstr>LHC 25ns alternative scheme in PS: BCS</vt:lpstr>
      <vt:lpstr>A simple overview of the main limitation for ε preservation: Evolution of space charge DQy across the injector chain</vt:lpstr>
      <vt:lpstr>Comparison of LIU and HL-LHC parameters</vt:lpstr>
      <vt:lpstr>Post-LS1 scenarios: summary</vt:lpstr>
      <vt:lpstr>e-cloud instabilities: simulations and T-damper</vt:lpstr>
      <vt:lpstr>Issued analysed to preserve beam quality for HL-LHC</vt:lpstr>
      <vt:lpstr>Larger bunch intensity from SPS?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106</cp:revision>
  <dcterms:created xsi:type="dcterms:W3CDTF">2011-05-16T09:28:26Z</dcterms:created>
  <dcterms:modified xsi:type="dcterms:W3CDTF">2013-11-18T09:13:38Z</dcterms:modified>
</cp:coreProperties>
</file>