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52"/>
  </p:notesMasterIdLst>
  <p:sldIdLst>
    <p:sldId id="259" r:id="rId5"/>
    <p:sldId id="265" r:id="rId6"/>
    <p:sldId id="297" r:id="rId7"/>
    <p:sldId id="269" r:id="rId8"/>
    <p:sldId id="270" r:id="rId9"/>
    <p:sldId id="271" r:id="rId10"/>
    <p:sldId id="298" r:id="rId11"/>
    <p:sldId id="266" r:id="rId12"/>
    <p:sldId id="267" r:id="rId13"/>
    <p:sldId id="268" r:id="rId14"/>
    <p:sldId id="292" r:id="rId15"/>
    <p:sldId id="290" r:id="rId16"/>
    <p:sldId id="291" r:id="rId17"/>
    <p:sldId id="296" r:id="rId18"/>
    <p:sldId id="305" r:id="rId19"/>
    <p:sldId id="303" r:id="rId20"/>
    <p:sldId id="304" r:id="rId21"/>
    <p:sldId id="289" r:id="rId22"/>
    <p:sldId id="293" r:id="rId23"/>
    <p:sldId id="294" r:id="rId24"/>
    <p:sldId id="295" r:id="rId25"/>
    <p:sldId id="264" r:id="rId26"/>
    <p:sldId id="273" r:id="rId27"/>
    <p:sldId id="299" r:id="rId28"/>
    <p:sldId id="275" r:id="rId29"/>
    <p:sldId id="276" r:id="rId30"/>
    <p:sldId id="277" r:id="rId31"/>
    <p:sldId id="272" r:id="rId32"/>
    <p:sldId id="279" r:id="rId33"/>
    <p:sldId id="278" r:id="rId34"/>
    <p:sldId id="300" r:id="rId35"/>
    <p:sldId id="285" r:id="rId36"/>
    <p:sldId id="286" r:id="rId37"/>
    <p:sldId id="287" r:id="rId38"/>
    <p:sldId id="288" r:id="rId39"/>
    <p:sldId id="308" r:id="rId40"/>
    <p:sldId id="306" r:id="rId41"/>
    <p:sldId id="284" r:id="rId42"/>
    <p:sldId id="301" r:id="rId43"/>
    <p:sldId id="263" r:id="rId44"/>
    <p:sldId id="280" r:id="rId45"/>
    <p:sldId id="274" r:id="rId46"/>
    <p:sldId id="283" r:id="rId47"/>
    <p:sldId id="282" r:id="rId48"/>
    <p:sldId id="281" r:id="rId49"/>
    <p:sldId id="302" r:id="rId50"/>
    <p:sldId id="262" r:id="rId5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70E80F9-BE3E-4011-8F4C-3576CE2797F4}">
          <p14:sldIdLst>
            <p14:sldId id="259"/>
            <p14:sldId id="265"/>
          </p14:sldIdLst>
        </p14:section>
        <p14:section name="The Main RF System ACS400" id="{6D52C9AC-2AD9-4D3E-904A-5A2F1376FF62}">
          <p14:sldIdLst>
            <p14:sldId id="297"/>
            <p14:sldId id="269"/>
            <p14:sldId id="270"/>
            <p14:sldId id="271"/>
          </p14:sldIdLst>
        </p14:section>
        <p14:section name="Crab Cavities" id="{41233940-2436-4804-A3ED-A5C56B3DD6F8}">
          <p14:sldIdLst>
            <p14:sldId id="298"/>
            <p14:sldId id="266"/>
            <p14:sldId id="267"/>
            <p14:sldId id="268"/>
            <p14:sldId id="292"/>
            <p14:sldId id="290"/>
            <p14:sldId id="291"/>
            <p14:sldId id="296"/>
            <p14:sldId id="305"/>
            <p14:sldId id="303"/>
            <p14:sldId id="304"/>
            <p14:sldId id="289"/>
            <p14:sldId id="293"/>
            <p14:sldId id="294"/>
            <p14:sldId id="295"/>
            <p14:sldId id="264"/>
            <p14:sldId id="273"/>
          </p14:sldIdLst>
        </p14:section>
        <p14:section name="High Harmonic System" id="{47BF473A-ED9F-498E-970F-5729A68A8882}">
          <p14:sldIdLst>
            <p14:sldId id="299"/>
            <p14:sldId id="275"/>
            <p14:sldId id="276"/>
            <p14:sldId id="277"/>
            <p14:sldId id="272"/>
            <p14:sldId id="279"/>
            <p14:sldId id="278"/>
          </p14:sldIdLst>
        </p14:section>
        <p14:section name="Wideband Transverse Damper" id="{AE06DC18-C515-4F92-B745-3B52C37F74B7}">
          <p14:sldIdLst>
            <p14:sldId id="300"/>
            <p14:sldId id="285"/>
            <p14:sldId id="286"/>
            <p14:sldId id="287"/>
            <p14:sldId id="288"/>
            <p14:sldId id="308"/>
          </p14:sldIdLst>
        </p14:section>
        <p14:section name="ACN200" id="{A5A98B2A-328E-4C6B-9A73-16F130A35CA0}">
          <p14:sldIdLst>
            <p14:sldId id="306"/>
            <p14:sldId id="284"/>
          </p14:sldIdLst>
        </p14:section>
        <p14:section name="A 200 MHz Main RF System?" id="{3471591F-7FAD-4BA6-8B32-CAE05BF1C87A}">
          <p14:sldIdLst>
            <p14:sldId id="301"/>
            <p14:sldId id="263"/>
            <p14:sldId id="280"/>
            <p14:sldId id="274"/>
            <p14:sldId id="283"/>
            <p14:sldId id="282"/>
            <p14:sldId id="281"/>
          </p14:sldIdLst>
        </p14:section>
        <p14:section name="Conclusions" id="{473DDADA-2BC9-4EAF-926F-438B77AB0568}">
          <p14:sldIdLst>
            <p14:sldId id="302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C1E6"/>
    <a:srgbClr val="0089B5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74448" autoAdjust="0"/>
  </p:normalViewPr>
  <p:slideViewPr>
    <p:cSldViewPr snapToGrid="0" snapToObjects="1">
      <p:cViewPr varScale="1">
        <p:scale>
          <a:sx n="80" d="100"/>
          <a:sy n="80" d="100"/>
        </p:scale>
        <p:origin x="-780" y="-84"/>
      </p:cViewPr>
      <p:guideLst>
        <p:guide orient="horz" pos="2916"/>
        <p:guide orient="horz" pos="139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0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12/11/2013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For</a:t>
            </a:r>
            <a:r>
              <a:rPr lang="en-GB" baseline="0" dirty="0" smtClean="0"/>
              <a:t> this estimate I took the summary slide from Steve’s summary talk after the RLIUP Workshop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080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Slide 1:  Shows an overview of the generic intra-bunch transverse feedback.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228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Slide 2:  Shows simulations with </a:t>
            </a:r>
            <a:r>
              <a:rPr lang="en-GB" dirty="0" err="1" smtClean="0"/>
              <a:t>headtail</a:t>
            </a:r>
            <a:r>
              <a:rPr lang="en-GB" dirty="0" smtClean="0"/>
              <a:t> demonstrating how the </a:t>
            </a:r>
            <a:r>
              <a:rPr lang="en-GB" dirty="0" err="1" smtClean="0"/>
              <a:t>ecloud</a:t>
            </a:r>
            <a:r>
              <a:rPr lang="en-GB" dirty="0" smtClean="0"/>
              <a:t> instability in the SPS at 26 </a:t>
            </a:r>
            <a:r>
              <a:rPr lang="en-GB" dirty="0" err="1" smtClean="0"/>
              <a:t>GeV</a:t>
            </a:r>
            <a:r>
              <a:rPr lang="en-GB" dirty="0" smtClean="0"/>
              <a:t> and Q26 can be </a:t>
            </a:r>
            <a:r>
              <a:rPr lang="en-GB" dirty="0" err="1" smtClean="0"/>
              <a:t>surpressed</a:t>
            </a:r>
            <a:r>
              <a:rPr lang="en-GB" dirty="0" smtClean="0"/>
              <a:t> by such a system, </a:t>
            </a:r>
            <a:r>
              <a:rPr lang="en-GB" dirty="0" err="1" smtClean="0"/>
              <a:t>ongoing</a:t>
            </a:r>
            <a:r>
              <a:rPr lang="en-GB" dirty="0" smtClean="0"/>
              <a:t> work for Q20 optics and optimized feedback </a:t>
            </a:r>
            <a:r>
              <a:rPr lang="en-GB" dirty="0" err="1" smtClean="0"/>
              <a:t>algorithmn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851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Slide 3:  Shows hardware built with LARP (SLAC) for the electronic part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7126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Slide 4:  Shows results of a successful damping test in the SPS using a 200 MHz kicker on a single bunch made artificially unstable; more bandwidth in the kicker is required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8656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Slide 5:  Shows the work on kicker design (report completed) and mechanical design of strip-line launched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501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noProof="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GB" sz="1200" noProof="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GB" sz="1200" noProof="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Programme 7 Capacities Specific Programme, Grant Agreement 284404. </a:t>
            </a:r>
            <a:endParaRPr lang="en-GB" sz="1200" noProof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dirty="0" smtClean="0"/>
              <a:t>12 Nov 2013</a:t>
            </a:r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Nov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Nov 2013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Nov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56400" y="3745038"/>
            <a:ext cx="82296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3174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798" y="2298933"/>
            <a:ext cx="3430919" cy="165248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noProof="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GB" sz="1200" noProof="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GB" sz="1200" noProof="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Programme 7 Capacities Specific Programme, Grant Agreement 284404. </a:t>
            </a:r>
            <a:endParaRPr lang="en-GB" sz="1200" noProof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519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12 Nov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97630"/>
            <a:ext cx="457200" cy="231569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8218" y="6597632"/>
            <a:ext cx="5278581" cy="2315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7" r:id="rId3"/>
    <p:sldLayoutId id="2147483654" r:id="rId4"/>
    <p:sldLayoutId id="2147483661" r:id="rId5"/>
    <p:sldLayoutId id="2147483660" r:id="rId6"/>
    <p:sldLayoutId id="2147483662" r:id="rId7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1557219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11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conferenceDisplay.py?confId=26052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2.png"/><Relationship Id="rId7" Type="http://schemas.openxmlformats.org/officeDocument/2006/relationships/hyperlink" Target="https://mmm.cern.ch/owa/redir.aspx?C=ZxBbHuZU2EWjhAdYOudJiOOeUZIusNAICSBUzyeuToG0R3cy8g_7ENLLf9__eU-D4QAF8EvH5TY.&amp;URL=http://slac.stanford.edu/pubs/slacreports/reports18/slac-r-1037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5.jpeg"/><Relationship Id="rId5" Type="http://schemas.openxmlformats.org/officeDocument/2006/relationships/image" Target="../media/image54.png"/><Relationship Id="rId10" Type="http://schemas.openxmlformats.org/officeDocument/2006/relationships/image" Target="../media/image58.png"/><Relationship Id="rId4" Type="http://schemas.openxmlformats.org/officeDocument/2006/relationships/image" Target="../media/image53.png"/><Relationship Id="rId9" Type="http://schemas.openxmlformats.org/officeDocument/2006/relationships/image" Target="../media/image5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hyperlink" Target="https://edms.cern.ch/file/445835/4/Vol_1_Chapter_6.pdf" TargetMode="External"/><Relationship Id="rId7" Type="http://schemas.openxmlformats.org/officeDocument/2006/relationships/image" Target="../media/image59.gif"/><Relationship Id="rId2" Type="http://schemas.openxmlformats.org/officeDocument/2006/relationships/image" Target="../media/image52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ndico.cern.ch/conferenceDisplay.py?confId=103957" TargetMode="External"/><Relationship Id="rId5" Type="http://schemas.openxmlformats.org/officeDocument/2006/relationships/hyperlink" Target="http://indico.cern.ch/conferenceDisplay.py?confId=67839" TargetMode="External"/><Relationship Id="rId4" Type="http://schemas.openxmlformats.org/officeDocument/2006/relationships/hyperlink" Target="http://cds.cern.ch/record/397578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0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00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80284" y="1564105"/>
            <a:ext cx="4343400" cy="2550694"/>
          </a:xfrm>
        </p:spPr>
        <p:txBody>
          <a:bodyPr/>
          <a:lstStyle/>
          <a:p>
            <a:r>
              <a:rPr lang="en-GB" dirty="0"/>
              <a:t>RF </a:t>
            </a:r>
            <a:r>
              <a:rPr lang="en-GB" dirty="0" smtClean="0"/>
              <a:t>baseline, </a:t>
            </a:r>
            <a:br>
              <a:rPr lang="en-GB" dirty="0" smtClean="0"/>
            </a:br>
            <a:r>
              <a:rPr lang="en-GB" dirty="0" smtClean="0"/>
              <a:t>options &amp; </a:t>
            </a:r>
            <a:br>
              <a:rPr lang="en-GB" dirty="0" smtClean="0"/>
            </a:br>
            <a:r>
              <a:rPr lang="en-GB" dirty="0" smtClean="0"/>
              <a:t>open issues</a:t>
            </a:r>
            <a:br>
              <a:rPr lang="en-GB" dirty="0" smtClean="0"/>
            </a:br>
            <a:r>
              <a:rPr lang="en-GB" sz="1800" dirty="0" smtClean="0"/>
              <a:t>(200 MHz</a:t>
            </a:r>
            <a:r>
              <a:rPr lang="en-GB" sz="1800" dirty="0"/>
              <a:t>, </a:t>
            </a:r>
            <a:r>
              <a:rPr lang="en-GB" sz="1800" dirty="0" smtClean="0"/>
              <a:t>400 MHz, 800 MHz</a:t>
            </a:r>
            <a:r>
              <a:rPr lang="en-GB" sz="1800" dirty="0"/>
              <a:t>, possible wideband feedback </a:t>
            </a:r>
            <a:r>
              <a:rPr lang="en-GB" sz="1800" dirty="0" smtClean="0"/>
              <a:t>system, crab cavities …)</a:t>
            </a:r>
            <a:endParaRPr lang="en-US" sz="3200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799"/>
            <a:ext cx="8229600" cy="2009375"/>
          </a:xfrm>
        </p:spPr>
        <p:txBody>
          <a:bodyPr>
            <a:normAutofit/>
          </a:bodyPr>
          <a:lstStyle/>
          <a:p>
            <a:r>
              <a:rPr lang="en-US" dirty="0" err="1" smtClean="0">
                <a:effectLst/>
              </a:rPr>
              <a:t>Erk</a:t>
            </a:r>
            <a:r>
              <a:rPr lang="en-US" dirty="0" smtClean="0">
                <a:effectLst/>
              </a:rPr>
              <a:t> Jensen</a:t>
            </a:r>
            <a:br>
              <a:rPr lang="en-US" dirty="0" smtClean="0">
                <a:effectLst/>
              </a:rPr>
            </a:br>
            <a:r>
              <a:rPr lang="en-US" dirty="0" smtClean="0"/>
              <a:t>CERN, BE-RF</a:t>
            </a:r>
          </a:p>
          <a:p>
            <a:r>
              <a:rPr lang="en-GB" sz="1800" b="0" dirty="0">
                <a:latin typeface="Eras Medium ITC" panose="020B0602030504020804" pitchFamily="34" charset="0"/>
              </a:rPr>
              <a:t>3rd Joint </a:t>
            </a:r>
            <a:r>
              <a:rPr lang="en-GB" sz="1800" b="0" dirty="0" err="1">
                <a:latin typeface="Eras Medium ITC" panose="020B0602030504020804" pitchFamily="34" charset="0"/>
              </a:rPr>
              <a:t>HiLumi</a:t>
            </a:r>
            <a:r>
              <a:rPr lang="en-GB" sz="1800" b="0" dirty="0">
                <a:latin typeface="Eras Medium ITC" panose="020B0602030504020804" pitchFamily="34" charset="0"/>
              </a:rPr>
              <a:t> LHC-LARP Annual </a:t>
            </a:r>
            <a:r>
              <a:rPr lang="en-GB" sz="1800" b="0" dirty="0" smtClean="0">
                <a:latin typeface="Eras Medium ITC" panose="020B0602030504020804" pitchFamily="34" charset="0"/>
              </a:rPr>
              <a:t>Meeting, 12-Nov-2013, </a:t>
            </a:r>
            <a:r>
              <a:rPr lang="en-GB" sz="1800" b="0" dirty="0" err="1" smtClean="0">
                <a:latin typeface="Eras Medium ITC" panose="020B0602030504020804" pitchFamily="34" charset="0"/>
              </a:rPr>
              <a:t>Daresbury</a:t>
            </a:r>
            <a:r>
              <a:rPr lang="en-GB" sz="1800" b="0" dirty="0" smtClean="0">
                <a:latin typeface="Eras Medium ITC" panose="020B0602030504020804" pitchFamily="34" charset="0"/>
              </a:rPr>
              <a:t> Lab.</a:t>
            </a:r>
            <a:endParaRPr lang="en-US" sz="1800" b="0" dirty="0">
              <a:effectLst/>
              <a:latin typeface="Eras Medium ITC" panose="020B0602030504020804" pitchFamily="34" charset="0"/>
            </a:endParaRPr>
          </a:p>
          <a:p>
            <a:pPr algn="l"/>
            <a:endParaRPr lang="en-US" sz="1800" b="0" dirty="0" smtClean="0"/>
          </a:p>
          <a:p>
            <a:pPr algn="l"/>
            <a:r>
              <a:rPr lang="en-US" sz="1800" b="0" dirty="0" smtClean="0"/>
              <a:t>Gratefully acknowledging: </a:t>
            </a:r>
            <a:r>
              <a:rPr lang="en-US" sz="1800" b="0" dirty="0"/>
              <a:t>P. </a:t>
            </a:r>
            <a:r>
              <a:rPr lang="en-US" sz="1800" b="0" dirty="0" err="1"/>
              <a:t>Baudrenghien</a:t>
            </a:r>
            <a:r>
              <a:rPr lang="en-US" sz="1800" b="0" dirty="0"/>
              <a:t>, R. </a:t>
            </a:r>
            <a:r>
              <a:rPr lang="en-US" sz="1800" b="0" dirty="0" err="1"/>
              <a:t>Calaga</a:t>
            </a:r>
            <a:r>
              <a:rPr lang="en-US" sz="1800" b="0" dirty="0"/>
              <a:t>, W. </a:t>
            </a:r>
            <a:r>
              <a:rPr lang="en-US" sz="1800" b="0" dirty="0" err="1"/>
              <a:t>Höfle</a:t>
            </a:r>
            <a:r>
              <a:rPr lang="en-US" sz="1800" b="0" dirty="0"/>
              <a:t>, </a:t>
            </a:r>
            <a:r>
              <a:rPr lang="en-US" sz="1800" b="0" dirty="0" smtClean="0"/>
              <a:t>T. </a:t>
            </a:r>
            <a:r>
              <a:rPr lang="en-US" sz="1800" b="0" dirty="0" err="1" smtClean="0"/>
              <a:t>Mastoridis</a:t>
            </a:r>
            <a:r>
              <a:rPr lang="en-US" sz="1800" b="0" dirty="0" smtClean="0"/>
              <a:t>, E</a:t>
            </a:r>
            <a:r>
              <a:rPr lang="en-US" sz="1800" b="0" dirty="0"/>
              <a:t>. </a:t>
            </a:r>
            <a:r>
              <a:rPr lang="en-US" sz="1800" b="0" dirty="0" err="1" smtClean="0"/>
              <a:t>Shaposhnikova</a:t>
            </a:r>
            <a:r>
              <a:rPr lang="en-US" sz="1800" b="0" dirty="0"/>
              <a:t> </a:t>
            </a:r>
            <a:r>
              <a:rPr lang="en-US" sz="1800" b="0" dirty="0" smtClean="0"/>
              <a:t>for preparing this presentation … </a:t>
            </a:r>
            <a:r>
              <a:rPr lang="en-US" sz="1800" dirty="0" smtClean="0"/>
              <a:t>and many other contributors!</a:t>
            </a:r>
            <a:endParaRPr lang="en-US" sz="1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Technology Choice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Three valid </a:t>
            </a:r>
            <a:r>
              <a:rPr lang="en-GB" dirty="0" err="1" smtClean="0"/>
              <a:t>Nb</a:t>
            </a:r>
            <a:r>
              <a:rPr lang="en-GB" dirty="0" smtClean="0"/>
              <a:t> prototypes exist – very compact concepts to allow for their integration in LHC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12 Nov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69" y="2579734"/>
            <a:ext cx="2300975" cy="259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073" y="2891248"/>
            <a:ext cx="3295514" cy="196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212" y="2767050"/>
            <a:ext cx="2992514" cy="2217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349151"/>
              </p:ext>
            </p:extLst>
          </p:nvPr>
        </p:nvGraphicFramePr>
        <p:xfrm>
          <a:off x="228468" y="5221998"/>
          <a:ext cx="8755257" cy="457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431605"/>
                <a:gridCol w="3051958"/>
                <a:gridCol w="327169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Double ¼-wave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RF Dipole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4-rod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146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smtClean="0"/>
              <a:t>12 Nov 2013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Dressed Cavity Concepts – well advanced</a:t>
            </a:r>
            <a:endParaRPr lang="en-GB" sz="3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noProof="0" smtClean="0"/>
              <a:pPr/>
              <a:t>11</a:t>
            </a:fld>
            <a:endParaRPr lang="en-GB" noProof="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018" y="959775"/>
            <a:ext cx="7861617" cy="557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070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smtClean="0"/>
              <a:t>12 Nov 2013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in LHC IP1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noProof="0" smtClean="0"/>
              <a:pPr/>
              <a:t>12</a:t>
            </a:fld>
            <a:endParaRPr lang="en-GB" noProof="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020" y="980556"/>
            <a:ext cx="7699985" cy="5438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622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smtClean="0"/>
              <a:t>12 Nov 2013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in LHC IP5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noProof="0" smtClean="0"/>
              <a:pPr/>
              <a:t>13</a:t>
            </a:fld>
            <a:endParaRPr lang="en-GB" noProof="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542" y="992184"/>
            <a:ext cx="7594443" cy="5442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212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Nov 2013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Integration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58" y="752824"/>
            <a:ext cx="8734295" cy="5837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1724" y="1483019"/>
            <a:ext cx="4357283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/>
              <a:t>Using existing RR caverns for RF systems</a:t>
            </a:r>
          </a:p>
          <a:p>
            <a:r>
              <a:rPr lang="en-GB" sz="2000" dirty="0" smtClean="0"/>
              <a:t>8x  270 mm coaxial lines for RF power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3995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Nov 2013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system conceptual layout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973" y="1310608"/>
            <a:ext cx="6085754" cy="451341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24175" y="6260962"/>
            <a:ext cx="2475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hlinkClick r:id="rId3"/>
              </a:rPr>
              <a:t>https://</a:t>
            </a:r>
            <a:r>
              <a:rPr lang="en-GB" sz="1200" dirty="0" smtClean="0">
                <a:hlinkClick r:id="rId3"/>
              </a:rPr>
              <a:t>cds.cern.ch/record/1557219</a:t>
            </a:r>
            <a:r>
              <a:rPr lang="en-GB" sz="1200" dirty="0" smtClean="0"/>
              <a:t> </a:t>
            </a:r>
            <a:endParaRPr lang="en-GB" sz="1200" dirty="0"/>
          </a:p>
        </p:txBody>
      </p:sp>
      <p:sp>
        <p:nvSpPr>
          <p:cNvPr id="8" name="Rectangle 7"/>
          <p:cNvSpPr/>
          <p:nvPr/>
        </p:nvSpPr>
        <p:spPr>
          <a:xfrm>
            <a:off x="3557708" y="3496235"/>
            <a:ext cx="1252497" cy="71461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8 in – 8 Out Multi-cavity Feedback</a:t>
            </a:r>
            <a:endParaRPr lang="en-GB" sz="1400" dirty="0"/>
          </a:p>
        </p:txBody>
      </p:sp>
      <p:sp>
        <p:nvSpPr>
          <p:cNvPr id="10" name="Rectangle 9"/>
          <p:cNvSpPr/>
          <p:nvPr/>
        </p:nvSpPr>
        <p:spPr>
          <a:xfrm>
            <a:off x="1183341" y="5101719"/>
            <a:ext cx="1252497" cy="71461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8 in – 8 Out Multi-cavity Feedback</a:t>
            </a:r>
            <a:endParaRPr lang="en-GB" sz="14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761" y="1252342"/>
            <a:ext cx="765963" cy="278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23" y="1259375"/>
            <a:ext cx="750015" cy="278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932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Nov 2013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Peripherals – space required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46" y="815230"/>
            <a:ext cx="8664099" cy="531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59167" y="6228300"/>
            <a:ext cx="4901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More details on integration by P. </a:t>
            </a:r>
            <a:r>
              <a:rPr lang="en-GB" dirty="0" err="1" smtClean="0"/>
              <a:t>Fessia</a:t>
            </a:r>
            <a:r>
              <a:rPr lang="en-GB" dirty="0" smtClean="0"/>
              <a:t> later today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036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Nov 2013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Required space: summary table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199241"/>
              </p:ext>
            </p:extLst>
          </p:nvPr>
        </p:nvGraphicFramePr>
        <p:xfrm>
          <a:off x="349161" y="1189038"/>
          <a:ext cx="8575384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846"/>
                <a:gridCol w="2143846"/>
                <a:gridCol w="2143846"/>
                <a:gridCol w="2143846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What?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Where?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Required space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#</a:t>
                      </a:r>
                      <a:r>
                        <a:rPr lang="en-GB" baseline="0" dirty="0" smtClean="0"/>
                        <a:t> /IP /side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Cryomodule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tunnel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 m /IP/side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 cavities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Cryo</a:t>
                      </a:r>
                      <a:r>
                        <a:rPr lang="en-GB" dirty="0" smtClean="0"/>
                        <a:t> jumpers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tunnel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integrated with QRL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 jumpers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RF</a:t>
                      </a:r>
                      <a:r>
                        <a:rPr lang="en-GB" baseline="0" dirty="0" smtClean="0"/>
                        <a:t> amplifiers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tunnel/cavern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r>
                        <a:rPr lang="en-GB" baseline="0" dirty="0" smtClean="0"/>
                        <a:t> m x 14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 </a:t>
                      </a:r>
                      <a:r>
                        <a:rPr lang="en-GB" dirty="0" err="1" smtClean="0"/>
                        <a:t>tetrodes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Circulators &amp; loads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tunnel/cavern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included above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Drivers &amp;</a:t>
                      </a:r>
                      <a:r>
                        <a:rPr lang="en-GB" baseline="0" dirty="0" smtClean="0"/>
                        <a:t> controls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shielded cavern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 m x 5.4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 racks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LLRF racks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shielded cavern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 m x 12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8+1 racks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LLRF</a:t>
                      </a:r>
                      <a:r>
                        <a:rPr lang="en-GB" baseline="0" dirty="0" smtClean="0"/>
                        <a:t> central rack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exp. cavern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 m x 10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5+1 racks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Slow controls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exp. cavern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 m x 5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 racks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Remote alignment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exp. cavern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HV supply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surface building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 m x 16</a:t>
                      </a:r>
                      <a:r>
                        <a:rPr lang="en-GB" baseline="0" dirty="0" smtClean="0"/>
                        <a:t>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57200" y="5509452"/>
                <a:ext cx="7516738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Crab Cavern: Nearest shielded location to the crab cavities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&lt;1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/>
                        <a:ea typeface="Cambria Math"/>
                      </a:rPr>
                      <m:t>μs</m:t>
                    </m:r>
                  </m:oMath>
                </a14:m>
                <a:r>
                  <a:rPr lang="en-GB" dirty="0" smtClean="0"/>
                  <a:t> round trip, </a:t>
                </a:r>
                <a:br>
                  <a:rPr lang="en-GB" dirty="0" smtClean="0"/>
                </a:br>
                <a:r>
                  <a:rPr lang="en-GB" dirty="0" smtClean="0"/>
                  <a:t>including </a:t>
                </a:r>
                <a:r>
                  <a:rPr lang="en-GB" dirty="0" err="1" smtClean="0"/>
                  <a:t>tetrode</a:t>
                </a:r>
                <a:r>
                  <a:rPr lang="en-GB" dirty="0" smtClean="0"/>
                  <a:t>-circulator-driver-cable group delay, LLRF latency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100 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/>
                      </a:rPr>
                      <m:t>ns</m:t>
                    </m:r>
                  </m:oMath>
                </a14:m>
                <a:r>
                  <a:rPr lang="en-GB" dirty="0" smtClean="0"/>
                  <a:t>)</a:t>
                </a:r>
              </a:p>
              <a:p>
                <a:r>
                  <a:rPr lang="en-GB" dirty="0" smtClean="0"/>
                  <a:t>Therefore only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</a:rPr>
                      <m:t>~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40 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/>
                        <a:ea typeface="Cambria Math"/>
                      </a:rPr>
                      <m:t>m</m:t>
                    </m:r>
                  </m:oMath>
                </a14:m>
                <a:r>
                  <a:rPr lang="en-GB" dirty="0" smtClean="0"/>
                  <a:t> cabling max.!</a:t>
                </a:r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509452"/>
                <a:ext cx="7516738" cy="923330"/>
              </a:xfrm>
              <a:prstGeom prst="rect">
                <a:avLst/>
              </a:prstGeom>
              <a:blipFill rotWithShape="1">
                <a:blip r:embed="rId2"/>
                <a:stretch>
                  <a:fillRect l="-649" t="-3311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180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SPS Test Module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130" y="1188719"/>
            <a:ext cx="5510151" cy="5349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Proof of principle demonstration with protons</a:t>
            </a:r>
          </a:p>
          <a:p>
            <a:pPr marL="0" indent="0">
              <a:buNone/>
            </a:pPr>
            <a:r>
              <a:rPr lang="en-GB" sz="2000" dirty="0" smtClean="0"/>
              <a:t>Important beam tests:</a:t>
            </a:r>
          </a:p>
          <a:p>
            <a:pPr lvl="1"/>
            <a:r>
              <a:rPr lang="en-GB" sz="2000" dirty="0" smtClean="0"/>
              <a:t>Technology validation, performance, stability,</a:t>
            </a:r>
          </a:p>
          <a:p>
            <a:pPr lvl="1"/>
            <a:r>
              <a:rPr lang="en-GB" sz="2000" dirty="0" smtClean="0"/>
              <a:t>Effects on the beam, cavity failure modes, radiation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smtClean="0"/>
              <a:t>12 Nov 2013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noProof="0" smtClean="0"/>
              <a:pPr/>
              <a:t>18</a:t>
            </a:fld>
            <a:endParaRPr lang="en-GB" noProof="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4030" y="567481"/>
            <a:ext cx="3719970" cy="2591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30" y="3162828"/>
            <a:ext cx="8645236" cy="300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83772" y="6156751"/>
            <a:ext cx="7753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Preparation/integration in full swing – more details by A</a:t>
            </a:r>
            <a:r>
              <a:rPr lang="en-GB" dirty="0"/>
              <a:t>.</a:t>
            </a:r>
            <a:r>
              <a:rPr lang="en-GB" dirty="0" smtClean="0"/>
              <a:t> Macpherson tomorrow.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247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smtClean="0"/>
              <a:t>12 Nov 2013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Cryostat proposal for SPS tests (4-rod)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noProof="0" smtClean="0"/>
              <a:pPr/>
              <a:t>19</a:t>
            </a:fld>
            <a:endParaRPr lang="en-GB" noProof="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425041"/>
            <a:ext cx="9153145" cy="3506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37753" y="4931089"/>
            <a:ext cx="7677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Simplified cryostat for easy assembly/access/maintenance,</a:t>
            </a:r>
            <a:br>
              <a:rPr lang="en-GB" dirty="0" smtClean="0"/>
            </a:br>
            <a:r>
              <a:rPr lang="en-GB" dirty="0" smtClean="0"/>
              <a:t>but with relevant features of the LHC system (2 cavity cryostat, alignment, 2</a:t>
            </a:r>
            <a:r>
              <a:rPr lang="en-GB" baseline="30000" dirty="0" smtClean="0"/>
              <a:t>nd</a:t>
            </a:r>
            <a:r>
              <a:rPr lang="en-GB" dirty="0" smtClean="0"/>
              <a:t> beam tube …)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823392" y="994002"/>
            <a:ext cx="2101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S. </a:t>
            </a:r>
            <a:r>
              <a:rPr lang="en-GB" dirty="0" err="1" smtClean="0"/>
              <a:t>Pattalwar</a:t>
            </a:r>
            <a:r>
              <a:rPr lang="en-GB" dirty="0" smtClean="0"/>
              <a:t>, T. Jones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852781" y="5963783"/>
            <a:ext cx="54637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Very advanced! - more </a:t>
            </a:r>
            <a:r>
              <a:rPr lang="en-GB" dirty="0"/>
              <a:t>details </a:t>
            </a:r>
            <a:r>
              <a:rPr lang="en-GB" dirty="0" smtClean="0"/>
              <a:t>by S. </a:t>
            </a:r>
            <a:r>
              <a:rPr lang="en-GB" dirty="0" err="1" smtClean="0"/>
              <a:t>Pattalwar</a:t>
            </a:r>
            <a:r>
              <a:rPr lang="en-GB" dirty="0" smtClean="0"/>
              <a:t> tomorrow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953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LHC Main RF System, ACS400: </a:t>
            </a:r>
          </a:p>
          <a:p>
            <a:pPr lvl="1"/>
            <a:r>
              <a:rPr lang="en-GB" sz="2800" dirty="0" smtClean="0"/>
              <a:t>power limitations </a:t>
            </a:r>
            <a:endParaRPr lang="en-GB" sz="2800" dirty="0"/>
          </a:p>
          <a:p>
            <a:pPr lvl="1"/>
            <a:r>
              <a:rPr lang="en-GB" sz="2800" dirty="0" smtClean="0"/>
              <a:t>the solution: phase </a:t>
            </a:r>
            <a:r>
              <a:rPr lang="en-GB" sz="2800" dirty="0"/>
              <a:t>modulation</a:t>
            </a:r>
          </a:p>
          <a:p>
            <a:r>
              <a:rPr lang="en-GB" sz="2800" dirty="0"/>
              <a:t>Crab </a:t>
            </a:r>
            <a:r>
              <a:rPr lang="en-GB" sz="2800" dirty="0" smtClean="0"/>
              <a:t>Cavities, “ACF400”</a:t>
            </a:r>
            <a:endParaRPr lang="en-GB" sz="2800" dirty="0"/>
          </a:p>
          <a:p>
            <a:r>
              <a:rPr lang="en-GB" sz="2800" dirty="0" smtClean="0"/>
              <a:t>High harmonic </a:t>
            </a:r>
            <a:r>
              <a:rPr lang="en-GB" sz="2800" dirty="0"/>
              <a:t>system (800 MHz)</a:t>
            </a:r>
          </a:p>
          <a:p>
            <a:r>
              <a:rPr lang="en-GB" sz="2800" dirty="0" smtClean="0"/>
              <a:t>Wideband transverse damper system (HBTFB)</a:t>
            </a:r>
          </a:p>
          <a:p>
            <a:r>
              <a:rPr lang="en-GB" sz="2800" dirty="0" smtClean="0"/>
              <a:t>ACN200 – the originally planned NC capture system</a:t>
            </a:r>
          </a:p>
          <a:p>
            <a:r>
              <a:rPr lang="en-GB" sz="2800" dirty="0" smtClean="0"/>
              <a:t>A new fundamental RF system? (“ACS200”)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12 Nov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888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Nov 2013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Alternative Cryostat for SPS test (DQW)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221" y="832779"/>
            <a:ext cx="7036131" cy="5822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50027" y="6273625"/>
            <a:ext cx="3149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Courtesy: BNL &amp; CERN EN-MME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664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Nov 2013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SPS Integration (e.g.: 4-rod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78" y="1189036"/>
            <a:ext cx="8413667" cy="5289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824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12 Nov 2013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6800" y="6626430"/>
            <a:ext cx="457200" cy="231569"/>
          </a:xfrm>
        </p:spPr>
        <p:txBody>
          <a:bodyPr/>
          <a:lstStyle/>
          <a:p>
            <a:fld id="{0FA004B2-1541-5046-B6F2-22AF56585712}" type="slidenum">
              <a:rPr lang="en-GB" smtClean="0"/>
              <a:t>22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Draft of an updated schedule </a:t>
            </a:r>
            <a:r>
              <a:rPr lang="en-GB" baseline="30000" dirty="0" smtClean="0"/>
              <a:t>*)</a:t>
            </a:r>
            <a:endParaRPr lang="en-GB" baseline="30000" dirty="0"/>
          </a:p>
        </p:txBody>
      </p:sp>
      <p:grpSp>
        <p:nvGrpSpPr>
          <p:cNvPr id="7" name="Group 6"/>
          <p:cNvGrpSpPr/>
          <p:nvPr/>
        </p:nvGrpSpPr>
        <p:grpSpPr>
          <a:xfrm>
            <a:off x="1449111" y="1484784"/>
            <a:ext cx="433132" cy="4163253"/>
            <a:chOff x="1484145" y="1484784"/>
            <a:chExt cx="433132" cy="4163253"/>
          </a:xfrm>
        </p:grpSpPr>
        <p:cxnSp>
          <p:nvCxnSpPr>
            <p:cNvPr id="5" name="Straight Connector 4"/>
            <p:cNvCxnSpPr/>
            <p:nvPr/>
          </p:nvCxnSpPr>
          <p:spPr>
            <a:xfrm flipV="1">
              <a:off x="1707048" y="1484784"/>
              <a:ext cx="0" cy="403244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1484145" y="5386427"/>
              <a:ext cx="4331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/>
                <a:t>now</a:t>
              </a:r>
              <a:endParaRPr lang="en-GB" sz="1100" dirty="0"/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5" y="1627570"/>
            <a:ext cx="9144000" cy="3606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9520" y="5692606"/>
            <a:ext cx="4434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aseline="30000" dirty="0" smtClean="0"/>
              <a:t>*)</a:t>
            </a:r>
            <a:r>
              <a:rPr lang="en-GB" dirty="0" smtClean="0"/>
              <a:t> Attention: This is assumed – not  approved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08218" y="6626431"/>
            <a:ext cx="5278581" cy="231569"/>
          </a:xfrm>
        </p:spPr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553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modulation and crab cavities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2000" dirty="0" smtClean="0"/>
                  <a:t>If the crab cavity phase is kept constant, The phase modulation would offset the bunch centres by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latin typeface="Cambria Math"/>
                        <a:ea typeface="Cambria Math"/>
                      </a:rPr>
                      <m:t>Δ</m:t>
                    </m:r>
                    <m:r>
                      <a:rPr lang="en-GB" sz="2000" b="0" i="1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en-GB" sz="20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GB" sz="2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𝑐</m:t>
                        </m:r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𝜃</m:t>
                        </m:r>
                      </m:num>
                      <m:den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den>
                    </m:f>
                    <m:r>
                      <m:rPr>
                        <m:sty m:val="p"/>
                      </m:rPr>
                      <a:rPr lang="el-GR" sz="2000" b="0" i="1" smtClean="0">
                        <a:latin typeface="Cambria Math"/>
                        <a:ea typeface="Cambria Math"/>
                      </a:rPr>
                      <m:t>Δ</m:t>
                    </m:r>
                    <m:r>
                      <a:rPr lang="el-GR" sz="2000" b="0" i="1" smtClean="0">
                        <a:latin typeface="Cambria Math"/>
                        <a:ea typeface="Cambria Math"/>
                      </a:rPr>
                      <m:t>𝜑</m:t>
                    </m:r>
                  </m:oMath>
                </a14:m>
                <a:r>
                  <a:rPr lang="en-GB" sz="2000" dirty="0" smtClean="0"/>
                  <a:t>.</a:t>
                </a:r>
              </a:p>
              <a:p>
                <a:r>
                  <a:rPr lang="en-GB" sz="2000" dirty="0" smtClean="0"/>
                  <a:t>With a phase error of </a:t>
                </a:r>
                <a14:m>
                  <m:oMath xmlns:m="http://schemas.openxmlformats.org/officeDocument/2006/math">
                    <m:r>
                      <a:rPr lang="en-GB" sz="2000" b="0" i="0" dirty="0" smtClean="0">
                        <a:latin typeface="Cambria Math"/>
                        <a:ea typeface="Cambria Math"/>
                      </a:rPr>
                      <m:t>8</m:t>
                    </m:r>
                    <m:r>
                      <a:rPr lang="en-GB" sz="2000" i="1" dirty="0" smtClean="0">
                        <a:latin typeface="Cambria Math"/>
                        <a:ea typeface="Cambria Math"/>
                      </a:rPr>
                      <m:t>°</m:t>
                    </m:r>
                  </m:oMath>
                </a14:m>
                <a:r>
                  <a:rPr lang="en-GB" sz="2000" dirty="0" smtClean="0"/>
                  <a:t>  (realistic) and a </a:t>
                </a:r>
                <a:br>
                  <a:rPr lang="en-GB" sz="2000" dirty="0" smtClean="0"/>
                </a:br>
                <a:r>
                  <a:rPr lang="en-GB" sz="2000" dirty="0" smtClean="0"/>
                  <a:t>half crossing angle of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/>
                      </a:rPr>
                      <m:t>2</m:t>
                    </m:r>
                    <m:r>
                      <a:rPr lang="en-GB" sz="2000" b="0" i="1" dirty="0" smtClean="0">
                        <a:latin typeface="Cambria Math"/>
                      </a:rPr>
                      <m:t>95 </m:t>
                    </m:r>
                    <m:r>
                      <m:rPr>
                        <m:sty m:val="p"/>
                      </m:rPr>
                      <a:rPr lang="en-GB" sz="2000" i="0" dirty="0" smtClean="0">
                        <a:latin typeface="Cambria Math"/>
                        <a:ea typeface="Cambria Math"/>
                      </a:rPr>
                      <m:t>μ</m:t>
                    </m:r>
                    <m:r>
                      <m:rPr>
                        <m:sty m:val="p"/>
                      </m:rPr>
                      <a:rPr lang="en-GB" sz="2000" b="0" i="0" dirty="0" smtClean="0">
                        <a:latin typeface="Cambria Math"/>
                        <a:ea typeface="Cambria Math"/>
                      </a:rPr>
                      <m:t>rad</m:t>
                    </m:r>
                  </m:oMath>
                </a14:m>
                <a:r>
                  <a:rPr lang="en-GB" sz="2000" dirty="0" smtClean="0"/>
                  <a:t>, this offset </a:t>
                </a:r>
                <a:br>
                  <a:rPr lang="en-GB" sz="2000" dirty="0" smtClean="0"/>
                </a:br>
                <a:r>
                  <a:rPr lang="en-GB" sz="2000" dirty="0" smtClean="0"/>
                  <a:t>would be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/>
                      </a:rPr>
                      <m:t>5 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  <a:ea typeface="Cambria Math"/>
                      </a:rPr>
                      <m:t>μm</m:t>
                    </m:r>
                  </m:oMath>
                </a14:m>
                <a:r>
                  <a:rPr lang="en-GB" sz="2000" dirty="0" smtClean="0"/>
                  <a:t>, so roughly the transverse </a:t>
                </a:r>
                <a:br>
                  <a:rPr lang="en-GB" sz="2000" dirty="0" smtClean="0"/>
                </a:br>
                <a:r>
                  <a:rPr lang="en-GB" sz="2000" dirty="0" smtClean="0"/>
                  <a:t>beam size.</a:t>
                </a:r>
              </a:p>
              <a:p>
                <a:r>
                  <a:rPr lang="en-GB" sz="2000" dirty="0" smtClean="0"/>
                  <a:t>For symmetrical filling patterns, this would</a:t>
                </a:r>
                <a:br>
                  <a:rPr lang="en-GB" sz="2000" dirty="0" smtClean="0"/>
                </a:br>
                <a:r>
                  <a:rPr lang="en-GB" sz="2000" dirty="0" smtClean="0"/>
                  <a:t>not lead to luminosity loss. </a:t>
                </a:r>
              </a:p>
              <a:p>
                <a:r>
                  <a:rPr lang="en-GB" sz="2000" dirty="0" smtClean="0"/>
                  <a:t>In principle, also the crab cavities could be phase modulated to track the beam phase modulation resulting from beam loading transients. First studies indicate however that this would require a drastically reduced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GB" sz="2000" b="0" i="1" smtClean="0">
                            <a:latin typeface="Cambria Math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GB" sz="2000" dirty="0" smtClean="0"/>
                  <a:t> and increased power.</a:t>
                </a:r>
                <a:endParaRPr lang="en-GB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6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12 Nov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smtClean="0"/>
              <a:pPr/>
              <a:t>23</a:t>
            </a:fld>
            <a:endParaRPr lang="en-GB" dirty="0"/>
          </a:p>
        </p:txBody>
      </p:sp>
      <p:pic>
        <p:nvPicPr>
          <p:cNvPr id="7" name="Picture 6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799" y="2000530"/>
            <a:ext cx="2763520" cy="178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642241" y="3788690"/>
            <a:ext cx="1250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ideal phase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436137" y="2617910"/>
            <a:ext cx="1270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phase error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422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Nov 2013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Harmonic RF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435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harmonic RF system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84068" y="1353469"/>
                <a:ext cx="4661065" cy="4772694"/>
              </a:xfrm>
            </p:spPr>
            <p:txBody>
              <a:bodyPr>
                <a:normAutofit fontScale="55000" lnSpcReduction="20000"/>
              </a:bodyPr>
              <a:lstStyle/>
              <a:p>
                <a:r>
                  <a:rPr lang="en-GB" b="1" dirty="0" smtClean="0"/>
                  <a:t>Voltage </a:t>
                </a:r>
                <a:r>
                  <a:rPr lang="en-GB" dirty="0"/>
                  <a:t>in a double RF system: </a:t>
                </a: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</a:rPr>
                        <m:t>𝑉</m:t>
                      </m:r>
                      <m:r>
                        <a:rPr lang="en-GB" i="1" smtClean="0">
                          <a:latin typeface="Cambria Math"/>
                        </a:rPr>
                        <m:t> =</m:t>
                      </m:r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func>
                        <m:func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𝜑</m:t>
                          </m:r>
                        </m:e>
                      </m:func>
                      <m:r>
                        <a:rPr lang="en-GB" b="0" i="1" smtClean="0">
                          <a:latin typeface="Cambria Math"/>
                          <a:cs typeface="Times New Roman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cs typeface="Times New Roman"/>
                            </a:rPr>
                            <m:t>𝑉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cs typeface="Times New Roman"/>
                            </a:rPr>
                            <m:t>2</m:t>
                          </m:r>
                        </m:sub>
                      </m:sSub>
                      <m:func>
                        <m:func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𝜑</m:t>
                              </m:r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  <a:ea typeface="Cambria Math"/>
                                    </a:rPr>
                                    <m:t>𝛷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GB" dirty="0" smtClean="0">
                  <a:cs typeface="Times New Roman"/>
                </a:endParaRPr>
              </a:p>
              <a:p>
                <a:pPr>
                  <a:buNone/>
                </a:pPr>
                <a:r>
                  <a:rPr lang="en-GB" dirty="0" smtClean="0">
                    <a:cs typeface="Times New Roman"/>
                  </a:rPr>
                  <a:t>(stationary bucket </a:t>
                </a:r>
                <a:r>
                  <a:rPr lang="en-GB" dirty="0">
                    <a:cs typeface="Times New Roman"/>
                  </a:rPr>
                  <a:t>above transition): </a:t>
                </a:r>
              </a:p>
              <a:p>
                <a:pPr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  <a:cs typeface="Times New Roman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𝛷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cs typeface="Times New Roman"/>
                          </a:rPr>
                          <m:t>2</m:t>
                        </m:r>
                      </m:sub>
                    </m:sSub>
                    <m:r>
                      <a:rPr lang="en-GB" b="0" i="1" smtClean="0">
                        <a:latin typeface="Cambria Math"/>
                        <a:cs typeface="Times New Roman"/>
                      </a:rPr>
                      <m:t>=0</m:t>
                    </m:r>
                  </m:oMath>
                </a14:m>
                <a:r>
                  <a:rPr lang="en-GB" dirty="0" smtClean="0">
                    <a:latin typeface="Times New Roman"/>
                    <a:cs typeface="Times New Roman"/>
                  </a:rPr>
                  <a:t>: </a:t>
                </a:r>
                <a:r>
                  <a:rPr lang="en-GB" dirty="0" smtClean="0">
                    <a:solidFill>
                      <a:srgbClr val="1237AE"/>
                    </a:solidFill>
                    <a:cs typeface="Times New Roman"/>
                  </a:rPr>
                  <a:t>bunch-lengthening </a:t>
                </a:r>
                <a:r>
                  <a:rPr lang="en-GB" dirty="0">
                    <a:solidFill>
                      <a:srgbClr val="1237AE"/>
                    </a:solidFill>
                    <a:cs typeface="Times New Roman"/>
                  </a:rPr>
                  <a:t>(BL) mode</a:t>
                </a:r>
              </a:p>
              <a:p>
                <a:pPr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  <a:cs typeface="Times New Roman"/>
                          </a:rPr>
                        </m:ctrlPr>
                      </m:sSubPr>
                      <m:e>
                        <m:r>
                          <a:rPr lang="en-GB" b="0" i="1">
                            <a:latin typeface="Cambria Math"/>
                            <a:ea typeface="Cambria Math"/>
                            <a:cs typeface="Times New Roman"/>
                          </a:rPr>
                          <m:t>𝛷</m:t>
                        </m:r>
                      </m:e>
                      <m:sub>
                        <m:r>
                          <a:rPr lang="en-GB" b="0" i="1">
                            <a:latin typeface="Cambria Math"/>
                            <a:cs typeface="Times New Roman"/>
                          </a:rPr>
                          <m:t>2</m:t>
                        </m:r>
                      </m:sub>
                    </m:sSub>
                    <m:r>
                      <a:rPr lang="en-GB" b="0" i="1">
                        <a:latin typeface="Cambria Math"/>
                        <a:cs typeface="Times New Roman"/>
                      </a:rPr>
                      <m:t>=</m:t>
                    </m:r>
                    <m:r>
                      <a:rPr lang="en-GB" b="0" i="1" smtClean="0">
                        <a:latin typeface="Cambria Math"/>
                        <a:ea typeface="Cambria Math"/>
                        <a:cs typeface="Times New Roman"/>
                      </a:rPr>
                      <m:t>𝜋</m:t>
                    </m:r>
                  </m:oMath>
                </a14:m>
                <a:r>
                  <a:rPr lang="en-GB" dirty="0" smtClean="0">
                    <a:latin typeface="Times New Roman"/>
                    <a:cs typeface="Times New Roman"/>
                  </a:rPr>
                  <a:t>: </a:t>
                </a:r>
                <a:r>
                  <a:rPr lang="en-GB" dirty="0" smtClean="0">
                    <a:solidFill>
                      <a:srgbClr val="CC00CC"/>
                    </a:solidFill>
                    <a:cs typeface="Times New Roman"/>
                  </a:rPr>
                  <a:t>bunch-shortening </a:t>
                </a:r>
                <a:r>
                  <a:rPr lang="en-GB" dirty="0">
                    <a:solidFill>
                      <a:srgbClr val="CC00CC"/>
                    </a:solidFill>
                    <a:cs typeface="Times New Roman"/>
                  </a:rPr>
                  <a:t>(BS) mode</a:t>
                </a:r>
              </a:p>
              <a:p>
                <a:pPr marL="0" indent="0">
                  <a:buNone/>
                </a:pPr>
                <a:endParaRPr lang="en-GB" b="1" dirty="0" smtClean="0"/>
              </a:p>
              <a:p>
                <a:pPr marL="0" indent="0">
                  <a:buNone/>
                </a:pPr>
                <a:r>
                  <a:rPr lang="en-GB" b="1" u="sng" dirty="0" smtClean="0"/>
                  <a:t>Purpose: </a:t>
                </a:r>
                <a:r>
                  <a:rPr lang="en-GB" b="1" dirty="0" smtClean="0"/>
                  <a:t>Usually used </a:t>
                </a:r>
                <a:r>
                  <a:rPr lang="en-GB" b="1" dirty="0"/>
                  <a:t>to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modify line density distribution (“flat” bunches in BL-mode) – can also be achieved in a single RF system but for a limited time (IBS, RF noise, SR)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increase synchrotron frequency spread for beam stability (BL- or BS- mode)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increase bucket size (only BL-mode</a:t>
                </a:r>
                <a:r>
                  <a:rPr lang="en-GB" dirty="0" smtClean="0"/>
                  <a:t>)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4068" y="1353469"/>
                <a:ext cx="4661065" cy="4772694"/>
              </a:xfrm>
              <a:blipFill rotWithShape="1">
                <a:blip r:embed="rId2"/>
                <a:stretch>
                  <a:fillRect l="-1046" t="-1533" r="-1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12 Nov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smtClean="0"/>
              <a:pPr/>
              <a:t>25</a:t>
            </a:fld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4648200" y="1600200"/>
            <a:ext cx="4114800" cy="4525963"/>
            <a:chOff x="4648200" y="1600200"/>
            <a:chExt cx="4114800" cy="4525963"/>
          </a:xfrm>
        </p:grpSpPr>
        <p:sp>
          <p:nvSpPr>
            <p:cNvPr id="7" name="Content Placeholder 3"/>
            <p:cNvSpPr txBox="1">
              <a:spLocks/>
            </p:cNvSpPr>
            <p:nvPr/>
          </p:nvSpPr>
          <p:spPr>
            <a:xfrm>
              <a:off x="4648200" y="1600200"/>
              <a:ext cx="4038600" cy="452596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457200" rtl="0" eaLnBrk="1" latinLnBrk="0" hangingPunct="1">
                <a:lnSpc>
                  <a:spcPct val="120000"/>
                </a:lnSpc>
                <a:spcBef>
                  <a:spcPts val="600"/>
                </a:spcBef>
                <a:buClr>
                  <a:srgbClr val="0089B5"/>
                </a:buClr>
                <a:buFont typeface="Arial"/>
                <a:buChar char="•"/>
                <a:defRPr sz="3200" kern="12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-228600" algn="l" defTabSz="457200" rtl="0" eaLnBrk="1" latinLnBrk="0" hangingPunct="1">
                <a:lnSpc>
                  <a:spcPct val="120000"/>
                </a:lnSpc>
                <a:spcBef>
                  <a:spcPts val="400"/>
                </a:spcBef>
                <a:buClr>
                  <a:srgbClr val="0089B5"/>
                </a:buClr>
                <a:buSzPct val="95000"/>
                <a:buFont typeface="Arial"/>
                <a:buChar char="•"/>
                <a:defRPr sz="3200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685800" indent="-228600" algn="l" defTabSz="457200" rtl="0" eaLnBrk="1" latinLnBrk="0" hangingPunct="1">
                <a:lnSpc>
                  <a:spcPct val="120000"/>
                </a:lnSpc>
                <a:spcBef>
                  <a:spcPts val="200"/>
                </a:spcBef>
                <a:buClr>
                  <a:srgbClr val="0089B5"/>
                </a:buClr>
                <a:buSzPct val="90000"/>
                <a:buFont typeface="Arial"/>
                <a:buChar char="•"/>
                <a:defRPr sz="2800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914400" indent="-228600" algn="l" defTabSz="457200" rtl="0" eaLnBrk="1" latinLnBrk="0" hangingPunct="1">
                <a:lnSpc>
                  <a:spcPct val="120000"/>
                </a:lnSpc>
                <a:spcBef>
                  <a:spcPts val="200"/>
                </a:spcBef>
                <a:buClr>
                  <a:srgbClr val="0089B5"/>
                </a:buClr>
                <a:buSzPct val="90000"/>
                <a:buFont typeface="Arial"/>
                <a:buChar char="•"/>
                <a:defRPr sz="2800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143000" indent="-228600" algn="l" defTabSz="457200" rtl="0" eaLnBrk="1" latinLnBrk="0" hangingPunct="1">
                <a:lnSpc>
                  <a:spcPct val="120000"/>
                </a:lnSpc>
                <a:spcBef>
                  <a:spcPts val="0"/>
                </a:spcBef>
                <a:buClr>
                  <a:schemeClr val="bg1">
                    <a:lumMod val="50000"/>
                  </a:schemeClr>
                </a:buClr>
                <a:buSzPct val="90000"/>
                <a:buFont typeface="Arial"/>
                <a:buChar char="•"/>
                <a:defRPr sz="2800" kern="1200" baseline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/>
                <a:buNone/>
              </a:pPr>
              <a:r>
                <a:rPr lang="en-GB" dirty="0" smtClean="0"/>
                <a:t>   </a:t>
              </a:r>
              <a:r>
                <a:rPr lang="en-GB" sz="2000" b="1" dirty="0" smtClean="0"/>
                <a:t>Synchrotron frequency distribution inside the bunch</a:t>
              </a:r>
              <a:endParaRPr lang="en-GB" b="1" dirty="0"/>
            </a:p>
          </p:txBody>
        </p: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24400" y="2699657"/>
              <a:ext cx="4038600" cy="3108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313596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high harmonic system studies: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62500" lnSpcReduction="20000"/>
              </a:bodyPr>
              <a:lstStyle/>
              <a:p>
                <a:r>
                  <a:rPr lang="en-GB" sz="2900" dirty="0" smtClean="0"/>
                  <a:t>"LHC Luminosity and Energy Upgrade: A Feasibility Study", LHC Project Report 626, 2002, O. </a:t>
                </a:r>
                <a:r>
                  <a:rPr lang="en-GB" sz="2900" dirty="0" err="1" smtClean="0"/>
                  <a:t>Brüning</a:t>
                </a:r>
                <a:r>
                  <a:rPr lang="en-GB" sz="2900" dirty="0" smtClean="0"/>
                  <a:t> et al.</a:t>
                </a:r>
              </a:p>
              <a:p>
                <a:r>
                  <a:rPr lang="en-GB" sz="2900" dirty="0" smtClean="0"/>
                  <a:t>LHC Luminosity upgrade scenario with </a:t>
                </a:r>
                <a:r>
                  <a:rPr lang="en-GB" sz="2900" dirty="0" smtClean="0">
                    <a:solidFill>
                      <a:srgbClr val="1237AE"/>
                    </a:solidFill>
                  </a:rPr>
                  <a:t>short bunches </a:t>
                </a:r>
                <a:r>
                  <a:rPr lang="en-GB" sz="2900" dirty="0" smtClean="0"/>
                  <a:t>(F. Zimmermann et al., 2002; S. </a:t>
                </a:r>
                <a:r>
                  <a:rPr lang="en-GB" sz="2900" dirty="0" err="1" smtClean="0"/>
                  <a:t>Fartoukh</a:t>
                </a:r>
                <a:r>
                  <a:rPr lang="en-GB" sz="2900" dirty="0" smtClean="0"/>
                  <a:t>, 2011)</a:t>
                </a:r>
              </a:p>
              <a:p>
                <a:r>
                  <a:rPr lang="en-GB" sz="2900" dirty="0" smtClean="0"/>
                  <a:t>LHC Luminosity upgrade scenario with </a:t>
                </a:r>
                <a:r>
                  <a:rPr lang="en-GB" sz="2900" dirty="0" smtClean="0">
                    <a:solidFill>
                      <a:srgbClr val="1237AE"/>
                    </a:solidFill>
                  </a:rPr>
                  <a:t>flat long bunches  </a:t>
                </a:r>
                <a:r>
                  <a:rPr lang="en-GB" sz="2900" dirty="0" smtClean="0"/>
                  <a:t>(F. Zimmermann et al.)</a:t>
                </a:r>
              </a:p>
              <a:p>
                <a:r>
                  <a:rPr lang="en-GB" sz="2900" dirty="0" smtClean="0">
                    <a:solidFill>
                      <a:srgbClr val="1237AE"/>
                    </a:solidFill>
                  </a:rPr>
                  <a:t>Beam stability </a:t>
                </a:r>
                <a:r>
                  <a:rPr lang="en-GB" sz="2900" dirty="0" smtClean="0"/>
                  <a:t>(T. </a:t>
                </a:r>
                <a:r>
                  <a:rPr lang="en-GB" sz="2900" dirty="0" err="1" smtClean="0"/>
                  <a:t>Linnecar</a:t>
                </a:r>
                <a:r>
                  <a:rPr lang="en-GB" sz="2900" dirty="0" smtClean="0"/>
                  <a:t>, E. </a:t>
                </a:r>
                <a:r>
                  <a:rPr lang="en-GB" sz="2900" dirty="0" err="1" smtClean="0"/>
                  <a:t>Shaposhnikova</a:t>
                </a:r>
                <a:r>
                  <a:rPr lang="en-GB" sz="2900" dirty="0" smtClean="0"/>
                  <a:t>, 2007) </a:t>
                </a:r>
              </a:p>
              <a:p>
                <a:r>
                  <a:rPr lang="en-GB" sz="2900" dirty="0" smtClean="0"/>
                  <a:t>Reduction of beam induced </a:t>
                </a:r>
                <a:r>
                  <a:rPr lang="en-GB" sz="2900" dirty="0" smtClean="0">
                    <a:solidFill>
                      <a:srgbClr val="1237AE"/>
                    </a:solidFill>
                  </a:rPr>
                  <a:t>heating </a:t>
                </a:r>
                <a:r>
                  <a:rPr lang="en-GB" sz="2900" dirty="0" smtClean="0"/>
                  <a:t>and e-cloud effect  (C. </a:t>
                </a:r>
                <a:r>
                  <a:rPr lang="en-GB" sz="2900" dirty="0" err="1" smtClean="0"/>
                  <a:t>Bhat</a:t>
                </a:r>
                <a:r>
                  <a:rPr lang="en-GB" sz="2900" dirty="0" smtClean="0"/>
                  <a:t> et al., 2011)</a:t>
                </a:r>
              </a:p>
              <a:p>
                <a:r>
                  <a:rPr lang="en-GB" sz="2900" dirty="0" smtClean="0"/>
                  <a:t>Reduction of the </a:t>
                </a:r>
                <a:r>
                  <a:rPr lang="en-GB" sz="2900" dirty="0" smtClean="0">
                    <a:solidFill>
                      <a:srgbClr val="1237AE"/>
                    </a:solidFill>
                  </a:rPr>
                  <a:t>IBS </a:t>
                </a:r>
                <a:r>
                  <a:rPr lang="en-GB" sz="2900" dirty="0" smtClean="0"/>
                  <a:t>effect and beam losses on FB (T. </a:t>
                </a:r>
                <a:r>
                  <a:rPr lang="en-GB" sz="2900" dirty="0" err="1" smtClean="0"/>
                  <a:t>Mertens</a:t>
                </a:r>
                <a:r>
                  <a:rPr lang="en-GB" sz="2900" dirty="0" smtClean="0"/>
                  <a:t> et al., 2011)</a:t>
                </a:r>
              </a:p>
              <a:p>
                <a:r>
                  <a:rPr lang="en-GB" sz="2900" dirty="0" smtClean="0"/>
                  <a:t>Decrease of luminosity </a:t>
                </a:r>
                <a:r>
                  <a:rPr lang="en-GB" sz="2900" dirty="0" smtClean="0">
                    <a:solidFill>
                      <a:srgbClr val="1237AE"/>
                    </a:solidFill>
                  </a:rPr>
                  <a:t>pile-up density </a:t>
                </a:r>
                <a:r>
                  <a:rPr lang="en-GB" sz="2900" dirty="0" smtClean="0"/>
                  <a:t>(S. </a:t>
                </a:r>
                <a:r>
                  <a:rPr lang="en-GB" sz="2900" dirty="0" err="1" smtClean="0"/>
                  <a:t>Fartoukh</a:t>
                </a:r>
                <a:r>
                  <a:rPr lang="en-GB" sz="2900" dirty="0" smtClean="0"/>
                  <a:t>, R. Tomas)</a:t>
                </a:r>
              </a:p>
              <a:p>
                <a:pPr marL="1828800" lvl="4" indent="0">
                  <a:buNone/>
                </a:pPr>
                <a:r>
                  <a:rPr lang="en-GB" sz="1700" dirty="0" smtClean="0"/>
                  <a:t>	</a:t>
                </a:r>
              </a:p>
              <a:p>
                <a:pPr>
                  <a:buNone/>
                </a:pPr>
                <a:r>
                  <a:rPr lang="en-GB" sz="2900" dirty="0" smtClean="0">
                    <a:sym typeface="Wingdings" panose="05000000000000000000" pitchFamily="2" charset="2"/>
                  </a:rPr>
                  <a:t></a:t>
                </a:r>
                <a:r>
                  <a:rPr lang="en-GB" sz="2900" dirty="0" smtClean="0"/>
                  <a:t> Preliminary cavity design of the </a:t>
                </a:r>
                <a14:m>
                  <m:oMath xmlns:m="http://schemas.openxmlformats.org/officeDocument/2006/math">
                    <m:r>
                      <a:rPr lang="en-GB" sz="2900" i="1" dirty="0" smtClean="0">
                        <a:latin typeface="Cambria Math"/>
                      </a:rPr>
                      <m:t>800 </m:t>
                    </m:r>
                    <m:r>
                      <m:rPr>
                        <m:sty m:val="p"/>
                      </m:rPr>
                      <a:rPr lang="en-GB" sz="2900" i="0" dirty="0" smtClean="0">
                        <a:latin typeface="Cambria Math"/>
                      </a:rPr>
                      <m:t>MHz</m:t>
                    </m:r>
                    <m:r>
                      <a:rPr lang="en-GB" sz="29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GB" sz="2900" dirty="0" smtClean="0"/>
                  <a:t>RF system for LHC exists                       (L. </a:t>
                </a:r>
                <a:r>
                  <a:rPr lang="en-GB" sz="2900" dirty="0" err="1" smtClean="0"/>
                  <a:t>Ficcadenti</a:t>
                </a:r>
                <a:r>
                  <a:rPr lang="en-GB" sz="2900" dirty="0" smtClean="0"/>
                  <a:t>, R. </a:t>
                </a:r>
                <a:r>
                  <a:rPr lang="en-GB" sz="2900" dirty="0" err="1" smtClean="0"/>
                  <a:t>Calaga</a:t>
                </a:r>
                <a:r>
                  <a:rPr lang="en-GB" sz="2900" dirty="0" smtClean="0"/>
                  <a:t>,  J. </a:t>
                </a:r>
                <a:r>
                  <a:rPr lang="en-GB" sz="2900" dirty="0" err="1" smtClean="0"/>
                  <a:t>Tückmantel</a:t>
                </a:r>
                <a:r>
                  <a:rPr lang="en-GB" sz="2900" dirty="0" smtClean="0"/>
                  <a:t>; M. </a:t>
                </a:r>
                <a:r>
                  <a:rPr lang="en-GB" sz="2900" dirty="0" err="1" smtClean="0"/>
                  <a:t>Zobov</a:t>
                </a:r>
                <a:r>
                  <a:rPr lang="en-GB" sz="2900" dirty="0" smtClean="0"/>
                  <a:t> et al.)</a:t>
                </a:r>
              </a:p>
              <a:p>
                <a:pPr>
                  <a:buNone/>
                </a:pPr>
                <a:r>
                  <a:rPr lang="en-GB" sz="2900" dirty="0" smtClean="0">
                    <a:sym typeface="Wingdings" panose="05000000000000000000" pitchFamily="2" charset="2"/>
                  </a:rPr>
                  <a:t></a:t>
                </a:r>
                <a:r>
                  <a:rPr lang="en-GB" sz="2900" dirty="0" smtClean="0"/>
                  <a:t> Tests of effect of “flat” bunch distribution  in a single RF system on beam induced heating  was performed in LHC in 2012 </a:t>
                </a:r>
                <a:endParaRPr lang="en-GB" sz="29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13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12 Nov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smtClean="0"/>
              <a:pPr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171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12 Nov 2013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smtClean="0"/>
              <a:pPr/>
              <a:t>27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 smtClean="0"/>
                  <a:t>400 MHz (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GB" dirty="0" smtClean="0"/>
                  <a:t>) + 800 MHz (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</a:rPr>
                      <m:t>𝑉</m:t>
                    </m:r>
                    <m:r>
                      <a:rPr lang="en-GB" i="1" smtClean="0">
                        <a:latin typeface="Cambria Math"/>
                      </a:rPr>
                      <m:t>/2</m:t>
                    </m:r>
                  </m:oMath>
                </a14:m>
                <a:r>
                  <a:rPr lang="en-GB" dirty="0" smtClean="0"/>
                  <a:t>)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3333" b="-17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en-GB" dirty="0" smtClean="0"/>
                  <a:t>Bunch profile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GB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GB" dirty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GB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GB" dirty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GB" dirty="0" smtClean="0"/>
              </a:p>
              <a:p>
                <a:pPr marL="0" indent="0">
                  <a:lnSpc>
                    <a:spcPct val="100000"/>
                  </a:lnSpc>
                  <a:buNone/>
                  <a:tabLst>
                    <a:tab pos="1258888" algn="l"/>
                  </a:tabLst>
                </a:pPr>
                <a:r>
                  <a:rPr lang="en-GB" sz="1800" dirty="0" smtClean="0"/>
                  <a:t>Single RF: 	</a:t>
                </a:r>
                <a14:m>
                  <m:oMath xmlns:m="http://schemas.openxmlformats.org/officeDocument/2006/math">
                    <m:r>
                      <a:rPr lang="en-GB" sz="1800" i="1" smtClean="0">
                        <a:latin typeface="Cambria Math"/>
                        <a:ea typeface="Cambria Math"/>
                      </a:rPr>
                      <m:t>𝜏</m:t>
                    </m:r>
                    <m:r>
                      <a:rPr lang="en-GB" sz="1800" b="0" i="1" smtClean="0">
                        <a:latin typeface="Cambria Math"/>
                        <a:ea typeface="Cambria Math"/>
                      </a:rPr>
                      <m:t>=1.5 </m:t>
                    </m:r>
                    <m:r>
                      <m:rPr>
                        <m:sty m:val="p"/>
                      </m:rPr>
                      <a:rPr lang="en-GB" sz="1800" b="0" i="0" smtClean="0">
                        <a:latin typeface="Cambria Math"/>
                        <a:ea typeface="Cambria Math"/>
                      </a:rPr>
                      <m:t>ns</m:t>
                    </m:r>
                    <m:r>
                      <a:rPr lang="en-GB" sz="1800" b="0" i="1" smtClean="0">
                        <a:latin typeface="Cambria Math"/>
                        <a:ea typeface="Cambria Math"/>
                      </a:rPr>
                      <m:t>, </m:t>
                    </m:r>
                    <m:r>
                      <a:rPr lang="en-GB" sz="1800" b="0" i="1" smtClean="0">
                        <a:latin typeface="Cambria Math"/>
                        <a:ea typeface="Cambria Math"/>
                      </a:rPr>
                      <m:t>𝜀</m:t>
                    </m:r>
                    <m:r>
                      <a:rPr lang="en-GB" sz="1800" b="0" i="1" smtClean="0">
                        <a:latin typeface="Cambria Math"/>
                        <a:ea typeface="Cambria Math"/>
                      </a:rPr>
                      <m:t>=4 </m:t>
                    </m:r>
                    <m:r>
                      <m:rPr>
                        <m:sty m:val="p"/>
                      </m:rPr>
                      <a:rPr lang="en-GB" sz="1800" b="0" i="0" smtClean="0">
                        <a:latin typeface="Cambria Math"/>
                        <a:ea typeface="Cambria Math"/>
                      </a:rPr>
                      <m:t>eVs</m:t>
                    </m:r>
                  </m:oMath>
                </a14:m>
                <a:endParaRPr lang="en-GB" sz="1800" dirty="0" smtClean="0"/>
              </a:p>
              <a:p>
                <a:pPr marL="0" indent="0">
                  <a:lnSpc>
                    <a:spcPct val="100000"/>
                  </a:lnSpc>
                  <a:buNone/>
                  <a:tabLst>
                    <a:tab pos="1258888" algn="l"/>
                  </a:tabLst>
                </a:pPr>
                <a:r>
                  <a:rPr lang="en-GB" sz="1800" dirty="0" smtClean="0"/>
                  <a:t>Double </a:t>
                </a:r>
                <a:r>
                  <a:rPr lang="en-GB" sz="1800" dirty="0"/>
                  <a:t>RF</a:t>
                </a:r>
                <a:r>
                  <a:rPr lang="en-GB" sz="1800" dirty="0" smtClean="0"/>
                  <a:t>:	</a:t>
                </a:r>
                <a14:m>
                  <m:oMath xmlns:m="http://schemas.openxmlformats.org/officeDocument/2006/math">
                    <m:r>
                      <a:rPr lang="en-GB" sz="1800" i="1">
                        <a:latin typeface="Cambria Math"/>
                        <a:ea typeface="Cambria Math"/>
                      </a:rPr>
                      <m:t>𝜏</m:t>
                    </m:r>
                    <m:r>
                      <a:rPr lang="en-GB" sz="1800" i="1">
                        <a:latin typeface="Cambria Math"/>
                        <a:ea typeface="Cambria Math"/>
                      </a:rPr>
                      <m:t>=1.5 </m:t>
                    </m:r>
                    <m:r>
                      <m:rPr>
                        <m:sty m:val="p"/>
                      </m:rPr>
                      <a:rPr lang="en-GB" sz="1800">
                        <a:latin typeface="Cambria Math"/>
                        <a:ea typeface="Cambria Math"/>
                      </a:rPr>
                      <m:t>ns</m:t>
                    </m:r>
                    <m:r>
                      <a:rPr lang="en-GB" sz="1800" i="1">
                        <a:latin typeface="Cambria Math"/>
                        <a:ea typeface="Cambria Math"/>
                      </a:rPr>
                      <m:t>, </m:t>
                    </m:r>
                    <m:r>
                      <a:rPr lang="en-GB" sz="1800" i="1">
                        <a:latin typeface="Cambria Math"/>
                        <a:ea typeface="Cambria Math"/>
                      </a:rPr>
                      <m:t>𝜀</m:t>
                    </m:r>
                    <m:r>
                      <a:rPr lang="en-GB" sz="1800" i="1">
                        <a:latin typeface="Cambria Math"/>
                        <a:ea typeface="Cambria Math"/>
                      </a:rPr>
                      <m:t>=3.2 </m:t>
                    </m:r>
                    <m:r>
                      <m:rPr>
                        <m:sty m:val="p"/>
                      </m:rPr>
                      <a:rPr lang="en-GB" sz="1800">
                        <a:latin typeface="Cambria Math"/>
                        <a:ea typeface="Cambria Math"/>
                      </a:rPr>
                      <m:t>eVs</m:t>
                    </m:r>
                  </m:oMath>
                </a14:m>
                <a:endParaRPr lang="en-GB" sz="1800" dirty="0"/>
              </a:p>
              <a:p>
                <a:pPr marL="0" indent="0">
                  <a:lnSpc>
                    <a:spcPct val="100000"/>
                  </a:lnSpc>
                  <a:buNone/>
                  <a:tabLst>
                    <a:tab pos="1258888" algn="l"/>
                  </a:tabLst>
                </a:pPr>
                <a:r>
                  <a:rPr lang="en-GB" sz="1800" dirty="0" smtClean="0">
                    <a:ea typeface="Cambria Math"/>
                  </a:rPr>
                  <a:t>	</a:t>
                </a:r>
                <a14:m>
                  <m:oMath xmlns:m="http://schemas.openxmlformats.org/officeDocument/2006/math">
                    <m:r>
                      <a:rPr lang="en-GB" sz="1800" i="1">
                        <a:latin typeface="Cambria Math"/>
                        <a:ea typeface="Cambria Math"/>
                      </a:rPr>
                      <m:t>𝜏</m:t>
                    </m:r>
                    <m:r>
                      <a:rPr lang="en-GB" sz="1800" i="1">
                        <a:latin typeface="Cambria Math"/>
                        <a:ea typeface="Cambria Math"/>
                      </a:rPr>
                      <m:t>=1.25 </m:t>
                    </m:r>
                    <m:r>
                      <m:rPr>
                        <m:sty m:val="p"/>
                      </m:rPr>
                      <a:rPr lang="en-GB" sz="1800">
                        <a:latin typeface="Cambria Math"/>
                        <a:ea typeface="Cambria Math"/>
                      </a:rPr>
                      <m:t>ns</m:t>
                    </m:r>
                    <m:r>
                      <a:rPr lang="en-GB" sz="1800" i="1">
                        <a:latin typeface="Cambria Math"/>
                        <a:ea typeface="Cambria Math"/>
                      </a:rPr>
                      <m:t>, </m:t>
                    </m:r>
                    <m:r>
                      <a:rPr lang="en-GB" sz="1800" i="1">
                        <a:latin typeface="Cambria Math"/>
                        <a:ea typeface="Cambria Math"/>
                      </a:rPr>
                      <m:t>𝜀</m:t>
                    </m:r>
                    <m:r>
                      <a:rPr lang="en-GB" sz="1800" i="1">
                        <a:latin typeface="Cambria Math"/>
                        <a:ea typeface="Cambria Math"/>
                      </a:rPr>
                      <m:t>=1.65 </m:t>
                    </m:r>
                    <m:r>
                      <m:rPr>
                        <m:sty m:val="p"/>
                      </m:rPr>
                      <a:rPr lang="en-GB" sz="1800">
                        <a:latin typeface="Cambria Math"/>
                        <a:ea typeface="Cambria Math"/>
                      </a:rPr>
                      <m:t>eVs</m:t>
                    </m:r>
                  </m:oMath>
                </a14:m>
                <a:endParaRPr lang="en-GB" sz="1800" dirty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GB" sz="1800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3"/>
                <a:stretch>
                  <a:fillRect l="-3771" t="-22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en-GB" dirty="0" smtClean="0"/>
                  <a:t>Power spectrum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GB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GB" dirty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GB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GB" dirty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GB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GB" sz="1800" dirty="0" smtClean="0"/>
                  <a:t>At the same bunch length:</a:t>
                </a:r>
                <a:br>
                  <a:rPr lang="en-GB" sz="1800" dirty="0" smtClean="0"/>
                </a:br>
                <a:r>
                  <a:rPr lang="en-GB" sz="1800" dirty="0" smtClean="0"/>
                  <a:t>	improvement below 1.2 GHz</a:t>
                </a:r>
                <a:br>
                  <a:rPr lang="en-GB" sz="1800" dirty="0" smtClean="0"/>
                </a:br>
                <a:r>
                  <a:rPr lang="en-GB" sz="1800" dirty="0"/>
                  <a:t>	</a:t>
                </a:r>
                <a:r>
                  <a:rPr lang="en-GB" sz="1800" dirty="0" smtClean="0"/>
                  <a:t>degradation above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GB" sz="1800" dirty="0" smtClean="0"/>
                  <a:t>For shorter </a:t>
                </a:r>
                <a14:m>
                  <m:oMath xmlns:m="http://schemas.openxmlformats.org/officeDocument/2006/math">
                    <m:r>
                      <a:rPr lang="en-GB" sz="1800" i="1" smtClean="0">
                        <a:latin typeface="Cambria Math"/>
                        <a:ea typeface="Cambria Math"/>
                      </a:rPr>
                      <m:t>𝜏</m:t>
                    </m:r>
                  </m:oMath>
                </a14:m>
                <a:r>
                  <a:rPr lang="en-GB" sz="1800" dirty="0" smtClean="0"/>
                  <a:t>: larger values at all frequencies</a:t>
                </a:r>
                <a:endParaRPr lang="en-GB" sz="1800" dirty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4"/>
                <a:stretch>
                  <a:fillRect l="-3927" t="-22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9400" y="1658596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1658596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4940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modulation &amp; harmonic cavity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199" y="1058094"/>
                <a:ext cx="8467345" cy="5349240"/>
              </a:xfrm>
            </p:spPr>
            <p:txBody>
              <a:bodyPr>
                <a:noAutofit/>
              </a:bodyPr>
              <a:lstStyle/>
              <a:p>
                <a:r>
                  <a:rPr lang="en-GB" sz="1900" dirty="0" smtClean="0"/>
                  <a:t>In </a:t>
                </a:r>
                <a:r>
                  <a:rPr lang="en-GB" sz="1900" b="1" dirty="0">
                    <a:solidFill>
                      <a:srgbClr val="FF0000"/>
                    </a:solidFill>
                  </a:rPr>
                  <a:t>bunch shortening mode </a:t>
                </a:r>
                <a:r>
                  <a:rPr lang="en-GB" sz="1900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/>
                            <a:cs typeface="Times New Roman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  <a:ea typeface="Cambria Math"/>
                            <a:cs typeface="Times New Roman"/>
                          </a:rPr>
                          <m:t>𝛷</m:t>
                        </m:r>
                      </m:e>
                      <m:sub>
                        <m:r>
                          <a:rPr lang="en-GB" sz="2000" i="1">
                            <a:latin typeface="Cambria Math"/>
                            <a:cs typeface="Times New Roman"/>
                          </a:rPr>
                          <m:t>2</m:t>
                        </m:r>
                      </m:sub>
                    </m:sSub>
                    <m:r>
                      <a:rPr lang="en-GB" sz="2000" i="1">
                        <a:latin typeface="Cambria Math"/>
                        <a:cs typeface="Times New Roman"/>
                      </a:rPr>
                      <m:t>=</m:t>
                    </m:r>
                    <m:r>
                      <a:rPr lang="en-GB" sz="2000" i="1">
                        <a:latin typeface="Cambria Math"/>
                        <a:ea typeface="Cambria Math"/>
                        <a:cs typeface="Times New Roman"/>
                      </a:rPr>
                      <m:t>𝜋</m:t>
                    </m:r>
                  </m:oMath>
                </a14:m>
                <a:r>
                  <a:rPr lang="en-GB" sz="1900" dirty="0" smtClean="0"/>
                  <a:t>, 400 MHz and 800 MHz in </a:t>
                </a:r>
                <a:r>
                  <a:rPr lang="en-GB" sz="1900" dirty="0"/>
                  <a:t>phase at bunch passage), the </a:t>
                </a:r>
                <a14:m>
                  <m:oMath xmlns:m="http://schemas.openxmlformats.org/officeDocument/2006/math">
                    <m:r>
                      <a:rPr lang="en-GB" sz="1900" i="1" dirty="0" smtClean="0">
                        <a:latin typeface="Cambria Math"/>
                        <a:ea typeface="Cambria Math"/>
                      </a:rPr>
                      <m:t>𝜑</m:t>
                    </m:r>
                  </m:oMath>
                </a14:m>
                <a:r>
                  <a:rPr lang="en-GB" sz="1900" dirty="0" smtClean="0"/>
                  <a:t> </a:t>
                </a:r>
                <a:r>
                  <a:rPr lang="en-GB" sz="1900" dirty="0"/>
                  <a:t>modulation scheme can </a:t>
                </a:r>
                <a:r>
                  <a:rPr lang="en-GB" sz="1900" dirty="0" smtClean="0">
                    <a:solidFill>
                      <a:srgbClr val="C00000"/>
                    </a:solidFill>
                  </a:rPr>
                  <a:t>reduce </a:t>
                </a:r>
                <a:r>
                  <a:rPr lang="en-GB" sz="1900" dirty="0">
                    <a:solidFill>
                      <a:srgbClr val="C00000"/>
                    </a:solidFill>
                  </a:rPr>
                  <a:t>the power requirement </a:t>
                </a:r>
                <a:r>
                  <a:rPr lang="en-GB" sz="1900" dirty="0"/>
                  <a:t>on the generators of the harmonic cavities, with a proper choice of the RF parameters: </a:t>
                </a:r>
                <a14:m>
                  <m:oMath xmlns:m="http://schemas.openxmlformats.org/officeDocument/2006/math">
                    <m:r>
                      <a:rPr lang="en-GB" sz="1900" i="1" smtClean="0">
                        <a:latin typeface="Cambria Math"/>
                      </a:rPr>
                      <m:t>𝑅</m:t>
                    </m:r>
                    <m:r>
                      <a:rPr lang="en-GB" sz="1900" i="1" smtClean="0">
                        <a:latin typeface="Cambria Math"/>
                      </a:rPr>
                      <m:t>/</m:t>
                    </m:r>
                    <m:r>
                      <a:rPr lang="en-GB" sz="1900" i="1" smtClean="0">
                        <a:latin typeface="Cambria Math"/>
                      </a:rPr>
                      <m:t>𝑄</m:t>
                    </m:r>
                  </m:oMath>
                </a14:m>
                <a:r>
                  <a:rPr lang="en-GB" sz="19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9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900" b="0" i="1" smtClean="0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GB" sz="1900" b="0" i="1" smtClean="0"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GB" sz="1900" dirty="0" smtClean="0"/>
                  <a:t>  </a:t>
                </a:r>
                <a:r>
                  <a:rPr lang="en-GB" sz="1900" dirty="0"/>
                  <a:t>and </a:t>
                </a:r>
                <a:r>
                  <a:rPr lang="en-GB" sz="1900" dirty="0" smtClean="0"/>
                  <a:t>voltage. </a:t>
                </a:r>
                <a:r>
                  <a:rPr lang="en-GB" sz="1900" dirty="0"/>
                  <a:t>With this optimal choice a good part of the voltage is induced by the beam passage. This mode is of little interest in the LHC (heating). </a:t>
                </a:r>
              </a:p>
              <a:p>
                <a:r>
                  <a:rPr lang="en-GB" sz="1900" dirty="0"/>
                  <a:t>In </a:t>
                </a:r>
                <a:r>
                  <a:rPr lang="en-GB" sz="1900" b="1" dirty="0">
                    <a:solidFill>
                      <a:srgbClr val="FF0000"/>
                    </a:solidFill>
                  </a:rPr>
                  <a:t>bunch lengthening mode </a:t>
                </a:r>
                <a:r>
                  <a:rPr lang="en-GB" sz="1900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/>
                            <a:cs typeface="Times New Roman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  <a:ea typeface="Cambria Math"/>
                            <a:cs typeface="Times New Roman"/>
                          </a:rPr>
                          <m:t>𝛷</m:t>
                        </m:r>
                      </m:e>
                      <m:sub>
                        <m:r>
                          <a:rPr lang="en-GB" sz="2000" i="1">
                            <a:latin typeface="Cambria Math"/>
                            <a:cs typeface="Times New Roman"/>
                          </a:rPr>
                          <m:t>2</m:t>
                        </m:r>
                      </m:sub>
                    </m:sSub>
                    <m:r>
                      <a:rPr lang="en-GB" sz="2000" i="1">
                        <a:latin typeface="Cambria Math"/>
                        <a:cs typeface="Times New Roman"/>
                      </a:rPr>
                      <m:t>=0</m:t>
                    </m:r>
                  </m:oMath>
                </a14:m>
                <a:r>
                  <a:rPr lang="en-GB" sz="1900" dirty="0" smtClean="0"/>
                  <a:t>, 400 </a:t>
                </a:r>
                <a:r>
                  <a:rPr lang="en-GB" sz="1900" dirty="0"/>
                  <a:t>MHz </a:t>
                </a:r>
                <a:r>
                  <a:rPr lang="en-GB" sz="1900" dirty="0" smtClean="0"/>
                  <a:t>and </a:t>
                </a:r>
                <a:r>
                  <a:rPr lang="en-GB" sz="1900" dirty="0"/>
                  <a:t>800 MHz </a:t>
                </a:r>
                <a:r>
                  <a:rPr lang="en-GB" sz="1900" dirty="0" smtClean="0"/>
                  <a:t>in </a:t>
                </a:r>
                <a:r>
                  <a:rPr lang="en-GB" sz="1900" dirty="0" err="1" smtClean="0"/>
                  <a:t>counterphase</a:t>
                </a:r>
                <a:r>
                  <a:rPr lang="en-GB" sz="1900" dirty="0" smtClean="0"/>
                  <a:t> at </a:t>
                </a:r>
                <a:r>
                  <a:rPr lang="en-GB" sz="1900" dirty="0"/>
                  <a:t>bunch passage), the scheme will </a:t>
                </a:r>
                <a:r>
                  <a:rPr lang="en-GB" sz="1900" dirty="0">
                    <a:solidFill>
                      <a:srgbClr val="C00000"/>
                    </a:solidFill>
                  </a:rPr>
                  <a:t>significantly increase the required RF </a:t>
                </a:r>
                <a:r>
                  <a:rPr lang="en-GB" sz="1900" dirty="0" smtClean="0">
                    <a:solidFill>
                      <a:srgbClr val="C00000"/>
                    </a:solidFill>
                  </a:rPr>
                  <a:t>power</a:t>
                </a:r>
                <a:r>
                  <a:rPr lang="en-GB" sz="1900" dirty="0" smtClean="0"/>
                  <a:t>, </a:t>
                </a:r>
                <a:r>
                  <a:rPr lang="en-GB" sz="1900" dirty="0"/>
                  <a:t>while still keeping it manageable if the voltage per cavity is reduced. This mode is </a:t>
                </a:r>
                <a:r>
                  <a:rPr lang="en-GB" sz="1900" dirty="0" smtClean="0"/>
                  <a:t>preferred</a:t>
                </a:r>
                <a:r>
                  <a:rPr lang="en-GB" sz="1900" dirty="0"/>
                  <a:t>.</a:t>
                </a:r>
              </a:p>
              <a:p>
                <a:r>
                  <a:rPr lang="en-GB" sz="1900" dirty="0"/>
                  <a:t>The optimal </a:t>
                </a:r>
                <a:r>
                  <a:rPr lang="en-GB" sz="1900" dirty="0" smtClean="0"/>
                  <a:t>coupling </a:t>
                </a:r>
                <a:r>
                  <a:rPr lang="en-GB" sz="1900" dirty="0"/>
                  <a:t>differs </a:t>
                </a:r>
                <a:r>
                  <a:rPr lang="en-GB" sz="1900" dirty="0" smtClean="0"/>
                  <a:t>between </a:t>
                </a:r>
                <a:r>
                  <a:rPr lang="en-GB" sz="1900" dirty="0"/>
                  <a:t>the two applications: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9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900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GB" sz="1900" i="1"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GB" sz="1900" dirty="0"/>
                  <a:t> </a:t>
                </a:r>
                <a:r>
                  <a:rPr lang="en-GB" sz="1900" dirty="0" smtClean="0"/>
                  <a:t>is needed in </a:t>
                </a:r>
                <a:r>
                  <a:rPr lang="en-GB" sz="1900" dirty="0"/>
                  <a:t>bunch shortening </a:t>
                </a:r>
                <a:r>
                  <a:rPr lang="en-GB" sz="1900" dirty="0" smtClean="0"/>
                  <a:t>mode and </a:t>
                </a:r>
                <a:r>
                  <a:rPr lang="en-GB" sz="1900" dirty="0"/>
                  <a:t>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9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900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GB" sz="1900" i="1"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GB" sz="1900" dirty="0"/>
                  <a:t> in bunch lengthening </a:t>
                </a:r>
                <a:r>
                  <a:rPr lang="en-GB" sz="1900" dirty="0" smtClean="0"/>
                  <a:t>mode.</a:t>
                </a:r>
              </a:p>
              <a:p>
                <a:r>
                  <a:rPr lang="en-GB" sz="1900" dirty="0" smtClean="0"/>
                  <a:t>With </a:t>
                </a:r>
                <a14:m>
                  <m:oMath xmlns:m="http://schemas.openxmlformats.org/officeDocument/2006/math">
                    <m:r>
                      <a:rPr lang="en-GB" sz="1900" b="0" i="1" smtClean="0">
                        <a:latin typeface="Cambria Math"/>
                      </a:rPr>
                      <m:t>3.2 </m:t>
                    </m:r>
                    <m:r>
                      <m:rPr>
                        <m:sty m:val="p"/>
                      </m:rPr>
                      <a:rPr lang="en-GB" sz="1900" b="0" i="0" smtClean="0">
                        <a:latin typeface="Cambria Math"/>
                        <a:ea typeface="Cambria Math"/>
                      </a:rPr>
                      <m:t>μs</m:t>
                    </m:r>
                  </m:oMath>
                </a14:m>
                <a:r>
                  <a:rPr lang="en-GB" sz="1900" dirty="0" smtClean="0"/>
                  <a:t> abort gap, </a:t>
                </a:r>
                <a14:m>
                  <m:oMath xmlns:m="http://schemas.openxmlformats.org/officeDocument/2006/math">
                    <m:r>
                      <a:rPr lang="en-GB" sz="1900" i="1" dirty="0" smtClean="0">
                        <a:latin typeface="Cambria Math"/>
                      </a:rPr>
                      <m:t>1.11 </m:t>
                    </m:r>
                    <m:r>
                      <m:rPr>
                        <m:sty m:val="p"/>
                      </m:rPr>
                      <a:rPr lang="en-GB" sz="1900" i="0" dirty="0" smtClean="0">
                        <a:latin typeface="Cambria Math"/>
                      </a:rPr>
                      <m:t>A</m:t>
                    </m:r>
                    <m:r>
                      <a:rPr lang="en-GB" sz="19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GB" sz="1900" dirty="0" smtClean="0"/>
                  <a:t>DC, bunch length </a:t>
                </a:r>
                <a14:m>
                  <m:oMath xmlns:m="http://schemas.openxmlformats.org/officeDocument/2006/math">
                    <m:r>
                      <a:rPr lang="en-GB" sz="1900" i="1" dirty="0" smtClean="0">
                        <a:latin typeface="Cambria Math"/>
                      </a:rPr>
                      <m:t>1 </m:t>
                    </m:r>
                    <m:r>
                      <m:rPr>
                        <m:sty m:val="p"/>
                      </m:rPr>
                      <a:rPr lang="en-GB" sz="1900" i="0" dirty="0" smtClean="0">
                        <a:latin typeface="Cambria Math"/>
                      </a:rPr>
                      <m:t>ns</m:t>
                    </m:r>
                  </m:oMath>
                </a14:m>
                <a:r>
                  <a:rPr lang="en-GB" sz="1900" dirty="0" smtClean="0"/>
                  <a:t>, </a:t>
                </a:r>
                <a14:m>
                  <m:oMath xmlns:m="http://schemas.openxmlformats.org/officeDocument/2006/math">
                    <m:r>
                      <a:rPr lang="en-GB" sz="1900" i="1" smtClean="0">
                        <a:latin typeface="Cambria Math"/>
                      </a:rPr>
                      <m:t>16 </m:t>
                    </m:r>
                    <m:r>
                      <m:rPr>
                        <m:sty m:val="p"/>
                      </m:rPr>
                      <a:rPr lang="en-GB" sz="1900" i="0" smtClean="0">
                        <a:latin typeface="Cambria Math"/>
                      </a:rPr>
                      <m:t>MV</m:t>
                    </m:r>
                    <m:r>
                      <a:rPr lang="en-GB" sz="190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GB" sz="1900" dirty="0" smtClean="0"/>
                  <a:t>@ </a:t>
                </a:r>
                <a14:m>
                  <m:oMath xmlns:m="http://schemas.openxmlformats.org/officeDocument/2006/math">
                    <m:r>
                      <a:rPr lang="en-GB" sz="1900" i="1" smtClean="0">
                        <a:latin typeface="Cambria Math"/>
                      </a:rPr>
                      <m:t>400 </m:t>
                    </m:r>
                    <m:r>
                      <m:rPr>
                        <m:sty m:val="p"/>
                      </m:rPr>
                      <a:rPr lang="en-GB" sz="1900" i="0" smtClean="0">
                        <a:latin typeface="Cambria Math"/>
                      </a:rPr>
                      <m:t>MHz</m:t>
                    </m:r>
                  </m:oMath>
                </a14:m>
                <a:r>
                  <a:rPr lang="en-GB" sz="1900" dirty="0" smtClean="0"/>
                  <a:t>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sz="1900" b="0" i="1" smtClean="0">
                        <a:latin typeface="Cambria Math"/>
                      </a:rPr>
                      <m:t>8</m:t>
                    </m:r>
                    <m:r>
                      <a:rPr lang="en-GB" sz="1900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1900">
                        <a:latin typeface="Cambria Math"/>
                      </a:rPr>
                      <m:t>MV</m:t>
                    </m:r>
                    <m:r>
                      <a:rPr lang="en-GB" sz="1900" i="1">
                        <a:latin typeface="Cambria Math"/>
                      </a:rPr>
                      <m:t> </m:t>
                    </m:r>
                  </m:oMath>
                </a14:m>
                <a:r>
                  <a:rPr lang="en-GB" sz="1900" dirty="0"/>
                  <a:t>@ </a:t>
                </a:r>
                <a14:m>
                  <m:oMath xmlns:m="http://schemas.openxmlformats.org/officeDocument/2006/math">
                    <m:r>
                      <a:rPr lang="en-GB" sz="1900" i="1" smtClean="0">
                        <a:latin typeface="Cambria Math"/>
                      </a:rPr>
                      <m:t>8</m:t>
                    </m:r>
                    <m:r>
                      <a:rPr lang="en-GB" sz="1900" i="1">
                        <a:latin typeface="Cambria Math"/>
                      </a:rPr>
                      <m:t>00 </m:t>
                    </m:r>
                    <m:r>
                      <m:rPr>
                        <m:sty m:val="p"/>
                      </m:rPr>
                      <a:rPr lang="en-GB" sz="1900">
                        <a:latin typeface="Cambria Math"/>
                      </a:rPr>
                      <m:t>MHz</m:t>
                    </m:r>
                  </m:oMath>
                </a14:m>
                <a:r>
                  <a:rPr lang="en-GB" sz="1900" dirty="0" smtClean="0"/>
                  <a:t> require 55 kW/cavity, 5 cavities in bunch shortening mode.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sz="1900" i="1">
                        <a:latin typeface="Cambria Math"/>
                      </a:rPr>
                      <m:t>8 </m:t>
                    </m:r>
                    <m:r>
                      <m:rPr>
                        <m:sty m:val="p"/>
                      </m:rPr>
                      <a:rPr lang="en-GB" sz="1900">
                        <a:latin typeface="Cambria Math"/>
                      </a:rPr>
                      <m:t>MV</m:t>
                    </m:r>
                    <m:r>
                      <a:rPr lang="en-GB" sz="1900" i="1">
                        <a:latin typeface="Cambria Math"/>
                      </a:rPr>
                      <m:t> </m:t>
                    </m:r>
                  </m:oMath>
                </a14:m>
                <a:r>
                  <a:rPr lang="en-GB" sz="1900" dirty="0"/>
                  <a:t>@ </a:t>
                </a:r>
                <a14:m>
                  <m:oMath xmlns:m="http://schemas.openxmlformats.org/officeDocument/2006/math">
                    <m:r>
                      <a:rPr lang="en-GB" sz="1900" i="1">
                        <a:latin typeface="Cambria Math"/>
                      </a:rPr>
                      <m:t>800 </m:t>
                    </m:r>
                    <m:r>
                      <m:rPr>
                        <m:sty m:val="p"/>
                      </m:rPr>
                      <a:rPr lang="en-GB" sz="1900">
                        <a:latin typeface="Cambria Math"/>
                      </a:rPr>
                      <m:t>MHz</m:t>
                    </m:r>
                  </m:oMath>
                </a14:m>
                <a:r>
                  <a:rPr lang="en-GB" sz="1900" dirty="0"/>
                  <a:t> require </a:t>
                </a:r>
                <a:r>
                  <a:rPr lang="en-GB" sz="1900" dirty="0" smtClean="0"/>
                  <a:t>260 </a:t>
                </a:r>
                <a:r>
                  <a:rPr lang="en-GB" sz="1900" dirty="0"/>
                  <a:t>kW/cavity, </a:t>
                </a:r>
                <a:r>
                  <a:rPr lang="en-GB" sz="1900" dirty="0" smtClean="0"/>
                  <a:t>8 </a:t>
                </a:r>
                <a:r>
                  <a:rPr lang="en-GB" sz="1900" dirty="0"/>
                  <a:t>cavities in bunch </a:t>
                </a:r>
                <a:r>
                  <a:rPr lang="en-GB" sz="1900" dirty="0" smtClean="0"/>
                  <a:t>lengthening mode.</a:t>
                </a:r>
              </a:p>
              <a:p>
                <a:pPr marL="228600" lvl="1" indent="0">
                  <a:buNone/>
                </a:pPr>
                <a:endParaRPr lang="en-GB" sz="1900" dirty="0"/>
              </a:p>
              <a:p>
                <a:pPr lvl="1"/>
                <a:endParaRPr lang="en-GB" sz="19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199" y="1058094"/>
                <a:ext cx="8467345" cy="5349240"/>
              </a:xfrm>
              <a:blipFill rotWithShape="1">
                <a:blip r:embed="rId2"/>
                <a:stretch>
                  <a:fillRect l="-504" t="-684" r="-4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12 Nov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smtClean="0"/>
              <a:pPr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460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12 Nov 2013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Phase modulation leads to tilted bunches</a:t>
            </a:r>
            <a:endParaRPr lang="en-GB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marL="0" indent="0" algn="ctr">
                  <a:lnSpc>
                    <a:spcPct val="100000"/>
                  </a:lnSpc>
                  <a:buNone/>
                </a:pPr>
                <a:r>
                  <a:rPr lang="en-GB" dirty="0" smtClean="0"/>
                  <a:t>Bunch profile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GB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GB" dirty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GB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GB" dirty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GB" dirty="0" smtClean="0"/>
              </a:p>
              <a:p>
                <a:pPr marL="0" indent="0">
                  <a:lnSpc>
                    <a:spcPct val="100000"/>
                  </a:lnSpc>
                  <a:buNone/>
                  <a:tabLst>
                    <a:tab pos="1258888" algn="l"/>
                  </a:tabLst>
                </a:pPr>
                <a:endParaRPr lang="en-GB" sz="1800" dirty="0" smtClean="0"/>
              </a:p>
              <a:p>
                <a:pPr marL="0" indent="0">
                  <a:lnSpc>
                    <a:spcPct val="100000"/>
                  </a:lnSpc>
                  <a:buNone/>
                  <a:tabLst>
                    <a:tab pos="1258888" algn="l"/>
                  </a:tabLst>
                </a:pPr>
                <a:r>
                  <a:rPr lang="en-GB" sz="1800" dirty="0" smtClean="0"/>
                  <a:t>Single RF: 	</a:t>
                </a:r>
                <a14:m>
                  <m:oMath xmlns:m="http://schemas.openxmlformats.org/officeDocument/2006/math">
                    <m:r>
                      <a:rPr lang="en-GB" sz="1800" i="1" smtClean="0">
                        <a:latin typeface="Cambria Math"/>
                        <a:ea typeface="Cambria Math"/>
                      </a:rPr>
                      <m:t>𝜏</m:t>
                    </m:r>
                    <m:r>
                      <a:rPr lang="en-GB" sz="1800" b="0" i="1" smtClean="0">
                        <a:latin typeface="Cambria Math"/>
                        <a:ea typeface="Cambria Math"/>
                      </a:rPr>
                      <m:t>=1.5 </m:t>
                    </m:r>
                    <m:r>
                      <m:rPr>
                        <m:sty m:val="p"/>
                      </m:rPr>
                      <a:rPr lang="en-GB" sz="1800" b="0" i="0" smtClean="0">
                        <a:latin typeface="Cambria Math"/>
                        <a:ea typeface="Cambria Math"/>
                      </a:rPr>
                      <m:t>ns</m:t>
                    </m:r>
                    <m:r>
                      <a:rPr lang="en-GB" sz="1800" b="0" i="1" smtClean="0">
                        <a:latin typeface="Cambria Math"/>
                        <a:ea typeface="Cambria Math"/>
                      </a:rPr>
                      <m:t>, </m:t>
                    </m:r>
                    <m:r>
                      <a:rPr lang="en-GB" sz="1800" b="0" i="1" smtClean="0">
                        <a:latin typeface="Cambria Math"/>
                        <a:ea typeface="Cambria Math"/>
                      </a:rPr>
                      <m:t>𝜀</m:t>
                    </m:r>
                    <m:r>
                      <a:rPr lang="en-GB" sz="1800" b="0" i="1" smtClean="0">
                        <a:latin typeface="Cambria Math"/>
                        <a:ea typeface="Cambria Math"/>
                      </a:rPr>
                      <m:t>=4 </m:t>
                    </m:r>
                    <m:r>
                      <m:rPr>
                        <m:sty m:val="p"/>
                      </m:rPr>
                      <a:rPr lang="en-GB" sz="1800" b="0" i="0" smtClean="0">
                        <a:latin typeface="Cambria Math"/>
                        <a:ea typeface="Cambria Math"/>
                      </a:rPr>
                      <m:t>eVs</m:t>
                    </m:r>
                  </m:oMath>
                </a14:m>
                <a:endParaRPr lang="en-GB" sz="1800" dirty="0" smtClean="0"/>
              </a:p>
              <a:p>
                <a:pPr marL="0" indent="0">
                  <a:lnSpc>
                    <a:spcPct val="100000"/>
                  </a:lnSpc>
                  <a:buNone/>
                  <a:tabLst>
                    <a:tab pos="1258888" algn="l"/>
                  </a:tabLst>
                </a:pPr>
                <a:r>
                  <a:rPr lang="en-GB" sz="1800" dirty="0" smtClean="0"/>
                  <a:t>Double </a:t>
                </a:r>
                <a:r>
                  <a:rPr lang="en-GB" sz="1800" dirty="0"/>
                  <a:t>RF</a:t>
                </a:r>
                <a:r>
                  <a:rPr lang="en-GB" sz="1800" dirty="0" smtClean="0"/>
                  <a:t>:	</a:t>
                </a:r>
                <a14:m>
                  <m:oMath xmlns:m="http://schemas.openxmlformats.org/officeDocument/2006/math">
                    <m:r>
                      <a:rPr lang="en-GB" sz="1800" i="1">
                        <a:latin typeface="Cambria Math"/>
                        <a:ea typeface="Cambria Math"/>
                      </a:rPr>
                      <m:t>𝜏</m:t>
                    </m:r>
                    <m:r>
                      <a:rPr lang="en-GB" sz="1800" i="1">
                        <a:latin typeface="Cambria Math"/>
                        <a:ea typeface="Cambria Math"/>
                      </a:rPr>
                      <m:t>=1.5 </m:t>
                    </m:r>
                    <m:r>
                      <m:rPr>
                        <m:sty m:val="p"/>
                      </m:rPr>
                      <a:rPr lang="en-GB" sz="1800">
                        <a:latin typeface="Cambria Math"/>
                        <a:ea typeface="Cambria Math"/>
                      </a:rPr>
                      <m:t>ns</m:t>
                    </m:r>
                    <m:r>
                      <a:rPr lang="en-GB" sz="1800" i="1">
                        <a:latin typeface="Cambria Math"/>
                        <a:ea typeface="Cambria Math"/>
                      </a:rPr>
                      <m:t>, </m:t>
                    </m:r>
                    <m:r>
                      <a:rPr lang="en-GB" sz="1800" i="1">
                        <a:latin typeface="Cambria Math"/>
                        <a:ea typeface="Cambria Math"/>
                      </a:rPr>
                      <m:t>𝜀</m:t>
                    </m:r>
                    <m:r>
                      <a:rPr lang="en-GB" sz="1800" i="1">
                        <a:latin typeface="Cambria Math"/>
                        <a:ea typeface="Cambria Math"/>
                      </a:rPr>
                      <m:t>=3.2 </m:t>
                    </m:r>
                    <m:r>
                      <m:rPr>
                        <m:sty m:val="p"/>
                      </m:rPr>
                      <a:rPr lang="en-GB" sz="1800">
                        <a:latin typeface="Cambria Math"/>
                        <a:ea typeface="Cambria Math"/>
                      </a:rPr>
                      <m:t>eVs</m:t>
                    </m:r>
                  </m:oMath>
                </a14:m>
                <a:endParaRPr lang="en-GB" sz="1800" dirty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GB" sz="1800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2"/>
                <a:stretch>
                  <a:fillRect l="-1207" t="-22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en-GB" dirty="0" smtClean="0"/>
              <a:t>Power spectrum</a:t>
            </a:r>
          </a:p>
          <a:p>
            <a:pPr marL="0" indent="0">
              <a:lnSpc>
                <a:spcPct val="100000"/>
              </a:lnSpc>
              <a:buNone/>
            </a:pPr>
            <a:endParaRPr lang="en-GB" dirty="0" smtClean="0"/>
          </a:p>
          <a:p>
            <a:pPr marL="0" indent="0">
              <a:lnSpc>
                <a:spcPct val="100000"/>
              </a:lnSpc>
              <a:buNone/>
            </a:pPr>
            <a:endParaRPr lang="en-GB" dirty="0"/>
          </a:p>
          <a:p>
            <a:pPr marL="0" indent="0">
              <a:lnSpc>
                <a:spcPct val="100000"/>
              </a:lnSpc>
              <a:buNone/>
            </a:pPr>
            <a:endParaRPr lang="en-GB" dirty="0" smtClean="0"/>
          </a:p>
          <a:p>
            <a:pPr marL="0" indent="0">
              <a:lnSpc>
                <a:spcPct val="100000"/>
              </a:lnSpc>
              <a:buNone/>
            </a:pPr>
            <a:endParaRPr lang="en-GB" dirty="0"/>
          </a:p>
          <a:p>
            <a:pPr marL="0" indent="0">
              <a:lnSpc>
                <a:spcPct val="100000"/>
              </a:lnSpc>
              <a:buNone/>
            </a:pPr>
            <a:endParaRPr lang="en-GB" dirty="0" smtClean="0"/>
          </a:p>
          <a:p>
            <a:pPr marL="0" indent="0">
              <a:lnSpc>
                <a:spcPct val="100000"/>
              </a:lnSpc>
              <a:buNone/>
            </a:pPr>
            <a:endParaRPr lang="en-GB" sz="1800" dirty="0"/>
          </a:p>
          <a:p>
            <a:pPr marL="0" indent="0">
              <a:lnSpc>
                <a:spcPct val="100000"/>
              </a:lnSpc>
              <a:buNone/>
            </a:pPr>
            <a:r>
              <a:rPr lang="en-GB" sz="1800" dirty="0" smtClean="0"/>
              <a:t>No significant improvement for tilted bunches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316" y="1568543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34350" y="1568543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3422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Nov 2013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Main RF System, ACS400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89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12 Nov 2013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Flat bunches with a single RF system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975288"/>
            <a:ext cx="4038600" cy="5348922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Simulations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460369" y="975288"/>
            <a:ext cx="4414262" cy="5348922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Measurement </a:t>
            </a:r>
            <a:r>
              <a:rPr lang="en-GB" sz="2000" dirty="0" smtClean="0"/>
              <a:t>(LHC MD 2012)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346075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452438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569913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6858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16025"/>
            <a:ext cx="3276600" cy="2457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949" y="4011875"/>
            <a:ext cx="31242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744" y="1616025"/>
            <a:ext cx="3119436" cy="2398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013647"/>
            <a:ext cx="3091980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886199" y="2492124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Bunch</a:t>
            </a:r>
          </a:p>
          <a:p>
            <a:pPr algn="ctr"/>
            <a:r>
              <a:rPr lang="en-GB" dirty="0" smtClean="0"/>
              <a:t>profile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886199" y="5137436"/>
            <a:ext cx="113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Spectrum</a:t>
            </a:r>
          </a:p>
        </p:txBody>
      </p:sp>
    </p:spTree>
    <p:extLst>
      <p:ext uri="{BB962C8B-B14F-4D97-AF65-F5344CB8AC3E}">
        <p14:creationId xmlns:p14="http://schemas.microsoft.com/office/powerpoint/2010/main" val="346193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Nov 2013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Wideband Transverse Damper (HBTFB)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5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12 Nov 2013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Wideband Transverse Damper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smtClean="0"/>
              <a:pPr/>
              <a:t>32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945728" y="4421624"/>
            <a:ext cx="3305906" cy="8584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5875">
            <a:prstDash val="sys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smtClean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71445" y="3246812"/>
            <a:ext cx="8628566" cy="0"/>
          </a:xfrm>
          <a:prstGeom prst="straightConnector1">
            <a:avLst/>
          </a:prstGeom>
          <a:ln w="12700">
            <a:prstDash val="dash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 Placeholder 2"/>
          <p:cNvSpPr txBox="1">
            <a:spLocks/>
          </p:cNvSpPr>
          <p:nvPr/>
        </p:nvSpPr>
        <p:spPr>
          <a:xfrm>
            <a:off x="171445" y="870048"/>
            <a:ext cx="6903293" cy="1683130"/>
          </a:xfrm>
          <a:prstGeom prst="rect">
            <a:avLst/>
          </a:prstGeom>
        </p:spPr>
        <p:txBody>
          <a:bodyPr vert="horz" lIns="91440" tIns="0" rIns="91440" bIns="0" rtlCol="0" anchor="ctr"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000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FF0000"/>
              </a:buClr>
              <a:buFont typeface="Arial" pitchFamily="34" charset="0"/>
              <a:buChar char="•"/>
            </a:pP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</a:rPr>
              <a:t>Applicable to LHC injectors and LHC proper</a:t>
            </a:r>
            <a:endParaRPr lang="en-GB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342900" indent="-342900">
              <a:buClr>
                <a:srgbClr val="FF0000"/>
              </a:buClr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Intra-bunch </a:t>
            </a: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</a:rPr>
              <a:t>GHz transverse feedback 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system</a:t>
            </a:r>
          </a:p>
          <a:p>
            <a:pPr marL="342900" indent="-342900">
              <a:buClr>
                <a:srgbClr val="FF0000"/>
              </a:buClr>
              <a:buFont typeface="Arial" pitchFamily="34" charset="0"/>
              <a:buChar char="•"/>
            </a:pP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</a:rPr>
              <a:t>stabilize beam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 against e-cloud and impedance driven intra-bunch oscillations </a:t>
            </a:r>
          </a:p>
          <a:p>
            <a:pPr marL="342900" indent="-342900">
              <a:buClr>
                <a:srgbClr val="FF0000"/>
              </a:buClr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Proof of principle system being developed with </a:t>
            </a: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</a:rPr>
              <a:t>LARP for SPS</a:t>
            </a:r>
          </a:p>
          <a:p>
            <a:pPr marL="342900" indent="-342900">
              <a:buClr>
                <a:srgbClr val="FF0000"/>
              </a:buClr>
              <a:buFont typeface="Arial" pitchFamily="34" charset="0"/>
              <a:buChar char="•"/>
            </a:pP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</a:rPr>
              <a:t>Full SPS implementation included in SPS upgrades (US2)</a:t>
            </a:r>
          </a:p>
          <a:p>
            <a:pPr marL="342900" indent="-342900">
              <a:buClr>
                <a:srgbClr val="FF0000"/>
              </a:buClr>
              <a:buFont typeface="Arial" pitchFamily="34" charset="0"/>
              <a:buChar char="•"/>
            </a:pP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</a:rPr>
              <a:t>Complementary to existing rigid bunch transverse feedbacks</a:t>
            </a:r>
          </a:p>
        </p:txBody>
      </p:sp>
      <p:sp>
        <p:nvSpPr>
          <p:cNvPr id="9" name="TextBox 6"/>
          <p:cNvSpPr txBox="1"/>
          <p:nvPr/>
        </p:nvSpPr>
        <p:spPr>
          <a:xfrm>
            <a:off x="7144358" y="861322"/>
            <a:ext cx="1885709" cy="95410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i="1" u="sng" dirty="0" smtClean="0">
                <a:solidFill>
                  <a:srgbClr val="0000FF"/>
                </a:solidFill>
              </a:rPr>
              <a:t>supported by: </a:t>
            </a:r>
          </a:p>
          <a:p>
            <a:r>
              <a:rPr lang="en-GB" sz="1400" dirty="0" smtClean="0">
                <a:solidFill>
                  <a:srgbClr val="0000FF"/>
                </a:solidFill>
              </a:rPr>
              <a:t>US-LARP (SLAC, LBNL)</a:t>
            </a:r>
          </a:p>
          <a:p>
            <a:r>
              <a:rPr lang="en-GB" sz="1400" dirty="0" smtClean="0">
                <a:solidFill>
                  <a:srgbClr val="0000FF"/>
                </a:solidFill>
              </a:rPr>
              <a:t>LNF-INFN (kicker study)</a:t>
            </a:r>
          </a:p>
          <a:p>
            <a:r>
              <a:rPr lang="en-GB" sz="1400" dirty="0" smtClean="0">
                <a:solidFill>
                  <a:srgbClr val="0000FF"/>
                </a:solidFill>
              </a:rPr>
              <a:t>CERN SPS LIU Project</a:t>
            </a:r>
            <a:endParaRPr lang="en-GB" sz="1400" dirty="0">
              <a:solidFill>
                <a:srgbClr val="0000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97835" y="4522789"/>
            <a:ext cx="693617" cy="6471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err="1" smtClean="0"/>
              <a:t>Analog</a:t>
            </a:r>
            <a:endParaRPr lang="en-GB" sz="1200" dirty="0" smtClean="0"/>
          </a:p>
          <a:p>
            <a:pPr algn="ctr"/>
            <a:r>
              <a:rPr lang="en-GB" sz="1200" dirty="0" smtClean="0"/>
              <a:t>Front</a:t>
            </a:r>
          </a:p>
          <a:p>
            <a:pPr algn="ctr"/>
            <a:r>
              <a:rPr lang="en-GB" sz="1200" dirty="0" smtClean="0"/>
              <a:t>End</a:t>
            </a:r>
            <a:endParaRPr lang="en-GB" sz="1200" dirty="0"/>
          </a:p>
        </p:txBody>
      </p:sp>
      <p:sp>
        <p:nvSpPr>
          <p:cNvPr id="11" name="Rectangle 10"/>
          <p:cNvSpPr/>
          <p:nvPr/>
        </p:nvSpPr>
        <p:spPr>
          <a:xfrm>
            <a:off x="5658885" y="4522761"/>
            <a:ext cx="693617" cy="6471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err="1" smtClean="0"/>
              <a:t>Analog</a:t>
            </a:r>
            <a:r>
              <a:rPr lang="en-GB" sz="1200" dirty="0" smtClean="0"/>
              <a:t> Back</a:t>
            </a:r>
          </a:p>
          <a:p>
            <a:pPr algn="ctr"/>
            <a:r>
              <a:rPr lang="en-GB" sz="1200" dirty="0" smtClean="0"/>
              <a:t>End</a:t>
            </a:r>
            <a:endParaRPr lang="en-GB" sz="1200" dirty="0"/>
          </a:p>
        </p:txBody>
      </p:sp>
      <p:sp>
        <p:nvSpPr>
          <p:cNvPr id="12" name="Rectangle 11"/>
          <p:cNvSpPr/>
          <p:nvPr/>
        </p:nvSpPr>
        <p:spPr>
          <a:xfrm>
            <a:off x="3020261" y="4522789"/>
            <a:ext cx="1162361" cy="647165"/>
          </a:xfrm>
          <a:prstGeom prst="rect">
            <a:avLst/>
          </a:prstGeom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Signal</a:t>
            </a:r>
          </a:p>
          <a:p>
            <a:pPr algn="ctr"/>
            <a:r>
              <a:rPr lang="en-GB" sz="1200" dirty="0" smtClean="0"/>
              <a:t>Processing</a:t>
            </a:r>
            <a:endParaRPr lang="en-GB" sz="1200" dirty="0"/>
          </a:p>
        </p:txBody>
      </p:sp>
      <p:sp>
        <p:nvSpPr>
          <p:cNvPr id="13" name="Rectangle 12"/>
          <p:cNvSpPr/>
          <p:nvPr/>
        </p:nvSpPr>
        <p:spPr>
          <a:xfrm>
            <a:off x="377214" y="2923230"/>
            <a:ext cx="693617" cy="647165"/>
          </a:xfrm>
          <a:prstGeom prst="rect">
            <a:avLst/>
          </a:prstGeom>
          <a:solidFill>
            <a:srgbClr val="92D050"/>
          </a:solidFill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BPM</a:t>
            </a:r>
            <a:endParaRPr lang="en-GB" sz="1200" dirty="0"/>
          </a:p>
        </p:txBody>
      </p:sp>
      <p:sp>
        <p:nvSpPr>
          <p:cNvPr id="14" name="Rectangle 13"/>
          <p:cNvSpPr/>
          <p:nvPr/>
        </p:nvSpPr>
        <p:spPr>
          <a:xfrm>
            <a:off x="7477410" y="2923228"/>
            <a:ext cx="693617" cy="647165"/>
          </a:xfrm>
          <a:prstGeom prst="rect">
            <a:avLst/>
          </a:prstGeom>
          <a:solidFill>
            <a:srgbClr val="92D050"/>
          </a:solidFill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Kicker</a:t>
            </a:r>
            <a:endParaRPr lang="en-GB" sz="1200" dirty="0"/>
          </a:p>
        </p:txBody>
      </p:sp>
      <p:cxnSp>
        <p:nvCxnSpPr>
          <p:cNvPr id="15" name="Elbow Connector 14"/>
          <p:cNvCxnSpPr>
            <a:stCxn id="13" idx="2"/>
            <a:endCxn id="10" idx="1"/>
          </p:cNvCxnSpPr>
          <p:nvPr/>
        </p:nvCxnSpPr>
        <p:spPr>
          <a:xfrm rot="16200000" flipH="1">
            <a:off x="222941" y="4071477"/>
            <a:ext cx="1275977" cy="273812"/>
          </a:xfrm>
          <a:prstGeom prst="bentConnector2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1699996" y="4846373"/>
            <a:ext cx="347220" cy="1"/>
          </a:xfrm>
          <a:prstGeom prst="straightConnector1">
            <a:avLst/>
          </a:prstGeom>
          <a:ln w="1270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20" idx="0"/>
            <a:endCxn id="14" idx="2"/>
          </p:cNvCxnSpPr>
          <p:nvPr/>
        </p:nvCxnSpPr>
        <p:spPr>
          <a:xfrm flipV="1">
            <a:off x="7397526" y="3570393"/>
            <a:ext cx="426693" cy="1275951"/>
          </a:xfrm>
          <a:prstGeom prst="bentConnector2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24" idx="3"/>
          </p:cNvCxnSpPr>
          <p:nvPr/>
        </p:nvCxnSpPr>
        <p:spPr>
          <a:xfrm>
            <a:off x="5164211" y="4842487"/>
            <a:ext cx="494673" cy="0"/>
          </a:xfrm>
          <a:prstGeom prst="line">
            <a:avLst/>
          </a:prstGeom>
          <a:ln w="12700" cap="rnd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1" idx="3"/>
            <a:endCxn id="20" idx="3"/>
          </p:cNvCxnSpPr>
          <p:nvPr/>
        </p:nvCxnSpPr>
        <p:spPr>
          <a:xfrm>
            <a:off x="6352502" y="4846344"/>
            <a:ext cx="399448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Isosceles Triangle 19"/>
          <p:cNvSpPr/>
          <p:nvPr/>
        </p:nvSpPr>
        <p:spPr>
          <a:xfrm rot="5400000">
            <a:off x="6650018" y="4523556"/>
            <a:ext cx="849440" cy="645576"/>
          </a:xfrm>
          <a:prstGeom prst="triangle">
            <a:avLst/>
          </a:prstGeom>
          <a:solidFill>
            <a:srgbClr val="FF0000"/>
          </a:solidFill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lang="en-GB" sz="1200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6720476" y="4638492"/>
            <a:ext cx="6553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Power Amp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2" name="Rounded Rectangle 173"/>
          <p:cNvSpPr/>
          <p:nvPr/>
        </p:nvSpPr>
        <p:spPr>
          <a:xfrm>
            <a:off x="860928" y="3374496"/>
            <a:ext cx="6749944" cy="933259"/>
          </a:xfrm>
          <a:custGeom>
            <a:avLst/>
            <a:gdLst>
              <a:gd name="connsiteX0" fmla="*/ 0 w 6150937"/>
              <a:gd name="connsiteY0" fmla="*/ 358088 h 1657815"/>
              <a:gd name="connsiteX1" fmla="*/ 358088 w 6150937"/>
              <a:gd name="connsiteY1" fmla="*/ 0 h 1657815"/>
              <a:gd name="connsiteX2" fmla="*/ 5792849 w 6150937"/>
              <a:gd name="connsiteY2" fmla="*/ 0 h 1657815"/>
              <a:gd name="connsiteX3" fmla="*/ 6150937 w 6150937"/>
              <a:gd name="connsiteY3" fmla="*/ 358088 h 1657815"/>
              <a:gd name="connsiteX4" fmla="*/ 6150937 w 6150937"/>
              <a:gd name="connsiteY4" fmla="*/ 1299727 h 1657815"/>
              <a:gd name="connsiteX5" fmla="*/ 5792849 w 6150937"/>
              <a:gd name="connsiteY5" fmla="*/ 1657815 h 1657815"/>
              <a:gd name="connsiteX6" fmla="*/ 358088 w 6150937"/>
              <a:gd name="connsiteY6" fmla="*/ 1657815 h 1657815"/>
              <a:gd name="connsiteX7" fmla="*/ 0 w 6150937"/>
              <a:gd name="connsiteY7" fmla="*/ 1299727 h 1657815"/>
              <a:gd name="connsiteX8" fmla="*/ 0 w 6150937"/>
              <a:gd name="connsiteY8" fmla="*/ 358088 h 1657815"/>
              <a:gd name="connsiteX0" fmla="*/ 358088 w 6150937"/>
              <a:gd name="connsiteY0" fmla="*/ 0 h 1657815"/>
              <a:gd name="connsiteX1" fmla="*/ 5792849 w 6150937"/>
              <a:gd name="connsiteY1" fmla="*/ 0 h 1657815"/>
              <a:gd name="connsiteX2" fmla="*/ 6150937 w 6150937"/>
              <a:gd name="connsiteY2" fmla="*/ 358088 h 1657815"/>
              <a:gd name="connsiteX3" fmla="*/ 6150937 w 6150937"/>
              <a:gd name="connsiteY3" fmla="*/ 1299727 h 1657815"/>
              <a:gd name="connsiteX4" fmla="*/ 5792849 w 6150937"/>
              <a:gd name="connsiteY4" fmla="*/ 1657815 h 1657815"/>
              <a:gd name="connsiteX5" fmla="*/ 358088 w 6150937"/>
              <a:gd name="connsiteY5" fmla="*/ 1657815 h 1657815"/>
              <a:gd name="connsiteX6" fmla="*/ 0 w 6150937"/>
              <a:gd name="connsiteY6" fmla="*/ 1299727 h 1657815"/>
              <a:gd name="connsiteX7" fmla="*/ 0 w 6150937"/>
              <a:gd name="connsiteY7" fmla="*/ 358088 h 1657815"/>
              <a:gd name="connsiteX8" fmla="*/ 449528 w 6150937"/>
              <a:gd name="connsiteY8" fmla="*/ 91440 h 1657815"/>
              <a:gd name="connsiteX0" fmla="*/ 358088 w 6150937"/>
              <a:gd name="connsiteY0" fmla="*/ 0 h 1657815"/>
              <a:gd name="connsiteX1" fmla="*/ 5792849 w 6150937"/>
              <a:gd name="connsiteY1" fmla="*/ 0 h 1657815"/>
              <a:gd name="connsiteX2" fmla="*/ 6150937 w 6150937"/>
              <a:gd name="connsiteY2" fmla="*/ 358088 h 1657815"/>
              <a:gd name="connsiteX3" fmla="*/ 6150937 w 6150937"/>
              <a:gd name="connsiteY3" fmla="*/ 1299727 h 1657815"/>
              <a:gd name="connsiteX4" fmla="*/ 5792849 w 6150937"/>
              <a:gd name="connsiteY4" fmla="*/ 1657815 h 1657815"/>
              <a:gd name="connsiteX5" fmla="*/ 358088 w 6150937"/>
              <a:gd name="connsiteY5" fmla="*/ 1657815 h 1657815"/>
              <a:gd name="connsiteX6" fmla="*/ 0 w 6150937"/>
              <a:gd name="connsiteY6" fmla="*/ 1299727 h 1657815"/>
              <a:gd name="connsiteX7" fmla="*/ 0 w 6150937"/>
              <a:gd name="connsiteY7" fmla="*/ 358088 h 1657815"/>
              <a:gd name="connsiteX0" fmla="*/ 5792849 w 6150937"/>
              <a:gd name="connsiteY0" fmla="*/ 0 h 1657815"/>
              <a:gd name="connsiteX1" fmla="*/ 6150937 w 6150937"/>
              <a:gd name="connsiteY1" fmla="*/ 358088 h 1657815"/>
              <a:gd name="connsiteX2" fmla="*/ 6150937 w 6150937"/>
              <a:gd name="connsiteY2" fmla="*/ 1299727 h 1657815"/>
              <a:gd name="connsiteX3" fmla="*/ 5792849 w 6150937"/>
              <a:gd name="connsiteY3" fmla="*/ 1657815 h 1657815"/>
              <a:gd name="connsiteX4" fmla="*/ 358088 w 6150937"/>
              <a:gd name="connsiteY4" fmla="*/ 1657815 h 1657815"/>
              <a:gd name="connsiteX5" fmla="*/ 0 w 6150937"/>
              <a:gd name="connsiteY5" fmla="*/ 1299727 h 1657815"/>
              <a:gd name="connsiteX6" fmla="*/ 0 w 6150937"/>
              <a:gd name="connsiteY6" fmla="*/ 358088 h 1657815"/>
              <a:gd name="connsiteX0" fmla="*/ 6150937 w 6150937"/>
              <a:gd name="connsiteY0" fmla="*/ 0 h 1299727"/>
              <a:gd name="connsiteX1" fmla="*/ 6150937 w 6150937"/>
              <a:gd name="connsiteY1" fmla="*/ 941639 h 1299727"/>
              <a:gd name="connsiteX2" fmla="*/ 5792849 w 6150937"/>
              <a:gd name="connsiteY2" fmla="*/ 1299727 h 1299727"/>
              <a:gd name="connsiteX3" fmla="*/ 358088 w 6150937"/>
              <a:gd name="connsiteY3" fmla="*/ 1299727 h 1299727"/>
              <a:gd name="connsiteX4" fmla="*/ 0 w 6150937"/>
              <a:gd name="connsiteY4" fmla="*/ 941639 h 1299727"/>
              <a:gd name="connsiteX5" fmla="*/ 0 w 6150937"/>
              <a:gd name="connsiteY5" fmla="*/ 0 h 1299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50937" h="1299727">
                <a:moveTo>
                  <a:pt x="6150937" y="0"/>
                </a:moveTo>
                <a:lnTo>
                  <a:pt x="6150937" y="941639"/>
                </a:lnTo>
                <a:cubicBezTo>
                  <a:pt x="6150937" y="1139406"/>
                  <a:pt x="5990616" y="1299727"/>
                  <a:pt x="5792849" y="1299727"/>
                </a:cubicBezTo>
                <a:lnTo>
                  <a:pt x="358088" y="1299727"/>
                </a:lnTo>
                <a:cubicBezTo>
                  <a:pt x="160321" y="1299727"/>
                  <a:pt x="0" y="1139406"/>
                  <a:pt x="0" y="941639"/>
                </a:cubicBezTo>
                <a:lnTo>
                  <a:pt x="0" y="0"/>
                </a:lnTo>
              </a:path>
            </a:pathLst>
          </a:custGeom>
          <a:noFill/>
          <a:ln w="25400">
            <a:solidFill>
              <a:srgbClr val="FF0000"/>
            </a:solidFill>
            <a:prstDash val="solid"/>
            <a:headEnd type="arrow" w="med" len="med"/>
            <a:tailEnd type="none" w="med" len="med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smtClean="0"/>
          </a:p>
        </p:txBody>
      </p:sp>
      <p:sp>
        <p:nvSpPr>
          <p:cNvPr id="23" name="Pentagon 22"/>
          <p:cNvSpPr/>
          <p:nvPr/>
        </p:nvSpPr>
        <p:spPr>
          <a:xfrm flipH="1">
            <a:off x="2038672" y="4627146"/>
            <a:ext cx="743368" cy="438449"/>
          </a:xfrm>
          <a:prstGeom prst="homePlate">
            <a:avLst/>
          </a:prstGeom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/>
              <a:t>ADC</a:t>
            </a:r>
          </a:p>
        </p:txBody>
      </p:sp>
      <p:sp>
        <p:nvSpPr>
          <p:cNvPr id="24" name="Pentagon 23"/>
          <p:cNvSpPr/>
          <p:nvPr/>
        </p:nvSpPr>
        <p:spPr>
          <a:xfrm>
            <a:off x="4420843" y="4623262"/>
            <a:ext cx="743368" cy="438449"/>
          </a:xfrm>
          <a:prstGeom prst="homePlate">
            <a:avLst/>
          </a:prstGeom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/>
              <a:t>DAC</a:t>
            </a:r>
          </a:p>
        </p:txBody>
      </p:sp>
      <p:sp>
        <p:nvSpPr>
          <p:cNvPr id="25" name="Right Arrow 24"/>
          <p:cNvSpPr/>
          <p:nvPr/>
        </p:nvSpPr>
        <p:spPr>
          <a:xfrm>
            <a:off x="2782040" y="4811154"/>
            <a:ext cx="238221" cy="77532"/>
          </a:xfrm>
          <a:prstGeom prst="rightArrow">
            <a:avLst/>
          </a:prstGeom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smtClean="0"/>
          </a:p>
        </p:txBody>
      </p:sp>
      <p:sp>
        <p:nvSpPr>
          <p:cNvPr id="26" name="Right Arrow 25"/>
          <p:cNvSpPr/>
          <p:nvPr/>
        </p:nvSpPr>
        <p:spPr>
          <a:xfrm>
            <a:off x="4182622" y="4803720"/>
            <a:ext cx="238221" cy="77532"/>
          </a:xfrm>
          <a:prstGeom prst="rightArrow">
            <a:avLst/>
          </a:prstGeom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smtClean="0"/>
          </a:p>
        </p:txBody>
      </p:sp>
      <p:sp>
        <p:nvSpPr>
          <p:cNvPr id="27" name="Oval 26"/>
          <p:cNvSpPr/>
          <p:nvPr/>
        </p:nvSpPr>
        <p:spPr>
          <a:xfrm>
            <a:off x="2002003" y="3162897"/>
            <a:ext cx="506782" cy="159972"/>
          </a:xfrm>
          <a:prstGeom prst="ellipse">
            <a:avLst/>
          </a:prstGeom>
          <a:solidFill>
            <a:srgbClr val="FFC000"/>
          </a:solidFill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1626083" y="3235997"/>
            <a:ext cx="542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Beam</a:t>
            </a:r>
            <a:endParaRPr lang="en-GB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3059293" y="3246810"/>
            <a:ext cx="2940228" cy="954107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Active closed loop </a:t>
            </a:r>
          </a:p>
          <a:p>
            <a:pPr algn="ctr"/>
            <a:r>
              <a:rPr lang="en-GB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GHz Feedback</a:t>
            </a:r>
            <a:endParaRPr lang="en-GB" sz="2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2636897" y="5707929"/>
            <a:ext cx="503653" cy="459436"/>
            <a:chOff x="1109147" y="5927799"/>
            <a:chExt cx="503653" cy="459436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124704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18989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30419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136134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41849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47564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153279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158994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1132007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110575" y="6150047"/>
              <a:ext cx="501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Oval 40"/>
            <p:cNvSpPr/>
            <p:nvPr/>
          </p:nvSpPr>
          <p:spPr>
            <a:xfrm>
              <a:off x="1109147" y="6128598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smtClean="0"/>
            </a:p>
          </p:txBody>
        </p:sp>
        <p:sp>
          <p:nvSpPr>
            <p:cNvPr id="42" name="Oval 41"/>
            <p:cNvSpPr/>
            <p:nvPr/>
          </p:nvSpPr>
          <p:spPr>
            <a:xfrm>
              <a:off x="1167031" y="5964274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smtClean="0"/>
            </a:p>
          </p:txBody>
        </p:sp>
        <p:sp>
          <p:nvSpPr>
            <p:cNvPr id="43" name="Oval 42"/>
            <p:cNvSpPr/>
            <p:nvPr/>
          </p:nvSpPr>
          <p:spPr>
            <a:xfrm>
              <a:off x="1220587" y="5927799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smtClean="0"/>
            </a:p>
          </p:txBody>
        </p:sp>
        <p:sp>
          <p:nvSpPr>
            <p:cNvPr id="44" name="Oval 43"/>
            <p:cNvSpPr/>
            <p:nvPr/>
          </p:nvSpPr>
          <p:spPr>
            <a:xfrm>
              <a:off x="1281331" y="6000469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smtClean="0"/>
            </a:p>
          </p:txBody>
        </p:sp>
        <p:sp>
          <p:nvSpPr>
            <p:cNvPr id="45" name="Oval 44"/>
            <p:cNvSpPr/>
            <p:nvPr/>
          </p:nvSpPr>
          <p:spPr>
            <a:xfrm>
              <a:off x="1338481" y="6129744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smtClean="0"/>
            </a:p>
          </p:txBody>
        </p:sp>
        <p:sp>
          <p:nvSpPr>
            <p:cNvPr id="46" name="Oval 45"/>
            <p:cNvSpPr/>
            <p:nvPr/>
          </p:nvSpPr>
          <p:spPr>
            <a:xfrm>
              <a:off x="1395631" y="6260713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smtClean="0"/>
            </a:p>
          </p:txBody>
        </p:sp>
        <p:sp>
          <p:nvSpPr>
            <p:cNvPr id="47" name="Oval 46"/>
            <p:cNvSpPr/>
            <p:nvPr/>
          </p:nvSpPr>
          <p:spPr>
            <a:xfrm>
              <a:off x="1452781" y="6341516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smtClean="0"/>
            </a:p>
          </p:txBody>
        </p:sp>
        <p:sp>
          <p:nvSpPr>
            <p:cNvPr id="48" name="Oval 47"/>
            <p:cNvSpPr/>
            <p:nvPr/>
          </p:nvSpPr>
          <p:spPr>
            <a:xfrm>
              <a:off x="1509931" y="6308427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smtClean="0"/>
            </a:p>
          </p:txBody>
        </p:sp>
        <p:sp>
          <p:nvSpPr>
            <p:cNvPr id="49" name="Oval 48"/>
            <p:cNvSpPr/>
            <p:nvPr/>
          </p:nvSpPr>
          <p:spPr>
            <a:xfrm>
              <a:off x="1567081" y="6129744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smtClean="0"/>
            </a:p>
          </p:txBody>
        </p:sp>
        <p:cxnSp>
          <p:nvCxnSpPr>
            <p:cNvPr id="50" name="Straight Connector 49"/>
            <p:cNvCxnSpPr>
              <a:endCxn id="42" idx="4"/>
            </p:cNvCxnSpPr>
            <p:nvPr/>
          </p:nvCxnSpPr>
          <p:spPr>
            <a:xfrm flipV="1">
              <a:off x="1189891" y="6009993"/>
              <a:ext cx="0" cy="140055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47" idx="0"/>
            </p:cNvCxnSpPr>
            <p:nvPr/>
          </p:nvCxnSpPr>
          <p:spPr>
            <a:xfrm flipV="1">
              <a:off x="1475641" y="6150048"/>
              <a:ext cx="1648" cy="191468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endCxn id="44" idx="4"/>
            </p:cNvCxnSpPr>
            <p:nvPr/>
          </p:nvCxnSpPr>
          <p:spPr>
            <a:xfrm flipV="1">
              <a:off x="1304191" y="6046188"/>
              <a:ext cx="0" cy="105269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1418491" y="6150047"/>
              <a:ext cx="0" cy="110032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stCxn id="48" idx="0"/>
            </p:cNvCxnSpPr>
            <p:nvPr/>
          </p:nvCxnSpPr>
          <p:spPr>
            <a:xfrm flipV="1">
              <a:off x="1532791" y="6152603"/>
              <a:ext cx="0" cy="155824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>
              <a:endCxn id="43" idx="4"/>
            </p:cNvCxnSpPr>
            <p:nvPr/>
          </p:nvCxnSpPr>
          <p:spPr>
            <a:xfrm flipV="1">
              <a:off x="1242712" y="5973518"/>
              <a:ext cx="735" cy="176531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6" name="Straight Connector 55"/>
          <p:cNvCxnSpPr/>
          <p:nvPr/>
        </p:nvCxnSpPr>
        <p:spPr>
          <a:xfrm flipV="1">
            <a:off x="2891631" y="4939405"/>
            <a:ext cx="0" cy="73579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7" name="Group 56"/>
          <p:cNvGrpSpPr/>
          <p:nvPr/>
        </p:nvGrpSpPr>
        <p:grpSpPr>
          <a:xfrm>
            <a:off x="484826" y="5724577"/>
            <a:ext cx="501531" cy="416312"/>
            <a:chOff x="513575" y="5370650"/>
            <a:chExt cx="501531" cy="416312"/>
          </a:xfrm>
        </p:grpSpPr>
        <p:cxnSp>
          <p:nvCxnSpPr>
            <p:cNvPr id="58" name="Straight Connector 57"/>
            <p:cNvCxnSpPr/>
            <p:nvPr/>
          </p:nvCxnSpPr>
          <p:spPr>
            <a:xfrm>
              <a:off x="6500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5928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7071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7643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214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8786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9357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9929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535007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513575" y="5572633"/>
              <a:ext cx="501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8" name="Freeform 67"/>
            <p:cNvSpPr/>
            <p:nvPr/>
          </p:nvSpPr>
          <p:spPr>
            <a:xfrm>
              <a:off x="534094" y="5552438"/>
              <a:ext cx="457200" cy="57524"/>
            </a:xfrm>
            <a:custGeom>
              <a:avLst/>
              <a:gdLst>
                <a:gd name="connsiteX0" fmla="*/ 0 w 457200"/>
                <a:gd name="connsiteY0" fmla="*/ 208849 h 428626"/>
                <a:gd name="connsiteX1" fmla="*/ 119062 w 457200"/>
                <a:gd name="connsiteY1" fmla="*/ 6443 h 428626"/>
                <a:gd name="connsiteX2" fmla="*/ 347662 w 457200"/>
                <a:gd name="connsiteY2" fmla="*/ 423162 h 428626"/>
                <a:gd name="connsiteX3" fmla="*/ 457200 w 457200"/>
                <a:gd name="connsiteY3" fmla="*/ 206468 h 42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428626">
                  <a:moveTo>
                    <a:pt x="0" y="208849"/>
                  </a:moveTo>
                  <a:cubicBezTo>
                    <a:pt x="30559" y="89786"/>
                    <a:pt x="61118" y="-29276"/>
                    <a:pt x="119062" y="6443"/>
                  </a:cubicBezTo>
                  <a:cubicBezTo>
                    <a:pt x="177006" y="42162"/>
                    <a:pt x="291306" y="389825"/>
                    <a:pt x="347662" y="423162"/>
                  </a:cubicBezTo>
                  <a:cubicBezTo>
                    <a:pt x="404018" y="456499"/>
                    <a:pt x="430609" y="331483"/>
                    <a:pt x="457200" y="206468"/>
                  </a:cubicBezTo>
                </a:path>
              </a:pathLst>
            </a:custGeom>
            <a:noFill/>
            <a:ln w="19050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69" name="Straight Connector 68"/>
          <p:cNvCxnSpPr/>
          <p:nvPr/>
        </p:nvCxnSpPr>
        <p:spPr>
          <a:xfrm flipV="1">
            <a:off x="739108" y="4939405"/>
            <a:ext cx="0" cy="73579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0" name="Group 69"/>
          <p:cNvGrpSpPr/>
          <p:nvPr/>
        </p:nvGrpSpPr>
        <p:grpSpPr>
          <a:xfrm>
            <a:off x="1563732" y="5724577"/>
            <a:ext cx="501531" cy="421100"/>
            <a:chOff x="513575" y="5370650"/>
            <a:chExt cx="501531" cy="421100"/>
          </a:xfrm>
        </p:grpSpPr>
        <p:cxnSp>
          <p:nvCxnSpPr>
            <p:cNvPr id="71" name="Straight Connector 70"/>
            <p:cNvCxnSpPr/>
            <p:nvPr/>
          </p:nvCxnSpPr>
          <p:spPr>
            <a:xfrm>
              <a:off x="6500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5928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7071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7643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8214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8786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9357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9929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535007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513575" y="5572633"/>
              <a:ext cx="501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1" name="Freeform 80"/>
            <p:cNvSpPr/>
            <p:nvPr/>
          </p:nvSpPr>
          <p:spPr>
            <a:xfrm>
              <a:off x="534094" y="5370650"/>
              <a:ext cx="457200" cy="421100"/>
            </a:xfrm>
            <a:custGeom>
              <a:avLst/>
              <a:gdLst>
                <a:gd name="connsiteX0" fmla="*/ 0 w 457200"/>
                <a:gd name="connsiteY0" fmla="*/ 208849 h 428626"/>
                <a:gd name="connsiteX1" fmla="*/ 119062 w 457200"/>
                <a:gd name="connsiteY1" fmla="*/ 6443 h 428626"/>
                <a:gd name="connsiteX2" fmla="*/ 347662 w 457200"/>
                <a:gd name="connsiteY2" fmla="*/ 423162 h 428626"/>
                <a:gd name="connsiteX3" fmla="*/ 457200 w 457200"/>
                <a:gd name="connsiteY3" fmla="*/ 206468 h 42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428626">
                  <a:moveTo>
                    <a:pt x="0" y="208849"/>
                  </a:moveTo>
                  <a:cubicBezTo>
                    <a:pt x="30559" y="89786"/>
                    <a:pt x="61118" y="-29276"/>
                    <a:pt x="119062" y="6443"/>
                  </a:cubicBezTo>
                  <a:cubicBezTo>
                    <a:pt x="177006" y="42162"/>
                    <a:pt x="291306" y="389825"/>
                    <a:pt x="347662" y="423162"/>
                  </a:cubicBezTo>
                  <a:cubicBezTo>
                    <a:pt x="404018" y="456499"/>
                    <a:pt x="430609" y="331483"/>
                    <a:pt x="457200" y="206468"/>
                  </a:cubicBezTo>
                </a:path>
              </a:pathLst>
            </a:custGeom>
            <a:noFill/>
            <a:ln w="19050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82" name="Straight Connector 81"/>
          <p:cNvCxnSpPr/>
          <p:nvPr/>
        </p:nvCxnSpPr>
        <p:spPr>
          <a:xfrm flipV="1">
            <a:off x="1818014" y="4939405"/>
            <a:ext cx="0" cy="73579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V="1">
            <a:off x="4294112" y="4939405"/>
            <a:ext cx="0" cy="73579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84" name="Group 83"/>
          <p:cNvGrpSpPr/>
          <p:nvPr/>
        </p:nvGrpSpPr>
        <p:grpSpPr>
          <a:xfrm>
            <a:off x="4051542" y="5700309"/>
            <a:ext cx="502219" cy="459436"/>
            <a:chOff x="4136637" y="5645814"/>
            <a:chExt cx="502219" cy="459436"/>
          </a:xfrm>
        </p:grpSpPr>
        <p:cxnSp>
          <p:nvCxnSpPr>
            <p:cNvPr id="85" name="Straight Connector 84"/>
            <p:cNvCxnSpPr/>
            <p:nvPr/>
          </p:nvCxnSpPr>
          <p:spPr>
            <a:xfrm flipV="1">
              <a:off x="421664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V="1">
              <a:off x="415949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V="1">
              <a:off x="427379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433094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V="1">
              <a:off x="438809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V="1">
              <a:off x="444524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V="1">
              <a:off x="450239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V="1">
              <a:off x="455954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V="1">
              <a:off x="4137325" y="5883002"/>
              <a:ext cx="501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4" name="Oval 93"/>
            <p:cNvSpPr/>
            <p:nvPr/>
          </p:nvSpPr>
          <p:spPr>
            <a:xfrm flipV="1">
              <a:off x="4136637" y="6023056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smtClean="0"/>
            </a:p>
          </p:txBody>
        </p:sp>
        <p:sp>
          <p:nvSpPr>
            <p:cNvPr id="95" name="Oval 94"/>
            <p:cNvSpPr/>
            <p:nvPr/>
          </p:nvSpPr>
          <p:spPr>
            <a:xfrm flipV="1">
              <a:off x="4190193" y="6059531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smtClean="0"/>
            </a:p>
          </p:txBody>
        </p:sp>
        <p:sp>
          <p:nvSpPr>
            <p:cNvPr id="96" name="Oval 95"/>
            <p:cNvSpPr/>
            <p:nvPr/>
          </p:nvSpPr>
          <p:spPr>
            <a:xfrm flipV="1">
              <a:off x="4250937" y="5986861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smtClean="0"/>
            </a:p>
          </p:txBody>
        </p:sp>
        <p:sp>
          <p:nvSpPr>
            <p:cNvPr id="97" name="Oval 96"/>
            <p:cNvSpPr/>
            <p:nvPr/>
          </p:nvSpPr>
          <p:spPr>
            <a:xfrm flipV="1">
              <a:off x="4308087" y="5857586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smtClean="0"/>
            </a:p>
          </p:txBody>
        </p:sp>
        <p:sp>
          <p:nvSpPr>
            <p:cNvPr id="98" name="Oval 97"/>
            <p:cNvSpPr/>
            <p:nvPr/>
          </p:nvSpPr>
          <p:spPr>
            <a:xfrm flipV="1">
              <a:off x="4365237" y="5726617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smtClean="0"/>
            </a:p>
          </p:txBody>
        </p:sp>
        <p:sp>
          <p:nvSpPr>
            <p:cNvPr id="99" name="Oval 98"/>
            <p:cNvSpPr/>
            <p:nvPr/>
          </p:nvSpPr>
          <p:spPr>
            <a:xfrm flipV="1">
              <a:off x="4422387" y="5645814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smtClean="0"/>
            </a:p>
          </p:txBody>
        </p:sp>
        <p:sp>
          <p:nvSpPr>
            <p:cNvPr id="100" name="Oval 99"/>
            <p:cNvSpPr/>
            <p:nvPr/>
          </p:nvSpPr>
          <p:spPr>
            <a:xfrm flipV="1">
              <a:off x="4479537" y="5678903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smtClean="0"/>
            </a:p>
          </p:txBody>
        </p:sp>
        <p:sp>
          <p:nvSpPr>
            <p:cNvPr id="101" name="Oval 100"/>
            <p:cNvSpPr/>
            <p:nvPr/>
          </p:nvSpPr>
          <p:spPr>
            <a:xfrm flipV="1">
              <a:off x="4539068" y="5829011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smtClean="0"/>
            </a:p>
          </p:txBody>
        </p:sp>
        <p:cxnSp>
          <p:nvCxnSpPr>
            <p:cNvPr id="102" name="Straight Connector 101"/>
            <p:cNvCxnSpPr>
              <a:endCxn id="94" idx="4"/>
            </p:cNvCxnSpPr>
            <p:nvPr/>
          </p:nvCxnSpPr>
          <p:spPr>
            <a:xfrm>
              <a:off x="4159497" y="5883001"/>
              <a:ext cx="0" cy="140055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>
              <a:stCxn id="99" idx="0"/>
            </p:cNvCxnSpPr>
            <p:nvPr/>
          </p:nvCxnSpPr>
          <p:spPr>
            <a:xfrm>
              <a:off x="4445247" y="5691533"/>
              <a:ext cx="1648" cy="191468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>
              <a:stCxn id="101" idx="0"/>
            </p:cNvCxnSpPr>
            <p:nvPr/>
          </p:nvCxnSpPr>
          <p:spPr>
            <a:xfrm>
              <a:off x="4561928" y="5874730"/>
              <a:ext cx="0" cy="8270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4388097" y="5772970"/>
              <a:ext cx="0" cy="110032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>
              <a:stCxn id="100" idx="0"/>
            </p:cNvCxnSpPr>
            <p:nvPr/>
          </p:nvCxnSpPr>
          <p:spPr>
            <a:xfrm>
              <a:off x="4502397" y="5724622"/>
              <a:ext cx="0" cy="155824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H="1">
              <a:off x="4213053" y="5886152"/>
              <a:ext cx="1213" cy="173379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V="1">
              <a:off x="4614503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9" name="Oval 108"/>
            <p:cNvSpPr/>
            <p:nvPr/>
          </p:nvSpPr>
          <p:spPr>
            <a:xfrm flipV="1">
              <a:off x="4591643" y="6023056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smtClean="0"/>
            </a:p>
          </p:txBody>
        </p:sp>
        <p:cxnSp>
          <p:nvCxnSpPr>
            <p:cNvPr id="110" name="Straight Connector 109"/>
            <p:cNvCxnSpPr>
              <a:endCxn id="109" idx="4"/>
            </p:cNvCxnSpPr>
            <p:nvPr/>
          </p:nvCxnSpPr>
          <p:spPr>
            <a:xfrm>
              <a:off x="4614503" y="5883001"/>
              <a:ext cx="0" cy="140055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>
              <a:endCxn id="96" idx="4"/>
            </p:cNvCxnSpPr>
            <p:nvPr/>
          </p:nvCxnSpPr>
          <p:spPr>
            <a:xfrm>
              <a:off x="4273797" y="5886152"/>
              <a:ext cx="0" cy="100709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12" name="Straight Connector 111"/>
          <p:cNvCxnSpPr/>
          <p:nvPr/>
        </p:nvCxnSpPr>
        <p:spPr>
          <a:xfrm flipV="1">
            <a:off x="5412116" y="4939405"/>
            <a:ext cx="0" cy="73579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13" name="Group 112"/>
          <p:cNvGrpSpPr/>
          <p:nvPr/>
        </p:nvGrpSpPr>
        <p:grpSpPr>
          <a:xfrm>
            <a:off x="6274231" y="5717628"/>
            <a:ext cx="746503" cy="416312"/>
            <a:chOff x="5100986" y="5630573"/>
            <a:chExt cx="746503" cy="416312"/>
          </a:xfrm>
        </p:grpSpPr>
        <p:cxnSp>
          <p:nvCxnSpPr>
            <p:cNvPr id="114" name="Straight Connector 113"/>
            <p:cNvCxnSpPr/>
            <p:nvPr/>
          </p:nvCxnSpPr>
          <p:spPr>
            <a:xfrm flipV="1">
              <a:off x="526693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 flipV="1">
              <a:off x="520978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 flipV="1">
              <a:off x="532408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 flipV="1">
              <a:off x="538123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V="1">
              <a:off x="543838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 flipV="1">
              <a:off x="549553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flipV="1">
              <a:off x="555268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flipV="1">
              <a:off x="560983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 flipV="1">
              <a:off x="5187609" y="5844902"/>
              <a:ext cx="501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flipV="1">
              <a:off x="5664787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24" name="Group 123"/>
            <p:cNvGrpSpPr/>
            <p:nvPr/>
          </p:nvGrpSpPr>
          <p:grpSpPr>
            <a:xfrm>
              <a:off x="5100986" y="5697528"/>
              <a:ext cx="746503" cy="275688"/>
              <a:chOff x="5100986" y="5615333"/>
              <a:chExt cx="746503" cy="440078"/>
            </a:xfrm>
          </p:grpSpPr>
          <p:sp>
            <p:nvSpPr>
              <p:cNvPr id="125" name="Freeform 124"/>
              <p:cNvSpPr/>
              <p:nvPr/>
            </p:nvSpPr>
            <p:spPr>
              <a:xfrm flipV="1">
                <a:off x="5100986" y="5615333"/>
                <a:ext cx="511225" cy="440078"/>
              </a:xfrm>
              <a:custGeom>
                <a:avLst/>
                <a:gdLst>
                  <a:gd name="connsiteX0" fmla="*/ 0 w 457200"/>
                  <a:gd name="connsiteY0" fmla="*/ 208849 h 428626"/>
                  <a:gd name="connsiteX1" fmla="*/ 119062 w 457200"/>
                  <a:gd name="connsiteY1" fmla="*/ 6443 h 428626"/>
                  <a:gd name="connsiteX2" fmla="*/ 347662 w 457200"/>
                  <a:gd name="connsiteY2" fmla="*/ 423162 h 428626"/>
                  <a:gd name="connsiteX3" fmla="*/ 457200 w 457200"/>
                  <a:gd name="connsiteY3" fmla="*/ 206468 h 428626"/>
                  <a:gd name="connsiteX0" fmla="*/ 0 w 510937"/>
                  <a:gd name="connsiteY0" fmla="*/ 208849 h 428626"/>
                  <a:gd name="connsiteX1" fmla="*/ 172799 w 510937"/>
                  <a:gd name="connsiteY1" fmla="*/ 6443 h 428626"/>
                  <a:gd name="connsiteX2" fmla="*/ 401399 w 510937"/>
                  <a:gd name="connsiteY2" fmla="*/ 423162 h 428626"/>
                  <a:gd name="connsiteX3" fmla="*/ 510937 w 510937"/>
                  <a:gd name="connsiteY3" fmla="*/ 206468 h 428626"/>
                  <a:gd name="connsiteX0" fmla="*/ 0 w 510937"/>
                  <a:gd name="connsiteY0" fmla="*/ 206077 h 425854"/>
                  <a:gd name="connsiteX1" fmla="*/ 172799 w 510937"/>
                  <a:gd name="connsiteY1" fmla="*/ 3671 h 425854"/>
                  <a:gd name="connsiteX2" fmla="*/ 401399 w 510937"/>
                  <a:gd name="connsiteY2" fmla="*/ 420390 h 425854"/>
                  <a:gd name="connsiteX3" fmla="*/ 510937 w 510937"/>
                  <a:gd name="connsiteY3" fmla="*/ 203696 h 425854"/>
                  <a:gd name="connsiteX0" fmla="*/ 0 w 501591"/>
                  <a:gd name="connsiteY0" fmla="*/ 197276 h 426280"/>
                  <a:gd name="connsiteX1" fmla="*/ 163453 w 501591"/>
                  <a:gd name="connsiteY1" fmla="*/ 4097 h 426280"/>
                  <a:gd name="connsiteX2" fmla="*/ 392053 w 501591"/>
                  <a:gd name="connsiteY2" fmla="*/ 420816 h 426280"/>
                  <a:gd name="connsiteX3" fmla="*/ 501591 w 501591"/>
                  <a:gd name="connsiteY3" fmla="*/ 204122 h 426280"/>
                  <a:gd name="connsiteX0" fmla="*/ 0 w 501591"/>
                  <a:gd name="connsiteY0" fmla="*/ 197313 h 426317"/>
                  <a:gd name="connsiteX1" fmla="*/ 163453 w 501591"/>
                  <a:gd name="connsiteY1" fmla="*/ 4134 h 426317"/>
                  <a:gd name="connsiteX2" fmla="*/ 392053 w 501591"/>
                  <a:gd name="connsiteY2" fmla="*/ 420853 h 426317"/>
                  <a:gd name="connsiteX3" fmla="*/ 501591 w 501591"/>
                  <a:gd name="connsiteY3" fmla="*/ 204159 h 426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1591" h="426317">
                    <a:moveTo>
                      <a:pt x="0" y="197313"/>
                    </a:moveTo>
                    <a:cubicBezTo>
                      <a:pt x="86632" y="193590"/>
                      <a:pt x="98111" y="-33123"/>
                      <a:pt x="163453" y="4134"/>
                    </a:cubicBezTo>
                    <a:cubicBezTo>
                      <a:pt x="228795" y="41391"/>
                      <a:pt x="335697" y="387516"/>
                      <a:pt x="392053" y="420853"/>
                    </a:cubicBezTo>
                    <a:cubicBezTo>
                      <a:pt x="448409" y="454190"/>
                      <a:pt x="475000" y="329174"/>
                      <a:pt x="501591" y="204159"/>
                    </a:cubicBezTo>
                  </a:path>
                </a:pathLst>
              </a:custGeom>
              <a:noFill/>
              <a:ln w="19050"/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6" name="Freeform 125"/>
              <p:cNvSpPr/>
              <p:nvPr/>
            </p:nvSpPr>
            <p:spPr>
              <a:xfrm flipV="1">
                <a:off x="5612213" y="5842203"/>
                <a:ext cx="235276" cy="197058"/>
              </a:xfrm>
              <a:custGeom>
                <a:avLst/>
                <a:gdLst>
                  <a:gd name="connsiteX0" fmla="*/ 0 w 457200"/>
                  <a:gd name="connsiteY0" fmla="*/ 208849 h 428626"/>
                  <a:gd name="connsiteX1" fmla="*/ 119062 w 457200"/>
                  <a:gd name="connsiteY1" fmla="*/ 6443 h 428626"/>
                  <a:gd name="connsiteX2" fmla="*/ 347662 w 457200"/>
                  <a:gd name="connsiteY2" fmla="*/ 423162 h 428626"/>
                  <a:gd name="connsiteX3" fmla="*/ 457200 w 457200"/>
                  <a:gd name="connsiteY3" fmla="*/ 206468 h 428626"/>
                  <a:gd name="connsiteX0" fmla="*/ 0 w 347662"/>
                  <a:gd name="connsiteY0" fmla="*/ 208849 h 423162"/>
                  <a:gd name="connsiteX1" fmla="*/ 119062 w 347662"/>
                  <a:gd name="connsiteY1" fmla="*/ 6443 h 423162"/>
                  <a:gd name="connsiteX2" fmla="*/ 347662 w 347662"/>
                  <a:gd name="connsiteY2" fmla="*/ 423162 h 423162"/>
                  <a:gd name="connsiteX0" fmla="*/ 0 w 235516"/>
                  <a:gd name="connsiteY0" fmla="*/ 202411 h 206806"/>
                  <a:gd name="connsiteX1" fmla="*/ 119062 w 235516"/>
                  <a:gd name="connsiteY1" fmla="*/ 5 h 206806"/>
                  <a:gd name="connsiteX2" fmla="*/ 235516 w 235516"/>
                  <a:gd name="connsiteY2" fmla="*/ 206806 h 206806"/>
                  <a:gd name="connsiteX0" fmla="*/ 0 w 235516"/>
                  <a:gd name="connsiteY0" fmla="*/ 202411 h 206806"/>
                  <a:gd name="connsiteX1" fmla="*/ 119062 w 235516"/>
                  <a:gd name="connsiteY1" fmla="*/ 5 h 206806"/>
                  <a:gd name="connsiteX2" fmla="*/ 235516 w 235516"/>
                  <a:gd name="connsiteY2" fmla="*/ 206806 h 206806"/>
                  <a:gd name="connsiteX0" fmla="*/ 0 w 235516"/>
                  <a:gd name="connsiteY0" fmla="*/ 202411 h 206806"/>
                  <a:gd name="connsiteX1" fmla="*/ 119062 w 235516"/>
                  <a:gd name="connsiteY1" fmla="*/ 5 h 206806"/>
                  <a:gd name="connsiteX2" fmla="*/ 235516 w 235516"/>
                  <a:gd name="connsiteY2" fmla="*/ 206806 h 206806"/>
                  <a:gd name="connsiteX0" fmla="*/ 0 w 263553"/>
                  <a:gd name="connsiteY0" fmla="*/ 202408 h 204496"/>
                  <a:gd name="connsiteX1" fmla="*/ 119062 w 263553"/>
                  <a:gd name="connsiteY1" fmla="*/ 2 h 204496"/>
                  <a:gd name="connsiteX2" fmla="*/ 263553 w 263553"/>
                  <a:gd name="connsiteY2" fmla="*/ 204495 h 204496"/>
                  <a:gd name="connsiteX0" fmla="*/ 0 w 263553"/>
                  <a:gd name="connsiteY0" fmla="*/ 202408 h 204495"/>
                  <a:gd name="connsiteX1" fmla="*/ 119062 w 263553"/>
                  <a:gd name="connsiteY1" fmla="*/ 2 h 204495"/>
                  <a:gd name="connsiteX2" fmla="*/ 263553 w 263553"/>
                  <a:gd name="connsiteY2" fmla="*/ 204495 h 204495"/>
                  <a:gd name="connsiteX0" fmla="*/ 0 w 263553"/>
                  <a:gd name="connsiteY0" fmla="*/ 190873 h 192960"/>
                  <a:gd name="connsiteX1" fmla="*/ 102708 w 263553"/>
                  <a:gd name="connsiteY1" fmla="*/ 2 h 192960"/>
                  <a:gd name="connsiteX2" fmla="*/ 263553 w 263553"/>
                  <a:gd name="connsiteY2" fmla="*/ 192960 h 192960"/>
                  <a:gd name="connsiteX0" fmla="*/ 0 w 263553"/>
                  <a:gd name="connsiteY0" fmla="*/ 190939 h 193026"/>
                  <a:gd name="connsiteX1" fmla="*/ 102708 w 263553"/>
                  <a:gd name="connsiteY1" fmla="*/ 68 h 193026"/>
                  <a:gd name="connsiteX2" fmla="*/ 263553 w 263553"/>
                  <a:gd name="connsiteY2" fmla="*/ 193026 h 193026"/>
                  <a:gd name="connsiteX0" fmla="*/ 0 w 263553"/>
                  <a:gd name="connsiteY0" fmla="*/ 190882 h 190882"/>
                  <a:gd name="connsiteX1" fmla="*/ 102708 w 263553"/>
                  <a:gd name="connsiteY1" fmla="*/ 11 h 190882"/>
                  <a:gd name="connsiteX2" fmla="*/ 263553 w 263553"/>
                  <a:gd name="connsiteY2" fmla="*/ 181434 h 190882"/>
                  <a:gd name="connsiteX0" fmla="*/ 0 w 263553"/>
                  <a:gd name="connsiteY0" fmla="*/ 190882 h 190882"/>
                  <a:gd name="connsiteX1" fmla="*/ 102708 w 263553"/>
                  <a:gd name="connsiteY1" fmla="*/ 11 h 190882"/>
                  <a:gd name="connsiteX2" fmla="*/ 263553 w 263553"/>
                  <a:gd name="connsiteY2" fmla="*/ 181434 h 190882"/>
                  <a:gd name="connsiteX0" fmla="*/ 0 w 263553"/>
                  <a:gd name="connsiteY0" fmla="*/ 190877 h 190877"/>
                  <a:gd name="connsiteX1" fmla="*/ 102708 w 263553"/>
                  <a:gd name="connsiteY1" fmla="*/ 6 h 190877"/>
                  <a:gd name="connsiteX2" fmla="*/ 263553 w 263553"/>
                  <a:gd name="connsiteY2" fmla="*/ 181429 h 190877"/>
                  <a:gd name="connsiteX0" fmla="*/ 0 w 263553"/>
                  <a:gd name="connsiteY0" fmla="*/ 190877 h 190877"/>
                  <a:gd name="connsiteX1" fmla="*/ 102708 w 263553"/>
                  <a:gd name="connsiteY1" fmla="*/ 6 h 190877"/>
                  <a:gd name="connsiteX2" fmla="*/ 263553 w 263553"/>
                  <a:gd name="connsiteY2" fmla="*/ 181429 h 190877"/>
                  <a:gd name="connsiteX0" fmla="*/ 0 w 230843"/>
                  <a:gd name="connsiteY0" fmla="*/ 190899 h 190899"/>
                  <a:gd name="connsiteX1" fmla="*/ 102708 w 230843"/>
                  <a:gd name="connsiteY1" fmla="*/ 28 h 190899"/>
                  <a:gd name="connsiteX2" fmla="*/ 230843 w 230843"/>
                  <a:gd name="connsiteY2" fmla="*/ 176837 h 190899"/>
                  <a:gd name="connsiteX0" fmla="*/ 0 w 230843"/>
                  <a:gd name="connsiteY0" fmla="*/ 190897 h 190897"/>
                  <a:gd name="connsiteX1" fmla="*/ 102708 w 230843"/>
                  <a:gd name="connsiteY1" fmla="*/ 26 h 190897"/>
                  <a:gd name="connsiteX2" fmla="*/ 230843 w 230843"/>
                  <a:gd name="connsiteY2" fmla="*/ 176835 h 190897"/>
                  <a:gd name="connsiteX0" fmla="*/ 0 w 230843"/>
                  <a:gd name="connsiteY0" fmla="*/ 190896 h 190896"/>
                  <a:gd name="connsiteX1" fmla="*/ 102708 w 230843"/>
                  <a:gd name="connsiteY1" fmla="*/ 25 h 190896"/>
                  <a:gd name="connsiteX2" fmla="*/ 230843 w 230843"/>
                  <a:gd name="connsiteY2" fmla="*/ 176834 h 190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843" h="190896">
                    <a:moveTo>
                      <a:pt x="0" y="190896"/>
                    </a:moveTo>
                    <a:cubicBezTo>
                      <a:pt x="30559" y="71833"/>
                      <a:pt x="64234" y="2369"/>
                      <a:pt x="102708" y="25"/>
                    </a:cubicBezTo>
                    <a:cubicBezTo>
                      <a:pt x="141182" y="-2319"/>
                      <a:pt x="181498" y="164258"/>
                      <a:pt x="230843" y="176834"/>
                    </a:cubicBezTo>
                  </a:path>
                </a:pathLst>
              </a:custGeom>
              <a:noFill/>
              <a:ln w="19050"/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cxnSp>
        <p:nvCxnSpPr>
          <p:cNvPr id="127" name="Straight Connector 126"/>
          <p:cNvCxnSpPr/>
          <p:nvPr/>
        </p:nvCxnSpPr>
        <p:spPr>
          <a:xfrm flipV="1">
            <a:off x="7647278" y="5723168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flipV="1">
            <a:off x="7590128" y="5723168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 flipV="1">
            <a:off x="7704428" y="5723168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flipV="1">
            <a:off x="7761578" y="5723168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flipV="1">
            <a:off x="7818728" y="5723168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flipV="1">
            <a:off x="7875878" y="5723168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V="1">
            <a:off x="7933028" y="5723168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V="1">
            <a:off x="7990178" y="5723168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flipV="1">
            <a:off x="7567956" y="5937497"/>
            <a:ext cx="50153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flipV="1">
            <a:off x="8045134" y="5723168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V="1">
            <a:off x="7818721" y="4939406"/>
            <a:ext cx="5497" cy="47956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368395" y="6171540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transverse </a:t>
            </a:r>
          </a:p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position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1390653" y="6194979"/>
            <a:ext cx="8547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pre-processed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2597183" y="6171072"/>
            <a:ext cx="58381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sampled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position</a:t>
            </a:r>
          </a:p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“</a:t>
            </a:r>
            <a:r>
              <a:rPr lang="en-GB" sz="900" i="1" dirty="0" smtClean="0">
                <a:solidFill>
                  <a:schemeClr val="bg1">
                    <a:lumMod val="50000"/>
                  </a:schemeClr>
                </a:solidFill>
              </a:rPr>
              <a:t>slices</a:t>
            </a:r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”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3862328" y="6171072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calculated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correction data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5117037" y="6171072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correction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signal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43" name="Straight Connector 142"/>
          <p:cNvCxnSpPr/>
          <p:nvPr/>
        </p:nvCxnSpPr>
        <p:spPr>
          <a:xfrm flipV="1">
            <a:off x="6552226" y="4939405"/>
            <a:ext cx="0" cy="73579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44" name="Group 143"/>
          <p:cNvGrpSpPr/>
          <p:nvPr/>
        </p:nvGrpSpPr>
        <p:grpSpPr>
          <a:xfrm>
            <a:off x="5160457" y="5723168"/>
            <a:ext cx="622262" cy="416312"/>
            <a:chOff x="6280255" y="5630573"/>
            <a:chExt cx="622262" cy="416312"/>
          </a:xfrm>
        </p:grpSpPr>
        <p:cxnSp>
          <p:nvCxnSpPr>
            <p:cNvPr id="145" name="Straight Connector 144"/>
            <p:cNvCxnSpPr/>
            <p:nvPr/>
          </p:nvCxnSpPr>
          <p:spPr>
            <a:xfrm flipV="1">
              <a:off x="640704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 flipV="1">
              <a:off x="634989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 flipV="1">
              <a:off x="646419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 flipV="1">
              <a:off x="652134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flipV="1">
              <a:off x="657849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flipV="1">
              <a:off x="663564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flipV="1">
              <a:off x="669279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flipV="1">
              <a:off x="674994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flipV="1">
              <a:off x="6327719" y="5844902"/>
              <a:ext cx="501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 flipV="1">
              <a:off x="6804897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55" name="Group 154"/>
            <p:cNvGrpSpPr/>
            <p:nvPr/>
          </p:nvGrpSpPr>
          <p:grpSpPr>
            <a:xfrm>
              <a:off x="6280255" y="5728024"/>
              <a:ext cx="622262" cy="273180"/>
              <a:chOff x="6280255" y="5728024"/>
              <a:chExt cx="622262" cy="273180"/>
            </a:xfrm>
          </p:grpSpPr>
          <p:sp>
            <p:nvSpPr>
              <p:cNvPr id="156" name="Freeform 155"/>
              <p:cNvSpPr/>
              <p:nvPr/>
            </p:nvSpPr>
            <p:spPr>
              <a:xfrm rot="20539392" flipV="1">
                <a:off x="6280255" y="5728024"/>
                <a:ext cx="476418" cy="273180"/>
              </a:xfrm>
              <a:custGeom>
                <a:avLst/>
                <a:gdLst>
                  <a:gd name="connsiteX0" fmla="*/ 0 w 457200"/>
                  <a:gd name="connsiteY0" fmla="*/ 208849 h 428626"/>
                  <a:gd name="connsiteX1" fmla="*/ 119062 w 457200"/>
                  <a:gd name="connsiteY1" fmla="*/ 6443 h 428626"/>
                  <a:gd name="connsiteX2" fmla="*/ 347662 w 457200"/>
                  <a:gd name="connsiteY2" fmla="*/ 423162 h 428626"/>
                  <a:gd name="connsiteX3" fmla="*/ 457200 w 457200"/>
                  <a:gd name="connsiteY3" fmla="*/ 206468 h 428626"/>
                  <a:gd name="connsiteX0" fmla="*/ 0 w 510937"/>
                  <a:gd name="connsiteY0" fmla="*/ 208849 h 428626"/>
                  <a:gd name="connsiteX1" fmla="*/ 172799 w 510937"/>
                  <a:gd name="connsiteY1" fmla="*/ 6443 h 428626"/>
                  <a:gd name="connsiteX2" fmla="*/ 401399 w 510937"/>
                  <a:gd name="connsiteY2" fmla="*/ 423162 h 428626"/>
                  <a:gd name="connsiteX3" fmla="*/ 510937 w 510937"/>
                  <a:gd name="connsiteY3" fmla="*/ 206468 h 428626"/>
                  <a:gd name="connsiteX0" fmla="*/ 0 w 510937"/>
                  <a:gd name="connsiteY0" fmla="*/ 206077 h 425854"/>
                  <a:gd name="connsiteX1" fmla="*/ 172799 w 510937"/>
                  <a:gd name="connsiteY1" fmla="*/ 3671 h 425854"/>
                  <a:gd name="connsiteX2" fmla="*/ 401399 w 510937"/>
                  <a:gd name="connsiteY2" fmla="*/ 420390 h 425854"/>
                  <a:gd name="connsiteX3" fmla="*/ 510937 w 510937"/>
                  <a:gd name="connsiteY3" fmla="*/ 203696 h 425854"/>
                  <a:gd name="connsiteX0" fmla="*/ 0 w 501591"/>
                  <a:gd name="connsiteY0" fmla="*/ 197276 h 426280"/>
                  <a:gd name="connsiteX1" fmla="*/ 163453 w 501591"/>
                  <a:gd name="connsiteY1" fmla="*/ 4097 h 426280"/>
                  <a:gd name="connsiteX2" fmla="*/ 392053 w 501591"/>
                  <a:gd name="connsiteY2" fmla="*/ 420816 h 426280"/>
                  <a:gd name="connsiteX3" fmla="*/ 501591 w 501591"/>
                  <a:gd name="connsiteY3" fmla="*/ 204122 h 426280"/>
                  <a:gd name="connsiteX0" fmla="*/ 0 w 501591"/>
                  <a:gd name="connsiteY0" fmla="*/ 197313 h 426317"/>
                  <a:gd name="connsiteX1" fmla="*/ 163453 w 501591"/>
                  <a:gd name="connsiteY1" fmla="*/ 4134 h 426317"/>
                  <a:gd name="connsiteX2" fmla="*/ 392053 w 501591"/>
                  <a:gd name="connsiteY2" fmla="*/ 420853 h 426317"/>
                  <a:gd name="connsiteX3" fmla="*/ 501591 w 501591"/>
                  <a:gd name="connsiteY3" fmla="*/ 204159 h 426317"/>
                  <a:gd name="connsiteX0" fmla="*/ 0 w 467440"/>
                  <a:gd name="connsiteY0" fmla="*/ 350196 h 422439"/>
                  <a:gd name="connsiteX1" fmla="*/ 129302 w 467440"/>
                  <a:gd name="connsiteY1" fmla="*/ 256 h 422439"/>
                  <a:gd name="connsiteX2" fmla="*/ 357902 w 467440"/>
                  <a:gd name="connsiteY2" fmla="*/ 416975 h 422439"/>
                  <a:gd name="connsiteX3" fmla="*/ 467440 w 467440"/>
                  <a:gd name="connsiteY3" fmla="*/ 200281 h 422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7440" h="422439">
                    <a:moveTo>
                      <a:pt x="0" y="350196"/>
                    </a:moveTo>
                    <a:cubicBezTo>
                      <a:pt x="86632" y="346473"/>
                      <a:pt x="69652" y="-10874"/>
                      <a:pt x="129302" y="256"/>
                    </a:cubicBezTo>
                    <a:cubicBezTo>
                      <a:pt x="188952" y="11386"/>
                      <a:pt x="301546" y="383638"/>
                      <a:pt x="357902" y="416975"/>
                    </a:cubicBezTo>
                    <a:cubicBezTo>
                      <a:pt x="414258" y="450312"/>
                      <a:pt x="440849" y="325296"/>
                      <a:pt x="467440" y="200281"/>
                    </a:cubicBezTo>
                  </a:path>
                </a:pathLst>
              </a:custGeom>
              <a:noFill/>
              <a:ln w="19050"/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7" name="Freeform 156"/>
              <p:cNvSpPr/>
              <p:nvPr/>
            </p:nvSpPr>
            <p:spPr>
              <a:xfrm rot="20539392" flipV="1">
                <a:off x="6758320" y="5773389"/>
                <a:ext cx="144197" cy="96264"/>
              </a:xfrm>
              <a:custGeom>
                <a:avLst/>
                <a:gdLst>
                  <a:gd name="connsiteX0" fmla="*/ 0 w 457200"/>
                  <a:gd name="connsiteY0" fmla="*/ 208849 h 428626"/>
                  <a:gd name="connsiteX1" fmla="*/ 119062 w 457200"/>
                  <a:gd name="connsiteY1" fmla="*/ 6443 h 428626"/>
                  <a:gd name="connsiteX2" fmla="*/ 347662 w 457200"/>
                  <a:gd name="connsiteY2" fmla="*/ 423162 h 428626"/>
                  <a:gd name="connsiteX3" fmla="*/ 457200 w 457200"/>
                  <a:gd name="connsiteY3" fmla="*/ 206468 h 428626"/>
                  <a:gd name="connsiteX0" fmla="*/ 0 w 347662"/>
                  <a:gd name="connsiteY0" fmla="*/ 208849 h 423162"/>
                  <a:gd name="connsiteX1" fmla="*/ 119062 w 347662"/>
                  <a:gd name="connsiteY1" fmla="*/ 6443 h 423162"/>
                  <a:gd name="connsiteX2" fmla="*/ 347662 w 347662"/>
                  <a:gd name="connsiteY2" fmla="*/ 423162 h 423162"/>
                  <a:gd name="connsiteX0" fmla="*/ 0 w 235516"/>
                  <a:gd name="connsiteY0" fmla="*/ 202411 h 206806"/>
                  <a:gd name="connsiteX1" fmla="*/ 119062 w 235516"/>
                  <a:gd name="connsiteY1" fmla="*/ 5 h 206806"/>
                  <a:gd name="connsiteX2" fmla="*/ 235516 w 235516"/>
                  <a:gd name="connsiteY2" fmla="*/ 206806 h 206806"/>
                  <a:gd name="connsiteX0" fmla="*/ 0 w 235516"/>
                  <a:gd name="connsiteY0" fmla="*/ 202411 h 206806"/>
                  <a:gd name="connsiteX1" fmla="*/ 119062 w 235516"/>
                  <a:gd name="connsiteY1" fmla="*/ 5 h 206806"/>
                  <a:gd name="connsiteX2" fmla="*/ 235516 w 235516"/>
                  <a:gd name="connsiteY2" fmla="*/ 206806 h 206806"/>
                  <a:gd name="connsiteX0" fmla="*/ 0 w 235516"/>
                  <a:gd name="connsiteY0" fmla="*/ 202411 h 206806"/>
                  <a:gd name="connsiteX1" fmla="*/ 119062 w 235516"/>
                  <a:gd name="connsiteY1" fmla="*/ 5 h 206806"/>
                  <a:gd name="connsiteX2" fmla="*/ 235516 w 235516"/>
                  <a:gd name="connsiteY2" fmla="*/ 206806 h 206806"/>
                  <a:gd name="connsiteX0" fmla="*/ 0 w 263553"/>
                  <a:gd name="connsiteY0" fmla="*/ 202408 h 204496"/>
                  <a:gd name="connsiteX1" fmla="*/ 119062 w 263553"/>
                  <a:gd name="connsiteY1" fmla="*/ 2 h 204496"/>
                  <a:gd name="connsiteX2" fmla="*/ 263553 w 263553"/>
                  <a:gd name="connsiteY2" fmla="*/ 204495 h 204496"/>
                  <a:gd name="connsiteX0" fmla="*/ 0 w 263553"/>
                  <a:gd name="connsiteY0" fmla="*/ 202408 h 204495"/>
                  <a:gd name="connsiteX1" fmla="*/ 119062 w 263553"/>
                  <a:gd name="connsiteY1" fmla="*/ 2 h 204495"/>
                  <a:gd name="connsiteX2" fmla="*/ 263553 w 263553"/>
                  <a:gd name="connsiteY2" fmla="*/ 204495 h 204495"/>
                  <a:gd name="connsiteX0" fmla="*/ 0 w 263553"/>
                  <a:gd name="connsiteY0" fmla="*/ 190873 h 192960"/>
                  <a:gd name="connsiteX1" fmla="*/ 102708 w 263553"/>
                  <a:gd name="connsiteY1" fmla="*/ 2 h 192960"/>
                  <a:gd name="connsiteX2" fmla="*/ 263553 w 263553"/>
                  <a:gd name="connsiteY2" fmla="*/ 192960 h 192960"/>
                  <a:gd name="connsiteX0" fmla="*/ 0 w 263553"/>
                  <a:gd name="connsiteY0" fmla="*/ 190939 h 193026"/>
                  <a:gd name="connsiteX1" fmla="*/ 102708 w 263553"/>
                  <a:gd name="connsiteY1" fmla="*/ 68 h 193026"/>
                  <a:gd name="connsiteX2" fmla="*/ 263553 w 263553"/>
                  <a:gd name="connsiteY2" fmla="*/ 193026 h 193026"/>
                  <a:gd name="connsiteX0" fmla="*/ 0 w 263553"/>
                  <a:gd name="connsiteY0" fmla="*/ 190882 h 190882"/>
                  <a:gd name="connsiteX1" fmla="*/ 102708 w 263553"/>
                  <a:gd name="connsiteY1" fmla="*/ 11 h 190882"/>
                  <a:gd name="connsiteX2" fmla="*/ 263553 w 263553"/>
                  <a:gd name="connsiteY2" fmla="*/ 181434 h 190882"/>
                  <a:gd name="connsiteX0" fmla="*/ 0 w 263553"/>
                  <a:gd name="connsiteY0" fmla="*/ 190882 h 190882"/>
                  <a:gd name="connsiteX1" fmla="*/ 102708 w 263553"/>
                  <a:gd name="connsiteY1" fmla="*/ 11 h 190882"/>
                  <a:gd name="connsiteX2" fmla="*/ 263553 w 263553"/>
                  <a:gd name="connsiteY2" fmla="*/ 181434 h 190882"/>
                  <a:gd name="connsiteX0" fmla="*/ 0 w 263553"/>
                  <a:gd name="connsiteY0" fmla="*/ 190877 h 190877"/>
                  <a:gd name="connsiteX1" fmla="*/ 102708 w 263553"/>
                  <a:gd name="connsiteY1" fmla="*/ 6 h 190877"/>
                  <a:gd name="connsiteX2" fmla="*/ 263553 w 263553"/>
                  <a:gd name="connsiteY2" fmla="*/ 181429 h 190877"/>
                  <a:gd name="connsiteX0" fmla="*/ 0 w 263553"/>
                  <a:gd name="connsiteY0" fmla="*/ 190877 h 190877"/>
                  <a:gd name="connsiteX1" fmla="*/ 102708 w 263553"/>
                  <a:gd name="connsiteY1" fmla="*/ 6 h 190877"/>
                  <a:gd name="connsiteX2" fmla="*/ 263553 w 263553"/>
                  <a:gd name="connsiteY2" fmla="*/ 181429 h 190877"/>
                  <a:gd name="connsiteX0" fmla="*/ 0 w 230843"/>
                  <a:gd name="connsiteY0" fmla="*/ 190899 h 190899"/>
                  <a:gd name="connsiteX1" fmla="*/ 102708 w 230843"/>
                  <a:gd name="connsiteY1" fmla="*/ 28 h 190899"/>
                  <a:gd name="connsiteX2" fmla="*/ 230843 w 230843"/>
                  <a:gd name="connsiteY2" fmla="*/ 176837 h 190899"/>
                  <a:gd name="connsiteX0" fmla="*/ 0 w 230843"/>
                  <a:gd name="connsiteY0" fmla="*/ 190897 h 190897"/>
                  <a:gd name="connsiteX1" fmla="*/ 102708 w 230843"/>
                  <a:gd name="connsiteY1" fmla="*/ 26 h 190897"/>
                  <a:gd name="connsiteX2" fmla="*/ 230843 w 230843"/>
                  <a:gd name="connsiteY2" fmla="*/ 176835 h 190897"/>
                  <a:gd name="connsiteX0" fmla="*/ 0 w 230843"/>
                  <a:gd name="connsiteY0" fmla="*/ 190896 h 190896"/>
                  <a:gd name="connsiteX1" fmla="*/ 102708 w 230843"/>
                  <a:gd name="connsiteY1" fmla="*/ 25 h 190896"/>
                  <a:gd name="connsiteX2" fmla="*/ 230843 w 230843"/>
                  <a:gd name="connsiteY2" fmla="*/ 176834 h 190896"/>
                  <a:gd name="connsiteX0" fmla="*/ 0 w 102708"/>
                  <a:gd name="connsiteY0" fmla="*/ 190871 h 190871"/>
                  <a:gd name="connsiteX1" fmla="*/ 102708 w 102708"/>
                  <a:gd name="connsiteY1" fmla="*/ 0 h 190871"/>
                  <a:gd name="connsiteX0" fmla="*/ 0 w 117899"/>
                  <a:gd name="connsiteY0" fmla="*/ 152125 h 152125"/>
                  <a:gd name="connsiteX1" fmla="*/ 117899 w 117899"/>
                  <a:gd name="connsiteY1" fmla="*/ 0 h 152125"/>
                  <a:gd name="connsiteX0" fmla="*/ 0 w 117899"/>
                  <a:gd name="connsiteY0" fmla="*/ 155996 h 155996"/>
                  <a:gd name="connsiteX1" fmla="*/ 117899 w 117899"/>
                  <a:gd name="connsiteY1" fmla="*/ 3871 h 155996"/>
                  <a:gd name="connsiteX0" fmla="*/ 0 w 141480"/>
                  <a:gd name="connsiteY0" fmla="*/ 148923 h 148923"/>
                  <a:gd name="connsiteX1" fmla="*/ 141480 w 141480"/>
                  <a:gd name="connsiteY1" fmla="*/ 4277 h 148923"/>
                  <a:gd name="connsiteX0" fmla="*/ 0 w 141480"/>
                  <a:gd name="connsiteY0" fmla="*/ 148861 h 148861"/>
                  <a:gd name="connsiteX1" fmla="*/ 141480 w 141480"/>
                  <a:gd name="connsiteY1" fmla="*/ 4215 h 148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1480" h="148861">
                    <a:moveTo>
                      <a:pt x="0" y="148861"/>
                    </a:moveTo>
                    <a:cubicBezTo>
                      <a:pt x="30559" y="29798"/>
                      <a:pt x="30034" y="-14760"/>
                      <a:pt x="141480" y="4215"/>
                    </a:cubicBezTo>
                  </a:path>
                </a:pathLst>
              </a:custGeom>
              <a:noFill/>
              <a:ln w="19050"/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sp>
        <p:nvSpPr>
          <p:cNvPr id="158" name="TextBox 157"/>
          <p:cNvSpPr txBox="1"/>
          <p:nvPr/>
        </p:nvSpPr>
        <p:spPr>
          <a:xfrm>
            <a:off x="6225859" y="6194155"/>
            <a:ext cx="8386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pre-distortion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7635848" y="6194155"/>
            <a:ext cx="7184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drive signal</a:t>
            </a:r>
          </a:p>
        </p:txBody>
      </p:sp>
      <p:grpSp>
        <p:nvGrpSpPr>
          <p:cNvPr id="160" name="Group 159"/>
          <p:cNvGrpSpPr/>
          <p:nvPr/>
        </p:nvGrpSpPr>
        <p:grpSpPr>
          <a:xfrm>
            <a:off x="7477410" y="5571375"/>
            <a:ext cx="746503" cy="713184"/>
            <a:chOff x="7509165" y="5478780"/>
            <a:chExt cx="746503" cy="713184"/>
          </a:xfrm>
        </p:grpSpPr>
        <p:sp>
          <p:nvSpPr>
            <p:cNvPr id="161" name="Freeform 160"/>
            <p:cNvSpPr/>
            <p:nvPr/>
          </p:nvSpPr>
          <p:spPr>
            <a:xfrm flipV="1">
              <a:off x="7509165" y="5478780"/>
              <a:ext cx="511225" cy="713184"/>
            </a:xfrm>
            <a:custGeom>
              <a:avLst/>
              <a:gdLst>
                <a:gd name="connsiteX0" fmla="*/ 0 w 457200"/>
                <a:gd name="connsiteY0" fmla="*/ 208849 h 428626"/>
                <a:gd name="connsiteX1" fmla="*/ 119062 w 457200"/>
                <a:gd name="connsiteY1" fmla="*/ 6443 h 428626"/>
                <a:gd name="connsiteX2" fmla="*/ 347662 w 457200"/>
                <a:gd name="connsiteY2" fmla="*/ 423162 h 428626"/>
                <a:gd name="connsiteX3" fmla="*/ 457200 w 457200"/>
                <a:gd name="connsiteY3" fmla="*/ 206468 h 428626"/>
                <a:gd name="connsiteX0" fmla="*/ 0 w 510937"/>
                <a:gd name="connsiteY0" fmla="*/ 208849 h 428626"/>
                <a:gd name="connsiteX1" fmla="*/ 172799 w 510937"/>
                <a:gd name="connsiteY1" fmla="*/ 6443 h 428626"/>
                <a:gd name="connsiteX2" fmla="*/ 401399 w 510937"/>
                <a:gd name="connsiteY2" fmla="*/ 423162 h 428626"/>
                <a:gd name="connsiteX3" fmla="*/ 510937 w 510937"/>
                <a:gd name="connsiteY3" fmla="*/ 206468 h 428626"/>
                <a:gd name="connsiteX0" fmla="*/ 0 w 510937"/>
                <a:gd name="connsiteY0" fmla="*/ 206077 h 425854"/>
                <a:gd name="connsiteX1" fmla="*/ 172799 w 510937"/>
                <a:gd name="connsiteY1" fmla="*/ 3671 h 425854"/>
                <a:gd name="connsiteX2" fmla="*/ 401399 w 510937"/>
                <a:gd name="connsiteY2" fmla="*/ 420390 h 425854"/>
                <a:gd name="connsiteX3" fmla="*/ 510937 w 510937"/>
                <a:gd name="connsiteY3" fmla="*/ 203696 h 425854"/>
                <a:gd name="connsiteX0" fmla="*/ 0 w 501591"/>
                <a:gd name="connsiteY0" fmla="*/ 197276 h 426280"/>
                <a:gd name="connsiteX1" fmla="*/ 163453 w 501591"/>
                <a:gd name="connsiteY1" fmla="*/ 4097 h 426280"/>
                <a:gd name="connsiteX2" fmla="*/ 392053 w 501591"/>
                <a:gd name="connsiteY2" fmla="*/ 420816 h 426280"/>
                <a:gd name="connsiteX3" fmla="*/ 501591 w 501591"/>
                <a:gd name="connsiteY3" fmla="*/ 204122 h 426280"/>
                <a:gd name="connsiteX0" fmla="*/ 0 w 501591"/>
                <a:gd name="connsiteY0" fmla="*/ 197313 h 426317"/>
                <a:gd name="connsiteX1" fmla="*/ 163453 w 501591"/>
                <a:gd name="connsiteY1" fmla="*/ 4134 h 426317"/>
                <a:gd name="connsiteX2" fmla="*/ 392053 w 501591"/>
                <a:gd name="connsiteY2" fmla="*/ 420853 h 426317"/>
                <a:gd name="connsiteX3" fmla="*/ 501591 w 501591"/>
                <a:gd name="connsiteY3" fmla="*/ 204159 h 426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1591" h="426317">
                  <a:moveTo>
                    <a:pt x="0" y="197313"/>
                  </a:moveTo>
                  <a:cubicBezTo>
                    <a:pt x="86632" y="193590"/>
                    <a:pt x="98111" y="-33123"/>
                    <a:pt x="163453" y="4134"/>
                  </a:cubicBezTo>
                  <a:cubicBezTo>
                    <a:pt x="228795" y="41391"/>
                    <a:pt x="335697" y="387516"/>
                    <a:pt x="392053" y="420853"/>
                  </a:cubicBezTo>
                  <a:cubicBezTo>
                    <a:pt x="448409" y="454190"/>
                    <a:pt x="475000" y="329174"/>
                    <a:pt x="501591" y="204159"/>
                  </a:cubicBezTo>
                </a:path>
              </a:pathLst>
            </a:custGeom>
            <a:noFill/>
            <a:ln w="19050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2" name="Freeform 161"/>
            <p:cNvSpPr/>
            <p:nvPr/>
          </p:nvSpPr>
          <p:spPr>
            <a:xfrm flipV="1">
              <a:off x="8020392" y="5846442"/>
              <a:ext cx="235276" cy="102319"/>
            </a:xfrm>
            <a:custGeom>
              <a:avLst/>
              <a:gdLst>
                <a:gd name="connsiteX0" fmla="*/ 0 w 457200"/>
                <a:gd name="connsiteY0" fmla="*/ 208849 h 428626"/>
                <a:gd name="connsiteX1" fmla="*/ 119062 w 457200"/>
                <a:gd name="connsiteY1" fmla="*/ 6443 h 428626"/>
                <a:gd name="connsiteX2" fmla="*/ 347662 w 457200"/>
                <a:gd name="connsiteY2" fmla="*/ 423162 h 428626"/>
                <a:gd name="connsiteX3" fmla="*/ 457200 w 457200"/>
                <a:gd name="connsiteY3" fmla="*/ 206468 h 428626"/>
                <a:gd name="connsiteX0" fmla="*/ 0 w 347662"/>
                <a:gd name="connsiteY0" fmla="*/ 208849 h 423162"/>
                <a:gd name="connsiteX1" fmla="*/ 119062 w 347662"/>
                <a:gd name="connsiteY1" fmla="*/ 6443 h 423162"/>
                <a:gd name="connsiteX2" fmla="*/ 347662 w 347662"/>
                <a:gd name="connsiteY2" fmla="*/ 423162 h 423162"/>
                <a:gd name="connsiteX0" fmla="*/ 0 w 235516"/>
                <a:gd name="connsiteY0" fmla="*/ 202411 h 206806"/>
                <a:gd name="connsiteX1" fmla="*/ 119062 w 235516"/>
                <a:gd name="connsiteY1" fmla="*/ 5 h 206806"/>
                <a:gd name="connsiteX2" fmla="*/ 235516 w 235516"/>
                <a:gd name="connsiteY2" fmla="*/ 206806 h 206806"/>
                <a:gd name="connsiteX0" fmla="*/ 0 w 235516"/>
                <a:gd name="connsiteY0" fmla="*/ 202411 h 206806"/>
                <a:gd name="connsiteX1" fmla="*/ 119062 w 235516"/>
                <a:gd name="connsiteY1" fmla="*/ 5 h 206806"/>
                <a:gd name="connsiteX2" fmla="*/ 235516 w 235516"/>
                <a:gd name="connsiteY2" fmla="*/ 206806 h 206806"/>
                <a:gd name="connsiteX0" fmla="*/ 0 w 235516"/>
                <a:gd name="connsiteY0" fmla="*/ 202411 h 206806"/>
                <a:gd name="connsiteX1" fmla="*/ 119062 w 235516"/>
                <a:gd name="connsiteY1" fmla="*/ 5 h 206806"/>
                <a:gd name="connsiteX2" fmla="*/ 235516 w 235516"/>
                <a:gd name="connsiteY2" fmla="*/ 206806 h 206806"/>
                <a:gd name="connsiteX0" fmla="*/ 0 w 263553"/>
                <a:gd name="connsiteY0" fmla="*/ 202408 h 204496"/>
                <a:gd name="connsiteX1" fmla="*/ 119062 w 263553"/>
                <a:gd name="connsiteY1" fmla="*/ 2 h 204496"/>
                <a:gd name="connsiteX2" fmla="*/ 263553 w 263553"/>
                <a:gd name="connsiteY2" fmla="*/ 204495 h 204496"/>
                <a:gd name="connsiteX0" fmla="*/ 0 w 263553"/>
                <a:gd name="connsiteY0" fmla="*/ 202408 h 204495"/>
                <a:gd name="connsiteX1" fmla="*/ 119062 w 263553"/>
                <a:gd name="connsiteY1" fmla="*/ 2 h 204495"/>
                <a:gd name="connsiteX2" fmla="*/ 263553 w 263553"/>
                <a:gd name="connsiteY2" fmla="*/ 204495 h 204495"/>
                <a:gd name="connsiteX0" fmla="*/ 0 w 263553"/>
                <a:gd name="connsiteY0" fmla="*/ 190873 h 192960"/>
                <a:gd name="connsiteX1" fmla="*/ 102708 w 263553"/>
                <a:gd name="connsiteY1" fmla="*/ 2 h 192960"/>
                <a:gd name="connsiteX2" fmla="*/ 263553 w 263553"/>
                <a:gd name="connsiteY2" fmla="*/ 192960 h 192960"/>
                <a:gd name="connsiteX0" fmla="*/ 0 w 263553"/>
                <a:gd name="connsiteY0" fmla="*/ 190939 h 193026"/>
                <a:gd name="connsiteX1" fmla="*/ 102708 w 263553"/>
                <a:gd name="connsiteY1" fmla="*/ 68 h 193026"/>
                <a:gd name="connsiteX2" fmla="*/ 263553 w 263553"/>
                <a:gd name="connsiteY2" fmla="*/ 193026 h 193026"/>
                <a:gd name="connsiteX0" fmla="*/ 0 w 263553"/>
                <a:gd name="connsiteY0" fmla="*/ 190882 h 190882"/>
                <a:gd name="connsiteX1" fmla="*/ 102708 w 263553"/>
                <a:gd name="connsiteY1" fmla="*/ 11 h 190882"/>
                <a:gd name="connsiteX2" fmla="*/ 263553 w 263553"/>
                <a:gd name="connsiteY2" fmla="*/ 181434 h 190882"/>
                <a:gd name="connsiteX0" fmla="*/ 0 w 263553"/>
                <a:gd name="connsiteY0" fmla="*/ 190882 h 190882"/>
                <a:gd name="connsiteX1" fmla="*/ 102708 w 263553"/>
                <a:gd name="connsiteY1" fmla="*/ 11 h 190882"/>
                <a:gd name="connsiteX2" fmla="*/ 263553 w 263553"/>
                <a:gd name="connsiteY2" fmla="*/ 181434 h 190882"/>
                <a:gd name="connsiteX0" fmla="*/ 0 w 263553"/>
                <a:gd name="connsiteY0" fmla="*/ 190877 h 190877"/>
                <a:gd name="connsiteX1" fmla="*/ 102708 w 263553"/>
                <a:gd name="connsiteY1" fmla="*/ 6 h 190877"/>
                <a:gd name="connsiteX2" fmla="*/ 263553 w 263553"/>
                <a:gd name="connsiteY2" fmla="*/ 181429 h 190877"/>
                <a:gd name="connsiteX0" fmla="*/ 0 w 263553"/>
                <a:gd name="connsiteY0" fmla="*/ 190877 h 190877"/>
                <a:gd name="connsiteX1" fmla="*/ 102708 w 263553"/>
                <a:gd name="connsiteY1" fmla="*/ 6 h 190877"/>
                <a:gd name="connsiteX2" fmla="*/ 263553 w 263553"/>
                <a:gd name="connsiteY2" fmla="*/ 181429 h 190877"/>
                <a:gd name="connsiteX0" fmla="*/ 0 w 230843"/>
                <a:gd name="connsiteY0" fmla="*/ 190899 h 190899"/>
                <a:gd name="connsiteX1" fmla="*/ 102708 w 230843"/>
                <a:gd name="connsiteY1" fmla="*/ 28 h 190899"/>
                <a:gd name="connsiteX2" fmla="*/ 230843 w 230843"/>
                <a:gd name="connsiteY2" fmla="*/ 176837 h 190899"/>
                <a:gd name="connsiteX0" fmla="*/ 0 w 230843"/>
                <a:gd name="connsiteY0" fmla="*/ 190897 h 190897"/>
                <a:gd name="connsiteX1" fmla="*/ 102708 w 230843"/>
                <a:gd name="connsiteY1" fmla="*/ 26 h 190897"/>
                <a:gd name="connsiteX2" fmla="*/ 230843 w 230843"/>
                <a:gd name="connsiteY2" fmla="*/ 176835 h 190897"/>
                <a:gd name="connsiteX0" fmla="*/ 0 w 230843"/>
                <a:gd name="connsiteY0" fmla="*/ 190896 h 190896"/>
                <a:gd name="connsiteX1" fmla="*/ 102708 w 230843"/>
                <a:gd name="connsiteY1" fmla="*/ 25 h 190896"/>
                <a:gd name="connsiteX2" fmla="*/ 230843 w 230843"/>
                <a:gd name="connsiteY2" fmla="*/ 176834 h 190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0843" h="190896">
                  <a:moveTo>
                    <a:pt x="0" y="190896"/>
                  </a:moveTo>
                  <a:cubicBezTo>
                    <a:pt x="30559" y="71833"/>
                    <a:pt x="64234" y="2369"/>
                    <a:pt x="102708" y="25"/>
                  </a:cubicBezTo>
                  <a:cubicBezTo>
                    <a:pt x="141182" y="-2319"/>
                    <a:pt x="181498" y="164258"/>
                    <a:pt x="230843" y="176834"/>
                  </a:cubicBezTo>
                </a:path>
              </a:pathLst>
            </a:custGeom>
            <a:noFill/>
            <a:ln w="19050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63" name="Rectangle 162"/>
          <p:cNvSpPr/>
          <p:nvPr/>
        </p:nvSpPr>
        <p:spPr>
          <a:xfrm>
            <a:off x="171445" y="2524322"/>
            <a:ext cx="88586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See also LIU review 2013</a:t>
            </a:r>
            <a:r>
              <a:rPr lang="en-GB" sz="1400" dirty="0"/>
              <a:t>: </a:t>
            </a:r>
            <a:r>
              <a:rPr lang="en-GB" sz="1400" dirty="0">
                <a:hlinkClick r:id="rId3"/>
              </a:rPr>
              <a:t>http://</a:t>
            </a:r>
            <a:r>
              <a:rPr lang="en-GB" sz="1400" dirty="0" smtClean="0">
                <a:hlinkClick r:id="rId3"/>
              </a:rPr>
              <a:t>indico.cern.ch/conferenceDisplay.py?confId=260522</a:t>
            </a:r>
            <a:r>
              <a:rPr lang="en-GB" sz="1400" dirty="0" smtClean="0"/>
              <a:t>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0342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12 Nov 2013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1257" y="274638"/>
            <a:ext cx="8663288" cy="914400"/>
          </a:xfrm>
        </p:spPr>
        <p:txBody>
          <a:bodyPr/>
          <a:lstStyle/>
          <a:p>
            <a:r>
              <a:rPr lang="en-GB" sz="3600" dirty="0" smtClean="0"/>
              <a:t>Ongoing work for SPS system - simulations</a:t>
            </a:r>
            <a:endParaRPr lang="en-GB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smtClean="0"/>
              <a:pPr/>
              <a:t>33</a:t>
            </a:fld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9800" y="1102967"/>
            <a:ext cx="6410325" cy="454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64432" y="5646392"/>
            <a:ext cx="6977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Simulations for SPS during the ramp and Q20 optics ongoing (CERN-ABP)</a:t>
            </a:r>
          </a:p>
          <a:p>
            <a:r>
              <a:rPr lang="en-GB" dirty="0" smtClean="0"/>
              <a:t>Optimization of controller design (bandwidth, FIR filters) ongoing (SLAC)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799197" y="5257216"/>
            <a:ext cx="897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Kevin 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361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12 Nov 2013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SPS experimental demonstrator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smtClean="0"/>
              <a:pPr/>
              <a:t>34</a:t>
            </a:fld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26"/>
          <a:stretch/>
        </p:blipFill>
        <p:spPr bwMode="auto">
          <a:xfrm>
            <a:off x="803537" y="1189039"/>
            <a:ext cx="7369595" cy="5048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333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12 Nov 2013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SPS single bunch tests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smtClean="0"/>
              <a:pPr/>
              <a:t>35</a:t>
            </a:fld>
            <a:endParaRPr lang="en-GB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365" y="1772816"/>
            <a:ext cx="4251635" cy="3361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12" y="1853356"/>
            <a:ext cx="4242026" cy="331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1293922" y="1904548"/>
            <a:ext cx="0" cy="3229825"/>
          </a:xfrm>
          <a:prstGeom prst="line">
            <a:avLst/>
          </a:prstGeom>
          <a:ln w="25400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058195" y="3340435"/>
            <a:ext cx="13720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Tune shift due to Beam loss</a:t>
            </a:r>
            <a:endParaRPr lang="en-GB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37806" y="4329852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Instability</a:t>
            </a:r>
            <a:endParaRPr lang="en-GB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82237" y="4189411"/>
            <a:ext cx="1143000" cy="30777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Feedback off</a:t>
            </a:r>
            <a:endParaRPr lang="en-GB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802975" y="4326404"/>
            <a:ext cx="2289717" cy="30777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 smtClean="0"/>
              <a:t>Feedback active</a:t>
            </a:r>
            <a:endParaRPr lang="en-GB" sz="14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6954433" y="2285650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Instability</a:t>
            </a:r>
            <a:endParaRPr lang="en-GB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8146569" y="2096429"/>
            <a:ext cx="0" cy="2594520"/>
          </a:xfrm>
          <a:prstGeom prst="line">
            <a:avLst/>
          </a:prstGeom>
          <a:ln w="25400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274899" y="941078"/>
            <a:ext cx="2663789" cy="64633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single bunch, 26 </a:t>
            </a:r>
            <a:r>
              <a:rPr lang="en-GB" sz="1200" dirty="0" err="1" smtClean="0"/>
              <a:t>GeV</a:t>
            </a:r>
            <a:r>
              <a:rPr lang="en-GB" sz="1200" dirty="0" smtClean="0"/>
              <a:t>, charge ~1E11</a:t>
            </a:r>
          </a:p>
          <a:p>
            <a:r>
              <a:rPr lang="en-GB" sz="1200" i="1" dirty="0" smtClean="0"/>
              <a:t>These studies use a 200 MHz </a:t>
            </a:r>
            <a:r>
              <a:rPr lang="en-GB" sz="1200" i="1" dirty="0" err="1" smtClean="0"/>
              <a:t>stripline</a:t>
            </a:r>
            <a:r>
              <a:rPr lang="en-GB" sz="1200" i="1" dirty="0" smtClean="0"/>
              <a:t> pickup as kicker.</a:t>
            </a:r>
            <a:endParaRPr lang="en-GB" sz="1200" i="1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-54988" y="3217324"/>
            <a:ext cx="139595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/>
              <a:t>Fractional Tune</a:t>
            </a:r>
            <a:endParaRPr lang="en-GB" sz="1000" b="1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4341670" y="3217325"/>
            <a:ext cx="139595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/>
              <a:t>Fractional Tune</a:t>
            </a:r>
            <a:endParaRPr lang="en-GB" sz="1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811293" y="4887898"/>
            <a:ext cx="1395950" cy="226591"/>
          </a:xfrm>
          <a:prstGeom prst="rect">
            <a:avLst/>
          </a:prstGeom>
          <a:solidFill>
            <a:schemeClr val="bg1"/>
          </a:solidFill>
        </p:spPr>
        <p:txBody>
          <a:bodyPr wrap="square" tIns="0" bIns="72000" rtlCol="0">
            <a:spAutoFit/>
          </a:bodyPr>
          <a:lstStyle/>
          <a:p>
            <a:pPr algn="ctr"/>
            <a:r>
              <a:rPr lang="en-GB" sz="1000" b="1" dirty="0" smtClean="0"/>
              <a:t>Turns (x1000)</a:t>
            </a:r>
            <a:endParaRPr lang="en-GB" sz="1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256458" y="4887898"/>
            <a:ext cx="1395950" cy="226591"/>
          </a:xfrm>
          <a:prstGeom prst="rect">
            <a:avLst/>
          </a:prstGeom>
          <a:solidFill>
            <a:schemeClr val="bg1"/>
          </a:solidFill>
        </p:spPr>
        <p:txBody>
          <a:bodyPr wrap="square" tIns="0" bIns="72000" rtlCol="0">
            <a:spAutoFit/>
          </a:bodyPr>
          <a:lstStyle/>
          <a:p>
            <a:pPr algn="ctr"/>
            <a:r>
              <a:rPr lang="en-GB" sz="1000" b="1" dirty="0" smtClean="0"/>
              <a:t>Turns (x1000)</a:t>
            </a:r>
            <a:endParaRPr lang="en-GB" sz="1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811293" y="1791253"/>
            <a:ext cx="1395950" cy="226591"/>
          </a:xfrm>
          <a:prstGeom prst="rect">
            <a:avLst/>
          </a:prstGeom>
          <a:solidFill>
            <a:schemeClr val="bg1"/>
          </a:solidFill>
        </p:spPr>
        <p:txBody>
          <a:bodyPr wrap="square" tIns="72000" bIns="0" rtlCol="0">
            <a:spAutoFit/>
          </a:bodyPr>
          <a:lstStyle/>
          <a:p>
            <a:pPr algn="ctr"/>
            <a:r>
              <a:rPr lang="en-GB" sz="1000" dirty="0" smtClean="0"/>
              <a:t>File: 130123_204924</a:t>
            </a:r>
            <a:endParaRPr lang="en-GB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6274899" y="1780565"/>
            <a:ext cx="1395950" cy="226591"/>
          </a:xfrm>
          <a:prstGeom prst="rect">
            <a:avLst/>
          </a:prstGeom>
          <a:solidFill>
            <a:schemeClr val="bg1"/>
          </a:solidFill>
        </p:spPr>
        <p:txBody>
          <a:bodyPr wrap="square" tIns="72000" bIns="0" rtlCol="0">
            <a:spAutoFit/>
          </a:bodyPr>
          <a:lstStyle/>
          <a:p>
            <a:pPr algn="ctr"/>
            <a:r>
              <a:rPr lang="en-GB" sz="1000" dirty="0" smtClean="0"/>
              <a:t>File: 130123_204021</a:t>
            </a:r>
            <a:endParaRPr lang="en-GB" sz="1000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7803502" y="2593427"/>
            <a:ext cx="433148" cy="389997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1466736" y="3921071"/>
            <a:ext cx="85241" cy="49306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Freeform 23"/>
          <p:cNvSpPr/>
          <p:nvPr/>
        </p:nvSpPr>
        <p:spPr>
          <a:xfrm>
            <a:off x="1978181" y="3099661"/>
            <a:ext cx="426204" cy="821410"/>
          </a:xfrm>
          <a:custGeom>
            <a:avLst/>
            <a:gdLst>
              <a:gd name="connsiteX0" fmla="*/ 0 w 557939"/>
              <a:gd name="connsiteY0" fmla="*/ 877340 h 877340"/>
              <a:gd name="connsiteX1" fmla="*/ 325465 w 557939"/>
              <a:gd name="connsiteY1" fmla="*/ 86927 h 877340"/>
              <a:gd name="connsiteX2" fmla="*/ 557939 w 557939"/>
              <a:gd name="connsiteY2" fmla="*/ 55930 h 877340"/>
              <a:gd name="connsiteX0" fmla="*/ 0 w 557939"/>
              <a:gd name="connsiteY0" fmla="*/ 837160 h 837160"/>
              <a:gd name="connsiteX1" fmla="*/ 224726 w 557939"/>
              <a:gd name="connsiteY1" fmla="*/ 186232 h 837160"/>
              <a:gd name="connsiteX2" fmla="*/ 557939 w 557939"/>
              <a:gd name="connsiteY2" fmla="*/ 15750 h 837160"/>
              <a:gd name="connsiteX0" fmla="*/ 0 w 557939"/>
              <a:gd name="connsiteY0" fmla="*/ 821410 h 821410"/>
              <a:gd name="connsiteX1" fmla="*/ 224726 w 557939"/>
              <a:gd name="connsiteY1" fmla="*/ 170482 h 821410"/>
              <a:gd name="connsiteX2" fmla="*/ 557939 w 557939"/>
              <a:gd name="connsiteY2" fmla="*/ 0 h 821410"/>
              <a:gd name="connsiteX0" fmla="*/ 0 w 557939"/>
              <a:gd name="connsiteY0" fmla="*/ 821410 h 821410"/>
              <a:gd name="connsiteX1" fmla="*/ 224726 w 557939"/>
              <a:gd name="connsiteY1" fmla="*/ 170482 h 821410"/>
              <a:gd name="connsiteX2" fmla="*/ 557939 w 557939"/>
              <a:gd name="connsiteY2" fmla="*/ 0 h 821410"/>
              <a:gd name="connsiteX0" fmla="*/ 0 w 557939"/>
              <a:gd name="connsiteY0" fmla="*/ 821410 h 821410"/>
              <a:gd name="connsiteX1" fmla="*/ 178232 w 557939"/>
              <a:gd name="connsiteY1" fmla="*/ 178231 h 821410"/>
              <a:gd name="connsiteX2" fmla="*/ 557939 w 557939"/>
              <a:gd name="connsiteY2" fmla="*/ 0 h 821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7939" h="821410">
                <a:moveTo>
                  <a:pt x="0" y="821410"/>
                </a:moveTo>
                <a:cubicBezTo>
                  <a:pt x="116237" y="494654"/>
                  <a:pt x="85242" y="315133"/>
                  <a:pt x="178232" y="178231"/>
                </a:cubicBezTo>
                <a:cubicBezTo>
                  <a:pt x="271222" y="41329"/>
                  <a:pt x="340963" y="1291"/>
                  <a:pt x="557939" y="0"/>
                </a:cubicBezTo>
              </a:path>
            </a:pathLst>
          </a:cu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849447" y="5166572"/>
            <a:ext cx="7954584" cy="1077218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Feedback stabilizes the bunch 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!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>
                <a:latin typeface="Arial" pitchFamily="34" charset="0"/>
                <a:cs typeface="Arial" pitchFamily="34" charset="0"/>
              </a:rPr>
              <a:t>clearly working for dipole mode, </a:t>
            </a:r>
            <a:r>
              <a:rPr lang="en-GB" sz="16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limitation now is bandwidth of kicker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>
                <a:latin typeface="Arial" pitchFamily="34" charset="0"/>
                <a:cs typeface="Arial" pitchFamily="34" charset="0"/>
              </a:rPr>
              <a:t>confirms high sensitivity of receiver circuit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>
                <a:latin typeface="Arial" pitchFamily="34" charset="0"/>
                <a:cs typeface="Arial" pitchFamily="34" charset="0"/>
              </a:rPr>
              <a:t>c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onfirms feedback possible with the very small kick strength of  </a:t>
            </a:r>
            <a:r>
              <a:rPr lang="en-GB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~1 kV [transverse]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910789" y="3515191"/>
            <a:ext cx="1234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Feedback switched OFF</a:t>
            </a:r>
            <a:endParaRPr lang="en-GB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7018182" y="4038410"/>
            <a:ext cx="1074510" cy="39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25088" y="1264244"/>
            <a:ext cx="1303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 smtClean="0"/>
              <a:t>Chromaticity ramped down</a:t>
            </a:r>
          </a:p>
          <a:p>
            <a:pPr algn="r"/>
            <a:r>
              <a:rPr lang="en-GB" sz="1200" b="1" dirty="0" smtClean="0"/>
              <a:t>(close to zero)</a:t>
            </a:r>
            <a:endParaRPr lang="en-GB" sz="1200" b="1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5746780" y="1904548"/>
            <a:ext cx="0" cy="3229825"/>
          </a:xfrm>
          <a:prstGeom prst="line">
            <a:avLst/>
          </a:prstGeom>
          <a:ln w="25400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577946" y="1264244"/>
            <a:ext cx="1303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 smtClean="0"/>
              <a:t>Chromaticity ramped down</a:t>
            </a:r>
          </a:p>
          <a:p>
            <a:pPr algn="r"/>
            <a:r>
              <a:rPr lang="en-GB" sz="1200" b="1" dirty="0" smtClean="0"/>
              <a:t>(close to zero)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80027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7138"/>
            <a:ext cx="8229600" cy="710000"/>
          </a:xfrm>
        </p:spPr>
        <p:txBody>
          <a:bodyPr/>
          <a:lstStyle/>
          <a:p>
            <a:r>
              <a:rPr lang="en-GB" dirty="0" smtClean="0"/>
              <a:t>Kick design: </a:t>
            </a:r>
            <a:r>
              <a:rPr lang="en-GB" dirty="0" smtClean="0"/>
              <a:t>Strip-line and </a:t>
            </a:r>
            <a:r>
              <a:rPr lang="en-GB" dirty="0" err="1" smtClean="0"/>
              <a:t>Faltin</a:t>
            </a:r>
            <a:r>
              <a:rPr lang="en-GB" dirty="0" smtClean="0"/>
              <a:t> Type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44" t="18880" r="35938" b="23966"/>
          <a:stretch/>
        </p:blipFill>
        <p:spPr bwMode="auto">
          <a:xfrm rot="16200000">
            <a:off x="1422148" y="912749"/>
            <a:ext cx="1376713" cy="138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577" y="919036"/>
            <a:ext cx="3004605" cy="1013602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714" y="2466168"/>
            <a:ext cx="2345531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E:\slotted_fullgeo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34" y="2804722"/>
            <a:ext cx="3297079" cy="1370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376945" y="5832977"/>
            <a:ext cx="53957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hlinkClick r:id="rId7" action="ppaction://hlinkfile"/>
              </a:rPr>
              <a:t>http://slac.stanford.edu/pubs/slacreports/reports18/slac-r-1037.pdf</a:t>
            </a:r>
            <a:endParaRPr lang="en-GB" sz="1400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90" y="4630694"/>
            <a:ext cx="5566410" cy="1303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996" y="5832977"/>
            <a:ext cx="12619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Design Report: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37927" y="4711413"/>
            <a:ext cx="19919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J. </a:t>
            </a:r>
            <a:r>
              <a:rPr lang="en-GB" sz="1600" dirty="0" err="1" smtClean="0"/>
              <a:t>Cesaratto</a:t>
            </a:r>
            <a:r>
              <a:rPr lang="en-GB" sz="1600" dirty="0" smtClean="0"/>
              <a:t> (SLAC)</a:t>
            </a:r>
          </a:p>
          <a:p>
            <a:r>
              <a:rPr lang="en-GB" sz="1600" dirty="0" smtClean="0"/>
              <a:t>S. De </a:t>
            </a:r>
            <a:r>
              <a:rPr lang="en-GB" sz="1600" dirty="0" err="1" smtClean="0"/>
              <a:t>Santis</a:t>
            </a:r>
            <a:r>
              <a:rPr lang="en-GB" sz="1600" dirty="0" smtClean="0"/>
              <a:t> (LBNL)</a:t>
            </a:r>
          </a:p>
          <a:p>
            <a:r>
              <a:rPr lang="en-GB" sz="1600" dirty="0" smtClean="0"/>
              <a:t>M. </a:t>
            </a:r>
            <a:r>
              <a:rPr lang="en-GB" sz="1600" dirty="0" err="1" smtClean="0"/>
              <a:t>Zobov</a:t>
            </a:r>
            <a:r>
              <a:rPr lang="en-GB" sz="1600" dirty="0" smtClean="0"/>
              <a:t> (INF-LNF)</a:t>
            </a:r>
          </a:p>
          <a:p>
            <a:r>
              <a:rPr lang="en-GB" sz="1600" dirty="0" smtClean="0"/>
              <a:t>E. </a:t>
            </a:r>
            <a:r>
              <a:rPr lang="en-GB" sz="1600" dirty="0" err="1" smtClean="0"/>
              <a:t>Montesinos</a:t>
            </a:r>
            <a:r>
              <a:rPr lang="en-GB" sz="1600" dirty="0" smtClean="0"/>
              <a:t> (CERN)</a:t>
            </a:r>
          </a:p>
          <a:p>
            <a:r>
              <a:rPr lang="en-GB" sz="1600" dirty="0" smtClean="0"/>
              <a:t>et al.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78467" y="1399632"/>
            <a:ext cx="103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Strip-line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67552" y="3171702"/>
            <a:ext cx="1624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Faltin</a:t>
            </a:r>
            <a:r>
              <a:rPr lang="en-GB" dirty="0" smtClean="0"/>
              <a:t> type</a:t>
            </a:r>
          </a:p>
          <a:p>
            <a:r>
              <a:rPr lang="en-GB" dirty="0" smtClean="0"/>
              <a:t>(Strip/Slot-line)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028152" y="2466168"/>
            <a:ext cx="285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016130" y="352692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B</a:t>
            </a:r>
            <a:endParaRPr lang="en-GB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993" y="2646865"/>
            <a:ext cx="2377440" cy="1836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993" y="782763"/>
            <a:ext cx="2623185" cy="154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67552" y="2253451"/>
            <a:ext cx="3792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FF0000"/>
                </a:solidFill>
              </a:rPr>
              <a:t>Installation of strip-line for SPS in LS1 !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38993" y="2277533"/>
            <a:ext cx="2672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Shunt-impedances </a:t>
            </a:r>
            <a:r>
              <a:rPr lang="en-GB" sz="1600" dirty="0" smtClean="0">
                <a:sym typeface="Wingdings" panose="05000000000000000000" pitchFamily="2" charset="2"/>
              </a:rPr>
              <a:t> 1.2 GHz</a:t>
            </a:r>
            <a:endParaRPr lang="en-GB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7450585" y="3836339"/>
            <a:ext cx="285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490976" y="3380409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B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7110729" y="2917173"/>
            <a:ext cx="618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total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2588824" y="6153840"/>
            <a:ext cx="5858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More details </a:t>
            </a:r>
            <a:r>
              <a:rPr lang="en-GB" dirty="0" smtClean="0"/>
              <a:t>by J. Fox on Thursday &amp; special FB session on Fri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68658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smtClean="0"/>
              <a:t>12 Nov 2013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A004B2-1541-5046-B6F2-22AF56585712}" type="slidenum">
              <a:rPr lang="en-GB" noProof="0" smtClean="0"/>
              <a:pPr/>
              <a:t>37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ACN200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46004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0078"/>
          </a:xfrm>
        </p:spPr>
        <p:txBody>
          <a:bodyPr/>
          <a:lstStyle/>
          <a:p>
            <a:r>
              <a:rPr lang="en-GB" dirty="0" smtClean="0"/>
              <a:t>ACN200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177801" y="822599"/>
                <a:ext cx="8509000" cy="5503243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GB" sz="1600" dirty="0" smtClean="0"/>
                  <a:t>The 2004 LHC Design Report</a:t>
                </a:r>
                <a:r>
                  <a:rPr lang="en-GB" sz="1600" baseline="30000" dirty="0" smtClean="0"/>
                  <a:t>1)</a:t>
                </a:r>
                <a:r>
                  <a:rPr lang="en-GB" sz="1600" dirty="0" smtClean="0"/>
                  <a:t> foresaw the staged </a:t>
                </a:r>
                <a:br>
                  <a:rPr lang="en-GB" sz="1600" dirty="0" smtClean="0"/>
                </a:br>
                <a:r>
                  <a:rPr lang="en-GB" sz="1600" dirty="0" smtClean="0"/>
                  <a:t>installation of a capture cavity system, ACN200.</a:t>
                </a:r>
              </a:p>
              <a:p>
                <a:pPr>
                  <a:lnSpc>
                    <a:spcPct val="100000"/>
                  </a:lnSpc>
                </a:pPr>
                <a:r>
                  <a:rPr lang="en-GB" sz="1600" dirty="0" smtClean="0"/>
                  <a:t>J. </a:t>
                </a:r>
                <a:r>
                  <a:rPr lang="en-GB" sz="1600" dirty="0" err="1" smtClean="0"/>
                  <a:t>Tückmantel</a:t>
                </a:r>
                <a:r>
                  <a:rPr lang="en-GB" sz="1600" dirty="0" smtClean="0"/>
                  <a:t> estimated in 1999</a:t>
                </a:r>
                <a:r>
                  <a:rPr lang="en-GB" sz="1600" baseline="30000" dirty="0" smtClean="0"/>
                  <a:t>2)</a:t>
                </a:r>
                <a:r>
                  <a:rPr lang="en-GB" sz="1600" dirty="0" smtClean="0"/>
                  <a:t> that injection of </a:t>
                </a:r>
                <a:br>
                  <a:rPr lang="en-GB" sz="1600" dirty="0" smtClean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b="0" i="1" smtClean="0">
                        <a:latin typeface="Cambria Math"/>
                        <a:ea typeface="Cambria Math"/>
                      </a:rPr>
                      <m:t>ε</m:t>
                    </m:r>
                    <m:r>
                      <a:rPr lang="en-GB" sz="1600" b="0" i="1" smtClean="0">
                        <a:latin typeface="Cambria Math"/>
                        <a:ea typeface="Cambria Math"/>
                      </a:rPr>
                      <m:t>&gt;1 </m:t>
                    </m:r>
                    <m:r>
                      <m:rPr>
                        <m:sty m:val="p"/>
                      </m:rPr>
                      <a:rPr lang="en-GB" sz="1600" b="0" i="0" smtClean="0">
                        <a:latin typeface="Cambria Math"/>
                        <a:ea typeface="Cambria Math"/>
                      </a:rPr>
                      <m:t>eVs</m:t>
                    </m:r>
                  </m:oMath>
                </a14:m>
                <a:r>
                  <a:rPr lang="en-GB" sz="1600" dirty="0" smtClean="0"/>
                  <a:t>, assuming beam phase and energy errors, </a:t>
                </a:r>
                <a:br>
                  <a:rPr lang="en-GB" sz="1600" dirty="0" smtClean="0"/>
                </a:br>
                <a:r>
                  <a:rPr lang="en-GB" sz="1600" dirty="0" smtClean="0"/>
                  <a:t>would lead to unacceptable capture losses in LHC </a:t>
                </a:r>
                <a:br>
                  <a:rPr lang="en-GB" sz="1600" dirty="0" smtClean="0"/>
                </a:br>
                <a:r>
                  <a:rPr lang="en-GB" sz="1600" dirty="0" smtClean="0"/>
                  <a:t>without the capture cavity. </a:t>
                </a:r>
              </a:p>
              <a:p>
                <a:pPr>
                  <a:lnSpc>
                    <a:spcPct val="100000"/>
                  </a:lnSpc>
                </a:pPr>
                <a:r>
                  <a:rPr lang="en-GB" sz="1600" dirty="0" smtClean="0"/>
                  <a:t>But even with ACN200, the recapture in 400 MHz </a:t>
                </a:r>
                <a:br>
                  <a:rPr lang="en-GB" sz="1600" dirty="0" smtClean="0"/>
                </a:br>
                <a:r>
                  <a:rPr lang="en-GB" sz="1600" dirty="0" smtClean="0"/>
                  <a:t>would still be limiting.</a:t>
                </a:r>
              </a:p>
              <a:p>
                <a:pPr>
                  <a:lnSpc>
                    <a:spcPct val="100000"/>
                  </a:lnSpc>
                </a:pPr>
                <a:r>
                  <a:rPr lang="en-GB" sz="1600" dirty="0" smtClean="0"/>
                  <a:t>In real life we were lucky this time – the error estimates </a:t>
                </a:r>
                <a:br>
                  <a:rPr lang="en-GB" sz="1600" dirty="0" smtClean="0"/>
                </a:br>
                <a:r>
                  <a:rPr lang="en-GB" sz="1600" dirty="0" smtClean="0"/>
                  <a:t>turned out to be pessimistic, RF systems of the SPS were </a:t>
                </a:r>
                <a:br>
                  <a:rPr lang="en-GB" sz="1600" dirty="0" smtClean="0"/>
                </a:br>
                <a:r>
                  <a:rPr lang="en-GB" sz="1600" dirty="0" smtClean="0"/>
                  <a:t>improved (LLRF, 800 MHz), </a:t>
                </a:r>
                <a:r>
                  <a:rPr lang="en-GB" sz="1600" b="1" dirty="0" smtClean="0"/>
                  <a:t>SPS impedance was reduced </a:t>
                </a:r>
                <a:r>
                  <a:rPr lang="en-GB" sz="1600" dirty="0" smtClean="0"/>
                  <a:t/>
                </a:r>
                <a:br>
                  <a:rPr lang="en-GB" sz="1600" dirty="0" smtClean="0"/>
                </a:br>
                <a:r>
                  <a:rPr lang="en-GB" sz="1600" dirty="0" smtClean="0"/>
                  <a:t>and the LHC capture voltage was increased and the 400 MHz </a:t>
                </a:r>
                <a:br>
                  <a:rPr lang="en-GB" sz="1600" dirty="0" smtClean="0"/>
                </a:br>
                <a:r>
                  <a:rPr lang="en-GB" sz="1600" dirty="0" smtClean="0"/>
                  <a:t>system was used as longitudinal damper.</a:t>
                </a:r>
              </a:p>
              <a:p>
                <a:pPr>
                  <a:lnSpc>
                    <a:spcPct val="100000"/>
                  </a:lnSpc>
                </a:pPr>
                <a:r>
                  <a:rPr lang="en-GB" sz="1600" dirty="0" smtClean="0"/>
                  <a:t>With present experience we can firmly state that </a:t>
                </a:r>
                <a:br>
                  <a:rPr lang="en-GB" sz="1600" dirty="0" smtClean="0"/>
                </a:br>
                <a:r>
                  <a:rPr lang="en-GB" sz="1600" dirty="0" smtClean="0"/>
                  <a:t>			</a:t>
                </a:r>
                <a:r>
                  <a:rPr lang="en-GB" sz="1600" b="1" dirty="0" smtClean="0"/>
                  <a:t>ACN200 will not be used</a:t>
                </a:r>
                <a:r>
                  <a:rPr lang="en-GB" sz="1600" dirty="0" smtClean="0"/>
                  <a:t>.</a:t>
                </a:r>
              </a:p>
              <a:p>
                <a:pPr>
                  <a:lnSpc>
                    <a:spcPct val="100000"/>
                  </a:lnSpc>
                </a:pPr>
                <a:r>
                  <a:rPr lang="en-GB" sz="1600" dirty="0" smtClean="0"/>
                  <a:t>Should one reconsider one day to improve transfer SPS</a:t>
                </a:r>
                <a:r>
                  <a:rPr lang="en-GB" sz="1600" dirty="0" smtClean="0">
                    <a:sym typeface="Wingdings" panose="05000000000000000000" pitchFamily="2" charset="2"/>
                  </a:rPr>
                  <a:t>LHC, other solutions should be favoured (further SPS improvement, larger SPS voltage, lower </a:t>
                </a:r>
                <a14:m>
                  <m:oMath xmlns:m="http://schemas.openxmlformats.org/officeDocument/2006/math">
                    <m:r>
                      <a:rPr lang="en-GB" sz="1600" i="1" dirty="0" smtClean="0">
                        <a:latin typeface="Cambria Math"/>
                        <a:sym typeface="Wingdings" panose="05000000000000000000" pitchFamily="2" charset="2"/>
                      </a:rPr>
                      <m:t>h</m:t>
                    </m:r>
                  </m:oMath>
                </a14:m>
                <a:r>
                  <a:rPr lang="en-GB" sz="1600" dirty="0" smtClean="0">
                    <a:sym typeface="Wingdings" panose="05000000000000000000" pitchFamily="2" charset="2"/>
                  </a:rPr>
                  <a:t> in LHC)</a:t>
                </a:r>
                <a:endParaRPr lang="en-GB" sz="16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7801" y="822599"/>
                <a:ext cx="8509000" cy="5503243"/>
              </a:xfrm>
              <a:blipFill rotWithShape="1">
                <a:blip r:embed="rId2"/>
                <a:stretch>
                  <a:fillRect l="-215" t="-1218" r="-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12 Nov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82495" y="5607623"/>
            <a:ext cx="61393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AutoNum type="arabicParenR"/>
            </a:pPr>
            <a:r>
              <a:rPr lang="en-GB" sz="1200" dirty="0" smtClean="0">
                <a:hlinkClick r:id="rId3"/>
              </a:rPr>
              <a:t>https</a:t>
            </a:r>
            <a:r>
              <a:rPr lang="en-GB" sz="1200" dirty="0">
                <a:hlinkClick r:id="rId3"/>
              </a:rPr>
              <a:t>://</a:t>
            </a:r>
            <a:r>
              <a:rPr lang="en-GB" sz="1200" dirty="0" smtClean="0">
                <a:hlinkClick r:id="rId3"/>
              </a:rPr>
              <a:t>edms.cern.ch/file/445835/4/Vol_1_Chapter_6.pdf</a:t>
            </a:r>
            <a:endParaRPr lang="en-GB" sz="1200" dirty="0" smtClean="0"/>
          </a:p>
          <a:p>
            <a:pPr marL="228600" indent="-228600">
              <a:buAutoNum type="arabicParenR"/>
            </a:pPr>
            <a:r>
              <a:rPr lang="en-GB" sz="1200" dirty="0" smtClean="0">
                <a:hlinkClick r:id="rId4"/>
              </a:rPr>
              <a:t>http</a:t>
            </a:r>
            <a:r>
              <a:rPr lang="en-GB" sz="1200" dirty="0">
                <a:hlinkClick r:id="rId4"/>
              </a:rPr>
              <a:t>://</a:t>
            </a:r>
            <a:r>
              <a:rPr lang="en-GB" sz="1200" dirty="0" smtClean="0">
                <a:hlinkClick r:id="rId4"/>
              </a:rPr>
              <a:t>cds.cern.ch/record/397578</a:t>
            </a:r>
            <a:endParaRPr lang="en-GB" sz="1200" dirty="0" smtClean="0"/>
          </a:p>
          <a:p>
            <a:r>
              <a:rPr lang="en-GB" sz="1200" dirty="0" smtClean="0"/>
              <a:t>E. </a:t>
            </a:r>
            <a:r>
              <a:rPr lang="en-GB" sz="1200" dirty="0" err="1" smtClean="0"/>
              <a:t>Ciapala</a:t>
            </a:r>
            <a:r>
              <a:rPr lang="en-GB" sz="1200" dirty="0" smtClean="0"/>
              <a:t> in Chamonix </a:t>
            </a:r>
            <a:r>
              <a:rPr lang="en-GB" sz="1200" dirty="0"/>
              <a:t>2010: </a:t>
            </a:r>
            <a:r>
              <a:rPr lang="en-GB" sz="1200" dirty="0">
                <a:hlinkClick r:id="rId5"/>
              </a:rPr>
              <a:t>http://</a:t>
            </a:r>
            <a:r>
              <a:rPr lang="en-GB" sz="1200" dirty="0" smtClean="0">
                <a:hlinkClick r:id="rId5"/>
              </a:rPr>
              <a:t>indico.cern.ch/conferenceDisplay.py?confId=67839</a:t>
            </a:r>
            <a:r>
              <a:rPr lang="en-GB" sz="1200" dirty="0" smtClean="0"/>
              <a:t> </a:t>
            </a:r>
          </a:p>
          <a:p>
            <a:r>
              <a:rPr lang="en-GB" sz="1200" dirty="0" smtClean="0"/>
              <a:t>P. </a:t>
            </a:r>
            <a:r>
              <a:rPr lang="en-GB" sz="1200" dirty="0" err="1" smtClean="0"/>
              <a:t>Baudrenghien</a:t>
            </a:r>
            <a:r>
              <a:rPr lang="en-GB" sz="1200" dirty="0" smtClean="0"/>
              <a:t> </a:t>
            </a:r>
            <a:r>
              <a:rPr lang="en-GB" sz="1200" dirty="0"/>
              <a:t>in Chamonix 2011: </a:t>
            </a:r>
            <a:r>
              <a:rPr lang="en-GB" sz="1200" dirty="0">
                <a:hlinkClick r:id="rId6"/>
              </a:rPr>
              <a:t>http://</a:t>
            </a:r>
            <a:r>
              <a:rPr lang="en-GB" sz="1200" dirty="0" smtClean="0">
                <a:hlinkClick r:id="rId6"/>
              </a:rPr>
              <a:t>indico.cern.ch/conferenceDisplay.py?confId=103957</a:t>
            </a:r>
            <a:r>
              <a:rPr lang="en-GB" sz="1200" dirty="0" smtClean="0"/>
              <a:t> </a:t>
            </a:r>
          </a:p>
        </p:txBody>
      </p:sp>
      <p:pic>
        <p:nvPicPr>
          <p:cNvPr id="9" name="Content Placeholder 8" descr="ACNrender.gif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68499" y="304028"/>
            <a:ext cx="3819545" cy="3023372"/>
          </a:xfrm>
          <a:prstGeom prst="rect">
            <a:avLst/>
          </a:prstGeom>
        </p:spPr>
      </p:pic>
      <p:pic>
        <p:nvPicPr>
          <p:cNvPr id="10" name="Picture 8" descr="\\cern.ch\dfs\Departments\AB\Groups\RF\Sections\SR\Prevessin\Inventaires\Stockage\photo 3\JULI-15'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34099" y="3524291"/>
            <a:ext cx="2590800" cy="1943256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206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8836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Nov 2013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200 MHz Main RF System?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 rot="20235212">
            <a:off x="4659625" y="1853505"/>
            <a:ext cx="35077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preliminary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215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878120" y="5082636"/>
                <a:ext cx="756523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The existing main RF system of the LHC (ACS400,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h</m:t>
                    </m:r>
                    <m:r>
                      <a:rPr lang="en-GB" i="1" dirty="0" smtClean="0">
                        <a:latin typeface="Cambria Math"/>
                      </a:rPr>
                      <m:t>=35640</m:t>
                    </m:r>
                  </m:oMath>
                </a14:m>
                <a:r>
                  <a:rPr lang="en-GB" dirty="0" smtClean="0"/>
                  <a:t>) consists of 8 single-cell cavities per beam, grouped in two </a:t>
                </a:r>
                <a:r>
                  <a:rPr lang="en-GB" dirty="0" err="1" smtClean="0"/>
                  <a:t>cryomodules</a:t>
                </a:r>
                <a:r>
                  <a:rPr lang="en-GB" dirty="0" smtClean="0"/>
                  <a:t>. Each of the 16 cavities is controlled individually and powered by one 300 kW klystron. Total voltage: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8 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/>
                      </a:rPr>
                      <m:t>MV</m:t>
                    </m:r>
                    <m:r>
                      <a:rPr lang="en-GB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GB" dirty="0" smtClean="0"/>
                  <a:t>at injection and up to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16 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/>
                      </a:rPr>
                      <m:t>MV</m:t>
                    </m:r>
                    <m:r>
                      <a:rPr lang="en-GB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GB" dirty="0" smtClean="0"/>
                  <a:t>in coast for each beam.</a:t>
                </a:r>
                <a:endParaRPr lang="en-GB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120" y="5082636"/>
                <a:ext cx="7565236" cy="1200329"/>
              </a:xfrm>
              <a:prstGeom prst="rect">
                <a:avLst/>
              </a:prstGeom>
              <a:blipFill rotWithShape="1">
                <a:blip r:embed="rId2"/>
                <a:stretch>
                  <a:fillRect l="-645" t="-2538" b="-71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Main RF System, ACS400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532118" y="3047547"/>
            <a:ext cx="6537962" cy="228600"/>
          </a:xfrm>
        </p:spPr>
        <p:txBody>
          <a:bodyPr/>
          <a:lstStyle/>
          <a:p>
            <a:r>
              <a:rPr lang="en-GB" dirty="0" smtClean="0"/>
              <a:t>12 Nov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9" name="Picture 8" descr="LHC LLRF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8120" y="1116176"/>
            <a:ext cx="7377482" cy="5314652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48263" y="1005207"/>
            <a:ext cx="4666242" cy="2969383"/>
            <a:chOff x="48263" y="1005207"/>
            <a:chExt cx="4666242" cy="296938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63" y="1005207"/>
              <a:ext cx="3959177" cy="296938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2553195" y="2327565"/>
              <a:ext cx="2161310" cy="303057"/>
            </a:xfrm>
            <a:prstGeom prst="line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5114912" y="320082"/>
            <a:ext cx="3916511" cy="3218765"/>
            <a:chOff x="4845112" y="1189038"/>
            <a:chExt cx="3916511" cy="3218765"/>
          </a:xfrm>
        </p:grpSpPr>
        <p:pic>
          <p:nvPicPr>
            <p:cNvPr id="8" name="Picture 7" descr="DSC00565.JPG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22"/>
            <a:stretch/>
          </p:blipFill>
          <p:spPr>
            <a:xfrm>
              <a:off x="4845112" y="1189038"/>
              <a:ext cx="3916511" cy="296938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cxnSp>
          <p:nvCxnSpPr>
            <p:cNvPr id="13" name="Straight Connector 12"/>
            <p:cNvCxnSpPr/>
            <p:nvPr/>
          </p:nvCxnSpPr>
          <p:spPr>
            <a:xfrm flipH="1">
              <a:off x="6047873" y="2850078"/>
              <a:ext cx="1920472" cy="1557725"/>
            </a:xfrm>
            <a:prstGeom prst="line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9116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19455" y="274638"/>
            <a:ext cx="8705090" cy="914400"/>
          </a:xfrm>
        </p:spPr>
        <p:txBody>
          <a:bodyPr/>
          <a:lstStyle/>
          <a:p>
            <a:r>
              <a:rPr lang="en-GB" dirty="0" smtClean="0"/>
              <a:t>Motivation for a 200 MHz Main RF system</a:t>
            </a:r>
            <a:endParaRPr lang="en-GB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1">
              <a:lnSpc>
                <a:spcPct val="100000"/>
              </a:lnSpc>
              <a:spcBef>
                <a:spcPts val="600"/>
              </a:spcBef>
              <a:buSzTx/>
            </a:pPr>
            <a:r>
              <a:rPr lang="en-GB" dirty="0"/>
              <a:t>It would soften the present limit of injected intensity</a:t>
            </a:r>
          </a:p>
          <a:p>
            <a:pPr marL="228600" lvl="1">
              <a:lnSpc>
                <a:spcPct val="100000"/>
              </a:lnSpc>
              <a:spcBef>
                <a:spcPts val="600"/>
              </a:spcBef>
              <a:buSzTx/>
            </a:pPr>
            <a:r>
              <a:rPr lang="en-GB" dirty="0" smtClean="0"/>
              <a:t>It would provide longer bunches</a:t>
            </a:r>
          </a:p>
          <a:p>
            <a:pPr marL="228600" lvl="1">
              <a:lnSpc>
                <a:spcPct val="100000"/>
              </a:lnSpc>
              <a:spcBef>
                <a:spcPts val="600"/>
              </a:spcBef>
              <a:buSzTx/>
            </a:pPr>
            <a:r>
              <a:rPr lang="en-GB" dirty="0" smtClean="0"/>
              <a:t>Together with the existing 400 MHz, RF, it can be used for luminosity levelling</a:t>
            </a:r>
          </a:p>
          <a:p>
            <a:pPr marL="228600" lvl="1">
              <a:lnSpc>
                <a:spcPct val="100000"/>
              </a:lnSpc>
              <a:spcBef>
                <a:spcPts val="600"/>
              </a:spcBef>
              <a:buSzTx/>
            </a:pPr>
            <a:r>
              <a:rPr lang="en-GB" dirty="0" smtClean="0"/>
              <a:t>It would improve IBS, beam induced heating and e-cloud effect.</a:t>
            </a:r>
          </a:p>
          <a:p>
            <a:pPr marL="228600" lvl="1">
              <a:lnSpc>
                <a:spcPct val="100000"/>
              </a:lnSpc>
              <a:spcBef>
                <a:spcPts val="600"/>
              </a:spcBef>
              <a:buSzTx/>
            </a:pPr>
            <a:r>
              <a:rPr lang="en-GB" dirty="0" smtClean="0"/>
              <a:t>It could be beneficial for ions and an envisaged momentum slip-stacking scheme in the SPS.</a:t>
            </a:r>
          </a:p>
          <a:p>
            <a:pPr marL="228600" lvl="1">
              <a:lnSpc>
                <a:spcPct val="100000"/>
              </a:lnSpc>
              <a:spcBef>
                <a:spcPts val="600"/>
              </a:spcBef>
              <a:buSzTx/>
            </a:pPr>
            <a:endParaRPr lang="en-GB" dirty="0" smtClean="0"/>
          </a:p>
          <a:p>
            <a:pPr>
              <a:lnSpc>
                <a:spcPct val="100000"/>
              </a:lnSpc>
            </a:pPr>
            <a:endParaRPr lang="en-GB" dirty="0" smtClean="0"/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12 Nov 2013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smtClean="0"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955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12 Nov 2013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smtClean="0"/>
              <a:t>41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200 MHz main RF system (ACS200)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 smtClean="0"/>
              <a:t>Ramp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4279431" y="1189038"/>
            <a:ext cx="4407369" cy="534892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GB" dirty="0" smtClean="0"/>
              <a:t>Flat top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GB" sz="2000" dirty="0" smtClean="0"/>
              <a:t>3 MV is enough to accelerate 1.5 </a:t>
            </a:r>
            <a:r>
              <a:rPr lang="en-GB" sz="2000" dirty="0" err="1" smtClean="0"/>
              <a:t>eVs</a:t>
            </a:r>
            <a:r>
              <a:rPr lang="en-GB" sz="2000" dirty="0" smtClean="0"/>
              <a:t> and 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GB" sz="2000" dirty="0" smtClean="0"/>
              <a:t>3 MV is also enough to transfer 3 </a:t>
            </a:r>
            <a:r>
              <a:rPr lang="en-GB" sz="2000" dirty="0" err="1" smtClean="0"/>
              <a:t>eVs</a:t>
            </a:r>
            <a:r>
              <a:rPr lang="en-GB" sz="2000" dirty="0" smtClean="0"/>
              <a:t> to 400 MHz @ 7 </a:t>
            </a:r>
            <a:r>
              <a:rPr lang="en-GB" sz="2000" dirty="0" err="1" smtClean="0"/>
              <a:t>TeV</a:t>
            </a: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20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GB" sz="2000" b="1" i="1" dirty="0" smtClean="0"/>
              <a:t>Bunch length @ 7 </a:t>
            </a:r>
            <a:r>
              <a:rPr lang="en-GB" sz="2000" b="1" i="1" dirty="0" err="1" smtClean="0"/>
              <a:t>TeV</a:t>
            </a:r>
            <a:r>
              <a:rPr lang="en-GB" sz="2000" b="1" i="1" dirty="0" smtClean="0"/>
              <a:t>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000" dirty="0" smtClean="0"/>
              <a:t>Reference: in 2012, we had 1.25 ns with 2.2 </a:t>
            </a:r>
            <a:r>
              <a:rPr lang="en-GB" sz="2000" dirty="0" err="1" smtClean="0"/>
              <a:t>eVs</a:t>
            </a:r>
            <a:r>
              <a:rPr lang="en-GB" sz="2000" dirty="0" smtClean="0"/>
              <a:t> and 12 MV.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000" dirty="0" smtClean="0"/>
              <a:t>To have the same bunch stability, we would need </a:t>
            </a:r>
          </a:p>
          <a:p>
            <a:pPr marL="223838" lvl="2" indent="0">
              <a:lnSpc>
                <a:spcPct val="100000"/>
              </a:lnSpc>
              <a:buNone/>
            </a:pPr>
            <a:r>
              <a:rPr lang="en-GB" sz="2000" dirty="0" smtClean="0"/>
              <a:t>3 </a:t>
            </a:r>
            <a:r>
              <a:rPr lang="en-GB" sz="2000" dirty="0" err="1" smtClean="0"/>
              <a:t>eVs</a:t>
            </a:r>
            <a:r>
              <a:rPr lang="en-GB" sz="2000" dirty="0" smtClean="0"/>
              <a:t> with a single  400 MHz system,</a:t>
            </a:r>
          </a:p>
          <a:p>
            <a:pPr marL="223838" lvl="2" indent="0">
              <a:lnSpc>
                <a:spcPct val="100000"/>
              </a:lnSpc>
              <a:buNone/>
            </a:pPr>
            <a:r>
              <a:rPr lang="en-GB" sz="2000" dirty="0" smtClean="0"/>
              <a:t>4 </a:t>
            </a:r>
            <a:r>
              <a:rPr lang="en-GB" sz="2000" dirty="0" err="1" smtClean="0"/>
              <a:t>eVs</a:t>
            </a:r>
            <a:r>
              <a:rPr lang="en-GB" sz="2000" dirty="0" smtClean="0"/>
              <a:t> with a single 200 MHz system,</a:t>
            </a:r>
          </a:p>
          <a:p>
            <a:pPr marL="896938" lvl="2" indent="-719138">
              <a:lnSpc>
                <a:spcPct val="100000"/>
              </a:lnSpc>
              <a:buNone/>
              <a:tabLst>
                <a:tab pos="901700" algn="l"/>
              </a:tabLst>
            </a:pPr>
            <a:r>
              <a:rPr lang="en-GB" sz="2000" dirty="0" smtClean="0">
                <a:sym typeface="Wingdings" panose="05000000000000000000" pitchFamily="2" charset="2"/>
              </a:rPr>
              <a:t> 	one could use both harmonics for future higher intensity</a:t>
            </a:r>
            <a:endParaRPr lang="en-GB" sz="2000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19" y="2264569"/>
            <a:ext cx="3697612" cy="3679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839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12 Nov 2013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ACS200: beam parameters at 7 </a:t>
            </a:r>
            <a:r>
              <a:rPr lang="en-GB" dirty="0" err="1" smtClean="0"/>
              <a:t>TeV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smtClean="0"/>
              <a:pPr/>
              <a:t>42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Content Placeholder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82505488"/>
                  </p:ext>
                </p:extLst>
              </p:nvPr>
            </p:nvGraphicFramePr>
            <p:xfrm>
              <a:off x="267195" y="1231591"/>
              <a:ext cx="8657354" cy="4622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03465"/>
                    <a:gridCol w="1169720"/>
                    <a:gridCol w="1169720"/>
                    <a:gridCol w="1377536"/>
                    <a:gridCol w="1425039"/>
                    <a:gridCol w="2511874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dirty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 smtClean="0">
                                      <a:latin typeface="Cambria Math"/>
                                      <a:ea typeface="Cambria Math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GB" b="1" i="1" dirty="0" smtClean="0">
                                      <a:latin typeface="Cambria Math"/>
                                    </a:rPr>
                                    <m:t>𝒍𝒐𝒏𝒈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baseline="0" dirty="0" smtClean="0"/>
                            <a:t>  </a:t>
                          </a:r>
                        </a:p>
                        <a:p>
                          <a:pPr algn="ctr"/>
                          <a:r>
                            <a:rPr lang="en-US" baseline="0" dirty="0" smtClean="0"/>
                            <a:t>[</a:t>
                          </a:r>
                          <a:r>
                            <a:rPr lang="en-US" baseline="0" dirty="0" err="1" smtClean="0"/>
                            <a:t>eVs</a:t>
                          </a:r>
                          <a:r>
                            <a:rPr lang="en-US" baseline="0" dirty="0" smtClean="0"/>
                            <a:t>]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dirty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1" i="1" dirty="0" smtClean="0">
                                      <a:latin typeface="Cambria Math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GB" b="1" i="1" dirty="0" smtClean="0">
                                      <a:latin typeface="Cambria Math"/>
                                    </a:rPr>
                                    <m:t>𝒂𝒄𝒄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 smtClean="0"/>
                            <a:t> @ </a:t>
                          </a:r>
                          <a14:m>
                            <m:oMath xmlns:m="http://schemas.openxmlformats.org/officeDocument/2006/math">
                              <m:r>
                                <a:rPr lang="en-US" b="1" i="1" dirty="0" smtClean="0">
                                  <a:latin typeface="Cambria Math"/>
                                </a:rPr>
                                <m:t>𝟐𝟎𝟎</m:t>
                              </m:r>
                              <m:r>
                                <a:rPr lang="en-US" b="1" i="1" dirty="0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b="1" i="0" dirty="0" smtClean="0">
                                  <a:latin typeface="Cambria Math"/>
                                </a:rPr>
                                <m:t>𝐌𝐇𝐳</m:t>
                              </m:r>
                              <m:r>
                                <a:rPr lang="en-US" b="1" i="0" dirty="0" smtClean="0">
                                  <a:latin typeface="Cambria Math"/>
                                </a:rPr>
                                <m:t> </m:t>
                              </m:r>
                            </m:oMath>
                          </a14:m>
                          <a:endParaRPr lang="en-US" b="1" i="0" dirty="0" smtClean="0"/>
                        </a:p>
                        <a:p>
                          <a:pPr algn="ctr"/>
                          <a:r>
                            <a:rPr lang="en-US" dirty="0" smtClean="0"/>
                            <a:t>[MV]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dirty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1" i="1" dirty="0" smtClean="0">
                                      <a:latin typeface="Cambria Math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GB" b="1" i="1" dirty="0" smtClean="0">
                                      <a:latin typeface="Cambria Math"/>
                                    </a:rPr>
                                    <m:t>𝒂𝒄𝒄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 smtClean="0"/>
                            <a:t> @ </a:t>
                          </a:r>
                          <a14:m>
                            <m:oMath xmlns:m="http://schemas.openxmlformats.org/officeDocument/2006/math">
                              <m:r>
                                <a:rPr lang="en-GB" b="1" i="1" dirty="0" smtClean="0">
                                  <a:latin typeface="Cambria Math"/>
                                </a:rPr>
                                <m:t>𝟒</m:t>
                              </m:r>
                              <m:r>
                                <a:rPr lang="en-US" b="1" i="1" dirty="0" smtClean="0">
                                  <a:latin typeface="Cambria Math"/>
                                </a:rPr>
                                <m:t>𝟎𝟎</m:t>
                              </m:r>
                              <m:r>
                                <a:rPr lang="en-US" b="1" i="1" dirty="0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b="1" i="0" dirty="0" smtClean="0">
                                  <a:latin typeface="Cambria Math"/>
                                </a:rPr>
                                <m:t>𝐌𝐇𝐳</m:t>
                              </m:r>
                              <m:r>
                                <a:rPr lang="en-US" b="1" i="0" dirty="0" smtClean="0">
                                  <a:latin typeface="Cambria Math"/>
                                </a:rPr>
                                <m:t> </m:t>
                              </m:r>
                            </m:oMath>
                          </a14:m>
                          <a:endParaRPr lang="en-US" b="1" i="0" dirty="0" smtClean="0"/>
                        </a:p>
                        <a:p>
                          <a:pPr algn="ctr"/>
                          <a:r>
                            <a:rPr lang="en-US" dirty="0" smtClean="0"/>
                            <a:t>[MV]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double RF</a:t>
                          </a:r>
                        </a:p>
                        <a:p>
                          <a:pPr algn="ctr"/>
                          <a:r>
                            <a:rPr lang="en-US" dirty="0" smtClean="0"/>
                            <a:t>operation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bunch length </a:t>
                          </a:r>
                        </a:p>
                        <a:p>
                          <a:pPr algn="ctr"/>
                          <a:r>
                            <a:rPr lang="en-US" dirty="0" smtClean="0"/>
                            <a:t>[ns]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16.0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-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1.17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present scheme</a:t>
                          </a:r>
                          <a:endParaRPr lang="en-GB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-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2.1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1.5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BSM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1.83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1.5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BLM -</a:t>
                          </a:r>
                          <a:r>
                            <a:rPr lang="en-US" baseline="0" dirty="0" smtClean="0"/>
                            <a:t>  </a:t>
                          </a:r>
                          <a:r>
                            <a:rPr lang="en-US" dirty="0" smtClean="0"/>
                            <a:t>flat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2.41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16.0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-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1.34 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16.0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8.0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BSM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1.14 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16.0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8.0       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BLM – flat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1.8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6.0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-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1.68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6.0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BSM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1.44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6.0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BLM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2.07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Content Placeholder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82505488"/>
                  </p:ext>
                </p:extLst>
              </p:nvPr>
            </p:nvGraphicFramePr>
            <p:xfrm>
              <a:off x="267195" y="1231591"/>
              <a:ext cx="8657354" cy="4622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03465"/>
                    <a:gridCol w="1169720"/>
                    <a:gridCol w="1169720"/>
                    <a:gridCol w="1377536"/>
                    <a:gridCol w="1425039"/>
                    <a:gridCol w="2511874"/>
                  </a:tblGrid>
                  <a:tr h="9144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606" t="-3333" r="-760606" b="-41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86911" t="-3333" r="-557068" b="-41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185938" t="-3333" r="-454167" b="-41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double RF</a:t>
                          </a:r>
                        </a:p>
                        <a:p>
                          <a:pPr algn="ctr"/>
                          <a:r>
                            <a:rPr lang="en-US" dirty="0" smtClean="0"/>
                            <a:t>operation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bunch length </a:t>
                          </a:r>
                        </a:p>
                        <a:p>
                          <a:pPr algn="ctr"/>
                          <a:r>
                            <a:rPr lang="en-US" dirty="0" smtClean="0"/>
                            <a:t>[ns]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16.0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-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1.17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present scheme</a:t>
                          </a:r>
                          <a:endParaRPr lang="en-GB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-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2.1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1.5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BSM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1.83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1.5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BLM -</a:t>
                          </a:r>
                          <a:r>
                            <a:rPr lang="en-US" baseline="0" dirty="0" smtClean="0"/>
                            <a:t>  </a:t>
                          </a:r>
                          <a:r>
                            <a:rPr lang="en-US" dirty="0" smtClean="0"/>
                            <a:t>flat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2.41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16.0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-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1.34 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16.0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8.0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BSM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1.14 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16.0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8.0       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BLM – flat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1.8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6.0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-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1.68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6.0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BSM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1.44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6.0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BLM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2.07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85770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12 Nov 2013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ACS200 vs. ACS400: beam stability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smtClean="0"/>
              <a:pPr/>
              <a:t>43</a:t>
            </a:fld>
            <a:endParaRPr lang="en-GB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/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800" b="1" dirty="0" smtClean="0"/>
              <a:t>200 MHz RF </a:t>
            </a:r>
            <a:endParaRPr lang="en-GB" sz="2800" b="1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/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800" b="1" dirty="0" smtClean="0"/>
              <a:t>400 MHz RF</a:t>
            </a:r>
            <a:endParaRPr lang="en-GB" sz="28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09800"/>
            <a:ext cx="3781425" cy="381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66950"/>
            <a:ext cx="3867150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37069" y="3383465"/>
            <a:ext cx="21419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loss of Landau damping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2020492" y="4983665"/>
            <a:ext cx="24319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coupled bunch </a:t>
            </a:r>
            <a:r>
              <a:rPr lang="en-GB" sz="1600" dirty="0" err="1" smtClean="0"/>
              <a:t>instab</a:t>
            </a:r>
            <a:r>
              <a:rPr lang="en-GB" sz="1600" dirty="0" smtClean="0"/>
              <a:t>. limit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6363892" y="4526465"/>
            <a:ext cx="24319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coupled bunch </a:t>
            </a:r>
            <a:r>
              <a:rPr lang="en-GB" sz="1600" dirty="0" err="1" smtClean="0"/>
              <a:t>instab</a:t>
            </a:r>
            <a:r>
              <a:rPr lang="en-GB" sz="1600" dirty="0" smtClean="0"/>
              <a:t>. limit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4248551" y="3558007"/>
            <a:ext cx="21419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loss of Landau damping</a:t>
            </a:r>
            <a:endParaRPr lang="en-GB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3309274" y="6029325"/>
            <a:ext cx="228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for nominal intensities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576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12 Nov 2013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ACS200 – A possible cavity shape?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smtClean="0"/>
              <a:pPr/>
              <a:t>44</a:t>
            </a:fld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52" r="29810"/>
          <a:stretch/>
        </p:blipFill>
        <p:spPr bwMode="auto">
          <a:xfrm>
            <a:off x="23750" y="3353733"/>
            <a:ext cx="1745673" cy="1823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94" r="28726"/>
          <a:stretch/>
        </p:blipFill>
        <p:spPr bwMode="auto">
          <a:xfrm>
            <a:off x="0" y="1530607"/>
            <a:ext cx="1769423" cy="1823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16" r="20489"/>
          <a:stretch/>
        </p:blipFill>
        <p:spPr bwMode="auto">
          <a:xfrm>
            <a:off x="7243916" y="1530607"/>
            <a:ext cx="1769424" cy="172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14" r="27498"/>
          <a:stretch/>
        </p:blipFill>
        <p:spPr bwMode="auto">
          <a:xfrm>
            <a:off x="7243916" y="3254819"/>
            <a:ext cx="1769424" cy="1990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750" y="1189038"/>
            <a:ext cx="166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existing ACS400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263193" y="1189038"/>
            <a:ext cx="1715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possible ACS200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3708404"/>
                  </p:ext>
                </p:extLst>
              </p:nvPr>
            </p:nvGraphicFramePr>
            <p:xfrm>
              <a:off x="2090058" y="1558370"/>
              <a:ext cx="4963887" cy="336981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54629"/>
                    <a:gridCol w="1654629"/>
                    <a:gridCol w="1654629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ACS400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ACS200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Voltage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latin typeface="Cambria Math"/>
                                  </a:rPr>
                                  <m:t>2 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i="0" dirty="0" smtClean="0">
                                    <a:latin typeface="Cambria Math"/>
                                  </a:rPr>
                                  <m:t>MV</m:t>
                                </m:r>
                              </m:oMath>
                            </m:oMathPara>
                          </a14:m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latin typeface="Cambria Math"/>
                                  </a:rPr>
                                  <m:t>2 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i="0" dirty="0" smtClean="0">
                                    <a:latin typeface="Cambria Math"/>
                                  </a:rPr>
                                  <m:t>MV</m:t>
                                </m:r>
                              </m:oMath>
                            </m:oMathPara>
                          </a14:m>
                          <a:endParaRPr lang="en-GB" i="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Frequency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latin typeface="Cambria Math"/>
                                  </a:rPr>
                                  <m:t>400.79 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i="0" dirty="0" smtClean="0">
                                    <a:latin typeface="Cambria Math"/>
                                  </a:rPr>
                                  <m:t>MHz</m:t>
                                </m:r>
                              </m:oMath>
                            </m:oMathPara>
                          </a14:m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latin typeface="Cambria Math"/>
                                  </a:rPr>
                                  <m:t>200.4 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i="0" dirty="0" smtClean="0">
                                    <a:latin typeface="Cambria Math"/>
                                  </a:rPr>
                                  <m:t>MHz</m:t>
                                </m:r>
                              </m:oMath>
                            </m:oMathPara>
                          </a14:m>
                          <a:endParaRPr lang="en-GB" i="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Gap length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latin typeface="Cambria Math"/>
                                  </a:rPr>
                                  <m:t>377 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i="0" dirty="0" smtClean="0">
                                    <a:latin typeface="Cambria Math"/>
                                  </a:rPr>
                                  <m:t>mm</m:t>
                                </m:r>
                              </m:oMath>
                            </m:oMathPara>
                          </a14:m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latin typeface="Cambria Math"/>
                                  </a:rPr>
                                  <m:t>134 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i="0" dirty="0" smtClean="0">
                                    <a:latin typeface="Cambria Math"/>
                                  </a:rPr>
                                  <m:t>mm</m:t>
                                </m:r>
                              </m:oMath>
                            </m:oMathPara>
                          </a14:m>
                          <a:endParaRPr lang="en-GB" i="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𝑅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/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𝑄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latin typeface="Cambria Math"/>
                                  </a:rPr>
                                  <m:t>43.4 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i="0" dirty="0" smtClean="0">
                                    <a:latin typeface="Cambria Math"/>
                                    <a:ea typeface="Cambria Math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latin typeface="Cambria Math"/>
                                  </a:rPr>
                                  <m:t>4</m:t>
                                </m:r>
                                <m:r>
                                  <a:rPr lang="en-GB" b="0" i="1" dirty="0" smtClean="0">
                                    <a:latin typeface="Cambria Math"/>
                                  </a:rPr>
                                  <m:t>5</m:t>
                                </m:r>
                                <m:r>
                                  <a:rPr lang="en-GB" i="1" dirty="0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i="0" dirty="0" smtClean="0">
                                    <a:latin typeface="Cambria Math"/>
                                    <a:ea typeface="Cambria Math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GB" i="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𝑝𝑘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12.5 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/>
                                  </a:rPr>
                                  <m:t>MV</m:t>
                                </m:r>
                                <m:r>
                                  <a:rPr lang="en-GB" b="0" i="0" smtClean="0">
                                    <a:latin typeface="Cambria Math"/>
                                  </a:rPr>
                                  <m:t>/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/>
                                  </a:rPr>
                                  <m:t>m</m:t>
                                </m:r>
                              </m:oMath>
                            </m:oMathPara>
                          </a14:m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29 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/>
                                  </a:rPr>
                                  <m:t>MV</m:t>
                                </m:r>
                                <m:r>
                                  <a:rPr lang="en-GB" b="0" i="0" smtClean="0">
                                    <a:latin typeface="Cambria Math"/>
                                  </a:rPr>
                                  <m:t>/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/>
                                  </a:rPr>
                                  <m:t>m</m:t>
                                </m:r>
                              </m:oMath>
                            </m:oMathPara>
                          </a14:m>
                          <a:endParaRPr lang="en-GB" i="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𝑝𝑘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30 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/>
                                  </a:rPr>
                                  <m:t>mT</m:t>
                                </m:r>
                              </m:oMath>
                            </m:oMathPara>
                          </a14:m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68 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/>
                                  </a:rPr>
                                  <m:t>mT</m:t>
                                </m:r>
                              </m:oMath>
                            </m:oMathPara>
                          </a14:m>
                          <a:endParaRPr lang="en-GB" i="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Aperture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latin typeface="Cambria Math"/>
                                  </a:rPr>
                                  <m:t>300 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i="0" dirty="0" smtClean="0">
                                    <a:latin typeface="Cambria Math"/>
                                  </a:rPr>
                                  <m:t>mm</m:t>
                                </m:r>
                              </m:oMath>
                            </m:oMathPara>
                          </a14:m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dirty="0" smtClean="0">
                                    <a:latin typeface="Cambria Math"/>
                                  </a:rPr>
                                  <m:t>168</m:t>
                                </m:r>
                                <m:r>
                                  <a:rPr lang="en-GB" i="1" dirty="0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i="0" dirty="0" smtClean="0">
                                    <a:latin typeface="Cambria Math"/>
                                  </a:rPr>
                                  <m:t>mm</m:t>
                                </m:r>
                              </m:oMath>
                            </m:oMathPara>
                          </a14:m>
                          <a:endParaRPr lang="en-GB" i="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Cavity envelope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latin typeface="Cambria Math"/>
                                  </a:rPr>
                                  <m:t>3</m:t>
                                </m:r>
                                <m:r>
                                  <a:rPr lang="en-GB" b="0" i="1" dirty="0" smtClean="0">
                                    <a:latin typeface="Cambria Math"/>
                                  </a:rPr>
                                  <m:t>44</m:t>
                                </m:r>
                                <m:r>
                                  <a:rPr lang="en-GB" i="1" dirty="0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i="0" dirty="0" smtClean="0">
                                    <a:latin typeface="Cambria Math"/>
                                  </a:rPr>
                                  <m:t>mm</m:t>
                                </m:r>
                              </m:oMath>
                            </m:oMathPara>
                          </a14:m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dirty="0" smtClean="0">
                                    <a:latin typeface="Cambria Math"/>
                                  </a:rPr>
                                  <m:t>284</m:t>
                                </m:r>
                                <m:r>
                                  <a:rPr lang="en-GB" i="1" dirty="0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i="0" dirty="0" smtClean="0">
                                    <a:latin typeface="Cambria Math"/>
                                  </a:rPr>
                                  <m:t>mm</m:t>
                                </m:r>
                              </m:oMath>
                            </m:oMathPara>
                          </a14:m>
                          <a:endParaRPr lang="en-GB" i="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3708404"/>
                  </p:ext>
                </p:extLst>
              </p:nvPr>
            </p:nvGraphicFramePr>
            <p:xfrm>
              <a:off x="2090058" y="1558370"/>
              <a:ext cx="4963887" cy="336981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54629"/>
                    <a:gridCol w="1654629"/>
                    <a:gridCol w="1654629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ACS400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ACS200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Voltage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100000" t="-110000" r="-100000" b="-74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200738" t="-110000" r="-369" b="-74500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Frequency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100000" t="-206557" r="-100000" b="-6327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200738" t="-206557" r="-369" b="-632787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Gap length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100000" t="-306557" r="-100000" b="-5327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200738" t="-306557" r="-369" b="-532787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369" t="-406557" r="-200738" b="-4327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100000" t="-406557" r="-100000" b="-4327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200738" t="-406557" r="-369" b="-432787"/>
                          </a:stretch>
                        </a:blipFill>
                      </a:tcPr>
                    </a:tc>
                  </a:tr>
                  <a:tr h="38696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369" t="-490476" r="-200738" b="-3190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100000" t="-490476" r="-100000" b="-3190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200738" t="-490476" r="-369" b="-319048"/>
                          </a:stretch>
                        </a:blipFill>
                      </a:tcPr>
                    </a:tc>
                  </a:tr>
                  <a:tr h="38696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369" t="-581250" r="-200738" b="-2140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100000" t="-581250" r="-100000" b="-2140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200738" t="-581250" r="-369" b="-214063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:r>
                            <a:rPr lang="en-GB" dirty="0" smtClean="0"/>
                            <a:t>Aperture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100000" t="-726667" r="-100000" b="-1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200738" t="-726667" r="-369" b="-128333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:r>
                            <a:rPr lang="en-GB" dirty="0" smtClean="0"/>
                            <a:t>Cavity envelope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100000" t="-813115" r="-100000" b="-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200738" t="-813115" r="-369" b="-2623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TextBox 7"/>
          <p:cNvSpPr txBox="1"/>
          <p:nvPr/>
        </p:nvSpPr>
        <p:spPr>
          <a:xfrm>
            <a:off x="7890223" y="5060426"/>
            <a:ext cx="1034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R. </a:t>
            </a:r>
            <a:r>
              <a:rPr lang="en-GB" dirty="0" err="1" smtClean="0"/>
              <a:t>Calaga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54426" y="5247044"/>
            <a:ext cx="68144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These are just first ideas, details need study (FPC, HOM, MP, tuning)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power source at 200 MHz may be simpler (</a:t>
            </a:r>
            <a:r>
              <a:rPr lang="en-GB" dirty="0" err="1" smtClean="0"/>
              <a:t>Diacrode</a:t>
            </a:r>
            <a:r>
              <a:rPr lang="en-GB" dirty="0" smtClean="0"/>
              <a:t>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Synergy with other 200 MHz systems (SPS, ICTF, LANL…)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565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ACS200, possible issues &amp; concerns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pPr lvl="1"/>
                <a:r>
                  <a:rPr lang="en-GB" dirty="0"/>
                  <a:t>Very low synchrotron frequency – susceptible to noise</a:t>
                </a:r>
              </a:p>
              <a:p>
                <a:pPr lvl="1"/>
                <a:r>
                  <a:rPr lang="en-GB" dirty="0" smtClean="0"/>
                  <a:t>Should be used together with the ACS400 system (as a high harmonic system) to preserve beam stability (for the same longitudinal emittance, the stability threshold scales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/>
                          </a:rPr>
                          <m:t>h</m:t>
                        </m:r>
                      </m:e>
                      <m:sup>
                        <m:r>
                          <a:rPr lang="en-GB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 smtClean="0"/>
                  <a:t>, so it would be 4x lower) </a:t>
                </a:r>
              </a:p>
              <a:p>
                <a:pPr lvl="1"/>
                <a:r>
                  <a:rPr lang="en-GB" dirty="0" smtClean="0"/>
                  <a:t>In a double RF system (BL-mode):  limit on the bunch length (3.4 ns) to avoid loss of Landau damping</a:t>
                </a:r>
              </a:p>
              <a:p>
                <a:pPr lvl="1"/>
                <a:r>
                  <a:rPr lang="en-GB" dirty="0" smtClean="0"/>
                  <a:t>Full-detuning scheme most probably would also be needed </a:t>
                </a:r>
                <a:r>
                  <a:rPr lang="en-GB" dirty="0" smtClean="0">
                    <a:sym typeface="Wingdings" panose="05000000000000000000" pitchFamily="2" charset="2"/>
                  </a:rPr>
                  <a:t></a:t>
                </a:r>
                <a:r>
                  <a:rPr lang="en-GB" dirty="0" smtClean="0"/>
                  <a:t> tilted bunches (if required bunch positions are not the same) and reduced beam stabilisation</a:t>
                </a:r>
              </a:p>
              <a:p>
                <a:pPr lvl="1"/>
                <a:r>
                  <a:rPr lang="en-GB" dirty="0" smtClean="0"/>
                  <a:t>Crab cavities at 200 MHz (?)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368" r="-1630" b="-3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12 Nov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smtClean="0"/>
              <a:pPr/>
              <a:t>45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769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199" y="1065775"/>
                <a:ext cx="8229600" cy="5349240"/>
              </a:xfrm>
            </p:spPr>
            <p:txBody>
              <a:bodyPr>
                <a:normAutofit fontScale="92500" lnSpcReduction="100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GB" sz="2000" dirty="0" smtClean="0"/>
                  <a:t>ACS400: 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GB" sz="2000" dirty="0" smtClean="0"/>
                  <a:t>At present power-limited at slightly above nominal beam current; could be remedied by </a:t>
                </a:r>
              </a:p>
              <a:p>
                <a:pPr lvl="2">
                  <a:lnSpc>
                    <a:spcPct val="100000"/>
                  </a:lnSpc>
                </a:pPr>
                <a:r>
                  <a:rPr lang="en-GB" sz="1700" dirty="0" smtClean="0"/>
                  <a:t>klystron power increase, phase modulation, a combination of the above</a:t>
                </a:r>
              </a:p>
              <a:p>
                <a:pPr>
                  <a:lnSpc>
                    <a:spcPct val="100000"/>
                  </a:lnSpc>
                </a:pPr>
                <a:r>
                  <a:rPr lang="en-GB" sz="2000" dirty="0" smtClean="0"/>
                  <a:t>Compact crab cavities: 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GB" sz="1800" dirty="0" smtClean="0"/>
                  <a:t>Prototypes of 3 geometries exist, tests ongoing – promising results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GB" sz="1800" dirty="0" smtClean="0"/>
                  <a:t>LHC Integration:</a:t>
                </a:r>
              </a:p>
              <a:p>
                <a:pPr lvl="2">
                  <a:lnSpc>
                    <a:spcPct val="100000"/>
                  </a:lnSpc>
                </a:pPr>
                <a:r>
                  <a:rPr lang="en-GB" sz="1400" dirty="0" smtClean="0"/>
                  <a:t>RR caverns (baseline) result in large waveguides through tunnel,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40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GB" sz="1400" b="0" i="1" smtClean="0">
                            <a:latin typeface="Cambria Math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GB" sz="1400" dirty="0" smtClean="0"/>
                  <a:t> limits performance, limited shielding</a:t>
                </a:r>
              </a:p>
              <a:p>
                <a:pPr lvl="2">
                  <a:lnSpc>
                    <a:spcPct val="100000"/>
                  </a:lnSpc>
                </a:pPr>
                <a:r>
                  <a:rPr lang="en-GB" sz="1400" dirty="0" smtClean="0"/>
                  <a:t>Option: New caverns! This would allow for requested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GB" sz="1400" i="1">
                            <a:latin typeface="Cambria Math"/>
                          </a:rPr>
                          <m:t>𝑔</m:t>
                        </m:r>
                      </m:sub>
                    </m:sSub>
                    <m:r>
                      <a:rPr lang="en-GB" sz="1400" b="0" i="1" smtClean="0">
                        <a:latin typeface="Cambria Math"/>
                      </a:rPr>
                      <m:t>&lt;1 </m:t>
                    </m:r>
                    <m:r>
                      <m:rPr>
                        <m:sty m:val="p"/>
                      </m:rPr>
                      <a:rPr lang="en-GB" sz="1400" b="0" i="0" smtClean="0">
                        <a:latin typeface="Cambria Math"/>
                        <a:ea typeface="Cambria Math"/>
                      </a:rPr>
                      <m:t>μs</m:t>
                    </m:r>
                  </m:oMath>
                </a14:m>
                <a:r>
                  <a:rPr lang="en-GB" sz="1400" dirty="0" smtClean="0"/>
                  <a:t>, reduce radiation and ease maintenance</a:t>
                </a:r>
              </a:p>
              <a:p>
                <a:pPr>
                  <a:lnSpc>
                    <a:spcPct val="100000"/>
                  </a:lnSpc>
                </a:pPr>
                <a:r>
                  <a:rPr lang="en-GB" sz="1800" dirty="0" smtClean="0"/>
                  <a:t>LHC high harmonic system: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GB" sz="1800" dirty="0" smtClean="0"/>
                  <a:t>Would allow bunch longitudinal profiling, reduce heating, improve pile-up density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GB" sz="1800" dirty="0" smtClean="0"/>
                  <a:t>not really compatible with phase modulation (tilted bunches) – need more study!</a:t>
                </a:r>
              </a:p>
              <a:p>
                <a:pPr>
                  <a:lnSpc>
                    <a:spcPct val="100000"/>
                  </a:lnSpc>
                </a:pPr>
                <a:r>
                  <a:rPr lang="en-GB" sz="1800" dirty="0" smtClean="0"/>
                  <a:t>Wideband transverse damper: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GB" sz="1800" dirty="0" smtClean="0"/>
                  <a:t>Could alleviate e-cloud problem!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GB" sz="1800" dirty="0" smtClean="0"/>
                  <a:t>Good progress in SPS with demonstrator</a:t>
                </a:r>
              </a:p>
              <a:p>
                <a:pPr>
                  <a:lnSpc>
                    <a:spcPct val="100000"/>
                  </a:lnSpc>
                </a:pPr>
                <a:r>
                  <a:rPr lang="en-GB" sz="1800" dirty="0" smtClean="0"/>
                  <a:t>ACN200: history!</a:t>
                </a:r>
              </a:p>
              <a:p>
                <a:pPr>
                  <a:lnSpc>
                    <a:spcPct val="100000"/>
                  </a:lnSpc>
                </a:pPr>
                <a:r>
                  <a:rPr lang="en-GB" sz="1800" dirty="0" smtClean="0"/>
                  <a:t>New 200 MHz main RF system?  Looks very interesting – requires more study!</a:t>
                </a:r>
              </a:p>
              <a:p>
                <a:pPr lvl="1">
                  <a:lnSpc>
                    <a:spcPct val="100000"/>
                  </a:lnSpc>
                </a:pPr>
                <a:endParaRPr lang="en-GB" sz="1800" dirty="0" smtClean="0"/>
              </a:p>
              <a:p>
                <a:pPr lvl="1">
                  <a:lnSpc>
                    <a:spcPct val="100000"/>
                  </a:lnSpc>
                </a:pPr>
                <a:endParaRPr lang="en-GB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199" y="1065775"/>
                <a:ext cx="8229600" cy="5349240"/>
              </a:xfrm>
              <a:blipFill rotWithShape="1">
                <a:blip r:embed="rId2"/>
                <a:stretch>
                  <a:fillRect l="-519" t="-20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smtClean="0"/>
              <a:t>12 Nov 2013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noProof="0" smtClean="0"/>
              <a:pPr/>
              <a:t>46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8529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8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4202" y="274638"/>
            <a:ext cx="8375596" cy="914400"/>
          </a:xfrm>
        </p:spPr>
        <p:txBody>
          <a:bodyPr/>
          <a:lstStyle/>
          <a:p>
            <a:r>
              <a:rPr lang="en-GB" dirty="0" smtClean="0"/>
              <a:t>ACS400, </a:t>
            </a:r>
            <a:r>
              <a:rPr lang="en-GB" b="1" dirty="0" smtClean="0"/>
              <a:t>power limit </a:t>
            </a:r>
            <a:r>
              <a:rPr lang="en-GB" dirty="0" smtClean="0"/>
              <a:t>of present scheme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2000" dirty="0" smtClean="0"/>
                  <a:t>The problem is transient beam loading </a:t>
                </a:r>
                <a:br>
                  <a:rPr lang="en-GB" sz="2000" dirty="0" smtClean="0"/>
                </a:br>
                <a:r>
                  <a:rPr lang="en-GB" sz="2000" dirty="0" smtClean="0"/>
                  <a:t>excited </a:t>
                </a:r>
                <a:r>
                  <a:rPr lang="en-GB" sz="2000" dirty="0"/>
                  <a:t>by beam batches and gaps.</a:t>
                </a:r>
              </a:p>
              <a:p>
                <a:r>
                  <a:rPr lang="en-GB" sz="2000" dirty="0"/>
                  <a:t>System is currently setup for </a:t>
                </a:r>
                <a:r>
                  <a:rPr lang="en-GB" sz="2000" dirty="0">
                    <a:solidFill>
                      <a:srgbClr val="FF0000"/>
                    </a:solidFill>
                  </a:rPr>
                  <a:t>extremely </a:t>
                </a:r>
                <a:r>
                  <a:rPr lang="en-GB" sz="2000" dirty="0" smtClean="0">
                    <a:solidFill>
                      <a:srgbClr val="FF0000"/>
                    </a:solidFill>
                  </a:rPr>
                  <a:t/>
                </a:r>
                <a:br>
                  <a:rPr lang="en-GB" sz="2000" dirty="0" smtClean="0">
                    <a:solidFill>
                      <a:srgbClr val="FF0000"/>
                    </a:solidFill>
                  </a:rPr>
                </a:br>
                <a:r>
                  <a:rPr lang="en-GB" sz="2000" dirty="0" smtClean="0">
                    <a:solidFill>
                      <a:srgbClr val="FF0000"/>
                    </a:solidFill>
                  </a:rPr>
                  <a:t>stable </a:t>
                </a:r>
                <a:r>
                  <a:rPr lang="en-GB" sz="2000" dirty="0">
                    <a:solidFill>
                      <a:srgbClr val="FF0000"/>
                    </a:solidFill>
                  </a:rPr>
                  <a:t>RF voltage </a:t>
                </a:r>
                <a:r>
                  <a:rPr lang="en-GB" sz="2000" dirty="0"/>
                  <a:t>(minimizing transient </a:t>
                </a:r>
                <a:r>
                  <a:rPr lang="en-GB" sz="2000" dirty="0" smtClean="0"/>
                  <a:t/>
                </a:r>
                <a:br>
                  <a:rPr lang="en-GB" sz="2000" dirty="0" smtClean="0"/>
                </a:br>
                <a:r>
                  <a:rPr lang="en-GB" sz="2000" dirty="0" smtClean="0"/>
                  <a:t>beam </a:t>
                </a:r>
                <a:r>
                  <a:rPr lang="en-GB" sz="2000" dirty="0"/>
                  <a:t>loading effects, “half detuning”). </a:t>
                </a:r>
                <a:r>
                  <a:rPr lang="en-GB" sz="2000" dirty="0" smtClean="0"/>
                  <a:t/>
                </a:r>
                <a:br>
                  <a:rPr lang="en-GB" sz="2000" dirty="0" smtClean="0"/>
                </a:br>
                <a:r>
                  <a:rPr lang="en-GB" sz="2000" dirty="0" smtClean="0"/>
                  <a:t>Result</a:t>
                </a:r>
                <a:r>
                  <a:rPr lang="en-GB" sz="2000" dirty="0"/>
                  <a:t>: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en-GB" sz="2000" i="1">
                        <a:latin typeface="Cambria Math"/>
                      </a:rPr>
                      <m:t>1</m:t>
                    </m:r>
                    <m:r>
                      <a:rPr lang="en-GB" sz="2000" i="1">
                        <a:latin typeface="Cambria Math"/>
                        <a:ea typeface="Cambria Math"/>
                      </a:rPr>
                      <m:t>°</m:t>
                    </m:r>
                  </m:oMath>
                </a14:m>
                <a:r>
                  <a:rPr lang="en-GB" sz="2000" dirty="0"/>
                  <a:t> RF phase variation </a:t>
                </a:r>
                <a:r>
                  <a:rPr lang="en-GB" sz="2000" dirty="0" smtClean="0"/>
                  <a:t/>
                </a:r>
                <a:br>
                  <a:rPr lang="en-GB" sz="2000" dirty="0" smtClean="0"/>
                </a:br>
                <a:r>
                  <a:rPr lang="en-GB" sz="2000" dirty="0" smtClean="0"/>
                  <a:t>(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/>
                      </a:rPr>
                      <m:t>7 </m:t>
                    </m:r>
                    <m:r>
                      <m:rPr>
                        <m:sty m:val="p"/>
                      </m:rPr>
                      <a:rPr lang="en-GB" sz="2000">
                        <a:latin typeface="Cambria Math"/>
                      </a:rPr>
                      <m:t>ps</m:t>
                    </m:r>
                    <m:r>
                      <a:rPr lang="en-GB" sz="2000" b="0" i="0" smtClean="0">
                        <a:latin typeface="Cambria Math"/>
                      </a:rPr>
                      <m:t>, 2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mm</m:t>
                    </m:r>
                  </m:oMath>
                </a14:m>
                <a:r>
                  <a:rPr lang="en-GB" sz="2000" dirty="0"/>
                  <a:t>) </a:t>
                </a:r>
                <a:r>
                  <a:rPr lang="en-GB" sz="2000" dirty="0" smtClean="0"/>
                  <a:t>with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/>
                      </a:rPr>
                      <m:t>0.35 </m:t>
                    </m:r>
                    <m:r>
                      <m:rPr>
                        <m:sty m:val="p"/>
                      </m:rPr>
                      <a:rPr lang="en-GB" sz="2000" i="0" dirty="0" smtClean="0">
                        <a:latin typeface="Cambria Math"/>
                      </a:rPr>
                      <m:t>A</m:t>
                    </m:r>
                    <m:r>
                      <a:rPr lang="en-GB" sz="20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GB" sz="2000" dirty="0"/>
                  <a:t>DC.</a:t>
                </a:r>
              </a:p>
              <a:p>
                <a:r>
                  <a:rPr lang="en-GB" sz="2000" dirty="0"/>
                  <a:t>This scheme needs a lot of power – we reach the klystron absolute power limit of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/>
                      </a:rPr>
                      <m:t>300 </m:t>
                    </m:r>
                    <m:r>
                      <m:rPr>
                        <m:sty m:val="p"/>
                      </m:rPr>
                      <a:rPr lang="en-GB" sz="2000" i="0" dirty="0" smtClean="0">
                        <a:latin typeface="Cambria Math"/>
                      </a:rPr>
                      <m:t>kW</m:t>
                    </m:r>
                    <m:r>
                      <a:rPr lang="en-GB" sz="20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GB" sz="2000" dirty="0"/>
                  <a:t>at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/>
                      </a:rPr>
                      <m:t>0.86 </m:t>
                    </m:r>
                    <m:r>
                      <m:rPr>
                        <m:sty m:val="p"/>
                      </m:rPr>
                      <a:rPr lang="en-GB" sz="2000" i="0" dirty="0" smtClean="0">
                        <a:latin typeface="Cambria Math"/>
                      </a:rPr>
                      <m:t>A</m:t>
                    </m:r>
                    <m:r>
                      <a:rPr lang="en-GB" sz="20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GB" sz="2000" dirty="0"/>
                  <a:t>DC (</a:t>
                </a:r>
                <a14:m>
                  <m:oMath xmlns:m="http://schemas.openxmlformats.org/officeDocument/2006/math">
                    <m:r>
                      <a:rPr lang="en-GB" sz="2000" i="1" dirty="0">
                        <a:latin typeface="Cambria Math"/>
                      </a:rPr>
                      <m:t>1.7∙</m:t>
                    </m:r>
                    <m:sSup>
                      <m:sSupPr>
                        <m:ctrlPr>
                          <a:rPr lang="en-GB" sz="20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000" i="1" dirty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GB" sz="2000" i="1" dirty="0">
                            <a:latin typeface="Cambria Math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chemeClr val="tx1"/>
                    </a:solidFill>
                  </a:rPr>
                  <a:t> </a:t>
                </a:r>
                <a:r>
                  <a:rPr lang="en-GB" sz="2000" dirty="0">
                    <a:latin typeface="Cambria Math"/>
                  </a:rPr>
                  <a:t>ppb</a:t>
                </a:r>
                <a:r>
                  <a:rPr lang="en-GB" sz="2000" dirty="0"/>
                  <a:t>, </a:t>
                </a:r>
                <a14:m>
                  <m:oMath xmlns:m="http://schemas.openxmlformats.org/officeDocument/2006/math">
                    <m:r>
                      <a:rPr lang="en-GB" sz="2000" i="1" dirty="0">
                        <a:latin typeface="Cambria Math"/>
                      </a:rPr>
                      <m:t>25 </m:t>
                    </m:r>
                    <m:r>
                      <m:rPr>
                        <m:sty m:val="p"/>
                      </m:rPr>
                      <a:rPr lang="en-GB" sz="2000" i="1" dirty="0">
                        <a:latin typeface="Cambria Math"/>
                      </a:rPr>
                      <m:t>ns</m:t>
                    </m:r>
                  </m:oMath>
                </a14:m>
                <a:r>
                  <a:rPr lang="en-GB" sz="2000" dirty="0"/>
                  <a:t>)</a:t>
                </a:r>
              </a:p>
              <a:p>
                <a:r>
                  <a:rPr lang="en-GB" sz="2000" dirty="0"/>
                  <a:t>We must stay well below this limit for reliable operation, RF manipulations – with present DC settings, the klystrons saturate at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/>
                      </a:rPr>
                      <m:t>200 </m:t>
                    </m:r>
                    <m:r>
                      <m:rPr>
                        <m:sty m:val="p"/>
                      </m:rPr>
                      <a:rPr lang="en-GB" sz="2000" i="0" dirty="0" smtClean="0">
                        <a:latin typeface="Cambria Math"/>
                      </a:rPr>
                      <m:t>kW</m:t>
                    </m:r>
                  </m:oMath>
                </a14:m>
                <a:r>
                  <a:rPr lang="en-GB" sz="2000" dirty="0" smtClean="0"/>
                  <a:t>.</a:t>
                </a:r>
                <a:endParaRPr lang="en-GB" sz="2000" dirty="0"/>
              </a:p>
              <a:p>
                <a:r>
                  <a:rPr lang="en-GB" sz="2000" dirty="0"/>
                  <a:t>The present scheme </a:t>
                </a:r>
                <a:r>
                  <a:rPr lang="en-GB" sz="2000" b="1" dirty="0">
                    <a:solidFill>
                      <a:srgbClr val="FF0000"/>
                    </a:solidFill>
                  </a:rPr>
                  <a:t>cannot be extended much beyond nominal</a:t>
                </a:r>
                <a:r>
                  <a:rPr lang="en-GB" sz="2000" dirty="0"/>
                  <a:t>. </a:t>
                </a:r>
              </a:p>
              <a:p>
                <a:endParaRPr lang="en-GB" sz="2000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6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12 Nov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945" y="1083823"/>
            <a:ext cx="40386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6835459" y="2574621"/>
            <a:ext cx="23176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1.15e11 ppb, 25 ns, 7 </a:t>
            </a:r>
            <a:r>
              <a:rPr lang="en-GB" sz="1600" dirty="0" err="1" smtClean="0">
                <a:solidFill>
                  <a:srgbClr val="0070C0"/>
                </a:solidFill>
              </a:rPr>
              <a:t>TeV</a:t>
            </a:r>
            <a:endParaRPr lang="en-GB" sz="1600" dirty="0"/>
          </a:p>
        </p:txBody>
      </p:sp>
      <p:sp>
        <p:nvSpPr>
          <p:cNvPr id="10" name="Rectangle 9"/>
          <p:cNvSpPr/>
          <p:nvPr/>
        </p:nvSpPr>
        <p:spPr>
          <a:xfrm>
            <a:off x="6613956" y="2174997"/>
            <a:ext cx="24705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92D050"/>
                </a:solidFill>
              </a:rPr>
              <a:t>1.7e11 ppb, 25 ns, 450 </a:t>
            </a:r>
            <a:r>
              <a:rPr lang="en-GB" sz="1600" dirty="0" err="1" smtClean="0">
                <a:solidFill>
                  <a:srgbClr val="92D050"/>
                </a:solidFill>
              </a:rPr>
              <a:t>GeV</a:t>
            </a:r>
            <a:endParaRPr lang="en-GB" sz="1600" dirty="0"/>
          </a:p>
        </p:txBody>
      </p:sp>
      <p:sp>
        <p:nvSpPr>
          <p:cNvPr id="11" name="Rectangle 10"/>
          <p:cNvSpPr/>
          <p:nvPr/>
        </p:nvSpPr>
        <p:spPr>
          <a:xfrm>
            <a:off x="6173967" y="1322034"/>
            <a:ext cx="22134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1.7e11 ppb, 25 ns, 7 </a:t>
            </a:r>
            <a:r>
              <a:rPr lang="en-GB" sz="1600" dirty="0" err="1" smtClean="0">
                <a:solidFill>
                  <a:srgbClr val="FF0000"/>
                </a:solidFill>
              </a:rPr>
              <a:t>TeV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17205" y="995692"/>
            <a:ext cx="22280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Required klystron power</a:t>
            </a:r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7994302" y="3491635"/>
                <a:ext cx="61228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/>
                            </a:rPr>
                            <m:t>𝑄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/>
                            </a:rPr>
                            <m:t>𝑒𝑥𝑡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4302" y="3491635"/>
                <a:ext cx="612284" cy="338554"/>
              </a:xfrm>
              <a:prstGeom prst="rect">
                <a:avLst/>
              </a:prstGeom>
              <a:blipFill rotWithShape="1">
                <a:blip r:embed="rId4"/>
                <a:stretch>
                  <a:fillRect b="-72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77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idea: accept RF phase modulation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93719"/>
                <a:ext cx="8229600" cy="5349240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GB" sz="2000" dirty="0" smtClean="0"/>
                  <a:t>Since the beam loading is mainly reactive, the beam loading transients will result in a </a:t>
                </a:r>
                <a:r>
                  <a:rPr lang="en-GB" sz="2000" dirty="0" smtClean="0">
                    <a:solidFill>
                      <a:srgbClr val="FF0000"/>
                    </a:solidFill>
                  </a:rPr>
                  <a:t>variation of the cavity phase</a:t>
                </a:r>
                <a:r>
                  <a:rPr lang="en-GB" sz="2000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r>
                  <a:rPr lang="en-GB" sz="2000" dirty="0" smtClean="0">
                    <a:solidFill>
                      <a:schemeClr val="tx1"/>
                    </a:solidFill>
                  </a:rPr>
                  <a:t>If one accepts this phase variation and </a:t>
                </a:r>
                <a:br>
                  <a:rPr lang="en-GB" sz="2000" dirty="0" smtClean="0">
                    <a:solidFill>
                      <a:schemeClr val="tx1"/>
                    </a:solidFill>
                  </a:rPr>
                </a:br>
                <a:r>
                  <a:rPr lang="en-GB" sz="2000" dirty="0" smtClean="0">
                    <a:solidFill>
                      <a:schemeClr val="tx1"/>
                    </a:solidFill>
                  </a:rPr>
                  <a:t>adapts the voltage set point for each </a:t>
                </a:r>
                <a:br>
                  <a:rPr lang="en-GB" sz="2000" dirty="0" smtClean="0">
                    <a:solidFill>
                      <a:schemeClr val="tx1"/>
                    </a:solidFill>
                  </a:rPr>
                </a:br>
                <a:r>
                  <a:rPr lang="en-GB" sz="2000" dirty="0" smtClean="0">
                    <a:solidFill>
                      <a:schemeClr val="tx1"/>
                    </a:solidFill>
                  </a:rPr>
                  <a:t>bunch accordingly, the klystron drive is </a:t>
                </a:r>
                <a:br>
                  <a:rPr lang="en-GB" sz="2000" dirty="0" smtClean="0">
                    <a:solidFill>
                      <a:schemeClr val="tx1"/>
                    </a:solidFill>
                  </a:rPr>
                </a:br>
                <a:r>
                  <a:rPr lang="en-GB" sz="2000" dirty="0" smtClean="0">
                    <a:solidFill>
                      <a:schemeClr val="tx1"/>
                    </a:solidFill>
                  </a:rPr>
                  <a:t>kept constant in amplitude and phase. </a:t>
                </a:r>
                <a:br>
                  <a:rPr lang="en-GB" sz="2000" dirty="0" smtClean="0">
                    <a:solidFill>
                      <a:schemeClr val="tx1"/>
                    </a:solidFill>
                  </a:rPr>
                </a:br>
                <a:r>
                  <a:rPr lang="en-GB" sz="2000" dirty="0" smtClean="0">
                    <a:solidFill>
                      <a:schemeClr val="tx1"/>
                    </a:solidFill>
                  </a:rPr>
                  <a:t>(Proposed by D. </a:t>
                </a:r>
                <a:r>
                  <a:rPr lang="en-GB" sz="2000" dirty="0" err="1" smtClean="0">
                    <a:solidFill>
                      <a:schemeClr val="tx1"/>
                    </a:solidFill>
                  </a:rPr>
                  <a:t>Boussard</a:t>
                </a:r>
                <a:r>
                  <a:rPr lang="en-GB" sz="2000" dirty="0" smtClean="0">
                    <a:solidFill>
                      <a:schemeClr val="tx1"/>
                    </a:solidFill>
                  </a:rPr>
                  <a:t> in 1991)</a:t>
                </a:r>
              </a:p>
              <a:p>
                <a:r>
                  <a:rPr lang="en-GB" sz="2000" dirty="0" smtClean="0">
                    <a:solidFill>
                      <a:schemeClr val="tx1"/>
                    </a:solidFill>
                  </a:rPr>
                  <a:t>The gain is drastic: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𝑒𝑥𝑡</m:t>
                        </m:r>
                      </m:sub>
                    </m:sSub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=6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GB" sz="2000" dirty="0" smtClean="0">
                    <a:solidFill>
                      <a:schemeClr val="tx1"/>
                    </a:solidFill>
                  </a:rPr>
                  <a:t>, </a:t>
                </a:r>
                <a:br>
                  <a:rPr lang="en-GB" sz="2000" dirty="0" smtClean="0">
                    <a:solidFill>
                      <a:schemeClr val="tx1"/>
                    </a:solidFill>
                  </a:rPr>
                </a:br>
                <a:r>
                  <a:rPr lang="en-GB" sz="2000" dirty="0" smtClean="0">
                    <a:solidFill>
                      <a:schemeClr val="tx1"/>
                    </a:solidFill>
                  </a:rPr>
                  <a:t>the needed klystron power for 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chemeClr val="tx1"/>
                        </a:solidFill>
                        <a:latin typeface="Cambria Math"/>
                      </a:rPr>
                      <m:t>1.5 </m:t>
                    </m:r>
                    <m:r>
                      <m:rPr>
                        <m:sty m:val="p"/>
                      </m:rPr>
                      <a:rPr lang="en-GB" sz="2000" i="0" smtClean="0">
                        <a:solidFill>
                          <a:schemeClr val="tx1"/>
                        </a:solidFill>
                        <a:latin typeface="Cambria Math"/>
                      </a:rPr>
                      <m:t>MV</m:t>
                    </m:r>
                  </m:oMath>
                </a14:m>
                <a:r>
                  <a:rPr lang="en-GB" sz="2000" dirty="0" smtClean="0">
                    <a:solidFill>
                      <a:schemeClr val="tx1"/>
                    </a:solidFill>
                  </a:rPr>
                  <a:t> </a:t>
                </a:r>
                <a:br>
                  <a:rPr lang="en-GB" sz="2000" dirty="0" smtClean="0">
                    <a:solidFill>
                      <a:schemeClr val="tx1"/>
                    </a:solidFill>
                  </a:rPr>
                </a:br>
                <a:r>
                  <a:rPr lang="en-GB" sz="2000" dirty="0" smtClean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chemeClr val="tx1"/>
                        </a:solidFill>
                        <a:latin typeface="Cambria Math"/>
                      </a:rPr>
                      <m:t>12 </m:t>
                    </m:r>
                    <m:r>
                      <m:rPr>
                        <m:sty m:val="p"/>
                      </m:rPr>
                      <a:rPr lang="en-GB" sz="2000" i="0" smtClean="0">
                        <a:solidFill>
                          <a:schemeClr val="tx1"/>
                        </a:solidFill>
                        <a:latin typeface="Cambria Math"/>
                      </a:rPr>
                      <m:t>MV</m:t>
                    </m:r>
                    <m:r>
                      <a:rPr lang="en-GB" sz="2000" i="1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GB" sz="2000" dirty="0" smtClean="0">
                    <a:solidFill>
                      <a:schemeClr val="tx1"/>
                    </a:solidFill>
                  </a:rPr>
                  <a:t>total) is only 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chemeClr val="tx1"/>
                        </a:solidFill>
                        <a:latin typeface="Cambria Math"/>
                      </a:rPr>
                      <m:t>105 </m:t>
                    </m:r>
                    <m:r>
                      <m:rPr>
                        <m:sty m:val="p"/>
                      </m:rPr>
                      <a:rPr lang="en-GB" sz="2000" i="0" smtClean="0">
                        <a:solidFill>
                          <a:schemeClr val="tx1"/>
                        </a:solidFill>
                        <a:latin typeface="Cambria Math"/>
                      </a:rPr>
                      <m:t>kW</m:t>
                    </m:r>
                  </m:oMath>
                </a14:m>
                <a:r>
                  <a:rPr lang="en-GB" sz="2000" dirty="0" smtClean="0">
                    <a:solidFill>
                      <a:schemeClr val="tx1"/>
                    </a:solidFill>
                  </a:rPr>
                  <a:t>, almost </a:t>
                </a:r>
                <a:br>
                  <a:rPr lang="en-GB" sz="2000" dirty="0" smtClean="0">
                    <a:solidFill>
                      <a:schemeClr val="tx1"/>
                    </a:solidFill>
                  </a:rPr>
                </a:br>
                <a:r>
                  <a:rPr lang="en-GB" sz="2000" dirty="0" smtClean="0">
                    <a:solidFill>
                      <a:schemeClr val="tx1"/>
                    </a:solidFill>
                  </a:rPr>
                  <a:t>independent of beam current.</a:t>
                </a:r>
              </a:p>
              <a:p>
                <a:r>
                  <a:rPr lang="en-GB" sz="2000" dirty="0" smtClean="0">
                    <a:solidFill>
                      <a:schemeClr val="tx1"/>
                    </a:solidFill>
                  </a:rPr>
                  <a:t>Beam stability is not compromised!</a:t>
                </a:r>
              </a:p>
              <a:p>
                <a:r>
                  <a:rPr lang="en-GB" sz="2000" dirty="0" smtClean="0">
                    <a:solidFill>
                      <a:schemeClr val="tx1"/>
                    </a:solidFill>
                  </a:rPr>
                  <a:t>Symmetric filling schemes will ensure </a:t>
                </a:r>
                <a:br>
                  <a:rPr lang="en-GB" sz="2000" dirty="0" smtClean="0">
                    <a:solidFill>
                      <a:schemeClr val="tx1"/>
                    </a:solidFill>
                  </a:rPr>
                </a:br>
                <a:r>
                  <a:rPr lang="en-GB" sz="2000" dirty="0" smtClean="0">
                    <a:solidFill>
                      <a:schemeClr val="tx1"/>
                    </a:solidFill>
                  </a:rPr>
                  <a:t>that the luminous region is not displaced.</a:t>
                </a:r>
              </a:p>
              <a:p>
                <a:r>
                  <a:rPr lang="en-GB" sz="2000" dirty="0" smtClean="0">
                    <a:solidFill>
                      <a:schemeClr val="tx1"/>
                    </a:solidFill>
                  </a:rPr>
                  <a:t>This was tested in MD’s – result see right.</a:t>
                </a:r>
              </a:p>
              <a:p>
                <a:r>
                  <a:rPr lang="en-GB" sz="2000" dirty="0" smtClean="0">
                    <a:solidFill>
                      <a:schemeClr val="tx1"/>
                    </a:solidFill>
                  </a:rPr>
                  <a:t>This has an important impact on </a:t>
                </a:r>
                <a:r>
                  <a:rPr lang="en-GB" sz="2000" b="1" u="sng" dirty="0" smtClean="0">
                    <a:solidFill>
                      <a:srgbClr val="FF0000"/>
                    </a:solidFill>
                  </a:rPr>
                  <a:t>crab</a:t>
                </a:r>
                <a:r>
                  <a:rPr lang="en-GB" sz="2000" b="1" dirty="0" smtClean="0">
                    <a:solidFill>
                      <a:srgbClr val="FF0000"/>
                    </a:solidFill>
                  </a:rPr>
                  <a:t> and </a:t>
                </a:r>
                <a:r>
                  <a:rPr lang="en-GB" sz="2000" b="1" u="sng" dirty="0" smtClean="0">
                    <a:solidFill>
                      <a:srgbClr val="FF0000"/>
                    </a:solidFill>
                  </a:rPr>
                  <a:t>harmonic</a:t>
                </a:r>
                <a:r>
                  <a:rPr lang="en-GB" sz="2000" b="1" dirty="0" smtClean="0">
                    <a:solidFill>
                      <a:srgbClr val="FF0000"/>
                    </a:solidFill>
                  </a:rPr>
                  <a:t> cavity</a:t>
                </a:r>
                <a:r>
                  <a:rPr lang="en-GB" sz="2000" dirty="0" smtClean="0">
                    <a:solidFill>
                      <a:schemeClr val="tx1"/>
                    </a:solidFill>
                  </a:rPr>
                  <a:t> operation!</a:t>
                </a:r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93719"/>
                <a:ext cx="8229600" cy="5349240"/>
              </a:xfrm>
              <a:blipFill rotWithShape="1">
                <a:blip r:embed="rId2"/>
                <a:stretch>
                  <a:fillRect l="-519" t="-13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12 Nov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smtClean="0"/>
              <a:pPr/>
              <a:t>6</a:t>
            </a:fld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5012540" y="1621511"/>
            <a:ext cx="3934328" cy="4190770"/>
            <a:chOff x="5004048" y="1052736"/>
            <a:chExt cx="3934328" cy="4190770"/>
          </a:xfrm>
        </p:grpSpPr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5476867" y="4904952"/>
              <a:ext cx="3243209" cy="338554"/>
            </a:xfrm>
            <a:prstGeom prst="rect">
              <a:avLst/>
            </a:prstGeom>
            <a:noFill/>
            <a:ln w="9525">
              <a:solidFill>
                <a:srgbClr val="00206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 eaLnBrk="1" fontAlgn="base" hangingPunct="1">
                <a:spcBef>
                  <a:spcPct val="20000"/>
                </a:spcBef>
                <a:spcAft>
                  <a:spcPct val="0"/>
                </a:spcAft>
              </a:pPr>
              <a:r>
                <a:rPr lang="en-GB" sz="1600" dirty="0" smtClean="0">
                  <a:solidFill>
                    <a:srgbClr val="002060"/>
                  </a:solidFill>
                  <a:latin typeface="+mn-lt"/>
                </a:rPr>
                <a:t>Klystron power (8 stations)</a:t>
              </a:r>
              <a:endParaRPr lang="en-GB" sz="1600" dirty="0">
                <a:solidFill>
                  <a:srgbClr val="002060"/>
                </a:solidFill>
                <a:latin typeface="+mn-lt"/>
              </a:endParaRPr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1914625"/>
              <a:ext cx="3934328" cy="2972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5148064" y="1424590"/>
              <a:ext cx="755335" cy="276999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bg1"/>
                  </a:solidFill>
                </a:rPr>
                <a:t>No beam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5954695" y="1701589"/>
              <a:ext cx="0" cy="187142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724128" y="1052736"/>
              <a:ext cx="548548" cy="276999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bg1"/>
                  </a:solidFill>
                </a:rPr>
                <a:t>Filling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6307942" y="1329735"/>
              <a:ext cx="0" cy="10191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6372201" y="1318097"/>
              <a:ext cx="936104" cy="64633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chemeClr val="bg1"/>
                  </a:solidFill>
                </a:rPr>
                <a:t>Phase Modulation OFF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380312" y="1058905"/>
              <a:ext cx="936104" cy="83099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chemeClr val="bg1"/>
                  </a:solidFill>
                </a:rPr>
                <a:t>Switch Phase Modulation ON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7380312" y="1889902"/>
              <a:ext cx="0" cy="50957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6840253" y="1964428"/>
              <a:ext cx="0" cy="3844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3653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Nov 2013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Crab Cavities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343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12 Nov 2013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LHC Crab Cavity Scheme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93" y="939655"/>
            <a:ext cx="8065952" cy="5464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467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Basic Parameters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Content Placeholder 7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618743029"/>
                  </p:ext>
                </p:extLst>
              </p:nvPr>
            </p:nvGraphicFramePr>
            <p:xfrm>
              <a:off x="457198" y="1094038"/>
              <a:ext cx="8229602" cy="3194686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2642262"/>
                    <a:gridCol w="2481943"/>
                    <a:gridCol w="3105397"/>
                  </a:tblGrid>
                  <a:tr h="191291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Operating</a:t>
                          </a:r>
                          <a:r>
                            <a:rPr lang="en-GB" sz="2000" baseline="0" dirty="0" smtClean="0"/>
                            <a:t> f</a:t>
                          </a:r>
                          <a:r>
                            <a:rPr lang="en-GB" sz="2000" dirty="0" smtClean="0"/>
                            <a:t>requency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i="1" dirty="0" smtClean="0">
                                    <a:latin typeface="Cambria Math"/>
                                  </a:rPr>
                                  <m:t>400.79 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2000" i="0" dirty="0" smtClean="0">
                                    <a:latin typeface="Cambria Math"/>
                                  </a:rPr>
                                  <m:t>MHz</m:t>
                                </m:r>
                              </m:oMath>
                            </m:oMathPara>
                          </a14:m>
                          <a:endParaRPr lang="en-GB" sz="20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191291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Kick voltage/cavity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i="1" dirty="0" smtClean="0">
                                    <a:latin typeface="Cambria Math"/>
                                  </a:rPr>
                                  <m:t>3.4 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2000" i="0" dirty="0" smtClean="0">
                                    <a:latin typeface="Cambria Math"/>
                                  </a:rPr>
                                  <m:t>MV</m:t>
                                </m:r>
                              </m:oMath>
                            </m:oMathPara>
                          </a14:m>
                          <a:endParaRPr lang="en-GB" sz="20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191291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Total kick voltage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i="1" dirty="0" smtClean="0">
                                    <a:latin typeface="Cambria Math"/>
                                  </a:rPr>
                                  <m:t>13.6 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2000" i="0" dirty="0" smtClean="0">
                                    <a:latin typeface="Cambria Math"/>
                                  </a:rPr>
                                  <m:t>MV</m:t>
                                </m:r>
                              </m:oMath>
                            </m:oMathPara>
                          </a14:m>
                          <a:endParaRPr lang="en-GB" sz="20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4 cavities! recent change!</a:t>
                          </a:r>
                          <a:endParaRPr lang="en-GB" sz="2000" dirty="0"/>
                        </a:p>
                      </a:txBody>
                      <a:tcPr/>
                    </a:tc>
                  </a:tr>
                  <a:tr h="191291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Beta function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20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 smtClean="0">
                                      <a:latin typeface="Cambria Math"/>
                                      <a:ea typeface="Cambria Math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GB" sz="2000" b="0" i="1" smtClean="0">
                                      <a:latin typeface="Cambria Math"/>
                                    </a:rPr>
                                    <m:t>𝐶𝐶</m:t>
                                  </m:r>
                                </m:sub>
                              </m:sSub>
                            </m:oMath>
                          </a14:m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GB" sz="200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2000" b="0" i="1" smtClean="0">
                                        <a:latin typeface="Cambria Math"/>
                                      </a:rPr>
                                      <m:t>2.6</m:t>
                                    </m:r>
                                    <m:r>
                                      <a:rPr lang="en-GB" sz="2000" b="0" i="1" smtClean="0">
                                        <a:latin typeface="Cambria Math"/>
                                        <a:ea typeface="Cambria Math"/>
                                      </a:rPr>
                                      <m:t>÷3.7</m:t>
                                    </m:r>
                                  </m:e>
                                </m:d>
                                <m:r>
                                  <a:rPr lang="en-GB" sz="2000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2000" b="0" i="0" smtClean="0">
                                    <a:latin typeface="Cambria Math"/>
                                  </a:rPr>
                                  <m:t>km</m:t>
                                </m:r>
                              </m:oMath>
                            </m:oMathPara>
                          </a14:m>
                          <a:endParaRPr lang="en-GB" sz="20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201561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Number</a:t>
                          </a:r>
                          <a:r>
                            <a:rPr lang="en-GB" sz="2000" baseline="0" dirty="0" smtClean="0"/>
                            <a:t> of cavities</a:t>
                          </a:r>
                          <a:endParaRPr lang="en-GB" sz="20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i="1" dirty="0" smtClean="0">
                                    <a:latin typeface="Cambria Math"/>
                                    <a:ea typeface="+mn-ea"/>
                                  </a:rPr>
                                  <m:t>4</m:t>
                                </m:r>
                                <m:r>
                                  <a:rPr lang="en-GB" sz="2000" i="1" dirty="0" smtClean="0">
                                    <a:latin typeface="Cambria Math"/>
                                    <a:ea typeface="Cambria Math"/>
                                  </a:rPr>
                                  <m:t>∙</m:t>
                                </m:r>
                                <m:sSub>
                                  <m:sSubPr>
                                    <m:ctrlPr>
                                      <a:rPr lang="en-GB" sz="2000" i="1" dirty="0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b="0" i="1" dirty="0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e>
                                  <m:sub>
                                    <m:d>
                                      <m:dPr>
                                        <m:ctrlPr>
                                          <a:rPr lang="en-GB" sz="2000" b="0" i="1" dirty="0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2000" b="0" i="1" dirty="0" smtClean="0">
                                            <a:latin typeface="Cambria Math"/>
                                            <a:ea typeface="Cambria Math"/>
                                          </a:rPr>
                                          <m:t>𝐼𝑃𝑠</m:t>
                                        </m:r>
                                      </m:e>
                                    </m:d>
                                  </m:sub>
                                </m:sSub>
                                <m:r>
                                  <a:rPr lang="en-GB" sz="2000" i="1" dirty="0" smtClean="0">
                                    <a:latin typeface="Cambria Math"/>
                                    <a:ea typeface="Cambria Math"/>
                                  </a:rPr>
                                  <m:t>∙</m:t>
                                </m:r>
                                <m:sSub>
                                  <m:sSubPr>
                                    <m:ctrlPr>
                                      <a:rPr lang="en-GB" sz="2000" i="1" dirty="0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b="0" i="1" dirty="0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e>
                                  <m:sub>
                                    <m:d>
                                      <m:dPr>
                                        <m:ctrlPr>
                                          <a:rPr lang="en-GB" sz="2000" b="0" i="1" dirty="0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2000" b="0" i="1" dirty="0" smtClean="0">
                                            <a:latin typeface="Cambria Math"/>
                                            <a:ea typeface="Cambria Math"/>
                                          </a:rPr>
                                          <m:t>𝑠𝑖𝑑𝑒𝑠</m:t>
                                        </m:r>
                                      </m:e>
                                    </m:d>
                                  </m:sub>
                                </m:sSub>
                                <m:r>
                                  <a:rPr lang="en-GB" sz="2000" i="1" dirty="0" smtClean="0">
                                    <a:latin typeface="Cambria Math"/>
                                    <a:ea typeface="Cambria Math"/>
                                  </a:rPr>
                                  <m:t>∙</m:t>
                                </m:r>
                                <m:sSub>
                                  <m:sSubPr>
                                    <m:ctrlPr>
                                      <a:rPr lang="en-GB" sz="2000" i="1" dirty="0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b="0" i="1" dirty="0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e>
                                  <m:sub>
                                    <m:d>
                                      <m:dPr>
                                        <m:ctrlPr>
                                          <a:rPr lang="en-GB" sz="2000" b="0" i="1" dirty="0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2000" b="0" i="1" dirty="0" smtClean="0">
                                            <a:latin typeface="Cambria Math"/>
                                            <a:ea typeface="Cambria Math"/>
                                          </a:rPr>
                                          <m:t>𝑏𝑒𝑎𝑚𝑠</m:t>
                                        </m:r>
                                      </m:e>
                                    </m:d>
                                  </m:sub>
                                </m:sSub>
                                <m:r>
                                  <a:rPr lang="en-GB" sz="2000" b="0" i="1" dirty="0" smtClean="0">
                                    <a:latin typeface="Cambria Math"/>
                                    <a:ea typeface="Cambria Math"/>
                                  </a:rPr>
                                  <m:t>=32</m:t>
                                </m:r>
                              </m:oMath>
                            </m:oMathPara>
                          </a14:m>
                          <a:endParaRPr lang="en-GB" sz="2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19297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20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b="0" i="1" smtClean="0">
                                        <a:latin typeface="Cambria Math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GB" sz="2000" b="0" i="1" smtClean="0">
                                        <a:latin typeface="Cambria Math"/>
                                      </a:rPr>
                                      <m:t>𝑒𝑥𝑡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b="0" i="1" smtClean="0">
                                    <a:latin typeface="Cambria Math"/>
                                  </a:rPr>
                                  <m:t>5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</a:rPr>
                                  <m:t>∙</m:t>
                                </m:r>
                                <m:sSup>
                                  <m:sSupPr>
                                    <m:ctrlPr>
                                      <a:rPr lang="en-GB" sz="20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000" b="0" i="1" smtClean="0">
                                        <a:latin typeface="Cambria Math"/>
                                        <a:ea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2000" b="0" i="1" smtClean="0">
                                        <a:latin typeface="Cambria Math"/>
                                        <a:ea typeface="Cambria Math"/>
                                      </a:rPr>
                                      <m:t>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191291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RF power/cavity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b="0" i="1" smtClean="0">
                                    <a:latin typeface="Cambria Math"/>
                                  </a:rPr>
                                  <m:t>80 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2000" b="0" i="0" smtClean="0">
                                    <a:latin typeface="Cambria Math"/>
                                  </a:rPr>
                                  <m:t>kW</m:t>
                                </m:r>
                              </m:oMath>
                            </m:oMathPara>
                          </a14:m>
                          <a:endParaRPr lang="en-GB" sz="20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191291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Cavity tuning range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i="1" smtClean="0">
                                    <a:latin typeface="Cambria Math"/>
                                    <a:ea typeface="Cambria Math"/>
                                  </a:rPr>
                                  <m:t>±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</a:rPr>
                                  <m:t>1.5 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2000" b="0" i="0" smtClean="0">
                                    <a:latin typeface="Cambria Math"/>
                                    <a:ea typeface="Cambria Math"/>
                                  </a:rPr>
                                  <m:t>kHz</m:t>
                                </m:r>
                              </m:oMath>
                            </m:oMathPara>
                          </a14:m>
                          <a:endParaRPr lang="en-GB" sz="20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Content Placeholder 7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618743029"/>
                  </p:ext>
                </p:extLst>
              </p:nvPr>
            </p:nvGraphicFramePr>
            <p:xfrm>
              <a:off x="457198" y="1094038"/>
              <a:ext cx="8229602" cy="3194686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2642262"/>
                    <a:gridCol w="2481943"/>
                    <a:gridCol w="3105397"/>
                  </a:tblGrid>
                  <a:tr h="396240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Operating</a:t>
                          </a:r>
                          <a:r>
                            <a:rPr lang="en-GB" sz="2000" baseline="0" dirty="0" smtClean="0"/>
                            <a:t> f</a:t>
                          </a:r>
                          <a:r>
                            <a:rPr lang="en-GB" sz="2000" dirty="0" smtClean="0"/>
                            <a:t>requency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6127" t="-7692" r="-124755" b="-73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Kick voltage/cavity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6127" t="-107692" r="-124755" b="-63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Total kick voltage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6127" t="-207692" r="-124755" b="-53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4 cavities</a:t>
                          </a:r>
                          <a:r>
                            <a:rPr lang="en-GB" sz="2000" dirty="0" smtClean="0"/>
                            <a:t>! recent change!</a:t>
                          </a:r>
                          <a:endParaRPr lang="en-GB" sz="2000" dirty="0"/>
                        </a:p>
                      </a:txBody>
                      <a:tcPr/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307692" r="-211778" b="-43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6127" t="-307692" r="-124755" b="-43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417513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Number</a:t>
                          </a:r>
                          <a:r>
                            <a:rPr lang="en-GB" sz="2000" baseline="0" dirty="0" smtClean="0"/>
                            <a:t> of cavities</a:t>
                          </a:r>
                          <a:endParaRPr lang="en-GB" sz="20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7219" t="-384058" b="-310145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39973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506061" r="-211778" b="-2242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6127" t="-506061" r="-124755" b="-2242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RF power/cavity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6127" t="-615385" r="-124755" b="-12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GB" sz="2000" dirty="0" smtClean="0"/>
                            <a:t>Cavity tuning range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6127" t="-715385" r="-124755" b="-2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12 Nov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660" y="4413809"/>
            <a:ext cx="6353296" cy="208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986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Rossi_Wednesday_mor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553D58-F42B-43B9-BDA1-90638D0CBA0D}">
  <ds:schemaRefs>
    <ds:schemaRef ds:uri="http://purl.org/dc/dcmitype/"/>
    <ds:schemaRef ds:uri="http://purl.org/dc/terms/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HiLumiLHC_Rossi_Wednesday_morning</Template>
  <TotalTime>749</TotalTime>
  <Words>3042</Words>
  <Application>Microsoft Office PowerPoint</Application>
  <PresentationFormat>On-screen Show (4:3)</PresentationFormat>
  <Paragraphs>609</Paragraphs>
  <Slides>47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HiLumiLHC_Rossi_Wednesday_morning</vt:lpstr>
      <vt:lpstr>RF baseline,  options &amp;  open issues (200 MHz, 400 MHz, 800 MHz, possible wideband feedback system, crab cavities …)</vt:lpstr>
      <vt:lpstr>Outline</vt:lpstr>
      <vt:lpstr>The Main RF System, ACS400</vt:lpstr>
      <vt:lpstr>LHC Main RF System, ACS400</vt:lpstr>
      <vt:lpstr>ACS400, power limit of present scheme</vt:lpstr>
      <vt:lpstr>The idea: accept RF phase modulation</vt:lpstr>
      <vt:lpstr>Crab Cavities</vt:lpstr>
      <vt:lpstr>The LHC Crab Cavity Scheme</vt:lpstr>
      <vt:lpstr>Some Basic Parameters</vt:lpstr>
      <vt:lpstr>Technology Choice</vt:lpstr>
      <vt:lpstr>Dressed Cavity Concepts – well advanced</vt:lpstr>
      <vt:lpstr>Integration in LHC IP1</vt:lpstr>
      <vt:lpstr>Integration in LHC IP5</vt:lpstr>
      <vt:lpstr>LHC Integration</vt:lpstr>
      <vt:lpstr>RF system conceptual layout</vt:lpstr>
      <vt:lpstr>Peripherals – space required</vt:lpstr>
      <vt:lpstr>Required space: summary table</vt:lpstr>
      <vt:lpstr>SPS Test Module</vt:lpstr>
      <vt:lpstr>Cryostat proposal for SPS tests (4-rod)</vt:lpstr>
      <vt:lpstr>Alternative Cryostat for SPS test (DQW)</vt:lpstr>
      <vt:lpstr>SPS Integration (e.g.: 4-rod</vt:lpstr>
      <vt:lpstr>Draft of an updated schedule *)</vt:lpstr>
      <vt:lpstr>Phase modulation and crab cavities</vt:lpstr>
      <vt:lpstr>High Harmonic RF System</vt:lpstr>
      <vt:lpstr>High harmonic RF system</vt:lpstr>
      <vt:lpstr>LHC high harmonic system studies:</vt:lpstr>
      <vt:lpstr>400 MHz (V) + 800 MHz (V/2)</vt:lpstr>
      <vt:lpstr>Phase modulation &amp; harmonic cavity</vt:lpstr>
      <vt:lpstr>Phase modulation leads to tilted bunches</vt:lpstr>
      <vt:lpstr>Flat bunches with a single RF system</vt:lpstr>
      <vt:lpstr>Wideband Transverse Damper (HBTFB)</vt:lpstr>
      <vt:lpstr>Wideband Transverse Damper</vt:lpstr>
      <vt:lpstr>Ongoing work for SPS system - simulations</vt:lpstr>
      <vt:lpstr>SPS experimental demonstrator</vt:lpstr>
      <vt:lpstr>SPS single bunch tests</vt:lpstr>
      <vt:lpstr>Kick design: Strip-line and Faltin Type</vt:lpstr>
      <vt:lpstr>ACN200</vt:lpstr>
      <vt:lpstr>ACN200</vt:lpstr>
      <vt:lpstr>A 200 MHz Main RF System?</vt:lpstr>
      <vt:lpstr>Motivation for a 200 MHz Main RF system</vt:lpstr>
      <vt:lpstr>200 MHz main RF system (ACS200)</vt:lpstr>
      <vt:lpstr>ACS200: beam parameters at 7 TeV</vt:lpstr>
      <vt:lpstr>ACS200 vs. ACS400: beam stability</vt:lpstr>
      <vt:lpstr>ACS200 – A possible cavity shape?</vt:lpstr>
      <vt:lpstr>ACS200, possible issues &amp; concerns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baseline &amp; open issues (200MHz, 800MHz, possible wideband feedback system and crab cavities)</dc:title>
  <dc:creator>Erk Jensen</dc:creator>
  <cp:lastModifiedBy>Erk Jensen</cp:lastModifiedBy>
  <cp:revision>71</cp:revision>
  <dcterms:created xsi:type="dcterms:W3CDTF">2013-11-09T09:41:09Z</dcterms:created>
  <dcterms:modified xsi:type="dcterms:W3CDTF">2013-11-12T10:34:23Z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