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30"/>
  </p:notesMasterIdLst>
  <p:handoutMasterIdLst>
    <p:handoutMasterId r:id="rId31"/>
  </p:handoutMasterIdLst>
  <p:sldIdLst>
    <p:sldId id="1130" r:id="rId2"/>
    <p:sldId id="1194" r:id="rId3"/>
    <p:sldId id="1195" r:id="rId4"/>
    <p:sldId id="1190" r:id="rId5"/>
    <p:sldId id="1162" r:id="rId6"/>
    <p:sldId id="1163" r:id="rId7"/>
    <p:sldId id="1166" r:id="rId8"/>
    <p:sldId id="1164" r:id="rId9"/>
    <p:sldId id="1167" r:id="rId10"/>
    <p:sldId id="1168" r:id="rId11"/>
    <p:sldId id="1170" r:id="rId12"/>
    <p:sldId id="1196" r:id="rId13"/>
    <p:sldId id="1134" r:id="rId14"/>
    <p:sldId id="1175" r:id="rId15"/>
    <p:sldId id="1178" r:id="rId16"/>
    <p:sldId id="1191" r:id="rId17"/>
    <p:sldId id="1176" r:id="rId18"/>
    <p:sldId id="1177" r:id="rId19"/>
    <p:sldId id="1179" r:id="rId20"/>
    <p:sldId id="1184" r:id="rId21"/>
    <p:sldId id="1187" r:id="rId22"/>
    <p:sldId id="1186" r:id="rId23"/>
    <p:sldId id="1189" r:id="rId24"/>
    <p:sldId id="1181" r:id="rId25"/>
    <p:sldId id="1183" r:id="rId26"/>
    <p:sldId id="1173" r:id="rId27"/>
    <p:sldId id="1197" r:id="rId28"/>
    <p:sldId id="1182" r:id="rId29"/>
  </p:sldIdLst>
  <p:sldSz cx="9144000" cy="6858000" type="screen4x3"/>
  <p:notesSz cx="6934200" cy="9220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BB408"/>
    <a:srgbClr val="0033CC"/>
    <a:srgbClr val="FF3300"/>
    <a:srgbClr val="003399"/>
    <a:srgbClr val="003366"/>
    <a:srgbClr val="800000"/>
    <a:srgbClr val="FF9966"/>
    <a:srgbClr val="FFFF66"/>
    <a:srgbClr val="FFFF00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9" autoAdjust="0"/>
    <p:restoredTop sz="98933" autoAdjust="0"/>
  </p:normalViewPr>
  <p:slideViewPr>
    <p:cSldViewPr>
      <p:cViewPr varScale="1">
        <p:scale>
          <a:sx n="73" d="100"/>
          <a:sy n="73" d="100"/>
        </p:scale>
        <p:origin x="-11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496" y="-78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6348827" y="8768947"/>
            <a:ext cx="543239" cy="41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3048" tIns="59906" rIns="123048" bIns="59906" anchor="ctr">
            <a:spAutoFit/>
          </a:bodyPr>
          <a:lstStyle/>
          <a:p>
            <a:pPr algn="r" defTabSz="1238494"/>
            <a:fld id="{0C248C74-A1BF-4A9C-97C3-5A5D6B022034}" type="slidenum">
              <a:rPr lang="en-US" sz="1900">
                <a:latin typeface="Arial" charset="0"/>
              </a:rPr>
              <a:pPr algn="r" defTabSz="1238494"/>
              <a:t>‹#›</a:t>
            </a:fld>
            <a:endParaRPr lang="en-US" sz="19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928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58" y="4378376"/>
            <a:ext cx="5086284" cy="4151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3048" tIns="59906" rIns="123048" bIns="59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632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9988" y="695325"/>
            <a:ext cx="4594225" cy="3446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6348827" y="8768947"/>
            <a:ext cx="543239" cy="41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3048" tIns="59906" rIns="123048" bIns="59906" anchor="ctr">
            <a:spAutoFit/>
          </a:bodyPr>
          <a:lstStyle/>
          <a:p>
            <a:pPr algn="r" defTabSz="1238494"/>
            <a:fld id="{E7B1BAEA-71C4-45DD-B483-2339FDD29BB8}" type="slidenum">
              <a:rPr lang="en-US" sz="1900">
                <a:latin typeface="Arial" charset="0"/>
              </a:rPr>
              <a:pPr algn="r" defTabSz="1238494"/>
              <a:t>‹#›</a:t>
            </a:fld>
            <a:endParaRPr lang="en-US" sz="19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6980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5225" y="693738"/>
            <a:ext cx="4605338" cy="3454400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27775" y="8757590"/>
            <a:ext cx="3004820" cy="461010"/>
          </a:xfrm>
          <a:prstGeom prst="rect">
            <a:avLst/>
          </a:prstGeom>
        </p:spPr>
        <p:txBody>
          <a:bodyPr lIns="92309" tIns="46154" rIns="92309" bIns="46154"/>
          <a:lstStyle/>
          <a:p>
            <a:fld id="{05604DCD-C511-4B12-9DBB-AC80DD19A492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735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27775" y="8757590"/>
            <a:ext cx="3004820" cy="461010"/>
          </a:xfrm>
          <a:prstGeom prst="rect">
            <a:avLst/>
          </a:prstGeom>
        </p:spPr>
        <p:txBody>
          <a:bodyPr lIns="92309" tIns="46154" rIns="92309" bIns="46154"/>
          <a:lstStyle/>
          <a:p>
            <a:fld id="{8134336C-3803-104B-A09C-CBC34DF133B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39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uslarp.org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86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91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51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smtClean="0"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5" name="Picture 11" descr="LARP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15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7772400" cy="1143000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2011-10-04_logoHiLumi561px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465" y="-7885"/>
            <a:ext cx="1719264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4278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32928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3pPr>
              <a:defRPr>
                <a:solidFill>
                  <a:schemeClr val="accent3">
                    <a:lumMod val="7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46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89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36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02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93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005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50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20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uslarp.org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libri"/>
                <a:cs typeface="Colibri"/>
              </a:defRPr>
            </a:lvl1pPr>
          </a:lstStyle>
          <a:p>
            <a:fld id="{E5266E6E-3187-4C1D-BA6D-2ACAC749C4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Box 12"/>
          <p:cNvSpPr txBox="1">
            <a:spLocks noChangeArrowheads="1"/>
          </p:cNvSpPr>
          <p:nvPr userDrawn="1"/>
        </p:nvSpPr>
        <p:spPr bwMode="auto">
          <a:xfrm>
            <a:off x="3065463" y="6553200"/>
            <a:ext cx="29543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US" sz="1000" dirty="0" smtClean="0">
                <a:latin typeface="Colibri"/>
                <a:cs typeface="Colibri"/>
              </a:rPr>
              <a:t>HL-LHC/LARP, </a:t>
            </a:r>
            <a:r>
              <a:rPr lang="en-US" sz="1000" dirty="0" err="1" smtClean="0">
                <a:latin typeface="Colibri"/>
                <a:cs typeface="Colibri"/>
              </a:rPr>
              <a:t>Daresbury</a:t>
            </a:r>
            <a:r>
              <a:rPr lang="en-US" sz="1000" dirty="0" smtClean="0">
                <a:latin typeface="Colibri"/>
                <a:cs typeface="Colibri"/>
              </a:rPr>
              <a:t>  – S.</a:t>
            </a:r>
            <a:r>
              <a:rPr lang="en-US" sz="1000" baseline="0" dirty="0" smtClean="0">
                <a:latin typeface="Colibri"/>
                <a:cs typeface="Colibri"/>
              </a:rPr>
              <a:t> Henderson</a:t>
            </a:r>
            <a:endParaRPr lang="en-US" sz="1000" dirty="0" smtClean="0">
              <a:latin typeface="Colibri"/>
              <a:cs typeface="Colibri"/>
            </a:endParaRPr>
          </a:p>
        </p:txBody>
      </p:sp>
      <p:pic>
        <p:nvPicPr>
          <p:cNvPr id="10" name="Picture 11" descr="LARP">
            <a:hlinkClick r:id="rId15"/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15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2011-10-04_logoHiLumi561px.jpg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465" y="-7885"/>
            <a:ext cx="1719264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651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larp.org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8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3" Type="http://schemas.openxmlformats.org/officeDocument/2006/relationships/image" Target="../media/image31.emf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PLHCaerial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2" y="11340"/>
            <a:ext cx="9144000" cy="6857999"/>
          </a:xfrm>
          <a:prstGeom prst="rect">
            <a:avLst/>
          </a:prstGeom>
        </p:spPr>
      </p:pic>
      <p:sp>
        <p:nvSpPr>
          <p:cNvPr id="15361" name="Title 4"/>
          <p:cNvSpPr>
            <a:spLocks noGrp="1"/>
          </p:cNvSpPr>
          <p:nvPr>
            <p:ph type="ctrTitle"/>
          </p:nvPr>
        </p:nvSpPr>
        <p:spPr>
          <a:xfrm>
            <a:off x="152400" y="1066799"/>
            <a:ext cx="8991600" cy="523924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66"/>
                </a:solidFill>
                <a:latin typeface="Arial" charset="0"/>
              </a:rPr>
              <a:t/>
            </a:r>
            <a:br>
              <a:rPr lang="en-US" dirty="0" smtClean="0">
                <a:solidFill>
                  <a:srgbClr val="FFFF66"/>
                </a:solidFill>
                <a:latin typeface="Arial" charset="0"/>
              </a:rPr>
            </a:br>
            <a:r>
              <a:rPr lang="en-US" sz="3600" strike="sngStrike" dirty="0" smtClean="0">
                <a:solidFill>
                  <a:srgbClr val="FFFF66"/>
                </a:solidFill>
                <a:latin typeface="Arial" charset="0"/>
              </a:rPr>
              <a:t/>
            </a:r>
            <a:br>
              <a:rPr lang="en-US" sz="3600" strike="sngStrike" dirty="0" smtClean="0">
                <a:solidFill>
                  <a:srgbClr val="FFFF66"/>
                </a:solidFill>
                <a:latin typeface="Arial" charset="0"/>
              </a:rPr>
            </a:br>
            <a:r>
              <a:rPr lang="en-US" sz="3600" strike="sngStrike" dirty="0">
                <a:solidFill>
                  <a:srgbClr val="FFFF66"/>
                </a:solidFill>
                <a:latin typeface="Arial" charset="0"/>
              </a:rPr>
              <a:t/>
            </a:r>
            <a:br>
              <a:rPr lang="en-US" sz="3600" strike="sngStrike" dirty="0">
                <a:solidFill>
                  <a:srgbClr val="FFFF66"/>
                </a:solidFill>
                <a:latin typeface="Arial" charset="0"/>
              </a:rPr>
            </a:br>
            <a:r>
              <a:rPr lang="en-US" sz="3600" dirty="0" smtClean="0">
                <a:solidFill>
                  <a:srgbClr val="FFFF66"/>
                </a:solidFill>
                <a:latin typeface="Arial" charset="0"/>
              </a:rPr>
              <a:t/>
            </a:r>
            <a:br>
              <a:rPr lang="en-US" sz="3600" dirty="0" smtClean="0">
                <a:solidFill>
                  <a:srgbClr val="FFFF66"/>
                </a:solidFill>
                <a:latin typeface="Arial" charset="0"/>
              </a:rPr>
            </a:br>
            <a:r>
              <a:rPr lang="en-US" dirty="0">
                <a:solidFill>
                  <a:srgbClr val="FFFF66"/>
                </a:solidFill>
                <a:latin typeface="Arial" charset="0"/>
              </a:rPr>
              <a:t/>
            </a:r>
            <a:br>
              <a:rPr lang="en-US" dirty="0">
                <a:solidFill>
                  <a:srgbClr val="FFFF66"/>
                </a:solidFill>
                <a:latin typeface="Arial" charset="0"/>
              </a:rPr>
            </a:br>
            <a:r>
              <a:rPr lang="en-US" dirty="0" smtClean="0">
                <a:solidFill>
                  <a:srgbClr val="FFFF66"/>
                </a:solidFill>
                <a:latin typeface="Arial" charset="0"/>
              </a:rPr>
              <a:t/>
            </a:r>
            <a:br>
              <a:rPr lang="en-US" dirty="0" smtClean="0">
                <a:solidFill>
                  <a:srgbClr val="FFFF66"/>
                </a:solidFill>
                <a:latin typeface="Arial" charset="0"/>
              </a:rPr>
            </a:br>
            <a:r>
              <a:rPr lang="en-US" dirty="0">
                <a:solidFill>
                  <a:srgbClr val="FFFF66"/>
                </a:solidFill>
                <a:latin typeface="Arial" charset="0"/>
              </a:rPr>
              <a:t/>
            </a:r>
            <a:br>
              <a:rPr lang="en-US" dirty="0">
                <a:solidFill>
                  <a:srgbClr val="FFFF66"/>
                </a:solidFill>
                <a:latin typeface="Arial" charset="0"/>
              </a:rPr>
            </a:br>
            <a:r>
              <a:rPr lang="en-US" sz="2200" dirty="0" smtClean="0">
                <a:solidFill>
                  <a:schemeClr val="bg1"/>
                </a:solidFill>
                <a:latin typeface="Arial" charset="0"/>
              </a:rPr>
              <a:t>Stuart Henderson</a:t>
            </a:r>
            <a:r>
              <a:rPr lang="en-US" sz="2200" dirty="0">
                <a:solidFill>
                  <a:schemeClr val="bg1"/>
                </a:solidFill>
                <a:latin typeface="Arial" charset="0"/>
              </a:rPr>
              <a:t/>
            </a:r>
            <a:br>
              <a:rPr lang="en-US" sz="2200" dirty="0">
                <a:solidFill>
                  <a:schemeClr val="bg1"/>
                </a:solidFill>
                <a:latin typeface="Arial" charset="0"/>
              </a:rPr>
            </a:br>
            <a:r>
              <a:rPr lang="en-US" sz="2200" dirty="0" smtClean="0">
                <a:solidFill>
                  <a:schemeClr val="bg1"/>
                </a:solidFill>
                <a:latin typeface="Arial" charset="0"/>
              </a:rPr>
              <a:t>Associate Laboratory Director for Accelerators</a:t>
            </a:r>
            <a:br>
              <a:rPr lang="en-US" sz="2200" dirty="0" smtClean="0">
                <a:solidFill>
                  <a:schemeClr val="bg1"/>
                </a:solidFill>
                <a:latin typeface="Arial" charset="0"/>
              </a:rPr>
            </a:br>
            <a:r>
              <a:rPr lang="en-US" sz="2200" dirty="0" smtClean="0">
                <a:solidFill>
                  <a:schemeClr val="bg1"/>
                </a:solidFill>
                <a:latin typeface="Arial" charset="0"/>
              </a:rPr>
              <a:t>Fermilab</a:t>
            </a:r>
            <a:r>
              <a:rPr lang="en-US" sz="2200" dirty="0">
                <a:solidFill>
                  <a:schemeClr val="bg1"/>
                </a:solidFill>
                <a:latin typeface="Arial" charset="0"/>
              </a:rPr>
              <a:t/>
            </a:r>
            <a:br>
              <a:rPr lang="en-US" sz="2200" dirty="0">
                <a:solidFill>
                  <a:schemeClr val="bg1"/>
                </a:solidFill>
                <a:latin typeface="Arial" charset="0"/>
              </a:rPr>
            </a:br>
            <a:r>
              <a:rPr lang="en-US" sz="2200" dirty="0" smtClean="0">
                <a:solidFill>
                  <a:schemeClr val="bg1"/>
                </a:solidFill>
                <a:latin typeface="Arial" charset="0"/>
              </a:rPr>
              <a:t/>
            </a:r>
            <a:br>
              <a:rPr lang="en-US" sz="2200" dirty="0" smtClean="0">
                <a:solidFill>
                  <a:schemeClr val="bg1"/>
                </a:solidFill>
                <a:latin typeface="Arial" charset="0"/>
              </a:rPr>
            </a:br>
            <a:r>
              <a:rPr lang="en-US" sz="2200" dirty="0" err="1" smtClean="0">
                <a:solidFill>
                  <a:schemeClr val="bg1"/>
                </a:solidFill>
                <a:latin typeface="Arial" charset="0"/>
              </a:rPr>
              <a:t>HiLumi</a:t>
            </a:r>
            <a:r>
              <a:rPr lang="en-US" sz="2200" dirty="0" smtClean="0">
                <a:solidFill>
                  <a:schemeClr val="bg1"/>
                </a:solidFill>
                <a:latin typeface="Arial" charset="0"/>
              </a:rPr>
              <a:t> LHC-LARP Meeting, Nov 11-15, 2013</a:t>
            </a:r>
            <a:endParaRPr lang="en-US" sz="36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4" name="Picture 11" descr="LARP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010"/>
            <a:ext cx="5715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505" y="0"/>
            <a:ext cx="1719264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/>
          <p:cNvSpPr txBox="1">
            <a:spLocks/>
          </p:cNvSpPr>
          <p:nvPr/>
        </p:nvSpPr>
        <p:spPr>
          <a:xfrm>
            <a:off x="0" y="-381000"/>
            <a:ext cx="8991600" cy="440104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 smtClean="0">
                <a:solidFill>
                  <a:schemeClr val="bg1"/>
                </a:solidFill>
                <a:latin typeface="Arial" charset="0"/>
              </a:rPr>
              <a:t>The US Effort for High Luminosity LHC </a:t>
            </a:r>
            <a:r>
              <a:rPr lang="en-US" sz="3300" strike="sngStrike" dirty="0" smtClean="0">
                <a:solidFill>
                  <a:schemeClr val="bg1"/>
                </a:solidFill>
                <a:latin typeface="Arial" charset="0"/>
              </a:rPr>
              <a:t/>
            </a:r>
            <a:br>
              <a:rPr lang="en-US" sz="3300" strike="sngStrike" dirty="0" smtClean="0">
                <a:solidFill>
                  <a:schemeClr val="bg1"/>
                </a:solidFill>
                <a:latin typeface="Arial" charset="0"/>
              </a:rPr>
            </a:br>
            <a:r>
              <a:rPr lang="en-US" sz="3300" strike="sngStrike" dirty="0" smtClean="0">
                <a:solidFill>
                  <a:schemeClr val="bg1"/>
                </a:solidFill>
                <a:latin typeface="Arial" charset="0"/>
              </a:rPr>
              <a:t/>
            </a:r>
            <a:br>
              <a:rPr lang="en-US" sz="3300" strike="sngStrike" dirty="0" smtClean="0">
                <a:solidFill>
                  <a:schemeClr val="bg1"/>
                </a:solidFill>
                <a:latin typeface="Arial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Arial" charset="0"/>
              </a:rPr>
              <a:t/>
            </a:r>
            <a:br>
              <a:rPr lang="en-US" sz="3600" dirty="0" smtClean="0">
                <a:solidFill>
                  <a:schemeClr val="bg1"/>
                </a:solidFill>
                <a:latin typeface="Arial" charset="0"/>
              </a:rPr>
            </a:b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Arial" charset="0"/>
              </a:rPr>
            </a:br>
            <a:endParaRPr lang="en-US" sz="360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89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P5 </a:t>
            </a:r>
            <a:r>
              <a:rPr lang="en-US" sz="3200" dirty="0" smtClean="0"/>
              <a:t>Charge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01000" cy="3657600"/>
          </a:xfrm>
          <a:solidFill>
            <a:schemeClr val="bg1">
              <a:lumMod val="95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  <a:softEdge rad="31750"/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“Your report should provide recommendations on the priorities for an optimized high energy physics program over the next ten years (FY14-23), under…three scenarios.”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“The </a:t>
            </a:r>
            <a:r>
              <a:rPr lang="en-US" sz="2400" dirty="0"/>
              <a:t>report should provide a detailed perspective on whether and how the pursuit of possible major international partnerships (such as LHC upgrades, Japanese-hosted ILC, LBNE, etc.) might fit into the program you recommend in each of the scenarios</a:t>
            </a:r>
            <a:r>
              <a:rPr lang="en-US" sz="2400" dirty="0" smtClean="0"/>
              <a:t>.”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52400" y="6324600"/>
            <a:ext cx="533400" cy="3619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51C9121-044D-47E8-87E9-7D343DF06EE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Potential US (Accelerator) Involvement in High Luminosity 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52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223" y="0"/>
            <a:ext cx="7043195" cy="93931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LHC Accelerator Research Program (LARP)  History &amp; Evolution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85208" cy="5756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US LHC Accelerator Research Program (LARP)  was formed in 2003 to coordinate US R&amp;D related to the LHC accelerator and injector chain</a:t>
            </a:r>
          </a:p>
          <a:p>
            <a:pPr lvl="1"/>
            <a:r>
              <a:rPr lang="en-US" dirty="0" smtClean="0"/>
              <a:t>partnership of </a:t>
            </a:r>
            <a:r>
              <a:rPr lang="en-US" dirty="0" smtClean="0"/>
              <a:t>Brookhaven </a:t>
            </a:r>
            <a:r>
              <a:rPr lang="en-US" dirty="0" smtClean="0"/>
              <a:t>Lab, </a:t>
            </a:r>
            <a:r>
              <a:rPr lang="en-US" dirty="0" smtClean="0"/>
              <a:t>Lawrence </a:t>
            </a:r>
            <a:r>
              <a:rPr lang="en-US" dirty="0" smtClean="0"/>
              <a:t>Berkeley </a:t>
            </a:r>
            <a:r>
              <a:rPr lang="en-US" dirty="0" smtClean="0"/>
              <a:t>Lab and Fermilab</a:t>
            </a:r>
            <a:endParaRPr lang="en-US" dirty="0" smtClean="0"/>
          </a:p>
          <a:p>
            <a:pPr lvl="1"/>
            <a:r>
              <a:rPr lang="en-US" dirty="0" smtClean="0"/>
              <a:t>SLAC joined shortly thereafter </a:t>
            </a:r>
          </a:p>
          <a:p>
            <a:pPr lvl="1"/>
            <a:r>
              <a:rPr lang="en-US" dirty="0" smtClean="0"/>
              <a:t>Has also had some involvement from Jefferson Lab, Old Dominion University and UT Austin</a:t>
            </a:r>
          </a:p>
          <a:p>
            <a:r>
              <a:rPr lang="en-US" dirty="0" smtClean="0"/>
              <a:t>LARP contributed to the initial operation of the LHC, but much of the program has been focused on future upgrades</a:t>
            </a:r>
          </a:p>
          <a:p>
            <a:r>
              <a:rPr lang="en-US" dirty="0" smtClean="0"/>
              <a:t>The program is currently funded at a level of about </a:t>
            </a:r>
            <a:br>
              <a:rPr lang="en-US" dirty="0" smtClean="0"/>
            </a:br>
            <a:r>
              <a:rPr lang="en-US" dirty="0" smtClean="0"/>
              <a:t>$12-13M/year, divided among:</a:t>
            </a:r>
          </a:p>
          <a:p>
            <a:pPr lvl="1"/>
            <a:r>
              <a:rPr lang="en-US" dirty="0"/>
              <a:t>Magnet research (~half of program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Accelerator research (Crab cavities, WBFS, Collimators, e-hollow lens,..)</a:t>
            </a:r>
          </a:p>
          <a:p>
            <a:pPr lvl="1"/>
            <a:r>
              <a:rPr lang="en-US" dirty="0" smtClean="0"/>
              <a:t>Programmatic activities, including support for personnel at CERN</a:t>
            </a:r>
          </a:p>
          <a:p>
            <a:r>
              <a:rPr lang="en-US" dirty="0" smtClean="0"/>
              <a:t>Recent Evolution (2012 onward)</a:t>
            </a:r>
          </a:p>
          <a:p>
            <a:pPr lvl="1"/>
            <a:r>
              <a:rPr lang="en-US" dirty="0" smtClean="0"/>
              <a:t>Initial convergence on deliverables for HL-LHC</a:t>
            </a:r>
          </a:p>
          <a:p>
            <a:pPr lvl="1"/>
            <a:r>
              <a:rPr lang="en-US" dirty="0" smtClean="0"/>
              <a:t>Program now transitioning to a project-approach</a:t>
            </a:r>
          </a:p>
          <a:p>
            <a:pPr lvl="1"/>
            <a:r>
              <a:rPr lang="en-US" dirty="0" smtClean="0"/>
              <a:t>Giorgio </a:t>
            </a:r>
            <a:r>
              <a:rPr lang="en-US" dirty="0" err="1" smtClean="0"/>
              <a:t>Apollinari</a:t>
            </a:r>
            <a:r>
              <a:rPr lang="en-US" dirty="0" smtClean="0"/>
              <a:t> has taken the lead as LARP Director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B0E99-9807-441D-AF7E-21CC01B4227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9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609600" y="66150"/>
            <a:ext cx="7162800" cy="685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Potential US Involvement in HL-LHC: </a:t>
            </a:r>
            <a:br>
              <a:rPr lang="en-US" sz="3200" dirty="0" smtClean="0"/>
            </a:br>
            <a:r>
              <a:rPr lang="en-US" sz="3200" dirty="0" smtClean="0"/>
              <a:t>A </a:t>
            </a:r>
            <a:r>
              <a:rPr lang="en-US" sz="3200" dirty="0"/>
              <a:t>P</a:t>
            </a:r>
            <a:r>
              <a:rPr lang="en-US" sz="3200" dirty="0" smtClean="0"/>
              <a:t>reliminary </a:t>
            </a:r>
            <a:r>
              <a:rPr lang="en-US" sz="3200" dirty="0"/>
              <a:t>L</a:t>
            </a:r>
            <a:r>
              <a:rPr lang="en-US" sz="3200" dirty="0" smtClean="0"/>
              <a:t>ook</a:t>
            </a:r>
            <a:endParaRPr lang="en-US" sz="3200" dirty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238570" y="838200"/>
            <a:ext cx="8905430" cy="5910015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>
                <a:latin typeface="Arial" charset="0"/>
              </a:rPr>
              <a:t>Several candidate scope elements have been under development</a:t>
            </a:r>
            <a:endParaRPr lang="en-US" sz="1600" dirty="0">
              <a:latin typeface="Arial" charset="0"/>
            </a:endParaRPr>
          </a:p>
          <a:p>
            <a:pPr lvl="1"/>
            <a:r>
              <a:rPr lang="en-US" sz="1800" dirty="0">
                <a:latin typeface="Arial" charset="0"/>
              </a:rPr>
              <a:t>150 mm aperture Nb</a:t>
            </a:r>
            <a:r>
              <a:rPr lang="en-US" sz="1800" baseline="-25000" dirty="0">
                <a:latin typeface="Arial" charset="0"/>
              </a:rPr>
              <a:t>3</a:t>
            </a:r>
            <a:r>
              <a:rPr lang="en-US" sz="1800" dirty="0">
                <a:latin typeface="Arial" charset="0"/>
              </a:rPr>
              <a:t>Sn </a:t>
            </a:r>
            <a:r>
              <a:rPr lang="en-US" sz="1800" dirty="0" err="1" smtClean="0">
                <a:latin typeface="Arial" charset="0"/>
              </a:rPr>
              <a:t>quadrupoles</a:t>
            </a:r>
            <a:endParaRPr lang="en-US" dirty="0">
              <a:latin typeface="Arial" charset="0"/>
            </a:endParaRPr>
          </a:p>
          <a:p>
            <a:pPr lvl="1"/>
            <a:r>
              <a:rPr lang="en-US" sz="1800" dirty="0">
                <a:latin typeface="Arial" charset="0"/>
              </a:rPr>
              <a:t>Crab Cavities</a:t>
            </a:r>
          </a:p>
          <a:p>
            <a:pPr lvl="1"/>
            <a:r>
              <a:rPr lang="en-US" sz="1800" dirty="0" smtClean="0">
                <a:latin typeface="Arial" charset="0"/>
              </a:rPr>
              <a:t>High </a:t>
            </a:r>
            <a:r>
              <a:rPr lang="en-US" sz="1800" dirty="0">
                <a:latin typeface="Arial" charset="0"/>
              </a:rPr>
              <a:t>Bandwidth Feedback System</a:t>
            </a:r>
          </a:p>
          <a:p>
            <a:pPr lvl="1"/>
            <a:r>
              <a:rPr lang="en-US" sz="1800" dirty="0" smtClean="0">
                <a:latin typeface="Arial" charset="0"/>
              </a:rPr>
              <a:t>Collimation and hollow e-beams</a:t>
            </a:r>
          </a:p>
          <a:p>
            <a:pPr lvl="1"/>
            <a:r>
              <a:rPr lang="en-US" sz="1800" dirty="0">
                <a:latin typeface="Arial" charset="0"/>
              </a:rPr>
              <a:t>11 T Nb</a:t>
            </a:r>
            <a:r>
              <a:rPr lang="en-US" sz="1800" baseline="-25000" dirty="0">
                <a:latin typeface="Arial" charset="0"/>
              </a:rPr>
              <a:t>3</a:t>
            </a:r>
            <a:r>
              <a:rPr lang="en-US" sz="1800" dirty="0">
                <a:latin typeface="Arial" charset="0"/>
              </a:rPr>
              <a:t>Sn </a:t>
            </a:r>
            <a:r>
              <a:rPr lang="en-US" sz="1800" dirty="0" smtClean="0">
                <a:latin typeface="Arial" charset="0"/>
              </a:rPr>
              <a:t>dipoles</a:t>
            </a:r>
            <a:endParaRPr lang="en-US" dirty="0">
              <a:latin typeface="Arial" charset="0"/>
            </a:endParaRPr>
          </a:p>
          <a:p>
            <a:pPr lvl="1"/>
            <a:r>
              <a:rPr lang="en-US" sz="1800" dirty="0">
                <a:latin typeface="Arial" charset="0"/>
              </a:rPr>
              <a:t>Large Aperture </a:t>
            </a:r>
            <a:r>
              <a:rPr lang="en-US" sz="1800" dirty="0" err="1">
                <a:latin typeface="Arial" charset="0"/>
              </a:rPr>
              <a:t>NbTi</a:t>
            </a:r>
            <a:r>
              <a:rPr lang="en-US" sz="1800" dirty="0">
                <a:latin typeface="Arial" charset="0"/>
              </a:rPr>
              <a:t> D2 separator </a:t>
            </a:r>
            <a:r>
              <a:rPr lang="en-US" sz="1800" dirty="0" smtClean="0">
                <a:latin typeface="Arial" charset="0"/>
              </a:rPr>
              <a:t>magnets</a:t>
            </a:r>
            <a:endParaRPr lang="en-US" sz="1800" dirty="0">
              <a:latin typeface="Arial" charset="0"/>
            </a:endParaRPr>
          </a:p>
          <a:p>
            <a:r>
              <a:rPr lang="en-US" sz="2000" dirty="0" smtClean="0">
                <a:latin typeface="Arial" charset="0"/>
              </a:rPr>
              <a:t>Process of convergence among CERN-DOE-U.S. Labs-LARP initiated in Dec ‘2012</a:t>
            </a:r>
          </a:p>
          <a:p>
            <a:r>
              <a:rPr lang="en-US" sz="2100" dirty="0" smtClean="0">
                <a:latin typeface="Arial" charset="0"/>
              </a:rPr>
              <a:t>Initial consensus on core Priorities which makes good use of US accelerator expertise, and which makes critical contributions to LHC luminosity:</a:t>
            </a:r>
            <a:endParaRPr lang="en-US" sz="2100" dirty="0">
              <a:latin typeface="Arial" charset="0"/>
            </a:endParaRPr>
          </a:p>
          <a:p>
            <a:pPr lvl="1"/>
            <a:r>
              <a:rPr lang="en-US" sz="1800" dirty="0" smtClean="0">
                <a:latin typeface="Arial" charset="0"/>
              </a:rPr>
              <a:t>Committed to a major stake in Nb</a:t>
            </a:r>
            <a:r>
              <a:rPr lang="en-US" sz="1800" baseline="-25000" dirty="0" smtClean="0">
                <a:latin typeface="Arial" charset="0"/>
              </a:rPr>
              <a:t>3</a:t>
            </a:r>
            <a:r>
              <a:rPr lang="en-US" sz="1800" dirty="0" smtClean="0">
                <a:latin typeface="Arial" charset="0"/>
              </a:rPr>
              <a:t>Sn quads</a:t>
            </a:r>
          </a:p>
          <a:p>
            <a:pPr lvl="1"/>
            <a:r>
              <a:rPr lang="en-US" sz="1800" dirty="0" smtClean="0">
                <a:latin typeface="Arial" charset="0"/>
              </a:rPr>
              <a:t>Crab cavities </a:t>
            </a:r>
            <a:r>
              <a:rPr lang="en-US" sz="1800" dirty="0">
                <a:latin typeface="Arial" charset="0"/>
              </a:rPr>
              <a:t>up to the SPS </a:t>
            </a:r>
            <a:r>
              <a:rPr lang="en-US" sz="1800" dirty="0" smtClean="0">
                <a:latin typeface="Arial" charset="0"/>
              </a:rPr>
              <a:t>test</a:t>
            </a:r>
            <a:r>
              <a:rPr lang="en-US" sz="1800" dirty="0">
                <a:latin typeface="Arial" charset="0"/>
              </a:rPr>
              <a:t> </a:t>
            </a:r>
            <a:r>
              <a:rPr lang="en-US" sz="1800" dirty="0" smtClean="0">
                <a:latin typeface="Arial" charset="0"/>
              </a:rPr>
              <a:t>and possibly beyond to production</a:t>
            </a:r>
            <a:endParaRPr lang="en-US" sz="1800" dirty="0">
              <a:latin typeface="Arial" charset="0"/>
            </a:endParaRPr>
          </a:p>
          <a:p>
            <a:pPr lvl="1"/>
            <a:r>
              <a:rPr lang="en-US" sz="1800" dirty="0">
                <a:latin typeface="Arial" charset="0"/>
              </a:rPr>
              <a:t>High bandwidth feedback was seen as a high impact contribution for modest resources.</a:t>
            </a:r>
          </a:p>
          <a:p>
            <a:r>
              <a:rPr lang="en-US" sz="2000" dirty="0">
                <a:latin typeface="Arial" charset="0"/>
              </a:rPr>
              <a:t>Back up options</a:t>
            </a:r>
            <a:r>
              <a:rPr lang="en-US" sz="2000" dirty="0" smtClean="0">
                <a:latin typeface="Arial" charset="0"/>
              </a:rPr>
              <a:t>:</a:t>
            </a:r>
            <a:endParaRPr lang="en-US" sz="2000" dirty="0">
              <a:latin typeface="Arial" charset="0"/>
            </a:endParaRPr>
          </a:p>
          <a:p>
            <a:pPr lvl="1"/>
            <a:r>
              <a:rPr lang="en-US" sz="1800" dirty="0">
                <a:latin typeface="Arial" charset="0"/>
              </a:rPr>
              <a:t>11 T </a:t>
            </a:r>
            <a:r>
              <a:rPr lang="en-US" sz="1800" dirty="0" smtClean="0">
                <a:latin typeface="Arial" charset="0"/>
              </a:rPr>
              <a:t>dipoles</a:t>
            </a:r>
          </a:p>
          <a:p>
            <a:pPr lvl="2"/>
            <a:r>
              <a:rPr lang="en-US" sz="1500" dirty="0" smtClean="0">
                <a:latin typeface="Arial" charset="0"/>
              </a:rPr>
              <a:t>Proper “hand-off” if not continued in US</a:t>
            </a:r>
            <a:endParaRPr lang="en-US" sz="1500" dirty="0">
              <a:latin typeface="Arial" charset="0"/>
            </a:endParaRPr>
          </a:p>
          <a:p>
            <a:pPr lvl="1"/>
            <a:r>
              <a:rPr lang="en-US" sz="1800" dirty="0" smtClean="0">
                <a:latin typeface="Arial" charset="0"/>
              </a:rPr>
              <a:t>Hollow </a:t>
            </a:r>
            <a:r>
              <a:rPr lang="en-US" sz="1800" dirty="0">
                <a:latin typeface="Arial" charset="0"/>
              </a:rPr>
              <a:t>electron beams for halo removal</a:t>
            </a:r>
          </a:p>
          <a:p>
            <a:pPr lvl="2"/>
            <a:r>
              <a:rPr lang="en-US" sz="1500" dirty="0" smtClean="0">
                <a:latin typeface="Arial" charset="0"/>
              </a:rPr>
              <a:t>Support some modest R&amp;D </a:t>
            </a:r>
            <a:r>
              <a:rPr lang="en-US" sz="1500" dirty="0">
                <a:latin typeface="Arial" charset="0"/>
              </a:rPr>
              <a:t>into this </a:t>
            </a:r>
            <a:r>
              <a:rPr lang="en-US" sz="1500" dirty="0" smtClean="0">
                <a:latin typeface="Arial" charset="0"/>
              </a:rPr>
              <a:t>effort </a:t>
            </a:r>
            <a:r>
              <a:rPr lang="en-US" sz="1500" dirty="0">
                <a:latin typeface="Arial" charset="0"/>
              </a:rPr>
              <a:t>in the </a:t>
            </a:r>
            <a:r>
              <a:rPr lang="en-US" sz="1500" dirty="0" smtClean="0">
                <a:latin typeface="Arial" charset="0"/>
              </a:rPr>
              <a:t>event that circumstances allow its inclusion</a:t>
            </a:r>
            <a:endParaRPr lang="en-US" sz="1500" dirty="0">
              <a:latin typeface="Arial" charset="0"/>
            </a:endParaRPr>
          </a:p>
          <a:p>
            <a:r>
              <a:rPr lang="en-US" sz="2000" dirty="0" smtClean="0">
                <a:latin typeface="Arial" charset="0"/>
              </a:rPr>
              <a:t>Lower </a:t>
            </a:r>
            <a:r>
              <a:rPr lang="en-US" sz="2000" dirty="0" smtClean="0">
                <a:latin typeface="Arial" charset="0"/>
              </a:rPr>
              <a:t>priority:</a:t>
            </a:r>
          </a:p>
          <a:p>
            <a:pPr lvl="1"/>
            <a:r>
              <a:rPr lang="en-US" sz="1800" dirty="0" smtClean="0">
                <a:latin typeface="Arial" charset="0"/>
              </a:rPr>
              <a:t>There </a:t>
            </a:r>
            <a:r>
              <a:rPr lang="en-US" sz="1800" dirty="0">
                <a:latin typeface="Arial" charset="0"/>
              </a:rPr>
              <a:t>was not much interest in pursuing the D2 separators</a:t>
            </a:r>
            <a:r>
              <a:rPr lang="en-US" sz="1800" dirty="0" smtClean="0">
                <a:latin typeface="Arial" charset="0"/>
              </a:rPr>
              <a:t>.</a:t>
            </a:r>
          </a:p>
        </p:txBody>
      </p:sp>
      <p:sp>
        <p:nvSpPr>
          <p:cNvPr id="2458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F6C9A7F-848D-5D4F-AEF9-AD6FED770776}" type="slidenum">
              <a:rPr lang="en-US" sz="1200">
                <a:solidFill>
                  <a:srgbClr val="FFFFFF"/>
                </a:solidFill>
              </a:rPr>
              <a:pPr eaLnBrk="1" hangingPunct="1"/>
              <a:t>13</a:t>
            </a:fld>
            <a:endParaRPr lang="en-US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4977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40" y="914400"/>
            <a:ext cx="4193123" cy="5768801"/>
          </a:xfrm>
        </p:spPr>
        <p:txBody>
          <a:bodyPr>
            <a:normAutofit fontScale="77500" lnSpcReduction="20000"/>
          </a:bodyPr>
          <a:lstStyle/>
          <a:p>
            <a:pPr marL="457200" indent="-457200"/>
            <a:r>
              <a:rPr lang="en-US" dirty="0" smtClean="0"/>
              <a:t>Quads for inner Triplets </a:t>
            </a:r>
          </a:p>
          <a:p>
            <a:pPr marL="857250" lvl="1" indent="-457200"/>
            <a:r>
              <a:rPr lang="en-GB" dirty="0" smtClean="0">
                <a:solidFill>
                  <a:srgbClr val="000000"/>
                </a:solidFill>
              </a:rPr>
              <a:t>Decision </a:t>
            </a:r>
            <a:r>
              <a:rPr lang="en-GB" dirty="0">
                <a:solidFill>
                  <a:srgbClr val="000000"/>
                </a:solidFill>
              </a:rPr>
              <a:t>2012 for low-β quads</a:t>
            </a:r>
            <a:br>
              <a:rPr lang="en-GB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Aperture </a:t>
            </a:r>
            <a:r>
              <a:rPr lang="en-GB" dirty="0">
                <a:solidFill>
                  <a:srgbClr val="000000"/>
                </a:solidFill>
                <a:sym typeface="Symbol"/>
              </a:rPr>
              <a:t> </a:t>
            </a:r>
            <a:r>
              <a:rPr lang="en-GB" dirty="0">
                <a:solidFill>
                  <a:srgbClr val="000000"/>
                </a:solidFill>
              </a:rPr>
              <a:t>150 mm – 140 T/m </a:t>
            </a:r>
          </a:p>
          <a:p>
            <a:pPr lvl="1"/>
            <a:r>
              <a:rPr lang="en-GB" dirty="0" err="1" smtClean="0">
                <a:solidFill>
                  <a:srgbClr val="000000"/>
                </a:solidFill>
              </a:rPr>
              <a:t>B</a:t>
            </a:r>
            <a:r>
              <a:rPr lang="en-GB" baseline="-25000" dirty="0" err="1" smtClean="0">
                <a:solidFill>
                  <a:srgbClr val="000000"/>
                </a:solidFill>
              </a:rPr>
              <a:t>peak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≈12.3 </a:t>
            </a:r>
            <a:r>
              <a:rPr lang="en-GB" dirty="0" smtClean="0">
                <a:solidFill>
                  <a:srgbClr val="000000"/>
                </a:solidFill>
              </a:rPr>
              <a:t>T, LHC: 8T, 70 mm </a:t>
            </a:r>
            <a:endParaRPr lang="en-GB" dirty="0"/>
          </a:p>
          <a:p>
            <a:r>
              <a:rPr lang="en-GB" dirty="0" smtClean="0"/>
              <a:t>More </a:t>
            </a:r>
            <a:r>
              <a:rPr lang="en-GB" dirty="0"/>
              <a:t>focus strength, </a:t>
            </a:r>
          </a:p>
          <a:p>
            <a:pPr lvl="1"/>
            <a:r>
              <a:rPr lang="en-GB" dirty="0">
                <a:sym typeface="Symbol"/>
              </a:rPr>
              <a:t>* as low as 15 </a:t>
            </a:r>
            <a:r>
              <a:rPr lang="en-GB" dirty="0" smtClean="0">
                <a:sym typeface="Symbol"/>
              </a:rPr>
              <a:t>cm</a:t>
            </a:r>
          </a:p>
          <a:p>
            <a:pPr lvl="1"/>
            <a:r>
              <a:rPr lang="en-GB" dirty="0" smtClean="0">
                <a:sym typeface="Symbol"/>
              </a:rPr>
              <a:t>LHC: 55 cm</a:t>
            </a:r>
            <a:endParaRPr lang="en-GB" sz="1800" dirty="0"/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Dipoles for beam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recombination/separation: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capable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of 6-8 T with 150-180 mm aperture (LHC:  1.8 T, 70 mm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r>
              <a:rPr lang="en-GB" dirty="0"/>
              <a:t>Dipoles 11 T for LS2 </a:t>
            </a:r>
            <a:r>
              <a:rPr lang="en-GB" dirty="0" smtClean="0"/>
              <a:t>(</a:t>
            </a:r>
            <a:r>
              <a:rPr lang="en-GB" i="1" dirty="0" smtClean="0"/>
              <a:t>presently not part of plans as a US deliverable</a:t>
            </a:r>
            <a:r>
              <a:rPr lang="en-GB" dirty="0" smtClean="0"/>
              <a:t>)</a:t>
            </a:r>
            <a:endParaRPr lang="en-GB" i="1" dirty="0">
              <a:sym typeface="Symbo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0"/>
            <a:ext cx="707625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  <a:latin typeface="+mj-lt"/>
              </a:rPr>
              <a:t>Increase Luminosity: High Field SC Magnets</a:t>
            </a:r>
            <a:endParaRPr lang="en-GB" sz="3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46601" y="1681573"/>
            <a:ext cx="4821199" cy="28904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913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1500" y="0"/>
            <a:ext cx="7099300" cy="774700"/>
          </a:xfrm>
        </p:spPr>
        <p:txBody>
          <a:bodyPr>
            <a:normAutofit/>
          </a:bodyPr>
          <a:lstStyle/>
          <a:p>
            <a:r>
              <a:rPr lang="fr-CH" sz="3600" dirty="0" smtClean="0"/>
              <a:t>HL-LHC Nb</a:t>
            </a:r>
            <a:r>
              <a:rPr lang="fr-CH" sz="3600" baseline="-25000" dirty="0" smtClean="0"/>
              <a:t>3</a:t>
            </a:r>
            <a:r>
              <a:rPr lang="fr-CH" sz="3600" dirty="0" smtClean="0"/>
              <a:t>Sn Magnets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1800" y="883918"/>
            <a:ext cx="8519160" cy="5859781"/>
          </a:xfrm>
        </p:spPr>
        <p:txBody>
          <a:bodyPr>
            <a:normAutofit/>
          </a:bodyPr>
          <a:lstStyle/>
          <a:p>
            <a:r>
              <a:rPr lang="fr-CH" dirty="0" smtClean="0"/>
              <a:t>Interaction </a:t>
            </a:r>
            <a:r>
              <a:rPr lang="fr-CH" dirty="0" err="1" smtClean="0"/>
              <a:t>Region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r>
              <a:rPr lang="fr-CH" dirty="0" smtClean="0"/>
              <a:t> </a:t>
            </a:r>
          </a:p>
          <a:p>
            <a:pPr lvl="1"/>
            <a:r>
              <a:rPr lang="fr-CH" dirty="0" smtClean="0"/>
              <a:t>4 Q1 and 4 Q3 (2 per IR) plus 1 spare each from US</a:t>
            </a:r>
          </a:p>
          <a:p>
            <a:pPr lvl="2"/>
            <a:r>
              <a:rPr lang="fr-CH" dirty="0" smtClean="0"/>
              <a:t>Q1 and Q3 will probably contain 2 ~4.5 m long magnets each, for a total of ~20 </a:t>
            </a:r>
            <a:r>
              <a:rPr lang="fr-CH" dirty="0" err="1" smtClean="0"/>
              <a:t>quadrupoles</a:t>
            </a:r>
            <a:endParaRPr lang="fr-CH" dirty="0" smtClean="0"/>
          </a:p>
          <a:p>
            <a:pPr lvl="1"/>
            <a:r>
              <a:rPr lang="fr-CH" dirty="0" smtClean="0"/>
              <a:t>4 Q2a and 4 Q2b from CERN</a:t>
            </a:r>
          </a:p>
          <a:p>
            <a:pPr lvl="2"/>
            <a:r>
              <a:rPr lang="fr-CH" dirty="0" smtClean="0"/>
              <a:t>Option still open on the </a:t>
            </a:r>
            <a:r>
              <a:rPr lang="fr-CH" dirty="0" err="1" smtClean="0"/>
              <a:t>length</a:t>
            </a:r>
            <a:r>
              <a:rPr lang="fr-CH" dirty="0" smtClean="0"/>
              <a:t> </a:t>
            </a:r>
            <a:r>
              <a:rPr lang="fr-CH" dirty="0" smtClean="0"/>
              <a:t>of Q2.</a:t>
            </a:r>
          </a:p>
          <a:p>
            <a:pPr lvl="2"/>
            <a:endParaRPr lang="fr-CH" dirty="0"/>
          </a:p>
          <a:p>
            <a:pPr lvl="2"/>
            <a:endParaRPr lang="fr-CH" dirty="0" smtClean="0"/>
          </a:p>
          <a:p>
            <a:pPr lvl="2"/>
            <a:endParaRPr lang="fr-CH" dirty="0"/>
          </a:p>
          <a:p>
            <a:pPr lvl="2"/>
            <a:endParaRPr lang="fr-CH" dirty="0" smtClean="0"/>
          </a:p>
          <a:p>
            <a:pPr lvl="2"/>
            <a:endParaRPr lang="fr-CH" dirty="0" smtClean="0"/>
          </a:p>
          <a:p>
            <a:pPr marL="914400" lvl="2" indent="0">
              <a:buNone/>
            </a:pPr>
            <a:endParaRPr lang="fr-CH" dirty="0"/>
          </a:p>
        </p:txBody>
      </p:sp>
      <p:grpSp>
        <p:nvGrpSpPr>
          <p:cNvPr id="6" name="Group 5"/>
          <p:cNvGrpSpPr/>
          <p:nvPr/>
        </p:nvGrpSpPr>
        <p:grpSpPr>
          <a:xfrm>
            <a:off x="980844" y="3862578"/>
            <a:ext cx="6766560" cy="2385822"/>
            <a:chOff x="701040" y="2666682"/>
            <a:chExt cx="7833360" cy="281738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040" y="2666682"/>
              <a:ext cx="7833360" cy="2417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6385560" y="5083957"/>
              <a:ext cx="1996440" cy="40011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CH" sz="2000" dirty="0" smtClean="0"/>
                <a:t>E. Todesco</a:t>
              </a:r>
              <a:endParaRPr lang="en-GB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1118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7"/>
          <p:cNvSpPr>
            <a:spLocks noGrp="1"/>
          </p:cNvSpPr>
          <p:nvPr>
            <p:ph type="title"/>
          </p:nvPr>
        </p:nvSpPr>
        <p:spPr>
          <a:xfrm>
            <a:off x="1300162" y="152400"/>
            <a:ext cx="6243638" cy="46355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LARP Magnet Development Tree</a:t>
            </a:r>
          </a:p>
        </p:txBody>
      </p:sp>
      <p:pic>
        <p:nvPicPr>
          <p:cNvPr id="22530" name="Picture 6" descr="all_cross-section_cronological_label_v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6168" y="804248"/>
            <a:ext cx="5523849" cy="428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>
          <a:xfrm>
            <a:off x="4765736" y="5216040"/>
            <a:ext cx="45719" cy="314055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758" y="1091585"/>
            <a:ext cx="2095445" cy="94179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/>
              <a:t>SQ Series: 19 coils, 11-12 T</a:t>
            </a:r>
          </a:p>
          <a:p>
            <a:pPr algn="l"/>
            <a:r>
              <a:rPr lang="en-US" sz="1200" dirty="0" smtClean="0"/>
              <a:t>SQ02: </a:t>
            </a:r>
            <a:r>
              <a:rPr lang="en-US" sz="1200" b="1" dirty="0" smtClean="0"/>
              <a:t>54/61 MJR </a:t>
            </a:r>
            <a:r>
              <a:rPr lang="en-US" sz="1200" dirty="0" err="1" smtClean="0"/>
              <a:t>J</a:t>
            </a:r>
            <a:r>
              <a:rPr lang="en-US" sz="1200" baseline="-25000" dirty="0" err="1" smtClean="0"/>
              <a:t>c</a:t>
            </a:r>
            <a:r>
              <a:rPr lang="en-US" sz="1200" dirty="0" smtClean="0"/>
              <a:t>&gt;1800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97% at 4.3/4.5 K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97% at 1.8 K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6355" y="5591385"/>
            <a:ext cx="1131071" cy="113431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TextBox 4"/>
          <p:cNvSpPr txBox="1"/>
          <p:nvPr/>
        </p:nvSpPr>
        <p:spPr>
          <a:xfrm>
            <a:off x="2471627" y="5795081"/>
            <a:ext cx="1734236" cy="726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"/>
                <a:cs typeface="Times"/>
              </a:rPr>
              <a:t>High Field </a:t>
            </a:r>
            <a:r>
              <a:rPr lang="en-US" sz="1000" b="1" dirty="0" err="1" smtClean="0">
                <a:latin typeface="Times"/>
                <a:cs typeface="Times"/>
              </a:rPr>
              <a:t>Quadrupole</a:t>
            </a:r>
            <a:endParaRPr lang="en-US" sz="1000" b="1" dirty="0" smtClean="0">
              <a:latin typeface="Times"/>
              <a:cs typeface="Times"/>
            </a:endParaRPr>
          </a:p>
          <a:p>
            <a:r>
              <a:rPr lang="en-US" sz="1000" b="1" dirty="0" smtClean="0">
                <a:latin typeface="Times"/>
                <a:cs typeface="Times"/>
              </a:rPr>
              <a:t>SQXF/LQXF</a:t>
            </a:r>
          </a:p>
          <a:p>
            <a:r>
              <a:rPr lang="en-US" sz="800" dirty="0" smtClean="0">
                <a:latin typeface="Times"/>
                <a:cs typeface="Times"/>
              </a:rPr>
              <a:t>1 m / 4 m long</a:t>
            </a:r>
          </a:p>
          <a:p>
            <a:r>
              <a:rPr lang="en-US" sz="800" dirty="0" smtClean="0">
                <a:latin typeface="Times"/>
                <a:cs typeface="Times"/>
              </a:rPr>
              <a:t>150 mm bore </a:t>
            </a:r>
            <a:endParaRPr lang="en-US" sz="800" dirty="0">
              <a:latin typeface="Times"/>
              <a:cs typeface="Time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055" y="2334231"/>
            <a:ext cx="2282045" cy="160659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T</a:t>
            </a:r>
            <a:r>
              <a:rPr lang="en-US" sz="1200" dirty="0" smtClean="0"/>
              <a:t>Q Series: 33 coils, 12-13 T</a:t>
            </a:r>
          </a:p>
          <a:p>
            <a:pPr algn="l"/>
            <a:r>
              <a:rPr lang="en-US" sz="1200" dirty="0" smtClean="0"/>
              <a:t>TSQ02</a:t>
            </a:r>
            <a:r>
              <a:rPr lang="en-US" sz="1200" b="1" dirty="0" smtClean="0"/>
              <a:t>: 54/61 RRP </a:t>
            </a:r>
            <a:r>
              <a:rPr lang="en-US" sz="1200" dirty="0" err="1" smtClean="0"/>
              <a:t>J</a:t>
            </a:r>
            <a:r>
              <a:rPr lang="en-US" sz="1200" baseline="-25000" dirty="0" err="1" smtClean="0"/>
              <a:t>c</a:t>
            </a:r>
            <a:r>
              <a:rPr lang="en-US" sz="1200" dirty="0" smtClean="0"/>
              <a:t>&gt;2800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88% to 97% at 4.3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“Erratic” @ 1.9 K</a:t>
            </a:r>
          </a:p>
          <a:p>
            <a:pPr algn="l">
              <a:buClrTx/>
            </a:pPr>
            <a:r>
              <a:rPr lang="en-US" sz="1200" dirty="0" smtClean="0"/>
              <a:t>TQS03: </a:t>
            </a:r>
            <a:r>
              <a:rPr lang="en-US" sz="1200" b="1" dirty="0" smtClean="0"/>
              <a:t>108/127 RRP </a:t>
            </a:r>
            <a:r>
              <a:rPr lang="en-US" sz="1200" dirty="0" err="1" smtClean="0"/>
              <a:t>J</a:t>
            </a:r>
            <a:r>
              <a:rPr lang="en-US" sz="1200" baseline="-25000" dirty="0" err="1" smtClean="0"/>
              <a:t>c</a:t>
            </a:r>
            <a:r>
              <a:rPr lang="en-US" sz="1200" dirty="0" smtClean="0"/>
              <a:t>&gt;2800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93% at 4.3 K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93% at 1.9 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01528" y="5433716"/>
            <a:ext cx="2198038" cy="138499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/>
              <a:t>US SQXF Series: 13/18 Coils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2 or 3 1m long models 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2014-2016 </a:t>
            </a:r>
          </a:p>
          <a:p>
            <a:pPr algn="l"/>
            <a:r>
              <a:rPr lang="en-US" sz="1200" dirty="0" smtClean="0"/>
              <a:t>US LQXF Series: 18 Coils,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3 ~4.3 m Long Models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2015-2017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035676" y="1306768"/>
            <a:ext cx="2093893" cy="72019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/>
              <a:t>LR Series: xx coils, ~12 T</a:t>
            </a:r>
          </a:p>
          <a:p>
            <a:pPr algn="l"/>
            <a:r>
              <a:rPr lang="en-US" sz="1200" dirty="0" smtClean="0"/>
              <a:t>LRS02: 54/61 RRP </a:t>
            </a:r>
            <a:r>
              <a:rPr lang="en-US" sz="1200" dirty="0" err="1" smtClean="0"/>
              <a:t>J</a:t>
            </a:r>
            <a:r>
              <a:rPr lang="en-US" sz="1200" baseline="-25000" dirty="0" err="1" smtClean="0"/>
              <a:t>c</a:t>
            </a:r>
            <a:r>
              <a:rPr lang="en-US" sz="1200" dirty="0" smtClean="0"/>
              <a:t>&gt;2700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96% at 4.5 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58672" y="2826852"/>
            <a:ext cx="2364750" cy="160659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L</a:t>
            </a:r>
            <a:r>
              <a:rPr lang="en-US" sz="1200" dirty="0" smtClean="0"/>
              <a:t>Q Series: 19 coils, ~12 T</a:t>
            </a:r>
          </a:p>
          <a:p>
            <a:pPr algn="l"/>
            <a:r>
              <a:rPr lang="en-US" sz="1200" dirty="0" smtClean="0"/>
              <a:t>LSQ01</a:t>
            </a:r>
            <a:r>
              <a:rPr lang="en-US" sz="1200" b="1" dirty="0" smtClean="0"/>
              <a:t>: 54/61 RRP </a:t>
            </a:r>
            <a:r>
              <a:rPr lang="en-US" sz="1200" dirty="0" err="1" smtClean="0"/>
              <a:t>J</a:t>
            </a:r>
            <a:r>
              <a:rPr lang="en-US" sz="1200" baseline="-25000" dirty="0" err="1" smtClean="0"/>
              <a:t>c</a:t>
            </a:r>
            <a:r>
              <a:rPr lang="en-US" sz="1200" dirty="0" smtClean="0"/>
              <a:t>&gt;2700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93% at 4.5 K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Marginal Increase at lower T</a:t>
            </a:r>
          </a:p>
          <a:p>
            <a:pPr algn="l">
              <a:buClrTx/>
            </a:pPr>
            <a:r>
              <a:rPr lang="en-US" sz="1200" dirty="0"/>
              <a:t>L</a:t>
            </a:r>
            <a:r>
              <a:rPr lang="en-US" sz="1200" dirty="0" smtClean="0"/>
              <a:t>QS03: </a:t>
            </a:r>
            <a:r>
              <a:rPr lang="en-US" sz="1200" b="1" dirty="0" smtClean="0"/>
              <a:t>108/127 RRP </a:t>
            </a:r>
            <a:r>
              <a:rPr lang="en-US" sz="1200" dirty="0" err="1" smtClean="0"/>
              <a:t>J</a:t>
            </a:r>
            <a:r>
              <a:rPr lang="en-US" sz="1200" baseline="-25000" dirty="0" err="1" smtClean="0"/>
              <a:t>c</a:t>
            </a:r>
            <a:r>
              <a:rPr lang="en-US" sz="1200" dirty="0" smtClean="0"/>
              <a:t>&gt;2800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91% at 4.6 K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No increase at lower 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231" y="4211206"/>
            <a:ext cx="2428870" cy="160659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H</a:t>
            </a:r>
            <a:r>
              <a:rPr lang="en-US" sz="1200" dirty="0" smtClean="0"/>
              <a:t>Q Series: 25 coils, 13-15 T</a:t>
            </a:r>
          </a:p>
          <a:p>
            <a:pPr algn="l"/>
            <a:r>
              <a:rPr lang="en-US" sz="1200" dirty="0" smtClean="0"/>
              <a:t>HQ01e: </a:t>
            </a:r>
            <a:r>
              <a:rPr lang="en-US" sz="1200" b="1" dirty="0" smtClean="0"/>
              <a:t>54/61 and 108/127 RRP</a:t>
            </a:r>
            <a:endParaRPr lang="en-US" sz="1200" dirty="0" smtClean="0"/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85% at 4.5 K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No Increase at lower T</a:t>
            </a:r>
          </a:p>
          <a:p>
            <a:pPr algn="l">
              <a:buClrTx/>
            </a:pPr>
            <a:r>
              <a:rPr lang="en-US" sz="1200" dirty="0" smtClean="0"/>
              <a:t>HQ02: </a:t>
            </a:r>
            <a:r>
              <a:rPr lang="en-US" sz="1200" b="1" dirty="0" smtClean="0"/>
              <a:t>108/127 RRP </a:t>
            </a:r>
            <a:r>
              <a:rPr lang="en-US" sz="1200" dirty="0" err="1" smtClean="0"/>
              <a:t>J</a:t>
            </a:r>
            <a:r>
              <a:rPr lang="en-US" sz="1200" baseline="-25000" dirty="0" err="1" smtClean="0"/>
              <a:t>c</a:t>
            </a:r>
            <a:r>
              <a:rPr lang="en-US" sz="1200" dirty="0" smtClean="0"/>
              <a:t>&gt;2800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98% at 4.5 K</a:t>
            </a:r>
          </a:p>
          <a:p>
            <a:pPr marL="171450" indent="-171450" algn="l">
              <a:buClrTx/>
              <a:buFont typeface="Arial"/>
              <a:buChar char="•"/>
            </a:pPr>
            <a:r>
              <a:rPr lang="en-US" sz="1200" dirty="0" smtClean="0"/>
              <a:t>Not fully trained at lower T</a:t>
            </a:r>
          </a:p>
        </p:txBody>
      </p:sp>
    </p:spTree>
    <p:extLst>
      <p:ext uri="{BB962C8B-B14F-4D97-AF65-F5344CB8AC3E}">
        <p14:creationId xmlns:p14="http://schemas.microsoft.com/office/powerpoint/2010/main" val="21232218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767611" y="137848"/>
            <a:ext cx="6852389" cy="5109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+mj-lt"/>
              </a:rPr>
              <a:t>LARP </a:t>
            </a:r>
            <a:r>
              <a:rPr lang="en-GB" sz="3200" dirty="0" err="1" smtClean="0">
                <a:solidFill>
                  <a:srgbClr val="FF0000"/>
                </a:solidFill>
                <a:latin typeface="+mj-lt"/>
              </a:rPr>
              <a:t>Quadrupole</a:t>
            </a:r>
            <a:r>
              <a:rPr lang="en-GB" sz="3200" dirty="0" smtClean="0">
                <a:solidFill>
                  <a:srgbClr val="FF0000"/>
                </a:solidFill>
                <a:latin typeface="+mj-lt"/>
              </a:rPr>
              <a:t> Magnet Development</a:t>
            </a:r>
            <a:endParaRPr lang="en-GB" sz="3200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71189" y="855135"/>
            <a:ext cx="9014497" cy="5085047"/>
            <a:chOff x="-243905" y="1138238"/>
            <a:chExt cx="9013769" cy="5085047"/>
          </a:xfrm>
        </p:grpSpPr>
        <p:pic>
          <p:nvPicPr>
            <p:cNvPr id="7174" name="Picture 21" descr="assembly"/>
            <p:cNvPicPr>
              <a:picLocks noChangeAspect="1" noChangeArrowheads="1"/>
            </p:cNvPicPr>
            <p:nvPr/>
          </p:nvPicPr>
          <p:blipFill>
            <a:blip r:embed="rId3" cstate="email">
              <a:lum bright="6000"/>
            </a:blip>
            <a:srcRect/>
            <a:stretch>
              <a:fillRect/>
            </a:stretch>
          </p:blipFill>
          <p:spPr bwMode="auto">
            <a:xfrm>
              <a:off x="-243905" y="3303538"/>
              <a:ext cx="3014663" cy="1995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5" name="Picture 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688595" y="1143000"/>
              <a:ext cx="2081269" cy="5080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7" name="Picture 5" descr="Complete Assembly - NL"/>
            <p:cNvPicPr>
              <a:picLocks noChangeAspect="1" noChangeArrowheads="1"/>
            </p:cNvPicPr>
            <p:nvPr/>
          </p:nvPicPr>
          <p:blipFill>
            <a:blip r:embed="rId5" cstate="email">
              <a:lum bright="-6000"/>
            </a:blip>
            <a:srcRect/>
            <a:stretch>
              <a:fillRect/>
            </a:stretch>
          </p:blipFill>
          <p:spPr bwMode="auto">
            <a:xfrm>
              <a:off x="-32199" y="1143000"/>
              <a:ext cx="1939269" cy="1811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8" name="Picture 7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3975145" y="1142999"/>
              <a:ext cx="2594438" cy="183898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7179" name="Picture 9" descr="P0005119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092253" y="1143001"/>
              <a:ext cx="1772434" cy="1825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0" name="Text Box 10"/>
            <p:cNvSpPr txBox="1">
              <a:spLocks noChangeArrowheads="1"/>
            </p:cNvSpPr>
            <p:nvPr/>
          </p:nvSpPr>
          <p:spPr bwMode="auto">
            <a:xfrm>
              <a:off x="2362200" y="1143920"/>
              <a:ext cx="271463" cy="244475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SQ</a:t>
              </a:r>
            </a:p>
          </p:txBody>
        </p:sp>
        <p:sp>
          <p:nvSpPr>
            <p:cNvPr id="7181" name="Text Box 11"/>
            <p:cNvSpPr txBox="1">
              <a:spLocks noChangeArrowheads="1"/>
            </p:cNvSpPr>
            <p:nvPr/>
          </p:nvSpPr>
          <p:spPr bwMode="auto">
            <a:xfrm>
              <a:off x="453106" y="1147095"/>
              <a:ext cx="304800" cy="244475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 dirty="0"/>
                <a:t>SM</a:t>
              </a:r>
            </a:p>
          </p:txBody>
        </p:sp>
        <p:sp>
          <p:nvSpPr>
            <p:cNvPr id="7182" name="Text Box 12"/>
            <p:cNvSpPr txBox="1">
              <a:spLocks noChangeArrowheads="1"/>
            </p:cNvSpPr>
            <p:nvPr/>
          </p:nvSpPr>
          <p:spPr bwMode="auto">
            <a:xfrm>
              <a:off x="4125913" y="1138238"/>
              <a:ext cx="411162" cy="246062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TQS</a:t>
              </a:r>
            </a:p>
          </p:txBody>
        </p:sp>
        <p:sp>
          <p:nvSpPr>
            <p:cNvPr id="7184" name="Text Box 15"/>
            <p:cNvSpPr txBox="1">
              <a:spLocks noChangeArrowheads="1"/>
            </p:cNvSpPr>
            <p:nvPr/>
          </p:nvSpPr>
          <p:spPr bwMode="auto">
            <a:xfrm>
              <a:off x="6738379" y="1182689"/>
              <a:ext cx="754063" cy="246063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 dirty="0"/>
                <a:t>LQS-4m</a:t>
              </a:r>
            </a:p>
          </p:txBody>
        </p:sp>
        <p:sp>
          <p:nvSpPr>
            <p:cNvPr id="7185" name="Text Box 16"/>
            <p:cNvSpPr txBox="1">
              <a:spLocks noChangeArrowheads="1"/>
            </p:cNvSpPr>
            <p:nvPr/>
          </p:nvSpPr>
          <p:spPr bwMode="auto">
            <a:xfrm>
              <a:off x="455010" y="3353283"/>
              <a:ext cx="317500" cy="244475"/>
            </a:xfrm>
            <a:prstGeom prst="rect">
              <a:avLst/>
            </a:prstGeom>
            <a:solidFill>
              <a:srgbClr val="CC99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/>
                <a:t>HQ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055719" y="2961011"/>
            <a:ext cx="3960202" cy="2198614"/>
            <a:chOff x="3055719" y="2961011"/>
            <a:chExt cx="3960202" cy="2198614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5" t="16947" r="4367" b="10830"/>
            <a:stretch/>
          </p:blipFill>
          <p:spPr bwMode="auto">
            <a:xfrm>
              <a:off x="3055719" y="2961011"/>
              <a:ext cx="3960202" cy="21986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260682" y="4418757"/>
              <a:ext cx="1604238" cy="30777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Very Preliminary !</a:t>
              </a:r>
              <a:endParaRPr lang="en-US" sz="1400" dirty="0"/>
            </a:p>
          </p:txBody>
        </p:sp>
      </p:grpSp>
      <p:sp>
        <p:nvSpPr>
          <p:cNvPr id="3" name="Right Arrow 2"/>
          <p:cNvSpPr/>
          <p:nvPr/>
        </p:nvSpPr>
        <p:spPr>
          <a:xfrm>
            <a:off x="2447219" y="3902792"/>
            <a:ext cx="714323" cy="158758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6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:\giorgioa\Documents C\Projects\LARP\Long Quad_Technical_Stuff\LQS01\Announcement\Fig-1_LQS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491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2965" y="5928515"/>
            <a:ext cx="2654013" cy="92948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LQS01a:  202 T/m at 1.9 K</a:t>
            </a:r>
          </a:p>
          <a:p>
            <a:pPr algn="l"/>
            <a:r>
              <a:rPr lang="en-US" sz="1600" dirty="0" smtClean="0"/>
              <a:t>LQS01b:  222 T/m at 4.6 K</a:t>
            </a:r>
          </a:p>
          <a:p>
            <a:pPr algn="l"/>
            <a:r>
              <a:rPr lang="en-US" sz="1600" dirty="0" smtClean="0"/>
              <a:t>                 227 T/m at 1.9 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99656" y="5928515"/>
            <a:ext cx="2989574" cy="92948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LQS02:  198 T/m at 4.6 K 150 A/s</a:t>
            </a:r>
          </a:p>
          <a:p>
            <a:pPr algn="l"/>
            <a:r>
              <a:rPr lang="en-US" sz="1600" dirty="0" smtClean="0"/>
              <a:t>               208 T/m at 1.9 K 150 A/s</a:t>
            </a:r>
          </a:p>
          <a:p>
            <a:pPr algn="l"/>
            <a:r>
              <a:rPr lang="en-US" sz="1600" i="1" dirty="0"/>
              <a:t> </a:t>
            </a:r>
            <a:r>
              <a:rPr lang="en-US" sz="1600" i="1" dirty="0" smtClean="0"/>
              <a:t>              </a:t>
            </a:r>
            <a:r>
              <a:rPr lang="en-US" sz="1600" dirty="0" smtClean="0"/>
              <a:t>limited by one coil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16675" y="5928515"/>
            <a:ext cx="2321501" cy="92948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LQS03:  208 T/m at 4.6 K</a:t>
            </a:r>
          </a:p>
          <a:p>
            <a:pPr algn="l"/>
            <a:r>
              <a:rPr lang="en-US" sz="1600" dirty="0" smtClean="0"/>
              <a:t>               210 T/m at 1.9 K</a:t>
            </a:r>
          </a:p>
          <a:p>
            <a:pPr algn="l"/>
            <a:r>
              <a:rPr lang="en-US" sz="1600" dirty="0"/>
              <a:t>1</a:t>
            </a:r>
            <a:r>
              <a:rPr lang="en-US" sz="1600" baseline="30000" dirty="0"/>
              <a:t>st</a:t>
            </a:r>
            <a:r>
              <a:rPr lang="en-US" sz="1600" dirty="0"/>
              <a:t> </a:t>
            </a:r>
            <a:r>
              <a:rPr lang="en-US" sz="1600" dirty="0" smtClean="0"/>
              <a:t>quench: 86% </a:t>
            </a:r>
            <a:r>
              <a:rPr lang="en-US" sz="1600" dirty="0" err="1" smtClean="0"/>
              <a:t>s.s.</a:t>
            </a:r>
            <a:r>
              <a:rPr lang="en-US" sz="1600" dirty="0" smtClean="0"/>
              <a:t> limit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76479" y="1008975"/>
            <a:ext cx="3667521" cy="7017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3.3 m coils, 90 mm aperture</a:t>
            </a:r>
          </a:p>
          <a:p>
            <a:pPr algn="l"/>
            <a:r>
              <a:rPr lang="en-US" sz="1800" dirty="0" smtClean="0"/>
              <a:t>Goal: 200 T/m at 1.9 K</a:t>
            </a:r>
            <a:endParaRPr lang="en-US" sz="180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18797" y="112099"/>
            <a:ext cx="6687423" cy="491008"/>
          </a:xfrm>
          <a:noFill/>
        </p:spPr>
        <p:txBody>
          <a:bodyPr>
            <a:noAutofit/>
          </a:bodyPr>
          <a:lstStyle/>
          <a:p>
            <a:pPr algn="ctr"/>
            <a:r>
              <a:rPr lang="fr-CH" sz="4000" dirty="0" smtClean="0">
                <a:solidFill>
                  <a:srgbClr val="FF0000"/>
                </a:solidFill>
              </a:rPr>
              <a:t>Long Magnets: LQS of LARP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7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144" y="0"/>
            <a:ext cx="7796459" cy="95934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Evolution of the Magnet Plan</a:t>
            </a:r>
            <a:endParaRPr lang="en-US" sz="4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Original plan</a:t>
            </a:r>
          </a:p>
          <a:p>
            <a:pPr lvl="1"/>
            <a:r>
              <a:rPr lang="en-US" dirty="0" smtClean="0"/>
              <a:t>Follow HQ with 4m x 120 mm LHQ</a:t>
            </a:r>
          </a:p>
          <a:p>
            <a:pPr lvl="1"/>
            <a:r>
              <a:rPr lang="en-US" dirty="0" smtClean="0"/>
              <a:t>Use this to demonstrate technology for 120 mm prototype as part of large scale construction project</a:t>
            </a:r>
          </a:p>
          <a:p>
            <a:r>
              <a:rPr lang="en-US" dirty="0" smtClean="0"/>
              <a:t>Recent Developments</a:t>
            </a:r>
          </a:p>
          <a:p>
            <a:pPr lvl="1"/>
            <a:r>
              <a:rPr lang="en-US" dirty="0" smtClean="0"/>
              <a:t>In June 2012, CERN chose 150 mm as the aperture for the HL-LHC</a:t>
            </a:r>
          </a:p>
          <a:p>
            <a:pPr lvl="1"/>
            <a:r>
              <a:rPr lang="en-US" dirty="0" smtClean="0"/>
              <a:t>July 2012 LARP review recommends abandoning LHQ to pursue 150 mm prototype</a:t>
            </a:r>
          </a:p>
          <a:p>
            <a:r>
              <a:rPr lang="en-US" dirty="0" smtClean="0"/>
              <a:t>New plan</a:t>
            </a:r>
          </a:p>
          <a:p>
            <a:pPr lvl="1"/>
            <a:r>
              <a:rPr lang="en-US" dirty="0" smtClean="0"/>
              <a:t>Curtail 120 mm program to long ¼ magnet “mirror” tests</a:t>
            </a:r>
          </a:p>
          <a:p>
            <a:pPr lvl="2"/>
            <a:r>
              <a:rPr lang="en-US" dirty="0" smtClean="0"/>
              <a:t>We feel there are still important things to learn</a:t>
            </a:r>
          </a:p>
          <a:p>
            <a:pPr lvl="1"/>
            <a:r>
              <a:rPr lang="en-US" dirty="0" smtClean="0"/>
              <a:t>Begin working with CERN on 150 mm prototype as part of an integrated production plan for Nb</a:t>
            </a:r>
            <a:r>
              <a:rPr lang="en-US" baseline="-25000" dirty="0" smtClean="0"/>
              <a:t>3</a:t>
            </a:r>
            <a:r>
              <a:rPr lang="en-US" dirty="0" smtClean="0"/>
              <a:t>Sn quads in LS3.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BC2954-43C4-419B-ACBB-140890A7AE0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79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US HEP Community plays a substantial role in the scientific productivity of the LHC</a:t>
            </a:r>
          </a:p>
          <a:p>
            <a:r>
              <a:rPr lang="en-US" dirty="0" smtClean="0"/>
              <a:t>Substantial US involvement in the construction of detectors and the accelerator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US contributed </a:t>
            </a:r>
            <a:r>
              <a:rPr lang="en-US" dirty="0"/>
              <a:t>$164 million to the construction of the ATLAS detector and $167 million to the construction of the CMS detector.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US </a:t>
            </a:r>
            <a:r>
              <a:rPr lang="en-US" dirty="0" smtClean="0"/>
              <a:t>contributed </a:t>
            </a:r>
            <a:r>
              <a:rPr lang="en-US" dirty="0"/>
              <a:t>$200 million to the construction of the Large Hadron Collider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92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-142563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Crab Cavities</a:t>
            </a:r>
            <a:endParaRPr lang="en-US" sz="4000" dirty="0"/>
          </a:p>
        </p:txBody>
      </p:sp>
      <p:sp>
        <p:nvSpPr>
          <p:cNvPr id="15363" name="Content Placeholder 9"/>
          <p:cNvSpPr>
            <a:spLocks noGrp="1"/>
          </p:cNvSpPr>
          <p:nvPr>
            <p:ph idx="1"/>
          </p:nvPr>
        </p:nvSpPr>
        <p:spPr>
          <a:xfrm>
            <a:off x="223736" y="4036595"/>
            <a:ext cx="4949844" cy="2745205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Technical Challenges</a:t>
            </a:r>
          </a:p>
          <a:p>
            <a:pPr lvl="1"/>
            <a:r>
              <a:rPr lang="en-US" sz="1400" dirty="0" smtClean="0"/>
              <a:t>Crab cavities have only </a:t>
            </a:r>
            <a:r>
              <a:rPr lang="en-US" sz="1400" i="1" dirty="0" smtClean="0"/>
              <a:t>barely</a:t>
            </a:r>
            <a:r>
              <a:rPr lang="en-US" sz="1400" dirty="0" smtClean="0"/>
              <a:t> been shown to work. </a:t>
            </a:r>
          </a:p>
          <a:p>
            <a:pPr lvl="2"/>
            <a:r>
              <a:rPr lang="en-US" sz="1400" dirty="0" smtClean="0"/>
              <a:t>Never in hadron machines</a:t>
            </a:r>
          </a:p>
          <a:p>
            <a:pPr lvl="1"/>
            <a:r>
              <a:rPr lang="en-US" sz="1400" dirty="0" smtClean="0"/>
              <a:t>LHC bunch length requires </a:t>
            </a:r>
            <a:r>
              <a:rPr lang="en-US" sz="1400" dirty="0" smtClean="0">
                <a:sym typeface="Wingdings"/>
              </a:rPr>
              <a:t>low frequency (400 MHz)</a:t>
            </a:r>
            <a:endParaRPr lang="en-US" sz="1400" dirty="0" smtClean="0"/>
          </a:p>
          <a:p>
            <a:pPr lvl="1"/>
            <a:r>
              <a:rPr lang="en-US" sz="1400" dirty="0" smtClean="0"/>
              <a:t>19.4 cm beam separation needs </a:t>
            </a:r>
            <a:r>
              <a:rPr lang="en-US" sz="1400" dirty="0" smtClean="0">
                <a:ea typeface="Wingdings"/>
                <a:cs typeface="Wingdings"/>
                <a:sym typeface="Wingdings"/>
              </a:rPr>
              <a:t>“compact” </a:t>
            </a:r>
            <a:br>
              <a:rPr lang="en-US" sz="1400" dirty="0" smtClean="0">
                <a:ea typeface="Wingdings"/>
                <a:cs typeface="Wingdings"/>
                <a:sym typeface="Wingdings"/>
              </a:rPr>
            </a:br>
            <a:r>
              <a:rPr lang="en-US" sz="1400" dirty="0" smtClean="0">
                <a:ea typeface="Wingdings"/>
                <a:cs typeface="Wingdings"/>
                <a:sym typeface="Wingdings"/>
              </a:rPr>
              <a:t>(exotic) design</a:t>
            </a:r>
          </a:p>
          <a:p>
            <a:r>
              <a:rPr lang="en-US" sz="1800" dirty="0" smtClean="0">
                <a:ea typeface="Wingdings"/>
                <a:cs typeface="Wingdings"/>
                <a:sym typeface="Wingdings"/>
              </a:rPr>
              <a:t>Additional benefit</a:t>
            </a:r>
          </a:p>
          <a:p>
            <a:pPr lvl="1"/>
            <a:r>
              <a:rPr lang="en-US" sz="1400" dirty="0" smtClean="0">
                <a:ea typeface="Wingdings"/>
                <a:cs typeface="Wingdings"/>
                <a:sym typeface="Wingdings"/>
              </a:rPr>
              <a:t>Crab cavities are an easy way to level luminosity!</a:t>
            </a:r>
          </a:p>
          <a:p>
            <a:r>
              <a:rPr lang="en-US" sz="1800" dirty="0" smtClean="0">
                <a:ea typeface="Wingdings"/>
                <a:cs typeface="Wingdings"/>
                <a:sym typeface="Wingdings"/>
              </a:rPr>
              <a:t>Currently aiming for:</a:t>
            </a:r>
          </a:p>
          <a:p>
            <a:pPr lvl="1"/>
            <a:r>
              <a:rPr lang="en-US" sz="1400" dirty="0" smtClean="0">
                <a:ea typeface="Wingdings"/>
                <a:cs typeface="Wingdings"/>
                <a:sym typeface="Wingdings"/>
              </a:rPr>
              <a:t>Down-select ~next year</a:t>
            </a:r>
          </a:p>
          <a:p>
            <a:pPr lvl="1"/>
            <a:r>
              <a:rPr lang="en-US" sz="1400" dirty="0" smtClean="0">
                <a:ea typeface="Wingdings"/>
                <a:cs typeface="Wingdings"/>
                <a:sym typeface="Wingdings"/>
              </a:rPr>
              <a:t>Aiming for SPS test in 2015</a:t>
            </a:r>
            <a:endParaRPr lang="en-US" sz="1400" dirty="0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665" y="695325"/>
            <a:ext cx="4419600" cy="2695575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7953" y="797163"/>
            <a:ext cx="4076047" cy="297180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</p:pic>
      <p:sp>
        <p:nvSpPr>
          <p:cNvPr id="15367" name="Slide Number Placeholder 9"/>
          <p:cNvSpPr>
            <a:spLocks noGrp="1"/>
          </p:cNvSpPr>
          <p:nvPr>
            <p:ph type="sldNum" sz="quarter" idx="12"/>
          </p:nvPr>
        </p:nvSpPr>
        <p:spPr bwMode="auto">
          <a:xfrm>
            <a:off x="8107119" y="6534150"/>
            <a:ext cx="588963" cy="2286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6EBCBA-7FCE-4BD2-A1E2-01D01308745E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13969" y="4043480"/>
            <a:ext cx="1248938" cy="942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7969" y="5181600"/>
            <a:ext cx="2762879" cy="942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7375565" y="3889860"/>
            <a:ext cx="1382580" cy="23043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05994" y="6194160"/>
            <a:ext cx="998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LARP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92984" y="5234035"/>
            <a:ext cx="1382580" cy="960125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223414" y="6194160"/>
            <a:ext cx="998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UK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21819" y="2981157"/>
            <a:ext cx="33221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00" dirty="0" smtClean="0"/>
              <a:t>Without some compensation for crossing angle,</a:t>
            </a:r>
          </a:p>
          <a:p>
            <a:pPr algn="l"/>
            <a:r>
              <a:rPr lang="en-US" sz="1000" dirty="0" smtClean="0"/>
              <a:t>Reducing the </a:t>
            </a:r>
            <a:r>
              <a:rPr lang="en-US" sz="1000" dirty="0" smtClean="0">
                <a:latin typeface="Symbol" charset="2"/>
                <a:cs typeface="Symbol" charset="2"/>
              </a:rPr>
              <a:t>b</a:t>
            </a:r>
            <a:r>
              <a:rPr lang="en-US" sz="1000" dirty="0" smtClean="0"/>
              <a:t>* will only increase luminosity by ~75% !</a:t>
            </a:r>
            <a:endParaRPr lang="en-US" sz="1000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044770"/>
              </p:ext>
            </p:extLst>
          </p:nvPr>
        </p:nvGraphicFramePr>
        <p:xfrm>
          <a:off x="2050592" y="2967785"/>
          <a:ext cx="1455543" cy="980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" name="Equation" r:id="rId7" imgW="1092200" imgH="736600" progId="Equation.3">
                  <p:embed/>
                </p:oleObj>
              </mc:Choice>
              <mc:Fallback>
                <p:oleObj name="Equation" r:id="rId7" imgW="1092200" imgH="73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0592" y="2967785"/>
                        <a:ext cx="1455543" cy="9803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810000" y="3894713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“</a:t>
            </a:r>
            <a:r>
              <a:rPr lang="en-US" sz="1600" dirty="0" err="1" smtClean="0">
                <a:solidFill>
                  <a:srgbClr val="FF0000"/>
                </a:solidFill>
                <a:latin typeface="+mn-lt"/>
              </a:rPr>
              <a:t>Piwinski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 Angle”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3275264" y="3810000"/>
            <a:ext cx="548104" cy="254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14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383" y="76200"/>
            <a:ext cx="7229217" cy="634400"/>
          </a:xfrm>
          <a:noFill/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rgbClr val="FF0000"/>
                </a:solidFill>
              </a:rPr>
              <a:t>Crab Cavities and </a:t>
            </a:r>
            <a:r>
              <a:rPr lang="en-GB" sz="3600" dirty="0" err="1" smtClean="0">
                <a:solidFill>
                  <a:srgbClr val="FF0000"/>
                </a:solidFill>
              </a:rPr>
              <a:t>Cryomodules</a:t>
            </a:r>
            <a:endParaRPr lang="en-GB" sz="3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8344" y="1143000"/>
            <a:ext cx="6044716" cy="194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 descr="cryomodule_20UK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657600"/>
            <a:ext cx="3972457" cy="2241664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371378" y="3352800"/>
            <a:ext cx="1429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UK Concept</a:t>
            </a:r>
            <a:endParaRPr lang="en-US" sz="1800" dirty="0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5257800" y="3886200"/>
            <a:ext cx="3886200" cy="2285544"/>
            <a:chOff x="5860096" y="3678307"/>
            <a:chExt cx="4805147" cy="2805073"/>
          </a:xfrm>
        </p:grpSpPr>
        <p:pic>
          <p:nvPicPr>
            <p:cNvPr id="33" name="Picture 32" descr="cryomodule_BNL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0096" y="3771828"/>
              <a:ext cx="4805147" cy="271155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8550898" y="3678307"/>
              <a:ext cx="1549034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BNL Concept</a:t>
              </a:r>
              <a:endParaRPr lang="en-US" sz="1800" dirty="0"/>
            </a:p>
          </p:txBody>
        </p:sp>
      </p:grpSp>
      <p:pic>
        <p:nvPicPr>
          <p:cNvPr id="40" name="Picture 39" descr="SL20_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44" y="2617822"/>
            <a:ext cx="1267522" cy="1694942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868065" y="4397351"/>
            <a:ext cx="1570334" cy="1927249"/>
            <a:chOff x="7209637" y="1273178"/>
            <a:chExt cx="1739252" cy="2164699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12418" y="1273178"/>
              <a:ext cx="1736471" cy="21600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7209637" y="2976212"/>
              <a:ext cx="1739252" cy="461665"/>
            </a:xfrm>
            <a:prstGeom prst="rect">
              <a:avLst/>
            </a:prstGeom>
            <a:solidFill>
              <a:srgbClr val="B9CDE5">
                <a:alpha val="4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DQWR prototype</a:t>
              </a:r>
            </a:p>
            <a:p>
              <a:pPr algn="ctr"/>
              <a:r>
                <a:rPr lang="en-GB" sz="1200" dirty="0" smtClean="0"/>
                <a:t>17-Jan-2013</a:t>
              </a:r>
              <a:endParaRPr lang="en-GB" sz="1200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14428" y="1109776"/>
            <a:ext cx="2223972" cy="1476000"/>
            <a:chOff x="6724917" y="3475450"/>
            <a:chExt cx="2223972" cy="1476000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24917" y="3475450"/>
              <a:ext cx="2223972" cy="1476000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6724917" y="4674451"/>
              <a:ext cx="2223972" cy="276999"/>
            </a:xfrm>
            <a:prstGeom prst="rect">
              <a:avLst/>
            </a:prstGeom>
            <a:solidFill>
              <a:srgbClr val="B9CDE5">
                <a:alpha val="4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RF-Dipole </a:t>
              </a:r>
              <a:r>
                <a:rPr lang="en-GB" sz="1200" dirty="0" err="1" smtClean="0"/>
                <a:t>Nb</a:t>
              </a:r>
              <a:r>
                <a:rPr lang="en-GB" sz="1200" dirty="0" smtClean="0"/>
                <a:t> prototype</a:t>
              </a:r>
            </a:p>
          </p:txBody>
        </p:sp>
      </p:grpSp>
      <p:pic>
        <p:nvPicPr>
          <p:cNvPr id="47" name="Picture 4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7843" y="2619875"/>
            <a:ext cx="1200556" cy="1686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90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78"/>
          <a:stretch/>
        </p:blipFill>
        <p:spPr bwMode="auto">
          <a:xfrm>
            <a:off x="414002" y="1137767"/>
            <a:ext cx="8475356" cy="541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66800" y="111938"/>
            <a:ext cx="6296627" cy="58477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fr-CH" sz="3200" dirty="0">
                <a:solidFill>
                  <a:srgbClr val="FF0000"/>
                </a:solidFill>
                <a:latin typeface="+mj-lt"/>
              </a:rPr>
              <a:t>First test of </a:t>
            </a:r>
            <a:r>
              <a:rPr lang="fr-CH" sz="3200" dirty="0" smtClean="0">
                <a:solidFill>
                  <a:srgbClr val="FF0000"/>
                </a:solidFill>
                <a:latin typeface="+mj-lt"/>
              </a:rPr>
              <a:t>CC (</a:t>
            </a:r>
            <a:r>
              <a:rPr lang="fr-CH" sz="3200" dirty="0">
                <a:solidFill>
                  <a:srgbClr val="FF0000"/>
                </a:solidFill>
                <a:latin typeface="+mj-lt"/>
              </a:rPr>
              <a:t>ODU-SLAC at J-LAB)</a:t>
            </a:r>
            <a:endParaRPr lang="fr-FR" sz="32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874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7162800" cy="990600"/>
          </a:xfrm>
        </p:spPr>
        <p:txBody>
          <a:bodyPr>
            <a:normAutofit/>
          </a:bodyPr>
          <a:lstStyle/>
          <a:p>
            <a:r>
              <a:rPr lang="en-US" sz="3600" dirty="0"/>
              <a:t>High Bandwidth Feedback System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387683" y="1255294"/>
            <a:ext cx="8395369" cy="4724400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latin typeface="Arial" charset="0"/>
              </a:rPr>
              <a:t>The high bandwidth feedback system is a proposed feedback system for the SPS, which leverages LARP experience with the LHC LLRF </a:t>
            </a:r>
            <a:r>
              <a:rPr lang="en-US" dirty="0" smtClean="0">
                <a:latin typeface="Arial" charset="0"/>
              </a:rPr>
              <a:t>system, to address intra-bunch instabilities</a:t>
            </a:r>
            <a:endParaRPr lang="en-US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Proposal</a:t>
            </a:r>
          </a:p>
          <a:p>
            <a:pPr lvl="1"/>
            <a:r>
              <a:rPr lang="en-US" dirty="0">
                <a:latin typeface="Arial" charset="0"/>
              </a:rPr>
              <a:t>LARP will continue R&amp;D related to the system.</a:t>
            </a:r>
          </a:p>
          <a:p>
            <a:pPr lvl="1"/>
            <a:r>
              <a:rPr lang="en-US" dirty="0">
                <a:latin typeface="Arial" charset="0"/>
              </a:rPr>
              <a:t>The deliverable would be a functional </a:t>
            </a:r>
            <a:r>
              <a:rPr lang="en-US" dirty="0" smtClean="0">
                <a:latin typeface="Arial" charset="0"/>
              </a:rPr>
              <a:t>feedback system the </a:t>
            </a:r>
            <a:r>
              <a:rPr lang="en-US" dirty="0">
                <a:latin typeface="Arial" charset="0"/>
              </a:rPr>
              <a:t>SPS, for which</a:t>
            </a:r>
          </a:p>
          <a:p>
            <a:pPr lvl="2"/>
            <a:r>
              <a:rPr lang="en-US" dirty="0">
                <a:latin typeface="Arial" charset="0"/>
              </a:rPr>
              <a:t>The US contribution would be the </a:t>
            </a:r>
            <a:r>
              <a:rPr lang="en-US" dirty="0" smtClean="0">
                <a:latin typeface="Arial" charset="0"/>
              </a:rPr>
              <a:t>complete, full</a:t>
            </a:r>
            <a:r>
              <a:rPr lang="en-US" dirty="0">
                <a:latin typeface="Arial" charset="0"/>
              </a:rPr>
              <a:t>-</a:t>
            </a:r>
            <a:r>
              <a:rPr lang="en-US" dirty="0" smtClean="0">
                <a:latin typeface="Arial" charset="0"/>
              </a:rPr>
              <a:t>function, </a:t>
            </a:r>
            <a:r>
              <a:rPr lang="en-US" dirty="0">
                <a:latin typeface="Arial" charset="0"/>
              </a:rPr>
              <a:t>instability control system hardware, firmware and software necessary to operate at the SPS (and potentially LHC, PS).</a:t>
            </a:r>
          </a:p>
          <a:p>
            <a:pPr lvl="2"/>
            <a:r>
              <a:rPr lang="en-US" dirty="0">
                <a:latin typeface="Arial" charset="0"/>
              </a:rPr>
              <a:t>The CERN contribution will include the vacuum structures (pickup(s) and kicker(s)) and all tunnel related cable plant.</a:t>
            </a:r>
          </a:p>
        </p:txBody>
      </p:sp>
      <p:sp>
        <p:nvSpPr>
          <p:cNvPr id="3174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381000" y="6305550"/>
            <a:ext cx="5334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88983FB-CA3D-6E46-A051-51B46F110988}" type="slidenum">
              <a:rPr lang="en-US" sz="1200">
                <a:solidFill>
                  <a:srgbClr val="FFFFFF"/>
                </a:solidFill>
              </a:rPr>
              <a:pPr eaLnBrk="1" hangingPunct="1"/>
              <a:t>23</a:t>
            </a:fld>
            <a:endParaRPr lang="en-US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7259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7810" y="-88092"/>
            <a:ext cx="6365381" cy="76310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11 T Development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855" y="3714750"/>
            <a:ext cx="8229600" cy="2533650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dirty="0"/>
              <a:t>Create space for additional collimators by replacing 8.33 T MB with 11 T Nb</a:t>
            </a:r>
            <a:r>
              <a:rPr lang="en-US" baseline="-25000" dirty="0"/>
              <a:t>3</a:t>
            </a:r>
            <a:r>
              <a:rPr lang="en-US" dirty="0"/>
              <a:t>Sn dipoles compatible with LHC lattice and main systems</a:t>
            </a:r>
            <a:r>
              <a:rPr lang="en-US" dirty="0" smtClean="0"/>
              <a:t>.</a:t>
            </a:r>
          </a:p>
          <a:p>
            <a:pPr lvl="1">
              <a:defRPr/>
            </a:pPr>
            <a:r>
              <a:rPr lang="en-US" dirty="0"/>
              <a:t>119 Tm @ 11.85 </a:t>
            </a:r>
            <a:r>
              <a:rPr lang="en-US" dirty="0" smtClean="0"/>
              <a:t>kA (in </a:t>
            </a:r>
            <a:r>
              <a:rPr lang="en-US" dirty="0"/>
              <a:t>series with MB</a:t>
            </a:r>
            <a:r>
              <a:rPr lang="en-US" dirty="0" smtClean="0"/>
              <a:t>)</a:t>
            </a:r>
            <a:endParaRPr lang="en-US" dirty="0"/>
          </a:p>
          <a:p>
            <a:pPr>
              <a:defRPr/>
            </a:pPr>
            <a:endParaRPr lang="en-US" dirty="0"/>
          </a:p>
          <a:p>
            <a:r>
              <a:rPr lang="en-US" dirty="0" smtClean="0"/>
              <a:t>At this time </a:t>
            </a:r>
            <a:r>
              <a:rPr lang="en-US" u="sng" dirty="0" smtClean="0"/>
              <a:t>not</a:t>
            </a:r>
            <a:r>
              <a:rPr lang="en-US" dirty="0" smtClean="0"/>
              <a:t> proposed as a US in-kind contribution. Intellectually relevant as R&amp;D program toward high field, accelerator quality, dipoles and, consequently, HE-LHC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273B64-DF16-8249-BF5B-9DB66A8C3D5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7" name="Picture 6" descr="11T_Magnet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" t="1873" r="1" b="-1"/>
          <a:stretch/>
        </p:blipFill>
        <p:spPr>
          <a:xfrm>
            <a:off x="2156195" y="654850"/>
            <a:ext cx="4537276" cy="28950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8900000">
            <a:off x="227340" y="777872"/>
            <a:ext cx="151035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Not LARP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09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250" y="1106604"/>
            <a:ext cx="2314575" cy="4857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smtClean="0"/>
              <a:t>Single aperture model</a:t>
            </a:r>
            <a:endParaRPr lang="en-US" sz="1800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19" t="3456" r="3057" b="6623"/>
          <a:stretch/>
        </p:blipFill>
        <p:spPr bwMode="auto">
          <a:xfrm>
            <a:off x="2514018" y="1412776"/>
            <a:ext cx="2115855" cy="213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538" y="1682776"/>
            <a:ext cx="1849573" cy="1699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\\cern.ch\dfs\Users\s\savary\Documents\LMF Staffing\ASG Superconductors\for fsavary\01b_coilwinding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23688" y="751041"/>
            <a:ext cx="3367853" cy="207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s\savary\Documents\LMF Staffing\ASG Superconductors\for fsavary\02baftercuring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4423449"/>
            <a:ext cx="3360000" cy="219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s\savary\Documents\LMF Staffing\ASG Superconductors\for fsavary\03a_prep_for_reaction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23688" y="2839273"/>
            <a:ext cx="3360000" cy="154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2586026" y="1105840"/>
            <a:ext cx="2314600" cy="486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57200">
              <a:buFont typeface="Arial" charset="0"/>
              <a:buNone/>
            </a:pPr>
            <a:r>
              <a:rPr lang="en-US" sz="1800" dirty="0" smtClean="0"/>
              <a:t>Twin aperture model</a:t>
            </a:r>
            <a:endParaRPr lang="en-US" sz="1800" dirty="0"/>
          </a:p>
        </p:txBody>
      </p:sp>
      <p:pic>
        <p:nvPicPr>
          <p:cNvPr id="14" name="Picture 2" descr="http://www.fnal.gov/faw/designstandards/filesfordownload/FermiLogo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9598" y="6309107"/>
            <a:ext cx="1620000" cy="30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296862" y="0"/>
            <a:ext cx="5789738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t-BR" sz="3600" dirty="0" smtClean="0">
                <a:solidFill>
                  <a:srgbClr val="FF0000"/>
                </a:solidFill>
                <a:latin typeface="+mj-lt"/>
              </a:rPr>
              <a:t>11T Dipole R&amp;D</a:t>
            </a:r>
            <a:endParaRPr lang="pt-BR" sz="3600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62344" y="4114800"/>
            <a:ext cx="3681056" cy="2419136"/>
            <a:chOff x="7009086" y="1941830"/>
            <a:chExt cx="3975537" cy="2499682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47" t="43631" r="28389" b="22198"/>
            <a:stretch/>
          </p:blipFill>
          <p:spPr bwMode="auto">
            <a:xfrm>
              <a:off x="7009086" y="1941830"/>
              <a:ext cx="3975537" cy="2499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Rounded Rectangle 19"/>
            <p:cNvSpPr/>
            <p:nvPr/>
          </p:nvSpPr>
          <p:spPr bwMode="auto">
            <a:xfrm>
              <a:off x="9677400" y="2197330"/>
              <a:ext cx="609600" cy="317270"/>
            </a:xfrm>
            <a:prstGeom prst="roundRect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250612" y="2960838"/>
              <a:ext cx="1731588" cy="47703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 Success !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1047356" y="3580463"/>
            <a:ext cx="333117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/>
            <a:r>
              <a:rPr lang="en-US" sz="1800" b="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Second Nb</a:t>
            </a:r>
            <a:r>
              <a:rPr lang="en-US" sz="1800" b="0" baseline="-250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en-US" sz="1800" b="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Sn Accelerator Quality Dipole (1m long) – Dec ‘12</a:t>
            </a:r>
          </a:p>
        </p:txBody>
      </p:sp>
      <p:sp>
        <p:nvSpPr>
          <p:cNvPr id="2" name="TextBox 1"/>
          <p:cNvSpPr txBox="1"/>
          <p:nvPr/>
        </p:nvSpPr>
        <p:spPr>
          <a:xfrm rot="18900000">
            <a:off x="227340" y="751684"/>
            <a:ext cx="151035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Not LARP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09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importance of the High Luminosity LHC Physics potential has been recognized in ongoing US Planning activities</a:t>
            </a:r>
          </a:p>
          <a:p>
            <a:r>
              <a:rPr lang="en-US" dirty="0" smtClean="0"/>
              <a:t>The assessment of the P5 Panel will be an important element in establishing the scale of US involvement in HL-LHC</a:t>
            </a:r>
          </a:p>
          <a:p>
            <a:r>
              <a:rPr lang="en-US" dirty="0" smtClean="0"/>
              <a:t>LARP is focusing on the Development of technology which is critical to increasing the luminosity of the LHC</a:t>
            </a:r>
          </a:p>
          <a:p>
            <a:r>
              <a:rPr lang="en-US" dirty="0" smtClean="0"/>
              <a:t>LARP has laid the groundwork for critical contributions in Nb3Sn magnet technology for IR </a:t>
            </a:r>
            <a:r>
              <a:rPr lang="en-US" dirty="0" err="1" smtClean="0"/>
              <a:t>quadrupoles</a:t>
            </a:r>
            <a:endParaRPr lang="en-US" dirty="0" smtClean="0"/>
          </a:p>
          <a:p>
            <a:r>
              <a:rPr lang="en-US" dirty="0" smtClean="0"/>
              <a:t>LARP is developed crab cavity and feedback systems</a:t>
            </a:r>
          </a:p>
          <a:p>
            <a:r>
              <a:rPr lang="en-US" dirty="0" smtClean="0"/>
              <a:t>The US community is committed to realizing the full potential of the Large Hadron Collider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5733871"/>
            <a:ext cx="693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latin typeface="+mn-lt"/>
              </a:rPr>
              <a:t>The US community is committed to realizing the full potential of the Large Hadron Collider </a:t>
            </a:r>
          </a:p>
          <a:p>
            <a:pPr algn="ctr"/>
            <a:endParaRPr lang="en-US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519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9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3" descr="untit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550" y="1873250"/>
            <a:ext cx="7918450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2" name="Group 9"/>
          <p:cNvGrpSpPr>
            <a:grpSpLocks/>
          </p:cNvGrpSpPr>
          <p:nvPr/>
        </p:nvGrpSpPr>
        <p:grpSpPr bwMode="auto">
          <a:xfrm>
            <a:off x="3629025" y="2630488"/>
            <a:ext cx="1501775" cy="1427162"/>
            <a:chOff x="2937780" y="3163369"/>
            <a:chExt cx="1501691" cy="1428353"/>
          </a:xfrm>
        </p:grpSpPr>
        <p:pic>
          <p:nvPicPr>
            <p:cNvPr id="10272" name="Picture 9" descr="6Bl_NC_BYoke2ACryo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54" t="14047"/>
            <a:stretch>
              <a:fillRect/>
            </a:stretch>
          </p:blipFill>
          <p:spPr bwMode="auto">
            <a:xfrm>
              <a:off x="2937780" y="3163369"/>
              <a:ext cx="1501691" cy="142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3" name="TextBox 8"/>
            <p:cNvSpPr txBox="1">
              <a:spLocks noChangeArrowheads="1"/>
            </p:cNvSpPr>
            <p:nvPr/>
          </p:nvSpPr>
          <p:spPr bwMode="auto">
            <a:xfrm>
              <a:off x="3137140" y="4098353"/>
              <a:ext cx="11889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/>
                <a:t>11 T Nb</a:t>
              </a:r>
              <a:r>
                <a:rPr lang="en-US" baseline="-25000"/>
                <a:t>3</a:t>
              </a:r>
              <a:r>
                <a:rPr lang="en-US"/>
                <a:t>Sn</a:t>
              </a:r>
            </a:p>
          </p:txBody>
        </p:sp>
      </p:grpSp>
      <p:pic>
        <p:nvPicPr>
          <p:cNvPr id="10243" name="Picture 29" descr="CryoCollAxon.tif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38200"/>
            <a:ext cx="20574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6975475" cy="2957812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Create space for additional collimators by replacing 8.33 T MB with 11 T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dipoles compatible with LHC lattice and main systems.</a:t>
            </a:r>
          </a:p>
          <a:p>
            <a:pPr eaLnBrk="1" hangingPunct="1">
              <a:defRPr/>
            </a:pPr>
            <a:endParaRPr lang="en-US" sz="1800" dirty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/>
          </a:p>
          <a:p>
            <a:pPr marL="0" indent="0" eaLnBrk="1" hangingPunct="1">
              <a:buNone/>
              <a:defRPr/>
            </a:pPr>
            <a:endParaRPr lang="en-US" sz="1800" dirty="0"/>
          </a:p>
          <a:p>
            <a:pPr eaLnBrk="1" hangingPunct="1">
              <a:defRPr/>
            </a:pPr>
            <a:r>
              <a:rPr lang="en-US" sz="1800" dirty="0" smtClean="0"/>
              <a:t>119 Tm @ 11.85 kA</a:t>
            </a:r>
          </a:p>
          <a:p>
            <a:pPr marL="0" indent="0" eaLnBrk="1" hangingPunct="1">
              <a:buNone/>
              <a:defRPr/>
            </a:pPr>
            <a:r>
              <a:rPr lang="en-US" sz="1800" dirty="0"/>
              <a:t> </a:t>
            </a:r>
            <a:r>
              <a:rPr lang="en-US" sz="1800" dirty="0" smtClean="0"/>
              <a:t>    (in series with MB)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968625" y="2146300"/>
            <a:ext cx="396875" cy="354013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 rot="370005">
            <a:off x="6408738" y="2474913"/>
            <a:ext cx="363537" cy="355600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9" name="Straight Connector 38"/>
          <p:cNvCxnSpPr>
            <a:endCxn id="10272" idx="3"/>
          </p:cNvCxnSpPr>
          <p:nvPr/>
        </p:nvCxnSpPr>
        <p:spPr bwMode="auto">
          <a:xfrm flipH="1">
            <a:off x="5130800" y="2789238"/>
            <a:ext cx="1328738" cy="554037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 flipV="1">
            <a:off x="6302375" y="1752600"/>
            <a:ext cx="658813" cy="747713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2" name="TextBox 7"/>
          <p:cNvSpPr txBox="1">
            <a:spLocks noChangeArrowheads="1"/>
          </p:cNvSpPr>
          <p:nvPr/>
        </p:nvSpPr>
        <p:spPr bwMode="auto">
          <a:xfrm>
            <a:off x="2886075" y="2574925"/>
            <a:ext cx="8128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MB.B8R/L</a:t>
            </a:r>
          </a:p>
        </p:txBody>
      </p:sp>
      <p:cxnSp>
        <p:nvCxnSpPr>
          <p:cNvPr id="42" name="Straight Connector 41"/>
          <p:cNvCxnSpPr/>
          <p:nvPr/>
        </p:nvCxnSpPr>
        <p:spPr bwMode="auto">
          <a:xfrm flipV="1">
            <a:off x="3468688" y="1752600"/>
            <a:ext cx="3492500" cy="525463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4" name="TextBox 27"/>
          <p:cNvSpPr txBox="1">
            <a:spLocks noChangeArrowheads="1"/>
          </p:cNvSpPr>
          <p:nvPr/>
        </p:nvSpPr>
        <p:spPr bwMode="auto">
          <a:xfrm>
            <a:off x="5984875" y="2890838"/>
            <a:ext cx="8905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MB.B11R/L</a:t>
            </a: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3249613" y="2503488"/>
            <a:ext cx="533400" cy="527050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256" name="Group 13"/>
          <p:cNvGrpSpPr>
            <a:grpSpLocks/>
          </p:cNvGrpSpPr>
          <p:nvPr/>
        </p:nvGrpSpPr>
        <p:grpSpPr bwMode="auto">
          <a:xfrm>
            <a:off x="4876800" y="4114800"/>
            <a:ext cx="4114800" cy="762000"/>
            <a:chOff x="234547" y="5965158"/>
            <a:chExt cx="4136897" cy="613409"/>
          </a:xfrm>
        </p:grpSpPr>
        <p:sp>
          <p:nvSpPr>
            <p:cNvPr id="36" name="Rectangle 35"/>
            <p:cNvSpPr/>
            <p:nvPr/>
          </p:nvSpPr>
          <p:spPr>
            <a:xfrm>
              <a:off x="317540" y="6025860"/>
              <a:ext cx="1468343" cy="365810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dirty="0"/>
                <a:t>5.5 m Nb</a:t>
              </a:r>
              <a:r>
                <a:rPr lang="en-US" sz="1800" baseline="-25000" dirty="0"/>
                <a:t>3</a:t>
              </a:r>
              <a:r>
                <a:rPr lang="en-US" sz="1800" dirty="0"/>
                <a:t>Sn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89784" y="5990717"/>
              <a:ext cx="1468343" cy="388173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dirty="0"/>
                <a:t>5.5 m Nb</a:t>
              </a:r>
              <a:r>
                <a:rPr lang="en-US" sz="1800" baseline="-25000" dirty="0"/>
                <a:t>3</a:t>
              </a:r>
              <a:r>
                <a:rPr lang="en-US" sz="1800" dirty="0"/>
                <a:t>Sn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867281" y="6005094"/>
              <a:ext cx="852277" cy="38657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/>
                <a:t>3 m </a:t>
              </a:r>
              <a:r>
                <a:rPr lang="en-US" sz="1200" b="1" dirty="0" err="1" smtClean="0"/>
                <a:t>Collim</a:t>
              </a:r>
              <a:endParaRPr lang="en-US" sz="1200" b="1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34547" y="596515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257" name="Group 12"/>
          <p:cNvGrpSpPr>
            <a:grpSpLocks/>
          </p:cNvGrpSpPr>
          <p:nvPr/>
        </p:nvGrpSpPr>
        <p:grpSpPr bwMode="auto">
          <a:xfrm>
            <a:off x="4876800" y="4876800"/>
            <a:ext cx="4114800" cy="762000"/>
            <a:chOff x="234547" y="5205378"/>
            <a:chExt cx="4136897" cy="613409"/>
          </a:xfrm>
        </p:grpSpPr>
        <p:sp>
          <p:nvSpPr>
            <p:cNvPr id="26" name="Rectangle 25"/>
            <p:cNvSpPr/>
            <p:nvPr/>
          </p:nvSpPr>
          <p:spPr>
            <a:xfrm>
              <a:off x="325521" y="5256231"/>
              <a:ext cx="1468343" cy="378216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dirty="0"/>
                <a:t>5.5 m Nb</a:t>
              </a:r>
              <a:r>
                <a:rPr lang="en-US" sz="1800" baseline="-25000" dirty="0"/>
                <a:t>3</a:t>
              </a:r>
              <a:r>
                <a:rPr lang="en-US" sz="1800" dirty="0"/>
                <a:t>Sn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848129" y="5251464"/>
              <a:ext cx="1468343" cy="387751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dirty="0"/>
                <a:t>5.5 m Nb</a:t>
              </a:r>
              <a:r>
                <a:rPr lang="en-US" sz="1800" baseline="-25000" dirty="0"/>
                <a:t>3</a:t>
              </a:r>
              <a:r>
                <a:rPr lang="en-US" sz="1800" dirty="0"/>
                <a:t>Sn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391485" y="5238750"/>
              <a:ext cx="877814" cy="403642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b="1" dirty="0"/>
                <a:t>3 m </a:t>
              </a:r>
              <a:r>
                <a:rPr lang="en-US" sz="1200" b="1" dirty="0" err="1"/>
                <a:t>Collim</a:t>
              </a:r>
              <a:endParaRPr lang="en-US" sz="1200" b="1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34547" y="520537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5776346"/>
            <a:ext cx="8458200" cy="91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Focus of joint R&amp;D program aimed at Accelerator Quality Magnets between CERN and US. R&amp;D program to be completed in US with conclusion of Short (1m) Models.  </a:t>
            </a:r>
          </a:p>
        </p:txBody>
      </p:sp>
      <p:sp>
        <p:nvSpPr>
          <p:cNvPr id="10259" name="TextBox 48"/>
          <p:cNvSpPr txBox="1">
            <a:spLocks noChangeArrowheads="1"/>
          </p:cNvSpPr>
          <p:nvPr/>
        </p:nvSpPr>
        <p:spPr bwMode="auto">
          <a:xfrm>
            <a:off x="6657980" y="3657600"/>
            <a:ext cx="78739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fr-FR" b="1" dirty="0"/>
              <a:t>15,66 </a:t>
            </a:r>
            <a:r>
              <a:rPr lang="fr-FR" b="1" dirty="0" smtClean="0"/>
              <a:t>m</a:t>
            </a:r>
            <a:endParaRPr lang="fr-FR" b="1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4876800" y="3962400"/>
            <a:ext cx="4114800" cy="0"/>
          </a:xfrm>
          <a:prstGeom prst="straightConnector1">
            <a:avLst/>
          </a:prstGeom>
          <a:ln w="19050">
            <a:solidFill>
              <a:schemeClr val="accent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876800" y="3886200"/>
            <a:ext cx="0" cy="22860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991600" y="3886200"/>
            <a:ext cx="0" cy="22860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ontent Placeholder 3"/>
          <p:cNvSpPr>
            <a:spLocks noGrp="1"/>
          </p:cNvSpPr>
          <p:nvPr>
            <p:ph sz="half" idx="1"/>
          </p:nvPr>
        </p:nvSpPr>
        <p:spPr>
          <a:xfrm>
            <a:off x="457200" y="4020632"/>
            <a:ext cx="44196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LS2 : IR-2 </a:t>
            </a:r>
          </a:p>
          <a:p>
            <a:pPr lvl="1">
              <a:defRPr/>
            </a:pPr>
            <a:r>
              <a:rPr lang="en-US" sz="1400" dirty="0" smtClean="0">
                <a:cs typeface="+mn-cs"/>
              </a:rPr>
              <a:t>4 MB =&gt; </a:t>
            </a:r>
            <a:r>
              <a:rPr lang="en-US" sz="1400" dirty="0">
                <a:cs typeface="+mn-cs"/>
              </a:rPr>
              <a:t>8</a:t>
            </a:r>
            <a:r>
              <a:rPr lang="en-US" sz="1400" dirty="0" smtClean="0">
                <a:cs typeface="+mn-cs"/>
              </a:rPr>
              <a:t> x 5.5 m CM + spares</a:t>
            </a:r>
            <a:endParaRPr lang="en-US" sz="18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1800" dirty="0" smtClean="0">
                <a:cs typeface="+mn-cs"/>
              </a:rPr>
              <a:t>LS3 : IR-1,5 and Point-3,7</a:t>
            </a:r>
          </a:p>
          <a:p>
            <a:pPr lvl="1">
              <a:defRPr/>
            </a:pPr>
            <a:r>
              <a:rPr lang="en-US" sz="1400" dirty="0">
                <a:cs typeface="+mn-cs"/>
              </a:rPr>
              <a:t>4</a:t>
            </a:r>
            <a:r>
              <a:rPr lang="en-US" sz="1400" dirty="0" smtClean="0">
                <a:cs typeface="+mn-cs"/>
              </a:rPr>
              <a:t> x 4 MB =&gt; 32 x 5.5 m CM + spares</a:t>
            </a:r>
          </a:p>
        </p:txBody>
      </p:sp>
      <p:sp>
        <p:nvSpPr>
          <p:cNvPr id="45" name="Title 2"/>
          <p:cNvSpPr>
            <a:spLocks noGrp="1"/>
          </p:cNvSpPr>
          <p:nvPr>
            <p:ph type="title"/>
          </p:nvPr>
        </p:nvSpPr>
        <p:spPr>
          <a:xfrm>
            <a:off x="571500" y="0"/>
            <a:ext cx="7099300" cy="774700"/>
          </a:xfrm>
        </p:spPr>
        <p:txBody>
          <a:bodyPr>
            <a:normAutofit/>
          </a:bodyPr>
          <a:lstStyle/>
          <a:p>
            <a:r>
              <a:rPr lang="fr-CH" sz="4000" dirty="0" smtClean="0">
                <a:solidFill>
                  <a:srgbClr val="FF0000"/>
                </a:solidFill>
              </a:rPr>
              <a:t>Collimators and 11T Dipoles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31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Approximately 2,000 scientists, </a:t>
            </a:r>
            <a:r>
              <a:rPr lang="en-US" dirty="0" smtClean="0"/>
              <a:t>students, engineers </a:t>
            </a:r>
            <a:r>
              <a:rPr lang="en-US" dirty="0"/>
              <a:t>and technicians from 96 US institutions participate in the LHC. </a:t>
            </a:r>
            <a:endParaRPr lang="en-US" dirty="0" smtClean="0"/>
          </a:p>
          <a:p>
            <a:pPr lvl="1"/>
            <a:r>
              <a:rPr lang="en-US" dirty="0"/>
              <a:t>23 percent of the ATLAS collaboration members come from American </a:t>
            </a:r>
            <a:r>
              <a:rPr lang="en-US" dirty="0" smtClean="0"/>
              <a:t>institutions</a:t>
            </a:r>
          </a:p>
          <a:p>
            <a:pPr lvl="1"/>
            <a:r>
              <a:rPr lang="en-US" dirty="0" smtClean="0"/>
              <a:t>33 </a:t>
            </a:r>
            <a:r>
              <a:rPr lang="en-US" dirty="0"/>
              <a:t>percent of the CMS collaboration members come from American institutions. </a:t>
            </a:r>
            <a:endParaRPr lang="en-US" dirty="0" smtClean="0"/>
          </a:p>
          <a:p>
            <a:pPr lvl="1"/>
            <a:r>
              <a:rPr lang="en-US" dirty="0" smtClean="0"/>
              <a:t>Since </a:t>
            </a:r>
            <a:r>
              <a:rPr lang="en-US" dirty="0"/>
              <a:t>2008, the work on the ATLAS and CMS experiments resulted in about 230 doctorate degrees for US students.</a:t>
            </a:r>
          </a:p>
          <a:p>
            <a:r>
              <a:rPr lang="en-US" dirty="0"/>
              <a:t>The United States provides 23 percent of the computing power for the ATLAS experiment and 40 percent of the computing power for the CMS experiment.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91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229600" cy="1981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 Planning Activities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Department of Energy Scientific Facilities</a:t>
            </a:r>
            <a:br>
              <a:rPr lang="en-US" sz="3100" dirty="0" smtClean="0"/>
            </a:br>
            <a:r>
              <a:rPr lang="en-US" sz="3100" dirty="0" smtClean="0"/>
              <a:t>“Snowmass” Community Summer Study</a:t>
            </a:r>
            <a:br>
              <a:rPr lang="en-US" sz="3100" dirty="0" smtClean="0"/>
            </a:br>
            <a:r>
              <a:rPr lang="en-US" sz="3100" dirty="0" smtClean="0"/>
              <a:t>Particle Physics Project Prioritization Panel (P5) 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420086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76200"/>
            <a:ext cx="6477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DOE/HEPAP Facilities Subpanel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37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Facilities Subpanel considered large scale scientific user facilities for High Energy Physics</a:t>
            </a:r>
          </a:p>
          <a:p>
            <a:pPr marL="0" indent="0">
              <a:buNone/>
            </a:pPr>
            <a:r>
              <a:rPr lang="en-US" sz="2800" dirty="0" smtClean="0"/>
              <a:t>Regarding Energy Frontier Facilities: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2590800"/>
            <a:ext cx="8229600" cy="39624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  <a:softEdge rad="31750"/>
          </a:effectLst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LHC Upgrades</a:t>
            </a:r>
          </a:p>
          <a:p>
            <a:r>
              <a:rPr lang="en-US" dirty="0" smtClean="0"/>
              <a:t>Science questions drive the need to upgrade luminosity and detectors at the LHC</a:t>
            </a:r>
          </a:p>
          <a:p>
            <a:pPr lvl="1"/>
            <a:r>
              <a:rPr lang="en-US" dirty="0" smtClean="0"/>
              <a:t>Accelerator and upgrades of both detectors are </a:t>
            </a:r>
            <a:r>
              <a:rPr lang="en-US" b="1" dirty="0" smtClean="0"/>
              <a:t>absolutely central </a:t>
            </a:r>
            <a:r>
              <a:rPr lang="en-US" dirty="0" smtClean="0"/>
              <a:t>to world-wide goals of particle physics</a:t>
            </a:r>
          </a:p>
          <a:p>
            <a:pPr lvl="2"/>
            <a:r>
              <a:rPr lang="en-US" dirty="0" smtClean="0"/>
              <a:t>Proposed US roles in accelerator and detector upgrades are compatible with US leadership areas, although actual roles have yet to be determined</a:t>
            </a:r>
          </a:p>
          <a:p>
            <a:pPr lvl="2"/>
            <a:r>
              <a:rPr lang="en-US" dirty="0" smtClean="0"/>
              <a:t>Contributions to both ATLAS and CMS upgrades are essential to maintain ongoing US participation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4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2000"/>
            <a:ext cx="8124710" cy="574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Snowmass: The Higgs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6019800"/>
            <a:ext cx="260962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+mn-lt"/>
              </a:rPr>
              <a:t>Chip Brock, Snowmass Energy Frontier Report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4956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75" y="1251782"/>
            <a:ext cx="6867525" cy="5301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Snowmass: LHC Upgrades </a:t>
            </a:r>
            <a:br>
              <a:rPr lang="en-US" dirty="0" smtClean="0"/>
            </a:br>
            <a:r>
              <a:rPr lang="en-US" sz="2700" dirty="0" smtClean="0"/>
              <a:t>(excerpted from “Snowmass 2013 Energy Frontier Working Group Report – HEPAP Sept. 5, 2013)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28058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Snowmass Report </a:t>
            </a:r>
            <a:br>
              <a:rPr lang="en-US" dirty="0" smtClean="0"/>
            </a:br>
            <a:r>
              <a:rPr lang="en-US" sz="2700" dirty="0" smtClean="0"/>
              <a:t>(excerpted from “Planning the Future of U.S. Particle Physics, Report of the 2013 Community Summer Study”)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  <a:solidFill>
            <a:schemeClr val="bg1">
              <a:lumMod val="95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  <a:softEdge rad="31750"/>
          </a:effectLst>
        </p:spPr>
        <p:txBody>
          <a:bodyPr>
            <a:noAutofit/>
          </a:bodyPr>
          <a:lstStyle/>
          <a:p>
            <a:r>
              <a:rPr lang="en-US" sz="2000" dirty="0" smtClean="0"/>
              <a:t>We find </a:t>
            </a:r>
            <a:r>
              <a:rPr lang="en-US" sz="2000" dirty="0"/>
              <a:t>the case for the high-luminosity stage of the LHC compelling. </a:t>
            </a:r>
            <a:endParaRPr lang="en-US" sz="2000" dirty="0" smtClean="0"/>
          </a:p>
          <a:p>
            <a:pPr lvl="1"/>
            <a:r>
              <a:rPr lang="en-US" sz="1800" dirty="0" smtClean="0"/>
              <a:t>This </a:t>
            </a:r>
            <a:r>
              <a:rPr lang="en-US" sz="1800" dirty="0"/>
              <a:t>plan to deliver 3000 </a:t>
            </a:r>
            <a:r>
              <a:rPr lang="en-US" sz="1800" dirty="0" smtClean="0"/>
              <a:t>fb-1 has been </a:t>
            </a:r>
            <a:r>
              <a:rPr lang="en-US" sz="1800" dirty="0"/>
              <a:t>listed in the European Strategy for Particle Physics as the highest priority accelerator project in </a:t>
            </a:r>
            <a:r>
              <a:rPr lang="en-US" sz="1800" dirty="0" smtClean="0"/>
              <a:t>Europe for </a:t>
            </a:r>
            <a:r>
              <a:rPr lang="en-US" sz="1800" dirty="0"/>
              <a:t>the 2020's. </a:t>
            </a:r>
            <a:endParaRPr lang="en-US" sz="1800" dirty="0" smtClean="0"/>
          </a:p>
          <a:p>
            <a:pPr lvl="1"/>
            <a:r>
              <a:rPr lang="en-US" sz="1800" dirty="0" smtClean="0"/>
              <a:t>We find that </a:t>
            </a:r>
            <a:r>
              <a:rPr lang="en-US" sz="1800" dirty="0"/>
              <a:t>it will provide a </a:t>
            </a:r>
            <a:r>
              <a:rPr lang="en-US" sz="1800" dirty="0" smtClean="0"/>
              <a:t>significant </a:t>
            </a:r>
            <a:r>
              <a:rPr lang="en-US" sz="1800" dirty="0"/>
              <a:t>additional step in the search for new particles, </a:t>
            </a:r>
            <a:r>
              <a:rPr lang="en-US" sz="1800" dirty="0" smtClean="0"/>
              <a:t>and that </a:t>
            </a:r>
            <a:r>
              <a:rPr lang="en-US" sz="1800" dirty="0"/>
              <a:t>it will provide other important capabilities. </a:t>
            </a:r>
            <a:endParaRPr lang="en-US" sz="1800" dirty="0" smtClean="0"/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most important of these is the beginning of the </a:t>
            </a:r>
            <a:r>
              <a:rPr lang="en-US" sz="1800" dirty="0" smtClean="0"/>
              <a:t>era of </a:t>
            </a:r>
            <a:r>
              <a:rPr lang="en-US" sz="1800" dirty="0"/>
              <a:t>precision Higgs boson measurements, to few-percent precision. </a:t>
            </a:r>
            <a:endParaRPr lang="en-US" sz="1800" dirty="0" smtClean="0"/>
          </a:p>
          <a:p>
            <a:pPr lvl="1"/>
            <a:r>
              <a:rPr lang="en-US" sz="1800" dirty="0" smtClean="0"/>
              <a:t>It </a:t>
            </a:r>
            <a:r>
              <a:rPr lang="en-US" sz="1800" dirty="0"/>
              <a:t>is likely to give the </a:t>
            </a:r>
            <a:r>
              <a:rPr lang="en-US" sz="1800" dirty="0" smtClean="0"/>
              <a:t>first </a:t>
            </a:r>
            <a:r>
              <a:rPr lang="en-US" sz="1800" dirty="0"/>
              <a:t>evidence </a:t>
            </a:r>
            <a:r>
              <a:rPr lang="en-US" sz="1800" dirty="0" smtClean="0"/>
              <a:t>of the </a:t>
            </a:r>
            <a:r>
              <a:rPr lang="en-US" sz="1800" dirty="0"/>
              <a:t>Higgs boson self-coupling. </a:t>
            </a:r>
            <a:endParaRPr lang="en-US" sz="1800" dirty="0" smtClean="0"/>
          </a:p>
          <a:p>
            <a:pPr lvl="1"/>
            <a:r>
              <a:rPr lang="en-US" sz="1800" dirty="0" smtClean="0"/>
              <a:t>It </a:t>
            </a:r>
            <a:r>
              <a:rPr lang="en-US" sz="1800" dirty="0"/>
              <a:t>will provide a program of precision measurement in the SM that </a:t>
            </a:r>
            <a:r>
              <a:rPr lang="en-US" sz="1800" dirty="0" smtClean="0"/>
              <a:t>will dramatically </a:t>
            </a:r>
            <a:r>
              <a:rPr lang="en-US" sz="1800" dirty="0"/>
              <a:t>tighten our knowledge of the W boson and the top quark, with measurements sensitive to </a:t>
            </a:r>
            <a:r>
              <a:rPr lang="en-US" sz="1800" dirty="0" smtClean="0"/>
              <a:t>the predictions </a:t>
            </a:r>
            <a:r>
              <a:rPr lang="en-US" sz="1800" dirty="0"/>
              <a:t>of a variety of new physics models. </a:t>
            </a:r>
            <a:endParaRPr lang="en-US" sz="1800" dirty="0" smtClean="0"/>
          </a:p>
          <a:p>
            <a:r>
              <a:rPr lang="en-US" sz="2000" dirty="0" smtClean="0"/>
              <a:t>We </a:t>
            </a:r>
            <a:r>
              <a:rPr lang="en-US" sz="2000" dirty="0"/>
              <a:t>have already noted that the additional luminosity </a:t>
            </a:r>
            <a:r>
              <a:rPr lang="en-US" sz="2000" dirty="0" smtClean="0"/>
              <a:t>will significantly </a:t>
            </a:r>
            <a:r>
              <a:rPr lang="en-US" sz="2000" dirty="0"/>
              <a:t>enhance the capability of the LHC to search for new heavy particles.</a:t>
            </a:r>
          </a:p>
        </p:txBody>
      </p:sp>
    </p:spTree>
    <p:extLst>
      <p:ext uri="{BB962C8B-B14F-4D97-AF65-F5344CB8AC3E}">
        <p14:creationId xmlns:p14="http://schemas.microsoft.com/office/powerpoint/2010/main" val="96640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086600" cy="1143000"/>
          </a:xfrm>
        </p:spPr>
        <p:txBody>
          <a:bodyPr/>
          <a:lstStyle/>
          <a:p>
            <a:r>
              <a:rPr lang="en-US" sz="3200" dirty="0"/>
              <a:t>Particle Physics Project Prioritization Panel (P5</a:t>
            </a:r>
            <a:r>
              <a:rPr lang="en-US" sz="3200" dirty="0" smtClean="0"/>
              <a:t>) Charge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7239000" cy="83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P5 Process has just begun, and is expected to answer the following charge by the Spring: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52400" y="6324600"/>
            <a:ext cx="533400" cy="3619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51C9121-044D-47E8-87E9-7D343DF06EE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2209800"/>
            <a:ext cx="7772400" cy="431202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  <a:softEdge rad="31750"/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dirty="0" smtClean="0"/>
              <a:t>“…develop an updated strategic plan for U.S. HEP that can be executed over a 10 year timescale, in the context of a 20-year global vision for the field.”</a:t>
            </a:r>
          </a:p>
          <a:p>
            <a:pPr marL="0" indent="0">
              <a:buFont typeface="Arial" pitchFamily="34" charset="0"/>
              <a:buNone/>
            </a:pPr>
            <a:endParaRPr lang="en-US" sz="2400" dirty="0" smtClean="0"/>
          </a:p>
          <a:p>
            <a:pPr marL="0" indent="0">
              <a:buFont typeface="Arial" pitchFamily="34" charset="0"/>
              <a:buNone/>
            </a:pPr>
            <a:r>
              <a:rPr lang="en-US" sz="2400" dirty="0" smtClean="0"/>
              <a:t>“…examine current, planned, and proposed US research capabilities and assess their role and potential for scientific advancement; assess their uniqueness and relative scientific impact in the international context; and estimate the time and resources (the facilities, personnel, research and development and capital investments) needed to achieve their goals.”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8525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34646</TotalTime>
  <Pages>1</Pages>
  <Words>1908</Words>
  <Application>Microsoft Office PowerPoint</Application>
  <PresentationFormat>On-screen Show (4:3)</PresentationFormat>
  <Paragraphs>251</Paragraphs>
  <Slides>28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Equation</vt:lpstr>
      <vt:lpstr>       Stuart Henderson Associate Laboratory Director for Accelerators Fermilab  HiLumi LHC-LARP Meeting, Nov 11-15, 2013</vt:lpstr>
      <vt:lpstr>US Context</vt:lpstr>
      <vt:lpstr>US Context</vt:lpstr>
      <vt:lpstr>US Planning Activities  Department of Energy Scientific Facilities “Snowmass” Community Summer Study Particle Physics Project Prioritization Panel (P5) </vt:lpstr>
      <vt:lpstr>DOE/HEPAP Facilities Subpanel Report</vt:lpstr>
      <vt:lpstr>Snowmass: The Higgs</vt:lpstr>
      <vt:lpstr>Snowmass: LHC Upgrades  (excerpted from “Snowmass 2013 Energy Frontier Working Group Report – HEPAP Sept. 5, 2013)</vt:lpstr>
      <vt:lpstr>Snowmass Report  (excerpted from “Planning the Future of U.S. Particle Physics, Report of the 2013 Community Summer Study”)</vt:lpstr>
      <vt:lpstr>Particle Physics Project Prioritization Panel (P5) Charge</vt:lpstr>
      <vt:lpstr>P5 Charge</vt:lpstr>
      <vt:lpstr>Potential US (Accelerator) Involvement in High Luminosity LHC</vt:lpstr>
      <vt:lpstr>LHC Accelerator Research Program (LARP)  History &amp; Evolution</vt:lpstr>
      <vt:lpstr>Potential US Involvement in HL-LHC:  A Preliminary Look</vt:lpstr>
      <vt:lpstr>PowerPoint Presentation</vt:lpstr>
      <vt:lpstr>HL-LHC Nb3Sn Magnets</vt:lpstr>
      <vt:lpstr>LARP Magnet Development Tree</vt:lpstr>
      <vt:lpstr>PowerPoint Presentation</vt:lpstr>
      <vt:lpstr>Long Magnets: LQS of LARP</vt:lpstr>
      <vt:lpstr>Evolution of the Magnet Plan</vt:lpstr>
      <vt:lpstr>Crab Cavities</vt:lpstr>
      <vt:lpstr>Crab Cavities and Cryomodules</vt:lpstr>
      <vt:lpstr>PowerPoint Presentation</vt:lpstr>
      <vt:lpstr>High Bandwidth Feedback System</vt:lpstr>
      <vt:lpstr>11 T Development</vt:lpstr>
      <vt:lpstr>PowerPoint Presentation</vt:lpstr>
      <vt:lpstr>Summary</vt:lpstr>
      <vt:lpstr>PowerPoint Presentation</vt:lpstr>
      <vt:lpstr>Collimators and 11T Dipoles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Division Future Plans</dc:title>
  <dc:subject>Berkeley Lab Generic Presentation</dc:subject>
  <dc:creator>PCuser</dc:creator>
  <cp:keywords>Presentation Generic</cp:keywords>
  <cp:lastModifiedBy>Stuart D. Henderson x4666 15594N</cp:lastModifiedBy>
  <cp:revision>1754</cp:revision>
  <cp:lastPrinted>2013-05-21T20:49:58Z</cp:lastPrinted>
  <dcterms:created xsi:type="dcterms:W3CDTF">2004-10-30T19:36:16Z</dcterms:created>
  <dcterms:modified xsi:type="dcterms:W3CDTF">2013-11-10T20:34:40Z</dcterms:modified>
</cp:coreProperties>
</file>