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8" r:id="rId2"/>
    <p:sldId id="259" r:id="rId3"/>
    <p:sldId id="260" r:id="rId4"/>
    <p:sldId id="357" r:id="rId5"/>
    <p:sldId id="358" r:id="rId6"/>
    <p:sldId id="309" r:id="rId7"/>
    <p:sldId id="310" r:id="rId8"/>
    <p:sldId id="311" r:id="rId9"/>
    <p:sldId id="290" r:id="rId10"/>
    <p:sldId id="292" r:id="rId11"/>
    <p:sldId id="261" r:id="rId12"/>
    <p:sldId id="312" r:id="rId13"/>
    <p:sldId id="314" r:id="rId14"/>
    <p:sldId id="313" r:id="rId15"/>
    <p:sldId id="315" r:id="rId16"/>
    <p:sldId id="316" r:id="rId17"/>
    <p:sldId id="346" r:id="rId18"/>
    <p:sldId id="276" r:id="rId19"/>
    <p:sldId id="277" r:id="rId20"/>
    <p:sldId id="298" r:id="rId21"/>
    <p:sldId id="330" r:id="rId22"/>
    <p:sldId id="282" r:id="rId23"/>
    <p:sldId id="283" r:id="rId24"/>
    <p:sldId id="331" r:id="rId25"/>
    <p:sldId id="353" r:id="rId26"/>
    <p:sldId id="332" r:id="rId27"/>
    <p:sldId id="341" r:id="rId28"/>
    <p:sldId id="333" r:id="rId29"/>
    <p:sldId id="328" r:id="rId30"/>
    <p:sldId id="350" r:id="rId31"/>
    <p:sldId id="352" r:id="rId32"/>
    <p:sldId id="354" r:id="rId33"/>
    <p:sldId id="355" r:id="rId34"/>
    <p:sldId id="356" r:id="rId35"/>
    <p:sldId id="340" r:id="rId36"/>
    <p:sldId id="342" r:id="rId37"/>
    <p:sldId id="343" r:id="rId38"/>
    <p:sldId id="344" r:id="rId39"/>
    <p:sldId id="307" r:id="rId40"/>
    <p:sldId id="334" r:id="rId41"/>
    <p:sldId id="335" r:id="rId42"/>
    <p:sldId id="336" r:id="rId43"/>
    <p:sldId id="337" r:id="rId44"/>
    <p:sldId id="338" r:id="rId45"/>
    <p:sldId id="339" r:id="rId46"/>
    <p:sldId id="351" r:id="rId47"/>
    <p:sldId id="345" r:id="rId48"/>
    <p:sldId id="293" r:id="rId49"/>
  </p:sldIdLst>
  <p:sldSz cx="9144000" cy="6858000" type="screen4x3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 baseline="-250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  <a:srgbClr val="878787"/>
    <a:srgbClr val="F7014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606" y="-96"/>
      </p:cViewPr>
      <p:guideLst>
        <p:guide orient="horz" pos="3498"/>
        <p:guide pos="276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9" d="100"/>
          <a:sy n="59" d="100"/>
        </p:scale>
        <p:origin x="-2052" y="-72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baseline="0">
                <a:cs typeface="+mn-cs"/>
              </a:defRPr>
            </a:lvl1pPr>
          </a:lstStyle>
          <a:p>
            <a:pPr>
              <a:defRPr/>
            </a:pPr>
            <a:fld id="{DD7B0366-79C3-6A48-9C65-5D91EAFE319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33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baseline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baseline="0">
                <a:cs typeface="+mn-cs"/>
              </a:defRPr>
            </a:lvl1pPr>
          </a:lstStyle>
          <a:p>
            <a:pPr>
              <a:defRPr/>
            </a:pPr>
            <a:fld id="{4DBDB1A6-D1ED-A644-987F-306F8A959D7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4934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4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7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5275" y="714375"/>
            <a:ext cx="2041525" cy="54117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7525" y="714375"/>
            <a:ext cx="5975350" cy="54117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25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26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000494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874713" y="1582738"/>
            <a:ext cx="7415212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591652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515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668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1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46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95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660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9454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2044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517525" y="714375"/>
            <a:ext cx="816927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4713" y="1582738"/>
            <a:ext cx="7415212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4"/>
          <p:cNvSpPr>
            <a:spLocks noChangeArrowheads="1"/>
          </p:cNvSpPr>
          <p:nvPr/>
        </p:nvSpPr>
        <p:spPr bwMode="auto">
          <a:xfrm>
            <a:off x="-7938" y="6372225"/>
            <a:ext cx="9144001" cy="215900"/>
          </a:xfrm>
          <a:prstGeom prst="rect">
            <a:avLst/>
          </a:prstGeom>
          <a:solidFill>
            <a:srgbClr val="C0C0C0">
              <a:alpha val="50195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de-AT" b="1" baseline="0"/>
              <a:t>        J. Pfingstner</a:t>
            </a:r>
            <a:endParaRPr lang="de-DE" b="1" baseline="0"/>
          </a:p>
        </p:txBody>
      </p:sp>
      <p:sp>
        <p:nvSpPr>
          <p:cNvPr id="1030" name="Text Box 47"/>
          <p:cNvSpPr txBox="1">
            <a:spLocks noChangeArrowheads="1"/>
          </p:cNvSpPr>
          <p:nvPr/>
        </p:nvSpPr>
        <p:spPr bwMode="auto">
          <a:xfrm>
            <a:off x="2500313" y="6346825"/>
            <a:ext cx="65627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de-DE" b="1" baseline="0" dirty="0" smtClean="0">
                <a:cs typeface="+mn-cs"/>
              </a:rPr>
              <a:t>         </a:t>
            </a:r>
            <a:r>
              <a:rPr lang="de-DE" b="1" baseline="0" dirty="0" err="1" smtClean="0">
                <a:cs typeface="+mn-cs"/>
              </a:rPr>
              <a:t>Ground</a:t>
            </a:r>
            <a:r>
              <a:rPr lang="de-DE" b="1" baseline="0" dirty="0" smtClean="0">
                <a:cs typeface="+mn-cs"/>
              </a:rPr>
              <a:t> </a:t>
            </a:r>
            <a:r>
              <a:rPr lang="de-DE" b="1" baseline="0" dirty="0" err="1" smtClean="0">
                <a:cs typeface="+mn-cs"/>
              </a:rPr>
              <a:t>motion</a:t>
            </a:r>
            <a:r>
              <a:rPr lang="de-DE" b="1" baseline="0" dirty="0" smtClean="0">
                <a:cs typeface="+mn-cs"/>
              </a:rPr>
              <a:t> </a:t>
            </a:r>
            <a:r>
              <a:rPr lang="de-DE" b="1" baseline="0" dirty="0" err="1" smtClean="0">
                <a:cs typeface="+mn-cs"/>
              </a:rPr>
              <a:t>mitigation</a:t>
            </a:r>
            <a:r>
              <a:rPr lang="de-DE" b="1" baseline="0" dirty="0" smtClean="0">
                <a:cs typeface="+mn-cs"/>
              </a:rPr>
              <a:t> </a:t>
            </a:r>
            <a:r>
              <a:rPr lang="de-DE" b="1" baseline="0" dirty="0" err="1" smtClean="0">
                <a:cs typeface="+mn-cs"/>
              </a:rPr>
              <a:t>for</a:t>
            </a:r>
            <a:r>
              <a:rPr lang="de-DE" b="1" baseline="0" dirty="0" smtClean="0">
                <a:cs typeface="+mn-cs"/>
              </a:rPr>
              <a:t> CLIC</a:t>
            </a:r>
            <a:endParaRPr lang="de-DE" b="1" dirty="0" smtClean="0">
              <a:cs typeface="+mn-cs"/>
            </a:endParaRPr>
          </a:p>
        </p:txBody>
      </p:sp>
      <p:sp>
        <p:nvSpPr>
          <p:cNvPr id="2" name="Rectangle 56"/>
          <p:cNvSpPr>
            <a:spLocks noChangeAspect="1" noChangeArrowheads="1"/>
          </p:cNvSpPr>
          <p:nvPr/>
        </p:nvSpPr>
        <p:spPr bwMode="auto">
          <a:xfrm>
            <a:off x="0" y="6376988"/>
            <a:ext cx="215900" cy="21431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1" name="Picture 10" descr="CERN-logo1.jp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34925"/>
            <a:ext cx="404812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3" descr="CLIC-Logo.jpg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850" y="12700"/>
            <a:ext cx="460375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22"/>
          <p:cNvSpPr>
            <a:spLocks noChangeShapeType="1"/>
          </p:cNvSpPr>
          <p:nvPr/>
        </p:nvSpPr>
        <p:spPr bwMode="auto">
          <a:xfrm>
            <a:off x="0" y="4540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11338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/>
              <a:t>The ground motion mitigation concept of CLIC with focus on the beam orbit feedback</a:t>
            </a:r>
            <a:endParaRPr lang="en-GB" dirty="0">
              <a:latin typeface="Arial" charset="0"/>
            </a:endParaRPr>
          </a:p>
        </p:txBody>
      </p:sp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49700"/>
            <a:ext cx="6400800" cy="781050"/>
          </a:xfrm>
        </p:spPr>
        <p:txBody>
          <a:bodyPr/>
          <a:lstStyle/>
          <a:p>
            <a:pPr eaLnBrk="1" hangingPunct="1"/>
            <a:r>
              <a:rPr lang="en-GB" dirty="0">
                <a:latin typeface="Arial" charset="0"/>
              </a:rPr>
              <a:t>Jürgen Pfingstner</a:t>
            </a:r>
          </a:p>
          <a:p>
            <a:pPr eaLnBrk="1" hangingPunct="1"/>
            <a:endParaRPr lang="en-GB" sz="1000" dirty="0">
              <a:latin typeface="Arial" charset="0"/>
            </a:endParaRPr>
          </a:p>
          <a:p>
            <a:pPr eaLnBrk="1" hangingPunct="1"/>
            <a:r>
              <a:rPr lang="en-GB" dirty="0">
                <a:latin typeface="Arial" charset="0"/>
              </a:rPr>
              <a:t>5</a:t>
            </a:r>
            <a:r>
              <a:rPr lang="en-GB" baseline="30000" dirty="0" smtClean="0">
                <a:latin typeface="Arial" charset="0"/>
              </a:rPr>
              <a:t>th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>
                <a:latin typeface="Arial" charset="0"/>
              </a:rPr>
              <a:t>of </a:t>
            </a:r>
            <a:r>
              <a:rPr lang="en-GB" dirty="0" smtClean="0">
                <a:latin typeface="Arial" charset="0"/>
              </a:rPr>
              <a:t>July </a:t>
            </a:r>
            <a:r>
              <a:rPr lang="en-GB" dirty="0">
                <a:latin typeface="Arial" charset="0"/>
              </a:rPr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Luminosity with only one mitigation method</a:t>
            </a:r>
          </a:p>
        </p:txBody>
      </p:sp>
      <p:pic>
        <p:nvPicPr>
          <p:cNvPr id="1126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75" y="1670050"/>
            <a:ext cx="75311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993775" y="3087688"/>
            <a:ext cx="7138988" cy="681037"/>
          </a:xfrm>
        </p:spPr>
        <p:txBody>
          <a:bodyPr/>
          <a:lstStyle/>
          <a:p>
            <a:r>
              <a:rPr lang="en-US" sz="3600">
                <a:latin typeface="Arial" charset="0"/>
              </a:rPr>
              <a:t>2. Ground motion mitigation strategy in CLIC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The two tasks of the mitigation methods</a:t>
            </a:r>
          </a:p>
        </p:txBody>
      </p:sp>
      <p:sp>
        <p:nvSpPr>
          <p:cNvPr id="1331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300" y="1581150"/>
            <a:ext cx="2914650" cy="806450"/>
          </a:xfrm>
        </p:spPr>
        <p:txBody>
          <a:bodyPr/>
          <a:lstStyle/>
          <a:p>
            <a:pPr marL="0" indent="0"/>
            <a:r>
              <a:rPr lang="en-US" sz="1800" u="sng" dirty="0">
                <a:latin typeface="Arial" charset="0"/>
              </a:rPr>
              <a:t>Beam-beam offset:</a:t>
            </a:r>
          </a:p>
        </p:txBody>
      </p:sp>
      <p:pic>
        <p:nvPicPr>
          <p:cNvPr id="13315" name="Picture 4" descr="lumi_loss_mechanisms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2128838"/>
            <a:ext cx="6973888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Placeholder 3"/>
          <p:cNvSpPr txBox="1">
            <a:spLocks/>
          </p:cNvSpPr>
          <p:nvPr/>
        </p:nvSpPr>
        <p:spPr bwMode="auto">
          <a:xfrm>
            <a:off x="4667250" y="1581150"/>
            <a:ext cx="29146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342900" indent="-3429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800" u="sng" baseline="0" dirty="0"/>
              <a:t>Beam size growth: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3299" y="3425086"/>
            <a:ext cx="31919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aseline="0" dirty="0" smtClean="0">
                <a:solidFill>
                  <a:srgbClr val="3366FF"/>
                </a:solidFill>
              </a:rPr>
              <a:t>Localized at the IP</a:t>
            </a:r>
          </a:p>
          <a:p>
            <a:pPr marL="285750" indent="-285750">
              <a:buFont typeface="Arial"/>
              <a:buChar char="•"/>
            </a:pPr>
            <a:r>
              <a:rPr lang="en-US" sz="1800" baseline="0" dirty="0" smtClean="0"/>
              <a:t>Can be still cured at the IP</a:t>
            </a:r>
          </a:p>
          <a:p>
            <a:pPr marL="285750" indent="-285750">
              <a:buFont typeface="Arial"/>
              <a:buChar char="•"/>
            </a:pPr>
            <a:r>
              <a:rPr lang="en-US" sz="1800" baseline="0" dirty="0" smtClean="0"/>
              <a:t>Fortunately, there is an additional physical quantity that is related to the beam-beam offset: </a:t>
            </a:r>
            <a:r>
              <a:rPr lang="en-US" sz="1800" baseline="0" dirty="0" smtClean="0">
                <a:solidFill>
                  <a:srgbClr val="3366FF"/>
                </a:solidFill>
              </a:rPr>
              <a:t>beam-beam kick </a:t>
            </a:r>
            <a:endParaRPr lang="en-US" sz="1800" baseline="0" dirty="0">
              <a:solidFill>
                <a:srgbClr val="3366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47105" y="3431737"/>
            <a:ext cx="31919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aseline="0" dirty="0" smtClean="0"/>
              <a:t>Created </a:t>
            </a:r>
            <a:r>
              <a:rPr lang="en-US" sz="1800" baseline="0" dirty="0" smtClean="0">
                <a:solidFill>
                  <a:srgbClr val="3366FF"/>
                </a:solidFill>
              </a:rPr>
              <a:t>distributed all along the machine</a:t>
            </a:r>
          </a:p>
          <a:p>
            <a:pPr marL="285750" indent="-285750">
              <a:buFont typeface="Arial"/>
              <a:buChar char="•"/>
            </a:pPr>
            <a:r>
              <a:rPr lang="en-US" sz="1800" baseline="0" dirty="0" smtClean="0"/>
              <a:t>Mechanism: dipole kicks (misaligned QPs, WF) and  </a:t>
            </a:r>
            <a:r>
              <a:rPr lang="en-US" sz="1800" baseline="0" dirty="0" err="1" smtClean="0"/>
              <a:t>filamentation</a:t>
            </a:r>
            <a:r>
              <a:rPr lang="en-US" sz="1800" baseline="0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sz="1800" baseline="0" dirty="0" smtClean="0"/>
              <a:t>Effect cannot be cured at the IP anymore</a:t>
            </a:r>
            <a:endParaRPr lang="en-US" sz="1800" baseline="0" dirty="0"/>
          </a:p>
        </p:txBody>
      </p:sp>
      <p:sp>
        <p:nvSpPr>
          <p:cNvPr id="3" name="TextBox 2"/>
          <p:cNvSpPr txBox="1"/>
          <p:nvPr/>
        </p:nvSpPr>
        <p:spPr>
          <a:xfrm>
            <a:off x="739120" y="5746672"/>
            <a:ext cx="7932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0" dirty="0" smtClean="0">
                <a:solidFill>
                  <a:srgbClr val="3366FF"/>
                </a:solidFill>
              </a:rPr>
              <a:t>Four mitigation methods </a:t>
            </a:r>
            <a:r>
              <a:rPr lang="en-US" sz="1800" baseline="0" dirty="0" smtClean="0"/>
              <a:t>have been design do address these two problems</a:t>
            </a:r>
            <a:endParaRPr lang="en-US" sz="1800" baseline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Method 1: beam orbit feedback</a:t>
            </a:r>
          </a:p>
        </p:txBody>
      </p:sp>
      <p:sp>
        <p:nvSpPr>
          <p:cNvPr id="14339" name="Text Placeholder 3"/>
          <p:cNvSpPr>
            <a:spLocks noGrp="1"/>
          </p:cNvSpPr>
          <p:nvPr>
            <p:ph type="body" sz="half" idx="2"/>
          </p:nvPr>
        </p:nvSpPr>
        <p:spPr>
          <a:xfrm>
            <a:off x="4709775" y="1582738"/>
            <a:ext cx="3920224" cy="4543425"/>
          </a:xfrm>
        </p:spPr>
        <p:txBody>
          <a:bodyPr/>
          <a:lstStyle/>
          <a:p>
            <a:pPr marL="0" indent="0"/>
            <a:r>
              <a:rPr lang="en-US" sz="1600" u="sng" dirty="0">
                <a:latin typeface="Arial" charset="0"/>
              </a:rPr>
              <a:t>4</a:t>
            </a:r>
            <a:r>
              <a:rPr lang="en-US" sz="1600" u="sng" dirty="0" smtClean="0">
                <a:latin typeface="Arial" charset="0"/>
              </a:rPr>
              <a:t>. Complications: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BPM noise: measurement cannot be fully trusted 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System sensitivity: beam is sensitive to the shape of the  misalignment</a:t>
            </a:r>
          </a:p>
          <a:p>
            <a:pPr marL="0" indent="0"/>
            <a:endParaRPr lang="en-US" sz="1000" dirty="0">
              <a:latin typeface="Arial" charset="0"/>
            </a:endParaRPr>
          </a:p>
          <a:p>
            <a:pPr marL="0" indent="0"/>
            <a:r>
              <a:rPr lang="en-US" sz="1600" u="sng" dirty="0" smtClean="0">
                <a:latin typeface="Arial" charset="0"/>
              </a:rPr>
              <a:t>5. Limitations:</a:t>
            </a:r>
            <a:r>
              <a:rPr lang="en-US" sz="1600" dirty="0" smtClean="0">
                <a:latin typeface="Arial" charset="0"/>
              </a:rPr>
              <a:t> 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Arial" charset="0"/>
              </a:rPr>
              <a:t>Beam arrives only every 20ms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According to Shannon’s sampling theorem: only frequencies till </a:t>
            </a:r>
            <a:r>
              <a:rPr lang="en-US" sz="1600" i="1" dirty="0" err="1" smtClean="0">
                <a:latin typeface="Arial" charset="0"/>
              </a:rPr>
              <a:t>f</a:t>
            </a:r>
            <a:r>
              <a:rPr lang="en-US" sz="1600" i="1" baseline="-25000" dirty="0" err="1" smtClean="0">
                <a:latin typeface="Arial" charset="0"/>
              </a:rPr>
              <a:t>N</a:t>
            </a:r>
            <a:r>
              <a:rPr lang="en-US" sz="1600" dirty="0" smtClean="0">
                <a:latin typeface="Arial" charset="0"/>
              </a:rPr>
              <a:t> = 25Hz resolvable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Digital feedback is only effective up to approx. </a:t>
            </a:r>
            <a:r>
              <a:rPr lang="en-US" sz="1600" i="1" dirty="0" err="1" smtClean="0">
                <a:latin typeface="Arial" charset="0"/>
              </a:rPr>
              <a:t>f</a:t>
            </a:r>
            <a:r>
              <a:rPr lang="en-US" sz="1600" i="1" baseline="-25000" dirty="0" err="1" smtClean="0">
                <a:latin typeface="Arial" charset="0"/>
              </a:rPr>
              <a:t>N</a:t>
            </a:r>
            <a:r>
              <a:rPr lang="en-US" sz="1600" dirty="0" smtClean="0">
                <a:latin typeface="Arial" charset="0"/>
              </a:rPr>
              <a:t>/10, due to stability reasons</a:t>
            </a:r>
          </a:p>
          <a:p>
            <a:pPr marL="0" indent="0"/>
            <a:r>
              <a:rPr lang="en-US" sz="1600" dirty="0" smtClean="0">
                <a:latin typeface="Arial" charset="0"/>
              </a:rPr>
              <a:t>=&gt; high frequency ground motion still to strong =&gt; </a:t>
            </a:r>
            <a:r>
              <a:rPr lang="en-US" sz="1600" dirty="0" smtClean="0">
                <a:solidFill>
                  <a:srgbClr val="3366FF"/>
                </a:solidFill>
                <a:latin typeface="Arial" charset="0"/>
              </a:rPr>
              <a:t>Second system is necessary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 bwMode="auto">
          <a:xfrm>
            <a:off x="614845" y="1589712"/>
            <a:ext cx="3903152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en-US" sz="1600" u="sng" baseline="0" dirty="0" smtClean="0">
                <a:latin typeface="Arial" charset="0"/>
              </a:rPr>
              <a:t>1. Purpose:</a:t>
            </a:r>
            <a:r>
              <a:rPr lang="en-US" sz="1600" baseline="0" dirty="0" smtClean="0">
                <a:latin typeface="Arial" charset="0"/>
              </a:rPr>
              <a:t> </a:t>
            </a:r>
            <a:r>
              <a:rPr lang="en-US" sz="1600" baseline="0" dirty="0" smtClean="0">
                <a:solidFill>
                  <a:srgbClr val="3366FF"/>
                </a:solidFill>
                <a:latin typeface="Arial" charset="0"/>
              </a:rPr>
              <a:t>Reduce the emittance growth </a:t>
            </a:r>
            <a:r>
              <a:rPr lang="en-US" sz="1600" baseline="0" dirty="0" smtClean="0">
                <a:latin typeface="Arial" charset="0"/>
              </a:rPr>
              <a:t>along the accelerator </a:t>
            </a:r>
          </a:p>
          <a:p>
            <a:pPr marL="0" indent="0"/>
            <a:endParaRPr lang="en-US" sz="1000" baseline="0" dirty="0">
              <a:latin typeface="Arial" charset="0"/>
            </a:endParaRPr>
          </a:p>
          <a:p>
            <a:pPr marL="0" indent="0"/>
            <a:r>
              <a:rPr lang="en-US" sz="1600" u="sng" baseline="0" dirty="0" smtClean="0">
                <a:latin typeface="Arial" charset="0"/>
              </a:rPr>
              <a:t>2. Strategy:</a:t>
            </a:r>
            <a:r>
              <a:rPr lang="en-US" sz="1600" baseline="0" dirty="0" smtClean="0">
                <a:latin typeface="Arial" charset="0"/>
              </a:rPr>
              <a:t> Measure the beam oscillations along the accelerator and steer the beam back into the </a:t>
            </a:r>
            <a:r>
              <a:rPr lang="en-US" sz="1600" baseline="0" dirty="0" err="1" smtClean="0">
                <a:latin typeface="Arial" charset="0"/>
              </a:rPr>
              <a:t>centre</a:t>
            </a:r>
            <a:r>
              <a:rPr lang="en-US" sz="1600" baseline="0" dirty="0" smtClean="0">
                <a:latin typeface="Arial" charset="0"/>
              </a:rPr>
              <a:t> of the BPMs. </a:t>
            </a:r>
          </a:p>
          <a:p>
            <a:pPr marL="0" indent="0"/>
            <a:r>
              <a:rPr lang="en-US" sz="1600" baseline="0" dirty="0" smtClean="0">
                <a:latin typeface="Arial" charset="0"/>
              </a:rPr>
              <a:t>Note: This also reduces beam-beam offset (for low frequencies). </a:t>
            </a:r>
          </a:p>
          <a:p>
            <a:pPr marL="0" indent="0"/>
            <a:endParaRPr lang="en-US" sz="1000" baseline="0" dirty="0">
              <a:latin typeface="Arial" charset="0"/>
            </a:endParaRPr>
          </a:p>
          <a:p>
            <a:pPr marL="0" indent="0"/>
            <a:r>
              <a:rPr lang="en-US" sz="1600" u="sng" baseline="0" dirty="0" smtClean="0">
                <a:latin typeface="Arial" charset="0"/>
              </a:rPr>
              <a:t>3. Hardware:</a:t>
            </a:r>
          </a:p>
          <a:p>
            <a:pPr marL="685800" lvl="1">
              <a:buFont typeface="Arial"/>
              <a:buChar char="•"/>
            </a:pPr>
            <a:r>
              <a:rPr lang="en-US" sz="1600" baseline="0" dirty="0" smtClean="0">
                <a:latin typeface="Arial" charset="0"/>
              </a:rPr>
              <a:t>Sensors: </a:t>
            </a:r>
            <a:r>
              <a:rPr lang="en-US" sz="1600" baseline="0" dirty="0" smtClean="0">
                <a:solidFill>
                  <a:srgbClr val="3366FF"/>
                </a:solidFill>
                <a:latin typeface="Arial" charset="0"/>
              </a:rPr>
              <a:t>2122 BPMs</a:t>
            </a:r>
            <a:endParaRPr lang="en-US" sz="1600" baseline="0" dirty="0" smtClean="0">
              <a:latin typeface="Arial" charset="0"/>
            </a:endParaRPr>
          </a:p>
          <a:p>
            <a:pPr marL="685800" lvl="1">
              <a:buFont typeface="Arial"/>
              <a:buChar char="•"/>
            </a:pPr>
            <a:r>
              <a:rPr lang="en-US" sz="1600" baseline="0" dirty="0" smtClean="0">
                <a:latin typeface="Arial" charset="0"/>
              </a:rPr>
              <a:t>Actuators: </a:t>
            </a:r>
            <a:r>
              <a:rPr lang="en-US" sz="1600" baseline="0" dirty="0" smtClean="0">
                <a:solidFill>
                  <a:srgbClr val="3366FF"/>
                </a:solidFill>
                <a:latin typeface="Arial" charset="0"/>
              </a:rPr>
              <a:t>2114 QP </a:t>
            </a:r>
            <a:r>
              <a:rPr lang="en-US" sz="1600" baseline="0" dirty="0" err="1" smtClean="0">
                <a:solidFill>
                  <a:srgbClr val="3366FF"/>
                </a:solidFill>
                <a:latin typeface="Arial" charset="0"/>
              </a:rPr>
              <a:t>stabilisation</a:t>
            </a:r>
            <a:r>
              <a:rPr lang="en-US" sz="1600" baseline="0" dirty="0" smtClean="0">
                <a:solidFill>
                  <a:srgbClr val="3366FF"/>
                </a:solidFill>
                <a:latin typeface="Arial" charset="0"/>
              </a:rPr>
              <a:t> systems</a:t>
            </a:r>
          </a:p>
          <a:p>
            <a:pPr marL="685800" lvl="1">
              <a:buFont typeface="Arial"/>
              <a:buChar char="•"/>
            </a:pPr>
            <a:r>
              <a:rPr lang="en-US" sz="1600" baseline="0" dirty="0" smtClean="0">
                <a:latin typeface="Arial" charset="0"/>
              </a:rPr>
              <a:t>Distribution system (very high demands on the control system)</a:t>
            </a:r>
          </a:p>
          <a:p>
            <a:pPr marL="685800" lvl="1">
              <a:buFont typeface="Arial"/>
              <a:buChar char="•"/>
            </a:pPr>
            <a:r>
              <a:rPr lang="en-US" sz="1600" baseline="0" dirty="0" smtClean="0">
                <a:latin typeface="Arial" charset="0"/>
              </a:rPr>
              <a:t>One central controller (computer)</a:t>
            </a:r>
          </a:p>
          <a:p>
            <a:pPr marL="0" indent="0"/>
            <a:endParaRPr lang="en-US" baseline="0" dirty="0">
              <a:latin typeface="Arial" charset="0"/>
            </a:endParaRPr>
          </a:p>
          <a:p>
            <a:pPr marL="0" indent="0"/>
            <a:endParaRPr lang="en-US" baseline="0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Method 2: quadrupole stabilisation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9126" y="1582738"/>
            <a:ext cx="3920224" cy="4543425"/>
          </a:xfrm>
        </p:spPr>
        <p:txBody>
          <a:bodyPr/>
          <a:lstStyle/>
          <a:p>
            <a:pPr marL="0" indent="0"/>
            <a:r>
              <a:rPr lang="en-US" sz="1600" u="sng" dirty="0">
                <a:latin typeface="Arial" charset="0"/>
              </a:rPr>
              <a:t>4</a:t>
            </a:r>
            <a:r>
              <a:rPr lang="en-US" sz="1600" u="sng" dirty="0" smtClean="0">
                <a:latin typeface="Arial" charset="0"/>
              </a:rPr>
              <a:t>. Complications and Limitations: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solidFill>
                  <a:srgbClr val="3366FF"/>
                </a:solidFill>
                <a:latin typeface="Arial" charset="0"/>
              </a:rPr>
              <a:t>Limitations of available sensors</a:t>
            </a:r>
            <a:r>
              <a:rPr lang="en-US" sz="1600" dirty="0" smtClean="0">
                <a:latin typeface="Arial" charset="0"/>
              </a:rPr>
              <a:t> in transfer functions and noise 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System also has to be robust against external forces directly on the QP (soft vs. hard support).</a:t>
            </a:r>
            <a:endParaRPr lang="en-US" sz="1000" dirty="0">
              <a:latin typeface="Arial" charset="0"/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 bwMode="auto">
          <a:xfrm>
            <a:off x="614845" y="1589712"/>
            <a:ext cx="3799056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en-US" sz="1600" u="sng" baseline="0" dirty="0" smtClean="0">
                <a:latin typeface="Arial" charset="0"/>
              </a:rPr>
              <a:t>1. Purpose:</a:t>
            </a:r>
            <a:r>
              <a:rPr lang="en-US" sz="1600" baseline="0" dirty="0" smtClean="0">
                <a:latin typeface="Arial" charset="0"/>
              </a:rPr>
              <a:t> </a:t>
            </a:r>
            <a:r>
              <a:rPr lang="en-US" sz="1600" baseline="0" dirty="0" smtClean="0">
                <a:solidFill>
                  <a:srgbClr val="3366FF"/>
                </a:solidFill>
                <a:latin typeface="Arial" charset="0"/>
              </a:rPr>
              <a:t>Reduce the emittance growth from high frequencies</a:t>
            </a:r>
          </a:p>
          <a:p>
            <a:pPr marL="0" indent="0"/>
            <a:endParaRPr lang="en-US" sz="1000" baseline="0" dirty="0">
              <a:latin typeface="Arial" charset="0"/>
            </a:endParaRPr>
          </a:p>
          <a:p>
            <a:pPr marL="0" indent="0"/>
            <a:r>
              <a:rPr lang="en-US" sz="1600" u="sng" baseline="0" dirty="0" smtClean="0">
                <a:latin typeface="Arial" charset="0"/>
              </a:rPr>
              <a:t>2. Strategy:</a:t>
            </a:r>
            <a:r>
              <a:rPr lang="en-US" sz="1600" baseline="0" dirty="0" smtClean="0">
                <a:latin typeface="Arial" charset="0"/>
              </a:rPr>
              <a:t> Measure the mechanical motion of a quadrupole and </a:t>
            </a:r>
            <a:r>
              <a:rPr lang="en-US" sz="1600" baseline="0" dirty="0" err="1" smtClean="0">
                <a:latin typeface="Arial" charset="0"/>
              </a:rPr>
              <a:t>stabilise</a:t>
            </a:r>
            <a:r>
              <a:rPr lang="en-US" sz="1600" baseline="0" dirty="0" smtClean="0">
                <a:latin typeface="Arial" charset="0"/>
              </a:rPr>
              <a:t> it by moving it. This is a local strategy (each quadrupole stab. independent).</a:t>
            </a:r>
          </a:p>
          <a:p>
            <a:pPr marL="0" indent="0"/>
            <a:endParaRPr lang="en-US" sz="1000" baseline="0" dirty="0">
              <a:latin typeface="Arial" charset="0"/>
            </a:endParaRPr>
          </a:p>
          <a:p>
            <a:pPr marL="0" indent="0"/>
            <a:r>
              <a:rPr lang="en-US" sz="1600" u="sng" baseline="0" dirty="0" smtClean="0">
                <a:latin typeface="Arial" charset="0"/>
              </a:rPr>
              <a:t>3. Hardware (per QP):</a:t>
            </a:r>
          </a:p>
          <a:p>
            <a:pPr marL="685800" lvl="1">
              <a:buFont typeface="Arial"/>
              <a:buChar char="•"/>
            </a:pPr>
            <a:r>
              <a:rPr lang="en-US" sz="1600" baseline="0" dirty="0" smtClean="0">
                <a:latin typeface="Arial" charset="0"/>
              </a:rPr>
              <a:t>Motion sensor: </a:t>
            </a:r>
            <a:r>
              <a:rPr lang="en-US" sz="1600" baseline="0" dirty="0" smtClean="0">
                <a:solidFill>
                  <a:srgbClr val="3366FF"/>
                </a:solidFill>
                <a:latin typeface="Arial" charset="0"/>
              </a:rPr>
              <a:t>Seismometer or Geophone </a:t>
            </a:r>
          </a:p>
          <a:p>
            <a:pPr marL="685800" lvl="1">
              <a:buFont typeface="Arial"/>
              <a:buChar char="•"/>
            </a:pPr>
            <a:r>
              <a:rPr lang="en-US" sz="1600" baseline="0" dirty="0" smtClean="0">
                <a:latin typeface="Arial" charset="0"/>
              </a:rPr>
              <a:t>Actuator: </a:t>
            </a:r>
            <a:r>
              <a:rPr lang="en-US" sz="1600" baseline="0" dirty="0" smtClean="0">
                <a:solidFill>
                  <a:srgbClr val="3366FF"/>
                </a:solidFill>
                <a:latin typeface="Arial" charset="0"/>
              </a:rPr>
              <a:t>Piezoelectric </a:t>
            </a:r>
            <a:r>
              <a:rPr lang="en-US" sz="1600" baseline="0" dirty="0">
                <a:solidFill>
                  <a:srgbClr val="3366FF"/>
                </a:solidFill>
                <a:latin typeface="Arial" charset="0"/>
              </a:rPr>
              <a:t>t</a:t>
            </a:r>
            <a:r>
              <a:rPr lang="en-US" sz="1600" baseline="0" dirty="0" smtClean="0">
                <a:solidFill>
                  <a:srgbClr val="3366FF"/>
                </a:solidFill>
                <a:latin typeface="Arial" charset="0"/>
              </a:rPr>
              <a:t>ripod</a:t>
            </a:r>
            <a:r>
              <a:rPr lang="en-US" sz="1600" baseline="0" dirty="0" smtClean="0">
                <a:latin typeface="Arial" charset="0"/>
              </a:rPr>
              <a:t> system</a:t>
            </a:r>
          </a:p>
          <a:p>
            <a:pPr marL="685800" lvl="1">
              <a:buFont typeface="Arial"/>
              <a:buChar char="•"/>
            </a:pPr>
            <a:r>
              <a:rPr lang="en-US" sz="1600" baseline="0" dirty="0" smtClean="0">
                <a:solidFill>
                  <a:srgbClr val="000000"/>
                </a:solidFill>
                <a:latin typeface="Arial" charset="0"/>
              </a:rPr>
              <a:t>Additional distance sensors for relative positioning</a:t>
            </a:r>
          </a:p>
          <a:p>
            <a:pPr marL="685800" lvl="1">
              <a:buFont typeface="Arial"/>
              <a:buChar char="•"/>
            </a:pPr>
            <a:r>
              <a:rPr lang="en-US" sz="1600" baseline="0" dirty="0" smtClean="0">
                <a:solidFill>
                  <a:srgbClr val="000000"/>
                </a:solidFill>
                <a:latin typeface="Arial" charset="0"/>
              </a:rPr>
              <a:t>Local controller hardware</a:t>
            </a:r>
          </a:p>
          <a:p>
            <a:pPr marL="0" indent="0"/>
            <a:endParaRPr lang="en-US" baseline="0" dirty="0">
              <a:latin typeface="Arial" charset="0"/>
            </a:endParaRPr>
          </a:p>
          <a:p>
            <a:pPr marL="0" indent="0"/>
            <a:endParaRPr lang="en-US" baseline="0" dirty="0" smtClean="0">
              <a:latin typeface="Arial" charset="0"/>
            </a:endParaRPr>
          </a:p>
        </p:txBody>
      </p:sp>
      <p:pic>
        <p:nvPicPr>
          <p:cNvPr id="2" name="Picture 1" descr="tripod_v1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650" y="3850268"/>
            <a:ext cx="4203700" cy="1447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17577" y="5361466"/>
            <a:ext cx="3166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 smtClean="0"/>
              <a:t>Courtesy of the CERN </a:t>
            </a:r>
            <a:r>
              <a:rPr lang="en-US" baseline="0" dirty="0" err="1" smtClean="0"/>
              <a:t>stabilisation</a:t>
            </a:r>
            <a:r>
              <a:rPr lang="en-US" baseline="0" dirty="0" smtClean="0"/>
              <a:t> group</a:t>
            </a:r>
            <a:endParaRPr lang="en-US" baseline="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Method 3: IP feedback 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4709775" y="1582738"/>
            <a:ext cx="3920224" cy="4543425"/>
          </a:xfrm>
        </p:spPr>
        <p:txBody>
          <a:bodyPr/>
          <a:lstStyle/>
          <a:p>
            <a:pPr marL="0" indent="0"/>
            <a:r>
              <a:rPr lang="en-US" sz="1600" dirty="0" smtClean="0">
                <a:latin typeface="Arial" charset="0"/>
              </a:rPr>
              <a:t>Note: In baseline feedback acts only train-to-train but not bunch-to-bunch (intra-train feedback is reserve)</a:t>
            </a:r>
          </a:p>
          <a:p>
            <a:pPr marL="0" indent="0"/>
            <a:endParaRPr lang="en-US" sz="1600" dirty="0">
              <a:latin typeface="Arial" charset="0"/>
            </a:endParaRPr>
          </a:p>
          <a:p>
            <a:pPr marL="0" indent="0"/>
            <a:endParaRPr lang="en-US" sz="1600" dirty="0" smtClean="0">
              <a:latin typeface="Arial" charset="0"/>
            </a:endParaRPr>
          </a:p>
          <a:p>
            <a:pPr marL="0" indent="0"/>
            <a:endParaRPr lang="en-US" sz="1000" baseline="0" dirty="0" smtClean="0">
              <a:latin typeface="Arial" charset="0"/>
            </a:endParaRPr>
          </a:p>
          <a:p>
            <a:pPr marL="0" indent="0"/>
            <a:endParaRPr lang="en-US" sz="1000" dirty="0">
              <a:latin typeface="Arial" charset="0"/>
            </a:endParaRPr>
          </a:p>
          <a:p>
            <a:pPr marL="0" indent="0"/>
            <a:endParaRPr lang="en-US" sz="1000" baseline="0" dirty="0" smtClean="0">
              <a:latin typeface="Arial" charset="0"/>
            </a:endParaRPr>
          </a:p>
          <a:p>
            <a:pPr marL="0" indent="0"/>
            <a:endParaRPr lang="en-US" sz="1000" dirty="0">
              <a:latin typeface="Arial" charset="0"/>
            </a:endParaRPr>
          </a:p>
          <a:p>
            <a:pPr marL="0" indent="0"/>
            <a:endParaRPr lang="en-US" sz="1000" baseline="0" dirty="0" smtClean="0">
              <a:latin typeface="Arial" charset="0"/>
            </a:endParaRPr>
          </a:p>
          <a:p>
            <a:pPr marL="0" indent="0"/>
            <a:endParaRPr lang="en-US" sz="1000" u="sng" baseline="0" dirty="0" smtClean="0">
              <a:latin typeface="Arial" charset="0"/>
            </a:endParaRPr>
          </a:p>
          <a:p>
            <a:pPr marL="0" indent="0"/>
            <a:r>
              <a:rPr lang="en-US" sz="1600" u="sng" baseline="0" dirty="0" smtClean="0">
                <a:latin typeface="Arial" charset="0"/>
              </a:rPr>
              <a:t>3. Hardware:</a:t>
            </a:r>
          </a:p>
          <a:p>
            <a:pPr marL="685800" lvl="1">
              <a:buFont typeface="Arial"/>
              <a:buChar char="•"/>
            </a:pPr>
            <a:r>
              <a:rPr lang="en-US" sz="1600" baseline="0" dirty="0" smtClean="0">
                <a:latin typeface="Arial" charset="0"/>
              </a:rPr>
              <a:t>Sensor: </a:t>
            </a:r>
            <a:r>
              <a:rPr lang="en-US" sz="1600" dirty="0">
                <a:solidFill>
                  <a:srgbClr val="3366FF"/>
                </a:solidFill>
                <a:latin typeface="Arial" charset="0"/>
              </a:rPr>
              <a:t>1</a:t>
            </a:r>
            <a:r>
              <a:rPr lang="en-US" sz="1600" baseline="0" dirty="0" smtClean="0">
                <a:solidFill>
                  <a:srgbClr val="3366FF"/>
                </a:solidFill>
                <a:latin typeface="Arial" charset="0"/>
              </a:rPr>
              <a:t> BPM</a:t>
            </a:r>
            <a:endParaRPr lang="en-US" sz="1600" baseline="0" dirty="0" smtClean="0">
              <a:latin typeface="Arial" charset="0"/>
            </a:endParaRPr>
          </a:p>
          <a:p>
            <a:pPr marL="685800" lvl="1">
              <a:buFont typeface="Arial"/>
              <a:buChar char="•"/>
            </a:pPr>
            <a:r>
              <a:rPr lang="en-US" sz="1600" baseline="0" dirty="0" smtClean="0">
                <a:latin typeface="Arial" charset="0"/>
              </a:rPr>
              <a:t>Actuators: </a:t>
            </a:r>
            <a:r>
              <a:rPr lang="en-US" sz="1600" dirty="0" smtClean="0">
                <a:solidFill>
                  <a:srgbClr val="3366FF"/>
                </a:solidFill>
                <a:latin typeface="Arial" charset="0"/>
              </a:rPr>
              <a:t>1 kicker</a:t>
            </a:r>
            <a:endParaRPr lang="en-US" sz="1600" baseline="0" dirty="0" smtClean="0">
              <a:latin typeface="Arial" charset="0"/>
            </a:endParaRPr>
          </a:p>
          <a:p>
            <a:pPr marL="685800" lvl="1">
              <a:buFont typeface="Arial"/>
              <a:buChar char="•"/>
            </a:pPr>
            <a:r>
              <a:rPr lang="en-US" sz="1600" dirty="0">
                <a:latin typeface="Arial" charset="0"/>
              </a:rPr>
              <a:t>C</a:t>
            </a:r>
            <a:r>
              <a:rPr lang="en-US" sz="1600" baseline="0" dirty="0" smtClean="0">
                <a:latin typeface="Arial" charset="0"/>
              </a:rPr>
              <a:t>ontroller hardware</a:t>
            </a:r>
            <a:endParaRPr lang="en-US" sz="1600" u="sng" dirty="0">
              <a:latin typeface="Arial" charset="0"/>
            </a:endParaRPr>
          </a:p>
          <a:p>
            <a:pPr marL="0" indent="0"/>
            <a:r>
              <a:rPr lang="en-US" sz="1600" u="sng" dirty="0" smtClean="0">
                <a:latin typeface="Arial" charset="0"/>
              </a:rPr>
              <a:t>4. Limitations: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Same as orbit feedback, since beam-based</a:t>
            </a:r>
            <a:endParaRPr lang="en-US" sz="1600" dirty="0" smtClean="0">
              <a:solidFill>
                <a:srgbClr val="3366FF"/>
              </a:solidFill>
              <a:latin typeface="Arial" charset="0"/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 bwMode="auto">
          <a:xfrm>
            <a:off x="458694" y="1589712"/>
            <a:ext cx="4094931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en-US" sz="1600" u="sng" baseline="0" dirty="0" smtClean="0">
                <a:latin typeface="Arial" charset="0"/>
              </a:rPr>
              <a:t>1. Purpose:</a:t>
            </a:r>
            <a:r>
              <a:rPr lang="en-US" sz="1600" baseline="0" dirty="0" smtClean="0">
                <a:latin typeface="Arial" charset="0"/>
              </a:rPr>
              <a:t> </a:t>
            </a:r>
            <a:r>
              <a:rPr lang="en-US" sz="1600" baseline="0" dirty="0" smtClean="0">
                <a:solidFill>
                  <a:srgbClr val="3366FF"/>
                </a:solidFill>
                <a:latin typeface="Arial" charset="0"/>
              </a:rPr>
              <a:t>Reduce the beam-beam offset at the IP</a:t>
            </a:r>
            <a:endParaRPr lang="en-US" sz="1600" baseline="0" dirty="0" smtClean="0">
              <a:latin typeface="Arial" charset="0"/>
            </a:endParaRPr>
          </a:p>
          <a:p>
            <a:pPr marL="0" indent="0"/>
            <a:endParaRPr lang="en-US" sz="1000" baseline="0" dirty="0">
              <a:latin typeface="Arial" charset="0"/>
            </a:endParaRPr>
          </a:p>
          <a:p>
            <a:pPr marL="0" indent="0"/>
            <a:r>
              <a:rPr lang="en-US" sz="1600" u="sng" baseline="0" dirty="0" smtClean="0">
                <a:latin typeface="Arial" charset="0"/>
              </a:rPr>
              <a:t>2. Strategy:</a:t>
            </a:r>
            <a:r>
              <a:rPr lang="en-US" sz="1600" baseline="0" dirty="0" smtClean="0">
                <a:latin typeface="Arial" charset="0"/>
              </a:rPr>
              <a:t> A beam-beam offset creates a beam-beam kick that creates a beam deflection (kick). Hence the transversal beam offset downstream is connected to the beam-beam offset:</a:t>
            </a:r>
          </a:p>
          <a:p>
            <a:pPr marL="0" indent="0"/>
            <a:endParaRPr lang="en-US" sz="1600" baseline="0" dirty="0">
              <a:latin typeface="Arial" charset="0"/>
            </a:endParaRPr>
          </a:p>
          <a:p>
            <a:pPr marL="0" indent="0"/>
            <a:endParaRPr lang="en-US" sz="1600" baseline="0" dirty="0" smtClean="0">
              <a:latin typeface="Arial" charset="0"/>
            </a:endParaRPr>
          </a:p>
          <a:p>
            <a:pPr marL="0" indent="0"/>
            <a:endParaRPr lang="en-US" sz="1600" baseline="0" dirty="0">
              <a:latin typeface="Arial" charset="0"/>
            </a:endParaRPr>
          </a:p>
          <a:p>
            <a:pPr marL="0" indent="0"/>
            <a:endParaRPr lang="en-US" sz="1600" baseline="0" dirty="0" smtClean="0">
              <a:latin typeface="Arial" charset="0"/>
            </a:endParaRPr>
          </a:p>
          <a:p>
            <a:pPr marL="0" indent="0"/>
            <a:endParaRPr lang="en-US" sz="1600" baseline="0" dirty="0">
              <a:latin typeface="Arial" charset="0"/>
            </a:endParaRPr>
          </a:p>
          <a:p>
            <a:pPr marL="0" indent="0"/>
            <a:endParaRPr lang="en-US" sz="1600" baseline="0" dirty="0" smtClean="0">
              <a:latin typeface="Arial" charset="0"/>
            </a:endParaRPr>
          </a:p>
          <a:p>
            <a:pPr marL="0" indent="0"/>
            <a:endParaRPr lang="en-US" sz="1600" baseline="0" dirty="0" smtClean="0">
              <a:latin typeface="Arial" charset="0"/>
            </a:endParaRPr>
          </a:p>
          <a:p>
            <a:pPr marL="0" indent="0"/>
            <a:r>
              <a:rPr lang="en-US" sz="1600" baseline="0" dirty="0" smtClean="0">
                <a:latin typeface="Arial" charset="0"/>
              </a:rPr>
              <a:t>Measurement downstream of IP can be used to steer next two trains on each other.</a:t>
            </a:r>
          </a:p>
          <a:p>
            <a:pPr marL="0" indent="0"/>
            <a:endParaRPr lang="en-US" sz="1600" baseline="0" dirty="0" smtClean="0">
              <a:latin typeface="Arial" charset="0"/>
            </a:endParaRPr>
          </a:p>
          <a:p>
            <a:pPr marL="0" indent="0"/>
            <a:endParaRPr lang="en-US" sz="1600" baseline="0" dirty="0">
              <a:latin typeface="Arial" charset="0"/>
            </a:endParaRPr>
          </a:p>
          <a:p>
            <a:pPr marL="0" indent="0"/>
            <a:endParaRPr lang="en-US" sz="1600" baseline="0" dirty="0" smtClean="0">
              <a:latin typeface="Arial" charset="0"/>
            </a:endParaRPr>
          </a:p>
          <a:p>
            <a:pPr marL="0" indent="0"/>
            <a:endParaRPr lang="en-US" sz="1600" baseline="0" dirty="0">
              <a:latin typeface="Arial" charset="0"/>
            </a:endParaRPr>
          </a:p>
          <a:p>
            <a:pPr marL="0" indent="0"/>
            <a:endParaRPr lang="en-US" baseline="0" dirty="0">
              <a:latin typeface="Arial" charset="0"/>
            </a:endParaRPr>
          </a:p>
          <a:p>
            <a:pPr marL="0" indent="0"/>
            <a:endParaRPr lang="en-US" baseline="0" dirty="0" smtClean="0">
              <a:latin typeface="Arial" charset="0"/>
            </a:endParaRPr>
          </a:p>
        </p:txBody>
      </p:sp>
      <p:pic>
        <p:nvPicPr>
          <p:cNvPr id="2" name="Picture 1" descr="beam_beam_deflectio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40" y="3625405"/>
            <a:ext cx="3157639" cy="2024690"/>
          </a:xfrm>
          <a:prstGeom prst="rect">
            <a:avLst/>
          </a:prstGeom>
        </p:spPr>
      </p:pic>
      <p:pic>
        <p:nvPicPr>
          <p:cNvPr id="3" name="Picture 2" descr="intra_train_feedback-eps-converted-to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787" y="2446093"/>
            <a:ext cx="2925921" cy="15411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67854" y="2769228"/>
            <a:ext cx="7911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0" dirty="0" smtClean="0"/>
              <a:t>Taken from J. </a:t>
            </a:r>
            <a:r>
              <a:rPr lang="en-US" sz="1000" baseline="0" dirty="0" err="1" smtClean="0"/>
              <a:t>Resta</a:t>
            </a:r>
            <a:r>
              <a:rPr lang="en-US" sz="1000" baseline="0" dirty="0" smtClean="0"/>
              <a:t>-Lopez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739571" y="2769228"/>
            <a:ext cx="1328283" cy="85617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511724" y="3053204"/>
            <a:ext cx="1328283" cy="5517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552696" y="2908601"/>
            <a:ext cx="1065221" cy="59923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Controller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Method 4: the pre-isolator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4709774" y="1582738"/>
            <a:ext cx="4086787" cy="4543425"/>
          </a:xfrm>
        </p:spPr>
        <p:txBody>
          <a:bodyPr/>
          <a:lstStyle/>
          <a:p>
            <a:pPr marL="0" indent="0"/>
            <a:r>
              <a:rPr lang="en-US" sz="1600" u="sng" baseline="0" dirty="0" smtClean="0">
                <a:latin typeface="Arial" charset="0"/>
              </a:rPr>
              <a:t>3. Hardware: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100 tones concrete block (mass)</a:t>
            </a:r>
          </a:p>
          <a:p>
            <a:pPr marL="685800" lvl="1">
              <a:buFont typeface="Arial"/>
              <a:buChar char="•"/>
            </a:pPr>
            <a:r>
              <a:rPr lang="en-US" sz="1600" baseline="0" dirty="0" smtClean="0">
                <a:latin typeface="Arial" charset="0"/>
              </a:rPr>
              <a:t>10</a:t>
            </a:r>
            <a:r>
              <a:rPr lang="en-US" sz="1600" dirty="0" smtClean="0">
                <a:latin typeface="Arial" charset="0"/>
              </a:rPr>
              <a:t> air-springs (springs and damper)</a:t>
            </a:r>
            <a:endParaRPr lang="en-US" sz="1600" baseline="0" dirty="0" smtClean="0">
              <a:latin typeface="Arial" charset="0"/>
            </a:endParaRPr>
          </a:p>
          <a:p>
            <a:pPr marL="0" indent="0"/>
            <a:endParaRPr lang="en-US" sz="1600" u="sng" dirty="0" smtClean="0">
              <a:latin typeface="Arial" charset="0"/>
            </a:endParaRPr>
          </a:p>
          <a:p>
            <a:pPr marL="0" indent="0"/>
            <a:endParaRPr lang="en-US" sz="1600" u="sng" dirty="0">
              <a:latin typeface="Arial" charset="0"/>
            </a:endParaRPr>
          </a:p>
          <a:p>
            <a:pPr marL="0" indent="0"/>
            <a:endParaRPr lang="en-US" sz="1600" u="sng" dirty="0" smtClean="0">
              <a:latin typeface="Arial" charset="0"/>
            </a:endParaRPr>
          </a:p>
          <a:p>
            <a:pPr marL="0" indent="0"/>
            <a:endParaRPr lang="en-US" sz="1600" u="sng" dirty="0">
              <a:latin typeface="Arial" charset="0"/>
            </a:endParaRPr>
          </a:p>
          <a:p>
            <a:pPr marL="0" indent="0"/>
            <a:endParaRPr lang="en-US" sz="1600" u="sng" dirty="0" smtClean="0">
              <a:latin typeface="Arial" charset="0"/>
            </a:endParaRPr>
          </a:p>
          <a:p>
            <a:pPr marL="0" indent="0"/>
            <a:endParaRPr lang="en-US" sz="1600" u="sng" dirty="0" smtClean="0">
              <a:latin typeface="Arial" charset="0"/>
            </a:endParaRPr>
          </a:p>
          <a:p>
            <a:pPr marL="0" indent="0"/>
            <a:endParaRPr lang="en-US" sz="1600" u="sng" dirty="0" smtClean="0">
              <a:latin typeface="Arial" charset="0"/>
            </a:endParaRPr>
          </a:p>
          <a:p>
            <a:pPr marL="0" indent="0"/>
            <a:endParaRPr lang="en-US" sz="1600" dirty="0" smtClean="0">
              <a:latin typeface="Arial" charset="0"/>
            </a:endParaRPr>
          </a:p>
          <a:p>
            <a:pPr marL="0" indent="0"/>
            <a:r>
              <a:rPr lang="en-US" sz="1600" dirty="0" smtClean="0">
                <a:latin typeface="Arial" charset="0"/>
              </a:rPr>
              <a:t>Note: There are also plans to make an active system out of it, to make it more effective.</a:t>
            </a:r>
          </a:p>
          <a:p>
            <a:pPr marL="0" indent="0"/>
            <a:endParaRPr lang="en-US" sz="800" u="sng" dirty="0">
              <a:latin typeface="Arial" charset="0"/>
            </a:endParaRPr>
          </a:p>
          <a:p>
            <a:pPr marL="0" indent="0"/>
            <a:r>
              <a:rPr lang="en-US" sz="1600" dirty="0" smtClean="0">
                <a:latin typeface="Arial" charset="0"/>
              </a:rPr>
              <a:t>Now we should have covered all problems.</a:t>
            </a:r>
            <a:endParaRPr lang="en-US" sz="1600" dirty="0">
              <a:latin typeface="Arial" charset="0"/>
            </a:endParaRPr>
          </a:p>
          <a:p>
            <a:pPr marL="0" indent="0" algn="ctr"/>
            <a:r>
              <a:rPr lang="en-US" sz="1600" dirty="0" smtClean="0">
                <a:latin typeface="Arial" charset="0"/>
              </a:rPr>
              <a:t>Lets see!!!</a:t>
            </a:r>
            <a:endParaRPr lang="en-US" sz="1600" dirty="0">
              <a:latin typeface="Arial" charset="0"/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 bwMode="auto">
          <a:xfrm>
            <a:off x="614845" y="1589712"/>
            <a:ext cx="3903152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/>
            <a:r>
              <a:rPr lang="en-US" sz="1600" u="sng" baseline="0" dirty="0" smtClean="0">
                <a:latin typeface="Arial" charset="0"/>
              </a:rPr>
              <a:t>1. Purpose:</a:t>
            </a:r>
            <a:r>
              <a:rPr lang="en-US" sz="1600" baseline="0" dirty="0" smtClean="0">
                <a:latin typeface="Arial" charset="0"/>
              </a:rPr>
              <a:t> Last two quadrupoles (QF1 and QD0) are very sensitive to beam-beam offset. Beam motion is 1-to-1 with final doublet motion. Tolerance as small as a few tenth of nm’s (covalent radius of a </a:t>
            </a:r>
            <a:r>
              <a:rPr lang="en-US" sz="1600" baseline="0" dirty="0" err="1" smtClean="0">
                <a:latin typeface="Arial" charset="0"/>
              </a:rPr>
              <a:t>sulphur</a:t>
            </a:r>
            <a:r>
              <a:rPr lang="en-US" sz="1600" baseline="0" dirty="0" smtClean="0">
                <a:latin typeface="Arial" charset="0"/>
              </a:rPr>
              <a:t> atom is 0.104 nm)</a:t>
            </a:r>
          </a:p>
          <a:p>
            <a:pPr marL="0" indent="0"/>
            <a:endParaRPr lang="en-US" sz="1600" baseline="0" dirty="0" smtClean="0">
              <a:latin typeface="Arial" charset="0"/>
            </a:endParaRPr>
          </a:p>
          <a:p>
            <a:pPr marL="0" indent="0"/>
            <a:r>
              <a:rPr lang="en-US" sz="1600" baseline="0" dirty="0" smtClean="0">
                <a:latin typeface="Arial" charset="0"/>
              </a:rPr>
              <a:t>The action of quadrupole </a:t>
            </a:r>
            <a:r>
              <a:rPr lang="en-US" sz="1600" baseline="0" dirty="0" err="1" smtClean="0">
                <a:latin typeface="Arial" charset="0"/>
              </a:rPr>
              <a:t>stabilisation</a:t>
            </a:r>
            <a:r>
              <a:rPr lang="en-US" sz="1600" baseline="0" dirty="0" smtClean="0">
                <a:latin typeface="Arial" charset="0"/>
              </a:rPr>
              <a:t> (baseline) and IP feedback are not sufficient to limit the beam-beam offset for high frequencies. </a:t>
            </a:r>
          </a:p>
          <a:p>
            <a:pPr marL="0" indent="0"/>
            <a:endParaRPr lang="en-US" sz="1000" baseline="0" dirty="0">
              <a:latin typeface="Arial" charset="0"/>
            </a:endParaRPr>
          </a:p>
          <a:p>
            <a:pPr marL="0" indent="0"/>
            <a:r>
              <a:rPr lang="en-US" sz="1600" u="sng" baseline="0" dirty="0" smtClean="0">
                <a:latin typeface="Arial" charset="0"/>
              </a:rPr>
              <a:t>2. Strategy:</a:t>
            </a:r>
            <a:r>
              <a:rPr lang="en-US" sz="1600" baseline="0" dirty="0" smtClean="0">
                <a:latin typeface="Arial" charset="0"/>
              </a:rPr>
              <a:t> But final doublet one a huge, passive mass-spring system to damp ground motion very efficient. </a:t>
            </a:r>
          </a:p>
          <a:p>
            <a:pPr marL="0" indent="0"/>
            <a:endParaRPr lang="en-US" sz="1000" baseline="0" dirty="0">
              <a:latin typeface="Arial" charset="0"/>
            </a:endParaRPr>
          </a:p>
          <a:p>
            <a:pPr marL="0" indent="0"/>
            <a:endParaRPr lang="en-US" baseline="0" dirty="0">
              <a:latin typeface="Arial" charset="0"/>
            </a:endParaRPr>
          </a:p>
          <a:p>
            <a:pPr marL="0" indent="0"/>
            <a:endParaRPr lang="en-US" baseline="0" dirty="0" smtClean="0">
              <a:latin typeface="Arial" charset="0"/>
            </a:endParaRPr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517" y="2529731"/>
            <a:ext cx="3537201" cy="188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40364" y="4455745"/>
            <a:ext cx="2212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 smtClean="0"/>
              <a:t>Picture taken from F. Ramos</a:t>
            </a:r>
            <a:endParaRPr lang="en-US" baseline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the four methods</a:t>
            </a:r>
            <a:endParaRPr lang="en-US" dirty="0"/>
          </a:p>
        </p:txBody>
      </p:sp>
      <p:pic>
        <p:nvPicPr>
          <p:cNvPr id="5" name="Picture 4" descr="feedback_systems_clic_mod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80" y="1533348"/>
            <a:ext cx="7359964" cy="438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658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</a:rPr>
              <a:t>Modelling</a:t>
            </a:r>
            <a:r>
              <a:rPr lang="en-US" dirty="0">
                <a:latin typeface="Arial" charset="0"/>
              </a:rPr>
              <a:t> of ground motion effects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506412" y="1558925"/>
            <a:ext cx="3359151" cy="4543425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>
                <a:latin typeface="+mn-lt"/>
              </a:rPr>
              <a:t>For the design and </a:t>
            </a:r>
            <a:r>
              <a:rPr lang="en-US" sz="1800" kern="0" baseline="0" dirty="0" smtClean="0">
                <a:latin typeface="+mn-lt"/>
              </a:rPr>
              <a:t>verification of the mitigation method, we </a:t>
            </a:r>
            <a:r>
              <a:rPr lang="en-US" sz="1800" kern="0" baseline="0" dirty="0">
                <a:latin typeface="+mn-lt"/>
              </a:rPr>
              <a:t>us in general </a:t>
            </a:r>
            <a:r>
              <a:rPr lang="en-US" sz="1800" kern="0" baseline="0" dirty="0">
                <a:solidFill>
                  <a:srgbClr val="0070C0"/>
                </a:solidFill>
                <a:latin typeface="+mn-lt"/>
              </a:rPr>
              <a:t>two types of tools 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en-US" kern="0" baseline="0" dirty="0">
              <a:latin typeface="+mn-lt"/>
              <a:ea typeface="+mn-ea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1800" u="sng" kern="0" baseline="0" dirty="0" smtClean="0">
                <a:latin typeface="+mn-lt"/>
              </a:rPr>
              <a:t>1</a:t>
            </a:r>
            <a:r>
              <a:rPr lang="en-US" sz="1800" u="sng" kern="0" baseline="0" dirty="0">
                <a:latin typeface="+mn-lt"/>
              </a:rPr>
              <a:t>. Simple analytic models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>
                <a:latin typeface="+mn-lt"/>
              </a:rPr>
              <a:t>Separate models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>
                <a:latin typeface="+mn-lt"/>
              </a:rPr>
              <a:t>No single big model available yet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>
                <a:latin typeface="+mn-lt"/>
              </a:rPr>
              <a:t>Used for </a:t>
            </a:r>
            <a:r>
              <a:rPr lang="en-US" sz="1800" kern="0" baseline="0" dirty="0">
                <a:solidFill>
                  <a:srgbClr val="0070C0"/>
                </a:solidFill>
                <a:latin typeface="+mn-lt"/>
              </a:rPr>
              <a:t>design</a:t>
            </a:r>
            <a:r>
              <a:rPr lang="en-US" sz="1800" kern="0" baseline="0" dirty="0">
                <a:latin typeface="+mn-lt"/>
              </a:rPr>
              <a:t> 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800" kern="0" baseline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 smtClean="0">
                <a:latin typeface="+mn-lt"/>
              </a:rPr>
              <a:t>Model types (not covert)</a:t>
            </a:r>
            <a:endParaRPr lang="en-US" sz="1800" kern="0" baseline="0" dirty="0">
              <a:latin typeface="+mn-lt"/>
            </a:endParaRPr>
          </a:p>
          <a:p>
            <a:pPr marL="800100" lvl="1" indent="-34290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800" kern="0" baseline="0" dirty="0">
                <a:latin typeface="+mn-lt"/>
              </a:rPr>
              <a:t>Ground motion </a:t>
            </a:r>
            <a:r>
              <a:rPr lang="en-US" sz="1800" kern="0" baseline="0" dirty="0" smtClean="0">
                <a:latin typeface="+mn-lt"/>
              </a:rPr>
              <a:t>models</a:t>
            </a:r>
            <a:endParaRPr lang="en-US" sz="1800" kern="0" baseline="0" dirty="0">
              <a:latin typeface="+mn-lt"/>
            </a:endParaRPr>
          </a:p>
          <a:p>
            <a:pPr marL="800100" lvl="1" indent="-34290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800" kern="0" baseline="0" dirty="0">
                <a:latin typeface="+mn-lt"/>
              </a:rPr>
              <a:t>Model of GM effects o</a:t>
            </a:r>
            <a:r>
              <a:rPr lang="en-US" sz="1800" kern="0" baseline="0" dirty="0" smtClean="0">
                <a:latin typeface="+mn-lt"/>
              </a:rPr>
              <a:t>n </a:t>
            </a:r>
            <a:r>
              <a:rPr lang="en-US" sz="1800" kern="0" baseline="0" dirty="0">
                <a:latin typeface="+mn-lt"/>
              </a:rPr>
              <a:t>beam parameters</a:t>
            </a:r>
          </a:p>
          <a:p>
            <a:pPr marL="1257300" lvl="2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800" kern="0" baseline="0" dirty="0">
              <a:latin typeface="+mn-lt"/>
              <a:ea typeface="+mn-ea"/>
              <a:cs typeface="+mn-cs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800" kern="0" baseline="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5184775" y="2141538"/>
            <a:ext cx="3773488" cy="4543425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1800" u="sng" kern="0" baseline="0" dirty="0">
                <a:latin typeface="+mn-lt"/>
              </a:rPr>
              <a:t>2. Full-scale simulation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>
                <a:latin typeface="+mn-lt"/>
              </a:rPr>
              <a:t>Includes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>
                <a:latin typeface="+mn-lt"/>
              </a:rPr>
              <a:t>Beam tracking: </a:t>
            </a:r>
            <a:r>
              <a:rPr lang="en-US" sz="1800" kern="0" baseline="0" dirty="0">
                <a:solidFill>
                  <a:srgbClr val="0070C0"/>
                </a:solidFill>
                <a:latin typeface="+mn-lt"/>
              </a:rPr>
              <a:t>PLACET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>
                <a:latin typeface="+mn-lt"/>
              </a:rPr>
              <a:t>Beam-beam: </a:t>
            </a:r>
            <a:r>
              <a:rPr lang="en-US" sz="1800" kern="0" baseline="0" dirty="0">
                <a:solidFill>
                  <a:srgbClr val="0070C0"/>
                </a:solidFill>
                <a:latin typeface="+mn-lt"/>
              </a:rPr>
              <a:t>GUINEAPIG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>
                <a:solidFill>
                  <a:srgbClr val="0070C0"/>
                </a:solidFill>
                <a:latin typeface="+mn-lt"/>
              </a:rPr>
              <a:t>Ground motion generator</a:t>
            </a:r>
            <a:endParaRPr lang="en-US" sz="1800" kern="0" baseline="0" dirty="0">
              <a:latin typeface="+mn-lt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>
                <a:latin typeface="+mn-lt"/>
              </a:rPr>
              <a:t>Controller in </a:t>
            </a:r>
            <a:r>
              <a:rPr lang="en-US" sz="1800" kern="0" baseline="0" dirty="0">
                <a:solidFill>
                  <a:srgbClr val="0070C0"/>
                </a:solidFill>
                <a:latin typeface="+mn-lt"/>
              </a:rPr>
              <a:t>Octave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800" kern="0" baseline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>
                <a:latin typeface="+mn-lt"/>
              </a:rPr>
              <a:t>Includes also all </a:t>
            </a:r>
            <a:r>
              <a:rPr lang="en-US" sz="1800" kern="0" baseline="0" dirty="0" smtClean="0">
                <a:latin typeface="+mn-lt"/>
              </a:rPr>
              <a:t>four mitigation </a:t>
            </a:r>
            <a:r>
              <a:rPr lang="en-US" sz="1800" kern="0" baseline="0" dirty="0">
                <a:latin typeface="+mn-lt"/>
              </a:rPr>
              <a:t>methods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baseline="0" dirty="0">
                <a:latin typeface="+mn-lt"/>
              </a:rPr>
              <a:t>Used to </a:t>
            </a:r>
            <a:r>
              <a:rPr lang="en-US" sz="1800" kern="0" baseline="0" dirty="0">
                <a:solidFill>
                  <a:srgbClr val="0070C0"/>
                </a:solidFill>
                <a:latin typeface="+mn-lt"/>
              </a:rPr>
              <a:t>verify the design </a:t>
            </a:r>
            <a:r>
              <a:rPr lang="en-US" sz="1800" kern="0" baseline="0" dirty="0">
                <a:latin typeface="+mn-lt"/>
              </a:rPr>
              <a:t>made with simple models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endParaRPr lang="en-US" sz="1800" kern="0" baseline="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Left-Right Arrow 7"/>
          <p:cNvSpPr/>
          <p:nvPr/>
        </p:nvSpPr>
        <p:spPr bwMode="auto">
          <a:xfrm>
            <a:off x="4039554" y="3622127"/>
            <a:ext cx="1216152" cy="484632"/>
          </a:xfrm>
          <a:prstGeom prst="leftRightArrow">
            <a:avLst>
              <a:gd name="adj1" fmla="val 45224"/>
              <a:gd name="adj2" fmla="val 50000"/>
            </a:avLst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500000"/>
            </a:camera>
            <a:lightRig rig="threePt" dir="t"/>
          </a:scene3d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461" name="TextBox 8"/>
          <p:cNvSpPr txBox="1">
            <a:spLocks noChangeArrowheads="1"/>
          </p:cNvSpPr>
          <p:nvPr/>
        </p:nvSpPr>
        <p:spPr bwMode="auto">
          <a:xfrm>
            <a:off x="3865563" y="3113088"/>
            <a:ext cx="1582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aseline="0">
                <a:solidFill>
                  <a:srgbClr val="0070C0"/>
                </a:solidFill>
              </a:rPr>
              <a:t>Double check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Full-scale simulations for the verification of the design</a:t>
            </a:r>
          </a:p>
        </p:txBody>
      </p:sp>
      <p:pic>
        <p:nvPicPr>
          <p:cNvPr id="22530" name="Picture 1" descr="framework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79600"/>
            <a:ext cx="71501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2800">
                <a:latin typeface="Arial" charset="0"/>
              </a:rPr>
              <a:t>Overview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020764" y="1730375"/>
            <a:ext cx="2736542" cy="208915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1800" b="1" u="sng" dirty="0" smtClean="0">
                <a:ea typeface="+mn-ea"/>
                <a:cs typeface="+mn-cs"/>
              </a:rPr>
              <a:t>Today’s talk:</a:t>
            </a:r>
          </a:p>
          <a:p>
            <a:pPr marL="0" indent="0" eaLnBrk="1" hangingPunct="1">
              <a:defRPr/>
            </a:pPr>
            <a:endParaRPr lang="en-US" sz="1800" dirty="0">
              <a:ea typeface="+mn-ea"/>
              <a:cs typeface="+mn-cs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US" sz="1800" dirty="0" smtClean="0">
                <a:ea typeface="+mn-ea"/>
                <a:cs typeface="+mn-cs"/>
              </a:rPr>
              <a:t>The problem of ground motion</a:t>
            </a:r>
          </a:p>
        </p:txBody>
      </p:sp>
      <p:sp>
        <p:nvSpPr>
          <p:cNvPr id="5123" name="Right Arrow 2"/>
          <p:cNvSpPr>
            <a:spLocks noChangeArrowheads="1"/>
          </p:cNvSpPr>
          <p:nvPr/>
        </p:nvSpPr>
        <p:spPr bwMode="auto">
          <a:xfrm>
            <a:off x="4177118" y="2503602"/>
            <a:ext cx="693737" cy="473075"/>
          </a:xfrm>
          <a:prstGeom prst="rightArrow">
            <a:avLst>
              <a:gd name="adj1" fmla="val 50000"/>
              <a:gd name="adj2" fmla="val 49886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579441" y="2184515"/>
            <a:ext cx="2753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447675" indent="-447675" eaLnBrk="1" hangingPunct="1">
              <a:buAutoNum type="arabicPeriod" startAt="2"/>
              <a:defRPr/>
            </a:pPr>
            <a:r>
              <a:rPr lang="en-US" sz="1800" baseline="0" dirty="0" smtClean="0">
                <a:latin typeface="Arial" charset="0"/>
              </a:rPr>
              <a:t>Ground </a:t>
            </a:r>
            <a:r>
              <a:rPr lang="en-US" sz="1800" baseline="0" dirty="0">
                <a:latin typeface="Arial" charset="0"/>
              </a:rPr>
              <a:t>motion mitigation strategy in </a:t>
            </a:r>
            <a:r>
              <a:rPr lang="en-US" sz="1800" baseline="0" dirty="0" smtClean="0">
                <a:latin typeface="Arial" charset="0"/>
              </a:rPr>
              <a:t>CLIC (4 methods)</a:t>
            </a:r>
            <a:endParaRPr lang="en-US" sz="1800" baseline="0" dirty="0" smtClean="0">
              <a:ea typeface="+mn-ea"/>
              <a:cs typeface="+mn-cs"/>
            </a:endParaRPr>
          </a:p>
          <a:p>
            <a:pPr marL="0" indent="0" eaLnBrk="1" hangingPunct="1">
              <a:defRPr/>
            </a:pPr>
            <a:endParaRPr lang="de-DE" sz="2000" dirty="0" smtClean="0">
              <a:ea typeface="+mn-ea"/>
              <a:cs typeface="+mn-cs"/>
            </a:endParaRPr>
          </a:p>
        </p:txBody>
      </p:sp>
      <p:sp>
        <p:nvSpPr>
          <p:cNvPr id="4" name="Down Arrow 3"/>
          <p:cNvSpPr/>
          <p:nvPr/>
        </p:nvSpPr>
        <p:spPr bwMode="auto">
          <a:xfrm>
            <a:off x="6756762" y="3599109"/>
            <a:ext cx="473075" cy="679450"/>
          </a:xfrm>
          <a:prstGeom prst="downArrow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895620" y="2332038"/>
            <a:ext cx="2602609" cy="846137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453500" y="2107555"/>
            <a:ext cx="3005684" cy="1192172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95620" y="4492409"/>
            <a:ext cx="2861686" cy="1270047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32" name="Rectangle 4"/>
          <p:cNvSpPr>
            <a:spLocks noChangeArrowheads="1"/>
          </p:cNvSpPr>
          <p:nvPr/>
        </p:nvSpPr>
        <p:spPr bwMode="auto">
          <a:xfrm>
            <a:off x="5562485" y="4783158"/>
            <a:ext cx="28797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47675" indent="-447675">
              <a:buAutoNum type="arabicPeriod" startAt="3"/>
            </a:pPr>
            <a:r>
              <a:rPr lang="en-US" sz="1800" baseline="0" dirty="0" smtClean="0"/>
              <a:t>Orbit </a:t>
            </a:r>
            <a:r>
              <a:rPr lang="en-US" sz="1800" baseline="0" dirty="0"/>
              <a:t>feedback </a:t>
            </a:r>
            <a:r>
              <a:rPr lang="en-US" sz="1800" baseline="0" dirty="0" smtClean="0"/>
              <a:t>design (1 of the 4 methods)</a:t>
            </a:r>
            <a:endParaRPr lang="en-US" sz="1800" baseline="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5484985" y="4565889"/>
            <a:ext cx="3079151" cy="1123095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35" name="Rectangle 4"/>
          <p:cNvSpPr>
            <a:spLocks noChangeArrowheads="1"/>
          </p:cNvSpPr>
          <p:nvPr/>
        </p:nvSpPr>
        <p:spPr bwMode="auto">
          <a:xfrm>
            <a:off x="1020765" y="4634906"/>
            <a:ext cx="33242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47675" indent="-447675"/>
            <a:r>
              <a:rPr lang="en-US" sz="1800" baseline="0" dirty="0"/>
              <a:t>4</a:t>
            </a:r>
            <a:r>
              <a:rPr lang="en-US" sz="1800" baseline="0" dirty="0" smtClean="0"/>
              <a:t>. 	Performance </a:t>
            </a:r>
            <a:r>
              <a:rPr lang="en-US" sz="1800" baseline="0" dirty="0"/>
              <a:t>of the mitigation methods (simulation results)</a:t>
            </a:r>
          </a:p>
        </p:txBody>
      </p:sp>
      <p:sp>
        <p:nvSpPr>
          <p:cNvPr id="18" name="Right Arrow 2"/>
          <p:cNvSpPr>
            <a:spLocks noChangeArrowheads="1"/>
          </p:cNvSpPr>
          <p:nvPr/>
        </p:nvSpPr>
        <p:spPr bwMode="auto">
          <a:xfrm rot="10800000">
            <a:off x="4298032" y="4878839"/>
            <a:ext cx="693737" cy="473075"/>
          </a:xfrm>
          <a:prstGeom prst="rightArrow">
            <a:avLst>
              <a:gd name="adj1" fmla="val 50000"/>
              <a:gd name="adj2" fmla="val 49886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993775" y="3087688"/>
            <a:ext cx="7138988" cy="681037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Arial" charset="0"/>
              </a:rPr>
              <a:t>3</a:t>
            </a:r>
            <a:r>
              <a:rPr lang="en-US" sz="3600" dirty="0" smtClean="0">
                <a:latin typeface="Arial" charset="0"/>
              </a:rPr>
              <a:t>. Orbit feedback design</a:t>
            </a:r>
            <a:endParaRPr lang="en-GB" sz="36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The system to be controlled </a:t>
            </a:r>
          </a:p>
        </p:txBody>
      </p:sp>
      <p:sp>
        <p:nvSpPr>
          <p:cNvPr id="37891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824" y="1583061"/>
            <a:ext cx="3632200" cy="4543425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1800" b="1" dirty="0" smtClean="0">
                <a:latin typeface="Arial" charset="0"/>
              </a:rPr>
              <a:t>Large multi-input multi-output system (MIMO)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2122 outputs (BPMs)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2114 inputs (QPs)</a:t>
            </a:r>
          </a:p>
          <a:p>
            <a:pPr lvl="1">
              <a:buFont typeface="Arial"/>
              <a:buChar char="•"/>
            </a:pPr>
            <a:endParaRPr lang="en-US" sz="800" dirty="0" smtClean="0">
              <a:latin typeface="Arial" charset="0"/>
            </a:endParaRPr>
          </a:p>
          <a:p>
            <a:pPr>
              <a:buFont typeface="Arial"/>
              <a:buChar char="•"/>
            </a:pPr>
            <a:r>
              <a:rPr lang="en-US" sz="1800" b="1" dirty="0" smtClean="0">
                <a:latin typeface="Arial" charset="0"/>
              </a:rPr>
              <a:t>Simple internal structure 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latin typeface="Arial" charset="0"/>
              </a:rPr>
              <a:t>Connection via simple matrix multiplication: orbit response matrix </a:t>
            </a:r>
            <a:r>
              <a:rPr lang="en-US" b="1" i="1" dirty="0" smtClean="0">
                <a:latin typeface="Arial" charset="0"/>
              </a:rPr>
              <a:t>R </a:t>
            </a:r>
            <a:r>
              <a:rPr lang="en-US" dirty="0" smtClean="0">
                <a:latin typeface="Arial" charset="0"/>
              </a:rPr>
              <a:t>(see last lecture)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latin typeface="Arial" charset="0"/>
              </a:rPr>
              <a:t>Only dynamic comes from the time delay given by the beam repetition rate</a:t>
            </a:r>
          </a:p>
          <a:p>
            <a:pPr marL="285750" indent="-285750">
              <a:buFont typeface="Arial"/>
              <a:buChar char="•"/>
            </a:pPr>
            <a:endParaRPr lang="en-US" sz="800" dirty="0" smtClean="0">
              <a:latin typeface="Arial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800" b="1" dirty="0" smtClean="0">
                <a:latin typeface="Arial" charset="0"/>
              </a:rPr>
              <a:t>Discrete-time system: due to beam repetition rate  </a:t>
            </a:r>
            <a:endParaRPr lang="en-US" sz="1800" b="1" dirty="0">
              <a:latin typeface="Arial" charset="0"/>
            </a:endParaRPr>
          </a:p>
          <a:p>
            <a:pPr>
              <a:buFont typeface="Arial"/>
              <a:buChar char="•"/>
            </a:pPr>
            <a:endParaRPr lang="en-US" sz="2200" dirty="0">
              <a:latin typeface="Arial" charset="0"/>
            </a:endParaRPr>
          </a:p>
        </p:txBody>
      </p:sp>
      <p:sp>
        <p:nvSpPr>
          <p:cNvPr id="5" name="Text Placeholder 3"/>
          <p:cNvSpPr txBox="1">
            <a:spLocks/>
          </p:cNvSpPr>
          <p:nvPr/>
        </p:nvSpPr>
        <p:spPr bwMode="auto">
          <a:xfrm>
            <a:off x="4851765" y="1742758"/>
            <a:ext cx="3632200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/>
              <a:buChar char="•"/>
            </a:pPr>
            <a:r>
              <a:rPr lang="en-US" sz="1800" baseline="0" dirty="0" smtClean="0">
                <a:latin typeface="Arial" charset="0"/>
              </a:rPr>
              <a:t>Mathematical description (time domain)</a:t>
            </a:r>
            <a:endParaRPr lang="en-US" sz="1600" baseline="0" dirty="0" smtClean="0">
              <a:latin typeface="Arial" charset="0"/>
            </a:endParaRPr>
          </a:p>
          <a:p>
            <a:pPr lvl="1">
              <a:buFont typeface="Arial"/>
              <a:buChar char="•"/>
            </a:pPr>
            <a:endParaRPr lang="en-US" sz="800" baseline="0" dirty="0" smtClean="0">
              <a:latin typeface="Arial" charset="0"/>
            </a:endParaRPr>
          </a:p>
          <a:p>
            <a:pPr lvl="1">
              <a:buFont typeface="Arial"/>
              <a:buChar char="•"/>
            </a:pPr>
            <a:endParaRPr lang="en-US" sz="800" baseline="0" dirty="0">
              <a:latin typeface="Arial" charset="0"/>
            </a:endParaRPr>
          </a:p>
          <a:p>
            <a:pPr marL="457200" lvl="1" indent="0">
              <a:buNone/>
            </a:pPr>
            <a:endParaRPr lang="en-US" sz="800" baseline="0" dirty="0" smtClean="0">
              <a:latin typeface="Arial" charset="0"/>
            </a:endParaRPr>
          </a:p>
          <a:p>
            <a:pPr marL="457200" lvl="1" indent="0">
              <a:buNone/>
            </a:pPr>
            <a:endParaRPr lang="en-US" sz="800" baseline="0" dirty="0" smtClean="0">
              <a:latin typeface="Arial" charset="0"/>
            </a:endParaRPr>
          </a:p>
          <a:p>
            <a:pPr>
              <a:buFont typeface="Arial"/>
              <a:buChar char="•"/>
            </a:pPr>
            <a:r>
              <a:rPr lang="en-US" sz="1800" baseline="0" dirty="0" smtClean="0">
                <a:latin typeface="Arial" charset="0"/>
              </a:rPr>
              <a:t>Mathematical description (frequency domain)</a:t>
            </a:r>
          </a:p>
          <a:p>
            <a:pPr>
              <a:buFont typeface="Arial"/>
              <a:buChar char="•"/>
            </a:pPr>
            <a:endParaRPr lang="en-US" sz="1800" baseline="0" dirty="0">
              <a:latin typeface="Arial" charset="0"/>
            </a:endParaRPr>
          </a:p>
          <a:p>
            <a:pPr>
              <a:buFont typeface="Arial"/>
              <a:buChar char="•"/>
            </a:pPr>
            <a:endParaRPr lang="en-US" sz="1800" baseline="0" dirty="0" smtClean="0">
              <a:latin typeface="Arial" charset="0"/>
            </a:endParaRPr>
          </a:p>
          <a:p>
            <a:pPr>
              <a:buFont typeface="Arial"/>
              <a:buChar char="•"/>
            </a:pPr>
            <a:endParaRPr lang="en-US" sz="1800" baseline="0" dirty="0" smtClean="0">
              <a:latin typeface="Arial" charset="0"/>
            </a:endParaRPr>
          </a:p>
          <a:p>
            <a:pPr>
              <a:buFont typeface="Arial"/>
              <a:buChar char="•"/>
            </a:pPr>
            <a:r>
              <a:rPr lang="en-US" sz="1800" baseline="0" dirty="0" smtClean="0">
                <a:latin typeface="Arial" charset="0"/>
              </a:rPr>
              <a:t>The frequency representation for discrete-time systems is not given by the Fourier transform, but by the so called </a:t>
            </a:r>
            <a:r>
              <a:rPr lang="en-US" sz="1800" baseline="0" dirty="0" smtClean="0">
                <a:solidFill>
                  <a:srgbClr val="3366FF"/>
                </a:solidFill>
                <a:latin typeface="Arial" charset="0"/>
              </a:rPr>
              <a:t>z-transform</a:t>
            </a:r>
            <a:r>
              <a:rPr lang="en-US" sz="1800" baseline="0" dirty="0" smtClean="0">
                <a:latin typeface="Arial" charset="0"/>
              </a:rPr>
              <a:t>. </a:t>
            </a:r>
            <a:endParaRPr lang="en-US" sz="1800" baseline="0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297" y="2461913"/>
            <a:ext cx="3534497" cy="2899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6469" y="3771760"/>
            <a:ext cx="2884507" cy="365759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The same model in control engineering style</a:t>
            </a:r>
          </a:p>
        </p:txBody>
      </p:sp>
      <p:sp>
        <p:nvSpPr>
          <p:cNvPr id="3891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4725" y="1582738"/>
            <a:ext cx="5691188" cy="4543425"/>
          </a:xfrm>
        </p:spPr>
        <p:txBody>
          <a:bodyPr/>
          <a:lstStyle/>
          <a:p>
            <a:pPr marL="0" indent="0">
              <a:buFontTx/>
              <a:buAutoNum type="arabicPeriod"/>
            </a:pPr>
            <a:r>
              <a:rPr lang="en-US" sz="1800" u="sng">
                <a:latin typeface="Arial" charset="0"/>
              </a:rPr>
              <a:t> Accelerator model as a formula</a:t>
            </a:r>
          </a:p>
          <a:p>
            <a:pPr marL="0" indent="0">
              <a:buFontTx/>
              <a:buChar char="•"/>
            </a:pPr>
            <a:endParaRPr lang="en-US" sz="1800">
              <a:latin typeface="Arial" charset="0"/>
            </a:endParaRPr>
          </a:p>
          <a:p>
            <a:pPr marL="0" indent="0">
              <a:buFontTx/>
              <a:buChar char="•"/>
            </a:pPr>
            <a:endParaRPr lang="en-US" sz="1800">
              <a:latin typeface="Arial" charset="0"/>
            </a:endParaRPr>
          </a:p>
          <a:p>
            <a:pPr marL="0" indent="0"/>
            <a:endParaRPr lang="en-US" sz="1800">
              <a:latin typeface="Arial" charset="0"/>
            </a:endParaRPr>
          </a:p>
          <a:p>
            <a:pPr marL="0" indent="0">
              <a:buFontTx/>
              <a:buAutoNum type="arabicPeriod"/>
            </a:pPr>
            <a:r>
              <a:rPr lang="en-US" sz="1800" u="sng">
                <a:latin typeface="Arial" charset="0"/>
              </a:rPr>
              <a:t> Accelerator model as a signal flow graph  </a:t>
            </a:r>
          </a:p>
        </p:txBody>
      </p:sp>
      <p:pic>
        <p:nvPicPr>
          <p:cNvPr id="3891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38" y="3594100"/>
            <a:ext cx="44577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2211388"/>
            <a:ext cx="4578350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Box 4"/>
          <p:cNvSpPr txBox="1">
            <a:spLocks noChangeArrowheads="1"/>
          </p:cNvSpPr>
          <p:nvPr/>
        </p:nvSpPr>
        <p:spPr bwMode="auto">
          <a:xfrm>
            <a:off x="6054725" y="3400425"/>
            <a:ext cx="290195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baseline="0"/>
              <a:t>k</a:t>
            </a:r>
            <a:r>
              <a:rPr lang="en-US" sz="1800" baseline="0"/>
              <a:t>      … time step</a:t>
            </a:r>
          </a:p>
          <a:p>
            <a:pPr eaLnBrk="1" hangingPunct="1"/>
            <a:r>
              <a:rPr lang="en-US" sz="1800" i="1" baseline="0"/>
              <a:t>y[k]</a:t>
            </a:r>
            <a:r>
              <a:rPr lang="en-US" sz="1800" baseline="0"/>
              <a:t>  … BPM reading</a:t>
            </a:r>
          </a:p>
          <a:p>
            <a:pPr eaLnBrk="1" hangingPunct="1"/>
            <a:r>
              <a:rPr lang="en-US" sz="1800" i="1" baseline="0"/>
              <a:t>n[k]</a:t>
            </a:r>
            <a:r>
              <a:rPr lang="en-US" sz="1800" baseline="0"/>
              <a:t>  … BPM noise</a:t>
            </a:r>
          </a:p>
          <a:p>
            <a:pPr eaLnBrk="1" hangingPunct="1"/>
            <a:r>
              <a:rPr lang="en-US" sz="1800" i="1" baseline="0"/>
              <a:t>x[k]</a:t>
            </a:r>
            <a:r>
              <a:rPr lang="en-US" sz="1800" baseline="0"/>
              <a:t>  … QP position</a:t>
            </a:r>
          </a:p>
          <a:p>
            <a:pPr eaLnBrk="1" hangingPunct="1"/>
            <a:r>
              <a:rPr lang="en-US" sz="1800" i="1" baseline="0"/>
              <a:t>d[k]</a:t>
            </a:r>
            <a:r>
              <a:rPr lang="en-US" sz="1800" baseline="0"/>
              <a:t>  … ground motion</a:t>
            </a:r>
          </a:p>
          <a:p>
            <a:pPr eaLnBrk="1" hangingPunct="1"/>
            <a:r>
              <a:rPr lang="en-US" sz="1800" i="1" baseline="0"/>
              <a:t>u[k]</a:t>
            </a:r>
            <a:r>
              <a:rPr lang="en-US" sz="1800" baseline="0"/>
              <a:t>  … feedback actuation</a:t>
            </a:r>
          </a:p>
          <a:p>
            <a:pPr eaLnBrk="1" hangingPunct="1"/>
            <a:r>
              <a:rPr lang="en-US" sz="1800" i="1" baseline="0"/>
              <a:t>z</a:t>
            </a:r>
            <a:r>
              <a:rPr lang="en-US" sz="1800" i="1" baseline="30000"/>
              <a:t>-1</a:t>
            </a:r>
            <a:r>
              <a:rPr lang="en-US" sz="1800" baseline="0"/>
              <a:t>    … time shift operator</a:t>
            </a:r>
          </a:p>
          <a:p>
            <a:pPr eaLnBrk="1" hangingPunct="1"/>
            <a:r>
              <a:rPr lang="en-US" sz="1800" i="1" baseline="0"/>
              <a:t>R </a:t>
            </a:r>
            <a:r>
              <a:rPr lang="en-US" sz="1800" baseline="0"/>
              <a:t>    … orbit resp. matrix</a:t>
            </a:r>
          </a:p>
          <a:p>
            <a:pPr eaLnBrk="1" hangingPunct="1"/>
            <a:r>
              <a:rPr lang="en-US" sz="1800" i="1" baseline="0"/>
              <a:t>I</a:t>
            </a:r>
            <a:r>
              <a:rPr lang="en-US" sz="1800" baseline="0"/>
              <a:t>       … unity matrix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Excurse: Signal flow graphs</a:t>
            </a:r>
          </a:p>
        </p:txBody>
      </p:sp>
      <p:sp>
        <p:nvSpPr>
          <p:cNvPr id="39938" name="Text Placeholder 3"/>
          <p:cNvSpPr>
            <a:spLocks noGrp="1"/>
          </p:cNvSpPr>
          <p:nvPr>
            <p:ph type="body" sz="half" idx="2"/>
          </p:nvPr>
        </p:nvSpPr>
        <p:spPr>
          <a:xfrm>
            <a:off x="763588" y="1920821"/>
            <a:ext cx="7772400" cy="4225144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US" sz="1800" dirty="0">
                <a:latin typeface="Arial" charset="0"/>
              </a:rPr>
              <a:t> Often used in </a:t>
            </a:r>
            <a:r>
              <a:rPr lang="en-US" sz="1800" dirty="0">
                <a:solidFill>
                  <a:srgbClr val="3366FF"/>
                </a:solidFill>
                <a:latin typeface="Arial" charset="0"/>
              </a:rPr>
              <a:t>control engineering, </a:t>
            </a:r>
            <a:r>
              <a:rPr lang="en-US" sz="1800" dirty="0">
                <a:latin typeface="Arial" charset="0"/>
              </a:rPr>
              <a:t>but unusual in physics applications</a:t>
            </a:r>
          </a:p>
          <a:p>
            <a:pPr marL="0" indent="0">
              <a:buFontTx/>
              <a:buChar char="•"/>
            </a:pPr>
            <a:r>
              <a:rPr lang="en-US" sz="1800" dirty="0">
                <a:solidFill>
                  <a:srgbClr val="3366FF"/>
                </a:solidFill>
                <a:latin typeface="Arial" charset="0"/>
              </a:rPr>
              <a:t> Graphical representation of signals and systems</a:t>
            </a:r>
            <a:r>
              <a:rPr lang="en-US" sz="1800" dirty="0">
                <a:latin typeface="Arial" charset="0"/>
              </a:rPr>
              <a:t> and the according formulas</a:t>
            </a:r>
          </a:p>
          <a:p>
            <a:pPr marL="0" indent="0">
              <a:buFontTx/>
              <a:buChar char="•"/>
            </a:pPr>
            <a:endParaRPr lang="en-US" sz="1800" dirty="0">
              <a:latin typeface="Arial" charset="0"/>
            </a:endParaRPr>
          </a:p>
          <a:p>
            <a:pPr marL="0" indent="0">
              <a:buFontTx/>
              <a:buChar char="•"/>
            </a:pPr>
            <a:r>
              <a:rPr lang="en-US" sz="1800" u="sng" dirty="0">
                <a:latin typeface="Arial" charset="0"/>
              </a:rPr>
              <a:t> Advantages compared to only formulas:</a:t>
            </a:r>
          </a:p>
          <a:p>
            <a:pPr marL="0" indent="0">
              <a:buFontTx/>
              <a:buChar char="•"/>
            </a:pPr>
            <a:endParaRPr lang="en-US" sz="1000" dirty="0">
              <a:latin typeface="Arial" charset="0"/>
            </a:endParaRPr>
          </a:p>
          <a:p>
            <a:pPr marL="800100" lvl="1" indent="-342900">
              <a:buFontTx/>
              <a:buAutoNum type="arabicPeriod"/>
            </a:pPr>
            <a:r>
              <a:rPr lang="en-US" dirty="0">
                <a:solidFill>
                  <a:srgbClr val="3366FF"/>
                </a:solidFill>
                <a:latin typeface="Arial" charset="0"/>
              </a:rPr>
              <a:t>Preserves the physical setup</a:t>
            </a:r>
            <a:r>
              <a:rPr lang="en-US" dirty="0">
                <a:latin typeface="Arial" charset="0"/>
              </a:rPr>
              <a:t> as systems (controller, accelerator) and the signal flow between the systems</a:t>
            </a:r>
          </a:p>
          <a:p>
            <a:pPr marL="800100" lvl="1" indent="-342900">
              <a:buFontTx/>
              <a:buAutoNum type="arabicPeriod"/>
            </a:pPr>
            <a:r>
              <a:rPr lang="en-US" dirty="0">
                <a:solidFill>
                  <a:srgbClr val="3366FF"/>
                </a:solidFill>
                <a:latin typeface="Arial" charset="0"/>
              </a:rPr>
              <a:t>Complexity</a:t>
            </a:r>
            <a:r>
              <a:rPr lang="en-US" dirty="0">
                <a:latin typeface="Arial" charset="0"/>
              </a:rPr>
              <a:t> of systems can be </a:t>
            </a:r>
            <a:r>
              <a:rPr lang="en-US" dirty="0">
                <a:solidFill>
                  <a:srgbClr val="3366FF"/>
                </a:solidFill>
                <a:latin typeface="Arial" charset="0"/>
              </a:rPr>
              <a:t>hidden</a:t>
            </a:r>
            <a:r>
              <a:rPr lang="en-US" dirty="0">
                <a:latin typeface="Arial" charset="0"/>
              </a:rPr>
              <a:t> in black boxes (high level view of complex systems)</a:t>
            </a:r>
          </a:p>
          <a:p>
            <a:pPr marL="800100" lvl="1" indent="-342900">
              <a:buFontTx/>
              <a:buAutoNum type="arabicPeriod"/>
            </a:pPr>
            <a:r>
              <a:rPr lang="en-US" dirty="0">
                <a:latin typeface="Arial" charset="0"/>
              </a:rPr>
              <a:t>Complex systems can be “drawn” before solving the according equations, which can be a very difficult task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Principles used for the controller design</a:t>
            </a:r>
          </a:p>
        </p:txBody>
      </p:sp>
      <p:sp>
        <p:nvSpPr>
          <p:cNvPr id="40963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1364" y="1582738"/>
            <a:ext cx="5538190" cy="45434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rgbClr val="3366FF"/>
                </a:solidFill>
                <a:latin typeface="Arial" charset="0"/>
              </a:rPr>
              <a:t>Decoupling of the inputs and outputs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>
                <a:latin typeface="Arial" charset="0"/>
              </a:rPr>
              <a:t>Simplification of design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>
              <a:latin typeface="Arial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rgbClr val="3366FF"/>
                </a:solidFill>
                <a:latin typeface="Arial" charset="0"/>
              </a:rPr>
              <a:t>Frequency filtering</a:t>
            </a:r>
            <a:endParaRPr lang="en-US" sz="1800" dirty="0" smtClean="0">
              <a:latin typeface="Arial" charset="0"/>
            </a:endParaRPr>
          </a:p>
          <a:p>
            <a:pPr marL="857250" lvl="1" indent="-457200">
              <a:buFont typeface="Arial"/>
              <a:buChar char="•"/>
            </a:pPr>
            <a:r>
              <a:rPr lang="en-US" dirty="0">
                <a:latin typeface="Arial" charset="0"/>
              </a:rPr>
              <a:t>O</a:t>
            </a:r>
            <a:r>
              <a:rPr lang="en-US" dirty="0" smtClean="0">
                <a:latin typeface="Arial" charset="0"/>
              </a:rPr>
              <a:t>ne controller for all decoupled channels is defined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>
                <a:latin typeface="Arial" charset="0"/>
              </a:rPr>
              <a:t>This is a good start point for ground motion compensation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smtClean="0">
                <a:latin typeface="Arial" charset="0"/>
              </a:rPr>
              <a:t>Reduce the number of open parameters</a:t>
            </a:r>
          </a:p>
          <a:p>
            <a:pPr marL="457200" indent="-457200">
              <a:buFont typeface="Arial"/>
              <a:buChar char="•"/>
            </a:pPr>
            <a:endParaRPr lang="en-US" sz="1200" dirty="0">
              <a:latin typeface="Arial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 err="1" smtClean="0">
                <a:solidFill>
                  <a:srgbClr val="3366FF"/>
                </a:solidFill>
                <a:latin typeface="Arial" charset="0"/>
              </a:rPr>
              <a:t>Optimisation</a:t>
            </a:r>
            <a:r>
              <a:rPr lang="en-US" sz="1800" dirty="0" smtClean="0">
                <a:solidFill>
                  <a:srgbClr val="3366FF"/>
                </a:solidFill>
                <a:latin typeface="Arial" charset="0"/>
              </a:rPr>
              <a:t> of the decoupled loops</a:t>
            </a:r>
            <a:r>
              <a:rPr lang="en-US" dirty="0" smtClean="0">
                <a:latin typeface="Arial" charset="0"/>
              </a:rPr>
              <a:t> </a:t>
            </a:r>
          </a:p>
          <a:p>
            <a:pPr marL="857250" lvl="1" indent="-457200">
              <a:buFont typeface="Arial"/>
              <a:buChar char="•"/>
            </a:pPr>
            <a:r>
              <a:rPr lang="en-US" dirty="0" err="1" smtClean="0">
                <a:latin typeface="Arial" charset="0"/>
              </a:rPr>
              <a:t>Optimise</a:t>
            </a:r>
            <a:r>
              <a:rPr lang="en-US" dirty="0" smtClean="0">
                <a:latin typeface="Arial" charset="0"/>
              </a:rPr>
              <a:t> the balancing between ground motion compensation and BPM noise suppression for each loop 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Placeholder 3"/>
          <p:cNvSpPr>
            <a:spLocks noGrp="1"/>
          </p:cNvSpPr>
          <p:nvPr>
            <p:ph type="body" sz="half" idx="2"/>
          </p:nvPr>
        </p:nvSpPr>
        <p:spPr>
          <a:xfrm>
            <a:off x="903288" y="1543050"/>
            <a:ext cx="7924800" cy="771525"/>
          </a:xfrm>
        </p:spPr>
        <p:txBody>
          <a:bodyPr/>
          <a:lstStyle/>
          <a:p>
            <a:pPr marL="90488" indent="-90488">
              <a:buFont typeface="Arial" pitchFamily="34" charset="0"/>
              <a:buChar char="•"/>
              <a:defRPr/>
            </a:pPr>
            <a:r>
              <a:rPr lang="de-DE" sz="1800" dirty="0" smtClean="0">
                <a:ea typeface="+mn-ea"/>
              </a:rPr>
              <a:t> </a:t>
            </a:r>
            <a:r>
              <a:rPr lang="en-GB" sz="1800" dirty="0" smtClean="0">
                <a:ea typeface="+mn-ea"/>
              </a:rPr>
              <a:t>Accelerator system is very large =&gt; </a:t>
            </a:r>
            <a:r>
              <a:rPr lang="en-GB" sz="1800" dirty="0" smtClean="0">
                <a:solidFill>
                  <a:srgbClr val="3366FF"/>
                </a:solidFill>
                <a:ea typeface="+mn-ea"/>
              </a:rPr>
              <a:t>Simplifications necessary</a:t>
            </a:r>
          </a:p>
          <a:p>
            <a:pPr marL="90488" indent="-90488">
              <a:buFont typeface="Arial" pitchFamily="34" charset="0"/>
              <a:buChar char="•"/>
              <a:defRPr/>
            </a:pPr>
            <a:r>
              <a:rPr lang="en-GB" sz="1800" dirty="0" smtClean="0">
                <a:ea typeface="+mn-ea"/>
              </a:rPr>
              <a:t> One popular method in control engineering : </a:t>
            </a:r>
            <a:r>
              <a:rPr lang="en-GB" sz="1800" dirty="0" smtClean="0">
                <a:solidFill>
                  <a:srgbClr val="3366FF"/>
                </a:solidFill>
                <a:ea typeface="+mn-ea"/>
              </a:rPr>
              <a:t>Simplification via decoupling </a:t>
            </a:r>
            <a:r>
              <a:rPr lang="en-GB" sz="1800" dirty="0" smtClean="0">
                <a:ea typeface="+mn-ea"/>
              </a:rPr>
              <a:t>of the in- and outputs</a:t>
            </a:r>
          </a:p>
          <a:p>
            <a:pPr marL="90488" indent="-90488">
              <a:buFont typeface="Arial" pitchFamily="34" charset="0"/>
              <a:buChar char="•"/>
              <a:defRPr/>
            </a:pPr>
            <a:endParaRPr lang="en-GB" sz="800" dirty="0" smtClean="0">
              <a:ea typeface="+mn-ea"/>
            </a:endParaRPr>
          </a:p>
          <a:p>
            <a:pPr marL="0" indent="0">
              <a:buFont typeface="Arial" pitchFamily="34" charset="0"/>
              <a:buChar char="•"/>
              <a:defRPr/>
            </a:pPr>
            <a:endParaRPr lang="en-GB" sz="1800" dirty="0" smtClean="0">
              <a:ea typeface="+mn-ea"/>
            </a:endParaRPr>
          </a:p>
        </p:txBody>
      </p:sp>
      <p:sp>
        <p:nvSpPr>
          <p:cNvPr id="143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" charset="0"/>
              </a:rPr>
              <a:t>Principle of decoupling</a:t>
            </a:r>
          </a:p>
        </p:txBody>
      </p:sp>
      <p:sp>
        <p:nvSpPr>
          <p:cNvPr id="14344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5" name="Rectangle 14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4346" name="Rectangle 15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4347" name="Rectangle 16"/>
          <p:cNvSpPr>
            <a:spLocks noChangeArrowheads="1"/>
          </p:cNvSpPr>
          <p:nvPr/>
        </p:nvSpPr>
        <p:spPr bwMode="auto">
          <a:xfrm>
            <a:off x="0" y="18573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4348" name="Rectangle 17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434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50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853621" y="3533996"/>
            <a:ext cx="44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baseline="0" dirty="0" smtClean="0"/>
              <a:t>u</a:t>
            </a:r>
            <a:r>
              <a:rPr lang="en-US" sz="1800" i="1" dirty="0" smtClean="0"/>
              <a:t>n</a:t>
            </a:r>
            <a:endParaRPr lang="en-US" sz="1800" i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884860" y="2860895"/>
            <a:ext cx="3664368" cy="1212592"/>
            <a:chOff x="884860" y="2751626"/>
            <a:chExt cx="3956952" cy="1212592"/>
          </a:xfrm>
        </p:grpSpPr>
        <p:sp>
          <p:nvSpPr>
            <p:cNvPr id="2" name="Rounded Rectangle 1"/>
            <p:cNvSpPr/>
            <p:nvPr/>
          </p:nvSpPr>
          <p:spPr bwMode="auto">
            <a:xfrm>
              <a:off x="1884230" y="2777407"/>
              <a:ext cx="1884234" cy="1186811"/>
            </a:xfrm>
            <a:prstGeom prst="roundRect">
              <a:avLst/>
            </a:prstGeom>
            <a:solidFill>
              <a:srgbClr val="3366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248581" y="3100136"/>
              <a:ext cx="13714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aseline="0" dirty="0" smtClean="0"/>
                <a:t>MIMO</a:t>
              </a:r>
              <a:endParaRPr lang="en-US" sz="2800" baseline="0" dirty="0"/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>
              <a:off x="1301258" y="3006439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1297508" y="3158839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>
              <a:off x="1297508" y="3325415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1304168" y="3488226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1304168" y="3675624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3764678" y="3013085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 bwMode="auto">
            <a:xfrm>
              <a:off x="3760928" y="3165485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>
              <a:off x="3760928" y="3332061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8" name="Straight Arrow Connector 27"/>
            <p:cNvCxnSpPr/>
            <p:nvPr/>
          </p:nvCxnSpPr>
          <p:spPr bwMode="auto">
            <a:xfrm>
              <a:off x="3767588" y="3494872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3767588" y="3682270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884860" y="2751626"/>
              <a:ext cx="4407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baseline="0" dirty="0" smtClean="0"/>
                <a:t>u</a:t>
              </a:r>
              <a:r>
                <a:rPr lang="en-US" sz="1800" i="1" dirty="0" smtClean="0"/>
                <a:t>1</a:t>
              </a:r>
              <a:endParaRPr lang="en-US" sz="1800" i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340146" y="2770577"/>
              <a:ext cx="4278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baseline="0" dirty="0" smtClean="0"/>
                <a:t>y</a:t>
              </a:r>
              <a:r>
                <a:rPr lang="en-US" sz="1800" i="1" dirty="0" smtClean="0"/>
                <a:t>1</a:t>
              </a:r>
              <a:endParaRPr lang="en-US" sz="1800" i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71376" y="3490775"/>
              <a:ext cx="4704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baseline="0" dirty="0" err="1" smtClean="0"/>
                <a:t>y</a:t>
              </a:r>
              <a:r>
                <a:rPr lang="en-US" sz="1800" i="1" dirty="0" err="1" smtClean="0"/>
                <a:t>m</a:t>
              </a:r>
              <a:endParaRPr lang="en-US" sz="1800" i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20837" y="4834526"/>
            <a:ext cx="5760371" cy="1061977"/>
            <a:chOff x="371197" y="4620248"/>
            <a:chExt cx="6710690" cy="1237177"/>
          </a:xfrm>
        </p:grpSpPr>
        <p:cxnSp>
          <p:nvCxnSpPr>
            <p:cNvPr id="53" name="Straight Arrow Connector 52"/>
            <p:cNvCxnSpPr/>
            <p:nvPr/>
          </p:nvCxnSpPr>
          <p:spPr bwMode="auto">
            <a:xfrm>
              <a:off x="2165294" y="4899646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 bwMode="auto">
            <a:xfrm>
              <a:off x="2161544" y="5052046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5" name="Straight Arrow Connector 54"/>
            <p:cNvCxnSpPr/>
            <p:nvPr/>
          </p:nvCxnSpPr>
          <p:spPr bwMode="auto">
            <a:xfrm>
              <a:off x="2161544" y="5218622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6" name="Straight Arrow Connector 55"/>
            <p:cNvCxnSpPr/>
            <p:nvPr/>
          </p:nvCxnSpPr>
          <p:spPr bwMode="auto">
            <a:xfrm>
              <a:off x="2168204" y="5381433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7" name="Straight Arrow Connector 56"/>
            <p:cNvCxnSpPr/>
            <p:nvPr/>
          </p:nvCxnSpPr>
          <p:spPr bwMode="auto">
            <a:xfrm>
              <a:off x="2168204" y="5568831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>
              <a:off x="4399694" y="4906292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9" name="Straight Arrow Connector 58"/>
            <p:cNvCxnSpPr/>
            <p:nvPr/>
          </p:nvCxnSpPr>
          <p:spPr bwMode="auto">
            <a:xfrm>
              <a:off x="4395944" y="5058692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0" name="Straight Arrow Connector 59"/>
            <p:cNvCxnSpPr/>
            <p:nvPr/>
          </p:nvCxnSpPr>
          <p:spPr bwMode="auto">
            <a:xfrm>
              <a:off x="4395944" y="5225268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 bwMode="auto">
            <a:xfrm>
              <a:off x="4402604" y="5388079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 bwMode="auto">
            <a:xfrm>
              <a:off x="4402604" y="5575477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3" name="TextBox 62"/>
            <p:cNvSpPr txBox="1"/>
            <p:nvPr/>
          </p:nvSpPr>
          <p:spPr>
            <a:xfrm>
              <a:off x="371197" y="4677267"/>
              <a:ext cx="4407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baseline="0" dirty="0" smtClean="0"/>
                <a:t>u</a:t>
              </a:r>
              <a:r>
                <a:rPr lang="en-US" sz="1800" i="1" dirty="0" smtClean="0"/>
                <a:t>1</a:t>
              </a:r>
              <a:endParaRPr lang="en-US" sz="1800" i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71197" y="5318567"/>
              <a:ext cx="4407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baseline="0" dirty="0" smtClean="0"/>
                <a:t>u</a:t>
              </a:r>
              <a:r>
                <a:rPr lang="en-US" sz="1800" i="1" dirty="0" smtClean="0"/>
                <a:t>n</a:t>
              </a:r>
              <a:endParaRPr lang="en-US" sz="1800" i="1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595387" y="4713204"/>
              <a:ext cx="4278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baseline="0" dirty="0" smtClean="0"/>
                <a:t>y</a:t>
              </a:r>
              <a:r>
                <a:rPr lang="en-US" sz="1800" i="1" dirty="0" smtClean="0"/>
                <a:t>1</a:t>
              </a:r>
              <a:endParaRPr lang="en-US" sz="1800" i="1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611451" y="5331947"/>
              <a:ext cx="4704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baseline="0" dirty="0" err="1" smtClean="0"/>
                <a:t>y</a:t>
              </a:r>
              <a:r>
                <a:rPr lang="en-US" sz="1800" i="1" dirty="0" err="1" smtClean="0"/>
                <a:t>m</a:t>
              </a:r>
              <a:endParaRPr lang="en-US" sz="1800" i="1" dirty="0"/>
            </a:p>
          </p:txBody>
        </p:sp>
        <p:sp>
          <p:nvSpPr>
            <p:cNvPr id="67" name="Rounded Rectangle 66"/>
            <p:cNvSpPr/>
            <p:nvPr/>
          </p:nvSpPr>
          <p:spPr bwMode="auto">
            <a:xfrm>
              <a:off x="1145107" y="4620248"/>
              <a:ext cx="1296647" cy="1186811"/>
            </a:xfrm>
            <a:prstGeom prst="roundRect">
              <a:avLst/>
            </a:prstGeom>
            <a:solidFill>
              <a:srgbClr val="F7014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rgbClr val="F70146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86747" y="4673755"/>
              <a:ext cx="123880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aseline="0" dirty="0"/>
                <a:t>p</a:t>
              </a:r>
              <a:r>
                <a:rPr lang="en-US" sz="2800" baseline="0" dirty="0" smtClean="0"/>
                <a:t>re-</a:t>
              </a:r>
            </a:p>
            <a:p>
              <a:pPr algn="ctr"/>
              <a:r>
                <a:rPr lang="en-US" sz="2800" baseline="0" dirty="0" smtClean="0"/>
                <a:t>filter</a:t>
              </a:r>
              <a:endParaRPr lang="en-US" sz="2800" baseline="0" dirty="0"/>
            </a:p>
          </p:txBody>
        </p:sp>
        <p:cxnSp>
          <p:nvCxnSpPr>
            <p:cNvPr id="69" name="Straight Arrow Connector 68"/>
            <p:cNvCxnSpPr/>
            <p:nvPr/>
          </p:nvCxnSpPr>
          <p:spPr bwMode="auto">
            <a:xfrm>
              <a:off x="811990" y="4899646"/>
              <a:ext cx="330207" cy="664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>
              <a:off x="811990" y="5058692"/>
              <a:ext cx="32645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1" name="Straight Arrow Connector 70"/>
            <p:cNvCxnSpPr/>
            <p:nvPr/>
          </p:nvCxnSpPr>
          <p:spPr bwMode="auto">
            <a:xfrm>
              <a:off x="811990" y="5225268"/>
              <a:ext cx="32645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2" name="Straight Arrow Connector 71"/>
            <p:cNvCxnSpPr/>
            <p:nvPr/>
          </p:nvCxnSpPr>
          <p:spPr bwMode="auto">
            <a:xfrm>
              <a:off x="811990" y="5388079"/>
              <a:ext cx="33311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3" name="Straight Arrow Connector 72"/>
            <p:cNvCxnSpPr/>
            <p:nvPr/>
          </p:nvCxnSpPr>
          <p:spPr bwMode="auto">
            <a:xfrm>
              <a:off x="811990" y="5575477"/>
              <a:ext cx="333117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1" name="Rounded Rectangle 50"/>
            <p:cNvSpPr/>
            <p:nvPr/>
          </p:nvSpPr>
          <p:spPr bwMode="auto">
            <a:xfrm>
              <a:off x="2748266" y="4670615"/>
              <a:ext cx="1884235" cy="1186810"/>
            </a:xfrm>
            <a:prstGeom prst="roundRect">
              <a:avLst/>
            </a:prstGeom>
            <a:solidFill>
              <a:srgbClr val="3366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066986" y="4982763"/>
              <a:ext cx="1407478" cy="609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aseline="0" dirty="0" smtClean="0"/>
                <a:t>MIMO</a:t>
              </a:r>
              <a:endParaRPr lang="en-US" sz="2800" baseline="0" dirty="0"/>
            </a:p>
          </p:txBody>
        </p:sp>
        <p:cxnSp>
          <p:nvCxnSpPr>
            <p:cNvPr id="79" name="Straight Arrow Connector 78"/>
            <p:cNvCxnSpPr/>
            <p:nvPr/>
          </p:nvCxnSpPr>
          <p:spPr bwMode="auto">
            <a:xfrm>
              <a:off x="5988689" y="4918692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0" name="Straight Arrow Connector 79"/>
            <p:cNvCxnSpPr/>
            <p:nvPr/>
          </p:nvCxnSpPr>
          <p:spPr bwMode="auto">
            <a:xfrm>
              <a:off x="5984939" y="5071092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1" name="Straight Arrow Connector 80"/>
            <p:cNvCxnSpPr/>
            <p:nvPr/>
          </p:nvCxnSpPr>
          <p:spPr bwMode="auto">
            <a:xfrm>
              <a:off x="5984939" y="5237668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2" name="Straight Arrow Connector 81"/>
            <p:cNvCxnSpPr/>
            <p:nvPr/>
          </p:nvCxnSpPr>
          <p:spPr bwMode="auto">
            <a:xfrm>
              <a:off x="5991599" y="5400479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3" name="Straight Arrow Connector 82"/>
            <p:cNvCxnSpPr/>
            <p:nvPr/>
          </p:nvCxnSpPr>
          <p:spPr bwMode="auto">
            <a:xfrm>
              <a:off x="5991599" y="5587877"/>
              <a:ext cx="57255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4" name="Rounded Rectangle 83"/>
            <p:cNvSpPr/>
            <p:nvPr/>
          </p:nvSpPr>
          <p:spPr bwMode="auto">
            <a:xfrm>
              <a:off x="4968502" y="4639294"/>
              <a:ext cx="1296647" cy="1186811"/>
            </a:xfrm>
            <a:prstGeom prst="roundRect">
              <a:avLst/>
            </a:prstGeom>
            <a:solidFill>
              <a:srgbClr val="F7014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-25000" dirty="0" smtClean="0">
                <a:ln>
                  <a:noFill/>
                </a:ln>
                <a:solidFill>
                  <a:srgbClr val="F70146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010142" y="4717058"/>
              <a:ext cx="123880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aseline="0" dirty="0" smtClean="0"/>
                <a:t>post-</a:t>
              </a:r>
            </a:p>
            <a:p>
              <a:pPr algn="ctr"/>
              <a:r>
                <a:rPr lang="en-US" sz="2800" baseline="0" dirty="0" smtClean="0"/>
                <a:t>filter</a:t>
              </a:r>
              <a:endParaRPr lang="en-US" sz="2800" baseline="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010142" y="2614412"/>
            <a:ext cx="367665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aseline="0" dirty="0" smtClean="0"/>
              <a:t>After decoupling one can use standard methods for SISO design (e.g. loop shaping)</a:t>
            </a:r>
          </a:p>
          <a:p>
            <a:pPr marL="285750" indent="-285750">
              <a:buFont typeface="Arial"/>
              <a:buChar char="•"/>
            </a:pPr>
            <a:r>
              <a:rPr lang="en-US" sz="1800" baseline="0" dirty="0" smtClean="0"/>
              <a:t>Rich theory on decoupling</a:t>
            </a:r>
          </a:p>
          <a:p>
            <a:pPr marL="285750" indent="-285750">
              <a:buFont typeface="Arial"/>
              <a:buChar char="•"/>
            </a:pPr>
            <a:r>
              <a:rPr lang="en-US" sz="1800" baseline="0" dirty="0" smtClean="0"/>
              <a:t>In general difficult to find filters</a:t>
            </a:r>
          </a:p>
          <a:p>
            <a:pPr marL="285750" indent="-285750">
              <a:buFont typeface="Arial"/>
              <a:buChar char="•"/>
            </a:pPr>
            <a:r>
              <a:rPr lang="en-US" sz="1800" baseline="0" dirty="0" smtClean="0">
                <a:solidFill>
                  <a:srgbClr val="3366FF"/>
                </a:solidFill>
              </a:rPr>
              <a:t>But for us … it is easy!</a:t>
            </a:r>
            <a:endParaRPr lang="en-US" sz="1800" baseline="0" dirty="0">
              <a:solidFill>
                <a:srgbClr val="3366FF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451167" y="4695655"/>
            <a:ext cx="378371" cy="317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baseline="0" dirty="0" smtClean="0"/>
              <a:t>u</a:t>
            </a:r>
            <a:r>
              <a:rPr lang="en-US" sz="1800" i="1" dirty="0" smtClean="0"/>
              <a:t>1</a:t>
            </a:r>
            <a:endParaRPr lang="en-US" sz="1800" i="1" dirty="0"/>
          </a:p>
        </p:txBody>
      </p:sp>
      <p:sp>
        <p:nvSpPr>
          <p:cNvPr id="93" name="TextBox 92"/>
          <p:cNvSpPr txBox="1"/>
          <p:nvPr/>
        </p:nvSpPr>
        <p:spPr>
          <a:xfrm>
            <a:off x="8300430" y="4755558"/>
            <a:ext cx="367245" cy="317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baseline="0" dirty="0" smtClean="0"/>
              <a:t>y</a:t>
            </a:r>
            <a:r>
              <a:rPr lang="en-US" sz="1800" i="1" dirty="0" smtClean="0"/>
              <a:t>1</a:t>
            </a:r>
            <a:endParaRPr lang="en-US" sz="1800" i="1" dirty="0"/>
          </a:p>
        </p:txBody>
      </p:sp>
      <p:cxnSp>
        <p:nvCxnSpPr>
          <p:cNvPr id="95" name="Straight Arrow Connector 94"/>
          <p:cNvCxnSpPr/>
          <p:nvPr/>
        </p:nvCxnSpPr>
        <p:spPr bwMode="auto">
          <a:xfrm>
            <a:off x="6893804" y="4930835"/>
            <a:ext cx="283445" cy="57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Straight Arrow Connector 101"/>
          <p:cNvCxnSpPr/>
          <p:nvPr/>
        </p:nvCxnSpPr>
        <p:spPr bwMode="auto">
          <a:xfrm>
            <a:off x="7807659" y="4966298"/>
            <a:ext cx="49147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5" name="Rounded Rectangle 104"/>
          <p:cNvSpPr/>
          <p:nvPr/>
        </p:nvSpPr>
        <p:spPr bwMode="auto">
          <a:xfrm>
            <a:off x="7186112" y="4714034"/>
            <a:ext cx="871330" cy="513931"/>
          </a:xfrm>
          <a:prstGeom prst="roundRect">
            <a:avLst/>
          </a:prstGeom>
          <a:solidFill>
            <a:srgbClr val="F7014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dirty="0" smtClean="0">
              <a:ln>
                <a:noFill/>
              </a:ln>
              <a:solidFill>
                <a:srgbClr val="F70146"/>
              </a:solidFill>
              <a:effectLst/>
              <a:latin typeface="Arial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153211" y="4781576"/>
            <a:ext cx="928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0" dirty="0" smtClean="0"/>
              <a:t>SISO 1</a:t>
            </a:r>
            <a:endParaRPr lang="en-US" sz="1800" dirty="0"/>
          </a:p>
        </p:txBody>
      </p:sp>
      <p:sp>
        <p:nvSpPr>
          <p:cNvPr id="107" name="TextBox 106"/>
          <p:cNvSpPr txBox="1"/>
          <p:nvPr/>
        </p:nvSpPr>
        <p:spPr>
          <a:xfrm>
            <a:off x="6475721" y="5579473"/>
            <a:ext cx="44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baseline="0" dirty="0" smtClean="0"/>
              <a:t>u</a:t>
            </a:r>
            <a:r>
              <a:rPr lang="en-US" sz="1800" i="1" dirty="0" smtClean="0"/>
              <a:t>n</a:t>
            </a:r>
            <a:endParaRPr lang="en-US" sz="1800" i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8324984" y="5639376"/>
            <a:ext cx="427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baseline="0" dirty="0" err="1" smtClean="0"/>
              <a:t>y</a:t>
            </a:r>
            <a:r>
              <a:rPr lang="en-US" sz="1800" i="1" dirty="0" err="1"/>
              <a:t>n</a:t>
            </a:r>
            <a:endParaRPr lang="en-US" sz="1800" i="1" dirty="0"/>
          </a:p>
        </p:txBody>
      </p:sp>
      <p:cxnSp>
        <p:nvCxnSpPr>
          <p:cNvPr id="109" name="Straight Arrow Connector 108"/>
          <p:cNvCxnSpPr/>
          <p:nvPr/>
        </p:nvCxnSpPr>
        <p:spPr bwMode="auto">
          <a:xfrm>
            <a:off x="6918358" y="5814653"/>
            <a:ext cx="283445" cy="57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0" name="Straight Arrow Connector 109"/>
          <p:cNvCxnSpPr/>
          <p:nvPr/>
        </p:nvCxnSpPr>
        <p:spPr bwMode="auto">
          <a:xfrm>
            <a:off x="7832213" y="5850116"/>
            <a:ext cx="49147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1" name="Rounded Rectangle 110"/>
          <p:cNvSpPr/>
          <p:nvPr/>
        </p:nvSpPr>
        <p:spPr bwMode="auto">
          <a:xfrm>
            <a:off x="7210666" y="5597852"/>
            <a:ext cx="871330" cy="513931"/>
          </a:xfrm>
          <a:prstGeom prst="roundRect">
            <a:avLst/>
          </a:prstGeom>
          <a:solidFill>
            <a:srgbClr val="F7014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-25000" dirty="0" smtClean="0">
              <a:ln>
                <a:noFill/>
              </a:ln>
              <a:solidFill>
                <a:srgbClr val="F70146"/>
              </a:solidFill>
              <a:effectLst/>
              <a:latin typeface="Arial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177765" y="5665394"/>
            <a:ext cx="928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0" dirty="0" smtClean="0"/>
              <a:t>SISO n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7507495" y="5000445"/>
            <a:ext cx="255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0" dirty="0" smtClean="0"/>
              <a:t>.</a:t>
            </a:r>
            <a:endParaRPr lang="en-US" sz="2000" baseline="0" dirty="0"/>
          </a:p>
        </p:txBody>
      </p:sp>
      <p:sp>
        <p:nvSpPr>
          <p:cNvPr id="114" name="TextBox 113"/>
          <p:cNvSpPr txBox="1"/>
          <p:nvPr/>
        </p:nvSpPr>
        <p:spPr>
          <a:xfrm>
            <a:off x="7507495" y="5093649"/>
            <a:ext cx="255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0" dirty="0" smtClean="0"/>
              <a:t>.</a:t>
            </a:r>
            <a:endParaRPr lang="en-US" sz="2000" baseline="0" dirty="0"/>
          </a:p>
        </p:txBody>
      </p:sp>
      <p:sp>
        <p:nvSpPr>
          <p:cNvPr id="115" name="TextBox 114"/>
          <p:cNvSpPr txBox="1"/>
          <p:nvPr/>
        </p:nvSpPr>
        <p:spPr>
          <a:xfrm>
            <a:off x="7503745" y="5214816"/>
            <a:ext cx="255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0" dirty="0" smtClean="0"/>
              <a:t>.</a:t>
            </a:r>
            <a:endParaRPr lang="en-US" sz="2000" baseline="0" dirty="0"/>
          </a:p>
        </p:txBody>
      </p:sp>
      <p:sp>
        <p:nvSpPr>
          <p:cNvPr id="19" name="TextBox 18"/>
          <p:cNvSpPr txBox="1"/>
          <p:nvPr/>
        </p:nvSpPr>
        <p:spPr>
          <a:xfrm>
            <a:off x="359496" y="4784364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0" dirty="0" smtClean="0"/>
              <a:t>-</a:t>
            </a:r>
            <a:endParaRPr lang="en-US" sz="1800" baseline="0" dirty="0"/>
          </a:p>
        </p:txBody>
      </p:sp>
      <p:sp>
        <p:nvSpPr>
          <p:cNvPr id="117" name="TextBox 116"/>
          <p:cNvSpPr txBox="1"/>
          <p:nvPr/>
        </p:nvSpPr>
        <p:spPr>
          <a:xfrm>
            <a:off x="376566" y="5332382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0" dirty="0" smtClean="0"/>
              <a:t>-</a:t>
            </a:r>
            <a:endParaRPr lang="en-US" sz="1800" baseline="0" dirty="0"/>
          </a:p>
        </p:txBody>
      </p:sp>
      <p:sp>
        <p:nvSpPr>
          <p:cNvPr id="118" name="TextBox 117"/>
          <p:cNvSpPr txBox="1"/>
          <p:nvPr/>
        </p:nvSpPr>
        <p:spPr>
          <a:xfrm>
            <a:off x="5698212" y="4805186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0" dirty="0" smtClean="0"/>
              <a:t>-</a:t>
            </a:r>
            <a:endParaRPr lang="en-US" sz="1800" baseline="0" dirty="0"/>
          </a:p>
        </p:txBody>
      </p:sp>
      <p:sp>
        <p:nvSpPr>
          <p:cNvPr id="119" name="TextBox 118"/>
          <p:cNvSpPr txBox="1"/>
          <p:nvPr/>
        </p:nvSpPr>
        <p:spPr>
          <a:xfrm>
            <a:off x="5725692" y="5332382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0" dirty="0" smtClean="0"/>
              <a:t>-</a:t>
            </a:r>
            <a:endParaRPr lang="en-US" sz="1800" baseline="0" dirty="0"/>
          </a:p>
        </p:txBody>
      </p:sp>
      <p:sp>
        <p:nvSpPr>
          <p:cNvPr id="120" name="TextBox 119"/>
          <p:cNvSpPr txBox="1"/>
          <p:nvPr/>
        </p:nvSpPr>
        <p:spPr>
          <a:xfrm>
            <a:off x="6496532" y="4582325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0" dirty="0" smtClean="0"/>
              <a:t>-</a:t>
            </a:r>
            <a:endParaRPr lang="en-US" sz="1800" baseline="0" dirty="0"/>
          </a:p>
        </p:txBody>
      </p:sp>
      <p:sp>
        <p:nvSpPr>
          <p:cNvPr id="121" name="TextBox 120"/>
          <p:cNvSpPr txBox="1"/>
          <p:nvPr/>
        </p:nvSpPr>
        <p:spPr>
          <a:xfrm>
            <a:off x="6505081" y="5466014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0" dirty="0" smtClean="0"/>
              <a:t>-</a:t>
            </a:r>
            <a:endParaRPr lang="en-US" sz="1800" baseline="0" dirty="0"/>
          </a:p>
        </p:txBody>
      </p:sp>
      <p:sp>
        <p:nvSpPr>
          <p:cNvPr id="122" name="TextBox 121"/>
          <p:cNvSpPr txBox="1"/>
          <p:nvPr/>
        </p:nvSpPr>
        <p:spPr>
          <a:xfrm>
            <a:off x="8339958" y="4649860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0" dirty="0" smtClean="0"/>
              <a:t>-</a:t>
            </a:r>
            <a:endParaRPr lang="en-US" sz="1800" baseline="0" dirty="0"/>
          </a:p>
        </p:txBody>
      </p:sp>
      <p:sp>
        <p:nvSpPr>
          <p:cNvPr id="123" name="TextBox 122"/>
          <p:cNvSpPr txBox="1"/>
          <p:nvPr/>
        </p:nvSpPr>
        <p:spPr>
          <a:xfrm>
            <a:off x="8361590" y="5541542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aseline="0" dirty="0" smtClean="0"/>
              <a:t>-</a:t>
            </a:r>
            <a:endParaRPr lang="en-US" sz="1800" baseline="0" dirty="0"/>
          </a:p>
        </p:txBody>
      </p:sp>
    </p:spTree>
    <p:extLst>
      <p:ext uri="{BB962C8B-B14F-4D97-AF65-F5344CB8AC3E}">
        <p14:creationId xmlns:p14="http://schemas.microsoft.com/office/powerpoint/2010/main" val="23904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Decoupling via SVD of </a:t>
            </a:r>
            <a:r>
              <a:rPr lang="en-US" b="1" i="1" dirty="0">
                <a:latin typeface="Arial" charset="0"/>
              </a:rPr>
              <a:t>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3377" y="1738575"/>
            <a:ext cx="809342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  <a:defRPr/>
            </a:pPr>
            <a:r>
              <a:rPr lang="en-GB" sz="1600" baseline="0" dirty="0"/>
              <a:t> Decoupling can be achieved with the </a:t>
            </a:r>
            <a:r>
              <a:rPr lang="en-GB" sz="1600" baseline="0" dirty="0">
                <a:solidFill>
                  <a:srgbClr val="3366FF"/>
                </a:solidFill>
              </a:rPr>
              <a:t>singular value decomposition </a:t>
            </a:r>
            <a:r>
              <a:rPr lang="en-GB" sz="1600" baseline="0" dirty="0"/>
              <a:t>(SVD) of the matrix </a:t>
            </a:r>
            <a:r>
              <a:rPr lang="en-GB" sz="1600" b="1" i="1" baseline="0" dirty="0"/>
              <a:t>R</a:t>
            </a:r>
          </a:p>
          <a:p>
            <a:pPr marL="90488" indent="-90488">
              <a:defRPr/>
            </a:pPr>
            <a:endParaRPr lang="en-GB" sz="1600" baseline="0" dirty="0"/>
          </a:p>
          <a:p>
            <a:pPr marL="90488" indent="-90488">
              <a:defRPr/>
            </a:pPr>
            <a:endParaRPr lang="en-GB" sz="1600" baseline="0" dirty="0"/>
          </a:p>
          <a:p>
            <a:pPr marL="90488" indent="-90488">
              <a:buFont typeface="Arial" pitchFamily="34" charset="0"/>
              <a:buChar char="•"/>
              <a:defRPr/>
            </a:pPr>
            <a:r>
              <a:rPr lang="en-GB" sz="1600" baseline="0" dirty="0"/>
              <a:t> </a:t>
            </a:r>
            <a:r>
              <a:rPr lang="en-GB" sz="1600" b="1" i="1" baseline="0" dirty="0"/>
              <a:t>U</a:t>
            </a:r>
            <a:r>
              <a:rPr lang="en-GB" sz="1600" baseline="0" dirty="0"/>
              <a:t> and </a:t>
            </a:r>
            <a:r>
              <a:rPr lang="en-GB" sz="1600" b="1" i="1" baseline="0" dirty="0"/>
              <a:t>V</a:t>
            </a:r>
            <a:r>
              <a:rPr lang="en-GB" sz="1600" baseline="0" dirty="0"/>
              <a:t> are orthonormal matrices, and the </a:t>
            </a:r>
            <a:r>
              <a:rPr lang="en-GB" sz="1600" i="1" baseline="0" dirty="0" err="1"/>
              <a:t>s</a:t>
            </a:r>
            <a:r>
              <a:rPr lang="en-GB" sz="1600" i="1" dirty="0" err="1"/>
              <a:t>i</a:t>
            </a:r>
            <a:r>
              <a:rPr lang="en-GB" sz="1600" baseline="0" dirty="0"/>
              <a:t>  are the singular values of </a:t>
            </a:r>
            <a:r>
              <a:rPr lang="en-GB" sz="1600" b="1" i="1" baseline="0" dirty="0"/>
              <a:t>R</a:t>
            </a:r>
          </a:p>
          <a:p>
            <a:pPr marL="90488" indent="-90488">
              <a:buFont typeface="Arial" pitchFamily="34" charset="0"/>
              <a:buChar char="•"/>
              <a:defRPr/>
            </a:pPr>
            <a:r>
              <a:rPr lang="en-GB" sz="1600" baseline="0" dirty="0"/>
              <a:t> If the system is </a:t>
            </a:r>
            <a:r>
              <a:rPr lang="en-GB" sz="1600" baseline="0" dirty="0">
                <a:solidFill>
                  <a:srgbClr val="3366FF"/>
                </a:solidFill>
              </a:rPr>
              <a:t>pre-multiplied with </a:t>
            </a:r>
            <a:r>
              <a:rPr lang="en-GB" sz="1600" b="1" i="1" baseline="0" dirty="0">
                <a:solidFill>
                  <a:srgbClr val="3366FF"/>
                </a:solidFill>
              </a:rPr>
              <a:t>V</a:t>
            </a:r>
            <a:r>
              <a:rPr lang="en-GB" sz="1600" b="1" baseline="0" dirty="0">
                <a:solidFill>
                  <a:srgbClr val="3366FF"/>
                </a:solidFill>
              </a:rPr>
              <a:t> </a:t>
            </a:r>
            <a:r>
              <a:rPr lang="en-GB" sz="1600" baseline="0" dirty="0">
                <a:solidFill>
                  <a:srgbClr val="3366FF"/>
                </a:solidFill>
              </a:rPr>
              <a:t>and post-multiplied with </a:t>
            </a:r>
            <a:r>
              <a:rPr lang="en-GB" sz="1600" b="1" i="1" baseline="0" dirty="0">
                <a:solidFill>
                  <a:srgbClr val="3366FF"/>
                </a:solidFill>
              </a:rPr>
              <a:t>U</a:t>
            </a:r>
            <a:r>
              <a:rPr lang="en-GB" sz="1600" b="1" i="1" baseline="30000" dirty="0">
                <a:solidFill>
                  <a:srgbClr val="3366FF"/>
                </a:solidFill>
              </a:rPr>
              <a:t>T</a:t>
            </a:r>
            <a:r>
              <a:rPr lang="en-GB" sz="1600" b="1" i="1" baseline="0" dirty="0">
                <a:solidFill>
                  <a:srgbClr val="3366FF"/>
                </a:solidFill>
              </a:rPr>
              <a:t> </a:t>
            </a:r>
            <a:r>
              <a:rPr lang="en-GB" sz="1600" baseline="0" dirty="0"/>
              <a:t>, the </a:t>
            </a:r>
            <a:r>
              <a:rPr lang="en-GB" sz="1600" baseline="0" dirty="0">
                <a:solidFill>
                  <a:srgbClr val="3366FF"/>
                </a:solidFill>
              </a:rPr>
              <a:t>combined system</a:t>
            </a:r>
            <a:r>
              <a:rPr lang="en-GB" sz="1600" baseline="0" dirty="0">
                <a:solidFill>
                  <a:srgbClr val="0070C0"/>
                </a:solidFill>
              </a:rPr>
              <a:t> </a:t>
            </a:r>
            <a:r>
              <a:rPr lang="en-GB" sz="1600" baseline="0" dirty="0"/>
              <a:t>is diagonal and hence </a:t>
            </a:r>
            <a:r>
              <a:rPr lang="en-GB" sz="1600" baseline="0" dirty="0">
                <a:solidFill>
                  <a:srgbClr val="0070C0"/>
                </a:solidFill>
              </a:rPr>
              <a:t>decoupled</a:t>
            </a:r>
            <a:r>
              <a:rPr lang="en-GB" sz="1600" baseline="0" dirty="0"/>
              <a:t>.</a:t>
            </a:r>
          </a:p>
          <a:p>
            <a:pPr marL="90488" indent="-90488">
              <a:buFont typeface="Arial" pitchFamily="34" charset="0"/>
              <a:buChar char="•"/>
              <a:defRPr/>
            </a:pPr>
            <a:endParaRPr lang="en-GB" sz="1600" baseline="0" dirty="0"/>
          </a:p>
          <a:p>
            <a:pPr marL="90488" indent="-90488">
              <a:buFont typeface="Arial" pitchFamily="34" charset="0"/>
              <a:buChar char="•"/>
              <a:defRPr/>
            </a:pPr>
            <a:endParaRPr lang="en-GB" sz="1600" baseline="0" dirty="0"/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en-GB" sz="1600" baseline="0" dirty="0"/>
              <a:t>For the accelerator system, the </a:t>
            </a:r>
            <a:r>
              <a:rPr lang="en-GB" sz="1600" baseline="0" dirty="0">
                <a:solidFill>
                  <a:srgbClr val="3366FF"/>
                </a:solidFill>
              </a:rPr>
              <a:t>decoupling</a:t>
            </a:r>
            <a:r>
              <a:rPr lang="en-GB" sz="1600" baseline="0" dirty="0">
                <a:solidFill>
                  <a:srgbClr val="0070C0"/>
                </a:solidFill>
              </a:rPr>
              <a:t> </a:t>
            </a:r>
            <a:r>
              <a:rPr lang="en-GB" sz="1600" baseline="0" dirty="0"/>
              <a:t>achieved</a:t>
            </a:r>
            <a:r>
              <a:rPr lang="en-GB" sz="1600" baseline="0" dirty="0">
                <a:solidFill>
                  <a:srgbClr val="0070C0"/>
                </a:solidFill>
              </a:rPr>
              <a:t> </a:t>
            </a:r>
            <a:r>
              <a:rPr lang="en-GB" sz="1600" baseline="0" dirty="0">
                <a:solidFill>
                  <a:srgbClr val="3366FF"/>
                </a:solidFill>
              </a:rPr>
              <a:t>for all frequencies</a:t>
            </a:r>
            <a:r>
              <a:rPr lang="en-GB" sz="1600" baseline="0" dirty="0"/>
              <a:t>!!!</a:t>
            </a:r>
          </a:p>
          <a:p>
            <a:endParaRPr lang="en-US" sz="1800" baseline="0" dirty="0"/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183" y="2085057"/>
            <a:ext cx="10191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508" y="2375569"/>
            <a:ext cx="8477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183" y="2431132"/>
            <a:ext cx="8096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508" y="2094582"/>
            <a:ext cx="1209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395" y="3598648"/>
            <a:ext cx="22193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684" y="4237123"/>
            <a:ext cx="6885657" cy="208209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Structure of the beam orbit feedback system</a:t>
            </a:r>
          </a:p>
        </p:txBody>
      </p:sp>
      <p:pic>
        <p:nvPicPr>
          <p:cNvPr id="5" name="Picture 3" descr="truncated_svd_controller_ipac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088" y="1646238"/>
            <a:ext cx="6727825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208088" y="5599113"/>
            <a:ext cx="7478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i="1" baseline="0"/>
              <a:t>r</a:t>
            </a:r>
            <a:r>
              <a:rPr lang="en-US" sz="2000" i="1"/>
              <a:t>0</a:t>
            </a:r>
            <a:r>
              <a:rPr lang="en-US" sz="2000" baseline="0"/>
              <a:t> … </a:t>
            </a:r>
            <a:r>
              <a:rPr lang="en-GB" sz="2000" baseline="0"/>
              <a:t>Reference trajectory	</a:t>
            </a:r>
            <a:r>
              <a:rPr lang="en-US" sz="2000" baseline="0"/>
              <a:t>	</a:t>
            </a:r>
            <a:r>
              <a:rPr lang="en-US" sz="2000" b="1" i="1" baseline="0"/>
              <a:t>R</a:t>
            </a:r>
            <a:r>
              <a:rPr lang="en-US" sz="2000" b="1" i="1" baseline="30000"/>
              <a:t>-1</a:t>
            </a:r>
            <a:r>
              <a:rPr lang="en-US" sz="2000" baseline="0"/>
              <a:t>=</a:t>
            </a:r>
            <a:r>
              <a:rPr lang="en-US" sz="2000" b="1" i="1" baseline="0"/>
              <a:t>V</a:t>
            </a:r>
            <a:r>
              <a:rPr lang="el-GR" sz="2000" b="1" i="1" baseline="0"/>
              <a:t>Σ</a:t>
            </a:r>
            <a:r>
              <a:rPr lang="en-US" sz="2000" b="1" i="1" baseline="30000"/>
              <a:t>-1</a:t>
            </a:r>
            <a:r>
              <a:rPr lang="en-US" sz="2000" b="1" i="1" baseline="0"/>
              <a:t>U</a:t>
            </a:r>
            <a:r>
              <a:rPr lang="en-US" sz="2000" b="1" i="1" baseline="30000"/>
              <a:t>T</a:t>
            </a:r>
            <a:r>
              <a:rPr lang="en-US" sz="2000" baseline="0"/>
              <a:t> </a:t>
            </a:r>
            <a:endParaRPr lang="de-DE" sz="2000" baseline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Design of one the basic SISO controller </a:t>
            </a:r>
            <a:r>
              <a:rPr lang="en-US" i="1">
                <a:latin typeface="Arial" charset="0"/>
              </a:rPr>
              <a:t>g(z)</a:t>
            </a:r>
            <a:r>
              <a:rPr lang="en-US">
                <a:latin typeface="Arial" charset="0"/>
              </a:rPr>
              <a:t> 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517525" y="1503363"/>
            <a:ext cx="8005763" cy="674687"/>
          </a:xfrm>
        </p:spPr>
        <p:txBody>
          <a:bodyPr/>
          <a:lstStyle/>
          <a:p>
            <a:pPr marL="0" indent="0"/>
            <a:r>
              <a:rPr lang="en-GB" sz="1800" dirty="0">
                <a:latin typeface="Arial" charset="0"/>
              </a:rPr>
              <a:t>The filter </a:t>
            </a:r>
            <a:r>
              <a:rPr lang="en-GB" sz="1800" i="1" dirty="0">
                <a:latin typeface="Arial" charset="0"/>
              </a:rPr>
              <a:t>g(z)</a:t>
            </a:r>
            <a:r>
              <a:rPr lang="en-GB" sz="1800" dirty="0">
                <a:latin typeface="Arial" charset="0"/>
              </a:rPr>
              <a:t> is used by all decoupled channels and is designed with the loop-shaping method: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 bwMode="auto">
          <a:xfrm>
            <a:off x="523875" y="2333625"/>
            <a:ext cx="35067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endParaRPr lang="en-US" sz="1800" kern="0" baseline="0" dirty="0">
              <a:latin typeface="+mn-lt"/>
              <a:ea typeface="+mn-ea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0" y="2455863"/>
            <a:ext cx="400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863" y="2466975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249738"/>
            <a:ext cx="438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/>
          <p:cNvSpPr txBox="1">
            <a:spLocks/>
          </p:cNvSpPr>
          <p:nvPr/>
        </p:nvSpPr>
        <p:spPr bwMode="auto">
          <a:xfrm>
            <a:off x="517525" y="2760663"/>
            <a:ext cx="4167188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600" kern="0" baseline="0" dirty="0">
                <a:latin typeface="+mn-lt"/>
                <a:ea typeface="+mn-ea"/>
              </a:rPr>
              <a:t>Integrator: base element of the controller 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600" kern="0" baseline="0" dirty="0">
                <a:latin typeface="+mn-lt"/>
                <a:ea typeface="+mn-ea"/>
              </a:rPr>
              <a:t>Motivated physically: ATL-law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600" kern="0" baseline="0" dirty="0">
                <a:latin typeface="+mn-lt"/>
                <a:ea typeface="+mn-ea"/>
              </a:rPr>
              <a:t>If </a:t>
            </a:r>
            <a:r>
              <a:rPr lang="en-GB" sz="1600" i="1" kern="0" baseline="0" dirty="0">
                <a:latin typeface="+mn-lt"/>
                <a:ea typeface="+mn-ea"/>
              </a:rPr>
              <a:t>g(z)</a:t>
            </a:r>
            <a:r>
              <a:rPr lang="en-GB" sz="1600" kern="0" baseline="0" dirty="0">
                <a:latin typeface="+mn-lt"/>
                <a:ea typeface="+mn-ea"/>
              </a:rPr>
              <a:t>=</a:t>
            </a:r>
            <a:r>
              <a:rPr lang="en-GB" sz="1600" i="1" kern="0" baseline="0" dirty="0">
                <a:latin typeface="+mn-lt"/>
                <a:ea typeface="+mn-ea"/>
              </a:rPr>
              <a:t>I(z)</a:t>
            </a:r>
            <a:r>
              <a:rPr lang="en-GB" sz="1600" kern="0" baseline="0" dirty="0">
                <a:latin typeface="+mn-lt"/>
                <a:ea typeface="+mn-ea"/>
              </a:rPr>
              <a:t> and </a:t>
            </a:r>
            <a:r>
              <a:rPr lang="en-GB" sz="1600" i="1" kern="0" baseline="0" dirty="0">
                <a:latin typeface="+mn-lt"/>
                <a:ea typeface="+mn-ea"/>
              </a:rPr>
              <a:t>f</a:t>
            </a:r>
            <a:r>
              <a:rPr lang="en-GB" sz="1600" i="1" kern="0" dirty="0">
                <a:latin typeface="+mn-lt"/>
                <a:ea typeface="+mn-ea"/>
              </a:rPr>
              <a:t>i</a:t>
            </a:r>
            <a:r>
              <a:rPr lang="en-GB" sz="1600" kern="0" baseline="0" dirty="0">
                <a:latin typeface="+mn-lt"/>
                <a:ea typeface="+mn-ea"/>
              </a:rPr>
              <a:t>=1</a:t>
            </a:r>
          </a:p>
          <a:p>
            <a:pPr marL="180975" indent="-180975" eaLnBrk="0" hangingPunct="0">
              <a:spcBef>
                <a:spcPct val="20000"/>
              </a:spcBef>
              <a:defRPr/>
            </a:pPr>
            <a:r>
              <a:rPr lang="en-GB" sz="1600" kern="0" baseline="0" dirty="0">
                <a:latin typeface="+mn-lt"/>
                <a:ea typeface="+mn-ea"/>
              </a:rPr>
              <a:t>		 =&gt; Dead-beat controller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 bwMode="auto">
          <a:xfrm>
            <a:off x="523875" y="4481513"/>
            <a:ext cx="4167188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600" kern="0" baseline="0" dirty="0">
                <a:latin typeface="+mn-lt"/>
                <a:ea typeface="+mn-ea"/>
              </a:rPr>
              <a:t>Low pass to demagnify high frequencies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600" kern="0" baseline="0" dirty="0">
                <a:latin typeface="+mn-lt"/>
                <a:ea typeface="+mn-ea"/>
              </a:rPr>
              <a:t>Improvement of the controller behaviour for measurement noise and high frequent ground motion</a:t>
            </a:r>
          </a:p>
          <a:p>
            <a:pPr marL="180975" indent="-180975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600" kern="0" baseline="0" dirty="0">
                <a:latin typeface="+mn-lt"/>
                <a:ea typeface="+mn-ea"/>
              </a:rPr>
              <a:t>Design based on a continuous low pass which is transformed to a discrete system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 bwMode="auto">
          <a:xfrm>
            <a:off x="4654550" y="2765425"/>
            <a:ext cx="43195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180975" indent="-180975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GB" sz="1600" baseline="0"/>
              <a:t>Amplification around 0.3 Hz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GB" sz="1600" baseline="0"/>
              <a:t>QP- and “final doublet”-stabilisation have different frequency responses 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GB" sz="1600" baseline="0"/>
              <a:t>Mismatch has to be counteracted by a better correction of the L-FB around 0.3 Hz </a:t>
            </a:r>
          </a:p>
        </p:txBody>
      </p:sp>
      <p:sp>
        <p:nvSpPr>
          <p:cNvPr id="13" name="Text Placeholder 3"/>
          <p:cNvSpPr txBox="1">
            <a:spLocks/>
          </p:cNvSpPr>
          <p:nvPr/>
        </p:nvSpPr>
        <p:spPr bwMode="auto">
          <a:xfrm>
            <a:off x="4660900" y="4633913"/>
            <a:ext cx="416718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180975" indent="-180975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GB" sz="1600" baseline="0" dirty="0"/>
              <a:t>Phase margin, due to I(z), L(z) and P(z) insufficient.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GB" sz="1600" baseline="0" dirty="0"/>
              <a:t>Phase lift element: Phase margin is lifted at the cut-through frequency </a:t>
            </a:r>
            <a:r>
              <a:rPr lang="en-GB" sz="1600" i="1" baseline="0" dirty="0"/>
              <a:t>f</a:t>
            </a:r>
            <a:r>
              <a:rPr lang="en-GB" sz="1600" i="1" dirty="0"/>
              <a:t>c</a:t>
            </a:r>
            <a:r>
              <a:rPr lang="en-GB" sz="1600" dirty="0"/>
              <a:t> </a:t>
            </a:r>
            <a:r>
              <a:rPr lang="en-GB" sz="1600" baseline="0" dirty="0"/>
              <a:t>= 4.4 Hz to 36.3º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en-US" sz="1600" baseline="0" dirty="0"/>
          </a:p>
        </p:txBody>
      </p:sp>
      <p:pic>
        <p:nvPicPr>
          <p:cNvPr id="14" name="Picture 2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863" y="2062163"/>
            <a:ext cx="25050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313" y="4391025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Problem of mismatch of QP stabilisation and pre-isolator</a:t>
            </a:r>
          </a:p>
        </p:txBody>
      </p:sp>
      <p:sp>
        <p:nvSpPr>
          <p:cNvPr id="34819" name="Text Placeholder 3"/>
          <p:cNvSpPr>
            <a:spLocks noGrp="1"/>
          </p:cNvSpPr>
          <p:nvPr>
            <p:ph type="body" sz="half" idx="2"/>
          </p:nvPr>
        </p:nvSpPr>
        <p:spPr>
          <a:xfrm>
            <a:off x="517526" y="1853094"/>
            <a:ext cx="3802680" cy="4335535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Mismatch of the transfer functions of the QP </a:t>
            </a:r>
            <a:r>
              <a:rPr lang="en-US" sz="1600" dirty="0" err="1" smtClean="0">
                <a:latin typeface="Arial" charset="0"/>
              </a:rPr>
              <a:t>stabilisation</a:t>
            </a:r>
            <a:r>
              <a:rPr lang="en-US" sz="1600" dirty="0" smtClean="0">
                <a:latin typeface="Arial" charset="0"/>
              </a:rPr>
              <a:t> and the pre-isolator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Beam gets into the FD with an offset </a:t>
            </a:r>
          </a:p>
          <a:p>
            <a:pPr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Dispersion and uncorrected geometric aberrations (</a:t>
            </a:r>
            <a:r>
              <a:rPr lang="en-US" sz="1600" dirty="0" err="1" smtClean="0">
                <a:latin typeface="Arial" charset="0"/>
              </a:rPr>
              <a:t>sextupoles</a:t>
            </a:r>
            <a:r>
              <a:rPr lang="en-US" sz="1600" dirty="0" smtClean="0">
                <a:latin typeface="Arial" charset="0"/>
              </a:rPr>
              <a:t>) cause strong beam size growth</a:t>
            </a:r>
          </a:p>
          <a:p>
            <a:pPr>
              <a:buFont typeface="Arial"/>
              <a:buChar char="•"/>
            </a:pPr>
            <a:endParaRPr lang="en-US" sz="1600" dirty="0">
              <a:latin typeface="Arial" charset="0"/>
            </a:endParaRPr>
          </a:p>
          <a:p>
            <a:pPr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Solutions: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600" dirty="0" smtClean="0">
                <a:latin typeface="Arial" charset="0"/>
              </a:rPr>
              <a:t>Strength the orbit feedback at these frequencies (we do that)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600" dirty="0" err="1" smtClean="0">
                <a:latin typeface="Arial" charset="0"/>
              </a:rPr>
              <a:t>Harmonise</a:t>
            </a:r>
            <a:r>
              <a:rPr lang="en-US" sz="1600" dirty="0" smtClean="0">
                <a:latin typeface="Arial" charset="0"/>
              </a:rPr>
              <a:t> the peaks of the two </a:t>
            </a:r>
            <a:r>
              <a:rPr lang="en-US" sz="1600" dirty="0" err="1" smtClean="0">
                <a:latin typeface="Arial" charset="0"/>
              </a:rPr>
              <a:t>stabilisation</a:t>
            </a:r>
            <a:r>
              <a:rPr lang="en-US" sz="1600" dirty="0" smtClean="0">
                <a:latin typeface="Arial" charset="0"/>
              </a:rPr>
              <a:t> systems</a:t>
            </a:r>
          </a:p>
        </p:txBody>
      </p:sp>
      <p:pic>
        <p:nvPicPr>
          <p:cNvPr id="6" name="Picture 5" descr="fd_diff_motio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269" y="3803026"/>
            <a:ext cx="3643325" cy="2380904"/>
          </a:xfrm>
          <a:prstGeom prst="rect">
            <a:avLst/>
          </a:prstGeom>
        </p:spPr>
      </p:pic>
      <p:pic>
        <p:nvPicPr>
          <p:cNvPr id="8" name="Picture 7" descr="tf_baseline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269" y="1599645"/>
            <a:ext cx="3656938" cy="229797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>
          <a:xfrm>
            <a:off x="993775" y="3087688"/>
            <a:ext cx="7138988" cy="681037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1. </a:t>
            </a:r>
            <a:r>
              <a:rPr lang="en-US" sz="3600" dirty="0" smtClean="0">
                <a:latin typeface="Arial" charset="0"/>
              </a:rPr>
              <a:t>The problem </a:t>
            </a:r>
            <a:r>
              <a:rPr lang="en-US" sz="3600" dirty="0">
                <a:latin typeface="Arial" charset="0"/>
              </a:rPr>
              <a:t>of ground 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Modification of the quadrupole stabilisation function</a:t>
            </a:r>
          </a:p>
        </p:txBody>
      </p:sp>
      <p:sp>
        <p:nvSpPr>
          <p:cNvPr id="35843" name="Text Placeholder 3"/>
          <p:cNvSpPr>
            <a:spLocks noGrp="1"/>
          </p:cNvSpPr>
          <p:nvPr>
            <p:ph type="body" sz="half" idx="2"/>
          </p:nvPr>
        </p:nvSpPr>
        <p:spPr>
          <a:xfrm>
            <a:off x="5996237" y="1582738"/>
            <a:ext cx="2977298" cy="4543425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Due to these observations, the </a:t>
            </a:r>
            <a:r>
              <a:rPr lang="en-US" sz="1600" dirty="0">
                <a:latin typeface="Arial" charset="0"/>
              </a:rPr>
              <a:t>q</a:t>
            </a:r>
            <a:r>
              <a:rPr lang="en-US" sz="1600" dirty="0" smtClean="0">
                <a:latin typeface="Arial" charset="0"/>
              </a:rPr>
              <a:t>uadrupole </a:t>
            </a:r>
            <a:r>
              <a:rPr lang="en-US" sz="1600" dirty="0" err="1" smtClean="0">
                <a:latin typeface="Arial" charset="0"/>
              </a:rPr>
              <a:t>stabilisation</a:t>
            </a:r>
            <a:r>
              <a:rPr lang="en-US" sz="1600" dirty="0" smtClean="0">
                <a:latin typeface="Arial" charset="0"/>
              </a:rPr>
              <a:t> team proposed new </a:t>
            </a:r>
            <a:r>
              <a:rPr lang="en-US" sz="1600" dirty="0" err="1" smtClean="0">
                <a:latin typeface="Arial" charset="0"/>
              </a:rPr>
              <a:t>stabilisation</a:t>
            </a:r>
            <a:r>
              <a:rPr lang="en-US" sz="1600" dirty="0" smtClean="0">
                <a:latin typeface="Arial" charset="0"/>
              </a:rPr>
              <a:t> function. 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Peak is at higher frequency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Both problems: amplification of micro-seismic peak and mismatch with pre-isolator are solved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Luminosity preservation works much better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Sensor is cheaper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New sensor development was triggered.</a:t>
            </a:r>
            <a:endParaRPr lang="en-US" sz="1600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175" y="5059562"/>
            <a:ext cx="53716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u="sng" baseline="0" dirty="0" smtClean="0">
                <a:solidFill>
                  <a:srgbClr val="3366FF"/>
                </a:solidFill>
              </a:rPr>
              <a:t>Message:</a:t>
            </a:r>
            <a:r>
              <a:rPr lang="en-US" sz="1600" baseline="0" dirty="0" smtClean="0"/>
              <a:t> 1nm at 1Hz for the </a:t>
            </a:r>
            <a:r>
              <a:rPr lang="en-US" sz="1600" baseline="0" dirty="0" err="1" smtClean="0"/>
              <a:t>stabilisation</a:t>
            </a:r>
            <a:r>
              <a:rPr lang="en-US" sz="1600" baseline="0" dirty="0" smtClean="0"/>
              <a:t> function is only a good starting point </a:t>
            </a:r>
          </a:p>
          <a:p>
            <a:pPr marL="285750" indent="-285750">
              <a:buFont typeface="Arial"/>
              <a:buChar char="•"/>
            </a:pPr>
            <a:r>
              <a:rPr lang="en-US" sz="1600" baseline="0" dirty="0" smtClean="0"/>
              <a:t>In the end the perfect shape depends also on the other systems and shape of the ground motion PSD. 	</a:t>
            </a:r>
            <a:endParaRPr lang="en-US" sz="1600" baseline="0" dirty="0">
              <a:solidFill>
                <a:srgbClr val="F70146"/>
              </a:solidFill>
            </a:endParaRPr>
          </a:p>
        </p:txBody>
      </p:sp>
      <p:pic>
        <p:nvPicPr>
          <p:cNvPr id="4" name="Picture 3" descr="tf_new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1" y="1811838"/>
            <a:ext cx="4913582" cy="295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0670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Modification of the quadrupole stabilisation function</a:t>
            </a:r>
          </a:p>
        </p:txBody>
      </p:sp>
      <p:sp>
        <p:nvSpPr>
          <p:cNvPr id="35843" name="Text Placeholder 3"/>
          <p:cNvSpPr>
            <a:spLocks noGrp="1"/>
          </p:cNvSpPr>
          <p:nvPr>
            <p:ph type="body" sz="half" idx="2"/>
          </p:nvPr>
        </p:nvSpPr>
        <p:spPr>
          <a:xfrm>
            <a:off x="5996237" y="1582738"/>
            <a:ext cx="2977298" cy="4543425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Due to these observations, the </a:t>
            </a:r>
            <a:r>
              <a:rPr lang="en-US" sz="1600" dirty="0">
                <a:latin typeface="Arial" charset="0"/>
              </a:rPr>
              <a:t>q</a:t>
            </a:r>
            <a:r>
              <a:rPr lang="en-US" sz="1600" dirty="0" smtClean="0">
                <a:latin typeface="Arial" charset="0"/>
              </a:rPr>
              <a:t>uadrupole </a:t>
            </a:r>
            <a:r>
              <a:rPr lang="en-US" sz="1600" dirty="0" err="1" smtClean="0">
                <a:latin typeface="Arial" charset="0"/>
              </a:rPr>
              <a:t>stabilisation</a:t>
            </a:r>
            <a:r>
              <a:rPr lang="en-US" sz="1600" dirty="0" smtClean="0">
                <a:latin typeface="Arial" charset="0"/>
              </a:rPr>
              <a:t> team proposed new </a:t>
            </a:r>
            <a:r>
              <a:rPr lang="en-US" sz="1600" dirty="0" err="1" smtClean="0">
                <a:latin typeface="Arial" charset="0"/>
              </a:rPr>
              <a:t>stabilisation</a:t>
            </a:r>
            <a:r>
              <a:rPr lang="en-US" sz="1600" dirty="0" smtClean="0">
                <a:latin typeface="Arial" charset="0"/>
              </a:rPr>
              <a:t> function. 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Peak is at higher frequency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Both problems: amplification of micro-seismic peak and mismatch with pre-isolator are solved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Luminosity preservation works much better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Sensor is cheaper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New sensor development was triggered.</a:t>
            </a:r>
            <a:endParaRPr lang="en-US" sz="1600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175" y="5059562"/>
            <a:ext cx="53716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u="sng" baseline="0" dirty="0" smtClean="0">
                <a:solidFill>
                  <a:srgbClr val="3366FF"/>
                </a:solidFill>
              </a:rPr>
              <a:t>Message:</a:t>
            </a:r>
            <a:r>
              <a:rPr lang="en-US" sz="1600" baseline="0" dirty="0" smtClean="0"/>
              <a:t> 1nm at 1Hz for the </a:t>
            </a:r>
            <a:r>
              <a:rPr lang="en-US" sz="1600" baseline="0" dirty="0" err="1" smtClean="0"/>
              <a:t>stabilisation</a:t>
            </a:r>
            <a:r>
              <a:rPr lang="en-US" sz="1600" baseline="0" dirty="0" smtClean="0"/>
              <a:t> function is only a good starting point </a:t>
            </a:r>
          </a:p>
          <a:p>
            <a:pPr marL="285750" indent="-285750">
              <a:buFont typeface="Arial"/>
              <a:buChar char="•"/>
            </a:pPr>
            <a:r>
              <a:rPr lang="en-US" sz="1600" baseline="0" dirty="0" smtClean="0"/>
              <a:t>In the end the perfect shape depends also on the other systems and shape of the ground motion PSD. 	</a:t>
            </a:r>
            <a:endParaRPr lang="en-US" sz="1600" baseline="0" dirty="0">
              <a:solidFill>
                <a:srgbClr val="F70146"/>
              </a:solidFill>
            </a:endParaRPr>
          </a:p>
        </p:txBody>
      </p:sp>
      <p:pic>
        <p:nvPicPr>
          <p:cNvPr id="4" name="Picture 3" descr="tf_new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1" y="1811838"/>
            <a:ext cx="4913582" cy="29544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289299">
            <a:off x="1504588" y="2189736"/>
            <a:ext cx="630037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aseline="0" dirty="0" smtClean="0">
                <a:solidFill>
                  <a:srgbClr val="F70146"/>
                </a:solidFill>
              </a:rPr>
              <a:t>There is no single specification for the transfer function as 1nm @ 1Hz</a:t>
            </a:r>
            <a:endParaRPr lang="en-US" sz="3600" baseline="0" dirty="0">
              <a:solidFill>
                <a:srgbClr val="F701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560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time_depentent_filter_open_loop_gai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1414463"/>
            <a:ext cx="68453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" charset="0"/>
              </a:rPr>
              <a:t>Magnitude of the open control loop (for </a:t>
            </a:r>
            <a:r>
              <a:rPr lang="en-GB" i="1">
                <a:latin typeface="Arial" charset="0"/>
              </a:rPr>
              <a:t>f</a:t>
            </a:r>
            <a:r>
              <a:rPr lang="en-GB" i="1" baseline="-25000">
                <a:latin typeface="Arial" charset="0"/>
              </a:rPr>
              <a:t>i</a:t>
            </a:r>
            <a:r>
              <a:rPr lang="en-GB">
                <a:latin typeface="Arial" charset="0"/>
              </a:rPr>
              <a:t>=1)</a:t>
            </a:r>
          </a:p>
        </p:txBody>
      </p:sp>
      <p:cxnSp>
        <p:nvCxnSpPr>
          <p:cNvPr id="20484" name="Straight Arrow Connector 5"/>
          <p:cNvCxnSpPr>
            <a:cxnSpLocks noChangeShapeType="1"/>
          </p:cNvCxnSpPr>
          <p:nvPr/>
        </p:nvCxnSpPr>
        <p:spPr bwMode="auto">
          <a:xfrm rot="16200000" flipH="1">
            <a:off x="4805362" y="4202113"/>
            <a:ext cx="230822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3" y="5422900"/>
            <a:ext cx="1809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95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 descr="time_depentent_filter_open_loop_phas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950" y="1458913"/>
            <a:ext cx="68453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" charset="0"/>
              </a:rPr>
              <a:t>Phase of the open control loop </a:t>
            </a:r>
            <a:r>
              <a:rPr lang="de-DE">
                <a:latin typeface="Arial" charset="0"/>
              </a:rPr>
              <a:t>(for </a:t>
            </a:r>
            <a:r>
              <a:rPr lang="de-DE" i="1">
                <a:latin typeface="Arial" charset="0"/>
              </a:rPr>
              <a:t>f</a:t>
            </a:r>
            <a:r>
              <a:rPr lang="de-DE" i="1" baseline="-25000">
                <a:latin typeface="Arial" charset="0"/>
              </a:rPr>
              <a:t>i</a:t>
            </a:r>
            <a:r>
              <a:rPr lang="de-DE">
                <a:latin typeface="Arial" charset="0"/>
              </a:rPr>
              <a:t>=1)</a:t>
            </a:r>
          </a:p>
        </p:txBody>
      </p:sp>
      <p:cxnSp>
        <p:nvCxnSpPr>
          <p:cNvPr id="21508" name="Straight Arrow Connector 4"/>
          <p:cNvCxnSpPr>
            <a:cxnSpLocks noChangeShapeType="1"/>
          </p:cNvCxnSpPr>
          <p:nvPr/>
        </p:nvCxnSpPr>
        <p:spPr bwMode="auto">
          <a:xfrm rot="16200000" flipH="1">
            <a:off x="4860925" y="4349751"/>
            <a:ext cx="230822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0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151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88" y="5581650"/>
            <a:ext cx="1809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Rectangle 6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82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517525" y="939800"/>
            <a:ext cx="8169275" cy="681038"/>
          </a:xfrm>
        </p:spPr>
        <p:txBody>
          <a:bodyPr/>
          <a:lstStyle/>
          <a:p>
            <a:r>
              <a:rPr lang="en-GB">
                <a:latin typeface="Arial" charset="0"/>
              </a:rPr>
              <a:t>Magnitude of the sensitivity and noise frequency response of </a:t>
            </a:r>
            <a:r>
              <a:rPr lang="en-GB" i="1">
                <a:latin typeface="Arial" charset="0"/>
              </a:rPr>
              <a:t>S(z)</a:t>
            </a:r>
            <a:r>
              <a:rPr lang="en-GB">
                <a:latin typeface="Arial" charset="0"/>
              </a:rPr>
              <a:t> and </a:t>
            </a:r>
            <a:r>
              <a:rPr lang="en-GB" i="1">
                <a:latin typeface="Arial" charset="0"/>
              </a:rPr>
              <a:t>–T(z) </a:t>
            </a:r>
            <a:r>
              <a:rPr lang="en-GB">
                <a:latin typeface="Arial" charset="0"/>
              </a:rPr>
              <a:t>of the closed control loop (for </a:t>
            </a:r>
            <a:r>
              <a:rPr lang="en-GB" i="1">
                <a:latin typeface="Arial" charset="0"/>
              </a:rPr>
              <a:t>f</a:t>
            </a:r>
            <a:r>
              <a:rPr lang="en-GB" i="1" baseline="-25000">
                <a:latin typeface="Arial" charset="0"/>
              </a:rPr>
              <a:t>i</a:t>
            </a:r>
            <a:r>
              <a:rPr lang="en-GB">
                <a:latin typeface="Arial" charset="0"/>
              </a:rPr>
              <a:t>=1)</a:t>
            </a:r>
          </a:p>
        </p:txBody>
      </p:sp>
      <p:pic>
        <p:nvPicPr>
          <p:cNvPr id="22531" name="Picture 3" descr="time_depentent_filter_final_gai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242" y="2129281"/>
            <a:ext cx="6580681" cy="3968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66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283575" cy="681038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Optimization of each individual channel for beam oscillations </a:t>
            </a:r>
            <a:endParaRPr lang="en-US" i="1" dirty="0"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1582738"/>
            <a:ext cx="8278812" cy="4543425"/>
          </a:xfrm>
        </p:spPr>
        <p:txBody>
          <a:bodyPr/>
          <a:lstStyle/>
          <a:p>
            <a:pPr marL="0" indent="0">
              <a:buFontTx/>
              <a:buChar char="•"/>
            </a:pPr>
            <a:r>
              <a:rPr lang="en-US" sz="1800" dirty="0">
                <a:latin typeface="Arial" charset="0"/>
              </a:rPr>
              <a:t> </a:t>
            </a:r>
            <a:r>
              <a:rPr lang="en-GB" sz="1800" dirty="0">
                <a:latin typeface="Arial" charset="0"/>
              </a:rPr>
              <a:t>Complete controller of the </a:t>
            </a:r>
            <a:r>
              <a:rPr lang="en-GB" sz="1800" dirty="0" err="1">
                <a:latin typeface="Arial" charset="0"/>
              </a:rPr>
              <a:t>i</a:t>
            </a:r>
            <a:r>
              <a:rPr lang="en-GB" sz="1800" baseline="30000" dirty="0" err="1">
                <a:latin typeface="Arial" charset="0"/>
              </a:rPr>
              <a:t>th</a:t>
            </a:r>
            <a:r>
              <a:rPr lang="en-GB" sz="1800" dirty="0">
                <a:latin typeface="Arial" charset="0"/>
              </a:rPr>
              <a:t> decoupled control loop has the form</a:t>
            </a:r>
          </a:p>
          <a:p>
            <a:pPr marL="0" indent="0">
              <a:buFontTx/>
              <a:buChar char="•"/>
            </a:pPr>
            <a:endParaRPr lang="en-GB" sz="1800" dirty="0">
              <a:latin typeface="Arial" charset="0"/>
            </a:endParaRPr>
          </a:p>
          <a:p>
            <a:pPr marL="0" indent="0">
              <a:buFontTx/>
              <a:buChar char="•"/>
            </a:pPr>
            <a:r>
              <a:rPr lang="en-GB" sz="1800" dirty="0">
                <a:latin typeface="Arial" charset="0"/>
              </a:rPr>
              <a:t> </a:t>
            </a:r>
            <a:r>
              <a:rPr lang="en-GB" sz="1800" b="1" dirty="0">
                <a:latin typeface="Arial" charset="0"/>
              </a:rPr>
              <a:t>Idea:</a:t>
            </a:r>
            <a:r>
              <a:rPr lang="en-GB" sz="1800" dirty="0">
                <a:latin typeface="Arial" charset="0"/>
              </a:rPr>
              <a:t> </a:t>
            </a:r>
            <a:r>
              <a:rPr lang="en-GB" sz="1800" i="1" dirty="0">
                <a:latin typeface="Arial" charset="0"/>
              </a:rPr>
              <a:t>f</a:t>
            </a:r>
            <a:r>
              <a:rPr lang="en-GB" sz="1800" i="1" baseline="-25000" dirty="0">
                <a:latin typeface="Arial" charset="0"/>
              </a:rPr>
              <a:t>i</a:t>
            </a:r>
            <a:r>
              <a:rPr lang="en-GB" sz="1800" dirty="0">
                <a:latin typeface="Arial" charset="0"/>
              </a:rPr>
              <a:t> is chosen such that the output signal </a:t>
            </a:r>
            <a:r>
              <a:rPr lang="en-GB" sz="1800" i="1" dirty="0">
                <a:latin typeface="Arial" charset="0"/>
              </a:rPr>
              <a:t>y[</a:t>
            </a:r>
            <a:r>
              <a:rPr lang="en-GB" sz="1800" i="1" dirty="0" err="1">
                <a:latin typeface="Arial" charset="0"/>
              </a:rPr>
              <a:t>k,i</a:t>
            </a:r>
            <a:r>
              <a:rPr lang="en-GB" sz="1800" i="1" dirty="0">
                <a:latin typeface="Arial" charset="0"/>
              </a:rPr>
              <a:t>]</a:t>
            </a:r>
            <a:r>
              <a:rPr lang="en-GB" sz="1800" dirty="0">
                <a:latin typeface="Arial" charset="0"/>
              </a:rPr>
              <a:t> is </a:t>
            </a:r>
            <a:r>
              <a:rPr lang="en-GB" sz="1800" dirty="0" smtClean="0">
                <a:latin typeface="Arial" charset="0"/>
              </a:rPr>
              <a:t>minimised</a:t>
            </a:r>
            <a:endParaRPr lang="en-GB" sz="1800" dirty="0">
              <a:latin typeface="Arial" charset="0"/>
            </a:endParaRPr>
          </a:p>
          <a:p>
            <a:pPr marL="0" indent="0">
              <a:buFontTx/>
              <a:buChar char="•"/>
            </a:pPr>
            <a:r>
              <a:rPr lang="en-GB" sz="1800" dirty="0">
                <a:latin typeface="Arial" charset="0"/>
              </a:rPr>
              <a:t> PSD of </a:t>
            </a:r>
            <a:r>
              <a:rPr lang="en-GB" sz="1800" i="1" dirty="0">
                <a:latin typeface="Arial" charset="0"/>
              </a:rPr>
              <a:t>y[</a:t>
            </a:r>
            <a:r>
              <a:rPr lang="en-GB" sz="1800" i="1" dirty="0" err="1">
                <a:latin typeface="Arial" charset="0"/>
              </a:rPr>
              <a:t>k,i</a:t>
            </a:r>
            <a:r>
              <a:rPr lang="en-GB" sz="1800" i="1" dirty="0">
                <a:latin typeface="Arial" charset="0"/>
              </a:rPr>
              <a:t>]</a:t>
            </a:r>
            <a:endParaRPr lang="en-GB" sz="1800" dirty="0">
              <a:latin typeface="Arial" charset="0"/>
            </a:endParaRPr>
          </a:p>
          <a:p>
            <a:pPr marL="0" indent="0">
              <a:buFontTx/>
              <a:buChar char="•"/>
            </a:pPr>
            <a:endParaRPr lang="en-GB" sz="1800" dirty="0">
              <a:latin typeface="Arial" charset="0"/>
            </a:endParaRPr>
          </a:p>
          <a:p>
            <a:pPr marL="0" indent="0">
              <a:buFontTx/>
              <a:buChar char="•"/>
            </a:pPr>
            <a:endParaRPr lang="en-GB" sz="800" dirty="0">
              <a:latin typeface="Arial" charset="0"/>
            </a:endParaRPr>
          </a:p>
          <a:p>
            <a:pPr marL="0" indent="0"/>
            <a:r>
              <a:rPr lang="en-GB" sz="1800" dirty="0">
                <a:latin typeface="Arial" charset="0"/>
              </a:rPr>
              <a:t>         	</a:t>
            </a:r>
            <a:r>
              <a:rPr lang="en-GB" sz="1800" i="1" dirty="0">
                <a:latin typeface="Arial" charset="0"/>
              </a:rPr>
              <a:t>          </a:t>
            </a:r>
            <a:r>
              <a:rPr lang="en-GB" sz="1800" dirty="0">
                <a:latin typeface="Arial" charset="0"/>
              </a:rPr>
              <a:t>                      … Controller frequency response to ground motion</a:t>
            </a:r>
          </a:p>
          <a:p>
            <a:pPr marL="0" indent="0"/>
            <a:r>
              <a:rPr lang="en-GB" sz="1800" dirty="0">
                <a:latin typeface="Arial" charset="0"/>
              </a:rPr>
              <a:t>               </a:t>
            </a:r>
            <a:r>
              <a:rPr lang="en-GB" sz="1800" i="1" dirty="0">
                <a:latin typeface="Arial" charset="0"/>
              </a:rPr>
              <a:t>P(</a:t>
            </a:r>
            <a:r>
              <a:rPr lang="en-GB" sz="1800" i="1" dirty="0" err="1">
                <a:latin typeface="Arial" charset="0"/>
              </a:rPr>
              <a:t>ω</a:t>
            </a:r>
            <a:r>
              <a:rPr lang="en-GB" sz="1800" i="1" dirty="0">
                <a:latin typeface="Arial" charset="0"/>
              </a:rPr>
              <a:t>, </a:t>
            </a:r>
            <a:r>
              <a:rPr lang="en-GB" sz="1800" i="1" dirty="0" err="1">
                <a:latin typeface="Arial" charset="0"/>
              </a:rPr>
              <a:t>i</a:t>
            </a:r>
            <a:r>
              <a:rPr lang="en-GB" sz="1800" i="1" dirty="0">
                <a:latin typeface="Arial" charset="0"/>
              </a:rPr>
              <a:t>)</a:t>
            </a:r>
            <a:r>
              <a:rPr lang="en-GB" sz="1800" dirty="0">
                <a:latin typeface="Arial" charset="0"/>
              </a:rPr>
              <a:t>  ….................. PSD of the ground motion</a:t>
            </a:r>
          </a:p>
          <a:p>
            <a:pPr marL="0" indent="0"/>
            <a:r>
              <a:rPr lang="en-GB" sz="1800" i="1" dirty="0">
                <a:latin typeface="Arial" charset="0"/>
              </a:rPr>
              <a:t>          	               </a:t>
            </a:r>
            <a:r>
              <a:rPr lang="en-GB" sz="1800" dirty="0">
                <a:latin typeface="Arial" charset="0"/>
              </a:rPr>
              <a:t>…................ Controller frequency response to BPM noise</a:t>
            </a:r>
          </a:p>
          <a:p>
            <a:pPr marL="0" indent="0"/>
            <a:r>
              <a:rPr lang="en-GB" sz="1800" dirty="0">
                <a:latin typeface="Arial" charset="0"/>
              </a:rPr>
              <a:t>         	</a:t>
            </a:r>
            <a:r>
              <a:rPr lang="en-GB" sz="1800" i="1" dirty="0">
                <a:latin typeface="Arial" charset="0"/>
              </a:rPr>
              <a:t>N(</a:t>
            </a:r>
            <a:r>
              <a:rPr lang="en-GB" sz="1800" i="1" dirty="0" err="1">
                <a:latin typeface="Arial" charset="0"/>
              </a:rPr>
              <a:t>ω</a:t>
            </a:r>
            <a:r>
              <a:rPr lang="en-GB" sz="1800" i="1" dirty="0">
                <a:latin typeface="Arial" charset="0"/>
              </a:rPr>
              <a:t>, </a:t>
            </a:r>
            <a:r>
              <a:rPr lang="en-GB" sz="1800" i="1" dirty="0" err="1">
                <a:latin typeface="Arial" charset="0"/>
              </a:rPr>
              <a:t>i</a:t>
            </a:r>
            <a:r>
              <a:rPr lang="en-GB" sz="1800" i="1" dirty="0">
                <a:latin typeface="Arial" charset="0"/>
              </a:rPr>
              <a:t>)</a:t>
            </a:r>
            <a:r>
              <a:rPr lang="en-GB" sz="1800" dirty="0">
                <a:latin typeface="Arial" charset="0"/>
              </a:rPr>
              <a:t>  …................... PSD of the PBM noise</a:t>
            </a:r>
          </a:p>
          <a:p>
            <a:pPr marL="0" indent="0"/>
            <a:endParaRPr lang="en-GB" sz="800" dirty="0">
              <a:latin typeface="Arial" charset="0"/>
            </a:endParaRPr>
          </a:p>
          <a:p>
            <a:pPr marL="0" indent="0">
              <a:buFontTx/>
              <a:buChar char="•"/>
            </a:pPr>
            <a:r>
              <a:rPr lang="en-GB" sz="1800" dirty="0">
                <a:latin typeface="Arial" charset="0"/>
              </a:rPr>
              <a:t> </a:t>
            </a:r>
            <a:r>
              <a:rPr lang="en-GB" sz="1800" i="1" dirty="0">
                <a:latin typeface="Arial" charset="0"/>
              </a:rPr>
              <a:t>P(</a:t>
            </a:r>
            <a:r>
              <a:rPr lang="en-GB" sz="1800" i="1" dirty="0" err="1">
                <a:latin typeface="Arial" charset="0"/>
              </a:rPr>
              <a:t>ω</a:t>
            </a:r>
            <a:r>
              <a:rPr lang="en-GB" sz="1800" i="1" dirty="0">
                <a:latin typeface="Arial" charset="0"/>
              </a:rPr>
              <a:t>, </a:t>
            </a:r>
            <a:r>
              <a:rPr lang="en-GB" sz="1800" i="1" dirty="0" err="1">
                <a:latin typeface="Arial" charset="0"/>
              </a:rPr>
              <a:t>i</a:t>
            </a:r>
            <a:r>
              <a:rPr lang="en-GB" sz="1800" i="1" dirty="0">
                <a:latin typeface="Arial" charset="0"/>
              </a:rPr>
              <a:t>)</a:t>
            </a:r>
            <a:r>
              <a:rPr lang="en-GB" sz="1800" dirty="0">
                <a:latin typeface="Arial" charset="0"/>
              </a:rPr>
              <a:t> and </a:t>
            </a:r>
            <a:r>
              <a:rPr lang="en-GB" sz="1800" i="1" dirty="0">
                <a:latin typeface="Arial" charset="0"/>
              </a:rPr>
              <a:t>N(</a:t>
            </a:r>
            <a:r>
              <a:rPr lang="en-GB" sz="1800" i="1" dirty="0" err="1">
                <a:latin typeface="Arial" charset="0"/>
              </a:rPr>
              <a:t>ω</a:t>
            </a:r>
            <a:r>
              <a:rPr lang="en-GB" sz="1800" i="1" dirty="0">
                <a:latin typeface="Arial" charset="0"/>
              </a:rPr>
              <a:t>, </a:t>
            </a:r>
            <a:r>
              <a:rPr lang="en-GB" sz="1800" i="1" dirty="0" err="1">
                <a:latin typeface="Arial" charset="0"/>
              </a:rPr>
              <a:t>i</a:t>
            </a:r>
            <a:r>
              <a:rPr lang="en-GB" sz="1800" i="1" dirty="0">
                <a:latin typeface="Arial" charset="0"/>
              </a:rPr>
              <a:t>)</a:t>
            </a:r>
            <a:r>
              <a:rPr lang="en-GB" sz="1800" dirty="0">
                <a:latin typeface="Arial" charset="0"/>
              </a:rPr>
              <a:t> can be determined analytically or numerically.</a:t>
            </a:r>
          </a:p>
          <a:p>
            <a:pPr marL="0" indent="0">
              <a:buFontTx/>
              <a:buChar char="•"/>
            </a:pPr>
            <a:r>
              <a:rPr lang="en-GB" sz="1800" dirty="0">
                <a:latin typeface="Arial" charset="0"/>
              </a:rPr>
              <a:t> Minimisation performed in the frequency domain (</a:t>
            </a:r>
            <a:r>
              <a:rPr lang="en-GB" sz="1800" dirty="0" err="1">
                <a:latin typeface="Arial" charset="0"/>
              </a:rPr>
              <a:t>Parseval‘s</a:t>
            </a:r>
            <a:r>
              <a:rPr lang="en-GB" sz="1800" dirty="0">
                <a:latin typeface="Arial" charset="0"/>
              </a:rPr>
              <a:t> Theorem)</a:t>
            </a: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188" y="1952625"/>
            <a:ext cx="9525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4067175"/>
            <a:ext cx="10668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2914650"/>
            <a:ext cx="5924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3386138"/>
            <a:ext cx="19145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3513" y="5578259"/>
            <a:ext cx="6249165" cy="620778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Optimization of each individual channel for beam luminosity</a:t>
            </a:r>
          </a:p>
        </p:txBody>
      </p:sp>
      <p:pic>
        <p:nvPicPr>
          <p:cNvPr id="5" name="Picture 4" descr="L_of_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538" y="2259013"/>
            <a:ext cx="3929062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4538" y="1592263"/>
            <a:ext cx="3884612" cy="3478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0488" indent="-90488">
              <a:buFont typeface="Arial" pitchFamily="34" charset="0"/>
              <a:buChar char="•"/>
              <a:defRPr/>
            </a:pPr>
            <a:r>
              <a:rPr lang="de-DE" sz="1800" baseline="0" dirty="0">
                <a:ea typeface="+mn-ea"/>
              </a:rPr>
              <a:t> </a:t>
            </a:r>
            <a:r>
              <a:rPr lang="en-GB" sz="1800" baseline="0" dirty="0">
                <a:ea typeface="+mn-ea"/>
              </a:rPr>
              <a:t>Result can be improved by using a different target function</a:t>
            </a:r>
          </a:p>
          <a:p>
            <a:pPr marL="90488" indent="-90488">
              <a:buFont typeface="Arial" pitchFamily="34" charset="0"/>
              <a:buChar char="•"/>
              <a:defRPr/>
            </a:pPr>
            <a:r>
              <a:rPr lang="en-GB" sz="1800" u="sng" baseline="0" dirty="0">
                <a:ea typeface="+mn-ea"/>
              </a:rPr>
              <a:t>Idea: </a:t>
            </a:r>
            <a:r>
              <a:rPr lang="en-GB" sz="1800" baseline="0" dirty="0">
                <a:solidFill>
                  <a:srgbClr val="3366FF"/>
                </a:solidFill>
                <a:ea typeface="+mn-ea"/>
              </a:rPr>
              <a:t>Minimise a signal prop. to the luminosity loss</a:t>
            </a:r>
            <a:r>
              <a:rPr lang="en-GB" sz="1800" baseline="0" dirty="0">
                <a:solidFill>
                  <a:srgbClr val="0070C0"/>
                </a:solidFill>
                <a:ea typeface="+mn-ea"/>
              </a:rPr>
              <a:t> </a:t>
            </a:r>
            <a:r>
              <a:rPr lang="en-GB" sz="1800" baseline="0" dirty="0">
                <a:ea typeface="+mn-ea"/>
              </a:rPr>
              <a:t>(and not the beam oscillations)</a:t>
            </a:r>
            <a:endParaRPr lang="en-GB" sz="1400" baseline="0" dirty="0"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endParaRPr lang="en-GB" sz="1400" baseline="0" dirty="0"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GB" sz="1800" baseline="0" dirty="0">
                <a:ea typeface="+mn-ea"/>
              </a:rPr>
              <a:t> Two components of the lumi. loss 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GB" sz="1800" u="sng" baseline="0" dirty="0">
                <a:ea typeface="+mn-ea"/>
              </a:rPr>
              <a:t>Beam size growth</a:t>
            </a:r>
          </a:p>
          <a:p>
            <a:pPr marL="800100" lvl="1" indent="-342900">
              <a:buFont typeface="+mj-lt"/>
              <a:buAutoNum type="arabicPeriod"/>
              <a:defRPr/>
            </a:pPr>
            <a:endParaRPr lang="en-GB" sz="1800" baseline="0" dirty="0">
              <a:ea typeface="+mn-ea"/>
            </a:endParaRPr>
          </a:p>
          <a:p>
            <a:pPr marL="800100" lvl="1" indent="-342900">
              <a:buFont typeface="+mj-lt"/>
              <a:buAutoNum type="arabicPeriod"/>
              <a:defRPr/>
            </a:pPr>
            <a:endParaRPr lang="en-GB" sz="800" baseline="0" dirty="0">
              <a:ea typeface="+mn-ea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GB" sz="1800" u="sng" baseline="0" dirty="0">
                <a:ea typeface="+mn-ea"/>
              </a:rPr>
              <a:t>Beam-beam offset</a:t>
            </a:r>
          </a:p>
          <a:p>
            <a:pPr marL="800100" lvl="1" indent="-342900">
              <a:buFont typeface="+mj-lt"/>
              <a:buAutoNum type="arabicPeriod"/>
              <a:defRPr/>
            </a:pPr>
            <a:endParaRPr lang="en-GB" sz="1800" baseline="0" dirty="0">
              <a:ea typeface="+mn-ea"/>
            </a:endParaRPr>
          </a:p>
          <a:p>
            <a:pPr marL="800100" lvl="1" indent="-342900">
              <a:buFont typeface="+mj-lt"/>
              <a:buAutoNum type="arabicPeriod"/>
              <a:defRPr/>
            </a:pPr>
            <a:endParaRPr lang="en-GB" sz="1800" baseline="0" dirty="0"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3288" y="1563688"/>
            <a:ext cx="4064000" cy="2862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80975" indent="-180975">
              <a:buFont typeface="Arial" pitchFamily="34" charset="0"/>
              <a:buChar char="•"/>
              <a:defRPr/>
            </a:pPr>
            <a:r>
              <a:rPr lang="en-GB" sz="1800" baseline="0" dirty="0">
                <a:ea typeface="+mn-ea"/>
              </a:rPr>
              <a:t>Signals are weighted with their </a:t>
            </a:r>
            <a:r>
              <a:rPr lang="en-GB" sz="1800" baseline="0" dirty="0">
                <a:solidFill>
                  <a:srgbClr val="3366FF"/>
                </a:solidFill>
                <a:ea typeface="+mn-ea"/>
              </a:rPr>
              <a:t>relevance for the luminosity loss</a:t>
            </a:r>
          </a:p>
          <a:p>
            <a:pPr>
              <a:buFont typeface="Arial" pitchFamily="34" charset="0"/>
              <a:buChar char="•"/>
              <a:defRPr/>
            </a:pPr>
            <a:endParaRPr lang="de-DE" sz="1800" baseline="0" dirty="0"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endParaRPr lang="de-DE" sz="1800" baseline="0" dirty="0"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endParaRPr lang="de-DE" sz="1800" baseline="0" dirty="0"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endParaRPr lang="de-DE" sz="1800" baseline="0" dirty="0"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endParaRPr lang="de-DE" sz="1800" baseline="0" dirty="0">
              <a:ea typeface="+mn-ea"/>
            </a:endParaRPr>
          </a:p>
          <a:p>
            <a:pPr>
              <a:buFont typeface="Arial" pitchFamily="34" charset="0"/>
              <a:buChar char="•"/>
              <a:defRPr/>
            </a:pPr>
            <a:endParaRPr lang="de-DE" sz="1800" baseline="0" dirty="0">
              <a:ea typeface="+mn-ea"/>
            </a:endParaRPr>
          </a:p>
          <a:p>
            <a:pPr marL="800100" lvl="1" indent="-342900">
              <a:defRPr/>
            </a:pPr>
            <a:endParaRPr lang="de-DE" sz="1800" baseline="0" dirty="0">
              <a:ea typeface="+mn-ea"/>
            </a:endParaRPr>
          </a:p>
          <a:p>
            <a:pPr marL="800100" lvl="1" indent="-342900">
              <a:buFont typeface="+mj-lt"/>
              <a:buAutoNum type="arabicPeriod"/>
              <a:defRPr/>
            </a:pPr>
            <a:endParaRPr lang="de-DE" sz="1800" baseline="0" dirty="0">
              <a:ea typeface="+mn-ea"/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3221038" y="5153025"/>
            <a:ext cx="59118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baseline="0" dirty="0">
                <a:solidFill>
                  <a:srgbClr val="0070C0"/>
                </a:solidFill>
              </a:rPr>
              <a:t> </a:t>
            </a:r>
            <a:r>
              <a:rPr lang="en-GB" sz="1800" baseline="0" dirty="0">
                <a:solidFill>
                  <a:srgbClr val="3366FF"/>
                </a:solidFill>
              </a:rPr>
              <a:t>Luminosity optimised minimisation problem</a:t>
            </a:r>
          </a:p>
          <a:p>
            <a:pPr lvl="1" eaLnBrk="1" hangingPunct="1">
              <a:buFont typeface="Arial" charset="0"/>
              <a:buAutoNum type="arabicPeriod"/>
            </a:pPr>
            <a:endParaRPr lang="en-US" sz="1800" baseline="0" dirty="0">
              <a:solidFill>
                <a:srgbClr val="0070C0"/>
              </a:solidFill>
            </a:endParaRPr>
          </a:p>
        </p:txBody>
      </p:sp>
      <p:cxnSp>
        <p:nvCxnSpPr>
          <p:cNvPr id="9" name="Straight Connector 17"/>
          <p:cNvCxnSpPr>
            <a:cxnSpLocks noChangeShapeType="1"/>
          </p:cNvCxnSpPr>
          <p:nvPr/>
        </p:nvCxnSpPr>
        <p:spPr bwMode="auto">
          <a:xfrm rot="16200000" flipH="1">
            <a:off x="3104357" y="3329781"/>
            <a:ext cx="3014662" cy="34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20"/>
          <p:cNvSpPr txBox="1">
            <a:spLocks noChangeArrowheads="1"/>
          </p:cNvSpPr>
          <p:nvPr/>
        </p:nvSpPr>
        <p:spPr bwMode="auto">
          <a:xfrm>
            <a:off x="236538" y="5154613"/>
            <a:ext cx="25320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600" i="1" baseline="0"/>
              <a:t>                  </a:t>
            </a:r>
            <a:r>
              <a:rPr lang="de-DE" sz="1600" baseline="0"/>
              <a:t>… </a:t>
            </a:r>
            <a:r>
              <a:rPr lang="en-GB" sz="1600" baseline="0"/>
              <a:t>ground motion frequency response of the IP-FB</a:t>
            </a:r>
          </a:p>
        </p:txBody>
      </p:sp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3805238"/>
            <a:ext cx="895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4406900"/>
            <a:ext cx="2171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5154613"/>
            <a:ext cx="9842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813" y="5543550"/>
            <a:ext cx="58769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The </a:t>
            </a:r>
            <a:r>
              <a:rPr lang="en-US" dirty="0" smtClean="0">
                <a:latin typeface="Arial" charset="0"/>
              </a:rPr>
              <a:t>final parameters </a:t>
            </a:r>
            <a:r>
              <a:rPr lang="en-US" i="1" dirty="0">
                <a:latin typeface="Arial" charset="0"/>
              </a:rPr>
              <a:t>f</a:t>
            </a:r>
            <a:r>
              <a:rPr lang="en-US" i="1" baseline="-25000" dirty="0">
                <a:latin typeface="Arial" charset="0"/>
              </a:rPr>
              <a:t>i</a:t>
            </a:r>
          </a:p>
        </p:txBody>
      </p:sp>
      <p:pic>
        <p:nvPicPr>
          <p:cNvPr id="5" name="Picture 3" descr="gains_f_i_y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3" y="1581150"/>
            <a:ext cx="6578600" cy="439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Robustness studies</a:t>
            </a:r>
          </a:p>
        </p:txBody>
      </p:sp>
      <p:sp>
        <p:nvSpPr>
          <p:cNvPr id="48131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436" y="1593471"/>
            <a:ext cx="3857763" cy="4543425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1800" dirty="0" smtClean="0">
                <a:solidFill>
                  <a:srgbClr val="3366FF"/>
                </a:solidFill>
                <a:latin typeface="Arial" charset="0"/>
              </a:rPr>
              <a:t>Influence of imperfections </a:t>
            </a:r>
            <a:r>
              <a:rPr lang="en-US" sz="1800" dirty="0" smtClean="0">
                <a:latin typeface="Arial" charset="0"/>
              </a:rPr>
              <a:t>is often difficult to evaluate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solidFill>
                  <a:srgbClr val="3366FF"/>
                </a:solidFill>
                <a:latin typeface="Arial" charset="0"/>
              </a:rPr>
              <a:t>Studies via simulations 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Arial" charset="0"/>
              </a:rPr>
              <a:t>Many imperfections tested:</a:t>
            </a:r>
          </a:p>
          <a:p>
            <a:pPr lvl="1"/>
            <a:r>
              <a:rPr lang="en-US" sz="1600" dirty="0" smtClean="0">
                <a:latin typeface="Arial" charset="0"/>
              </a:rPr>
              <a:t>BPM resolution</a:t>
            </a:r>
          </a:p>
          <a:p>
            <a:pPr lvl="1"/>
            <a:r>
              <a:rPr lang="en-US" sz="1600" dirty="0" smtClean="0">
                <a:latin typeface="Arial" charset="0"/>
              </a:rPr>
              <a:t>Energy imperfections</a:t>
            </a:r>
            <a:endParaRPr lang="en-US" sz="1600" dirty="0">
              <a:latin typeface="Arial" charset="0"/>
            </a:endParaRPr>
          </a:p>
          <a:p>
            <a:pPr lvl="1"/>
            <a:r>
              <a:rPr lang="en-US" sz="1600" dirty="0" smtClean="0">
                <a:latin typeface="Arial" charset="0"/>
              </a:rPr>
              <a:t>Actuator noise</a:t>
            </a:r>
          </a:p>
          <a:p>
            <a:pPr lvl="1"/>
            <a:r>
              <a:rPr lang="en-US" sz="1600" dirty="0" smtClean="0">
                <a:latin typeface="Arial" charset="0"/>
              </a:rPr>
              <a:t>Initial beam jitter</a:t>
            </a:r>
          </a:p>
          <a:p>
            <a:pPr lvl="1"/>
            <a:r>
              <a:rPr lang="en-US" sz="1600" dirty="0" smtClean="0">
                <a:latin typeface="Arial" charset="0"/>
              </a:rPr>
              <a:t>BPM scaling errors</a:t>
            </a:r>
          </a:p>
          <a:p>
            <a:pPr lvl="1"/>
            <a:r>
              <a:rPr lang="en-US" sz="1600" dirty="0" smtClean="0">
                <a:latin typeface="Arial" charset="0"/>
              </a:rPr>
              <a:t>Actuator scaling errors </a:t>
            </a:r>
          </a:p>
          <a:p>
            <a:pPr lvl="1"/>
            <a:r>
              <a:rPr lang="en-US" sz="1600" dirty="0" smtClean="0">
                <a:latin typeface="Arial" charset="0"/>
              </a:rPr>
              <a:t>… </a:t>
            </a:r>
          </a:p>
          <a:p>
            <a:endParaRPr lang="en-US" sz="2200" dirty="0">
              <a:latin typeface="Arial" charset="0"/>
            </a:endParaRPr>
          </a:p>
          <a:p>
            <a:pPr>
              <a:buFont typeface="Arial"/>
              <a:buChar char="•"/>
            </a:pPr>
            <a:r>
              <a:rPr lang="en-US" sz="1800" dirty="0" smtClean="0">
                <a:latin typeface="Arial" charset="0"/>
              </a:rPr>
              <a:t>Resume: </a:t>
            </a:r>
            <a:r>
              <a:rPr lang="en-US" sz="1800" dirty="0" smtClean="0">
                <a:solidFill>
                  <a:srgbClr val="3366FF"/>
                </a:solidFill>
                <a:latin typeface="Arial" charset="0"/>
              </a:rPr>
              <a:t>it seems to be fine!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Arial" charset="0"/>
              </a:rPr>
              <a:t>But still some test are remaining</a:t>
            </a:r>
          </a:p>
          <a:p>
            <a:pPr>
              <a:buFont typeface="Arial"/>
              <a:buChar char="•"/>
            </a:pPr>
            <a:endParaRPr lang="en-US" sz="1800" dirty="0" smtClean="0">
              <a:latin typeface="Arial" charset="0"/>
            </a:endParaRPr>
          </a:p>
          <a:p>
            <a:pPr lvl="1"/>
            <a:endParaRPr lang="en-US" sz="1600" dirty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301" y="1665394"/>
            <a:ext cx="3918959" cy="23164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504" y="3971000"/>
            <a:ext cx="3669115" cy="237913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993775" y="3087688"/>
            <a:ext cx="7138988" cy="681037"/>
          </a:xfrm>
        </p:spPr>
        <p:txBody>
          <a:bodyPr/>
          <a:lstStyle/>
          <a:p>
            <a:pPr eaLnBrk="1" hangingPunct="1"/>
            <a:r>
              <a:rPr lang="en-US" sz="3600">
                <a:latin typeface="Arial" charset="0"/>
              </a:rPr>
              <a:t>5. Performance of the mitigation methods (simulation results)</a:t>
            </a:r>
            <a:endParaRPr lang="en-GB" sz="36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Effect of ground motion (GM) at the IP</a:t>
            </a:r>
          </a:p>
        </p:txBody>
      </p:sp>
      <p:sp>
        <p:nvSpPr>
          <p:cNvPr id="7170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300" y="1581150"/>
            <a:ext cx="2914650" cy="806450"/>
          </a:xfrm>
        </p:spPr>
        <p:txBody>
          <a:bodyPr/>
          <a:lstStyle/>
          <a:p>
            <a:pPr marL="0" indent="0"/>
            <a:r>
              <a:rPr lang="en-US" sz="1800" u="sng">
                <a:latin typeface="Arial" charset="0"/>
              </a:rPr>
              <a:t>Beam-beam offset:</a:t>
            </a:r>
          </a:p>
        </p:txBody>
      </p:sp>
      <p:pic>
        <p:nvPicPr>
          <p:cNvPr id="7171" name="Picture 4" descr="lumi_loss_mechanisms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2128838"/>
            <a:ext cx="6973888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Placeholder 3"/>
          <p:cNvSpPr txBox="1">
            <a:spLocks/>
          </p:cNvSpPr>
          <p:nvPr/>
        </p:nvSpPr>
        <p:spPr bwMode="auto">
          <a:xfrm>
            <a:off x="4667250" y="1581150"/>
            <a:ext cx="29146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342900" indent="-3429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800" u="sng" baseline="0"/>
              <a:t>Beam size growth:</a:t>
            </a:r>
          </a:p>
        </p:txBody>
      </p:sp>
      <p:pic>
        <p:nvPicPr>
          <p:cNvPr id="7173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788" y="4371975"/>
            <a:ext cx="455930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3467100"/>
            <a:ext cx="5159375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3"/>
          <p:cNvSpPr txBox="1">
            <a:spLocks/>
          </p:cNvSpPr>
          <p:nvPr/>
        </p:nvSpPr>
        <p:spPr bwMode="auto">
          <a:xfrm>
            <a:off x="893763" y="5326063"/>
            <a:ext cx="704532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>
              <a:buFont typeface="Arial"/>
              <a:buChar char="•"/>
              <a:defRPr/>
            </a:pPr>
            <a:r>
              <a:rPr lang="en-US" sz="1800" baseline="0" dirty="0" smtClean="0">
                <a:latin typeface="Arial" charset="0"/>
              </a:rPr>
              <a:t>CLIC is very sensitive to ground motion:</a:t>
            </a:r>
          </a:p>
          <a:p>
            <a:pPr marL="0" indent="0">
              <a:defRPr/>
            </a:pPr>
            <a:r>
              <a:rPr lang="en-US" sz="1800" baseline="0" dirty="0">
                <a:latin typeface="Arial" charset="0"/>
              </a:rPr>
              <a:t>	</a:t>
            </a:r>
            <a:r>
              <a:rPr lang="en-US" sz="1800" baseline="0" dirty="0" err="1" smtClean="0">
                <a:latin typeface="Arial" charset="0"/>
              </a:rPr>
              <a:t>σ</a:t>
            </a:r>
            <a:r>
              <a:rPr lang="en-US" sz="1800" baseline="0" dirty="0" smtClean="0">
                <a:latin typeface="Arial" charset="0"/>
              </a:rPr>
              <a:t>*</a:t>
            </a:r>
            <a:r>
              <a:rPr lang="en-US" sz="1800" dirty="0" err="1" smtClean="0">
                <a:latin typeface="Arial" charset="0"/>
              </a:rPr>
              <a:t>y,CLIC</a:t>
            </a:r>
            <a:r>
              <a:rPr lang="en-US" sz="1800" dirty="0" smtClean="0">
                <a:latin typeface="Arial" charset="0"/>
              </a:rPr>
              <a:t>  </a:t>
            </a:r>
            <a:r>
              <a:rPr lang="en-US" sz="1800" baseline="0" dirty="0" smtClean="0">
                <a:latin typeface="Arial" charset="0"/>
              </a:rPr>
              <a:t>= 1nm while </a:t>
            </a:r>
            <a:r>
              <a:rPr lang="en-US" sz="1800" baseline="0" dirty="0" err="1" smtClean="0">
                <a:latin typeface="Arial" charset="0"/>
              </a:rPr>
              <a:t>σ</a:t>
            </a:r>
            <a:r>
              <a:rPr lang="en-US" sz="1800" baseline="0" dirty="0" smtClean="0">
                <a:latin typeface="Arial" charset="0"/>
              </a:rPr>
              <a:t>*</a:t>
            </a:r>
            <a:r>
              <a:rPr lang="en-US" sz="1800" dirty="0" err="1" smtClean="0">
                <a:latin typeface="Arial" charset="0"/>
              </a:rPr>
              <a:t>y,LHC</a:t>
            </a:r>
            <a:r>
              <a:rPr lang="en-US" sz="1800" dirty="0" smtClean="0">
                <a:latin typeface="Arial" charset="0"/>
              </a:rPr>
              <a:t>  </a:t>
            </a:r>
            <a:r>
              <a:rPr lang="en-US" sz="1800" baseline="0" dirty="0" smtClean="0">
                <a:latin typeface="Arial" charset="0"/>
              </a:rPr>
              <a:t>= 16.7μm or </a:t>
            </a:r>
            <a:r>
              <a:rPr lang="en-US" sz="1800" baseline="0" dirty="0" err="1" smtClean="0">
                <a:latin typeface="Arial" charset="0"/>
              </a:rPr>
              <a:t>σ</a:t>
            </a:r>
            <a:r>
              <a:rPr lang="en-US" sz="1800" baseline="0" dirty="0" smtClean="0">
                <a:latin typeface="Arial" charset="0"/>
              </a:rPr>
              <a:t>*</a:t>
            </a:r>
            <a:r>
              <a:rPr lang="en-US" sz="1800" dirty="0" err="1" smtClean="0">
                <a:latin typeface="Arial" charset="0"/>
              </a:rPr>
              <a:t>y,ILC</a:t>
            </a:r>
            <a:r>
              <a:rPr lang="en-US" sz="1800" dirty="0" smtClean="0">
                <a:latin typeface="Arial" charset="0"/>
              </a:rPr>
              <a:t>  </a:t>
            </a:r>
            <a:r>
              <a:rPr lang="en-US" sz="1800" baseline="0" dirty="0" smtClean="0">
                <a:latin typeface="Arial" charset="0"/>
              </a:rPr>
              <a:t>= 5.7nm</a:t>
            </a:r>
          </a:p>
        </p:txBody>
      </p:sp>
    </p:spTree>
    <p:extLst>
      <p:ext uri="{BB962C8B-B14F-4D97-AF65-F5344CB8AC3E}">
        <p14:creationId xmlns:p14="http://schemas.microsoft.com/office/powerpoint/2010/main" val="41012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Beam oscillations with mitigation </a:t>
            </a:r>
            <a:r>
              <a:rPr lang="en-US" dirty="0" smtClean="0">
                <a:latin typeface="Arial" charset="0"/>
              </a:rPr>
              <a:t>methods</a:t>
            </a:r>
            <a:endParaRPr lang="en-US" dirty="0"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10" y="1593536"/>
            <a:ext cx="7913870" cy="4396594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Beam-beam offset with mitigation methods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94" y="1533679"/>
            <a:ext cx="6209676" cy="4657257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Beam-beam offset with mitigation methods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165" y="1428749"/>
            <a:ext cx="6469505" cy="4852129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Luminosity loss with mitigation methods</a:t>
            </a:r>
          </a:p>
        </p:txBody>
      </p:sp>
      <p:pic>
        <p:nvPicPr>
          <p:cNvPr id="2" name="Picture 1" descr="gm_counter1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63" y="1780213"/>
            <a:ext cx="6095328" cy="41094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43706" y="1832272"/>
            <a:ext cx="22049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aseline="0" dirty="0" smtClean="0"/>
              <a:t>Ground motion model B10</a:t>
            </a:r>
          </a:p>
          <a:p>
            <a:pPr marL="285750" indent="-285750">
              <a:buFont typeface="Arial"/>
              <a:buChar char="•"/>
            </a:pPr>
            <a:endParaRPr lang="en-US" sz="1600" baseline="0" dirty="0"/>
          </a:p>
          <a:p>
            <a:pPr marL="285750" indent="-285750">
              <a:buFont typeface="Arial"/>
              <a:buChar char="•"/>
            </a:pPr>
            <a:r>
              <a:rPr lang="en-US" sz="1600" baseline="0" dirty="0" smtClean="0"/>
              <a:t>Without mitigation methods there is hardly any luminosity from the first train on</a:t>
            </a:r>
          </a:p>
          <a:p>
            <a:pPr marL="285750" indent="-285750">
              <a:buFont typeface="Arial"/>
              <a:buChar char="•"/>
            </a:pPr>
            <a:endParaRPr lang="en-US" sz="1600" baseline="0" dirty="0"/>
          </a:p>
          <a:p>
            <a:pPr marL="285750" indent="-285750">
              <a:buFont typeface="Arial"/>
              <a:buChar char="•"/>
            </a:pPr>
            <a:r>
              <a:rPr lang="en-US" sz="1600" baseline="0" dirty="0" smtClean="0"/>
              <a:t>IP-FB stops the beam from drifting apart, but high jitter </a:t>
            </a:r>
          </a:p>
          <a:p>
            <a:pPr marL="285750" indent="-285750">
              <a:buFont typeface="Arial"/>
              <a:buChar char="•"/>
            </a:pPr>
            <a:endParaRPr lang="en-US" sz="1600" baseline="0" dirty="0"/>
          </a:p>
          <a:p>
            <a:pPr marL="285750" indent="-285750">
              <a:buFont typeface="Arial"/>
              <a:buChar char="•"/>
            </a:pPr>
            <a:r>
              <a:rPr lang="en-US" sz="1600" baseline="0" dirty="0" smtClean="0"/>
              <a:t>Pre-Isolator reduces beam jitter</a:t>
            </a:r>
            <a:endParaRPr lang="en-US" sz="1600" baseline="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Luminosity loss with mitigation methods</a:t>
            </a:r>
          </a:p>
        </p:txBody>
      </p:sp>
      <p:pic>
        <p:nvPicPr>
          <p:cNvPr id="2" name="Picture 1" descr="gm_counter2-eps-converted-to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5" y="1832272"/>
            <a:ext cx="5730979" cy="36587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52388" y="1925971"/>
            <a:ext cx="269622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aseline="0" dirty="0" smtClean="0"/>
              <a:t>Quadrupole </a:t>
            </a:r>
            <a:r>
              <a:rPr lang="en-US" sz="1600" baseline="0" dirty="0" err="1" smtClean="0"/>
              <a:t>stabilisation</a:t>
            </a:r>
            <a:r>
              <a:rPr lang="en-US" sz="1600" baseline="0" dirty="0" smtClean="0"/>
              <a:t> function V1 is used</a:t>
            </a:r>
          </a:p>
          <a:p>
            <a:pPr marL="285750" indent="-285750">
              <a:buFont typeface="Arial"/>
              <a:buChar char="•"/>
            </a:pPr>
            <a:endParaRPr lang="en-US" sz="1600" baseline="0" dirty="0"/>
          </a:p>
          <a:p>
            <a:pPr marL="285750" indent="-285750">
              <a:buFont typeface="Arial"/>
              <a:buChar char="•"/>
            </a:pPr>
            <a:r>
              <a:rPr lang="en-US" sz="1600" baseline="0" dirty="0" smtClean="0"/>
              <a:t>QP </a:t>
            </a:r>
            <a:r>
              <a:rPr lang="en-US" sz="1600" baseline="0" dirty="0" err="1" smtClean="0"/>
              <a:t>stabilisation</a:t>
            </a:r>
            <a:r>
              <a:rPr lang="en-US" sz="1600" baseline="0" dirty="0" smtClean="0"/>
              <a:t> reduces incoming beam jitter, but amplifies micro-seismic peak -&gt; beam size growth</a:t>
            </a:r>
          </a:p>
          <a:p>
            <a:pPr marL="285750" indent="-285750">
              <a:buFont typeface="Arial"/>
              <a:buChar char="•"/>
            </a:pPr>
            <a:endParaRPr lang="en-US" sz="1600" baseline="0" dirty="0"/>
          </a:p>
          <a:p>
            <a:pPr marL="285750" indent="-285750">
              <a:buFont typeface="Arial"/>
              <a:buChar char="•"/>
            </a:pPr>
            <a:r>
              <a:rPr lang="en-US" sz="1600" baseline="0" dirty="0" smtClean="0"/>
              <a:t>Orbit feedback finally also steers beam correctly </a:t>
            </a:r>
          </a:p>
          <a:p>
            <a:pPr marL="285750" indent="-285750">
              <a:buFont typeface="Arial"/>
              <a:buChar char="•"/>
            </a:pPr>
            <a:endParaRPr lang="en-US" sz="1600" baseline="0" dirty="0"/>
          </a:p>
          <a:p>
            <a:pPr marL="285750" indent="-285750">
              <a:buFont typeface="Arial"/>
              <a:buChar char="•"/>
            </a:pPr>
            <a:r>
              <a:rPr lang="en-US" sz="1600" baseline="0" dirty="0" smtClean="0"/>
              <a:t>Luminosity 108.3%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1832" y="5775172"/>
            <a:ext cx="7006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0" dirty="0" smtClean="0">
                <a:solidFill>
                  <a:srgbClr val="F70146"/>
                </a:solidFill>
              </a:rPr>
              <a:t>Only a combination of all four mitigation methods works sufficiently!</a:t>
            </a:r>
            <a:endParaRPr lang="en-US" sz="1800" baseline="0" dirty="0">
              <a:solidFill>
                <a:srgbClr val="F70146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Final luminosity results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934" y="2317139"/>
            <a:ext cx="6953969" cy="1278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6182" y="4133013"/>
            <a:ext cx="67249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0" dirty="0" smtClean="0"/>
              <a:t>Luminosity loss (from 120%) due to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baseline="0" dirty="0"/>
              <a:t> </a:t>
            </a:r>
            <a:r>
              <a:rPr lang="en-US" sz="1800" baseline="0" dirty="0" smtClean="0"/>
              <a:t>Ground motion models A, B, B10 an C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baseline="0" dirty="0"/>
              <a:t> </a:t>
            </a:r>
            <a:r>
              <a:rPr lang="en-US" sz="1800" baseline="0" dirty="0" smtClean="0"/>
              <a:t>Quadrupole </a:t>
            </a:r>
            <a:r>
              <a:rPr lang="en-US" sz="1800" baseline="0" dirty="0" err="1" smtClean="0"/>
              <a:t>stabilisation</a:t>
            </a:r>
            <a:r>
              <a:rPr lang="en-US" sz="1800" baseline="0" dirty="0" smtClean="0"/>
              <a:t> function V1 and V2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baseline="0" dirty="0"/>
              <a:t> </a:t>
            </a:r>
            <a:r>
              <a:rPr lang="en-US" sz="1800" baseline="0" dirty="0" smtClean="0"/>
              <a:t>Hand-tuned and automated orbit feedback coefficients 	  </a:t>
            </a:r>
            <a:endParaRPr lang="en-US" sz="1800" baseline="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247806" cy="681038"/>
          </a:xfrm>
        </p:spPr>
        <p:txBody>
          <a:bodyPr/>
          <a:lstStyle/>
          <a:p>
            <a:r>
              <a:rPr lang="en-US" dirty="0" smtClean="0"/>
              <a:t>Robustness studies and imperfection budget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347" y="1395413"/>
            <a:ext cx="6985198" cy="37354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0849" y="5528049"/>
            <a:ext cx="7162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0" dirty="0" smtClean="0"/>
              <a:t>Comment: New </a:t>
            </a:r>
            <a:r>
              <a:rPr lang="en-US" sz="1800" baseline="0" dirty="0" err="1"/>
              <a:t>s</a:t>
            </a:r>
            <a:r>
              <a:rPr lang="en-US" sz="1800" baseline="0" dirty="0" err="1" smtClean="0"/>
              <a:t>tabilisation</a:t>
            </a:r>
            <a:r>
              <a:rPr lang="en-US" sz="1800" baseline="0" dirty="0" smtClean="0"/>
              <a:t> function will improve results strongly!</a:t>
            </a:r>
          </a:p>
        </p:txBody>
      </p:sp>
    </p:spTree>
    <p:extLst>
      <p:ext uri="{BB962C8B-B14F-4D97-AF65-F5344CB8AC3E}">
        <p14:creationId xmlns:p14="http://schemas.microsoft.com/office/powerpoint/2010/main" val="23447452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Recent activities and future </a:t>
            </a:r>
            <a:r>
              <a:rPr lang="en-US" dirty="0" smtClean="0">
                <a:latin typeface="Arial" charset="0"/>
              </a:rPr>
              <a:t>work</a:t>
            </a:r>
            <a:endParaRPr lang="en-US" dirty="0">
              <a:latin typeface="Arial" charset="0"/>
            </a:endParaRPr>
          </a:p>
        </p:txBody>
      </p:sp>
      <p:sp>
        <p:nvSpPr>
          <p:cNvPr id="56323" name="Text Placeholder 3"/>
          <p:cNvSpPr>
            <a:spLocks noGrp="1"/>
          </p:cNvSpPr>
          <p:nvPr>
            <p:ph type="body" sz="half" idx="2"/>
          </p:nvPr>
        </p:nvSpPr>
        <p:spPr>
          <a:xfrm>
            <a:off x="957732" y="1582738"/>
            <a:ext cx="7332193" cy="4543425"/>
          </a:xfrm>
        </p:spPr>
        <p:txBody>
          <a:bodyPr/>
          <a:lstStyle/>
          <a:p>
            <a:pPr marL="0" indent="0"/>
            <a:r>
              <a:rPr lang="en-US" sz="1600" dirty="0" smtClean="0">
                <a:latin typeface="Arial" charset="0"/>
              </a:rPr>
              <a:t>After solving the principle problem, we are right now in a second phase: 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cure secondary effects over longer time scales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cost reduction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deal with imperfect system knowledge</a:t>
            </a:r>
          </a:p>
          <a:p>
            <a:pPr marL="685800" lvl="1">
              <a:buFont typeface="Arial"/>
              <a:buChar char="•"/>
            </a:pPr>
            <a:r>
              <a:rPr lang="en-US" sz="1600" dirty="0" smtClean="0">
                <a:latin typeface="Arial" charset="0"/>
              </a:rPr>
              <a:t>experimental verification of methods </a:t>
            </a:r>
          </a:p>
          <a:p>
            <a:pPr>
              <a:buFont typeface="Arial"/>
              <a:buChar char="•"/>
            </a:pPr>
            <a:endParaRPr lang="en-US" sz="1600" dirty="0">
              <a:latin typeface="Arial" charset="0"/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Arial" charset="0"/>
              </a:rPr>
              <a:t>Long-term studies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>
                <a:latin typeface="Arial" charset="0"/>
              </a:rPr>
              <a:t>Main linac: on-line dispersion </a:t>
            </a:r>
          </a:p>
          <a:p>
            <a:pPr marL="457200" lvl="1" indent="0">
              <a:buNone/>
            </a:pPr>
            <a:r>
              <a:rPr lang="en-US" sz="1600" dirty="0">
                <a:latin typeface="Arial" charset="0"/>
              </a:rPr>
              <a:t> </a:t>
            </a:r>
            <a:r>
              <a:rPr lang="en-US" sz="1600" dirty="0" smtClean="0">
                <a:latin typeface="Arial" charset="0"/>
              </a:rPr>
              <a:t>    free steering (DFS)</a:t>
            </a:r>
          </a:p>
          <a:p>
            <a:pPr lvl="1">
              <a:buFont typeface="+mj-lt"/>
              <a:buAutoNum type="arabicPeriod"/>
            </a:pPr>
            <a:r>
              <a:rPr lang="en-US" sz="1600" dirty="0" smtClean="0">
                <a:latin typeface="Arial" charset="0"/>
              </a:rPr>
              <a:t>BDS: on-line IP tuning (future work )</a:t>
            </a:r>
          </a:p>
          <a:p>
            <a:pPr lvl="1">
              <a:buFont typeface="+mj-lt"/>
              <a:buAutoNum type="arabicPeriod"/>
            </a:pPr>
            <a:endParaRPr lang="en-US" sz="1600" dirty="0">
              <a:latin typeface="Arial" charset="0"/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Arial" charset="0"/>
              </a:rPr>
              <a:t>Experimental verification of DFS at FACET</a:t>
            </a:r>
          </a:p>
          <a:p>
            <a:pPr>
              <a:buFont typeface="Arial"/>
              <a:buChar char="•"/>
            </a:pPr>
            <a:endParaRPr lang="en-US" sz="1600" dirty="0">
              <a:latin typeface="Arial" charset="0"/>
            </a:endParaRPr>
          </a:p>
          <a:p>
            <a:pPr>
              <a:buFont typeface="+mj-lt"/>
              <a:buAutoNum type="arabicPeriod"/>
            </a:pPr>
            <a:r>
              <a:rPr lang="en-US" sz="1600" dirty="0" smtClean="0">
                <a:latin typeface="Arial" charset="0"/>
              </a:rPr>
              <a:t>Experimental test of a new QP </a:t>
            </a:r>
            <a:r>
              <a:rPr lang="en-US" sz="1600" dirty="0" err="1" smtClean="0">
                <a:latin typeface="Arial" charset="0"/>
              </a:rPr>
              <a:t>stabilisation</a:t>
            </a:r>
            <a:r>
              <a:rPr lang="en-US" sz="1600" dirty="0" smtClean="0">
                <a:latin typeface="Arial" charset="0"/>
              </a:rPr>
              <a:t> system (cost reduction) at ATF2 (in cooperation with quadrupole </a:t>
            </a:r>
            <a:r>
              <a:rPr lang="en-US" sz="1600" dirty="0" err="1" smtClean="0">
                <a:latin typeface="Arial" charset="0"/>
              </a:rPr>
              <a:t>stabilisation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dirty="0" smtClean="0">
                <a:latin typeface="Arial" charset="0"/>
              </a:rPr>
              <a:t>team).</a:t>
            </a:r>
          </a:p>
          <a:p>
            <a:pPr>
              <a:buFont typeface="Arial"/>
              <a:buChar char="•"/>
            </a:pPr>
            <a:endParaRPr lang="en-US" sz="1800" dirty="0">
              <a:latin typeface="Arial" charset="0"/>
            </a:endParaRPr>
          </a:p>
          <a:p>
            <a:pPr>
              <a:buFont typeface="Arial"/>
              <a:buChar char="•"/>
            </a:pPr>
            <a:endParaRPr lang="en-US" sz="1800" dirty="0" smtClean="0">
              <a:latin typeface="Arial" charset="0"/>
            </a:endParaRPr>
          </a:p>
          <a:p>
            <a:pPr>
              <a:buFont typeface="Arial"/>
              <a:buChar char="•"/>
            </a:pPr>
            <a:endParaRPr lang="en-US" sz="1800" dirty="0">
              <a:latin typeface="Arial" charset="0"/>
            </a:endParaRPr>
          </a:p>
          <a:p>
            <a:pPr marL="0" indent="0"/>
            <a:endParaRPr lang="en-US" sz="1800" dirty="0">
              <a:latin typeface="Arial" charset="0"/>
            </a:endParaRPr>
          </a:p>
        </p:txBody>
      </p:sp>
      <p:pic>
        <p:nvPicPr>
          <p:cNvPr id="2" name="Picture 1" descr="delta_emitt_one2on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710" y="2735434"/>
            <a:ext cx="3329834" cy="217257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>
          <a:xfrm>
            <a:off x="993775" y="3087688"/>
            <a:ext cx="7138988" cy="681037"/>
          </a:xfrm>
        </p:spPr>
        <p:txBody>
          <a:bodyPr/>
          <a:lstStyle/>
          <a:p>
            <a:r>
              <a:rPr lang="en-US" sz="3600">
                <a:latin typeface="Arial" charset="0"/>
              </a:rPr>
              <a:t>Thank you for your attention!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Main effects for beam offset and beam size growth due to GM</a:t>
            </a:r>
          </a:p>
        </p:txBody>
      </p:sp>
      <p:pic>
        <p:nvPicPr>
          <p:cNvPr id="8194" name="Picture 1" descr="beam_oscillations_mod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2530475"/>
            <a:ext cx="3689350" cy="196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2" descr="filamentation_mod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2632075"/>
            <a:ext cx="29591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Placeholder 3"/>
          <p:cNvSpPr>
            <a:spLocks noGrp="1"/>
          </p:cNvSpPr>
          <p:nvPr>
            <p:ph type="body" sz="half" idx="2"/>
          </p:nvPr>
        </p:nvSpPr>
        <p:spPr>
          <a:xfrm>
            <a:off x="727075" y="1939925"/>
            <a:ext cx="2914650" cy="806450"/>
          </a:xfrm>
        </p:spPr>
        <p:txBody>
          <a:bodyPr/>
          <a:lstStyle/>
          <a:p>
            <a:pPr marL="0" indent="0"/>
            <a:r>
              <a:rPr lang="en-US" sz="1800" u="sng">
                <a:latin typeface="Arial" charset="0"/>
              </a:rPr>
              <a:t>Beam oscillations:</a:t>
            </a:r>
          </a:p>
        </p:txBody>
      </p:sp>
      <p:sp>
        <p:nvSpPr>
          <p:cNvPr id="8197" name="Text Placeholder 3"/>
          <p:cNvSpPr txBox="1">
            <a:spLocks/>
          </p:cNvSpPr>
          <p:nvPr/>
        </p:nvSpPr>
        <p:spPr bwMode="auto">
          <a:xfrm>
            <a:off x="5211763" y="1939925"/>
            <a:ext cx="29146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800" u="sng" baseline="0"/>
              <a:t>Particle filamentation:</a:t>
            </a:r>
          </a:p>
        </p:txBody>
      </p:sp>
      <p:sp>
        <p:nvSpPr>
          <p:cNvPr id="8198" name="Text Placeholder 3"/>
          <p:cNvSpPr txBox="1">
            <a:spLocks/>
          </p:cNvSpPr>
          <p:nvPr/>
        </p:nvSpPr>
        <p:spPr bwMode="auto">
          <a:xfrm>
            <a:off x="814388" y="4681538"/>
            <a:ext cx="315277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2857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1800" baseline="0"/>
              <a:t>Misaligned QP applies </a:t>
            </a:r>
            <a:r>
              <a:rPr lang="en-US" sz="1800" baseline="0">
                <a:solidFill>
                  <a:srgbClr val="3366FF"/>
                </a:solidFill>
              </a:rPr>
              <a:t>dipole kick</a:t>
            </a:r>
            <a:r>
              <a:rPr lang="en-US" sz="1800" baseline="0"/>
              <a:t> to beam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1800" baseline="0"/>
              <a:t>Beam oscillates along the accelerator and creates </a:t>
            </a:r>
            <a:r>
              <a:rPr lang="en-US" sz="1800" baseline="0">
                <a:solidFill>
                  <a:srgbClr val="3366FF"/>
                </a:solidFill>
              </a:rPr>
              <a:t>beam-beam offset </a:t>
            </a:r>
            <a:r>
              <a:rPr lang="en-US" sz="1800" baseline="0"/>
              <a:t>at IP </a:t>
            </a:r>
          </a:p>
        </p:txBody>
      </p:sp>
      <p:sp>
        <p:nvSpPr>
          <p:cNvPr id="8199" name="Text Placeholder 3"/>
          <p:cNvSpPr txBox="1">
            <a:spLocks/>
          </p:cNvSpPr>
          <p:nvPr/>
        </p:nvSpPr>
        <p:spPr bwMode="auto">
          <a:xfrm>
            <a:off x="5110163" y="4697413"/>
            <a:ext cx="3662362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2857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1800" baseline="0"/>
              <a:t>Particles with different energies oscillate differently fast 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1800" baseline="0"/>
              <a:t>This creates a </a:t>
            </a:r>
            <a:r>
              <a:rPr lang="en-US" sz="1800" baseline="0">
                <a:solidFill>
                  <a:srgbClr val="3366FF"/>
                </a:solidFill>
              </a:rPr>
              <a:t>beam size growth</a:t>
            </a:r>
            <a:r>
              <a:rPr lang="en-US" sz="1800" baseline="0"/>
              <a:t> due to chromatic dilutions</a:t>
            </a:r>
          </a:p>
        </p:txBody>
      </p:sp>
    </p:spTree>
    <p:extLst>
      <p:ext uri="{BB962C8B-B14F-4D97-AF65-F5344CB8AC3E}">
        <p14:creationId xmlns:p14="http://schemas.microsoft.com/office/powerpoint/2010/main" val="162092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Example of GM misalignment 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of CLIC (simulations, model B10)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850" y="1675146"/>
            <a:ext cx="7167797" cy="447987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Beam oscillation due to ground motion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90" y="1503594"/>
            <a:ext cx="8183693" cy="45464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374650" y="714375"/>
            <a:ext cx="8585200" cy="681038"/>
          </a:xfrm>
        </p:spPr>
        <p:txBody>
          <a:bodyPr/>
          <a:lstStyle/>
          <a:p>
            <a:r>
              <a:rPr lang="en-US">
                <a:latin typeface="Arial" charset="0"/>
              </a:rPr>
              <a:t>Beam oscillation due to ground motion (zoom)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90" y="1503594"/>
            <a:ext cx="8183693" cy="454649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566" y="3823741"/>
            <a:ext cx="3716623" cy="24777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Beam-beam offset without fast mitigation methods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931" y="1776334"/>
            <a:ext cx="5866151" cy="4399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69696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11229</TotalTime>
  <Words>2242</Words>
  <Application>Microsoft Office PowerPoint</Application>
  <PresentationFormat>On-screen Show (4:3)</PresentationFormat>
  <Paragraphs>398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Standarddesign</vt:lpstr>
      <vt:lpstr>The ground motion mitigation concept of CLIC with focus on the beam orbit feedback</vt:lpstr>
      <vt:lpstr>Overview</vt:lpstr>
      <vt:lpstr>1. The problem of ground motion</vt:lpstr>
      <vt:lpstr>Effect of ground motion (GM) at the IP</vt:lpstr>
      <vt:lpstr>Main effects for beam offset and beam size growth due to GM</vt:lpstr>
      <vt:lpstr>Example of GM misalignment  of CLIC (simulations, model B10)</vt:lpstr>
      <vt:lpstr>Beam oscillation due to ground motion </vt:lpstr>
      <vt:lpstr>Beam oscillation due to ground motion (zoom) </vt:lpstr>
      <vt:lpstr>Beam-beam offset without fast mitigation methods</vt:lpstr>
      <vt:lpstr>Luminosity with only one mitigation method</vt:lpstr>
      <vt:lpstr>2. Ground motion mitigation strategy in CLIC</vt:lpstr>
      <vt:lpstr>The two tasks of the mitigation methods</vt:lpstr>
      <vt:lpstr>Method 1: beam orbit feedback</vt:lpstr>
      <vt:lpstr>Method 2: quadrupole stabilisation</vt:lpstr>
      <vt:lpstr>Method 3: IP feedback </vt:lpstr>
      <vt:lpstr>Method 4: the pre-isolator</vt:lpstr>
      <vt:lpstr>Overview of the four methods</vt:lpstr>
      <vt:lpstr>Modelling of ground motion effects</vt:lpstr>
      <vt:lpstr>Full-scale simulations for the verification of the design</vt:lpstr>
      <vt:lpstr>3. Orbit feedback design</vt:lpstr>
      <vt:lpstr>The system to be controlled </vt:lpstr>
      <vt:lpstr>The same model in control engineering style</vt:lpstr>
      <vt:lpstr>Excurse: Signal flow graphs</vt:lpstr>
      <vt:lpstr>Principles used for the controller design</vt:lpstr>
      <vt:lpstr>Principle of decoupling</vt:lpstr>
      <vt:lpstr>Decoupling via SVD of R</vt:lpstr>
      <vt:lpstr>Structure of the beam orbit feedback system</vt:lpstr>
      <vt:lpstr>Design of one the basic SISO controller g(z) </vt:lpstr>
      <vt:lpstr>Problem of mismatch of QP stabilisation and pre-isolator</vt:lpstr>
      <vt:lpstr>Modification of the quadrupole stabilisation function</vt:lpstr>
      <vt:lpstr>Modification of the quadrupole stabilisation function</vt:lpstr>
      <vt:lpstr>Magnitude of the open control loop (for fi=1)</vt:lpstr>
      <vt:lpstr>Phase of the open control loop (for fi=1)</vt:lpstr>
      <vt:lpstr>Magnitude of the sensitivity and noise frequency response of S(z) and –T(z) of the closed control loop (for fi=1)</vt:lpstr>
      <vt:lpstr>Optimization of each individual channel for beam oscillations </vt:lpstr>
      <vt:lpstr>Optimization of each individual channel for beam luminosity</vt:lpstr>
      <vt:lpstr>The final parameters fi</vt:lpstr>
      <vt:lpstr>Robustness studies</vt:lpstr>
      <vt:lpstr>5. Performance of the mitigation methods (simulation results)</vt:lpstr>
      <vt:lpstr>Beam oscillations with mitigation methods</vt:lpstr>
      <vt:lpstr>Beam-beam offset with mitigation methods</vt:lpstr>
      <vt:lpstr>Beam-beam offset with mitigation methods</vt:lpstr>
      <vt:lpstr>Luminosity loss with mitigation methods</vt:lpstr>
      <vt:lpstr>Luminosity loss with mitigation methods</vt:lpstr>
      <vt:lpstr>Final luminosity results</vt:lpstr>
      <vt:lpstr>Robustness studies and imperfection budget</vt:lpstr>
      <vt:lpstr>Recent activities and future work</vt:lpstr>
      <vt:lpstr>Thank you for your attention!</vt:lpstr>
    </vt:vector>
  </TitlesOfParts>
  <Company>tug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zidpc48</dc:creator>
  <cp:lastModifiedBy>Juergen Pfingstner</cp:lastModifiedBy>
  <cp:revision>636</cp:revision>
  <dcterms:created xsi:type="dcterms:W3CDTF">2005-10-19T08:19:59Z</dcterms:created>
  <dcterms:modified xsi:type="dcterms:W3CDTF">2013-07-04T14:02:26Z</dcterms:modified>
</cp:coreProperties>
</file>