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311" r:id="rId3"/>
    <p:sldId id="299" r:id="rId4"/>
    <p:sldId id="300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267" r:id="rId14"/>
    <p:sldId id="273" r:id="rId15"/>
    <p:sldId id="275" r:id="rId16"/>
    <p:sldId id="276" r:id="rId17"/>
    <p:sldId id="282" r:id="rId18"/>
    <p:sldId id="283" r:id="rId19"/>
    <p:sldId id="315" r:id="rId20"/>
    <p:sldId id="280" r:id="rId21"/>
    <p:sldId id="284" r:id="rId22"/>
    <p:sldId id="309" r:id="rId23"/>
    <p:sldId id="285" r:id="rId24"/>
    <p:sldId id="317" r:id="rId25"/>
    <p:sldId id="313" r:id="rId26"/>
    <p:sldId id="314" r:id="rId27"/>
    <p:sldId id="310" r:id="rId28"/>
    <p:sldId id="278" r:id="rId29"/>
    <p:sldId id="312" r:id="rId30"/>
    <p:sldId id="316" r:id="rId31"/>
    <p:sldId id="297" r:id="rId32"/>
    <p:sldId id="29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48" autoAdjust="0"/>
    <p:restoredTop sz="94660"/>
  </p:normalViewPr>
  <p:slideViewPr>
    <p:cSldViewPr>
      <p:cViewPr>
        <p:scale>
          <a:sx n="70" d="100"/>
          <a:sy n="70" d="100"/>
        </p:scale>
        <p:origin x="-102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4" d="100"/>
          <a:sy n="64" d="100"/>
        </p:scale>
        <p:origin x="-1434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ike\Documents\MyDocs\LEP3\energy_reach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ike\Documents\MyDocs\LEP3\circ_lumi17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ike\Documents\MyDocs\LEP3\beta_star_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ike\Documents\MyDocs\LEP3\hourglas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ike\Documents\MyDocs\LEP3\circ_lumi2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>
                <a:latin typeface="Times New Roman" pitchFamily="18" charset="0"/>
                <a:ea typeface="Tahoma" pitchFamily="34" charset="0"/>
                <a:cs typeface="Times New Roman" pitchFamily="18" charset="0"/>
              </a:rPr>
              <a:t>Energy reach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1"/>
          <c:order val="1"/>
          <c:tx>
            <c:strRef>
              <c:f>Sheet1!$F$54</c:f>
              <c:strCache>
                <c:ptCount val="1"/>
                <c:pt idx="0">
                  <c:v>5% RF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Sheet1!$F$55:$F$68</c:f>
              <c:numCache>
                <c:formatCode>General</c:formatCode>
                <c:ptCount val="14"/>
                <c:pt idx="0">
                  <c:v>94.247372358495895</c:v>
                </c:pt>
                <c:pt idx="1">
                  <c:v>133.28591220741205</c:v>
                </c:pt>
                <c:pt idx="2">
                  <c:v>163.24123740477759</c:v>
                </c:pt>
                <c:pt idx="3">
                  <c:v>188.49474471699182</c:v>
                </c:pt>
                <c:pt idx="4">
                  <c:v>210.7435312943316</c:v>
                </c:pt>
                <c:pt idx="5">
                  <c:v>230.85797187640267</c:v>
                </c:pt>
                <c:pt idx="6">
                  <c:v>249.35510898188321</c:v>
                </c:pt>
                <c:pt idx="7">
                  <c:v>266.57182441482416</c:v>
                </c:pt>
                <c:pt idx="8">
                  <c:v>282.74211707548778</c:v>
                </c:pt>
                <c:pt idx="9">
                  <c:v>298.03636013884255</c:v>
                </c:pt>
                <c:pt idx="10">
                  <c:v>312.58317159004378</c:v>
                </c:pt>
                <c:pt idx="11">
                  <c:v>326.48247480955524</c:v>
                </c:pt>
                <c:pt idx="12">
                  <c:v>339.81373361630466</c:v>
                </c:pt>
                <c:pt idx="13">
                  <c:v>352.64137696920039</c:v>
                </c:pt>
              </c:numCache>
            </c:numRef>
          </c:xVal>
          <c:yVal>
            <c:numRef>
              <c:f>Sheet1!$C$55:$C$68</c:f>
              <c:numCache>
                <c:formatCode>General</c:formatCode>
                <c:ptCount val="14"/>
                <c:pt idx="0">
                  <c:v>1000</c:v>
                </c:pt>
                <c:pt idx="1">
                  <c:v>2000</c:v>
                </c:pt>
                <c:pt idx="2">
                  <c:v>3000</c:v>
                </c:pt>
                <c:pt idx="3">
                  <c:v>4000</c:v>
                </c:pt>
                <c:pt idx="4">
                  <c:v>5000</c:v>
                </c:pt>
                <c:pt idx="5">
                  <c:v>6000</c:v>
                </c:pt>
                <c:pt idx="6">
                  <c:v>7000</c:v>
                </c:pt>
                <c:pt idx="7">
                  <c:v>8000</c:v>
                </c:pt>
                <c:pt idx="8">
                  <c:v>9000</c:v>
                </c:pt>
                <c:pt idx="9">
                  <c:v>10000</c:v>
                </c:pt>
                <c:pt idx="10">
                  <c:v>11000</c:v>
                </c:pt>
                <c:pt idx="11">
                  <c:v>12000</c:v>
                </c:pt>
                <c:pt idx="12">
                  <c:v>13000</c:v>
                </c:pt>
                <c:pt idx="13">
                  <c:v>14000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Sheet1!$G$54</c:f>
              <c:strCache>
                <c:ptCount val="1"/>
                <c:pt idx="0">
                  <c:v>2% RF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Sheet1!$G$55:$G$68</c:f>
              <c:numCache>
                <c:formatCode>General</c:formatCode>
                <c:ptCount val="14"/>
                <c:pt idx="0">
                  <c:v>74.952176499920668</c:v>
                </c:pt>
                <c:pt idx="1">
                  <c:v>105.9983845355698</c:v>
                </c:pt>
                <c:pt idx="2">
                  <c:v>129.82097783573258</c:v>
                </c:pt>
                <c:pt idx="3">
                  <c:v>149.90435299984122</c:v>
                </c:pt>
                <c:pt idx="4">
                  <c:v>167.5981617153848</c:v>
                </c:pt>
                <c:pt idx="5">
                  <c:v>183.59458753582999</c:v>
                </c:pt>
                <c:pt idx="6">
                  <c:v>198.30481924180955</c:v>
                </c:pt>
                <c:pt idx="7">
                  <c:v>211.99676907113943</c:v>
                </c:pt>
                <c:pt idx="8">
                  <c:v>224.85652949976188</c:v>
                </c:pt>
                <c:pt idx="9">
                  <c:v>237.01959332669645</c:v>
                </c:pt>
                <c:pt idx="10">
                  <c:v>248.58824667073011</c:v>
                </c:pt>
                <c:pt idx="11">
                  <c:v>259.64195567146521</c:v>
                </c:pt>
                <c:pt idx="12">
                  <c:v>270.24391557809093</c:v>
                </c:pt>
                <c:pt idx="13">
                  <c:v>280.44536485571217</c:v>
                </c:pt>
              </c:numCache>
            </c:numRef>
          </c:xVal>
          <c:yVal>
            <c:numRef>
              <c:f>Sheet1!$C$55:$C$68</c:f>
              <c:numCache>
                <c:formatCode>General</c:formatCode>
                <c:ptCount val="14"/>
                <c:pt idx="0">
                  <c:v>1000</c:v>
                </c:pt>
                <c:pt idx="1">
                  <c:v>2000</c:v>
                </c:pt>
                <c:pt idx="2">
                  <c:v>3000</c:v>
                </c:pt>
                <c:pt idx="3">
                  <c:v>4000</c:v>
                </c:pt>
                <c:pt idx="4">
                  <c:v>5000</c:v>
                </c:pt>
                <c:pt idx="5">
                  <c:v>6000</c:v>
                </c:pt>
                <c:pt idx="6">
                  <c:v>7000</c:v>
                </c:pt>
                <c:pt idx="7">
                  <c:v>8000</c:v>
                </c:pt>
                <c:pt idx="8">
                  <c:v>9000</c:v>
                </c:pt>
                <c:pt idx="9">
                  <c:v>10000</c:v>
                </c:pt>
                <c:pt idx="10">
                  <c:v>11000</c:v>
                </c:pt>
                <c:pt idx="11">
                  <c:v>12000</c:v>
                </c:pt>
                <c:pt idx="12">
                  <c:v>13000</c:v>
                </c:pt>
                <c:pt idx="13">
                  <c:v>14000</c:v>
                </c:pt>
              </c:numCache>
            </c:numRef>
          </c:yVal>
          <c:smooth val="1"/>
        </c:ser>
        <c:ser>
          <c:idx val="0"/>
          <c:order val="0"/>
          <c:tx>
            <c:strRef>
              <c:f>Sheet1!$H$54</c:f>
              <c:strCache>
                <c:ptCount val="1"/>
                <c:pt idx="0">
                  <c:v>1% RF</c:v>
                </c:pt>
              </c:strCache>
            </c:strRef>
          </c:tx>
          <c:spPr>
            <a:ln>
              <a:solidFill>
                <a:schemeClr val="tx1"/>
              </a:solidFill>
              <a:prstDash val="dashDot"/>
            </a:ln>
          </c:spPr>
          <c:marker>
            <c:symbol val="none"/>
          </c:marker>
          <c:xVal>
            <c:numRef>
              <c:f>Sheet1!$H$55:$H$68</c:f>
              <c:numCache>
                <c:formatCode>General</c:formatCode>
                <c:ptCount val="14"/>
                <c:pt idx="0">
                  <c:v>63.027016534246968</c:v>
                </c:pt>
                <c:pt idx="1">
                  <c:v>89.133661578645373</c:v>
                </c:pt>
                <c:pt idx="2">
                  <c:v>109.16599488679941</c:v>
                </c:pt>
                <c:pt idx="3">
                  <c:v>126.05403306849394</c:v>
                </c:pt>
                <c:pt idx="4">
                  <c:v>140.9326933895795</c:v>
                </c:pt>
                <c:pt idx="5">
                  <c:v>154.38403051886368</c:v>
                </c:pt>
                <c:pt idx="6">
                  <c:v>166.75381162797356</c:v>
                </c:pt>
                <c:pt idx="7">
                  <c:v>178.26732315729075</c:v>
                </c:pt>
                <c:pt idx="8">
                  <c:v>189.08104960274096</c:v>
                </c:pt>
                <c:pt idx="9">
                  <c:v>199.30892637331218</c:v>
                </c:pt>
                <c:pt idx="10">
                  <c:v>209.03696549962316</c:v>
                </c:pt>
                <c:pt idx="11">
                  <c:v>218.33198977359882</c:v>
                </c:pt>
                <c:pt idx="12">
                  <c:v>227.24713985374405</c:v>
                </c:pt>
                <c:pt idx="13">
                  <c:v>235.82550198168852</c:v>
                </c:pt>
              </c:numCache>
            </c:numRef>
          </c:xVal>
          <c:yVal>
            <c:numRef>
              <c:f>Sheet1!$C$55:$C$68</c:f>
              <c:numCache>
                <c:formatCode>General</c:formatCode>
                <c:ptCount val="14"/>
                <c:pt idx="0">
                  <c:v>1000</c:v>
                </c:pt>
                <c:pt idx="1">
                  <c:v>2000</c:v>
                </c:pt>
                <c:pt idx="2">
                  <c:v>3000</c:v>
                </c:pt>
                <c:pt idx="3">
                  <c:v>4000</c:v>
                </c:pt>
                <c:pt idx="4">
                  <c:v>5000</c:v>
                </c:pt>
                <c:pt idx="5">
                  <c:v>6000</c:v>
                </c:pt>
                <c:pt idx="6">
                  <c:v>7000</c:v>
                </c:pt>
                <c:pt idx="7">
                  <c:v>8000</c:v>
                </c:pt>
                <c:pt idx="8">
                  <c:v>9000</c:v>
                </c:pt>
                <c:pt idx="9">
                  <c:v>10000</c:v>
                </c:pt>
                <c:pt idx="10">
                  <c:v>11000</c:v>
                </c:pt>
                <c:pt idx="11">
                  <c:v>12000</c:v>
                </c:pt>
                <c:pt idx="12">
                  <c:v>13000</c:v>
                </c:pt>
                <c:pt idx="13">
                  <c:v>14000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768448"/>
        <c:axId val="44135552"/>
      </c:scatterChart>
      <c:valAx>
        <c:axId val="43768448"/>
        <c:scaling>
          <c:orientation val="minMax"/>
          <c:max val="350"/>
          <c:min val="1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>
                    <a:latin typeface="Times New Roman" pitchFamily="18" charset="0"/>
                    <a:cs typeface="Times New Roman" pitchFamily="18" charset="0"/>
                  </a:rPr>
                  <a:t>beam energy (Gev)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in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44135552"/>
        <c:crosses val="autoZero"/>
        <c:crossBetween val="midCat"/>
      </c:valAx>
      <c:valAx>
        <c:axId val="44135552"/>
        <c:scaling>
          <c:orientation val="minMax"/>
          <c:max val="140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>
                    <a:latin typeface="Times New Roman" pitchFamily="18" charset="0"/>
                    <a:cs typeface="Times New Roman" pitchFamily="18" charset="0"/>
                  </a:rPr>
                  <a:t>bending radius</a:t>
                </a:r>
                <a:r>
                  <a:rPr lang="en-GB" sz="1200" baseline="0">
                    <a:latin typeface="Times New Roman" pitchFamily="18" charset="0"/>
                    <a:cs typeface="Times New Roman" pitchFamily="18" charset="0"/>
                  </a:rPr>
                  <a:t> (m)</a:t>
                </a:r>
                <a:endParaRPr lang="en-GB" sz="120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43768448"/>
        <c:crossesAt val="100"/>
        <c:crossBetween val="midCat"/>
      </c:valAx>
    </c:plotArea>
    <c:legend>
      <c:legendPos val="r"/>
      <c:layout/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78609275404076"/>
          <c:y val="3.5602593857871283E-2"/>
          <c:w val="0.59086185173564343"/>
          <c:h val="0.81238753220716486"/>
        </c:manualLayout>
      </c:layout>
      <c:scatterChart>
        <c:scatterStyle val="smoothMarker"/>
        <c:varyColors val="0"/>
        <c:ser>
          <c:idx val="1"/>
          <c:order val="0"/>
          <c:tx>
            <c:v>Telnov</c:v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calculator!$F$13:$F$29</c:f>
              <c:numCache>
                <c:formatCode>General</c:formatCode>
                <c:ptCount val="17"/>
                <c:pt idx="0">
                  <c:v>45</c:v>
                </c:pt>
                <c:pt idx="1">
                  <c:v>50</c:v>
                </c:pt>
                <c:pt idx="2">
                  <c:v>60</c:v>
                </c:pt>
                <c:pt idx="3">
                  <c:v>70</c:v>
                </c:pt>
                <c:pt idx="4">
                  <c:v>80</c:v>
                </c:pt>
                <c:pt idx="5">
                  <c:v>90</c:v>
                </c:pt>
                <c:pt idx="6">
                  <c:v>100</c:v>
                </c:pt>
                <c:pt idx="7">
                  <c:v>110</c:v>
                </c:pt>
                <c:pt idx="8">
                  <c:v>120</c:v>
                </c:pt>
                <c:pt idx="9">
                  <c:v>130</c:v>
                </c:pt>
                <c:pt idx="10">
                  <c:v>140</c:v>
                </c:pt>
                <c:pt idx="11">
                  <c:v>150</c:v>
                </c:pt>
                <c:pt idx="12">
                  <c:v>160</c:v>
                </c:pt>
                <c:pt idx="13">
                  <c:v>170</c:v>
                </c:pt>
                <c:pt idx="14">
                  <c:v>180</c:v>
                </c:pt>
                <c:pt idx="15">
                  <c:v>190</c:v>
                </c:pt>
                <c:pt idx="16">
                  <c:v>200</c:v>
                </c:pt>
              </c:numCache>
            </c:numRef>
          </c:xVal>
          <c:yVal>
            <c:numRef>
              <c:f>calculator!$AQ$13:$AQ$29</c:f>
              <c:numCache>
                <c:formatCode>0.00E+00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13418546375.77788</c:v>
                </c:pt>
                <c:pt idx="7">
                  <c:v>142133842.31386539</c:v>
                </c:pt>
                <c:pt idx="8">
                  <c:v>4353015.2273460645</c:v>
                </c:pt>
                <c:pt idx="9">
                  <c:v>281778.1853146092</c:v>
                </c:pt>
                <c:pt idx="10">
                  <c:v>31431.228492707938</c:v>
                </c:pt>
                <c:pt idx="11">
                  <c:v>5258.953226666712</c:v>
                </c:pt>
                <c:pt idx="12">
                  <c:v>1197.8707075572722</c:v>
                </c:pt>
                <c:pt idx="13">
                  <c:v>346.52259339071384</c:v>
                </c:pt>
                <c:pt idx="14">
                  <c:v>121.00247697338092</c:v>
                </c:pt>
                <c:pt idx="15">
                  <c:v>49.106842745463339</c:v>
                </c:pt>
                <c:pt idx="16">
                  <c:v>22.505965421694526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342656"/>
        <c:axId val="85213952"/>
      </c:scatterChart>
      <c:valAx>
        <c:axId val="64342656"/>
        <c:scaling>
          <c:orientation val="minMax"/>
          <c:max val="200"/>
          <c:min val="10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beam energy (GeV)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low"/>
        <c:crossAx val="85213952"/>
        <c:crosses val="autoZero"/>
        <c:crossBetween val="midCat"/>
      </c:valAx>
      <c:valAx>
        <c:axId val="85213952"/>
        <c:scaling>
          <c:logBase val="10"/>
          <c:orientation val="minMax"/>
          <c:max val="100000"/>
          <c:min val="1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beam lifetime (sec)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6434265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R for beta*_y of 1mm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hourglass!$F$1</c:f>
              <c:strCache>
                <c:ptCount val="1"/>
                <c:pt idx="0">
                  <c:v>R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hourglass!$B$14:$B$52</c:f>
              <c:numCache>
                <c:formatCode>General</c:formatCode>
                <c:ptCount val="39"/>
                <c:pt idx="0">
                  <c:v>4.5</c:v>
                </c:pt>
                <c:pt idx="1">
                  <c:v>4.4000000000000004</c:v>
                </c:pt>
                <c:pt idx="2">
                  <c:v>4.3</c:v>
                </c:pt>
                <c:pt idx="3">
                  <c:v>4.2</c:v>
                </c:pt>
                <c:pt idx="4">
                  <c:v>4.0999999999999996</c:v>
                </c:pt>
                <c:pt idx="5">
                  <c:v>4</c:v>
                </c:pt>
                <c:pt idx="6">
                  <c:v>3.9</c:v>
                </c:pt>
                <c:pt idx="7">
                  <c:v>3.8</c:v>
                </c:pt>
                <c:pt idx="8">
                  <c:v>3.7</c:v>
                </c:pt>
                <c:pt idx="9">
                  <c:v>3.6</c:v>
                </c:pt>
                <c:pt idx="10">
                  <c:v>3.5</c:v>
                </c:pt>
                <c:pt idx="11">
                  <c:v>3.4</c:v>
                </c:pt>
                <c:pt idx="12">
                  <c:v>3.3</c:v>
                </c:pt>
                <c:pt idx="13">
                  <c:v>3.2</c:v>
                </c:pt>
                <c:pt idx="14">
                  <c:v>3.1</c:v>
                </c:pt>
                <c:pt idx="15">
                  <c:v>3.0000000000000102</c:v>
                </c:pt>
                <c:pt idx="16">
                  <c:v>2.9000000000000101</c:v>
                </c:pt>
                <c:pt idx="17">
                  <c:v>2.80000000000001</c:v>
                </c:pt>
                <c:pt idx="18">
                  <c:v>2.7000000000000099</c:v>
                </c:pt>
                <c:pt idx="19">
                  <c:v>2.6000000000000099</c:v>
                </c:pt>
                <c:pt idx="20">
                  <c:v>2.5000000000000102</c:v>
                </c:pt>
                <c:pt idx="21">
                  <c:v>2.4000000000000101</c:v>
                </c:pt>
                <c:pt idx="22">
                  <c:v>2.30000000000001</c:v>
                </c:pt>
                <c:pt idx="23">
                  <c:v>2.2000000000000099</c:v>
                </c:pt>
                <c:pt idx="24">
                  <c:v>2.1000000000000099</c:v>
                </c:pt>
                <c:pt idx="25">
                  <c:v>2.0000000000000102</c:v>
                </c:pt>
                <c:pt idx="26">
                  <c:v>1.9000000000000099</c:v>
                </c:pt>
                <c:pt idx="27">
                  <c:v>1.80000000000001</c:v>
                </c:pt>
                <c:pt idx="28">
                  <c:v>1.7000000000000099</c:v>
                </c:pt>
                <c:pt idx="29">
                  <c:v>1.6000000000000101</c:v>
                </c:pt>
                <c:pt idx="30">
                  <c:v>1.50000000000001</c:v>
                </c:pt>
                <c:pt idx="31">
                  <c:v>1.4000000000000099</c:v>
                </c:pt>
                <c:pt idx="32">
                  <c:v>1.30000000000001</c:v>
                </c:pt>
                <c:pt idx="33">
                  <c:v>1.2000000000000099</c:v>
                </c:pt>
                <c:pt idx="34">
                  <c:v>1.1000000000000101</c:v>
                </c:pt>
                <c:pt idx="35">
                  <c:v>1.00000000000001</c:v>
                </c:pt>
                <c:pt idx="36">
                  <c:v>0.90000000000001001</c:v>
                </c:pt>
                <c:pt idx="37">
                  <c:v>0.80000000000001004</c:v>
                </c:pt>
                <c:pt idx="38">
                  <c:v>0.70000000000000995</c:v>
                </c:pt>
              </c:numCache>
            </c:numRef>
          </c:xVal>
          <c:yVal>
            <c:numRef>
              <c:f>hourglass!$G$14:$G$52</c:f>
              <c:numCache>
                <c:formatCode>General</c:formatCode>
                <c:ptCount val="39"/>
                <c:pt idx="0">
                  <c:v>0.4906458496024988</c:v>
                </c:pt>
                <c:pt idx="1">
                  <c:v>0.49646095966644371</c:v>
                </c:pt>
                <c:pt idx="2">
                  <c:v>0.50243533988366429</c:v>
                </c:pt>
                <c:pt idx="3">
                  <c:v>0.50857578174085483</c:v>
                </c:pt>
                <c:pt idx="4">
                  <c:v>0.51488945791595797</c:v>
                </c:pt>
                <c:pt idx="5">
                  <c:v>0.52138394709425617</c:v>
                </c:pt>
                <c:pt idx="6">
                  <c:v>0.52806726031587081</c:v>
                </c:pt>
                <c:pt idx="7">
                  <c:v>0.53494786886802626</c:v>
                </c:pt>
                <c:pt idx="8">
                  <c:v>0.54203473370296895</c:v>
                </c:pt>
                <c:pt idx="9">
                  <c:v>0.54933733631692672</c:v>
                </c:pt>
                <c:pt idx="10">
                  <c:v>0.55686571096263937</c:v>
                </c:pt>
                <c:pt idx="11">
                  <c:v>0.56463047798200494</c:v>
                </c:pt>
                <c:pt idx="12">
                  <c:v>0.57264287792854696</c:v>
                </c:pt>
                <c:pt idx="13">
                  <c:v>0.58091480599142908</c:v>
                </c:pt>
                <c:pt idx="14">
                  <c:v>0.58945884601977894</c:v>
                </c:pt>
                <c:pt idx="15">
                  <c:v>0.59828830315951342</c:v>
                </c:pt>
                <c:pt idx="16">
                  <c:v>0.60741723372955203</c:v>
                </c:pt>
                <c:pt idx="17">
                  <c:v>0.61686047044611081</c:v>
                </c:pt>
                <c:pt idx="18">
                  <c:v>0.62663364040633052</c:v>
                </c:pt>
                <c:pt idx="19">
                  <c:v>0.63675317230221062</c:v>
                </c:pt>
                <c:pt idx="20">
                  <c:v>0.6472362880656557</c:v>
                </c:pt>
                <c:pt idx="21">
                  <c:v>0.65810097242507226</c:v>
                </c:pt>
                <c:pt idx="22">
                  <c:v>0.66936591151697578</c:v>
                </c:pt>
                <c:pt idx="23">
                  <c:v>0.68105038851083011</c:v>
                </c:pt>
                <c:pt idx="24">
                  <c:v>0.69317411984841337</c:v>
                </c:pt>
                <c:pt idx="25">
                  <c:v>0.70575700971699773</c:v>
                </c:pt>
                <c:pt idx="26">
                  <c:v>0.71881879213116806</c:v>
                </c:pt>
                <c:pt idx="27">
                  <c:v>0.73237851859360759</c:v>
                </c:pt>
                <c:pt idx="28">
                  <c:v>0.74645383347659933</c:v>
                </c:pt>
                <c:pt idx="29">
                  <c:v>0.76105995723819564</c:v>
                </c:pt>
                <c:pt idx="30">
                  <c:v>0.77620826688542244</c:v>
                </c:pt>
                <c:pt idx="31">
                  <c:v>0.79190432032309899</c:v>
                </c:pt>
                <c:pt idx="32">
                  <c:v>0.80814511184563975</c:v>
                </c:pt>
                <c:pt idx="33">
                  <c:v>0.82491526431863704</c:v>
                </c:pt>
                <c:pt idx="34">
                  <c:v>0.84218175317367583</c:v>
                </c:pt>
                <c:pt idx="35">
                  <c:v>0.85988661329622185</c:v>
                </c:pt>
                <c:pt idx="36">
                  <c:v>0.8779369050188538</c:v>
                </c:pt>
                <c:pt idx="37">
                  <c:v>0.89619103597557082</c:v>
                </c:pt>
                <c:pt idx="38">
                  <c:v>0.91444043542927633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930496"/>
        <c:axId val="102284288"/>
      </c:scatterChart>
      <c:valAx>
        <c:axId val="101930496"/>
        <c:scaling>
          <c:orientation val="minMax"/>
          <c:max val="4.5"/>
          <c:min val="0.5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sigma_z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2284288"/>
        <c:crosses val="autoZero"/>
        <c:crossBetween val="midCat"/>
      </c:valAx>
      <c:valAx>
        <c:axId val="102284288"/>
        <c:scaling>
          <c:orientation val="minMax"/>
          <c:min val="0.30000000000000004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reduction factor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193049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1"/>
          <c:order val="1"/>
          <c:tx>
            <c:strRef>
              <c:f>hourglass!$H$53</c:f>
              <c:strCache>
                <c:ptCount val="1"/>
                <c:pt idx="0">
                  <c:v>σz = 2mm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hourglass!$A$54:$A$68</c:f>
              <c:numCache>
                <c:formatCode>General</c:formatCode>
                <c:ptCount val="15"/>
                <c:pt idx="0">
                  <c:v>1.5</c:v>
                </c:pt>
                <c:pt idx="1">
                  <c:v>1.4</c:v>
                </c:pt>
                <c:pt idx="2">
                  <c:v>1.3</c:v>
                </c:pt>
                <c:pt idx="3">
                  <c:v>1.2</c:v>
                </c:pt>
                <c:pt idx="4">
                  <c:v>1.1000000000000001</c:v>
                </c:pt>
                <c:pt idx="5">
                  <c:v>1</c:v>
                </c:pt>
                <c:pt idx="6">
                  <c:v>0.89999999999999902</c:v>
                </c:pt>
                <c:pt idx="7">
                  <c:v>0.79999999999999905</c:v>
                </c:pt>
                <c:pt idx="8">
                  <c:v>0.69999999999999896</c:v>
                </c:pt>
                <c:pt idx="9">
                  <c:v>0.59999999999999898</c:v>
                </c:pt>
                <c:pt idx="10">
                  <c:v>0.5</c:v>
                </c:pt>
                <c:pt idx="11">
                  <c:v>0.4</c:v>
                </c:pt>
                <c:pt idx="12">
                  <c:v>0.3</c:v>
                </c:pt>
                <c:pt idx="13">
                  <c:v>0.2</c:v>
                </c:pt>
                <c:pt idx="14">
                  <c:v>0.1</c:v>
                </c:pt>
              </c:numCache>
            </c:numRef>
          </c:xVal>
          <c:yVal>
            <c:numRef>
              <c:f>hourglass!$H$54:$H$68</c:f>
              <c:numCache>
                <c:formatCode>General</c:formatCode>
                <c:ptCount val="15"/>
                <c:pt idx="0">
                  <c:v>0.75827465146701978</c:v>
                </c:pt>
                <c:pt idx="1">
                  <c:v>0.79694307806484854</c:v>
                </c:pt>
                <c:pt idx="2">
                  <c:v>0.83966527492592424</c:v>
                </c:pt>
                <c:pt idx="3">
                  <c:v>0.88713677376247801</c:v>
                </c:pt>
                <c:pt idx="4">
                  <c:v>0.94023375346144922</c:v>
                </c:pt>
                <c:pt idx="5">
                  <c:v>1.0000807846351127</c:v>
                </c:pt>
                <c:pt idx="6">
                  <c:v>1.0681538849500982</c:v>
                </c:pt>
                <c:pt idx="7">
                  <c:v>1.1464437580871074</c:v>
                </c:pt>
                <c:pt idx="8">
                  <c:v>1.2377273949874958</c:v>
                </c:pt>
                <c:pt idx="9">
                  <c:v>1.346048469020358</c:v>
                </c:pt>
                <c:pt idx="10">
                  <c:v>1.4776362394622535</c:v>
                </c:pt>
                <c:pt idx="11">
                  <c:v>1.6428564316435972</c:v>
                </c:pt>
                <c:pt idx="12">
                  <c:v>1.8610092595389265</c:v>
                </c:pt>
                <c:pt idx="13">
                  <c:v>2.1751432218921316</c:v>
                </c:pt>
                <c:pt idx="14">
                  <c:v>2.7218339311964215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hourglass!$H$69</c:f>
              <c:strCache>
                <c:ptCount val="1"/>
                <c:pt idx="0">
                  <c:v>σz = 1mm</c:v>
                </c:pt>
              </c:strCache>
            </c:strRef>
          </c:tx>
          <c:spPr>
            <a:ln w="2857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hourglass!$A$70:$A$84</c:f>
              <c:numCache>
                <c:formatCode>General</c:formatCode>
                <c:ptCount val="15"/>
                <c:pt idx="0">
                  <c:v>1.5</c:v>
                </c:pt>
                <c:pt idx="1">
                  <c:v>1.4</c:v>
                </c:pt>
                <c:pt idx="2">
                  <c:v>1.3</c:v>
                </c:pt>
                <c:pt idx="3">
                  <c:v>1.2</c:v>
                </c:pt>
                <c:pt idx="4">
                  <c:v>1.1000000000000001</c:v>
                </c:pt>
                <c:pt idx="5">
                  <c:v>1</c:v>
                </c:pt>
                <c:pt idx="6">
                  <c:v>0.89999999999999902</c:v>
                </c:pt>
                <c:pt idx="7">
                  <c:v>0.79999999999999905</c:v>
                </c:pt>
                <c:pt idx="8">
                  <c:v>0.69999999999999896</c:v>
                </c:pt>
                <c:pt idx="9">
                  <c:v>0.59999999999999898</c:v>
                </c:pt>
                <c:pt idx="10">
                  <c:v>0.5</c:v>
                </c:pt>
                <c:pt idx="11">
                  <c:v>0.4</c:v>
                </c:pt>
                <c:pt idx="12">
                  <c:v>0.3</c:v>
                </c:pt>
                <c:pt idx="13">
                  <c:v>0.2</c:v>
                </c:pt>
                <c:pt idx="14">
                  <c:v>0.1</c:v>
                </c:pt>
              </c:numCache>
            </c:numRef>
          </c:xVal>
          <c:yVal>
            <c:numRef>
              <c:f>hourglass!$H$70:$H$84</c:f>
              <c:numCache>
                <c:formatCode>General</c:formatCode>
                <c:ptCount val="15"/>
                <c:pt idx="0">
                  <c:v>0.86956112589727919</c:v>
                </c:pt>
                <c:pt idx="1">
                  <c:v>0.9229375700308059</c:v>
                </c:pt>
                <c:pt idx="2">
                  <c:v>0.98300499226580074</c:v>
                </c:pt>
                <c:pt idx="3">
                  <c:v>1.0510780511547038</c:v>
                </c:pt>
                <c:pt idx="4">
                  <c:v>1.1288404818769722</c:v>
                </c:pt>
                <c:pt idx="5">
                  <c:v>1.2184874781014932</c:v>
                </c:pt>
                <c:pt idx="6">
                  <c:v>1.3229422109214324</c:v>
                </c:pt>
                <c:pt idx="7">
                  <c:v>1.4461980911457886</c:v>
                </c:pt>
                <c:pt idx="8">
                  <c:v>1.5938861561296989</c:v>
                </c:pt>
                <c:pt idx="9">
                  <c:v>1.7742735475249582</c:v>
                </c:pt>
                <c:pt idx="10">
                  <c:v>2.0001615692702255</c:v>
                </c:pt>
                <c:pt idx="11">
                  <c:v>2.292887516174213</c:v>
                </c:pt>
                <c:pt idx="12">
                  <c:v>2.6920969380407129</c:v>
                </c:pt>
                <c:pt idx="13">
                  <c:v>3.2857128632871944</c:v>
                </c:pt>
                <c:pt idx="14">
                  <c:v>4.3502864437842632</c:v>
                </c:pt>
              </c:numCache>
            </c:numRef>
          </c:yVal>
          <c:smooth val="1"/>
        </c:ser>
        <c:ser>
          <c:idx val="0"/>
          <c:order val="0"/>
          <c:tx>
            <c:strRef>
              <c:f>hourglass!$H$85</c:f>
              <c:strCache>
                <c:ptCount val="1"/>
                <c:pt idx="0">
                  <c:v>σz = 3mm</c:v>
                </c:pt>
              </c:strCache>
            </c:strRef>
          </c:tx>
          <c:spPr>
            <a:ln>
              <a:solidFill>
                <a:schemeClr val="tx1"/>
              </a:solidFill>
              <a:prstDash val="dashDot"/>
            </a:ln>
          </c:spPr>
          <c:marker>
            <c:symbol val="none"/>
          </c:marker>
          <c:xVal>
            <c:numRef>
              <c:f>hourglass!$A$86:$A$100</c:f>
              <c:numCache>
                <c:formatCode>General</c:formatCode>
                <c:ptCount val="15"/>
                <c:pt idx="0">
                  <c:v>1.5</c:v>
                </c:pt>
                <c:pt idx="1">
                  <c:v>1.4</c:v>
                </c:pt>
                <c:pt idx="2">
                  <c:v>1.3</c:v>
                </c:pt>
                <c:pt idx="3">
                  <c:v>1.2</c:v>
                </c:pt>
                <c:pt idx="4">
                  <c:v>1.1000000000000001</c:v>
                </c:pt>
                <c:pt idx="5">
                  <c:v>1</c:v>
                </c:pt>
                <c:pt idx="6">
                  <c:v>0.89999999999999902</c:v>
                </c:pt>
                <c:pt idx="7">
                  <c:v>0.79999999999999905</c:v>
                </c:pt>
                <c:pt idx="8">
                  <c:v>0.69999999999999896</c:v>
                </c:pt>
                <c:pt idx="9">
                  <c:v>0.59999999999999898</c:v>
                </c:pt>
                <c:pt idx="10">
                  <c:v>0.5</c:v>
                </c:pt>
                <c:pt idx="11">
                  <c:v>0.4</c:v>
                </c:pt>
                <c:pt idx="12">
                  <c:v>0.3</c:v>
                </c:pt>
                <c:pt idx="13">
                  <c:v>0.2</c:v>
                </c:pt>
                <c:pt idx="14">
                  <c:v>0.1</c:v>
                </c:pt>
              </c:numCache>
            </c:numRef>
          </c:xVal>
          <c:yVal>
            <c:numRef>
              <c:f>hourglass!$H$86:$H$100</c:f>
              <c:numCache>
                <c:formatCode>General</c:formatCode>
                <c:ptCount val="15"/>
                <c:pt idx="0">
                  <c:v>0.66672052309007512</c:v>
                </c:pt>
                <c:pt idx="1">
                  <c:v>0.6962926099701503</c:v>
                </c:pt>
                <c:pt idx="2">
                  <c:v>0.7286651898497547</c:v>
                </c:pt>
                <c:pt idx="3">
                  <c:v>0.76429583872473772</c:v>
                </c:pt>
                <c:pt idx="4">
                  <c:v>0.8037597565774538</c:v>
                </c:pt>
                <c:pt idx="5">
                  <c:v>0.84779410962096369</c:v>
                </c:pt>
                <c:pt idx="6">
                  <c:v>0.89736564601357161</c:v>
                </c:pt>
                <c:pt idx="7">
                  <c:v>0.95377805588118003</c:v>
                </c:pt>
                <c:pt idx="8">
                  <c:v>1.0188510208121093</c:v>
                </c:pt>
                <c:pt idx="9">
                  <c:v>1.0952376210957322</c:v>
                </c:pt>
                <c:pt idx="10">
                  <c:v>1.1870327423950642</c:v>
                </c:pt>
                <c:pt idx="11">
                  <c:v>1.301067174127708</c:v>
                </c:pt>
                <c:pt idx="12">
                  <c:v>1.4500954812614213</c:v>
                </c:pt>
                <c:pt idx="13">
                  <c:v>1.6626516485720844</c:v>
                </c:pt>
                <c:pt idx="14">
                  <c:v>2.0295219161490494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245312"/>
        <c:axId val="103249024"/>
      </c:scatterChart>
      <c:valAx>
        <c:axId val="103245312"/>
        <c:scaling>
          <c:orientation val="minMax"/>
          <c:max val="1.5"/>
          <c:min val="0.5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beta*_y</a:t>
                </a:r>
                <a:r>
                  <a:rPr lang="en-GB" baseline="0"/>
                  <a:t> (mm)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3249024"/>
        <c:crosses val="autoZero"/>
        <c:crossBetween val="midCat"/>
      </c:valAx>
      <c:valAx>
        <c:axId val="103249024"/>
        <c:scaling>
          <c:orientation val="minMax"/>
          <c:max val="2"/>
          <c:min val="0.60000000000000009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Relative luminosity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324531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xi_y = 0.13</c:v>
          </c:tx>
          <c:spPr>
            <a:ln w="50800"/>
          </c:spPr>
          <c:marker>
            <c:symbol val="none"/>
          </c:marker>
          <c:xVal>
            <c:numRef>
              <c:f>calculator!$F$98:$F$110</c:f>
              <c:numCache>
                <c:formatCode>General</c:formatCode>
                <c:ptCount val="13"/>
                <c:pt idx="0">
                  <c:v>130</c:v>
                </c:pt>
                <c:pt idx="1">
                  <c:v>140</c:v>
                </c:pt>
                <c:pt idx="2">
                  <c:v>150</c:v>
                </c:pt>
                <c:pt idx="3">
                  <c:v>160</c:v>
                </c:pt>
                <c:pt idx="4">
                  <c:v>170</c:v>
                </c:pt>
                <c:pt idx="5">
                  <c:v>180</c:v>
                </c:pt>
                <c:pt idx="6">
                  <c:v>190</c:v>
                </c:pt>
                <c:pt idx="7">
                  <c:v>200</c:v>
                </c:pt>
                <c:pt idx="8">
                  <c:v>210</c:v>
                </c:pt>
                <c:pt idx="9">
                  <c:v>220</c:v>
                </c:pt>
                <c:pt idx="10">
                  <c:v>230</c:v>
                </c:pt>
                <c:pt idx="11">
                  <c:v>240</c:v>
                </c:pt>
                <c:pt idx="12">
                  <c:v>250</c:v>
                </c:pt>
              </c:numCache>
            </c:numRef>
          </c:xVal>
          <c:yVal>
            <c:numRef>
              <c:f>calculator!$AE$98:$AE$110</c:f>
              <c:numCache>
                <c:formatCode>0.00E+00</c:formatCode>
                <c:ptCount val="13"/>
                <c:pt idx="0">
                  <c:v>4.9491278498204157E+34</c:v>
                </c:pt>
                <c:pt idx="1">
                  <c:v>3.9625487922942595E+34</c:v>
                </c:pt>
                <c:pt idx="2">
                  <c:v>3.2216989292016152E+34</c:v>
                </c:pt>
                <c:pt idx="3">
                  <c:v>2.6545981167127563E+34</c:v>
                </c:pt>
                <c:pt idx="4">
                  <c:v>2.2131556861501022E+34</c:v>
                </c:pt>
                <c:pt idx="5">
                  <c:v>1.8644091025472308E+34</c:v>
                </c:pt>
                <c:pt idx="6">
                  <c:v>1.5852506030114373E+34</c:v>
                </c:pt>
                <c:pt idx="7">
                  <c:v>1.3591542357569309E+34</c:v>
                </c:pt>
                <c:pt idx="8">
                  <c:v>1.1740885310501511E+34</c:v>
                </c:pt>
                <c:pt idx="9">
                  <c:v>1.021152694032255E+34</c:v>
                </c:pt>
                <c:pt idx="10">
                  <c:v>8.9366597238887549E+33</c:v>
                </c:pt>
                <c:pt idx="11">
                  <c:v>7.8654759013711297E+33</c:v>
                </c:pt>
                <c:pt idx="12">
                  <c:v>6.9588696870754878E+33</c:v>
                </c:pt>
              </c:numCache>
            </c:numRef>
          </c:yVal>
          <c:smooth val="1"/>
        </c:ser>
        <c:ser>
          <c:idx val="2"/>
          <c:order val="1"/>
          <c:tx>
            <c:v>xi_y = 0.1</c:v>
          </c:tx>
          <c:spPr>
            <a:ln w="50800"/>
          </c:spPr>
          <c:marker>
            <c:symbol val="none"/>
          </c:marker>
          <c:xVal>
            <c:numRef>
              <c:f>calculator!$F$40:$F$45</c:f>
              <c:numCache>
                <c:formatCode>General</c:formatCode>
                <c:ptCount val="6"/>
                <c:pt idx="0">
                  <c:v>60</c:v>
                </c:pt>
                <c:pt idx="1">
                  <c:v>70</c:v>
                </c:pt>
                <c:pt idx="2">
                  <c:v>80</c:v>
                </c:pt>
                <c:pt idx="3">
                  <c:v>90</c:v>
                </c:pt>
                <c:pt idx="4">
                  <c:v>100</c:v>
                </c:pt>
                <c:pt idx="5">
                  <c:v>110</c:v>
                </c:pt>
              </c:numCache>
            </c:numRef>
          </c:xVal>
          <c:yVal>
            <c:numRef>
              <c:f>calculator!$AE$40:$AE$45</c:f>
              <c:numCache>
                <c:formatCode>0.00E+00</c:formatCode>
                <c:ptCount val="6"/>
                <c:pt idx="0">
                  <c:v>1.9361171449528937E+35</c:v>
                </c:pt>
                <c:pt idx="1">
                  <c:v>1.2192457822443875E+35</c:v>
                </c:pt>
                <c:pt idx="2">
                  <c:v>8.1679942052700228E+34</c:v>
                </c:pt>
                <c:pt idx="3">
                  <c:v>5.7366433924530186E+34</c:v>
                </c:pt>
                <c:pt idx="4">
                  <c:v>4.1820130330982505E+34</c:v>
                </c:pt>
                <c:pt idx="5">
                  <c:v>3.1420082893300158E+34</c:v>
                </c:pt>
              </c:numCache>
            </c:numRef>
          </c:yVal>
          <c:smooth val="1"/>
        </c:ser>
        <c:ser>
          <c:idx val="1"/>
          <c:order val="2"/>
          <c:tx>
            <c:v>xi_y = 0.05</c:v>
          </c:tx>
          <c:spPr>
            <a:ln w="50800"/>
          </c:spPr>
          <c:marker>
            <c:symbol val="none"/>
          </c:marker>
          <c:xVal>
            <c:numRef>
              <c:f>calculator!$F$19:$F$28</c:f>
              <c:numCache>
                <c:formatCode>General</c:formatCode>
                <c:ptCount val="10"/>
                <c:pt idx="0">
                  <c:v>90</c:v>
                </c:pt>
                <c:pt idx="1">
                  <c:v>100</c:v>
                </c:pt>
                <c:pt idx="2">
                  <c:v>110</c:v>
                </c:pt>
                <c:pt idx="3">
                  <c:v>120</c:v>
                </c:pt>
                <c:pt idx="4">
                  <c:v>130</c:v>
                </c:pt>
                <c:pt idx="5">
                  <c:v>140</c:v>
                </c:pt>
                <c:pt idx="6">
                  <c:v>150</c:v>
                </c:pt>
                <c:pt idx="7">
                  <c:v>160</c:v>
                </c:pt>
                <c:pt idx="8">
                  <c:v>170</c:v>
                </c:pt>
                <c:pt idx="9">
                  <c:v>180</c:v>
                </c:pt>
              </c:numCache>
            </c:numRef>
          </c:xVal>
          <c:yVal>
            <c:numRef>
              <c:f>calculator!$AE$19:$AE$28</c:f>
              <c:numCache>
                <c:formatCode>0.00E+00</c:formatCode>
                <c:ptCount val="10"/>
                <c:pt idx="0">
                  <c:v>1.1473286784906037E+35</c:v>
                </c:pt>
                <c:pt idx="1">
                  <c:v>8.3640260661965011E+34</c:v>
                </c:pt>
                <c:pt idx="2">
                  <c:v>6.2840165786600316E+34</c:v>
                </c:pt>
                <c:pt idx="3">
                  <c:v>4.8402928623822341E+34</c:v>
                </c:pt>
                <c:pt idx="4">
                  <c:v>3.8070214229387817E+34</c:v>
                </c:pt>
                <c:pt idx="5">
                  <c:v>3.0481144556109688E+34</c:v>
                </c:pt>
                <c:pt idx="6">
                  <c:v>2.4782299455397041E+34</c:v>
                </c:pt>
                <c:pt idx="7">
                  <c:v>2.0419985513175057E+34</c:v>
                </c:pt>
                <c:pt idx="8">
                  <c:v>1.7024274508846943E+34</c:v>
                </c:pt>
                <c:pt idx="9">
                  <c:v>1.4341608481132547E+34</c:v>
                </c:pt>
              </c:numCache>
            </c:numRef>
          </c:yVal>
          <c:smooth val="1"/>
        </c:ser>
        <c:ser>
          <c:idx val="3"/>
          <c:order val="3"/>
          <c:tx>
            <c:v>xi_y = 0.03</c:v>
          </c:tx>
          <c:spPr>
            <a:ln w="50800"/>
          </c:spPr>
          <c:marker>
            <c:symbol val="none"/>
          </c:marker>
          <c:xVal>
            <c:numRef>
              <c:f>calculator!$F$64:$F$67</c:f>
              <c:numCache>
                <c:formatCode>General</c:formatCode>
                <c:ptCount val="4"/>
                <c:pt idx="0">
                  <c:v>45</c:v>
                </c:pt>
                <c:pt idx="1">
                  <c:v>50</c:v>
                </c:pt>
                <c:pt idx="2">
                  <c:v>60</c:v>
                </c:pt>
                <c:pt idx="3">
                  <c:v>70</c:v>
                </c:pt>
              </c:numCache>
            </c:numRef>
          </c:xVal>
          <c:yVal>
            <c:numRef>
              <c:f>calculator!$AE$64:$AE$67</c:f>
              <c:numCache>
                <c:formatCode>0.00E+00</c:formatCode>
                <c:ptCount val="4"/>
                <c:pt idx="0">
                  <c:v>2.7535888283774495E+35</c:v>
                </c:pt>
                <c:pt idx="1">
                  <c:v>2.0073662558871601E+35</c:v>
                </c:pt>
                <c:pt idx="2">
                  <c:v>1.1616702869717362E+35</c:v>
                </c:pt>
                <c:pt idx="3">
                  <c:v>7.3154746934663258E+34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509568"/>
        <c:axId val="36566912"/>
      </c:scatterChart>
      <c:valAx>
        <c:axId val="36509568"/>
        <c:scaling>
          <c:orientation val="minMax"/>
          <c:max val="250"/>
          <c:min val="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Beam energy [GeV]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6566912"/>
        <c:crosses val="autoZero"/>
        <c:crossBetween val="midCat"/>
      </c:valAx>
      <c:valAx>
        <c:axId val="36566912"/>
        <c:scaling>
          <c:logBase val="10"/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Luminosity [cm-2s-1]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3650956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715008-2EFC-4FC2-9B63-E1BF0DA8AC37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3E85B-89DC-4B8A-B006-9A25CFEB5D5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931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CBC88E-6300-4A06-AF08-147EB994CBDD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6C4B7-F7CE-474D-A7F0-92C6F97ABED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244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6C4B7-F7CE-474D-A7F0-92C6F97ABEDE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6C4B7-F7CE-474D-A7F0-92C6F97ABEDE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036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6C4B7-F7CE-474D-A7F0-92C6F97ABEDE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6C4B7-F7CE-474D-A7F0-92C6F97ABEDE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287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08304" y="44624"/>
            <a:ext cx="1804214" cy="18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670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875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761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25760"/>
            <a:ext cx="7283152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40352" y="32098"/>
            <a:ext cx="1372166" cy="137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05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04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690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618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092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25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558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94FB-52B6-43F3-973F-74061783449B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D75D-6ACE-407C-8D8D-DA840D9326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327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494FB-52B6-43F3-973F-74061783449B}" type="datetimeFigureOut">
              <a:rPr lang="en-GB" smtClean="0"/>
              <a:pPr/>
              <a:t>17/10/2013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8D75D-6ACE-407C-8D8D-DA840D9326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57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305.6498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305.6498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308.0735.pdf" TargetMode="External"/><Relationship Id="rId2" Type="http://schemas.openxmlformats.org/officeDocument/2006/relationships/hyperlink" Target="http://arxiv.org/pdf/1305.6498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rxiv.org/pdf/1308.2629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TLEP </a:t>
            </a:r>
            <a:r>
              <a:rPr lang="en-US" dirty="0"/>
              <a:t>p</a:t>
            </a:r>
            <a:r>
              <a:rPr lang="en-US" dirty="0" smtClean="0"/>
              <a:t>ower consumption and luminosity optimization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M. Koratzinos,</a:t>
            </a:r>
          </a:p>
          <a:p>
            <a:r>
              <a:rPr lang="en-US" dirty="0" smtClean="0"/>
              <a:t>TLEP6 workshop</a:t>
            </a:r>
          </a:p>
          <a:p>
            <a:r>
              <a:rPr lang="en-US" dirty="0" smtClean="0"/>
              <a:t>CERN, 17 October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28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Electrical distribution network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in our estimate </a:t>
            </a:r>
            <a:r>
              <a:rPr lang="en-GB" dirty="0">
                <a:solidFill>
                  <a:srgbClr val="0070C0"/>
                </a:solidFill>
              </a:rPr>
              <a:t>we did not include </a:t>
            </a:r>
            <a:r>
              <a:rPr lang="en-GB" dirty="0"/>
              <a:t>any electrical network losses, as they are </a:t>
            </a:r>
            <a:r>
              <a:rPr lang="en-GB" dirty="0" smtClean="0"/>
              <a:t>dependent on </a:t>
            </a:r>
            <a:r>
              <a:rPr lang="en-GB" dirty="0"/>
              <a:t>the exact implementation of the electrical distribution system. </a:t>
            </a:r>
            <a:endParaRPr lang="en-GB" dirty="0" smtClean="0"/>
          </a:p>
          <a:p>
            <a:r>
              <a:rPr lang="en-GB" dirty="0" smtClean="0"/>
              <a:t>Efforts </a:t>
            </a:r>
            <a:r>
              <a:rPr lang="en-GB" dirty="0"/>
              <a:t>will be made to ensure </a:t>
            </a:r>
            <a:r>
              <a:rPr lang="en-GB" dirty="0" smtClean="0"/>
              <a:t>that </a:t>
            </a:r>
            <a:r>
              <a:rPr lang="en-GB" dirty="0"/>
              <a:t>the </a:t>
            </a:r>
            <a:r>
              <a:rPr lang="en-GB" dirty="0" smtClean="0"/>
              <a:t>main electrical </a:t>
            </a:r>
            <a:r>
              <a:rPr lang="en-GB" dirty="0"/>
              <a:t>power consumers (the RF systems) will be located close to local utility </a:t>
            </a:r>
            <a:r>
              <a:rPr lang="en-GB" dirty="0" smtClean="0"/>
              <a:t>high‐voltage </a:t>
            </a:r>
            <a:r>
              <a:rPr lang="en-GB" dirty="0"/>
              <a:t>interconnect points. We consider that 5% is on the conservative side and </a:t>
            </a:r>
            <a:r>
              <a:rPr lang="en-GB" dirty="0" smtClean="0"/>
              <a:t>we strive </a:t>
            </a:r>
            <a:r>
              <a:rPr lang="en-GB" dirty="0"/>
              <a:t>to achieve a figure </a:t>
            </a:r>
            <a:r>
              <a:rPr lang="en-GB" dirty="0">
                <a:solidFill>
                  <a:srgbClr val="0070C0"/>
                </a:solidFill>
              </a:rPr>
              <a:t>closer to 3%</a:t>
            </a:r>
            <a:r>
              <a:rPr lang="en-GB" dirty="0"/>
              <a:t> for the electrical distribution </a:t>
            </a:r>
            <a:r>
              <a:rPr lang="en-GB" dirty="0" smtClean="0"/>
              <a:t>network (8MW).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8111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consumption: recap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20"/>
          </a:xfrm>
        </p:spPr>
        <p:txBody>
          <a:bodyPr/>
          <a:lstStyle/>
          <a:p>
            <a:r>
              <a:rPr lang="en-GB" dirty="0" smtClean="0"/>
              <a:t>The design study will have as a goal to match and improve on the following numbers: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360870"/>
              </p:ext>
            </p:extLst>
          </p:nvPr>
        </p:nvGraphicFramePr>
        <p:xfrm>
          <a:off x="878030" y="2768840"/>
          <a:ext cx="5205318" cy="144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1006"/>
                <a:gridCol w="1816636"/>
                <a:gridCol w="1697676"/>
              </a:tblGrid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TLEP 120</a:t>
                      </a:r>
                      <a:endParaRPr lang="en-GB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TLEP 175</a:t>
                      </a:r>
                      <a:endParaRPr lang="en-GB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RF systems</a:t>
                      </a:r>
                      <a:endParaRPr lang="en-GB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173-185 MW</a:t>
                      </a:r>
                      <a:endParaRPr lang="en-GB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cryogenics</a:t>
                      </a:r>
                      <a:endParaRPr lang="en-GB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 MW</a:t>
                      </a:r>
                      <a:endParaRPr lang="en-GB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34 MW</a:t>
                      </a:r>
                      <a:endParaRPr lang="en-GB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top-up ring</a:t>
                      </a:r>
                      <a:endParaRPr lang="en-GB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 MW</a:t>
                      </a:r>
                      <a:endParaRPr lang="en-GB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 MW</a:t>
                      </a:r>
                      <a:endParaRPr lang="en-GB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Total RF</a:t>
                      </a:r>
                      <a:endParaRPr lang="en-GB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186-198 MW</a:t>
                      </a:r>
                      <a:endParaRPr lang="en-GB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212-224 MW</a:t>
                      </a:r>
                      <a:endParaRPr lang="en-GB" sz="18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229064"/>
              </p:ext>
            </p:extLst>
          </p:nvPr>
        </p:nvGraphicFramePr>
        <p:xfrm>
          <a:off x="899592" y="4437112"/>
          <a:ext cx="5085665" cy="22322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82056"/>
                <a:gridCol w="2003609"/>
              </a:tblGrid>
              <a:tr h="318892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Power consumption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TLEP 175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8892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RF including cryogenics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224MW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8892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cooling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5MW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8892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ventilation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21MW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8892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magnet systems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14MW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8892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general services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20MW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8892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Total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~280MW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44209" y="4509120"/>
            <a:ext cx="216024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For the most pessimistic scenario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251990" y="2996952"/>
            <a:ext cx="2892010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(overall efficiency 54 to 59%)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509863" y="5931388"/>
            <a:ext cx="2376263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Dominated by the RF efficiency where most effort will be devoted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292080" y="3181618"/>
            <a:ext cx="959910" cy="0"/>
          </a:xfrm>
          <a:prstGeom prst="straightConnector1">
            <a:avLst/>
          </a:prstGeom>
          <a:ln w="762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480105" y="4881793"/>
            <a:ext cx="959910" cy="0"/>
          </a:xfrm>
          <a:prstGeom prst="straightConnector1">
            <a:avLst/>
          </a:prstGeom>
          <a:ln w="762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580112" y="6453336"/>
            <a:ext cx="959910" cy="0"/>
          </a:xfrm>
          <a:prstGeom prst="straightConnector1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193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TLEP figure of merit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9699636"/>
              </p:ext>
            </p:extLst>
          </p:nvPr>
        </p:nvGraphicFramePr>
        <p:xfrm>
          <a:off x="457200" y="1600200"/>
          <a:ext cx="4937760" cy="185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98576"/>
                <a:gridCol w="1193264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TLEP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120GeV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175GeV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power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260MW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280MW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luminosity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4.8×10</a:t>
                      </a:r>
                      <a:r>
                        <a:rPr lang="en-GB" baseline="30000" dirty="0" smtClean="0"/>
                        <a:t>34</a:t>
                      </a:r>
                      <a:r>
                        <a:rPr lang="en-GB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1.3×10</a:t>
                      </a:r>
                      <a:r>
                        <a:rPr lang="en-GB" baseline="30000" dirty="0" smtClean="0"/>
                        <a:t>34</a:t>
                      </a:r>
                      <a:r>
                        <a:rPr lang="en-GB" dirty="0" smtClean="0"/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experiments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Luminosity per MW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7.4×10</a:t>
                      </a:r>
                      <a:r>
                        <a:rPr lang="en-GB" baseline="30000" dirty="0" smtClean="0"/>
                        <a:t>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1.8×10</a:t>
                      </a:r>
                      <a:r>
                        <a:rPr lang="en-GB" baseline="30000" dirty="0" smtClean="0"/>
                        <a:t>32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4005064"/>
            <a:ext cx="7440370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This is very competitive compared to other electron-positron collider projects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4869160"/>
            <a:ext cx="4104456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Energy consumed per Higgs produced: 6GJ or 2MWh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0585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optimization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</a:t>
            </a:r>
            <a:r>
              <a:rPr lang="en-US" dirty="0" smtClean="0"/>
              <a:t>does the luminosity of a circular collider depend </a:t>
            </a:r>
            <a:r>
              <a:rPr lang="en-US" dirty="0" smtClean="0"/>
              <a:t>on?</a:t>
            </a:r>
            <a:endParaRPr lang="en-US" dirty="0" smtClean="0"/>
          </a:p>
          <a:p>
            <a:r>
              <a:rPr lang="en-US" dirty="0" smtClean="0"/>
              <a:t>It turns out that to first order it depends on very few parameters</a:t>
            </a:r>
          </a:p>
          <a:p>
            <a:r>
              <a:rPr lang="en-US" dirty="0" smtClean="0"/>
              <a:t>It depends linearly on:</a:t>
            </a:r>
          </a:p>
          <a:p>
            <a:pPr lvl="1"/>
            <a:r>
              <a:rPr lang="en-US" dirty="0" smtClean="0"/>
              <a:t>The power consumption (the SR power pore specifically)</a:t>
            </a:r>
          </a:p>
          <a:p>
            <a:pPr lvl="1"/>
            <a:r>
              <a:rPr lang="en-US" dirty="0" smtClean="0"/>
              <a:t>The size of the ring</a:t>
            </a:r>
          </a:p>
          <a:p>
            <a:pPr lvl="1"/>
            <a:r>
              <a:rPr lang="en-US" dirty="0" smtClean="0"/>
              <a:t>The maximum achievable beam-beam parameter</a:t>
            </a:r>
          </a:p>
          <a:p>
            <a:r>
              <a:rPr lang="en-US" dirty="0" smtClean="0"/>
              <a:t>We then need to find parameters that can get as close as possible to these values</a:t>
            </a:r>
          </a:p>
        </p:txBody>
      </p:sp>
    </p:spTree>
    <p:extLst>
      <p:ext uri="{BB962C8B-B14F-4D97-AF65-F5344CB8AC3E}">
        <p14:creationId xmlns:p14="http://schemas.microsoft.com/office/powerpoint/2010/main" val="1524476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step back: Major limitations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major limitations of circular colliders are: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Power consumption</a:t>
            </a:r>
            <a:r>
              <a:rPr lang="en-US" dirty="0" smtClean="0"/>
              <a:t> limitations that affect the </a:t>
            </a:r>
            <a:r>
              <a:rPr lang="en-US" dirty="0" smtClean="0">
                <a:solidFill>
                  <a:srgbClr val="00B050"/>
                </a:solidFill>
              </a:rPr>
              <a:t>luminosity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Tunnel size </a:t>
            </a:r>
            <a:r>
              <a:rPr lang="en-US" dirty="0" smtClean="0"/>
              <a:t>limitations that affect the </a:t>
            </a:r>
            <a:r>
              <a:rPr lang="en-US" dirty="0" smtClean="0">
                <a:solidFill>
                  <a:srgbClr val="00B050"/>
                </a:solidFill>
              </a:rPr>
              <a:t>luminosity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and the </a:t>
            </a:r>
            <a:r>
              <a:rPr lang="en-GB" dirty="0" smtClean="0">
                <a:solidFill>
                  <a:srgbClr val="FF0000"/>
                </a:solidFill>
              </a:rPr>
              <a:t>energy reach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Beam-beam effect </a:t>
            </a:r>
            <a:r>
              <a:rPr lang="en-US" dirty="0" smtClean="0"/>
              <a:t>limitations that affect the </a:t>
            </a:r>
            <a:r>
              <a:rPr lang="en-US" dirty="0" smtClean="0">
                <a:solidFill>
                  <a:srgbClr val="00B050"/>
                </a:solidFill>
              </a:rPr>
              <a:t>luminosity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Beamstrahlung</a:t>
            </a:r>
            <a:r>
              <a:rPr lang="en-US" dirty="0" smtClean="0"/>
              <a:t> limitations that affect </a:t>
            </a:r>
            <a:r>
              <a:rPr lang="en-US" dirty="0" smtClean="0">
                <a:solidFill>
                  <a:srgbClr val="7030A0"/>
                </a:solidFill>
              </a:rPr>
              <a:t>beam lifetimes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(and ultimately </a:t>
            </a:r>
            <a:r>
              <a:rPr lang="en-US" dirty="0" smtClean="0">
                <a:solidFill>
                  <a:srgbClr val="00B050"/>
                </a:solidFill>
              </a:rPr>
              <a:t>luminosity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0508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reach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5699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a circular collider the energy reach is a very </a:t>
            </a:r>
            <a:r>
              <a:rPr lang="en-US" dirty="0" smtClean="0">
                <a:solidFill>
                  <a:srgbClr val="0070C0"/>
                </a:solidFill>
              </a:rPr>
              <a:t>steep function </a:t>
            </a:r>
            <a:r>
              <a:rPr lang="en-US" dirty="0" smtClean="0"/>
              <a:t>of the bending radius. To make a more quantitative plot, I have used the following assumptions:</a:t>
            </a:r>
          </a:p>
          <a:p>
            <a:pPr lvl="1"/>
            <a:r>
              <a:rPr lang="en-US" dirty="0" smtClean="0"/>
              <a:t>RF gradient: 20MV/m</a:t>
            </a:r>
          </a:p>
          <a:p>
            <a:pPr lvl="1"/>
            <a:r>
              <a:rPr lang="en-US" dirty="0" smtClean="0"/>
              <a:t>Dipole fill factor: 90% (LEP was 87%)</a:t>
            </a:r>
          </a:p>
          <a:p>
            <a:r>
              <a:rPr lang="en-US" dirty="0" smtClean="0"/>
              <a:t>I then plot the energy reach for a specific ratio of RF system length to the total length of the arcs</a:t>
            </a:r>
          </a:p>
          <a:p>
            <a:pPr lvl="1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67544" y="5229200"/>
                <a:ext cx="8424936" cy="817019"/>
              </a:xfrm>
              <a:prstGeom prst="rect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𝑙𝑜𝑠𝑠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[</m:t>
                    </m:r>
                    <m:r>
                      <a:rPr lang="en-US" sz="2800" b="0" i="1" smtClean="0">
                        <a:latin typeface="Cambria Math"/>
                      </a:rPr>
                      <m:t>𝐺𝑒𝑉</m:t>
                    </m:r>
                    <m:r>
                      <a:rPr lang="en-US" sz="2800" b="0" i="1" smtClean="0">
                        <a:latin typeface="Cambria Math"/>
                      </a:rPr>
                      <m:t>]=8.85×</m:t>
                    </m:r>
                    <m:sSup>
                      <m:sSup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−5</m:t>
                        </m:r>
                      </m:sup>
                    </m:sSup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𝐸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𝑏𝑒𝑛𝑑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800" dirty="0" smtClean="0"/>
                  <a:t>   and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𝑅𝐹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 [</m:t>
                    </m:r>
                    <m:r>
                      <a:rPr lang="en-US" sz="2800" b="0" i="1" smtClean="0">
                        <a:latin typeface="Cambria Math"/>
                      </a:rPr>
                      <m:t>𝑚</m:t>
                    </m:r>
                    <m:r>
                      <a:rPr lang="en-US" sz="2800" b="0" i="1" smtClean="0">
                        <a:latin typeface="Cambria Math"/>
                      </a:rPr>
                      <m:t>]=</m:t>
                    </m:r>
                    <m:f>
                      <m:fPr>
                        <m:ctrlPr>
                          <a:rPr lang="en-GB" sz="28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800" i="1">
                                <a:latin typeface="Cambria Math"/>
                              </a:rPr>
                              <m:t>𝑙𝑜𝑠𝑠</m:t>
                            </m:r>
                          </m:sub>
                        </m:sSub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20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𝑀𝑒𝑉</m:t>
                        </m:r>
                      </m:den>
                    </m:f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229200"/>
                <a:ext cx="8424936" cy="817019"/>
              </a:xfrm>
              <a:prstGeom prst="rect">
                <a:avLst/>
              </a:prstGeom>
              <a:blipFill rotWithShape="1">
                <a:blip r:embed="rId2"/>
                <a:stretch>
                  <a:fillRect b="-719"/>
                </a:stretch>
              </a:blip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025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reach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6296" y="2348880"/>
            <a:ext cx="1800201" cy="23762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Assumptions: 20mV/m, 90% dipole fill factor.</a:t>
            </a:r>
          </a:p>
          <a:p>
            <a:pPr marL="0" indent="0">
              <a:buNone/>
            </a:pPr>
            <a:r>
              <a:rPr lang="en-US" dirty="0" smtClean="0"/>
              <a:t>The three curves are for different ratio </a:t>
            </a:r>
            <a:r>
              <a:rPr lang="en-US" dirty="0" smtClean="0"/>
              <a:t>of RF length to total arc length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6076184"/>
            <a:ext cx="475252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LEP2 had a ratio of RF to total arc length of 2.2%</a:t>
            </a:r>
            <a:endParaRPr lang="en-GB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7071639"/>
              </p:ext>
            </p:extLst>
          </p:nvPr>
        </p:nvGraphicFramePr>
        <p:xfrm>
          <a:off x="35496" y="1228110"/>
          <a:ext cx="7200800" cy="4848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821316" y="3089068"/>
            <a:ext cx="525658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092280" y="5013176"/>
            <a:ext cx="1872208" cy="9233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TLEP175 sits comfortably below the 1% line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411760" y="1741752"/>
            <a:ext cx="0" cy="377403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572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of a circular collider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Luminosity of a circular collider is given </a:t>
                </a:r>
                <a:r>
                  <a:rPr lang="en-US" dirty="0" smtClean="0"/>
                  <a:t>by (head-on collisions)</a:t>
                </a:r>
                <a:endParaRPr lang="en-GB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ℒ</m:t>
                      </m:r>
                      <m:r>
                        <a:rPr lang="en-GB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𝑟𝑒𝑣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4</m:t>
                          </m:r>
                          <m:r>
                            <a:rPr lang="en-GB" i="1">
                              <a:latin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h𝑔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Which can be transformed in terms of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/>
                            </a:rPr>
                            <m:t>𝜉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𝑏</m:t>
                              </m:r>
                            </m:sub>
                            <m:sup/>
                          </m:sSubSup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r>
                            <a:rPr lang="en-GB" i="1">
                              <a:latin typeface="Cambria Math"/>
                            </a:rPr>
                            <m:t>𝜋𝛾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and</a:t>
                </a:r>
              </a:p>
              <a:p>
                <a:pPr marL="0" indent="0" algn="ctr">
                  <a:buNone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𝑙𝑜𝑠𝑠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𝑡𝑜𝑡𝑎𝑙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4</m:t>
                        </m:r>
                        <m:r>
                          <a:rPr lang="en-US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3</m:t>
                        </m:r>
                      </m:den>
                    </m:f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GB" i="1">
                                <a:latin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𝑒</m:t>
                                </m:r>
                              </m:sub>
                            </m:sSub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GB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𝐸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4</m:t>
                        </m:r>
                      </m:sup>
                    </m:sSup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𝑟𝑒𝑣</m:t>
                            </m:r>
                          </m:sub>
                        </m:sSub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/>
                          </a:rPr>
                          <m:t>𝜌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/>
                  <a:t>t</a:t>
                </a:r>
                <a:r>
                  <a:rPr lang="en-US" dirty="0" smtClean="0"/>
                  <a:t>o: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333" t="-2695" b="-29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555776" y="6021288"/>
            <a:ext cx="3672408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Head-on collisions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58872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ℒ</m:t>
                      </m:r>
                      <m:r>
                        <a:rPr lang="en-GB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8</m:t>
                          </m:r>
                          <m:r>
                            <a:rPr lang="en-GB" i="1">
                              <a:latin typeface="Cambria Math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𝑡𝑜𝑡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𝜌</m:t>
                          </m:r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/>
                            </a:rPr>
                            <m:t>𝜉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sub>
                      </m:sSub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h𝑔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pPr marL="0" indent="0">
                  <a:buNone/>
                </a:pPr>
                <a:r>
                  <a:rPr lang="en-US" dirty="0" smtClean="0"/>
                  <a:t>So, the maximum luminosity is bound by the total power dissipated, the maximum achievable beam-beam parameter (the beam-beam limit), the bending radius, the beam energy,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GB" dirty="0" smtClean="0"/>
                  <a:t>, and the hourglass effect (which is a function of </a:t>
                </a:r>
                <a:r>
                  <a:rPr lang="en-GB" dirty="0" err="1" smtClean="0"/>
                  <a:t>sigma_z</a:t>
                </a:r>
                <a:r>
                  <a:rPr lang="en-GB" dirty="0" smtClean="0"/>
                  <a:t> and beta*)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r="-2667" b="-35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of a circular collider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555776" y="1628800"/>
            <a:ext cx="2088232" cy="1296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682108" y="1628800"/>
            <a:ext cx="681980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464671" y="1628800"/>
            <a:ext cx="681980" cy="129614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194276" y="1628800"/>
            <a:ext cx="393948" cy="129614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626324" y="1628800"/>
            <a:ext cx="681980" cy="12961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807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Beamstrahlung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Analytical formula by </a:t>
            </a:r>
            <a:r>
              <a:rPr lang="en-GB" dirty="0" err="1" smtClean="0"/>
              <a:t>Telnov</a:t>
            </a:r>
            <a:r>
              <a:rPr lang="en-GB" dirty="0" smtClean="0"/>
              <a:t> used so far.</a:t>
            </a:r>
          </a:p>
          <a:p>
            <a:r>
              <a:rPr lang="en-GB" dirty="0" smtClean="0"/>
              <a:t>Single-turn </a:t>
            </a:r>
            <a:r>
              <a:rPr lang="en-GB" dirty="0" err="1" smtClean="0"/>
              <a:t>Guinnea</a:t>
            </a:r>
            <a:r>
              <a:rPr lang="en-GB" dirty="0" smtClean="0"/>
              <a:t>-Pig simulation used which found the </a:t>
            </a:r>
            <a:r>
              <a:rPr lang="en-GB" dirty="0" err="1" smtClean="0"/>
              <a:t>Telnov</a:t>
            </a:r>
            <a:r>
              <a:rPr lang="en-GB" dirty="0" smtClean="0"/>
              <a:t> approximation pessimistic</a:t>
            </a:r>
          </a:p>
          <a:p>
            <a:r>
              <a:rPr lang="en-GB" dirty="0" smtClean="0"/>
              <a:t>See talk of </a:t>
            </a:r>
            <a:r>
              <a:rPr lang="en-GB" dirty="0"/>
              <a:t>Anton </a:t>
            </a:r>
            <a:r>
              <a:rPr lang="en-GB" dirty="0" smtClean="0"/>
              <a:t>BOGOMYAGKOV this morning</a:t>
            </a:r>
          </a:p>
          <a:p>
            <a:r>
              <a:rPr lang="en-GB" dirty="0" err="1" smtClean="0"/>
              <a:t>Beamstrahlung</a:t>
            </a:r>
            <a:r>
              <a:rPr lang="en-GB" dirty="0" smtClean="0"/>
              <a:t> gets worse at high energies, so they impact the design of TLEP-120 and TLEP-175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341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TLEP power consumption: news since the last TLEP workshop</a:t>
            </a:r>
          </a:p>
          <a:p>
            <a:r>
              <a:rPr lang="en-GB" dirty="0" smtClean="0"/>
              <a:t>TLEP luminosity optimization: theoretical limits and how to approach them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869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Beamstrahlung limitation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792280" y="1582340"/>
            <a:ext cx="2172207" cy="280076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Plot on left is if we run with a value of the beam-beam parameter of 0.1</a:t>
            </a:r>
          </a:p>
          <a:p>
            <a:r>
              <a:rPr lang="en-US" sz="1600" dirty="0" smtClean="0"/>
              <a:t>Above ~180 GeV is difficult to run without opting for a more modest beam-beam parameter value (which would reduce the luminosity)</a:t>
            </a:r>
            <a:endParaRPr lang="en-GB" sz="1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8265202"/>
              </p:ext>
            </p:extLst>
          </p:nvPr>
        </p:nvGraphicFramePr>
        <p:xfrm>
          <a:off x="107504" y="1268760"/>
          <a:ext cx="6552728" cy="41539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1187624" y="3429000"/>
            <a:ext cx="38884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187624" y="2780928"/>
            <a:ext cx="3888432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1520" y="5301208"/>
            <a:ext cx="4968552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TLEP Latest parameter set, mom. acceptance 2.2%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384" y="4653136"/>
            <a:ext cx="3011103" cy="1809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55576" y="6021288"/>
            <a:ext cx="4536504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Can even run at 250GeV with a beam-beam parameter of 0.05</a:t>
            </a:r>
            <a:endParaRPr lang="en-GB" dirty="0"/>
          </a:p>
        </p:txBody>
      </p:sp>
      <p:cxnSp>
        <p:nvCxnSpPr>
          <p:cNvPr id="18" name="Elbow Connector 17"/>
          <p:cNvCxnSpPr>
            <a:stCxn id="16" idx="3"/>
            <a:endCxn id="7170" idx="1"/>
          </p:cNvCxnSpPr>
          <p:nvPr/>
        </p:nvCxnSpPr>
        <p:spPr>
          <a:xfrm flipV="1">
            <a:off x="5292080" y="5558135"/>
            <a:ext cx="661304" cy="786319"/>
          </a:xfrm>
          <a:prstGeom prst="bentConnector3">
            <a:avLst>
              <a:gd name="adj1" fmla="val 33539"/>
            </a:avLst>
          </a:prstGeom>
          <a:ln w="762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74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Beta* and hourglass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129614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We are opting for </a:t>
            </a:r>
            <a:r>
              <a:rPr lang="en-US" dirty="0" smtClean="0"/>
              <a:t>an aggressive but I hope </a:t>
            </a:r>
            <a:r>
              <a:rPr lang="en-US" dirty="0" smtClean="0"/>
              <a:t>realistic </a:t>
            </a:r>
            <a:r>
              <a:rPr lang="el-GR" dirty="0" smtClean="0"/>
              <a:t>β</a:t>
            </a:r>
            <a:r>
              <a:rPr lang="en-US" dirty="0" smtClean="0"/>
              <a:t>*</a:t>
            </a:r>
            <a:r>
              <a:rPr lang="en-US" baseline="-25000" dirty="0" smtClean="0"/>
              <a:t>y</a:t>
            </a:r>
            <a:r>
              <a:rPr lang="en-US" dirty="0" smtClean="0"/>
              <a:t> value of 1mm. </a:t>
            </a:r>
            <a:r>
              <a:rPr lang="el-GR" dirty="0" smtClean="0"/>
              <a:t>σ</a:t>
            </a:r>
            <a:r>
              <a:rPr lang="en-US" baseline="-25000" dirty="0" smtClean="0"/>
              <a:t>z</a:t>
            </a:r>
            <a:r>
              <a:rPr lang="en-US" dirty="0" smtClean="0"/>
              <a:t> beam sizes vary from 1mm to 3mm. In this range the hourglass effect is </a:t>
            </a:r>
            <a:r>
              <a:rPr lang="en-US" dirty="0" smtClean="0">
                <a:solidFill>
                  <a:srgbClr val="0070C0"/>
                </a:solidFill>
              </a:rPr>
              <a:t>between 0.9 to 0.6</a:t>
            </a:r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3232533"/>
              </p:ext>
            </p:extLst>
          </p:nvPr>
        </p:nvGraphicFramePr>
        <p:xfrm>
          <a:off x="539552" y="2630324"/>
          <a:ext cx="5508104" cy="4201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-Point Star 5"/>
          <p:cNvSpPr/>
          <p:nvPr/>
        </p:nvSpPr>
        <p:spPr>
          <a:xfrm>
            <a:off x="3995936" y="4846300"/>
            <a:ext cx="144016" cy="144016"/>
          </a:xfrm>
          <a:prstGeom prst="star5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5-Point Star 6"/>
          <p:cNvSpPr/>
          <p:nvPr/>
        </p:nvSpPr>
        <p:spPr>
          <a:xfrm>
            <a:off x="2843808" y="4391392"/>
            <a:ext cx="144016" cy="144016"/>
          </a:xfrm>
          <a:prstGeom prst="star5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5-Point Star 7"/>
          <p:cNvSpPr/>
          <p:nvPr/>
        </p:nvSpPr>
        <p:spPr>
          <a:xfrm>
            <a:off x="3074268" y="4486260"/>
            <a:ext cx="144016" cy="144016"/>
          </a:xfrm>
          <a:prstGeom prst="star5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5-Point Star 8"/>
          <p:cNvSpPr/>
          <p:nvPr/>
        </p:nvSpPr>
        <p:spPr>
          <a:xfrm>
            <a:off x="1437556" y="3531106"/>
            <a:ext cx="144016" cy="144016"/>
          </a:xfrm>
          <a:prstGeom prst="star5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5-Point Star 9"/>
          <p:cNvSpPr/>
          <p:nvPr/>
        </p:nvSpPr>
        <p:spPr>
          <a:xfrm>
            <a:off x="6793582" y="3376042"/>
            <a:ext cx="144016" cy="144016"/>
          </a:xfrm>
          <a:prstGeom prst="star5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948264" y="3263071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Self-consistent </a:t>
            </a:r>
            <a:r>
              <a:rPr lang="en-US" dirty="0" err="1"/>
              <a:t>s</a:t>
            </a:r>
            <a:r>
              <a:rPr lang="en-US" dirty="0" err="1" smtClean="0"/>
              <a:t>igma_z</a:t>
            </a:r>
            <a:r>
              <a:rPr lang="en-US" dirty="0" smtClean="0"/>
              <a:t> at different energies (latest values)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894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Beta* and hourglass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3671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Squeezing more gives a moderate improvement in luminosity, despite the bigger hourglass effect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0298766"/>
              </p:ext>
            </p:extLst>
          </p:nvPr>
        </p:nvGraphicFramePr>
        <p:xfrm>
          <a:off x="251520" y="2795965"/>
          <a:ext cx="5976664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732240" y="3140968"/>
            <a:ext cx="2016224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For  beam sizes of 2mm, squeezing from 1mm to 0.7mm improves luminosity by  24</a:t>
            </a:r>
            <a:r>
              <a:rPr lang="en-GB" dirty="0" smtClean="0"/>
              <a:t>%</a:t>
            </a:r>
          </a:p>
          <a:p>
            <a:r>
              <a:rPr lang="en-GB" dirty="0" smtClean="0"/>
              <a:t>Squeezing less to 1.5mm drops luminosity by -24%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2843808" y="5221885"/>
            <a:ext cx="144016" cy="14401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63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 parameter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The maximum beam-beam parameter is a function of the </a:t>
                </a:r>
                <a:r>
                  <a:rPr lang="en-US" dirty="0"/>
                  <a:t>d</a:t>
                </a:r>
                <a:r>
                  <a:rPr lang="en-US" dirty="0" smtClean="0"/>
                  <a:t>amping decrement: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l-GR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l-GR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ξ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e>
                      <m:sup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𝑚𝑎𝑥</m:t>
                        </m:r>
                      </m:sup>
                    </m:sSup>
                    <m:r>
                      <a:rPr lang="en-US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</a:rPr>
                      <m:t>𝑓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GB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dirty="0" smtClean="0"/>
                  <a:t>where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𝑟𝑒𝑣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latin typeface="Cambria Math"/>
                            </a:rPr>
                            <m:t>𝜏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𝐼𝑃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pPr marL="0" indent="0">
                  <a:buNone/>
                </a:pPr>
                <a:r>
                  <a:rPr lang="en-US" dirty="0" smtClean="0"/>
                  <a:t>Or, more conveniently: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𝐸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𝐼𝑃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𝑜𝑟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∝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𝜌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𝐼𝑃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755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477220"/>
              </p:ext>
            </p:extLst>
          </p:nvPr>
        </p:nvGraphicFramePr>
        <p:xfrm>
          <a:off x="33013" y="1268760"/>
          <a:ext cx="7491315" cy="5211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luminosity </a:t>
            </a:r>
            <a:r>
              <a:rPr lang="en-US" dirty="0" err="1" smtClean="0"/>
              <a:t>vs</a:t>
            </a:r>
            <a:r>
              <a:rPr lang="en-US" dirty="0" smtClean="0"/>
              <a:t> energy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04248" y="1628800"/>
            <a:ext cx="2213152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Single IP luminosity of a circular collider of 9000m bending radius as a function of energy. Power loss is 100MW. </a:t>
            </a:r>
            <a:endParaRPr lang="en-GB" sz="1600" baseline="-25000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608600" y="1440072"/>
            <a:ext cx="0" cy="4115090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4499992" y="1426424"/>
            <a:ext cx="0" cy="4126174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81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 we do better?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6984776" cy="5501208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Is there any way to increase the luminosity above the limits mentioned up to now</a:t>
            </a:r>
            <a:r>
              <a:rPr lang="en-GB" dirty="0" smtClean="0"/>
              <a:t>?</a:t>
            </a:r>
          </a:p>
          <a:p>
            <a:r>
              <a:rPr lang="en-GB" dirty="0" smtClean="0"/>
              <a:t>Crab waist scheme (but only effective at TLEP-Z?)</a:t>
            </a:r>
            <a:endParaRPr lang="en-GB" dirty="0" smtClean="0"/>
          </a:p>
          <a:p>
            <a:r>
              <a:rPr lang="en-GB" dirty="0" smtClean="0"/>
              <a:t>Other solution:  charge compensation!</a:t>
            </a:r>
            <a:endParaRPr lang="en-GB" dirty="0" smtClean="0"/>
          </a:p>
          <a:p>
            <a:pPr lvl="1"/>
            <a:r>
              <a:rPr lang="en-GB" dirty="0" smtClean="0"/>
              <a:t>Charge compensation: colliding beams with zero net charge (colliding 4 beams)</a:t>
            </a:r>
          </a:p>
          <a:p>
            <a:r>
              <a:rPr lang="en-GB" dirty="0" smtClean="0"/>
              <a:t>CC was tried in the seventies without success</a:t>
            </a:r>
          </a:p>
          <a:p>
            <a:r>
              <a:rPr lang="en-GB" dirty="0" smtClean="0"/>
              <a:t>It is time to revisit charge compensation and, if promising, keep it as an upgrade possibility</a:t>
            </a:r>
          </a:p>
          <a:p>
            <a:r>
              <a:rPr lang="en-GB" dirty="0" smtClean="0"/>
              <a:t>Potential: increase luminosity limits by factors of 3 to 10 (this is a wish! Unsubstantiated)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717032"/>
            <a:ext cx="2185167" cy="276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771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One or two beam pipes?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My input to the discussion of one </a:t>
            </a:r>
            <a:r>
              <a:rPr lang="en-GB" dirty="0" err="1" smtClean="0"/>
              <a:t>vs</a:t>
            </a:r>
            <a:r>
              <a:rPr lang="en-GB" dirty="0" smtClean="0"/>
              <a:t> two beam pipes:</a:t>
            </a:r>
          </a:p>
          <a:p>
            <a:r>
              <a:rPr lang="en-GB" dirty="0" smtClean="0"/>
              <a:t>Charge compensation needs two beam pipes and also needs the ability to flip the magnetic field of one of the two rings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953411" y="4320936"/>
            <a:ext cx="2808312" cy="1584176"/>
            <a:chOff x="971600" y="2996952"/>
            <a:chExt cx="2808312" cy="1584176"/>
          </a:xfrm>
        </p:grpSpPr>
        <p:sp>
          <p:nvSpPr>
            <p:cNvPr id="5" name="Rectangle 4"/>
            <p:cNvSpPr/>
            <p:nvPr/>
          </p:nvSpPr>
          <p:spPr>
            <a:xfrm>
              <a:off x="971600" y="2996952"/>
              <a:ext cx="2808312" cy="1584176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/>
            <p:cNvSpPr/>
            <p:nvPr/>
          </p:nvSpPr>
          <p:spPr>
            <a:xfrm>
              <a:off x="1331640" y="3563077"/>
              <a:ext cx="936104" cy="504056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2483768" y="3563077"/>
              <a:ext cx="936104" cy="504056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653140" y="3501008"/>
              <a:ext cx="304800" cy="432048"/>
              <a:chOff x="5292080" y="1556792"/>
              <a:chExt cx="304800" cy="432048"/>
            </a:xfrm>
          </p:grpSpPr>
          <p:cxnSp>
            <p:nvCxnSpPr>
              <p:cNvPr id="13" name="Straight Arrow Connector 12"/>
              <p:cNvCxnSpPr/>
              <p:nvPr/>
            </p:nvCxnSpPr>
            <p:spPr>
              <a:xfrm>
                <a:off x="5292080" y="1556792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5444480" y="1556792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5596880" y="1556792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2843808" y="3501008"/>
              <a:ext cx="304800" cy="432048"/>
              <a:chOff x="5292080" y="1556792"/>
              <a:chExt cx="304800" cy="432048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>
                <a:off x="5292080" y="1556792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5444480" y="1556792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5596880" y="1556792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Group 15"/>
          <p:cNvGrpSpPr/>
          <p:nvPr/>
        </p:nvGrpSpPr>
        <p:grpSpPr>
          <a:xfrm>
            <a:off x="4699181" y="4347001"/>
            <a:ext cx="2808312" cy="1584176"/>
            <a:chOff x="1331640" y="3645024"/>
            <a:chExt cx="2808312" cy="1584176"/>
          </a:xfrm>
        </p:grpSpPr>
        <p:sp>
          <p:nvSpPr>
            <p:cNvPr id="17" name="Rectangle 16"/>
            <p:cNvSpPr/>
            <p:nvPr/>
          </p:nvSpPr>
          <p:spPr>
            <a:xfrm>
              <a:off x="1331640" y="3645024"/>
              <a:ext cx="2808312" cy="1584176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1691680" y="4211149"/>
              <a:ext cx="936104" cy="504056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2843808" y="4211149"/>
              <a:ext cx="936104" cy="504056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013180" y="4149080"/>
              <a:ext cx="304800" cy="432048"/>
              <a:chOff x="5292080" y="1556792"/>
              <a:chExt cx="304800" cy="432048"/>
            </a:xfrm>
          </p:grpSpPr>
          <p:cxnSp>
            <p:nvCxnSpPr>
              <p:cNvPr id="25" name="Straight Arrow Connector 24"/>
              <p:cNvCxnSpPr/>
              <p:nvPr/>
            </p:nvCxnSpPr>
            <p:spPr>
              <a:xfrm>
                <a:off x="5292080" y="1556792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>
                <a:off x="5444480" y="1556792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5596880" y="1556792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 flipV="1">
              <a:off x="3203848" y="4372321"/>
              <a:ext cx="304800" cy="432048"/>
              <a:chOff x="5292080" y="1477567"/>
              <a:chExt cx="304800" cy="432048"/>
            </a:xfrm>
          </p:grpSpPr>
          <p:cxnSp>
            <p:nvCxnSpPr>
              <p:cNvPr id="22" name="Straight Arrow Connector 21"/>
              <p:cNvCxnSpPr/>
              <p:nvPr/>
            </p:nvCxnSpPr>
            <p:spPr>
              <a:xfrm>
                <a:off x="5292080" y="1477567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5444480" y="1477567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5596880" y="1477567"/>
                <a:ext cx="0" cy="43204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TextBox 27"/>
          <p:cNvSpPr txBox="1"/>
          <p:nvPr/>
        </p:nvSpPr>
        <p:spPr>
          <a:xfrm>
            <a:off x="1196574" y="6095037"/>
            <a:ext cx="1052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Electrons</a:t>
            </a:r>
          </a:p>
          <a:p>
            <a:r>
              <a:rPr lang="en-US" dirty="0" smtClean="0"/>
              <a:t>only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2510907" y="6095037"/>
            <a:ext cx="1049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Positrons</a:t>
            </a:r>
          </a:p>
          <a:p>
            <a:r>
              <a:rPr lang="en-US" dirty="0" smtClean="0"/>
              <a:t>only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4959179" y="6095037"/>
            <a:ext cx="1052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Electrons</a:t>
            </a:r>
          </a:p>
          <a:p>
            <a:r>
              <a:rPr lang="en-US" dirty="0" smtClean="0"/>
              <a:t>positrons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6255323" y="6095037"/>
            <a:ext cx="1052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Electrons</a:t>
            </a:r>
          </a:p>
          <a:p>
            <a:r>
              <a:rPr lang="en-US" dirty="0" smtClean="0"/>
              <a:t>positrons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998444" y="3861048"/>
            <a:ext cx="2718245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Low energy, many bunches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4716016" y="3861048"/>
            <a:ext cx="2589876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High energy, few bunches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106641" y="4974524"/>
            <a:ext cx="14165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TLEP dipole magnet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3869245" y="5006884"/>
            <a:ext cx="14165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TLEP dipole magnet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8100392" y="4581128"/>
            <a:ext cx="0" cy="4320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100392" y="4699626"/>
            <a:ext cx="10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FF0000"/>
                </a:solidFill>
              </a:rPr>
              <a:t>Magn</a:t>
            </a:r>
            <a:r>
              <a:rPr lang="en-US" sz="1400" dirty="0" smtClean="0">
                <a:solidFill>
                  <a:srgbClr val="FF0000"/>
                </a:solidFill>
              </a:rPr>
              <a:t>. field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8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</a:t>
            </a:r>
            <a:r>
              <a:rPr lang="en-GB" dirty="0" smtClean="0"/>
              <a:t>trategy for </a:t>
            </a:r>
            <a:r>
              <a:rPr lang="en-GB" dirty="0" err="1" smtClean="0"/>
              <a:t>lumi</a:t>
            </a:r>
            <a:r>
              <a:rPr lang="en-GB" dirty="0" smtClean="0"/>
              <a:t> optimization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Start from a specific ring diameter </a:t>
            </a:r>
            <a:r>
              <a:rPr lang="en-GB" dirty="0"/>
              <a:t>,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power consumption</a:t>
            </a:r>
            <a:r>
              <a:rPr lang="en-GB" dirty="0" smtClean="0"/>
              <a:t> figure and energy</a:t>
            </a:r>
          </a:p>
          <a:p>
            <a:r>
              <a:rPr lang="en-GB" dirty="0" smtClean="0"/>
              <a:t>This defines the total current of the machine </a:t>
            </a:r>
          </a:p>
          <a:p>
            <a:r>
              <a:rPr lang="en-GB" dirty="0" smtClean="0"/>
              <a:t>Define </a:t>
            </a:r>
            <a:r>
              <a:rPr lang="en-GB" dirty="0" err="1" smtClean="0"/>
              <a:t>emittances</a:t>
            </a:r>
            <a:r>
              <a:rPr lang="en-GB" dirty="0" smtClean="0"/>
              <a:t>, beta* values, </a:t>
            </a:r>
            <a:r>
              <a:rPr lang="en-GB" dirty="0" err="1" smtClean="0"/>
              <a:t>sigma_z</a:t>
            </a:r>
            <a:r>
              <a:rPr lang="en-GB" dirty="0" smtClean="0"/>
              <a:t> </a:t>
            </a:r>
          </a:p>
          <a:p>
            <a:r>
              <a:rPr lang="en-GB" dirty="0" smtClean="0"/>
              <a:t>Compute number of bunches to be on the beam-beam limit (at low energies, increase </a:t>
            </a:r>
            <a:r>
              <a:rPr lang="en-GB" dirty="0" err="1" smtClean="0"/>
              <a:t>emittances</a:t>
            </a:r>
            <a:r>
              <a:rPr lang="en-GB" dirty="0" smtClean="0"/>
              <a:t> to avoid too many bunches</a:t>
            </a:r>
            <a:r>
              <a:rPr lang="en-GB" dirty="0" smtClean="0"/>
              <a:t>)</a:t>
            </a:r>
          </a:p>
          <a:p>
            <a:r>
              <a:rPr lang="en-GB" dirty="0" smtClean="0"/>
              <a:t>If beam lifetimes are below 100s, re-</a:t>
            </a:r>
            <a:r>
              <a:rPr lang="en-GB" dirty="0" err="1" smtClean="0"/>
              <a:t>itterate</a:t>
            </a:r>
            <a:r>
              <a:rPr lang="en-GB" dirty="0" smtClean="0"/>
              <a:t> by increasing the number of bunches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814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970" y="0"/>
            <a:ext cx="7283152" cy="1143000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ublished parameter set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17329481"/>
                  </p:ext>
                </p:extLst>
              </p:nvPr>
            </p:nvGraphicFramePr>
            <p:xfrm>
              <a:off x="1137503" y="980728"/>
              <a:ext cx="4680519" cy="5400664"/>
            </p:xfrm>
            <a:graphic>
              <a:graphicData uri="http://schemas.openxmlformats.org/drawingml/2006/table">
                <a:tbl>
                  <a:tblPr firstRow="1" firstCol="1" bandRow="1">
                    <a:tableStyleId>{D7AC3CCA-C797-4891-BE02-D94E43425B78}</a:tableStyleId>
                  </a:tblPr>
                  <a:tblGrid>
                    <a:gridCol w="1872208"/>
                    <a:gridCol w="729168"/>
                    <a:gridCol w="693374"/>
                    <a:gridCol w="692395"/>
                    <a:gridCol w="693374"/>
                  </a:tblGrid>
                  <a:tr h="263991"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 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TLEP Z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TLEP W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TLEP H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TLEP  t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en-US" sz="1100" dirty="0" err="1">
                              <a:effectLst/>
                            </a:rPr>
                            <a:t>E</a:t>
                          </a:r>
                          <a:r>
                            <a:rPr lang="en-US" sz="1100" baseline="-25000" dirty="0" err="1">
                              <a:effectLst/>
                            </a:rPr>
                            <a:t>beam</a:t>
                          </a:r>
                          <a:r>
                            <a:rPr lang="en-US" sz="1100" baseline="-25000" dirty="0">
                              <a:effectLst/>
                            </a:rPr>
                            <a:t> </a:t>
                          </a:r>
                          <a:r>
                            <a:rPr lang="en-US" sz="1100" dirty="0">
                              <a:effectLst/>
                            </a:rPr>
                            <a:t>[GeV]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120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175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circumf. </a:t>
                          </a:r>
                          <a:r>
                            <a:rPr lang="en-US" sz="1100">
                              <a:effectLst/>
                            </a:rPr>
                            <a:t>[km]  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92015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 dirty="0">
                              <a:effectLst/>
                            </a:rPr>
                            <a:t>beam current [mA]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1180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124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24.3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5.4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>
                              <a:effectLst/>
                            </a:rPr>
                            <a:t>#bunches/beam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4400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 dirty="0">
                              <a:effectLst/>
                            </a:rPr>
                            <a:t>#e</a:t>
                          </a:r>
                          <a:r>
                            <a:rPr lang="de-DE" sz="1000" dirty="0">
                              <a:effectLst/>
                            </a:rPr>
                            <a:t>−</a:t>
                          </a:r>
                          <a:r>
                            <a:rPr lang="de-DE" sz="1100" dirty="0">
                              <a:effectLst/>
                            </a:rPr>
                            <a:t>/beam [10</a:t>
                          </a:r>
                          <a:r>
                            <a:rPr lang="de-DE" sz="1100" baseline="30000" dirty="0">
                              <a:effectLst/>
                            </a:rPr>
                            <a:t>12</a:t>
                          </a:r>
                          <a:r>
                            <a:rPr lang="de-DE" sz="1100" dirty="0">
                              <a:effectLst/>
                            </a:rPr>
                            <a:t>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1960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200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40.8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>
                              <a:effectLst/>
                            </a:rPr>
                            <a:t>horiz. emit. [nm] 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30.8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10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>
                              <a:effectLst/>
                            </a:rPr>
                            <a:t>vert. emit. [nm]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0.07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93568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 dirty="0">
                              <a:effectLst/>
                            </a:rPr>
                            <a:t>bending rad. </a:t>
                          </a:r>
                          <a:r>
                            <a:rPr lang="en-GB" sz="1100" dirty="0">
                              <a:effectLst/>
                            </a:rPr>
                            <a:t>[km]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 dirty="0">
                              <a:effectLst/>
                            </a:rPr>
                            <a:t>κ</a:t>
                          </a:r>
                          <a:r>
                            <a:rPr lang="de-DE" sz="1100" baseline="-25000" dirty="0">
                              <a:effectLst/>
                            </a:rPr>
                            <a:t>ε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440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470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470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1000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mom. c. α</a:t>
                          </a:r>
                          <a:r>
                            <a:rPr lang="en-GB" sz="1000" baseline="-25000" dirty="0">
                              <a:effectLst/>
                            </a:rPr>
                            <a:t>c</a:t>
                          </a:r>
                          <a:r>
                            <a:rPr lang="en-GB" sz="1000" dirty="0">
                              <a:effectLst/>
                            </a:rPr>
                            <a:t> </a:t>
                          </a:r>
                          <a:r>
                            <a:rPr lang="en-GB" sz="1100" dirty="0">
                              <a:effectLst/>
                            </a:rPr>
                            <a:t>[10</a:t>
                          </a:r>
                          <a:r>
                            <a:rPr lang="en-GB" sz="1100" baseline="30000" dirty="0">
                              <a:effectLst/>
                            </a:rPr>
                            <a:t>−5</a:t>
                          </a:r>
                          <a:r>
                            <a:rPr lang="en-GB" sz="1100" dirty="0">
                              <a:effectLst/>
                            </a:rPr>
                            <a:t>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2.0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877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en-US" sz="1100" dirty="0" err="1">
                              <a:effectLst/>
                            </a:rPr>
                            <a:t>P</a:t>
                          </a:r>
                          <a:r>
                            <a:rPr lang="en-US" sz="1100" baseline="-25000" dirty="0" err="1">
                              <a:effectLst/>
                            </a:rPr>
                            <a:t>loss,SR</a:t>
                          </a:r>
                          <a:r>
                            <a:rPr lang="de-DE" sz="1100" dirty="0">
                              <a:effectLst/>
                            </a:rPr>
                            <a:t>/beam [MW]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50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30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β</a:t>
                          </a:r>
                          <a:r>
                            <a:rPr lang="de-DE" sz="1100" baseline="30000">
                              <a:effectLst/>
                            </a:rPr>
                            <a:t>∗</a:t>
                          </a:r>
                          <a:r>
                            <a:rPr lang="de-DE" sz="1100" baseline="-25000">
                              <a:effectLst/>
                            </a:rPr>
                            <a:t>x </a:t>
                          </a:r>
                          <a:r>
                            <a:rPr lang="de-DE" sz="1100">
                              <a:effectLst/>
                            </a:rPr>
                            <a:t>[m]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30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β</a:t>
                          </a:r>
                          <a:r>
                            <a:rPr lang="de-DE" sz="1100" baseline="30000">
                              <a:effectLst/>
                            </a:rPr>
                            <a:t>∗</a:t>
                          </a:r>
                          <a:r>
                            <a:rPr lang="de-DE" sz="1100" baseline="-25000">
                              <a:effectLst/>
                            </a:rPr>
                            <a:t>y</a:t>
                          </a:r>
                          <a:r>
                            <a:rPr lang="de-DE" sz="1100">
                              <a:effectLst/>
                            </a:rPr>
                            <a:t> [cm]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30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σ</a:t>
                          </a:r>
                          <a:r>
                            <a:rPr lang="de-DE" sz="1100" baseline="30000">
                              <a:effectLst/>
                            </a:rPr>
                            <a:t>∗</a:t>
                          </a:r>
                          <a:r>
                            <a:rPr lang="de-DE" sz="1100" baseline="-25000">
                              <a:effectLst/>
                            </a:rPr>
                            <a:t>x</a:t>
                          </a:r>
                          <a:r>
                            <a:rPr lang="de-DE" sz="1100">
                              <a:effectLst/>
                            </a:rPr>
                            <a:t> [</a:t>
                          </a:r>
                          <a:r>
                            <a:rPr lang="en-GB" sz="1100">
                              <a:effectLst/>
                            </a:rPr>
                            <a:t>μ</a:t>
                          </a:r>
                          <a:r>
                            <a:rPr lang="de-DE" sz="1100">
                              <a:effectLst/>
                            </a:rPr>
                            <a:t>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124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78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68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σ</a:t>
                          </a:r>
                          <a:r>
                            <a:rPr lang="de-DE" sz="1100" baseline="30000">
                              <a:effectLst/>
                            </a:rPr>
                            <a:t>∗</a:t>
                          </a:r>
                          <a:r>
                            <a:rPr lang="de-DE" sz="1100" baseline="-25000">
                              <a:effectLst/>
                            </a:rPr>
                            <a:t>y</a:t>
                          </a:r>
                          <a:r>
                            <a:rPr lang="de-DE" sz="1100">
                              <a:effectLst/>
                            </a:rPr>
                            <a:t> [</a:t>
                          </a:r>
                          <a:r>
                            <a:rPr lang="en-GB" sz="1100">
                              <a:effectLst/>
                            </a:rPr>
                            <a:t>μ</a:t>
                          </a:r>
                          <a:r>
                            <a:rPr lang="de-DE" sz="1100">
                              <a:effectLst/>
                            </a:rPr>
                            <a:t>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0.27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9353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hourglass F</a:t>
                          </a:r>
                          <a:r>
                            <a:rPr lang="en-GB" sz="1100" baseline="-25000">
                              <a:effectLst/>
                            </a:rPr>
                            <a:t>hg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0.71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0.75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0.75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0.65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E</a:t>
                          </a:r>
                          <a:r>
                            <a:rPr lang="en-GB" sz="1100" baseline="30000">
                              <a:effectLst/>
                            </a:rPr>
                            <a:t>SR</a:t>
                          </a:r>
                          <a:r>
                            <a:rPr lang="en-GB" sz="1100" baseline="-25000">
                              <a:effectLst/>
                            </a:rPr>
                            <a:t>loss</a:t>
                          </a:r>
                          <a:r>
                            <a:rPr lang="en-GB" sz="1100">
                              <a:effectLst/>
                            </a:rPr>
                            <a:t>/turn [GeV]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0.4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2.0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V</a:t>
                          </a:r>
                          <a:r>
                            <a:rPr lang="en-GB" sz="1100" baseline="-25000">
                              <a:effectLst/>
                            </a:rPr>
                            <a:t>RF</a:t>
                          </a:r>
                          <a:r>
                            <a:rPr lang="en-GB" sz="1100">
                              <a:effectLst/>
                            </a:rPr>
                            <a:t>,tot [GV]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2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d</a:t>
                          </a:r>
                          <a:r>
                            <a:rPr lang="en-GB" sz="1100" baseline="-25000">
                              <a:effectLst/>
                            </a:rPr>
                            <a:t>max,RF</a:t>
                          </a:r>
                          <a:r>
                            <a:rPr lang="en-GB" sz="1100">
                              <a:effectLst/>
                            </a:rPr>
                            <a:t> [%]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4.0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5.5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4.9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9550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ξ</a:t>
                          </a:r>
                          <a:r>
                            <a:rPr lang="en-GB" sz="1100" baseline="-25000">
                              <a:effectLst/>
                            </a:rPr>
                            <a:t>x</a:t>
                          </a:r>
                          <a:r>
                            <a:rPr lang="en-GB" sz="1100">
                              <a:effectLst/>
                            </a:rPr>
                            <a:t>/IP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0.10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4401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ξ</a:t>
                          </a:r>
                          <a:r>
                            <a:rPr lang="en-GB" sz="1100" baseline="-25000">
                              <a:effectLst/>
                            </a:rPr>
                            <a:t>y</a:t>
                          </a:r>
                          <a:r>
                            <a:rPr lang="en-GB" sz="1100">
                              <a:effectLst/>
                            </a:rPr>
                            <a:t>/IP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0.10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0.10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20392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f</a:t>
                          </a:r>
                          <a:r>
                            <a:rPr lang="en-GB" sz="1100" baseline="-25000">
                              <a:effectLst/>
                            </a:rPr>
                            <a:t>s</a:t>
                          </a:r>
                          <a:r>
                            <a:rPr lang="en-GB" sz="1000">
                              <a:effectLst/>
                            </a:rPr>
                            <a:t> </a:t>
                          </a:r>
                          <a:r>
                            <a:rPr lang="en-GB" sz="1100">
                              <a:effectLst/>
                            </a:rPr>
                            <a:t>[kHz]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1.29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0.45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0.44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0.43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E</a:t>
                          </a:r>
                          <a:r>
                            <a:rPr lang="en-GB" sz="1100" baseline="-25000">
                              <a:effectLst/>
                            </a:rPr>
                            <a:t>acc</a:t>
                          </a:r>
                          <a:r>
                            <a:rPr lang="en-GB" sz="1100">
                              <a:effectLst/>
                            </a:rPr>
                            <a:t> [MV/m]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3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3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20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eff. RF length [m]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f</a:t>
                          </a:r>
                          <a:r>
                            <a:rPr lang="en-GB" sz="1100" baseline="-25000">
                              <a:effectLst/>
                            </a:rPr>
                            <a:t>RF</a:t>
                          </a:r>
                          <a:r>
                            <a:rPr lang="en-GB" sz="1100">
                              <a:effectLst/>
                            </a:rPr>
                            <a:t> [MHz]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700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700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700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700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9912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δ</a:t>
                          </a:r>
                          <a:r>
                            <a:rPr lang="en-GB" sz="1100" baseline="30000">
                              <a:effectLst/>
                            </a:rPr>
                            <a:t>SR</a:t>
                          </a:r>
                          <a:r>
                            <a:rPr lang="en-GB" sz="1100" baseline="-25000">
                              <a:effectLst/>
                            </a:rPr>
                            <a:t>rms</a:t>
                          </a:r>
                          <a:r>
                            <a:rPr lang="en-GB" sz="1100">
                              <a:effectLst/>
                            </a:rPr>
                            <a:t> [%]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0.06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0.22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44016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σ</a:t>
                          </a:r>
                          <a:r>
                            <a:rPr lang="en-GB" sz="1100" baseline="30000">
                              <a:effectLst/>
                            </a:rPr>
                            <a:t>SR</a:t>
                          </a:r>
                          <a:r>
                            <a:rPr lang="en-GB" sz="1100" baseline="-25000">
                              <a:effectLst/>
                            </a:rPr>
                            <a:t>z,rms </a:t>
                          </a:r>
                          <a:r>
                            <a:rPr lang="en-GB" sz="1100">
                              <a:effectLst/>
                            </a:rPr>
                            <a:t>[cm]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0.19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0.22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0.25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20392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1100" kern="1200">
                                  <a:effectLst/>
                                  <a:latin typeface="Cambria Math"/>
                                </a:rPr>
                                <m:t>ℒ</m:t>
                              </m:r>
                            </m:oMath>
                          </a14:m>
                          <a:r>
                            <a:rPr lang="en-GB" sz="1100">
                              <a:effectLst/>
                            </a:rPr>
                            <a:t> /IP[10</a:t>
                          </a:r>
                          <a:r>
                            <a:rPr lang="en-GB" sz="1100" baseline="30000">
                              <a:effectLst/>
                            </a:rPr>
                            <a:t>32</a:t>
                          </a:r>
                          <a:r>
                            <a:rPr lang="en-GB" sz="1100">
                              <a:effectLst/>
                            </a:rPr>
                            <a:t>cm</a:t>
                          </a:r>
                          <a:r>
                            <a:rPr lang="en-GB" sz="1100" baseline="30000">
                              <a:effectLst/>
                            </a:rPr>
                            <a:t>−2</a:t>
                          </a:r>
                          <a:r>
                            <a:rPr lang="en-GB" sz="1100">
                              <a:effectLst/>
                            </a:rPr>
                            <a:t>s</a:t>
                          </a:r>
                          <a:r>
                            <a:rPr lang="en-GB" sz="1100" baseline="30000">
                              <a:effectLst/>
                            </a:rPr>
                            <a:t>−1</a:t>
                          </a:r>
                          <a:r>
                            <a:rPr lang="en-GB" sz="1100">
                              <a:effectLst/>
                            </a:rPr>
                            <a:t>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5600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1600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130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number of IPs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4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beam </a:t>
                          </a:r>
                          <a:r>
                            <a:rPr lang="en-GB" sz="1100" dirty="0" err="1">
                              <a:effectLst/>
                            </a:rPr>
                            <a:t>lifet</a:t>
                          </a:r>
                          <a:r>
                            <a:rPr lang="en-GB" sz="1100" dirty="0">
                              <a:effectLst/>
                            </a:rPr>
                            <a:t>. [min] 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25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16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20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67147805"/>
                  </p:ext>
                </p:extLst>
              </p:nvPr>
            </p:nvGraphicFramePr>
            <p:xfrm>
              <a:off x="1137503" y="980728"/>
              <a:ext cx="4680519" cy="5400664"/>
            </p:xfrm>
            <a:graphic>
              <a:graphicData uri="http://schemas.openxmlformats.org/drawingml/2006/table">
                <a:tbl>
                  <a:tblPr firstRow="1" firstCol="1" bandRow="1">
                    <a:tableStyleId>{D7AC3CCA-C797-4891-BE02-D94E43425B78}</a:tableStyleId>
                  </a:tblPr>
                  <a:tblGrid>
                    <a:gridCol w="1872208"/>
                    <a:gridCol w="729168"/>
                    <a:gridCol w="693374"/>
                    <a:gridCol w="692395"/>
                    <a:gridCol w="693374"/>
                  </a:tblGrid>
                  <a:tr h="263991"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 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TLEP Z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TLEP W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TLEP H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TLEP  t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en-US" sz="1100" dirty="0" err="1">
                              <a:effectLst/>
                            </a:rPr>
                            <a:t>E</a:t>
                          </a:r>
                          <a:r>
                            <a:rPr lang="en-US" sz="1100" baseline="-25000" dirty="0" err="1">
                              <a:effectLst/>
                            </a:rPr>
                            <a:t>beam</a:t>
                          </a:r>
                          <a:r>
                            <a:rPr lang="en-US" sz="1100" baseline="-25000" dirty="0">
                              <a:effectLst/>
                            </a:rPr>
                            <a:t> </a:t>
                          </a:r>
                          <a:r>
                            <a:rPr lang="en-US" sz="1100" dirty="0">
                              <a:effectLst/>
                            </a:rPr>
                            <a:t>[GeV]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120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175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circumf. </a:t>
                          </a:r>
                          <a:r>
                            <a:rPr lang="en-US" sz="1100">
                              <a:effectLst/>
                            </a:rPr>
                            <a:t>[km]  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92015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 dirty="0">
                              <a:effectLst/>
                            </a:rPr>
                            <a:t>beam current [mA]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1180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124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24.3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5.4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>
                              <a:effectLst/>
                            </a:rPr>
                            <a:t>#bunches/beam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4400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 dirty="0">
                              <a:effectLst/>
                            </a:rPr>
                            <a:t>#e</a:t>
                          </a:r>
                          <a:r>
                            <a:rPr lang="de-DE" sz="1000" dirty="0">
                              <a:effectLst/>
                            </a:rPr>
                            <a:t>−</a:t>
                          </a:r>
                          <a:r>
                            <a:rPr lang="de-DE" sz="1100" dirty="0">
                              <a:effectLst/>
                            </a:rPr>
                            <a:t>/beam [10</a:t>
                          </a:r>
                          <a:r>
                            <a:rPr lang="de-DE" sz="1100" baseline="30000" dirty="0">
                              <a:effectLst/>
                            </a:rPr>
                            <a:t>12</a:t>
                          </a:r>
                          <a:r>
                            <a:rPr lang="de-DE" sz="1100" dirty="0">
                              <a:effectLst/>
                            </a:rPr>
                            <a:t>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1960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200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40.8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>
                              <a:effectLst/>
                            </a:rPr>
                            <a:t>horiz. emit. [nm] 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30.8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10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>
                              <a:effectLst/>
                            </a:rPr>
                            <a:t>vert. emit. [nm]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0.07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93568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 dirty="0">
                              <a:effectLst/>
                            </a:rPr>
                            <a:t>bending rad. </a:t>
                          </a:r>
                          <a:r>
                            <a:rPr lang="en-GB" sz="1100" dirty="0">
                              <a:effectLst/>
                            </a:rPr>
                            <a:t>[km]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 dirty="0">
                              <a:effectLst/>
                            </a:rPr>
                            <a:t>κ</a:t>
                          </a:r>
                          <a:r>
                            <a:rPr lang="de-DE" sz="1100" baseline="-25000" dirty="0">
                              <a:effectLst/>
                            </a:rPr>
                            <a:t>ε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440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470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470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1000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mom. c. α</a:t>
                          </a:r>
                          <a:r>
                            <a:rPr lang="en-GB" sz="1000" baseline="-25000" dirty="0">
                              <a:effectLst/>
                            </a:rPr>
                            <a:t>c</a:t>
                          </a:r>
                          <a:r>
                            <a:rPr lang="en-GB" sz="1000" dirty="0">
                              <a:effectLst/>
                            </a:rPr>
                            <a:t> </a:t>
                          </a:r>
                          <a:r>
                            <a:rPr lang="en-GB" sz="1100" dirty="0">
                              <a:effectLst/>
                            </a:rPr>
                            <a:t>[10</a:t>
                          </a:r>
                          <a:r>
                            <a:rPr lang="en-GB" sz="1100" baseline="30000" dirty="0">
                              <a:effectLst/>
                            </a:rPr>
                            <a:t>−5</a:t>
                          </a:r>
                          <a:r>
                            <a:rPr lang="en-GB" sz="1100" dirty="0">
                              <a:effectLst/>
                            </a:rPr>
                            <a:t>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2.0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877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en-US" sz="1100" dirty="0" err="1">
                              <a:effectLst/>
                            </a:rPr>
                            <a:t>P</a:t>
                          </a:r>
                          <a:r>
                            <a:rPr lang="en-US" sz="1100" baseline="-25000" dirty="0" err="1">
                              <a:effectLst/>
                            </a:rPr>
                            <a:t>loss,SR</a:t>
                          </a:r>
                          <a:r>
                            <a:rPr lang="de-DE" sz="1100" dirty="0">
                              <a:effectLst/>
                            </a:rPr>
                            <a:t>/beam [MW]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50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30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β</a:t>
                          </a:r>
                          <a:r>
                            <a:rPr lang="de-DE" sz="1100" baseline="30000">
                              <a:effectLst/>
                            </a:rPr>
                            <a:t>∗</a:t>
                          </a:r>
                          <a:r>
                            <a:rPr lang="de-DE" sz="1100" baseline="-25000">
                              <a:effectLst/>
                            </a:rPr>
                            <a:t>x </a:t>
                          </a:r>
                          <a:r>
                            <a:rPr lang="de-DE" sz="1100">
                              <a:effectLst/>
                            </a:rPr>
                            <a:t>[m]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30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β</a:t>
                          </a:r>
                          <a:r>
                            <a:rPr lang="de-DE" sz="1100" baseline="30000">
                              <a:effectLst/>
                            </a:rPr>
                            <a:t>∗</a:t>
                          </a:r>
                          <a:r>
                            <a:rPr lang="de-DE" sz="1100" baseline="-25000">
                              <a:effectLst/>
                            </a:rPr>
                            <a:t>y</a:t>
                          </a:r>
                          <a:r>
                            <a:rPr lang="de-DE" sz="1100">
                              <a:effectLst/>
                            </a:rPr>
                            <a:t> [cm]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30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σ</a:t>
                          </a:r>
                          <a:r>
                            <a:rPr lang="de-DE" sz="1100" baseline="30000">
                              <a:effectLst/>
                            </a:rPr>
                            <a:t>∗</a:t>
                          </a:r>
                          <a:r>
                            <a:rPr lang="de-DE" sz="1100" baseline="-25000">
                              <a:effectLst/>
                            </a:rPr>
                            <a:t>x</a:t>
                          </a:r>
                          <a:r>
                            <a:rPr lang="de-DE" sz="1100">
                              <a:effectLst/>
                            </a:rPr>
                            <a:t> [</a:t>
                          </a:r>
                          <a:r>
                            <a:rPr lang="en-GB" sz="1100">
                              <a:effectLst/>
                            </a:rPr>
                            <a:t>μ</a:t>
                          </a:r>
                          <a:r>
                            <a:rPr lang="de-DE" sz="1100">
                              <a:effectLst/>
                            </a:rPr>
                            <a:t>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124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78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68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σ</a:t>
                          </a:r>
                          <a:r>
                            <a:rPr lang="de-DE" sz="1100" baseline="30000">
                              <a:effectLst/>
                            </a:rPr>
                            <a:t>∗</a:t>
                          </a:r>
                          <a:r>
                            <a:rPr lang="de-DE" sz="1100" baseline="-25000">
                              <a:effectLst/>
                            </a:rPr>
                            <a:t>y</a:t>
                          </a:r>
                          <a:r>
                            <a:rPr lang="de-DE" sz="1100">
                              <a:effectLst/>
                            </a:rPr>
                            <a:t> [</a:t>
                          </a:r>
                          <a:r>
                            <a:rPr lang="en-GB" sz="1100">
                              <a:effectLst/>
                            </a:rPr>
                            <a:t>μ</a:t>
                          </a:r>
                          <a:r>
                            <a:rPr lang="de-DE" sz="1100">
                              <a:effectLst/>
                            </a:rPr>
                            <a:t>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0.27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9353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hourglass F</a:t>
                          </a:r>
                          <a:r>
                            <a:rPr lang="en-GB" sz="1100" baseline="-25000">
                              <a:effectLst/>
                            </a:rPr>
                            <a:t>hg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0.71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0.75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0.75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0.65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E</a:t>
                          </a:r>
                          <a:r>
                            <a:rPr lang="en-GB" sz="1100" baseline="30000">
                              <a:effectLst/>
                            </a:rPr>
                            <a:t>SR</a:t>
                          </a:r>
                          <a:r>
                            <a:rPr lang="en-GB" sz="1100" baseline="-25000">
                              <a:effectLst/>
                            </a:rPr>
                            <a:t>loss</a:t>
                          </a:r>
                          <a:r>
                            <a:rPr lang="en-GB" sz="1100">
                              <a:effectLst/>
                            </a:rPr>
                            <a:t>/turn [GeV]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0.4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2.0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V</a:t>
                          </a:r>
                          <a:r>
                            <a:rPr lang="en-GB" sz="1100" baseline="-25000">
                              <a:effectLst/>
                            </a:rPr>
                            <a:t>RF</a:t>
                          </a:r>
                          <a:r>
                            <a:rPr lang="en-GB" sz="1100">
                              <a:effectLst/>
                            </a:rPr>
                            <a:t>,tot [GV]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2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d</a:t>
                          </a:r>
                          <a:r>
                            <a:rPr lang="en-GB" sz="1100" baseline="-25000">
                              <a:effectLst/>
                            </a:rPr>
                            <a:t>max,RF</a:t>
                          </a:r>
                          <a:r>
                            <a:rPr lang="en-GB" sz="1100">
                              <a:effectLst/>
                            </a:rPr>
                            <a:t> [%]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5.5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4.9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9550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ξ</a:t>
                          </a:r>
                          <a:r>
                            <a:rPr lang="en-GB" sz="1100" baseline="-25000">
                              <a:effectLst/>
                            </a:rPr>
                            <a:t>x</a:t>
                          </a:r>
                          <a:r>
                            <a:rPr lang="en-GB" sz="1100">
                              <a:effectLst/>
                            </a:rPr>
                            <a:t>/IP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ξ</a:t>
                          </a:r>
                          <a:r>
                            <a:rPr lang="en-GB" sz="1100" baseline="-25000">
                              <a:effectLst/>
                            </a:rPr>
                            <a:t>y</a:t>
                          </a:r>
                          <a:r>
                            <a:rPr lang="en-GB" sz="1100">
                              <a:effectLst/>
                            </a:rPr>
                            <a:t>/IP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0.10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f</a:t>
                          </a:r>
                          <a:r>
                            <a:rPr lang="en-GB" sz="1100" baseline="-25000">
                              <a:effectLst/>
                            </a:rPr>
                            <a:t>s</a:t>
                          </a:r>
                          <a:r>
                            <a:rPr lang="en-GB" sz="1000">
                              <a:effectLst/>
                            </a:rPr>
                            <a:t> </a:t>
                          </a:r>
                          <a:r>
                            <a:rPr lang="en-GB" sz="1100">
                              <a:effectLst/>
                            </a:rPr>
                            <a:t>[kHz]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1.29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0.45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0.44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0.43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E</a:t>
                          </a:r>
                          <a:r>
                            <a:rPr lang="en-GB" sz="1100" baseline="-25000">
                              <a:effectLst/>
                            </a:rPr>
                            <a:t>acc</a:t>
                          </a:r>
                          <a:r>
                            <a:rPr lang="en-GB" sz="1100">
                              <a:effectLst/>
                            </a:rPr>
                            <a:t> [MV/m]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3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3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20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eff. RF length [m]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f</a:t>
                          </a:r>
                          <a:r>
                            <a:rPr lang="en-GB" sz="1100" baseline="-25000">
                              <a:effectLst/>
                            </a:rPr>
                            <a:t>RF</a:t>
                          </a:r>
                          <a:r>
                            <a:rPr lang="en-GB" sz="1100">
                              <a:effectLst/>
                            </a:rPr>
                            <a:t> [MHz]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700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700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700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700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9912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δ</a:t>
                          </a:r>
                          <a:r>
                            <a:rPr lang="en-GB" sz="1100" baseline="30000">
                              <a:effectLst/>
                            </a:rPr>
                            <a:t>SR</a:t>
                          </a:r>
                          <a:r>
                            <a:rPr lang="en-GB" sz="1100" baseline="-25000">
                              <a:effectLst/>
                            </a:rPr>
                            <a:t>rms</a:t>
                          </a:r>
                          <a:r>
                            <a:rPr lang="en-GB" sz="1100">
                              <a:effectLst/>
                            </a:rPr>
                            <a:t> [%]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0.06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0.22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σ</a:t>
                          </a:r>
                          <a:r>
                            <a:rPr lang="en-GB" sz="1100" baseline="30000">
                              <a:effectLst/>
                            </a:rPr>
                            <a:t>SR</a:t>
                          </a:r>
                          <a:r>
                            <a:rPr lang="en-GB" sz="1100" baseline="-25000">
                              <a:effectLst/>
                            </a:rPr>
                            <a:t>z,rms </a:t>
                          </a:r>
                          <a:r>
                            <a:rPr lang="en-GB" sz="1100">
                              <a:effectLst/>
                            </a:rPr>
                            <a:t>[cm]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0.19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0.22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0.25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8492" marR="48492" marT="0" marB="0">
                        <a:blipFill rotWithShape="1">
                          <a:blip r:embed="rId2"/>
                          <a:stretch>
                            <a:fillRect l="-326" t="-2896429" r="-150163" b="-2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5600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1600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130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number of IPs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4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beam </a:t>
                          </a:r>
                          <a:r>
                            <a:rPr lang="en-GB" sz="1100" dirty="0" err="1">
                              <a:effectLst/>
                            </a:rPr>
                            <a:t>lifet</a:t>
                          </a:r>
                          <a:r>
                            <a:rPr lang="en-GB" sz="1100" dirty="0">
                              <a:effectLst/>
                            </a:rPr>
                            <a:t>. [min] 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25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16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20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TextBox 4"/>
          <p:cNvSpPr txBox="1"/>
          <p:nvPr/>
        </p:nvSpPr>
        <p:spPr>
          <a:xfrm>
            <a:off x="6516216" y="1988840"/>
            <a:ext cx="2376264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By definition, in a project like TLEP, from the moment a set of parameters is published it becomes obsolete and we now already have an improved set of parameters.</a:t>
            </a:r>
          </a:p>
          <a:p>
            <a:r>
              <a:rPr lang="en-US" dirty="0" smtClean="0"/>
              <a:t>The new parameter set contains improvements to our understanding, but does not change the big picture.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6488668"/>
            <a:ext cx="520982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IPAC13 TUPME040, </a:t>
            </a:r>
            <a:r>
              <a:rPr lang="en-GB" b="1" dirty="0">
                <a:hlinkClick r:id="rId3"/>
              </a:rPr>
              <a:t>arXiv:1305.6498</a:t>
            </a:r>
            <a:r>
              <a:rPr lang="en-GB" b="1" dirty="0"/>
              <a:t> [</a:t>
            </a:r>
            <a:r>
              <a:rPr lang="en-GB" b="1" dirty="0" err="1"/>
              <a:t>physics.acc-ph</a:t>
            </a:r>
            <a:r>
              <a:rPr lang="en-GB" b="1" dirty="0"/>
              <a:t>]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396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Modifying the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strategy we have adopted calls for a stable parameter set which would be modified, according to new knowledge, at </a:t>
            </a:r>
            <a:r>
              <a:rPr lang="en-GB" dirty="0" smtClean="0">
                <a:solidFill>
                  <a:srgbClr val="0070C0"/>
                </a:solidFill>
              </a:rPr>
              <a:t>not too regular intervals </a:t>
            </a:r>
            <a:r>
              <a:rPr lang="en-GB" dirty="0" smtClean="0"/>
              <a:t>(twice a year?)</a:t>
            </a:r>
          </a:p>
          <a:p>
            <a:r>
              <a:rPr lang="en-GB" dirty="0" smtClean="0"/>
              <a:t>Time is ripe for a new set of TLEP parameters (which from the day published would again become obsolete…)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33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TLEP power consumption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TLEP is an efficient Higgs factory, as we will see</a:t>
            </a:r>
          </a:p>
          <a:p>
            <a:r>
              <a:rPr lang="en-GB" dirty="0" smtClean="0"/>
              <a:t>Although there are limitations on instantaneous power consumption, the real figure of merit </a:t>
            </a:r>
            <a:r>
              <a:rPr lang="en-GB" dirty="0" smtClean="0">
                <a:solidFill>
                  <a:srgbClr val="0070C0"/>
                </a:solidFill>
              </a:rPr>
              <a:t>is </a:t>
            </a:r>
            <a:r>
              <a:rPr lang="en-GB" dirty="0" smtClean="0">
                <a:solidFill>
                  <a:srgbClr val="0070C0"/>
                </a:solidFill>
              </a:rPr>
              <a:t>not power consumption</a:t>
            </a:r>
            <a:r>
              <a:rPr lang="en-GB" dirty="0" smtClean="0"/>
              <a:t>. It is either </a:t>
            </a:r>
            <a:endParaRPr lang="en-GB" dirty="0" smtClean="0"/>
          </a:p>
          <a:p>
            <a:pPr lvl="1"/>
            <a:r>
              <a:rPr lang="en-GB" dirty="0" smtClean="0"/>
              <a:t>Energy per </a:t>
            </a:r>
            <a:r>
              <a:rPr lang="en-GB" dirty="0"/>
              <a:t>H</a:t>
            </a:r>
            <a:r>
              <a:rPr lang="en-GB" dirty="0" smtClean="0"/>
              <a:t>iggs produced</a:t>
            </a:r>
          </a:p>
          <a:p>
            <a:pPr lvl="1"/>
            <a:r>
              <a:rPr lang="en-GB" dirty="0" smtClean="0"/>
              <a:t>Power per luminosity</a:t>
            </a:r>
          </a:p>
          <a:p>
            <a:r>
              <a:rPr lang="en-GB" dirty="0" smtClean="0"/>
              <a:t>(Even </a:t>
            </a:r>
            <a:r>
              <a:rPr lang="en-GB" dirty="0" smtClean="0"/>
              <a:t>more relevant is taking into account the ‘grey energy’ consumed for the whole project, the only viable estimate of which is the total project </a:t>
            </a:r>
            <a:r>
              <a:rPr lang="en-GB" dirty="0" smtClean="0"/>
              <a:t>cost)</a:t>
            </a:r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55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970" y="0"/>
            <a:ext cx="7283152" cy="1143000"/>
          </a:xfrm>
        </p:spPr>
        <p:txBody>
          <a:bodyPr/>
          <a:lstStyle/>
          <a:p>
            <a:r>
              <a:rPr lang="en-US" dirty="0" smtClean="0"/>
              <a:t>parameter set to be modified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344081109"/>
                  </p:ext>
                </p:extLst>
              </p:nvPr>
            </p:nvGraphicFramePr>
            <p:xfrm>
              <a:off x="1137503" y="980728"/>
              <a:ext cx="4680519" cy="5400664"/>
            </p:xfrm>
            <a:graphic>
              <a:graphicData uri="http://schemas.openxmlformats.org/drawingml/2006/table">
                <a:tbl>
                  <a:tblPr firstRow="1" firstCol="1" bandRow="1">
                    <a:tableStyleId>{D7AC3CCA-C797-4891-BE02-D94E43425B78}</a:tableStyleId>
                  </a:tblPr>
                  <a:tblGrid>
                    <a:gridCol w="1872208"/>
                    <a:gridCol w="729168"/>
                    <a:gridCol w="693374"/>
                    <a:gridCol w="692395"/>
                    <a:gridCol w="693374"/>
                  </a:tblGrid>
                  <a:tr h="263991"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 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TLEP Z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TLEP W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TLEP H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TLEP  t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en-US" sz="1100" dirty="0" err="1">
                              <a:effectLst/>
                            </a:rPr>
                            <a:t>E</a:t>
                          </a:r>
                          <a:r>
                            <a:rPr lang="en-US" sz="1100" baseline="-25000" dirty="0" err="1">
                              <a:effectLst/>
                            </a:rPr>
                            <a:t>beam</a:t>
                          </a:r>
                          <a:r>
                            <a:rPr lang="en-US" sz="1100" baseline="-25000" dirty="0">
                              <a:effectLst/>
                            </a:rPr>
                            <a:t> </a:t>
                          </a:r>
                          <a:r>
                            <a:rPr lang="en-US" sz="1100" dirty="0">
                              <a:effectLst/>
                            </a:rPr>
                            <a:t>[GeV]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120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175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circumf. </a:t>
                          </a:r>
                          <a:r>
                            <a:rPr lang="en-US" sz="1100">
                              <a:effectLst/>
                            </a:rPr>
                            <a:t>[km]  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92015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 dirty="0">
                              <a:effectLst/>
                            </a:rPr>
                            <a:t>beam current [mA]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1180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124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24.3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5.4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>
                              <a:effectLst/>
                            </a:rPr>
                            <a:t>#bunches/beam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4400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 dirty="0">
                              <a:effectLst/>
                            </a:rPr>
                            <a:t>#e</a:t>
                          </a:r>
                          <a:r>
                            <a:rPr lang="de-DE" sz="1000" dirty="0">
                              <a:effectLst/>
                            </a:rPr>
                            <a:t>−</a:t>
                          </a:r>
                          <a:r>
                            <a:rPr lang="de-DE" sz="1100" dirty="0">
                              <a:effectLst/>
                            </a:rPr>
                            <a:t>/beam [10</a:t>
                          </a:r>
                          <a:r>
                            <a:rPr lang="de-DE" sz="1100" baseline="30000" dirty="0">
                              <a:effectLst/>
                            </a:rPr>
                            <a:t>12</a:t>
                          </a:r>
                          <a:r>
                            <a:rPr lang="de-DE" sz="1100" dirty="0">
                              <a:effectLst/>
                            </a:rPr>
                            <a:t>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1960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200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40.8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>
                              <a:effectLst/>
                            </a:rPr>
                            <a:t>horiz. emit. [nm] 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30.8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10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>
                              <a:effectLst/>
                            </a:rPr>
                            <a:t>vert. emit. [nm]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0.07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93568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 dirty="0">
                              <a:effectLst/>
                            </a:rPr>
                            <a:t>bending rad. </a:t>
                          </a:r>
                          <a:r>
                            <a:rPr lang="en-GB" sz="1100" dirty="0">
                              <a:effectLst/>
                            </a:rPr>
                            <a:t>[km]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 dirty="0">
                              <a:effectLst/>
                            </a:rPr>
                            <a:t>κ</a:t>
                          </a:r>
                          <a:r>
                            <a:rPr lang="de-DE" sz="1100" baseline="-25000" dirty="0">
                              <a:effectLst/>
                            </a:rPr>
                            <a:t>ε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440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470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470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1000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mom. c. α</a:t>
                          </a:r>
                          <a:r>
                            <a:rPr lang="en-GB" sz="1000" baseline="-25000" dirty="0">
                              <a:effectLst/>
                            </a:rPr>
                            <a:t>c</a:t>
                          </a:r>
                          <a:r>
                            <a:rPr lang="en-GB" sz="1000" dirty="0">
                              <a:effectLst/>
                            </a:rPr>
                            <a:t> </a:t>
                          </a:r>
                          <a:r>
                            <a:rPr lang="en-GB" sz="1100" dirty="0">
                              <a:effectLst/>
                            </a:rPr>
                            <a:t>[10</a:t>
                          </a:r>
                          <a:r>
                            <a:rPr lang="en-GB" sz="1100" baseline="30000" dirty="0">
                              <a:effectLst/>
                            </a:rPr>
                            <a:t>−5</a:t>
                          </a:r>
                          <a:r>
                            <a:rPr lang="en-GB" sz="1100" dirty="0">
                              <a:effectLst/>
                            </a:rPr>
                            <a:t>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2.0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877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en-US" sz="1100" dirty="0" err="1">
                              <a:effectLst/>
                            </a:rPr>
                            <a:t>P</a:t>
                          </a:r>
                          <a:r>
                            <a:rPr lang="en-US" sz="1100" baseline="-25000" dirty="0" err="1">
                              <a:effectLst/>
                            </a:rPr>
                            <a:t>loss,SR</a:t>
                          </a:r>
                          <a:r>
                            <a:rPr lang="de-DE" sz="1100" dirty="0">
                              <a:effectLst/>
                            </a:rPr>
                            <a:t>/beam [MW]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50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30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β</a:t>
                          </a:r>
                          <a:r>
                            <a:rPr lang="de-DE" sz="1100" baseline="30000">
                              <a:effectLst/>
                            </a:rPr>
                            <a:t>∗</a:t>
                          </a:r>
                          <a:r>
                            <a:rPr lang="de-DE" sz="1100" baseline="-25000">
                              <a:effectLst/>
                            </a:rPr>
                            <a:t>x </a:t>
                          </a:r>
                          <a:r>
                            <a:rPr lang="de-DE" sz="1100">
                              <a:effectLst/>
                            </a:rPr>
                            <a:t>[m]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30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β</a:t>
                          </a:r>
                          <a:r>
                            <a:rPr lang="de-DE" sz="1100" baseline="30000">
                              <a:effectLst/>
                            </a:rPr>
                            <a:t>∗</a:t>
                          </a:r>
                          <a:r>
                            <a:rPr lang="de-DE" sz="1100" baseline="-25000">
                              <a:effectLst/>
                            </a:rPr>
                            <a:t>y</a:t>
                          </a:r>
                          <a:r>
                            <a:rPr lang="de-DE" sz="1100">
                              <a:effectLst/>
                            </a:rPr>
                            <a:t> [cm]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30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σ</a:t>
                          </a:r>
                          <a:r>
                            <a:rPr lang="de-DE" sz="1100" baseline="30000">
                              <a:effectLst/>
                            </a:rPr>
                            <a:t>∗</a:t>
                          </a:r>
                          <a:r>
                            <a:rPr lang="de-DE" sz="1100" baseline="-25000">
                              <a:effectLst/>
                            </a:rPr>
                            <a:t>x</a:t>
                          </a:r>
                          <a:r>
                            <a:rPr lang="de-DE" sz="1100">
                              <a:effectLst/>
                            </a:rPr>
                            <a:t> [</a:t>
                          </a:r>
                          <a:r>
                            <a:rPr lang="en-GB" sz="1100">
                              <a:effectLst/>
                            </a:rPr>
                            <a:t>μ</a:t>
                          </a:r>
                          <a:r>
                            <a:rPr lang="de-DE" sz="1100">
                              <a:effectLst/>
                            </a:rPr>
                            <a:t>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124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78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68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σ</a:t>
                          </a:r>
                          <a:r>
                            <a:rPr lang="de-DE" sz="1100" baseline="30000">
                              <a:effectLst/>
                            </a:rPr>
                            <a:t>∗</a:t>
                          </a:r>
                          <a:r>
                            <a:rPr lang="de-DE" sz="1100" baseline="-25000">
                              <a:effectLst/>
                            </a:rPr>
                            <a:t>y</a:t>
                          </a:r>
                          <a:r>
                            <a:rPr lang="de-DE" sz="1100">
                              <a:effectLst/>
                            </a:rPr>
                            <a:t> [</a:t>
                          </a:r>
                          <a:r>
                            <a:rPr lang="en-GB" sz="1100">
                              <a:effectLst/>
                            </a:rPr>
                            <a:t>μ</a:t>
                          </a:r>
                          <a:r>
                            <a:rPr lang="de-DE" sz="1100">
                              <a:effectLst/>
                            </a:rPr>
                            <a:t>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0.27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9353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hourglass F</a:t>
                          </a:r>
                          <a:r>
                            <a:rPr lang="en-GB" sz="1100" baseline="-25000">
                              <a:effectLst/>
                            </a:rPr>
                            <a:t>hg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0.71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0.75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0.75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0.65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E</a:t>
                          </a:r>
                          <a:r>
                            <a:rPr lang="en-GB" sz="1100" baseline="30000">
                              <a:effectLst/>
                            </a:rPr>
                            <a:t>SR</a:t>
                          </a:r>
                          <a:r>
                            <a:rPr lang="en-GB" sz="1100" baseline="-25000">
                              <a:effectLst/>
                            </a:rPr>
                            <a:t>loss</a:t>
                          </a:r>
                          <a:r>
                            <a:rPr lang="en-GB" sz="1100">
                              <a:effectLst/>
                            </a:rPr>
                            <a:t>/turn [GeV]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0.4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2.0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V</a:t>
                          </a:r>
                          <a:r>
                            <a:rPr lang="en-GB" sz="1100" baseline="-25000">
                              <a:effectLst/>
                            </a:rPr>
                            <a:t>RF</a:t>
                          </a:r>
                          <a:r>
                            <a:rPr lang="en-GB" sz="1100">
                              <a:effectLst/>
                            </a:rPr>
                            <a:t>,tot [GV]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2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d</a:t>
                          </a:r>
                          <a:r>
                            <a:rPr lang="en-GB" sz="1100" baseline="-25000">
                              <a:effectLst/>
                            </a:rPr>
                            <a:t>max,RF</a:t>
                          </a:r>
                          <a:r>
                            <a:rPr lang="en-GB" sz="1100">
                              <a:effectLst/>
                            </a:rPr>
                            <a:t> [%]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5.5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4.9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9550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ξ</a:t>
                          </a:r>
                          <a:r>
                            <a:rPr lang="en-GB" sz="1100" baseline="-25000">
                              <a:effectLst/>
                            </a:rPr>
                            <a:t>x</a:t>
                          </a:r>
                          <a:r>
                            <a:rPr lang="en-GB" sz="1100">
                              <a:effectLst/>
                            </a:rPr>
                            <a:t>/IP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0.10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4401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ξ</a:t>
                          </a:r>
                          <a:r>
                            <a:rPr lang="en-GB" sz="1100" baseline="-25000">
                              <a:effectLst/>
                            </a:rPr>
                            <a:t>y</a:t>
                          </a:r>
                          <a:r>
                            <a:rPr lang="en-GB" sz="1100">
                              <a:effectLst/>
                            </a:rPr>
                            <a:t>/IP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0.10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0.10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20392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f</a:t>
                          </a:r>
                          <a:r>
                            <a:rPr lang="en-GB" sz="1100" baseline="-25000">
                              <a:effectLst/>
                            </a:rPr>
                            <a:t>s</a:t>
                          </a:r>
                          <a:r>
                            <a:rPr lang="en-GB" sz="1000">
                              <a:effectLst/>
                            </a:rPr>
                            <a:t> </a:t>
                          </a:r>
                          <a:r>
                            <a:rPr lang="en-GB" sz="1100">
                              <a:effectLst/>
                            </a:rPr>
                            <a:t>[kHz]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1.29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0.45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0.44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0.43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E</a:t>
                          </a:r>
                          <a:r>
                            <a:rPr lang="en-GB" sz="1100" baseline="-25000">
                              <a:effectLst/>
                            </a:rPr>
                            <a:t>acc</a:t>
                          </a:r>
                          <a:r>
                            <a:rPr lang="en-GB" sz="1100">
                              <a:effectLst/>
                            </a:rPr>
                            <a:t> [MV/m]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3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3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20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eff. RF length [m]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f</a:t>
                          </a:r>
                          <a:r>
                            <a:rPr lang="en-GB" sz="1100" baseline="-25000">
                              <a:effectLst/>
                            </a:rPr>
                            <a:t>RF</a:t>
                          </a:r>
                          <a:r>
                            <a:rPr lang="en-GB" sz="1100">
                              <a:effectLst/>
                            </a:rPr>
                            <a:t> [MHz]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700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700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700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700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9912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δ</a:t>
                          </a:r>
                          <a:r>
                            <a:rPr lang="en-GB" sz="1100" baseline="30000">
                              <a:effectLst/>
                            </a:rPr>
                            <a:t>SR</a:t>
                          </a:r>
                          <a:r>
                            <a:rPr lang="en-GB" sz="1100" baseline="-25000">
                              <a:effectLst/>
                            </a:rPr>
                            <a:t>rms</a:t>
                          </a:r>
                          <a:r>
                            <a:rPr lang="en-GB" sz="1100">
                              <a:effectLst/>
                            </a:rPr>
                            <a:t> [%]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0.06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0.22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44016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σ</a:t>
                          </a:r>
                          <a:r>
                            <a:rPr lang="en-GB" sz="1100" baseline="30000">
                              <a:effectLst/>
                            </a:rPr>
                            <a:t>SR</a:t>
                          </a:r>
                          <a:r>
                            <a:rPr lang="en-GB" sz="1100" baseline="-25000">
                              <a:effectLst/>
                            </a:rPr>
                            <a:t>z,rms </a:t>
                          </a:r>
                          <a:r>
                            <a:rPr lang="en-GB" sz="1100">
                              <a:effectLst/>
                            </a:rPr>
                            <a:t>[cm]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0.19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0.22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0.25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20392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1100" kern="1200">
                                  <a:effectLst/>
                                  <a:latin typeface="Cambria Math"/>
                                </a:rPr>
                                <m:t>ℒ</m:t>
                              </m:r>
                            </m:oMath>
                          </a14:m>
                          <a:r>
                            <a:rPr lang="en-GB" sz="1100">
                              <a:effectLst/>
                            </a:rPr>
                            <a:t> /IP[10</a:t>
                          </a:r>
                          <a:r>
                            <a:rPr lang="en-GB" sz="1100" baseline="30000">
                              <a:effectLst/>
                            </a:rPr>
                            <a:t>32</a:t>
                          </a:r>
                          <a:r>
                            <a:rPr lang="en-GB" sz="1100">
                              <a:effectLst/>
                            </a:rPr>
                            <a:t>cm</a:t>
                          </a:r>
                          <a:r>
                            <a:rPr lang="en-GB" sz="1100" baseline="30000">
                              <a:effectLst/>
                            </a:rPr>
                            <a:t>−2</a:t>
                          </a:r>
                          <a:r>
                            <a:rPr lang="en-GB" sz="1100">
                              <a:effectLst/>
                            </a:rPr>
                            <a:t>s</a:t>
                          </a:r>
                          <a:r>
                            <a:rPr lang="en-GB" sz="1100" baseline="30000">
                              <a:effectLst/>
                            </a:rPr>
                            <a:t>−1</a:t>
                          </a:r>
                          <a:r>
                            <a:rPr lang="en-GB" sz="1100">
                              <a:effectLst/>
                            </a:rPr>
                            <a:t>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5600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1600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130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number of IPs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4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3199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beam </a:t>
                          </a:r>
                          <a:r>
                            <a:rPr lang="en-GB" sz="1100" dirty="0" err="1">
                              <a:effectLst/>
                            </a:rPr>
                            <a:t>lifet</a:t>
                          </a:r>
                          <a:r>
                            <a:rPr lang="en-GB" sz="1100" dirty="0">
                              <a:effectLst/>
                            </a:rPr>
                            <a:t>. [min] 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25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16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20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67147805"/>
                  </p:ext>
                </p:extLst>
              </p:nvPr>
            </p:nvGraphicFramePr>
            <p:xfrm>
              <a:off x="1137503" y="980728"/>
              <a:ext cx="4680519" cy="5400664"/>
            </p:xfrm>
            <a:graphic>
              <a:graphicData uri="http://schemas.openxmlformats.org/drawingml/2006/table">
                <a:tbl>
                  <a:tblPr firstRow="1" firstCol="1" bandRow="1">
                    <a:tableStyleId>{D7AC3CCA-C797-4891-BE02-D94E43425B78}</a:tableStyleId>
                  </a:tblPr>
                  <a:tblGrid>
                    <a:gridCol w="1872208"/>
                    <a:gridCol w="729168"/>
                    <a:gridCol w="693374"/>
                    <a:gridCol w="692395"/>
                    <a:gridCol w="693374"/>
                  </a:tblGrid>
                  <a:tr h="263991"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 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TLEP Z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TLEP W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TLEP H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TLEP  t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en-US" sz="1100" dirty="0" err="1">
                              <a:effectLst/>
                            </a:rPr>
                            <a:t>E</a:t>
                          </a:r>
                          <a:r>
                            <a:rPr lang="en-US" sz="1100" baseline="-25000" dirty="0" err="1">
                              <a:effectLst/>
                            </a:rPr>
                            <a:t>beam</a:t>
                          </a:r>
                          <a:r>
                            <a:rPr lang="en-US" sz="1100" baseline="-25000" dirty="0">
                              <a:effectLst/>
                            </a:rPr>
                            <a:t> </a:t>
                          </a:r>
                          <a:r>
                            <a:rPr lang="en-US" sz="1100" dirty="0">
                              <a:effectLst/>
                            </a:rPr>
                            <a:t>[GeV]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120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175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circumf. </a:t>
                          </a:r>
                          <a:r>
                            <a:rPr lang="en-US" sz="1100">
                              <a:effectLst/>
                            </a:rPr>
                            <a:t>[km]  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92015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 dirty="0">
                              <a:effectLst/>
                            </a:rPr>
                            <a:t>beam current [mA]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1180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124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24.3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5.4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>
                              <a:effectLst/>
                            </a:rPr>
                            <a:t>#bunches/beam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4400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 dirty="0">
                              <a:effectLst/>
                            </a:rPr>
                            <a:t>#e</a:t>
                          </a:r>
                          <a:r>
                            <a:rPr lang="de-DE" sz="1000" dirty="0">
                              <a:effectLst/>
                            </a:rPr>
                            <a:t>−</a:t>
                          </a:r>
                          <a:r>
                            <a:rPr lang="de-DE" sz="1100" dirty="0">
                              <a:effectLst/>
                            </a:rPr>
                            <a:t>/beam [10</a:t>
                          </a:r>
                          <a:r>
                            <a:rPr lang="de-DE" sz="1100" baseline="30000" dirty="0">
                              <a:effectLst/>
                            </a:rPr>
                            <a:t>12</a:t>
                          </a:r>
                          <a:r>
                            <a:rPr lang="de-DE" sz="1100" dirty="0">
                              <a:effectLst/>
                            </a:rPr>
                            <a:t>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1960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200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40.8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>
                              <a:effectLst/>
                            </a:rPr>
                            <a:t>horiz. emit. [nm] 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30.8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10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>
                              <a:effectLst/>
                            </a:rPr>
                            <a:t>vert. emit. [nm]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0.07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93568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 dirty="0">
                              <a:effectLst/>
                            </a:rPr>
                            <a:t>bending rad. </a:t>
                          </a:r>
                          <a:r>
                            <a:rPr lang="en-GB" sz="1100" dirty="0">
                              <a:effectLst/>
                            </a:rPr>
                            <a:t>[km]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de-DE" sz="1100" dirty="0">
                              <a:effectLst/>
                            </a:rPr>
                            <a:t>κ</a:t>
                          </a:r>
                          <a:r>
                            <a:rPr lang="de-DE" sz="1100" baseline="-25000" dirty="0">
                              <a:effectLst/>
                            </a:rPr>
                            <a:t>ε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440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470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470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1000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mom. c. α</a:t>
                          </a:r>
                          <a:r>
                            <a:rPr lang="en-GB" sz="1000" baseline="-25000" dirty="0">
                              <a:effectLst/>
                            </a:rPr>
                            <a:t>c</a:t>
                          </a:r>
                          <a:r>
                            <a:rPr lang="en-GB" sz="1000" dirty="0">
                              <a:effectLst/>
                            </a:rPr>
                            <a:t> </a:t>
                          </a:r>
                          <a:r>
                            <a:rPr lang="en-GB" sz="1100" dirty="0">
                              <a:effectLst/>
                            </a:rPr>
                            <a:t>[10</a:t>
                          </a:r>
                          <a:r>
                            <a:rPr lang="en-GB" sz="1100" baseline="30000" dirty="0">
                              <a:effectLst/>
                            </a:rPr>
                            <a:t>−5</a:t>
                          </a:r>
                          <a:r>
                            <a:rPr lang="en-GB" sz="1100" dirty="0">
                              <a:effectLst/>
                            </a:rPr>
                            <a:t>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2.0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8776">
                    <a:tc>
                      <a:txBody>
                        <a:bodyPr/>
                        <a:lstStyle/>
                        <a:p>
                          <a:pPr indent="0" algn="just">
                            <a:spcAft>
                              <a:spcPts val="0"/>
                            </a:spcAft>
                          </a:pPr>
                          <a:r>
                            <a:rPr lang="en-US" sz="1100" dirty="0" err="1">
                              <a:effectLst/>
                            </a:rPr>
                            <a:t>P</a:t>
                          </a:r>
                          <a:r>
                            <a:rPr lang="en-US" sz="1100" baseline="-25000" dirty="0" err="1">
                              <a:effectLst/>
                            </a:rPr>
                            <a:t>loss,SR</a:t>
                          </a:r>
                          <a:r>
                            <a:rPr lang="de-DE" sz="1100" dirty="0">
                              <a:effectLst/>
                            </a:rPr>
                            <a:t>/beam [MW]</a:t>
                          </a:r>
                          <a:endParaRPr lang="en-GB" sz="11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50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30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β</a:t>
                          </a:r>
                          <a:r>
                            <a:rPr lang="de-DE" sz="1100" baseline="30000">
                              <a:effectLst/>
                            </a:rPr>
                            <a:t>∗</a:t>
                          </a:r>
                          <a:r>
                            <a:rPr lang="de-DE" sz="1100" baseline="-25000">
                              <a:effectLst/>
                            </a:rPr>
                            <a:t>x </a:t>
                          </a:r>
                          <a:r>
                            <a:rPr lang="de-DE" sz="1100">
                              <a:effectLst/>
                            </a:rPr>
                            <a:t>[m]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30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β</a:t>
                          </a:r>
                          <a:r>
                            <a:rPr lang="de-DE" sz="1100" baseline="30000">
                              <a:effectLst/>
                            </a:rPr>
                            <a:t>∗</a:t>
                          </a:r>
                          <a:r>
                            <a:rPr lang="de-DE" sz="1100" baseline="-25000">
                              <a:effectLst/>
                            </a:rPr>
                            <a:t>y</a:t>
                          </a:r>
                          <a:r>
                            <a:rPr lang="de-DE" sz="1100">
                              <a:effectLst/>
                            </a:rPr>
                            <a:t> [cm]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30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σ</a:t>
                          </a:r>
                          <a:r>
                            <a:rPr lang="de-DE" sz="1100" baseline="30000">
                              <a:effectLst/>
                            </a:rPr>
                            <a:t>∗</a:t>
                          </a:r>
                          <a:r>
                            <a:rPr lang="de-DE" sz="1100" baseline="-25000">
                              <a:effectLst/>
                            </a:rPr>
                            <a:t>x</a:t>
                          </a:r>
                          <a:r>
                            <a:rPr lang="de-DE" sz="1100">
                              <a:effectLst/>
                            </a:rPr>
                            <a:t> [</a:t>
                          </a:r>
                          <a:r>
                            <a:rPr lang="en-GB" sz="1100">
                              <a:effectLst/>
                            </a:rPr>
                            <a:t>μ</a:t>
                          </a:r>
                          <a:r>
                            <a:rPr lang="de-DE" sz="1100">
                              <a:effectLst/>
                            </a:rPr>
                            <a:t>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124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78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68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σ</a:t>
                          </a:r>
                          <a:r>
                            <a:rPr lang="de-DE" sz="1100" baseline="30000">
                              <a:effectLst/>
                            </a:rPr>
                            <a:t>∗</a:t>
                          </a:r>
                          <a:r>
                            <a:rPr lang="de-DE" sz="1100" baseline="-25000">
                              <a:effectLst/>
                            </a:rPr>
                            <a:t>y</a:t>
                          </a:r>
                          <a:r>
                            <a:rPr lang="de-DE" sz="1100">
                              <a:effectLst/>
                            </a:rPr>
                            <a:t> [</a:t>
                          </a:r>
                          <a:r>
                            <a:rPr lang="en-GB" sz="1100">
                              <a:effectLst/>
                            </a:rPr>
                            <a:t>μ</a:t>
                          </a:r>
                          <a:r>
                            <a:rPr lang="de-DE" sz="1100">
                              <a:effectLst/>
                            </a:rPr>
                            <a:t>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0.27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9353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hourglass F</a:t>
                          </a:r>
                          <a:r>
                            <a:rPr lang="en-GB" sz="1100" baseline="-25000">
                              <a:effectLst/>
                            </a:rPr>
                            <a:t>hg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0.71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0.75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0.75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0.65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E</a:t>
                          </a:r>
                          <a:r>
                            <a:rPr lang="en-GB" sz="1100" baseline="30000">
                              <a:effectLst/>
                            </a:rPr>
                            <a:t>SR</a:t>
                          </a:r>
                          <a:r>
                            <a:rPr lang="en-GB" sz="1100" baseline="-25000">
                              <a:effectLst/>
                            </a:rPr>
                            <a:t>loss</a:t>
                          </a:r>
                          <a:r>
                            <a:rPr lang="en-GB" sz="1100">
                              <a:effectLst/>
                            </a:rPr>
                            <a:t>/turn [GeV]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0.4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2.0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V</a:t>
                          </a:r>
                          <a:r>
                            <a:rPr lang="en-GB" sz="1100" baseline="-25000">
                              <a:effectLst/>
                            </a:rPr>
                            <a:t>RF</a:t>
                          </a:r>
                          <a:r>
                            <a:rPr lang="en-GB" sz="1100">
                              <a:effectLst/>
                            </a:rPr>
                            <a:t>,tot [GV]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2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d</a:t>
                          </a:r>
                          <a:r>
                            <a:rPr lang="en-GB" sz="1100" baseline="-25000">
                              <a:effectLst/>
                            </a:rPr>
                            <a:t>max,RF</a:t>
                          </a:r>
                          <a:r>
                            <a:rPr lang="en-GB" sz="1100">
                              <a:effectLst/>
                            </a:rPr>
                            <a:t> [%]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4.0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5.5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9.4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4.9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95506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ξ</a:t>
                          </a:r>
                          <a:r>
                            <a:rPr lang="en-GB" sz="1100" baseline="-25000">
                              <a:effectLst/>
                            </a:rPr>
                            <a:t>x</a:t>
                          </a:r>
                          <a:r>
                            <a:rPr lang="en-GB" sz="1100">
                              <a:effectLst/>
                            </a:rPr>
                            <a:t>/IP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ξ</a:t>
                          </a:r>
                          <a:r>
                            <a:rPr lang="en-GB" sz="1100" baseline="-25000">
                              <a:effectLst/>
                            </a:rPr>
                            <a:t>y</a:t>
                          </a:r>
                          <a:r>
                            <a:rPr lang="en-GB" sz="1100">
                              <a:effectLst/>
                            </a:rPr>
                            <a:t>/IP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0.10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f</a:t>
                          </a:r>
                          <a:r>
                            <a:rPr lang="en-GB" sz="1100" baseline="-25000">
                              <a:effectLst/>
                            </a:rPr>
                            <a:t>s</a:t>
                          </a:r>
                          <a:r>
                            <a:rPr lang="en-GB" sz="1000">
                              <a:effectLst/>
                            </a:rPr>
                            <a:t> </a:t>
                          </a:r>
                          <a:r>
                            <a:rPr lang="en-GB" sz="1100">
                              <a:effectLst/>
                            </a:rPr>
                            <a:t>[kHz]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1.29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0.45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0.44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0.43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E</a:t>
                          </a:r>
                          <a:r>
                            <a:rPr lang="en-GB" sz="1100" baseline="-25000">
                              <a:effectLst/>
                            </a:rPr>
                            <a:t>acc</a:t>
                          </a:r>
                          <a:r>
                            <a:rPr lang="en-GB" sz="1100">
                              <a:effectLst/>
                            </a:rPr>
                            <a:t> [MV/m]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3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3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20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eff. RF length [m]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f</a:t>
                          </a:r>
                          <a:r>
                            <a:rPr lang="en-GB" sz="1100" baseline="-25000">
                              <a:effectLst/>
                            </a:rPr>
                            <a:t>RF</a:t>
                          </a:r>
                          <a:r>
                            <a:rPr lang="en-GB" sz="1100">
                              <a:effectLst/>
                            </a:rPr>
                            <a:t> [MHz]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700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700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700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700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9912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δ</a:t>
                          </a:r>
                          <a:r>
                            <a:rPr lang="en-GB" sz="1100" baseline="30000">
                              <a:effectLst/>
                            </a:rPr>
                            <a:t>SR</a:t>
                          </a:r>
                          <a:r>
                            <a:rPr lang="en-GB" sz="1100" baseline="-25000">
                              <a:effectLst/>
                            </a:rPr>
                            <a:t>rms</a:t>
                          </a:r>
                          <a:r>
                            <a:rPr lang="en-GB" sz="1100">
                              <a:effectLst/>
                            </a:rPr>
                            <a:t> [%]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0.06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0.10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0.22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σ</a:t>
                          </a:r>
                          <a:r>
                            <a:rPr lang="en-GB" sz="1100" baseline="30000">
                              <a:effectLst/>
                            </a:rPr>
                            <a:t>SR</a:t>
                          </a:r>
                          <a:r>
                            <a:rPr lang="en-GB" sz="1100" baseline="-25000">
                              <a:effectLst/>
                            </a:rPr>
                            <a:t>z,rms </a:t>
                          </a:r>
                          <a:r>
                            <a:rPr lang="en-GB" sz="1100">
                              <a:effectLst/>
                            </a:rPr>
                            <a:t>[cm]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0.19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0.22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0.17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0.25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8492" marR="48492" marT="0" marB="0">
                        <a:blipFill rotWithShape="1">
                          <a:blip r:embed="rId2"/>
                          <a:stretch>
                            <a:fillRect l="-326" t="-2896429" r="-150163" b="-2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5600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1600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480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130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number of IPs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4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4 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  <a:tr h="16764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beam </a:t>
                          </a:r>
                          <a:r>
                            <a:rPr lang="en-GB" sz="1100" dirty="0" err="1">
                              <a:effectLst/>
                            </a:rPr>
                            <a:t>lifet</a:t>
                          </a:r>
                          <a:r>
                            <a:rPr lang="en-GB" sz="1100" dirty="0">
                              <a:effectLst/>
                            </a:rPr>
                            <a:t>. [min] 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67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indent="118745" algn="just"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25</a:t>
                          </a:r>
                          <a:endParaRPr lang="en-GB" sz="11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</a:rPr>
                            <a:t>16</a:t>
                          </a:r>
                          <a:endParaRPr lang="en-GB" sz="11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</a:rPr>
                            <a:t>20</a:t>
                          </a:r>
                          <a:endParaRPr lang="en-GB" sz="11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48492" marR="48492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TextBox 5"/>
          <p:cNvSpPr txBox="1"/>
          <p:nvPr/>
        </p:nvSpPr>
        <p:spPr>
          <a:xfrm>
            <a:off x="1187624" y="6488668"/>
            <a:ext cx="520982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IPAC13 TUPME040, </a:t>
            </a:r>
            <a:r>
              <a:rPr lang="en-GB" b="1" dirty="0">
                <a:hlinkClick r:id="rId3"/>
              </a:rPr>
              <a:t>arXiv:1305.6498</a:t>
            </a:r>
            <a:r>
              <a:rPr lang="en-GB" b="1" dirty="0"/>
              <a:t> [</a:t>
            </a:r>
            <a:r>
              <a:rPr lang="en-GB" b="1" dirty="0" err="1"/>
              <a:t>physics.acc-ph</a:t>
            </a:r>
            <a:r>
              <a:rPr lang="en-GB" b="1" dirty="0"/>
              <a:t>]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915816" y="3284984"/>
            <a:ext cx="432048" cy="1846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355976" y="2079898"/>
            <a:ext cx="1224136" cy="1846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915816" y="5692606"/>
            <a:ext cx="2664296" cy="1846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987824" y="4498487"/>
            <a:ext cx="455428" cy="3706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084575" y="4509120"/>
            <a:ext cx="455428" cy="3706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410350" y="2264564"/>
            <a:ext cx="251947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This is a personal choice!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06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TLEP power figures will be scrutinized thoroughly during the study, but seem to be in the right ballpark</a:t>
            </a:r>
            <a:endParaRPr lang="en-US" dirty="0" smtClean="0"/>
          </a:p>
          <a:p>
            <a:r>
              <a:rPr lang="en-US" dirty="0" smtClean="0"/>
              <a:t>A simple formula for the maximum achievable luminosity has been presented</a:t>
            </a:r>
          </a:p>
          <a:p>
            <a:r>
              <a:rPr lang="en-US" dirty="0" err="1" smtClean="0"/>
              <a:t>Beamstrahlung</a:t>
            </a:r>
            <a:r>
              <a:rPr lang="en-US" dirty="0" smtClean="0"/>
              <a:t> seems that can be mitigated up to 175GeV, but complete simulation studies are needed</a:t>
            </a:r>
            <a:endParaRPr lang="en-US" dirty="0" smtClean="0"/>
          </a:p>
          <a:p>
            <a:r>
              <a:rPr lang="en-US" dirty="0" smtClean="0"/>
              <a:t>Much more work is needed for a design proper.</a:t>
            </a:r>
          </a:p>
          <a:p>
            <a:r>
              <a:rPr lang="en-US" dirty="0" smtClean="0"/>
              <a:t>Exotic </a:t>
            </a:r>
            <a:r>
              <a:rPr lang="en-US" dirty="0" smtClean="0"/>
              <a:t>schemes might offer even more luminosity, so they should be pursued at an early stage, as might have repercussions </a:t>
            </a:r>
            <a:r>
              <a:rPr lang="en-US" dirty="0" smtClean="0"/>
              <a:t>on </a:t>
            </a:r>
            <a:r>
              <a:rPr lang="en-US" dirty="0" smtClean="0"/>
              <a:t>the </a:t>
            </a:r>
            <a:r>
              <a:rPr lang="en-US" dirty="0" smtClean="0"/>
              <a:t>design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8887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/>
              <a:t>end</a:t>
            </a:r>
            <a:endParaRPr lang="en-GB" sz="7200" dirty="0"/>
          </a:p>
        </p:txBody>
      </p:sp>
    </p:spTree>
    <p:extLst>
      <p:ext uri="{BB962C8B-B14F-4D97-AF65-F5344CB8AC3E}">
        <p14:creationId xmlns:p14="http://schemas.microsoft.com/office/powerpoint/2010/main" val="410588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TLEP power consumption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Nevertheless, the TLEP power consumption was the subject of </a:t>
            </a:r>
            <a:r>
              <a:rPr lang="en-GB" dirty="0" smtClean="0">
                <a:solidFill>
                  <a:srgbClr val="0070C0"/>
                </a:solidFill>
              </a:rPr>
              <a:t>intense debate </a:t>
            </a:r>
            <a:r>
              <a:rPr lang="en-GB" dirty="0" smtClean="0"/>
              <a:t>over the summer.</a:t>
            </a:r>
          </a:p>
          <a:p>
            <a:r>
              <a:rPr lang="en-GB" dirty="0" smtClean="0"/>
              <a:t>Initial power figures were given at the TLEP paper submitted to IPAC: M. Koratzinos et al</a:t>
            </a:r>
            <a:r>
              <a:rPr lang="en-GB" dirty="0"/>
              <a:t>., </a:t>
            </a:r>
            <a:r>
              <a:rPr lang="en-GB" b="1" dirty="0"/>
              <a:t>TLEP: A High-Performance Circular </a:t>
            </a:r>
            <a:r>
              <a:rPr lang="en-GB" b="1" dirty="0" err="1"/>
              <a:t>e+e</a:t>
            </a:r>
            <a:r>
              <a:rPr lang="en-GB" b="1" dirty="0"/>
              <a:t>- Collider to study the Higgs Boson </a:t>
            </a:r>
            <a:r>
              <a:rPr lang="en-GB" dirty="0" smtClean="0"/>
              <a:t>(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arxiv.org/pdf/1305.6498.pdf</a:t>
            </a:r>
            <a:r>
              <a:rPr lang="en-GB" dirty="0" smtClean="0"/>
              <a:t>)</a:t>
            </a:r>
          </a:p>
          <a:p>
            <a:r>
              <a:rPr lang="en-GB" dirty="0" smtClean="0"/>
              <a:t>A comment on these figures was published in the </a:t>
            </a:r>
            <a:r>
              <a:rPr lang="en-GB" dirty="0" err="1" smtClean="0"/>
              <a:t>arXiv</a:t>
            </a:r>
            <a:r>
              <a:rPr lang="en-GB" dirty="0" smtClean="0"/>
              <a:t>: M. Ross, </a:t>
            </a:r>
            <a:r>
              <a:rPr lang="en-GB" b="1" dirty="0"/>
              <a:t>Wall-plug (AC) power consumption of a very high energy e+/e- storage ring collider </a:t>
            </a:r>
            <a:r>
              <a:rPr lang="en-GB" dirty="0"/>
              <a:t>(</a:t>
            </a:r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arxiv.org/pdf/1308.0735.pdf</a:t>
            </a:r>
            <a:r>
              <a:rPr lang="en-GB" dirty="0" smtClean="0"/>
              <a:t>) </a:t>
            </a:r>
          </a:p>
          <a:p>
            <a:r>
              <a:rPr lang="en-GB" dirty="0" smtClean="0"/>
              <a:t>An explanatory note was also produced by TLEP and submitted to the </a:t>
            </a:r>
            <a:r>
              <a:rPr lang="en-GB" dirty="0" err="1" smtClean="0"/>
              <a:t>arXiv</a:t>
            </a:r>
            <a:r>
              <a:rPr lang="en-GB" dirty="0" smtClean="0"/>
              <a:t>: A. </a:t>
            </a:r>
            <a:r>
              <a:rPr lang="en-GB" dirty="0" err="1" smtClean="0"/>
              <a:t>Blondel</a:t>
            </a:r>
            <a:r>
              <a:rPr lang="en-GB" dirty="0" smtClean="0"/>
              <a:t> et al</a:t>
            </a:r>
            <a:r>
              <a:rPr lang="en-GB" dirty="0"/>
              <a:t>., </a:t>
            </a:r>
            <a:r>
              <a:rPr lang="en-GB" b="1" dirty="0"/>
              <a:t>Comments on "Wall‐plug (AC) power consumption of a very high energy e+/e- storage ring collider" by Marc Ross [arXiv:1308.0735</a:t>
            </a:r>
            <a:r>
              <a:rPr lang="en-GB" b="1" dirty="0" smtClean="0"/>
              <a:t>]</a:t>
            </a:r>
            <a:r>
              <a:rPr lang="en-GB" b="1" dirty="0"/>
              <a:t> </a:t>
            </a:r>
            <a:r>
              <a:rPr lang="en-GB" dirty="0"/>
              <a:t>(</a:t>
            </a:r>
            <a:r>
              <a:rPr lang="en-GB" dirty="0">
                <a:hlinkClick r:id="rId4"/>
              </a:rPr>
              <a:t>http://arxiv.org/pdf/1308.2629.pdf</a:t>
            </a:r>
            <a:r>
              <a:rPr lang="en-GB" dirty="0"/>
              <a:t> ) </a:t>
            </a:r>
          </a:p>
        </p:txBody>
      </p:sp>
    </p:spTree>
    <p:extLst>
      <p:ext uri="{BB962C8B-B14F-4D97-AF65-F5344CB8AC3E}">
        <p14:creationId xmlns:p14="http://schemas.microsoft.com/office/powerpoint/2010/main" val="214649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984776" cy="525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276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Points addressed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TLEP has estimated </a:t>
            </a:r>
            <a:r>
              <a:rPr lang="en-GB" dirty="0"/>
              <a:t>that the </a:t>
            </a:r>
            <a:r>
              <a:rPr lang="en-GB" dirty="0" smtClean="0"/>
              <a:t>wall-plug </a:t>
            </a:r>
            <a:r>
              <a:rPr lang="en-GB" dirty="0"/>
              <a:t>power consumption for </a:t>
            </a:r>
            <a:r>
              <a:rPr lang="en-GB" dirty="0" smtClean="0"/>
              <a:t>TLEP at </a:t>
            </a:r>
            <a:r>
              <a:rPr lang="en-GB" dirty="0" err="1" smtClean="0"/>
              <a:t>Ecm</a:t>
            </a:r>
            <a:r>
              <a:rPr lang="en-GB" dirty="0" smtClean="0"/>
              <a:t> </a:t>
            </a:r>
            <a:r>
              <a:rPr lang="en-GB" dirty="0"/>
              <a:t>= 350 </a:t>
            </a:r>
            <a:r>
              <a:rPr lang="en-GB" dirty="0" smtClean="0"/>
              <a:t>GeV </a:t>
            </a:r>
            <a:r>
              <a:rPr lang="en-GB" dirty="0"/>
              <a:t>would be about </a:t>
            </a:r>
            <a:r>
              <a:rPr lang="en-GB" dirty="0">
                <a:solidFill>
                  <a:schemeClr val="accent1"/>
                </a:solidFill>
              </a:rPr>
              <a:t>280 </a:t>
            </a:r>
            <a:r>
              <a:rPr lang="en-GB" dirty="0" smtClean="0">
                <a:solidFill>
                  <a:schemeClr val="accent1"/>
                </a:solidFill>
              </a:rPr>
              <a:t>MW</a:t>
            </a:r>
          </a:p>
          <a:p>
            <a:r>
              <a:rPr lang="en-GB" dirty="0" smtClean="0"/>
              <a:t>M</a:t>
            </a:r>
            <a:r>
              <a:rPr lang="en-GB" dirty="0"/>
              <a:t>. Ross estimated about </a:t>
            </a:r>
            <a:r>
              <a:rPr lang="en-GB" dirty="0">
                <a:solidFill>
                  <a:srgbClr val="0070C0"/>
                </a:solidFill>
              </a:rPr>
              <a:t>416 MW</a:t>
            </a:r>
            <a:r>
              <a:rPr lang="en-GB" dirty="0"/>
              <a:t>. T</a:t>
            </a:r>
            <a:r>
              <a:rPr lang="en-GB" dirty="0" smtClean="0"/>
              <a:t>he </a:t>
            </a:r>
            <a:r>
              <a:rPr lang="en-GB" dirty="0"/>
              <a:t>main differences between the two power </a:t>
            </a:r>
            <a:r>
              <a:rPr lang="en-GB" dirty="0" smtClean="0"/>
              <a:t>estimates </a:t>
            </a:r>
            <a:r>
              <a:rPr lang="en-GB" dirty="0"/>
              <a:t>arise from different assumptions about </a:t>
            </a:r>
            <a:r>
              <a:rPr lang="en-GB" dirty="0">
                <a:solidFill>
                  <a:srgbClr val="0070C0"/>
                </a:solidFill>
              </a:rPr>
              <a:t>klystron operation</a:t>
            </a:r>
            <a:r>
              <a:rPr lang="en-GB" dirty="0"/>
              <a:t>, </a:t>
            </a:r>
            <a:r>
              <a:rPr lang="en-GB" dirty="0" err="1" smtClean="0">
                <a:solidFill>
                  <a:srgbClr val="0070C0"/>
                </a:solidFill>
              </a:rPr>
              <a:t>cryo</a:t>
            </a:r>
            <a:r>
              <a:rPr lang="en-GB" dirty="0" smtClean="0">
                <a:solidFill>
                  <a:srgbClr val="0070C0"/>
                </a:solidFill>
              </a:rPr>
              <a:t>­‐</a:t>
            </a:r>
            <a:r>
              <a:rPr lang="en-GB" dirty="0">
                <a:solidFill>
                  <a:srgbClr val="0070C0"/>
                </a:solidFill>
              </a:rPr>
              <a:t>plant efficiency </a:t>
            </a:r>
            <a:r>
              <a:rPr lang="en-GB" dirty="0"/>
              <a:t>and </a:t>
            </a:r>
            <a:r>
              <a:rPr lang="en-GB" dirty="0" smtClean="0">
                <a:solidFill>
                  <a:srgbClr val="0070C0"/>
                </a:solidFill>
              </a:rPr>
              <a:t>heat </a:t>
            </a:r>
            <a:r>
              <a:rPr lang="en-GB" dirty="0">
                <a:solidFill>
                  <a:srgbClr val="0070C0"/>
                </a:solidFill>
              </a:rPr>
              <a:t>removal</a:t>
            </a:r>
            <a:r>
              <a:rPr lang="en-GB" dirty="0"/>
              <a:t>. </a:t>
            </a:r>
            <a:endParaRPr lang="en-GB" dirty="0" smtClean="0"/>
          </a:p>
          <a:p>
            <a:r>
              <a:rPr lang="en-GB" dirty="0" smtClean="0"/>
              <a:t>Our conclusions:</a:t>
            </a:r>
          </a:p>
          <a:p>
            <a:pPr lvl="1"/>
            <a:r>
              <a:rPr lang="en-GB" dirty="0" smtClean="0"/>
              <a:t>Our </a:t>
            </a:r>
            <a:r>
              <a:rPr lang="en-GB" dirty="0"/>
              <a:t>technical assumptions concerning these and other issues raised </a:t>
            </a:r>
            <a:r>
              <a:rPr lang="en-GB" dirty="0" smtClean="0"/>
              <a:t>are </a:t>
            </a:r>
            <a:r>
              <a:rPr lang="en-GB" dirty="0"/>
              <a:t>based </a:t>
            </a:r>
            <a:r>
              <a:rPr lang="en-GB" dirty="0" smtClean="0"/>
              <a:t>solidly </a:t>
            </a:r>
            <a:r>
              <a:rPr lang="en-GB" dirty="0"/>
              <a:t>on CERN experience with LEP and the LHC, as well accelerators elsewhere</a:t>
            </a:r>
            <a:r>
              <a:rPr lang="en-GB" dirty="0" smtClean="0"/>
              <a:t>.</a:t>
            </a:r>
          </a:p>
          <a:p>
            <a:pPr lvl="1"/>
            <a:r>
              <a:rPr lang="en-GB" dirty="0"/>
              <a:t>W</a:t>
            </a:r>
            <a:r>
              <a:rPr lang="en-GB" dirty="0" smtClean="0"/>
              <a:t>e </a:t>
            </a:r>
            <a:r>
              <a:rPr lang="en-GB" dirty="0"/>
              <a:t>see no reason </a:t>
            </a:r>
            <a:r>
              <a:rPr lang="en-GB" dirty="0" smtClean="0"/>
              <a:t>to modify </a:t>
            </a:r>
            <a:r>
              <a:rPr lang="en-GB" dirty="0"/>
              <a:t>significantly the </a:t>
            </a:r>
            <a:r>
              <a:rPr lang="en-GB" dirty="0" smtClean="0"/>
              <a:t>wall-‐</a:t>
            </a:r>
            <a:r>
              <a:rPr lang="en-GB" dirty="0"/>
              <a:t>plug power consumption for </a:t>
            </a:r>
            <a:r>
              <a:rPr lang="en-GB" dirty="0" smtClean="0"/>
              <a:t>TLEP.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21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Klystron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M. Ross argues that we cannot run the klystrons in ‘saturated’ operation, resulting in lower efficiency (55% instead of the claimed 65%). But LEP2 run </a:t>
            </a:r>
            <a:r>
              <a:rPr lang="en-GB" dirty="0" err="1" smtClean="0"/>
              <a:t>clystrons</a:t>
            </a:r>
            <a:r>
              <a:rPr lang="en-GB" dirty="0" smtClean="0"/>
              <a:t> at saturation. Our </a:t>
            </a:r>
            <a:r>
              <a:rPr lang="en-GB" dirty="0" smtClean="0">
                <a:solidFill>
                  <a:srgbClr val="0070C0"/>
                </a:solidFill>
              </a:rPr>
              <a:t>efficiency figure of 65% </a:t>
            </a:r>
            <a:r>
              <a:rPr lang="en-GB" dirty="0" smtClean="0"/>
              <a:t>for the klystron efficiency is, we believe </a:t>
            </a:r>
            <a:r>
              <a:rPr lang="en-GB" dirty="0" smtClean="0">
                <a:solidFill>
                  <a:srgbClr val="0070C0"/>
                </a:solidFill>
              </a:rPr>
              <a:t>conservative</a:t>
            </a:r>
            <a:r>
              <a:rPr lang="en-GB" dirty="0" smtClean="0"/>
              <a:t> and will be the subject of intense </a:t>
            </a:r>
            <a:r>
              <a:rPr lang="en-GB" dirty="0" err="1" smtClean="0"/>
              <a:t>r&amp;d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043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Cryo</a:t>
            </a:r>
            <a:r>
              <a:rPr lang="en-GB" dirty="0" smtClean="0"/>
              <a:t>-plant efficiency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 are using the figure achieved by the LHC (900W/W). The ILC TDR assumes 700W/W, so our figure is actually </a:t>
            </a:r>
            <a:r>
              <a:rPr lang="en-GB" dirty="0" smtClean="0">
                <a:solidFill>
                  <a:srgbClr val="0070C0"/>
                </a:solidFill>
              </a:rPr>
              <a:t>conservative</a:t>
            </a:r>
          </a:p>
        </p:txBody>
      </p:sp>
    </p:spTree>
    <p:extLst>
      <p:ext uri="{BB962C8B-B14F-4D97-AF65-F5344CB8AC3E}">
        <p14:creationId xmlns:p14="http://schemas.microsoft.com/office/powerpoint/2010/main" val="345105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Cooling and ventilation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Ventilation system: </a:t>
            </a:r>
            <a:r>
              <a:rPr lang="en-GB" dirty="0" smtClean="0"/>
              <a:t>Contrary to M. Ross’ statement, CERN </a:t>
            </a:r>
            <a:r>
              <a:rPr lang="en-GB" dirty="0"/>
              <a:t>has not decided to use transversal tunnel ventilation (with the possible exception of CLIC) – </a:t>
            </a:r>
            <a:r>
              <a:rPr lang="en-GB" dirty="0">
                <a:solidFill>
                  <a:srgbClr val="0070C0"/>
                </a:solidFill>
              </a:rPr>
              <a:t>so our estimate stands</a:t>
            </a:r>
          </a:p>
          <a:p>
            <a:r>
              <a:rPr lang="en-GB" dirty="0"/>
              <a:t>Water cooling</a:t>
            </a:r>
            <a:r>
              <a:rPr lang="en-GB" dirty="0" smtClean="0"/>
              <a:t>: this critically depends on a specific implementation. </a:t>
            </a:r>
          </a:p>
          <a:p>
            <a:r>
              <a:rPr lang="en-GB" dirty="0" smtClean="0"/>
              <a:t>Nevertheless, for cooling and ventilation </a:t>
            </a:r>
            <a:r>
              <a:rPr lang="en-GB" dirty="0"/>
              <a:t>we have assumed </a:t>
            </a:r>
            <a:r>
              <a:rPr lang="en-GB" dirty="0" smtClean="0"/>
              <a:t>a figure which is </a:t>
            </a:r>
            <a:r>
              <a:rPr lang="en-GB" dirty="0" smtClean="0">
                <a:solidFill>
                  <a:srgbClr val="0070C0"/>
                </a:solidFill>
              </a:rPr>
              <a:t>about 10</a:t>
            </a:r>
            <a:r>
              <a:rPr lang="en-GB" dirty="0">
                <a:solidFill>
                  <a:srgbClr val="0070C0"/>
                </a:solidFill>
              </a:rPr>
              <a:t>% </a:t>
            </a:r>
            <a:r>
              <a:rPr lang="en-GB" dirty="0"/>
              <a:t>of the total power </a:t>
            </a:r>
            <a:r>
              <a:rPr lang="en-GB" dirty="0" smtClean="0"/>
              <a:t>dissipation. </a:t>
            </a:r>
            <a:r>
              <a:rPr lang="en-GB" dirty="0" smtClean="0">
                <a:solidFill>
                  <a:srgbClr val="0070C0"/>
                </a:solidFill>
              </a:rPr>
              <a:t>LEP </a:t>
            </a:r>
            <a:r>
              <a:rPr lang="en-GB" dirty="0">
                <a:solidFill>
                  <a:srgbClr val="0070C0"/>
                </a:solidFill>
              </a:rPr>
              <a:t>achieved 13%, </a:t>
            </a:r>
            <a:r>
              <a:rPr lang="en-GB" dirty="0"/>
              <a:t>so we believe that a careful design would bring us to the value stated in the paper.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159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42277</TotalTime>
  <Words>2634</Words>
  <Application>Microsoft Office PowerPoint</Application>
  <PresentationFormat>On-screen Show (4:3)</PresentationFormat>
  <Paragraphs>522</Paragraphs>
  <Slides>32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TLEP power consumption and luminosity optimization</vt:lpstr>
      <vt:lpstr>Contents</vt:lpstr>
      <vt:lpstr>TLEP power consumption</vt:lpstr>
      <vt:lpstr>TLEP power consumption</vt:lpstr>
      <vt:lpstr>PowerPoint Presentation</vt:lpstr>
      <vt:lpstr>Points addressed</vt:lpstr>
      <vt:lpstr>Klystron operation</vt:lpstr>
      <vt:lpstr>Cryo-plant efficiency</vt:lpstr>
      <vt:lpstr>Cooling and ventilation</vt:lpstr>
      <vt:lpstr>Electrical distribution network</vt:lpstr>
      <vt:lpstr>Power consumption: recap</vt:lpstr>
      <vt:lpstr>TLEP figure of merit</vt:lpstr>
      <vt:lpstr>Luminosity optimization</vt:lpstr>
      <vt:lpstr>A step back: Major limitations</vt:lpstr>
      <vt:lpstr>Energy reach</vt:lpstr>
      <vt:lpstr>Energy reach</vt:lpstr>
      <vt:lpstr>Luminosity of a circular collider</vt:lpstr>
      <vt:lpstr>Luminosity of a circular collider</vt:lpstr>
      <vt:lpstr>Beamstrahlung</vt:lpstr>
      <vt:lpstr>Beamstrahlung limitation</vt:lpstr>
      <vt:lpstr>Beta* and hourglass</vt:lpstr>
      <vt:lpstr>Beta* and hourglass</vt:lpstr>
      <vt:lpstr>Beam-beam parameter</vt:lpstr>
      <vt:lpstr>Expected luminosity vs energy</vt:lpstr>
      <vt:lpstr>Can we do better?</vt:lpstr>
      <vt:lpstr>One or two beam pipes?</vt:lpstr>
      <vt:lpstr>Strategy for lumi optimization</vt:lpstr>
      <vt:lpstr>Published parameter set</vt:lpstr>
      <vt:lpstr>Modifying the parameters</vt:lpstr>
      <vt:lpstr>parameter set to be modified</vt:lpstr>
      <vt:lpstr>Conclusions</vt:lpstr>
      <vt:lpstr>Thank you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TLEP3 parameters V0.2</dc:title>
  <dc:creator>mike</dc:creator>
  <cp:lastModifiedBy>m Koratzinos</cp:lastModifiedBy>
  <cp:revision>142</cp:revision>
  <dcterms:created xsi:type="dcterms:W3CDTF">2013-02-28T14:17:36Z</dcterms:created>
  <dcterms:modified xsi:type="dcterms:W3CDTF">2013-10-17T13:26:47Z</dcterms:modified>
</cp:coreProperties>
</file>