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4.xml" ContentType="application/vnd.openxmlformats-officedocument.presentationml.notesSlide+xml"/>
  <Override PartName="/ppt/embeddings/oleObject8.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5"/>
  </p:notesMasterIdLst>
  <p:sldIdLst>
    <p:sldId id="256" r:id="rId2"/>
    <p:sldId id="339" r:id="rId3"/>
    <p:sldId id="262" r:id="rId4"/>
    <p:sldId id="276" r:id="rId5"/>
    <p:sldId id="259" r:id="rId6"/>
    <p:sldId id="290" r:id="rId7"/>
    <p:sldId id="291" r:id="rId8"/>
    <p:sldId id="292" r:id="rId9"/>
    <p:sldId id="370" r:id="rId10"/>
    <p:sldId id="338" r:id="rId11"/>
    <p:sldId id="357" r:id="rId12"/>
    <p:sldId id="293" r:id="rId13"/>
    <p:sldId id="294" r:id="rId14"/>
    <p:sldId id="295" r:id="rId15"/>
    <p:sldId id="356" r:id="rId16"/>
    <p:sldId id="355" r:id="rId17"/>
    <p:sldId id="265" r:id="rId18"/>
    <p:sldId id="266" r:id="rId19"/>
    <p:sldId id="282" r:id="rId20"/>
    <p:sldId id="283" r:id="rId21"/>
    <p:sldId id="284" r:id="rId22"/>
    <p:sldId id="285" r:id="rId23"/>
    <p:sldId id="287" r:id="rId24"/>
    <p:sldId id="288" r:id="rId25"/>
    <p:sldId id="289" r:id="rId26"/>
    <p:sldId id="362" r:id="rId27"/>
    <p:sldId id="364" r:id="rId28"/>
    <p:sldId id="297" r:id="rId29"/>
    <p:sldId id="298" r:id="rId30"/>
    <p:sldId id="299" r:id="rId31"/>
    <p:sldId id="300" r:id="rId32"/>
    <p:sldId id="304" r:id="rId33"/>
    <p:sldId id="333" r:id="rId34"/>
    <p:sldId id="309" r:id="rId35"/>
    <p:sldId id="376" r:id="rId36"/>
    <p:sldId id="307" r:id="rId37"/>
    <p:sldId id="308" r:id="rId38"/>
    <p:sldId id="344" r:id="rId39"/>
    <p:sldId id="346" r:id="rId40"/>
    <p:sldId id="347" r:id="rId41"/>
    <p:sldId id="361" r:id="rId42"/>
    <p:sldId id="350" r:id="rId43"/>
    <p:sldId id="351" r:id="rId44"/>
    <p:sldId id="349" r:id="rId45"/>
    <p:sldId id="348" r:id="rId46"/>
    <p:sldId id="280" r:id="rId47"/>
    <p:sldId id="281" r:id="rId48"/>
    <p:sldId id="278" r:id="rId49"/>
    <p:sldId id="279" r:id="rId50"/>
    <p:sldId id="277" r:id="rId51"/>
    <p:sldId id="341" r:id="rId52"/>
    <p:sldId id="342" r:id="rId53"/>
    <p:sldId id="343" r:id="rId54"/>
    <p:sldId id="270" r:id="rId55"/>
    <p:sldId id="271" r:id="rId56"/>
    <p:sldId id="273" r:id="rId57"/>
    <p:sldId id="272" r:id="rId58"/>
    <p:sldId id="340" r:id="rId59"/>
    <p:sldId id="314" r:id="rId60"/>
    <p:sldId id="367" r:id="rId61"/>
    <p:sldId id="337" r:id="rId62"/>
    <p:sldId id="371" r:id="rId63"/>
    <p:sldId id="365"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9" r:id="rId78"/>
    <p:sldId id="330" r:id="rId79"/>
    <p:sldId id="336" r:id="rId80"/>
    <p:sldId id="306" r:id="rId81"/>
    <p:sldId id="352" r:id="rId82"/>
    <p:sldId id="353" r:id="rId83"/>
    <p:sldId id="275" r:id="rId84"/>
    <p:sldId id="358" r:id="rId85"/>
    <p:sldId id="359" r:id="rId86"/>
    <p:sldId id="360" r:id="rId87"/>
    <p:sldId id="366" r:id="rId88"/>
    <p:sldId id="368" r:id="rId89"/>
    <p:sldId id="369" r:id="rId90"/>
    <p:sldId id="372" r:id="rId91"/>
    <p:sldId id="373" r:id="rId92"/>
    <p:sldId id="374" r:id="rId93"/>
    <p:sldId id="375" r:id="rId9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9" d="100"/>
          <a:sy n="109" d="100"/>
        </p:scale>
        <p:origin x="-124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notesMaster" Target="notesMasters/notesMaster1.xml"/><Relationship Id="rId96" Type="http://schemas.openxmlformats.org/officeDocument/2006/relationships/printerSettings" Target="printerSettings/printerSettings1.bin"/><Relationship Id="rId97" Type="http://schemas.openxmlformats.org/officeDocument/2006/relationships/presProps" Target="presProps.xml"/><Relationship Id="rId98" Type="http://schemas.openxmlformats.org/officeDocument/2006/relationships/viewProps" Target="viewProps.xml"/><Relationship Id="rId9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tableStyles" Target="tableStyles.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wmf"/><Relationship Id="rId5" Type="http://schemas.openxmlformats.org/officeDocument/2006/relationships/image" Target="../media/image9.wmf"/><Relationship Id="rId6" Type="http://schemas.openxmlformats.org/officeDocument/2006/relationships/image" Target="../media/image10.wmf"/><Relationship Id="rId1" Type="http://schemas.openxmlformats.org/officeDocument/2006/relationships/image" Target="../media/image5.wmf"/><Relationship Id="rId2"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F9BF83-E992-0D42-B7D2-1F56A7FBD06F}" type="datetimeFigureOut">
              <a:rPr kumimoji="1" lang="ja-JP" altLang="en-US" smtClean="0"/>
              <a:t>2013/10/16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5DF7CF-06A8-074B-8486-4191384EEC8E}" type="slidenum">
              <a:rPr kumimoji="1" lang="ja-JP" altLang="en-US" smtClean="0"/>
              <a:t>‹#›</a:t>
            </a:fld>
            <a:endParaRPr kumimoji="1" lang="ja-JP" altLang="en-US"/>
          </a:p>
        </p:txBody>
      </p:sp>
    </p:spTree>
    <p:extLst>
      <p:ext uri="{BB962C8B-B14F-4D97-AF65-F5344CB8AC3E}">
        <p14:creationId xmlns:p14="http://schemas.microsoft.com/office/powerpoint/2010/main" val="980621374"/>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fld id="{57710CCD-86E5-8A47-A394-FF3F9E4520D0}" type="slidenum">
              <a:rPr lang="en-US" altLang="ja-JP" sz="1200">
                <a:latin typeface="Calibri" charset="0"/>
              </a:rPr>
              <a:pPr/>
              <a:t>3</a:t>
            </a:fld>
            <a:endParaRPr lang="en-US" altLang="ja-JP" sz="1200">
              <a:latin typeface="Calibri" charset="0"/>
            </a:endParaRPr>
          </a:p>
        </p:txBody>
      </p:sp>
      <p:sp>
        <p:nvSpPr>
          <p:cNvPr id="225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a:spcBef>
                <a:spcPct val="0"/>
              </a:spcBef>
            </a:pPr>
            <a:endParaRPr lang="ja-JP" altLang="en-US">
              <a:latin typeface="Calibri"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As</a:t>
            </a:r>
            <a:r>
              <a:rPr kumimoji="1" lang="en-US" altLang="ja-JP" baseline="0" dirty="0" smtClean="0"/>
              <a:t> you can see in this trend plot, the target luminosity of SuperKEKB  is about 2 order higher than the current B factories.</a:t>
            </a:r>
          </a:p>
          <a:p>
            <a:r>
              <a:rPr kumimoji="1" lang="en-US" altLang="ja-JP" baseline="0" dirty="0" smtClean="0"/>
              <a:t>But how can it be achieved? </a:t>
            </a:r>
            <a:endParaRPr kumimoji="1" lang="ja-JP" altLang="en-US" dirty="0"/>
          </a:p>
        </p:txBody>
      </p:sp>
      <p:sp>
        <p:nvSpPr>
          <p:cNvPr id="4" name="スライド番号プレースホルダ 3"/>
          <p:cNvSpPr>
            <a:spLocks noGrp="1"/>
          </p:cNvSpPr>
          <p:nvPr>
            <p:ph type="sldNum" sz="quarter" idx="10"/>
          </p:nvPr>
        </p:nvSpPr>
        <p:spPr/>
        <p:txBody>
          <a:bodyPr/>
          <a:lstStyle/>
          <a:p>
            <a:fld id="{B340DD1B-A0E2-49CB-98DC-631041788EBC}" type="slidenum">
              <a:rPr kumimoji="1" lang="ja-JP" altLang="en-US" smtClean="0"/>
              <a:pPr/>
              <a:t>4</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p:cNvSpPr>
          <p:nvPr>
            <p:ph type="sldImg"/>
          </p:nvPr>
        </p:nvSpPr>
        <p:spPr>
          <a:ln/>
        </p:spPr>
      </p:sp>
      <p:sp>
        <p:nvSpPr>
          <p:cNvPr id="24579" name="ノート プレースホルダ 2"/>
          <p:cNvSpPr>
            <a:spLocks noGrp="1"/>
          </p:cNvSpPr>
          <p:nvPr>
            <p:ph type="body" idx="1"/>
          </p:nvPr>
        </p:nvSpPr>
        <p:spPr>
          <a:noFill/>
          <a:ln/>
        </p:spPr>
        <p:txBody>
          <a:bodyPr/>
          <a:lstStyle/>
          <a:p>
            <a:endParaRPr lang="ja-JP" altLang="en-US"/>
          </a:p>
        </p:txBody>
      </p:sp>
      <p:sp>
        <p:nvSpPr>
          <p:cNvPr id="24580" name="スライド番号プレースホルダ 3"/>
          <p:cNvSpPr>
            <a:spLocks noGrp="1"/>
          </p:cNvSpPr>
          <p:nvPr>
            <p:ph type="sldNum" sz="quarter" idx="5"/>
          </p:nvPr>
        </p:nvSpPr>
        <p:spPr>
          <a:noFill/>
        </p:spPr>
        <p:txBody>
          <a:bodyPr/>
          <a:lstStyle/>
          <a:p>
            <a:fld id="{FF99434F-8AB6-5347-BAE4-6132B4D5C64F}" type="slidenum">
              <a:rPr lang="en-US" altLang="ja-JP" smtClean="0"/>
              <a:pPr/>
              <a:t>6</a:t>
            </a:fld>
            <a:endParaRPr lang="en-US" altLang="ja-JP"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3A7D9F3-46B2-4175-9D0A-E60C906A90DC}" type="slidenum">
              <a:rPr kumimoji="1" lang="ja-JP" altLang="en-US" smtClean="0"/>
              <a:pPr/>
              <a:t>8</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E462D69B-6A23-4589-A25B-4BE7B9DCF57F}" type="slidenum">
              <a:rPr kumimoji="1" lang="ja-JP" altLang="en-US" smtClean="0"/>
              <a:pPr/>
              <a:t>46</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In this slide,</a:t>
            </a:r>
            <a:r>
              <a:rPr kumimoji="1" lang="en-US" altLang="ja-JP" baseline="0" dirty="0" smtClean="0"/>
              <a:t> I have listed up variety of possible beam background sources at SuperKEKB.</a:t>
            </a:r>
          </a:p>
          <a:p>
            <a:r>
              <a:rPr kumimoji="1" lang="en-US" altLang="ja-JP" baseline="0" dirty="0" smtClean="0"/>
              <a:t>Among these background sources, so-called “Touschek scattering” will be the most difficult one to cope with, which I will explain in more detail in the following slides.</a:t>
            </a:r>
            <a:endParaRPr kumimoji="1" lang="ja-JP" altLang="en-US" dirty="0"/>
          </a:p>
        </p:txBody>
      </p:sp>
      <p:sp>
        <p:nvSpPr>
          <p:cNvPr id="4" name="スライド番号プレースホルダ 3"/>
          <p:cNvSpPr>
            <a:spLocks noGrp="1"/>
          </p:cNvSpPr>
          <p:nvPr>
            <p:ph type="sldNum" sz="quarter" idx="10"/>
          </p:nvPr>
        </p:nvSpPr>
        <p:spPr/>
        <p:txBody>
          <a:bodyPr/>
          <a:lstStyle/>
          <a:p>
            <a:fld id="{B340DD1B-A0E2-49CB-98DC-631041788EBC}" type="slidenum">
              <a:rPr kumimoji="1" lang="ja-JP" altLang="en-US" smtClean="0"/>
              <a:pPr/>
              <a:t>54</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 construction works for </a:t>
            </a:r>
            <a:r>
              <a:rPr kumimoji="1" lang="en-US" altLang="ja-JP" dirty="0" err="1" smtClean="0"/>
              <a:t>SuperKEKB</a:t>
            </a:r>
            <a:r>
              <a:rPr kumimoji="1" lang="en-US" altLang="ja-JP" dirty="0" smtClean="0"/>
              <a:t> is in full swing.</a:t>
            </a:r>
            <a:endParaRPr kumimoji="1" lang="ja-JP" altLang="en-US" dirty="0"/>
          </a:p>
        </p:txBody>
      </p:sp>
      <p:sp>
        <p:nvSpPr>
          <p:cNvPr id="4" name="スライド番号プレースホルダー 3"/>
          <p:cNvSpPr>
            <a:spLocks noGrp="1"/>
          </p:cNvSpPr>
          <p:nvPr>
            <p:ph type="sldNum" sz="quarter" idx="10"/>
          </p:nvPr>
        </p:nvSpPr>
        <p:spPr/>
        <p:txBody>
          <a:bodyPr/>
          <a:lstStyle/>
          <a:p>
            <a:fld id="{625DF7CF-06A8-074B-8486-4191384EEC8E}" type="slidenum">
              <a:rPr kumimoji="1" lang="ja-JP" altLang="en-US" smtClean="0"/>
              <a:t>59</a:t>
            </a:fld>
            <a:endParaRPr kumimoji="1" lang="ja-JP" altLang="en-US"/>
          </a:p>
        </p:txBody>
      </p:sp>
    </p:spTree>
    <p:extLst>
      <p:ext uri="{BB962C8B-B14F-4D97-AF65-F5344CB8AC3E}">
        <p14:creationId xmlns:p14="http://schemas.microsoft.com/office/powerpoint/2010/main" val="2403348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762F38D-F1CF-47C0-AB6D-DD0F5043AAA7}" type="slidenum">
              <a:rPr kumimoji="1" lang="ja-JP" altLang="en-US" smtClean="0"/>
              <a:pPr/>
              <a:t>88</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latin typeface="+mn-lt"/>
                <a:ea typeface="+mn-ea"/>
                <a:cs typeface="+mn-cs"/>
              </a:rPr>
              <a:t>（３）南アークは</a:t>
            </a:r>
            <a:r>
              <a:rPr kumimoji="1" lang="en-US" altLang="ja-JP" sz="1200" kern="1200" dirty="0" smtClean="0">
                <a:solidFill>
                  <a:schemeClr val="tx1"/>
                </a:solidFill>
                <a:latin typeface="+mn-lt"/>
                <a:ea typeface="+mn-ea"/>
                <a:cs typeface="+mn-cs"/>
              </a:rPr>
              <a:t>PS</a:t>
            </a:r>
            <a:r>
              <a:rPr kumimoji="1" lang="ja-JP" altLang="en-US" sz="1200" kern="1200" dirty="0" smtClean="0">
                <a:solidFill>
                  <a:schemeClr val="tx1"/>
                </a:solidFill>
                <a:latin typeface="+mn-lt"/>
                <a:ea typeface="+mn-ea"/>
                <a:cs typeface="+mn-cs"/>
              </a:rPr>
              <a:t>の建物の下を通っている。他は開削して埋め戻しているがここは添付資料にあるようについたてをつくって埋め戻している（添付資料の１頁目：</a:t>
            </a:r>
            <a:r>
              <a:rPr kumimoji="1" lang="en-US" altLang="ja-JP" sz="1200" kern="1200" dirty="0" smtClean="0">
                <a:solidFill>
                  <a:schemeClr val="tx1"/>
                </a:solidFill>
                <a:latin typeface="+mn-lt"/>
                <a:ea typeface="+mn-ea"/>
                <a:cs typeface="+mn-cs"/>
              </a:rPr>
              <a:t>IWAA2012</a:t>
            </a:r>
            <a:r>
              <a:rPr kumimoji="1" lang="ja-JP" altLang="en-US" sz="1200" kern="1200" dirty="0" smtClean="0">
                <a:solidFill>
                  <a:schemeClr val="tx1"/>
                </a:solidFill>
                <a:latin typeface="+mn-lt"/>
                <a:ea typeface="+mn-ea"/>
                <a:cs typeface="+mn-cs"/>
              </a:rPr>
              <a:t>山岡さんの発表より）。</a:t>
            </a:r>
          </a:p>
          <a:p>
            <a:r>
              <a:rPr kumimoji="1" lang="ja-JP" altLang="en-US" sz="1200" kern="1200" dirty="0" smtClean="0">
                <a:solidFill>
                  <a:schemeClr val="tx1"/>
                </a:solidFill>
                <a:latin typeface="+mn-lt"/>
                <a:ea typeface="+mn-ea"/>
                <a:cs typeface="+mn-cs"/>
              </a:rPr>
              <a:t>トンネルの下にちゃんと埋め戻し土が入って行かなかったのではないか。</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625DF7CF-06A8-074B-8486-4191384EEC8E}" type="slidenum">
              <a:rPr kumimoji="1" lang="ja-JP" altLang="en-US" smtClean="0"/>
              <a:t>90</a:t>
            </a:fld>
            <a:endParaRPr kumimoji="1" lang="ja-JP" altLang="en-US"/>
          </a:p>
        </p:txBody>
      </p:sp>
    </p:spTree>
    <p:extLst>
      <p:ext uri="{BB962C8B-B14F-4D97-AF65-F5344CB8AC3E}">
        <p14:creationId xmlns:p14="http://schemas.microsoft.com/office/powerpoint/2010/main" val="1916572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1719727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3159454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3499450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2483610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2721668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1040009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1778852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1421367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33971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3630549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E7D27D-91CB-6C4C-9703-B4E27D18BBE7}" type="datetimeFigureOut">
              <a:rPr kumimoji="1" lang="ja-JP" altLang="en-US" smtClean="0"/>
              <a:t>2013/10/16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27182543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E7D27D-91CB-6C4C-9703-B4E27D18BBE7}" type="datetimeFigureOut">
              <a:rPr kumimoji="1" lang="ja-JP" altLang="en-US" smtClean="0"/>
              <a:t>2013/10/16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796F83-F782-834C-9164-0E9D8E552839}" type="slidenum">
              <a:rPr kumimoji="1" lang="ja-JP" altLang="en-US" smtClean="0"/>
              <a:t>‹#›</a:t>
            </a:fld>
            <a:endParaRPr kumimoji="1" lang="ja-JP" altLang="en-US"/>
          </a:p>
        </p:txBody>
      </p:sp>
    </p:spTree>
    <p:extLst>
      <p:ext uri="{BB962C8B-B14F-4D97-AF65-F5344CB8AC3E}">
        <p14:creationId xmlns:p14="http://schemas.microsoft.com/office/powerpoint/2010/main" val="4199392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 Id="rId3" Type="http://schemas.openxmlformats.org/officeDocument/2006/relationships/image" Target="../media/image3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jpg"/><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 Id="rId3"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4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8.png"/><Relationship Id="rId3" Type="http://schemas.openxmlformats.org/officeDocument/2006/relationships/image" Target="../media/image5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61.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6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png"/></Relationships>
</file>

<file path=ppt/slides/_rels/slide46.xml.rels><?xml version="1.0" encoding="UTF-8" standalone="yes"?>
<Relationships xmlns="http://schemas.openxmlformats.org/package/2006/relationships"><Relationship Id="rId3" Type="http://schemas.openxmlformats.org/officeDocument/2006/relationships/image" Target="../media/image67.jpeg"/><Relationship Id="rId4" Type="http://schemas.openxmlformats.org/officeDocument/2006/relationships/image" Target="../media/image68.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0.jpeg"/><Relationship Id="rId4" Type="http://schemas.openxmlformats.org/officeDocument/2006/relationships/image" Target="../media/image71.jpe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 Id="rId3" Type="http://schemas.openxmlformats.org/officeDocument/2006/relationships/image" Target="../media/image7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 Id="rId3" Type="http://schemas.openxmlformats.org/officeDocument/2006/relationships/image" Target="../media/image76.png"/></Relationships>
</file>

<file path=ppt/slides/_rels/slide54.xml.rels><?xml version="1.0" encoding="UTF-8" standalone="yes"?>
<Relationships xmlns="http://schemas.openxmlformats.org/package/2006/relationships"><Relationship Id="rId3" Type="http://schemas.openxmlformats.org/officeDocument/2006/relationships/image" Target="../media/image77.gif"/><Relationship Id="rId4" Type="http://schemas.openxmlformats.org/officeDocument/2006/relationships/image" Target="../media/image78.png"/><Relationship Id="rId5" Type="http://schemas.openxmlformats.org/officeDocument/2006/relationships/image" Target="../media/image79.png"/><Relationship Id="rId6" Type="http://schemas.openxmlformats.org/officeDocument/2006/relationships/image" Target="../media/image80.png"/><Relationship Id="rId7"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4.png"/></Relationships>
</file>

<file path=ppt/slides/_rels/slide6.xml.rels><?xml version="1.0" encoding="UTF-8" standalone="yes"?>
<Relationships xmlns="http://schemas.openxmlformats.org/package/2006/relationships"><Relationship Id="rId11" Type="http://schemas.openxmlformats.org/officeDocument/2006/relationships/image" Target="../media/image8.wmf"/><Relationship Id="rId12" Type="http://schemas.openxmlformats.org/officeDocument/2006/relationships/oleObject" Target="../embeddings/oleObject5.bin"/><Relationship Id="rId13" Type="http://schemas.openxmlformats.org/officeDocument/2006/relationships/image" Target="../media/image9.wmf"/><Relationship Id="rId14" Type="http://schemas.openxmlformats.org/officeDocument/2006/relationships/oleObject" Target="../embeddings/oleObject6.bin"/><Relationship Id="rId15" Type="http://schemas.openxmlformats.org/officeDocument/2006/relationships/oleObject" Target="../embeddings/oleObject7.bin"/><Relationship Id="rId16" Type="http://schemas.openxmlformats.org/officeDocument/2006/relationships/image" Target="../media/image10.wmf"/><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5.wmf"/><Relationship Id="rId6" Type="http://schemas.openxmlformats.org/officeDocument/2006/relationships/oleObject" Target="../embeddings/oleObject2.bin"/><Relationship Id="rId7" Type="http://schemas.openxmlformats.org/officeDocument/2006/relationships/image" Target="../media/image6.wmf"/><Relationship Id="rId8" Type="http://schemas.openxmlformats.org/officeDocument/2006/relationships/oleObject" Target="../embeddings/oleObject3.bin"/><Relationship Id="rId9" Type="http://schemas.openxmlformats.org/officeDocument/2006/relationships/image" Target="../media/image7.wmf"/><Relationship Id="rId10" Type="http://schemas.openxmlformats.org/officeDocument/2006/relationships/oleObject" Target="../embeddings/oleObject4.bin"/></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6.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0.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6.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7.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8.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0.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2.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 Id="rId3" Type="http://schemas.openxmlformats.org/officeDocument/2006/relationships/image" Target="../media/image104.png"/></Relationships>
</file>

<file path=ppt/slides/_rels/slide8.xml.rels><?xml version="1.0" encoding="UTF-8" standalone="yes"?>
<Relationships xmlns="http://schemas.openxmlformats.org/package/2006/relationships"><Relationship Id="rId11" Type="http://schemas.openxmlformats.org/officeDocument/2006/relationships/image" Target="../media/image19.jpeg"/><Relationship Id="rId12" Type="http://schemas.openxmlformats.org/officeDocument/2006/relationships/image" Target="../media/image20.png"/><Relationship Id="rId13"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1.jpe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png"/><Relationship Id="rId9" Type="http://schemas.openxmlformats.org/officeDocument/2006/relationships/image" Target="../media/image17.jpeg"/><Relationship Id="rId10" Type="http://schemas.openxmlformats.org/officeDocument/2006/relationships/image" Target="../media/image18.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5.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6.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7.emf"/></Relationships>
</file>

<file path=ppt/slides/_rels/slide84.xml.rels><?xml version="1.0" encoding="UTF-8" standalone="yes"?>
<Relationships xmlns="http://schemas.openxmlformats.org/package/2006/relationships"><Relationship Id="rId3" Type="http://schemas.openxmlformats.org/officeDocument/2006/relationships/image" Target="../media/image109.png"/><Relationship Id="rId4" Type="http://schemas.openxmlformats.org/officeDocument/2006/relationships/image" Target="../media/image110.png"/><Relationship Id="rId5" Type="http://schemas.openxmlformats.org/officeDocument/2006/relationships/image" Target="../media/image111.png"/><Relationship Id="rId6" Type="http://schemas.openxmlformats.org/officeDocument/2006/relationships/image" Target="../media/image112.png"/><Relationship Id="rId1" Type="http://schemas.openxmlformats.org/officeDocument/2006/relationships/slideLayout" Target="../slideLayouts/slideLayout7.xml"/><Relationship Id="rId2" Type="http://schemas.openxmlformats.org/officeDocument/2006/relationships/image" Target="../media/image108.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3.png"/><Relationship Id="rId3" Type="http://schemas.openxmlformats.org/officeDocument/2006/relationships/image" Target="../media/image114.png"/></Relationships>
</file>

<file path=ppt/slides/_rels/slide86.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1" Type="http://schemas.openxmlformats.org/officeDocument/2006/relationships/slideLayout" Target="../slideLayouts/slideLayout6.xml"/><Relationship Id="rId2" Type="http://schemas.openxmlformats.org/officeDocument/2006/relationships/image" Target="../media/image115.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8.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9.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0.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KEKair2004-01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28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685800" y="1856105"/>
            <a:ext cx="7772400" cy="1470025"/>
          </a:xfrm>
        </p:spPr>
        <p:txBody>
          <a:bodyPr/>
          <a:lstStyle/>
          <a:p>
            <a:r>
              <a:rPr lang="en-US" altLang="ja-JP" dirty="0">
                <a:solidFill>
                  <a:schemeClr val="bg1"/>
                </a:solidFill>
              </a:rPr>
              <a:t>Pushing Luminosity of </a:t>
            </a:r>
            <a:r>
              <a:rPr lang="en-US" altLang="ja-JP" dirty="0" err="1">
                <a:solidFill>
                  <a:schemeClr val="bg1"/>
                </a:solidFill>
              </a:rPr>
              <a:t>e+e</a:t>
            </a:r>
            <a:r>
              <a:rPr lang="en-US" altLang="ja-JP" dirty="0">
                <a:solidFill>
                  <a:schemeClr val="bg1"/>
                </a:solidFill>
              </a:rPr>
              <a:t>- Colliders: the </a:t>
            </a:r>
            <a:r>
              <a:rPr lang="en-US" altLang="ja-JP" dirty="0" err="1">
                <a:solidFill>
                  <a:schemeClr val="bg1"/>
                </a:solidFill>
              </a:rPr>
              <a:t>SuperKEKB</a:t>
            </a:r>
            <a:r>
              <a:rPr lang="en-US" altLang="ja-JP" dirty="0">
                <a:solidFill>
                  <a:schemeClr val="bg1"/>
                </a:solidFill>
              </a:rPr>
              <a:t> project</a:t>
            </a:r>
            <a:endParaRPr kumimoji="1" lang="ja-JP" altLang="en-US" dirty="0">
              <a:solidFill>
                <a:schemeClr val="bg1"/>
              </a:solidFill>
            </a:endParaRPr>
          </a:p>
        </p:txBody>
      </p:sp>
      <p:sp>
        <p:nvSpPr>
          <p:cNvPr id="3" name="サブタイトル 2"/>
          <p:cNvSpPr>
            <a:spLocks noGrp="1"/>
          </p:cNvSpPr>
          <p:nvPr>
            <p:ph type="subTitle" idx="1"/>
          </p:nvPr>
        </p:nvSpPr>
        <p:spPr>
          <a:xfrm>
            <a:off x="1371600" y="3886200"/>
            <a:ext cx="6400800" cy="2636520"/>
          </a:xfrm>
        </p:spPr>
        <p:txBody>
          <a:bodyPr>
            <a:normAutofit lnSpcReduction="10000"/>
          </a:bodyPr>
          <a:lstStyle/>
          <a:p>
            <a:endParaRPr kumimoji="1" lang="en-US" altLang="ja-JP" dirty="0" smtClean="0">
              <a:solidFill>
                <a:srgbClr val="FFFFFF"/>
              </a:solidFill>
            </a:endParaRPr>
          </a:p>
          <a:p>
            <a:r>
              <a:rPr kumimoji="1" lang="en-US" altLang="ja-JP" dirty="0" smtClean="0">
                <a:solidFill>
                  <a:srgbClr val="FFFFFF"/>
                </a:solidFill>
              </a:rPr>
              <a:t>Y. Funakoshi</a:t>
            </a:r>
          </a:p>
          <a:p>
            <a:r>
              <a:rPr lang="en-US" altLang="ja-JP" dirty="0" smtClean="0">
                <a:solidFill>
                  <a:srgbClr val="FFFFFF"/>
                </a:solidFill>
              </a:rPr>
              <a:t>KEK</a:t>
            </a:r>
          </a:p>
          <a:p>
            <a:r>
              <a:rPr kumimoji="1" lang="en-US" altLang="ja-JP" dirty="0" smtClean="0">
                <a:solidFill>
                  <a:srgbClr val="FFFFFF"/>
                </a:solidFill>
              </a:rPr>
              <a:t>Oct. 17 2013 </a:t>
            </a:r>
            <a:r>
              <a:rPr kumimoji="1" lang="en-US" altLang="ja-JP" dirty="0" smtClean="0">
                <a:solidFill>
                  <a:srgbClr val="FFFFFF"/>
                </a:solidFill>
              </a:rPr>
              <a:t>6</a:t>
            </a:r>
            <a:r>
              <a:rPr kumimoji="1" lang="en-US" altLang="ja-JP" baseline="30000" dirty="0" smtClean="0">
                <a:solidFill>
                  <a:srgbClr val="FFFFFF"/>
                </a:solidFill>
              </a:rPr>
              <a:t>th</a:t>
            </a:r>
            <a:r>
              <a:rPr kumimoji="1" lang="en-US" altLang="ja-JP" dirty="0" smtClean="0">
                <a:solidFill>
                  <a:srgbClr val="FFFFFF"/>
                </a:solidFill>
              </a:rPr>
              <a:t> TLEP </a:t>
            </a:r>
            <a:r>
              <a:rPr kumimoji="1" lang="en-US" altLang="ja-JP" dirty="0" err="1" smtClean="0">
                <a:solidFill>
                  <a:srgbClr val="FFFFFF"/>
                </a:solidFill>
              </a:rPr>
              <a:t>workshop@CERN</a:t>
            </a:r>
            <a:r>
              <a:rPr kumimoji="1" lang="en-US" altLang="ja-JP" dirty="0" smtClean="0">
                <a:solidFill>
                  <a:srgbClr val="FFFFFF"/>
                </a:solidFill>
              </a:rPr>
              <a:t> </a:t>
            </a:r>
            <a:endParaRPr kumimoji="1" lang="ja-JP" altLang="en-US" dirty="0">
              <a:solidFill>
                <a:srgbClr val="FFFFFF"/>
              </a:solidFill>
            </a:endParaRPr>
          </a:p>
        </p:txBody>
      </p:sp>
    </p:spTree>
    <p:extLst>
      <p:ext uri="{BB962C8B-B14F-4D97-AF65-F5344CB8AC3E}">
        <p14:creationId xmlns:p14="http://schemas.microsoft.com/office/powerpoint/2010/main" val="38532502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rgbClr val="0000FF"/>
                </a:solidFill>
                <a:latin typeface="Marker Felt"/>
                <a:cs typeface="Marker Felt"/>
              </a:rPr>
              <a:t>Issues</a:t>
            </a:r>
            <a:endParaRPr kumimoji="1" lang="ja-JP" altLang="en-US" dirty="0">
              <a:solidFill>
                <a:srgbClr val="0000FF"/>
              </a:solidFill>
              <a:latin typeface="Marker Felt"/>
              <a:cs typeface="Marker Felt"/>
            </a:endParaRPr>
          </a:p>
        </p:txBody>
      </p:sp>
      <p:sp>
        <p:nvSpPr>
          <p:cNvPr id="5" name="コンテンツ プレースホルダー 4"/>
          <p:cNvSpPr>
            <a:spLocks noGrp="1"/>
          </p:cNvSpPr>
          <p:nvPr>
            <p:ph idx="1"/>
          </p:nvPr>
        </p:nvSpPr>
        <p:spPr/>
        <p:txBody>
          <a:bodyPr>
            <a:normAutofit lnSpcReduction="10000"/>
          </a:bodyPr>
          <a:lstStyle/>
          <a:p>
            <a:r>
              <a:rPr kumimoji="1" lang="en-US" altLang="ja-JP" dirty="0" smtClean="0"/>
              <a:t>IR design and dynamic aperture</a:t>
            </a:r>
          </a:p>
          <a:p>
            <a:r>
              <a:rPr lang="en-US" altLang="ja-JP" dirty="0" smtClean="0"/>
              <a:t>Low </a:t>
            </a:r>
            <a:r>
              <a:rPr lang="en-US" altLang="ja-JP" dirty="0" err="1" smtClean="0"/>
              <a:t>emittance</a:t>
            </a:r>
            <a:r>
              <a:rPr lang="en-US" altLang="ja-JP" dirty="0" smtClean="0"/>
              <a:t> </a:t>
            </a:r>
            <a:r>
              <a:rPr lang="en-US" altLang="ja-JP" dirty="0" smtClean="0"/>
              <a:t>tuning</a:t>
            </a:r>
          </a:p>
          <a:p>
            <a:r>
              <a:rPr lang="en-US" altLang="ja-JP" dirty="0" smtClean="0"/>
              <a:t>Magnet alignment strategy</a:t>
            </a:r>
            <a:endParaRPr lang="en-US" altLang="ja-JP" dirty="0" smtClean="0"/>
          </a:p>
          <a:p>
            <a:r>
              <a:rPr lang="en-US" altLang="ja-JP" dirty="0" smtClean="0"/>
              <a:t>Beam-beam related issues</a:t>
            </a:r>
          </a:p>
          <a:p>
            <a:r>
              <a:rPr kumimoji="1" lang="en-US" altLang="ja-JP" dirty="0" smtClean="0"/>
              <a:t>IP orbit control</a:t>
            </a:r>
          </a:p>
          <a:p>
            <a:r>
              <a:rPr lang="en-US" altLang="ja-JP" dirty="0" smtClean="0"/>
              <a:t>Beam loss and beam injection</a:t>
            </a:r>
          </a:p>
          <a:p>
            <a:r>
              <a:rPr kumimoji="1" lang="en-US" altLang="ja-JP" dirty="0" smtClean="0"/>
              <a:t>Electron clouds</a:t>
            </a:r>
          </a:p>
          <a:p>
            <a:r>
              <a:rPr lang="en-US" altLang="ja-JP" dirty="0" smtClean="0"/>
              <a:t>Detector beam background</a:t>
            </a:r>
            <a:endParaRPr kumimoji="1" lang="ja-JP" altLang="en-US" dirty="0"/>
          </a:p>
        </p:txBody>
      </p:sp>
    </p:spTree>
    <p:extLst>
      <p:ext uri="{BB962C8B-B14F-4D97-AF65-F5344CB8AC3E}">
        <p14:creationId xmlns:p14="http://schemas.microsoft.com/office/powerpoint/2010/main" val="12399659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solidFill>
                  <a:srgbClr val="0000FF"/>
                </a:solidFill>
                <a:latin typeface="Marker Felt"/>
                <a:cs typeface="Marker Felt"/>
              </a:rPr>
              <a:t>IR design and dynamic </a:t>
            </a:r>
            <a:r>
              <a:rPr lang="en-US" altLang="ja-JP" dirty="0" smtClean="0">
                <a:solidFill>
                  <a:srgbClr val="0000FF"/>
                </a:solidFill>
                <a:latin typeface="Marker Felt"/>
                <a:cs typeface="Marker Felt"/>
              </a:rPr>
              <a:t>aperture</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lstStyle/>
          <a:p>
            <a:r>
              <a:rPr kumimoji="1" lang="en-US" altLang="ja-JP" dirty="0" smtClean="0"/>
              <a:t>This is one of the key issues at </a:t>
            </a:r>
            <a:r>
              <a:rPr kumimoji="1" lang="en-US" altLang="ja-JP" dirty="0" err="1" smtClean="0"/>
              <a:t>SuperKEKB</a:t>
            </a:r>
            <a:endParaRPr kumimoji="1" lang="en-US" altLang="ja-JP" dirty="0" smtClean="0"/>
          </a:p>
          <a:p>
            <a:pPr lvl="1"/>
            <a:r>
              <a:rPr lang="en-US" altLang="ja-JP" dirty="0" smtClean="0"/>
              <a:t>Success of </a:t>
            </a:r>
            <a:r>
              <a:rPr lang="en-US" altLang="ja-JP" dirty="0" err="1" smtClean="0"/>
              <a:t>SuperKEKB</a:t>
            </a:r>
            <a:r>
              <a:rPr lang="en-US" altLang="ja-JP" dirty="0" smtClean="0"/>
              <a:t> largely depends on how low values of IP beta-functions will be achieved with enough dynamic aperture.</a:t>
            </a:r>
            <a:endParaRPr kumimoji="1" lang="ja-JP" altLang="en-US" dirty="0"/>
          </a:p>
        </p:txBody>
      </p:sp>
    </p:spTree>
    <p:extLst>
      <p:ext uri="{BB962C8B-B14F-4D97-AF65-F5344CB8AC3E}">
        <p14:creationId xmlns:p14="http://schemas.microsoft.com/office/powerpoint/2010/main" val="150327842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0" y="177800"/>
            <a:ext cx="9144000" cy="6488465"/>
          </a:xfrm>
          <a:prstGeom prst="rect">
            <a:avLst/>
          </a:prstGeom>
        </p:spPr>
      </p:pic>
      <p:sp>
        <p:nvSpPr>
          <p:cNvPr id="4" name="テキスト ボックス 3"/>
          <p:cNvSpPr txBox="1"/>
          <p:nvPr/>
        </p:nvSpPr>
        <p:spPr>
          <a:xfrm>
            <a:off x="7889548" y="6426160"/>
            <a:ext cx="1120507" cy="369332"/>
          </a:xfrm>
          <a:prstGeom prst="rect">
            <a:avLst/>
          </a:prstGeom>
          <a:noFill/>
        </p:spPr>
        <p:txBody>
          <a:bodyPr wrap="none" rtlCol="0">
            <a:spAutoFit/>
          </a:bodyPr>
          <a:lstStyle/>
          <a:p>
            <a:r>
              <a:rPr kumimoji="1" lang="en-US" altLang="ja-JP" dirty="0" smtClean="0"/>
              <a:t>Y. Ohnishi</a:t>
            </a:r>
            <a:endParaRPr kumimoji="1" lang="ja-JP" altLang="en-US" dirty="0"/>
          </a:p>
        </p:txBody>
      </p:sp>
    </p:spTree>
    <p:extLst>
      <p:ext uri="{BB962C8B-B14F-4D97-AF65-F5344CB8AC3E}">
        <p14:creationId xmlns:p14="http://schemas.microsoft.com/office/powerpoint/2010/main" val="28887293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0" y="152400"/>
            <a:ext cx="9144000" cy="6542578"/>
          </a:xfrm>
          <a:prstGeom prst="rect">
            <a:avLst/>
          </a:prstGeom>
        </p:spPr>
      </p:pic>
      <p:sp>
        <p:nvSpPr>
          <p:cNvPr id="4" name="テキスト ボックス 3"/>
          <p:cNvSpPr txBox="1"/>
          <p:nvPr/>
        </p:nvSpPr>
        <p:spPr>
          <a:xfrm>
            <a:off x="7889548" y="6426160"/>
            <a:ext cx="1120507" cy="369332"/>
          </a:xfrm>
          <a:prstGeom prst="rect">
            <a:avLst/>
          </a:prstGeom>
          <a:noFill/>
        </p:spPr>
        <p:txBody>
          <a:bodyPr wrap="none" rtlCol="0">
            <a:spAutoFit/>
          </a:bodyPr>
          <a:lstStyle/>
          <a:p>
            <a:r>
              <a:rPr kumimoji="1" lang="en-US" altLang="ja-JP" dirty="0" smtClean="0"/>
              <a:t>Y. Ohnishi</a:t>
            </a:r>
            <a:endParaRPr kumimoji="1" lang="ja-JP" altLang="en-US" dirty="0"/>
          </a:p>
        </p:txBody>
      </p:sp>
    </p:spTree>
    <p:extLst>
      <p:ext uri="{BB962C8B-B14F-4D97-AF65-F5344CB8AC3E}">
        <p14:creationId xmlns:p14="http://schemas.microsoft.com/office/powerpoint/2010/main" val="21609362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152400"/>
            <a:ext cx="9144000" cy="6540773"/>
          </a:xfrm>
          <a:prstGeom prst="rect">
            <a:avLst/>
          </a:prstGeom>
        </p:spPr>
      </p:pic>
      <p:sp>
        <p:nvSpPr>
          <p:cNvPr id="3" name="テキスト ボックス 2"/>
          <p:cNvSpPr txBox="1"/>
          <p:nvPr/>
        </p:nvSpPr>
        <p:spPr>
          <a:xfrm>
            <a:off x="7889548" y="6426160"/>
            <a:ext cx="1120507" cy="369332"/>
          </a:xfrm>
          <a:prstGeom prst="rect">
            <a:avLst/>
          </a:prstGeom>
          <a:noFill/>
        </p:spPr>
        <p:txBody>
          <a:bodyPr wrap="none" rtlCol="0">
            <a:spAutoFit/>
          </a:bodyPr>
          <a:lstStyle/>
          <a:p>
            <a:r>
              <a:rPr kumimoji="1" lang="en-US" altLang="ja-JP" dirty="0" smtClean="0"/>
              <a:t>Y. Ohnishi</a:t>
            </a:r>
            <a:endParaRPr kumimoji="1" lang="ja-JP" altLang="en-US" dirty="0"/>
          </a:p>
        </p:txBody>
      </p:sp>
    </p:spTree>
    <p:extLst>
      <p:ext uri="{BB962C8B-B14F-4D97-AF65-F5344CB8AC3E}">
        <p14:creationId xmlns:p14="http://schemas.microsoft.com/office/powerpoint/2010/main" val="108969030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solidFill>
                  <a:srgbClr val="0000FF"/>
                </a:solidFill>
                <a:latin typeface="Marker Felt"/>
                <a:cs typeface="Marker Felt"/>
              </a:rPr>
              <a:t>Corrector coils</a:t>
            </a:r>
            <a:endParaRPr kumimoji="1" lang="ja-JP" altLang="en-US" dirty="0">
              <a:solidFill>
                <a:srgbClr val="0000FF"/>
              </a:solidFill>
              <a:latin typeface="Marker Felt"/>
              <a:cs typeface="Marker Felt"/>
            </a:endParaRPr>
          </a:p>
        </p:txBody>
      </p:sp>
      <p:sp>
        <p:nvSpPr>
          <p:cNvPr id="5" name="コンテンツ プレースホルダー 4"/>
          <p:cNvSpPr>
            <a:spLocks noGrp="1"/>
          </p:cNvSpPr>
          <p:nvPr>
            <p:ph idx="1"/>
          </p:nvPr>
        </p:nvSpPr>
        <p:spPr/>
        <p:txBody>
          <a:bodyPr>
            <a:normAutofit fontScale="85000" lnSpcReduction="10000"/>
          </a:bodyPr>
          <a:lstStyle/>
          <a:p>
            <a:r>
              <a:rPr kumimoji="1" lang="en-US" altLang="ja-JP" dirty="0" smtClean="0"/>
              <a:t>Dipole and skew dipole coils make a beam-line geometry and correct dispersions.</a:t>
            </a:r>
          </a:p>
          <a:p>
            <a:r>
              <a:rPr lang="en-US" altLang="ja-JP" dirty="0" smtClean="0"/>
              <a:t>Skew </a:t>
            </a:r>
            <a:r>
              <a:rPr lang="en-US" altLang="ja-JP" dirty="0" err="1" smtClean="0"/>
              <a:t>quadrupole</a:t>
            </a:r>
            <a:r>
              <a:rPr lang="en-US" altLang="ja-JP" dirty="0" smtClean="0"/>
              <a:t> coils correct x-y couplings.</a:t>
            </a:r>
          </a:p>
          <a:p>
            <a:r>
              <a:rPr kumimoji="1" lang="en-US" altLang="ja-JP" dirty="0" err="1" smtClean="0"/>
              <a:t>Sextupole</a:t>
            </a:r>
            <a:r>
              <a:rPr kumimoji="1" lang="en-US" altLang="ja-JP" dirty="0" smtClean="0"/>
              <a:t> and skew sextuple coils correct error field due to a misalignment of </a:t>
            </a:r>
            <a:r>
              <a:rPr kumimoji="1" lang="en-US" altLang="ja-JP" dirty="0" err="1" smtClean="0"/>
              <a:t>quadrupole</a:t>
            </a:r>
            <a:r>
              <a:rPr kumimoji="1" lang="en-US" altLang="ja-JP" dirty="0" smtClean="0"/>
              <a:t> coils. This error field affects the dynamic aperture significantly.</a:t>
            </a:r>
          </a:p>
          <a:p>
            <a:r>
              <a:rPr lang="en-US" altLang="ja-JP" dirty="0" err="1" smtClean="0"/>
              <a:t>Octupole</a:t>
            </a:r>
            <a:r>
              <a:rPr lang="en-US" altLang="ja-JP" dirty="0" smtClean="0"/>
              <a:t> coils at QC1 and QC2 enlarge a transverse aperture.</a:t>
            </a:r>
          </a:p>
          <a:p>
            <a:r>
              <a:rPr lang="en-US" altLang="ja-JP" dirty="0" smtClean="0"/>
              <a:t>HER cancel coils correct </a:t>
            </a:r>
            <a:r>
              <a:rPr lang="en-US" altLang="ja-JP" dirty="0" err="1" smtClean="0"/>
              <a:t>sextupole</a:t>
            </a:r>
            <a:r>
              <a:rPr lang="en-US" altLang="ja-JP" dirty="0" smtClean="0"/>
              <a:t>, </a:t>
            </a:r>
            <a:r>
              <a:rPr lang="en-US" altLang="ja-JP" dirty="0" err="1" smtClean="0"/>
              <a:t>octupole</a:t>
            </a:r>
            <a:r>
              <a:rPr lang="en-US" altLang="ja-JP" dirty="0" smtClean="0"/>
              <a:t>, </a:t>
            </a:r>
            <a:r>
              <a:rPr lang="en-US" altLang="ja-JP" dirty="0" err="1" smtClean="0"/>
              <a:t>decapole</a:t>
            </a:r>
            <a:r>
              <a:rPr lang="en-US" altLang="ja-JP" dirty="0" smtClean="0"/>
              <a:t> and </a:t>
            </a:r>
            <a:r>
              <a:rPr lang="en-US" altLang="ja-JP" dirty="0" err="1" smtClean="0"/>
              <a:t>dodecapole</a:t>
            </a:r>
            <a:r>
              <a:rPr lang="en-US" altLang="ja-JP" dirty="0" smtClean="0"/>
              <a:t> leakage field from QC1P in LER.</a:t>
            </a:r>
          </a:p>
        </p:txBody>
      </p:sp>
    </p:spTree>
    <p:extLst>
      <p:ext uri="{BB962C8B-B14F-4D97-AF65-F5344CB8AC3E}">
        <p14:creationId xmlns:p14="http://schemas.microsoft.com/office/powerpoint/2010/main" val="30717424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33866" y="3578840"/>
            <a:ext cx="9144000" cy="3296093"/>
          </a:xfrm>
          <a:prstGeom prst="rect">
            <a:avLst/>
          </a:prstGeom>
        </p:spPr>
      </p:pic>
      <p:sp>
        <p:nvSpPr>
          <p:cNvPr id="4" name="タイトル 3"/>
          <p:cNvSpPr>
            <a:spLocks noGrp="1"/>
          </p:cNvSpPr>
          <p:nvPr>
            <p:ph type="title"/>
          </p:nvPr>
        </p:nvSpPr>
        <p:spPr/>
        <p:txBody>
          <a:bodyPr/>
          <a:lstStyle/>
          <a:p>
            <a:r>
              <a:rPr kumimoji="1" lang="en-US" altLang="ja-JP" dirty="0" err="1" smtClean="0">
                <a:solidFill>
                  <a:srgbClr val="0000FF"/>
                </a:solidFill>
                <a:latin typeface="Marker Felt"/>
                <a:cs typeface="Marker Felt"/>
              </a:rPr>
              <a:t>Touschek</a:t>
            </a:r>
            <a:r>
              <a:rPr kumimoji="1" lang="en-US" altLang="ja-JP" dirty="0" smtClean="0">
                <a:solidFill>
                  <a:srgbClr val="0000FF"/>
                </a:solidFill>
                <a:latin typeface="Marker Felt"/>
                <a:cs typeface="Marker Felt"/>
              </a:rPr>
              <a:t> Lifetime</a:t>
            </a:r>
            <a:endParaRPr kumimoji="1" lang="ja-JP" altLang="en-US" dirty="0">
              <a:solidFill>
                <a:srgbClr val="0000FF"/>
              </a:solidFill>
              <a:latin typeface="Marker Felt"/>
              <a:cs typeface="Marker Felt"/>
            </a:endParaRPr>
          </a:p>
        </p:txBody>
      </p:sp>
      <p:sp>
        <p:nvSpPr>
          <p:cNvPr id="5" name="コンテンツ プレースホルダー 4"/>
          <p:cNvSpPr>
            <a:spLocks noGrp="1"/>
          </p:cNvSpPr>
          <p:nvPr>
            <p:ph idx="1"/>
          </p:nvPr>
        </p:nvSpPr>
        <p:spPr>
          <a:xfrm>
            <a:off x="457200" y="1430870"/>
            <a:ext cx="8229600" cy="4525963"/>
          </a:xfrm>
        </p:spPr>
        <p:txBody>
          <a:bodyPr>
            <a:normAutofit/>
          </a:bodyPr>
          <a:lstStyle/>
          <a:p>
            <a:r>
              <a:rPr kumimoji="1" lang="en-US" altLang="ja-JP" sz="2400" dirty="0" err="1" smtClean="0"/>
              <a:t>Touschek</a:t>
            </a:r>
            <a:r>
              <a:rPr kumimoji="1" lang="en-US" altLang="ja-JP" sz="2400" dirty="0" smtClean="0"/>
              <a:t> lifetime depends on dynamic aperture.</a:t>
            </a:r>
          </a:p>
          <a:p>
            <a:r>
              <a:rPr lang="en-US" altLang="ja-JP" sz="2400" dirty="0" smtClean="0"/>
              <a:t>Efforts to widen dynamic aperture</a:t>
            </a:r>
          </a:p>
          <a:p>
            <a:pPr lvl="1"/>
            <a:r>
              <a:rPr kumimoji="1" lang="en-US" altLang="ja-JP" sz="2000" dirty="0" smtClean="0"/>
              <a:t>Careful design of QCS magnets to minimize higher </a:t>
            </a:r>
            <a:r>
              <a:rPr kumimoji="1" lang="en-US" altLang="ja-JP" sz="2000" dirty="0" err="1" smtClean="0"/>
              <a:t>multipoles</a:t>
            </a:r>
            <a:r>
              <a:rPr kumimoji="1" lang="en-US" altLang="ja-JP" sz="2000" dirty="0" smtClean="0"/>
              <a:t> etc.</a:t>
            </a:r>
          </a:p>
          <a:p>
            <a:pPr lvl="1"/>
            <a:r>
              <a:rPr lang="en-US" altLang="ja-JP" sz="2000" dirty="0" smtClean="0"/>
              <a:t>Careful IR design: LCC, x-y coupling correction etc.</a:t>
            </a:r>
          </a:p>
          <a:p>
            <a:pPr lvl="1"/>
            <a:r>
              <a:rPr lang="en-US" altLang="ja-JP" sz="2000" dirty="0" smtClean="0"/>
              <a:t>Optimization of </a:t>
            </a:r>
            <a:r>
              <a:rPr lang="en-US" altLang="ja-JP" sz="2000" dirty="0" err="1" smtClean="0"/>
              <a:t>octupoles</a:t>
            </a:r>
            <a:r>
              <a:rPr lang="en-US" altLang="ja-JP" sz="2000" dirty="0" smtClean="0"/>
              <a:t>, ARC </a:t>
            </a:r>
            <a:r>
              <a:rPr lang="en-US" altLang="ja-JP" sz="2000" dirty="0" err="1" smtClean="0"/>
              <a:t>sextupoles</a:t>
            </a:r>
            <a:r>
              <a:rPr lang="en-US" altLang="ja-JP" sz="2000" dirty="0" smtClean="0"/>
              <a:t>, skew-</a:t>
            </a:r>
            <a:r>
              <a:rPr lang="en-US" altLang="ja-JP" sz="2000" dirty="0" err="1" smtClean="0"/>
              <a:t>sextupoles</a:t>
            </a:r>
            <a:endParaRPr kumimoji="1" lang="ja-JP" altLang="en-US" sz="2000" dirty="0"/>
          </a:p>
        </p:txBody>
      </p:sp>
      <p:sp>
        <p:nvSpPr>
          <p:cNvPr id="6" name="テキスト ボックス 5"/>
          <p:cNvSpPr txBox="1"/>
          <p:nvPr/>
        </p:nvSpPr>
        <p:spPr>
          <a:xfrm>
            <a:off x="3534894" y="6532598"/>
            <a:ext cx="2036172" cy="369332"/>
          </a:xfrm>
          <a:prstGeom prst="rect">
            <a:avLst/>
          </a:prstGeom>
          <a:noFill/>
        </p:spPr>
        <p:txBody>
          <a:bodyPr wrap="none" rtlCol="0">
            <a:spAutoFit/>
          </a:bodyPr>
          <a:lstStyle/>
          <a:p>
            <a:r>
              <a:rPr kumimoji="1" lang="en-US" altLang="ja-JP" dirty="0" smtClean="0"/>
              <a:t>w/o machine errors</a:t>
            </a:r>
            <a:endParaRPr kumimoji="1" lang="ja-JP" altLang="en-US" dirty="0"/>
          </a:p>
        </p:txBody>
      </p:sp>
      <p:sp>
        <p:nvSpPr>
          <p:cNvPr id="9" name="テキスト ボックス 8"/>
          <p:cNvSpPr txBox="1"/>
          <p:nvPr/>
        </p:nvSpPr>
        <p:spPr>
          <a:xfrm>
            <a:off x="7889548" y="6426160"/>
            <a:ext cx="1120507" cy="369332"/>
          </a:xfrm>
          <a:prstGeom prst="rect">
            <a:avLst/>
          </a:prstGeom>
          <a:noFill/>
        </p:spPr>
        <p:txBody>
          <a:bodyPr wrap="none" rtlCol="0">
            <a:spAutoFit/>
          </a:bodyPr>
          <a:lstStyle/>
          <a:p>
            <a:r>
              <a:rPr kumimoji="1" lang="en-US" altLang="ja-JP" dirty="0" smtClean="0"/>
              <a:t>Y. Ohnishi</a:t>
            </a:r>
            <a:endParaRPr kumimoji="1" lang="ja-JP" altLang="en-US" dirty="0"/>
          </a:p>
        </p:txBody>
      </p:sp>
    </p:spTree>
    <p:extLst>
      <p:ext uri="{BB962C8B-B14F-4D97-AF65-F5344CB8AC3E}">
        <p14:creationId xmlns:p14="http://schemas.microsoft.com/office/powerpoint/2010/main" val="298097724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00FF"/>
                </a:solidFill>
                <a:latin typeface="Marker Felt"/>
                <a:cs typeface="Marker Felt"/>
              </a:rPr>
              <a:t>Low </a:t>
            </a:r>
            <a:r>
              <a:rPr kumimoji="1" lang="en-US" altLang="ja-JP" dirty="0" err="1" smtClean="0">
                <a:solidFill>
                  <a:srgbClr val="0000FF"/>
                </a:solidFill>
                <a:latin typeface="Marker Felt"/>
                <a:cs typeface="Marker Felt"/>
              </a:rPr>
              <a:t>emittance</a:t>
            </a:r>
            <a:r>
              <a:rPr kumimoji="1" lang="en-US" altLang="ja-JP" dirty="0" smtClean="0">
                <a:solidFill>
                  <a:srgbClr val="0000FF"/>
                </a:solidFill>
                <a:latin typeface="Marker Felt"/>
                <a:cs typeface="Marker Felt"/>
              </a:rPr>
              <a:t> tuning</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normAutofit lnSpcReduction="10000"/>
          </a:bodyPr>
          <a:lstStyle/>
          <a:p>
            <a:r>
              <a:rPr kumimoji="1" lang="en-US" altLang="ja-JP" dirty="0" smtClean="0"/>
              <a:t>The design vertical </a:t>
            </a:r>
            <a:r>
              <a:rPr kumimoji="1" lang="en-US" altLang="ja-JP" dirty="0" err="1" smtClean="0"/>
              <a:t>emittance</a:t>
            </a:r>
            <a:r>
              <a:rPr kumimoji="1" lang="en-US" altLang="ja-JP" dirty="0" smtClean="0"/>
              <a:t> of </a:t>
            </a:r>
            <a:r>
              <a:rPr kumimoji="1" lang="en-US" altLang="ja-JP" dirty="0" err="1" smtClean="0"/>
              <a:t>SuperKEKB</a:t>
            </a:r>
            <a:r>
              <a:rPr kumimoji="1" lang="en-US" altLang="ja-JP" dirty="0" smtClean="0"/>
              <a:t> is very small compared to those of existing colliders.</a:t>
            </a:r>
          </a:p>
          <a:p>
            <a:r>
              <a:rPr lang="en-US" altLang="ja-JP" dirty="0" smtClean="0"/>
              <a:t>The low vertical </a:t>
            </a:r>
            <a:r>
              <a:rPr lang="en-US" altLang="ja-JP" dirty="0" err="1" smtClean="0"/>
              <a:t>emittances</a:t>
            </a:r>
            <a:r>
              <a:rPr lang="en-US" altLang="ja-JP" dirty="0" smtClean="0"/>
              <a:t> have been achieved in SR machines. However, low </a:t>
            </a:r>
            <a:r>
              <a:rPr lang="en-US" altLang="ja-JP" dirty="0" err="1" smtClean="0"/>
              <a:t>emittance</a:t>
            </a:r>
            <a:r>
              <a:rPr lang="en-US" altLang="ja-JP" dirty="0" smtClean="0"/>
              <a:t> tuning in colliders is much more difficult.</a:t>
            </a:r>
            <a:endParaRPr kumimoji="1" lang="en-US" altLang="ja-JP" dirty="0" smtClean="0"/>
          </a:p>
          <a:p>
            <a:r>
              <a:rPr lang="en-US" altLang="ja-JP" dirty="0" smtClean="0"/>
              <a:t>One of the key tuning issues at </a:t>
            </a:r>
            <a:r>
              <a:rPr lang="en-US" altLang="ja-JP" dirty="0" err="1" smtClean="0"/>
              <a:t>SuperKEKB</a:t>
            </a:r>
            <a:r>
              <a:rPr lang="en-US" altLang="ja-JP" dirty="0" smtClean="0"/>
              <a:t> will be low </a:t>
            </a:r>
            <a:r>
              <a:rPr lang="en-US" altLang="ja-JP" dirty="0" err="1" smtClean="0"/>
              <a:t>emittance</a:t>
            </a:r>
            <a:r>
              <a:rPr lang="en-US" altLang="ja-JP" dirty="0" smtClean="0"/>
              <a:t> tuning.</a:t>
            </a:r>
          </a:p>
          <a:p>
            <a:endParaRPr kumimoji="1" lang="ja-JP" altLang="en-US" dirty="0"/>
          </a:p>
        </p:txBody>
      </p:sp>
    </p:spTree>
    <p:extLst>
      <p:ext uri="{BB962C8B-B14F-4D97-AF65-F5344CB8AC3E}">
        <p14:creationId xmlns:p14="http://schemas.microsoft.com/office/powerpoint/2010/main" val="38996216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3600" dirty="0" smtClean="0">
                <a:solidFill>
                  <a:srgbClr val="0000FF"/>
                </a:solidFill>
                <a:latin typeface="Marker Felt"/>
                <a:cs typeface="Marker Felt"/>
              </a:rPr>
              <a:t>Comparison of </a:t>
            </a:r>
            <a:r>
              <a:rPr lang="en-US" altLang="ja-JP" sz="3600" dirty="0" err="1" smtClean="0">
                <a:solidFill>
                  <a:srgbClr val="0000FF"/>
                </a:solidFill>
                <a:latin typeface="Marker Felt"/>
                <a:cs typeface="Marker Felt"/>
              </a:rPr>
              <a:t>emittances</a:t>
            </a:r>
            <a:r>
              <a:rPr lang="en-US" altLang="ja-JP" sz="3600" dirty="0" smtClean="0">
                <a:solidFill>
                  <a:srgbClr val="0000FF"/>
                </a:solidFill>
                <a:latin typeface="Marker Felt"/>
                <a:cs typeface="Marker Felt"/>
              </a:rPr>
              <a:t> of colliders</a:t>
            </a:r>
            <a:endParaRPr kumimoji="1" lang="ja-JP" altLang="en-US" sz="3600" dirty="0">
              <a:solidFill>
                <a:srgbClr val="0000FF"/>
              </a:solidFill>
              <a:latin typeface="Marker Felt"/>
              <a:cs typeface="Marker Felt"/>
            </a:endParaRPr>
          </a:p>
        </p:txBody>
      </p:sp>
      <p:pic>
        <p:nvPicPr>
          <p:cNvPr id="4" name="コンテンツ プレースホルダー 3"/>
          <p:cNvPicPr>
            <a:picLocks noGrp="1" noChangeAspect="1"/>
          </p:cNvPicPr>
          <p:nvPr>
            <p:ph idx="1"/>
          </p:nvPr>
        </p:nvPicPr>
        <p:blipFill>
          <a:blip r:embed="rId2"/>
          <a:srcRect l="-9479" r="-9479"/>
          <a:stretch>
            <a:fillRect/>
          </a:stretch>
        </p:blipFill>
        <p:spPr/>
      </p:pic>
      <p:cxnSp>
        <p:nvCxnSpPr>
          <p:cNvPr id="6" name="直線矢印コネクタ 5"/>
          <p:cNvCxnSpPr/>
          <p:nvPr/>
        </p:nvCxnSpPr>
        <p:spPr>
          <a:xfrm>
            <a:off x="3899792" y="4465210"/>
            <a:ext cx="97775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直線矢印コネクタ 7"/>
          <p:cNvCxnSpPr/>
          <p:nvPr/>
        </p:nvCxnSpPr>
        <p:spPr>
          <a:xfrm flipH="1">
            <a:off x="3101852" y="4465210"/>
            <a:ext cx="7979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線コネクタ 9"/>
          <p:cNvCxnSpPr/>
          <p:nvPr/>
        </p:nvCxnSpPr>
        <p:spPr>
          <a:xfrm>
            <a:off x="3958052" y="3944544"/>
            <a:ext cx="0" cy="764185"/>
          </a:xfrm>
          <a:prstGeom prst="line">
            <a:avLst/>
          </a:prstGeom>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4009312" y="4411683"/>
            <a:ext cx="1736473" cy="369332"/>
          </a:xfrm>
          <a:prstGeom prst="rect">
            <a:avLst/>
          </a:prstGeom>
          <a:noFill/>
        </p:spPr>
        <p:txBody>
          <a:bodyPr wrap="none" rtlCol="0">
            <a:spAutoFit/>
          </a:bodyPr>
          <a:lstStyle/>
          <a:p>
            <a:r>
              <a:rPr kumimoji="1" lang="en-US" altLang="ja-JP" dirty="0" smtClean="0"/>
              <a:t>Existing colliders</a:t>
            </a:r>
            <a:endParaRPr kumimoji="1" lang="ja-JP" altLang="en-US" dirty="0"/>
          </a:p>
        </p:txBody>
      </p:sp>
      <p:sp>
        <p:nvSpPr>
          <p:cNvPr id="12" name="テキスト ボックス 11"/>
          <p:cNvSpPr txBox="1"/>
          <p:nvPr/>
        </p:nvSpPr>
        <p:spPr>
          <a:xfrm>
            <a:off x="2261556" y="3746477"/>
            <a:ext cx="1646605" cy="369332"/>
          </a:xfrm>
          <a:prstGeom prst="rect">
            <a:avLst/>
          </a:prstGeom>
          <a:noFill/>
        </p:spPr>
        <p:txBody>
          <a:bodyPr wrap="none" rtlCol="0">
            <a:spAutoFit/>
          </a:bodyPr>
          <a:lstStyle/>
          <a:p>
            <a:r>
              <a:rPr lang="en-US" altLang="ja-JP" dirty="0" smtClean="0"/>
              <a:t>Future colliders</a:t>
            </a:r>
            <a:endParaRPr lang="ja-JP" altLang="en-US" dirty="0"/>
          </a:p>
        </p:txBody>
      </p:sp>
      <p:sp>
        <p:nvSpPr>
          <p:cNvPr id="13" name="テキスト ボックス 12"/>
          <p:cNvSpPr txBox="1"/>
          <p:nvPr/>
        </p:nvSpPr>
        <p:spPr>
          <a:xfrm>
            <a:off x="301317" y="6126163"/>
            <a:ext cx="5153988" cy="646331"/>
          </a:xfrm>
          <a:prstGeom prst="rect">
            <a:avLst/>
          </a:prstGeom>
          <a:noFill/>
        </p:spPr>
        <p:txBody>
          <a:bodyPr wrap="none" rtlCol="0">
            <a:spAutoFit/>
          </a:bodyPr>
          <a:lstStyle/>
          <a:p>
            <a:r>
              <a:rPr kumimoji="1" lang="en-US" altLang="ja-JP" dirty="0" smtClean="0"/>
              <a:t>From Beam Dynamics </a:t>
            </a:r>
            <a:r>
              <a:rPr lang="en-US" altLang="ja-JP" dirty="0"/>
              <a:t>N</a:t>
            </a:r>
            <a:r>
              <a:rPr kumimoji="1" lang="en-US" altLang="ja-JP" dirty="0" smtClean="0"/>
              <a:t>ewsletter No. 31</a:t>
            </a:r>
          </a:p>
          <a:p>
            <a:r>
              <a:rPr lang="en-US" altLang="ja-JP" dirty="0" smtClean="0"/>
              <a:t>Courtesy of F. Zimmermann, H. </a:t>
            </a:r>
            <a:r>
              <a:rPr lang="en-US" altLang="ja-JP" dirty="0" err="1" smtClean="0"/>
              <a:t>Burkhardt</a:t>
            </a:r>
            <a:r>
              <a:rPr lang="en-US" altLang="ja-JP" dirty="0"/>
              <a:t> </a:t>
            </a:r>
            <a:r>
              <a:rPr lang="en-US" altLang="ja-JP" dirty="0" smtClean="0"/>
              <a:t>and Q. Qin</a:t>
            </a:r>
            <a:endParaRPr kumimoji="1" lang="ja-JP" altLang="en-US" dirty="0"/>
          </a:p>
        </p:txBody>
      </p:sp>
      <p:grpSp>
        <p:nvGrpSpPr>
          <p:cNvPr id="20" name="図形グループ 19"/>
          <p:cNvGrpSpPr/>
          <p:nvPr/>
        </p:nvGrpSpPr>
        <p:grpSpPr>
          <a:xfrm>
            <a:off x="4497718" y="3674654"/>
            <a:ext cx="1131705" cy="452224"/>
            <a:chOff x="4497718" y="3663314"/>
            <a:chExt cx="1131705" cy="452224"/>
          </a:xfrm>
        </p:grpSpPr>
        <p:sp>
          <p:nvSpPr>
            <p:cNvPr id="5" name="円/楕円 4"/>
            <p:cNvSpPr/>
            <p:nvPr/>
          </p:nvSpPr>
          <p:spPr>
            <a:xfrm>
              <a:off x="4497718" y="3991148"/>
              <a:ext cx="124390" cy="124390"/>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9" name="直線矢印コネクタ 8"/>
            <p:cNvCxnSpPr/>
            <p:nvPr/>
          </p:nvCxnSpPr>
          <p:spPr>
            <a:xfrm flipH="1">
              <a:off x="4622108" y="3874638"/>
              <a:ext cx="376651" cy="1709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4998759" y="3663314"/>
              <a:ext cx="630664" cy="369332"/>
            </a:xfrm>
            <a:prstGeom prst="rect">
              <a:avLst/>
            </a:prstGeom>
            <a:noFill/>
          </p:spPr>
          <p:txBody>
            <a:bodyPr wrap="none" rtlCol="0">
              <a:spAutoFit/>
            </a:bodyPr>
            <a:lstStyle/>
            <a:p>
              <a:r>
                <a:rPr kumimoji="1" lang="en-US" altLang="ja-JP" dirty="0" smtClean="0"/>
                <a:t>LEP3</a:t>
              </a:r>
              <a:endParaRPr kumimoji="1" lang="ja-JP" altLang="en-US" dirty="0"/>
            </a:p>
          </p:txBody>
        </p:sp>
      </p:grpSp>
      <p:grpSp>
        <p:nvGrpSpPr>
          <p:cNvPr id="21" name="図形グループ 20"/>
          <p:cNvGrpSpPr/>
          <p:nvPr/>
        </p:nvGrpSpPr>
        <p:grpSpPr>
          <a:xfrm>
            <a:off x="3289751" y="4243964"/>
            <a:ext cx="840645" cy="941336"/>
            <a:chOff x="3266447" y="4255615"/>
            <a:chExt cx="840645" cy="941336"/>
          </a:xfrm>
        </p:grpSpPr>
        <p:sp>
          <p:nvSpPr>
            <p:cNvPr id="16" name="円/楕円 15"/>
            <p:cNvSpPr/>
            <p:nvPr/>
          </p:nvSpPr>
          <p:spPr>
            <a:xfrm>
              <a:off x="3791638" y="4255615"/>
              <a:ext cx="116522" cy="116522"/>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rgbClr val="FF0000"/>
                </a:solidFill>
              </a:endParaRPr>
            </a:p>
          </p:txBody>
        </p:sp>
        <p:cxnSp>
          <p:nvCxnSpPr>
            <p:cNvPr id="18" name="直線矢印コネクタ 17"/>
            <p:cNvCxnSpPr/>
            <p:nvPr/>
          </p:nvCxnSpPr>
          <p:spPr>
            <a:xfrm flipV="1">
              <a:off x="3658765" y="4360480"/>
              <a:ext cx="156177" cy="4671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3266447" y="4827619"/>
              <a:ext cx="840645" cy="369332"/>
            </a:xfrm>
            <a:prstGeom prst="rect">
              <a:avLst/>
            </a:prstGeom>
            <a:noFill/>
          </p:spPr>
          <p:txBody>
            <a:bodyPr wrap="none" rtlCol="0">
              <a:spAutoFit/>
            </a:bodyPr>
            <a:lstStyle/>
            <a:p>
              <a:r>
                <a:rPr kumimoji="1" lang="en-US" altLang="ja-JP" dirty="0" smtClean="0"/>
                <a:t>TLEP-H</a:t>
              </a:r>
              <a:endParaRPr kumimoji="1" lang="ja-JP" altLang="en-US" dirty="0"/>
            </a:p>
          </p:txBody>
        </p:sp>
      </p:grpSp>
    </p:spTree>
    <p:extLst>
      <p:ext uri="{BB962C8B-B14F-4D97-AF65-F5344CB8AC3E}">
        <p14:creationId xmlns:p14="http://schemas.microsoft.com/office/powerpoint/2010/main" val="15101396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38100"/>
            <a:ext cx="9144000" cy="6774180"/>
          </a:xfrm>
          <a:prstGeom prst="rect">
            <a:avLst/>
          </a:prstGeom>
        </p:spPr>
      </p:pic>
      <p:sp>
        <p:nvSpPr>
          <p:cNvPr id="3" name="テキスト ボックス 2"/>
          <p:cNvSpPr txBox="1"/>
          <p:nvPr/>
        </p:nvSpPr>
        <p:spPr>
          <a:xfrm>
            <a:off x="92183" y="60813"/>
            <a:ext cx="3677710" cy="400110"/>
          </a:xfrm>
          <a:prstGeom prst="rect">
            <a:avLst/>
          </a:prstGeom>
          <a:noFill/>
          <a:ln w="57150" cmpd="sng">
            <a:solidFill>
              <a:srgbClr val="FF0000"/>
            </a:solidFill>
          </a:ln>
        </p:spPr>
        <p:txBody>
          <a:bodyPr wrap="none" rtlCol="0">
            <a:spAutoFit/>
          </a:bodyPr>
          <a:lstStyle/>
          <a:p>
            <a:r>
              <a:rPr kumimoji="1" lang="en-US" altLang="ja-JP" sz="2000" dirty="0" smtClean="0"/>
              <a:t>KEKB method of optics correction</a:t>
            </a:r>
            <a:endParaRPr kumimoji="1" lang="ja-JP" altLang="en-US" sz="2000" dirty="0"/>
          </a:p>
        </p:txBody>
      </p:sp>
      <p:sp>
        <p:nvSpPr>
          <p:cNvPr id="4" name="テキスト ボックス 3"/>
          <p:cNvSpPr txBox="1"/>
          <p:nvPr/>
        </p:nvSpPr>
        <p:spPr>
          <a:xfrm>
            <a:off x="671286" y="4699000"/>
            <a:ext cx="1512403" cy="461665"/>
          </a:xfrm>
          <a:prstGeom prst="rect">
            <a:avLst/>
          </a:prstGeom>
          <a:noFill/>
          <a:ln>
            <a:solidFill>
              <a:srgbClr val="4F81BD"/>
            </a:solidFill>
          </a:ln>
        </p:spPr>
        <p:txBody>
          <a:bodyPr wrap="none" rtlCol="0">
            <a:spAutoFit/>
          </a:bodyPr>
          <a:lstStyle/>
          <a:p>
            <a:r>
              <a:rPr kumimoji="1" lang="en-US" altLang="ja-JP" sz="2400" dirty="0" smtClean="0">
                <a:solidFill>
                  <a:srgbClr val="0000FF"/>
                </a:solidFill>
              </a:rPr>
              <a:t>SVD solver</a:t>
            </a:r>
            <a:endParaRPr kumimoji="1" lang="ja-JP" altLang="en-US" sz="2400" dirty="0">
              <a:solidFill>
                <a:srgbClr val="0000FF"/>
              </a:solidFill>
            </a:endParaRPr>
          </a:p>
        </p:txBody>
      </p:sp>
    </p:spTree>
    <p:extLst>
      <p:ext uri="{BB962C8B-B14F-4D97-AF65-F5344CB8AC3E}">
        <p14:creationId xmlns:p14="http://schemas.microsoft.com/office/powerpoint/2010/main" val="403177768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solidFill>
                  <a:srgbClr val="0000FF"/>
                </a:solidFill>
                <a:latin typeface="Marker Felt"/>
                <a:cs typeface="Marker Felt"/>
              </a:rPr>
              <a:t>Concept of </a:t>
            </a:r>
            <a:r>
              <a:rPr lang="en-US" altLang="ja-JP" dirty="0" err="1" smtClean="0">
                <a:solidFill>
                  <a:srgbClr val="0000FF"/>
                </a:solidFill>
                <a:latin typeface="Marker Felt"/>
                <a:cs typeface="Marker Felt"/>
              </a:rPr>
              <a:t>SuperKEKB</a:t>
            </a:r>
            <a:endParaRPr kumimoji="1" lang="ja-JP" altLang="en-US" dirty="0">
              <a:solidFill>
                <a:srgbClr val="0000FF"/>
              </a:solidFill>
              <a:latin typeface="Marker Felt"/>
              <a:cs typeface="Marker Felt"/>
            </a:endParaRPr>
          </a:p>
        </p:txBody>
      </p:sp>
      <p:sp>
        <p:nvSpPr>
          <p:cNvPr id="5" name="テキスト プレースホルダー 4"/>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6811650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50800"/>
            <a:ext cx="9144000" cy="6748021"/>
          </a:xfrm>
          <a:prstGeom prst="rect">
            <a:avLst/>
          </a:prstGeom>
        </p:spPr>
      </p:pic>
      <p:sp>
        <p:nvSpPr>
          <p:cNvPr id="4" name="テキスト ボックス 3"/>
          <p:cNvSpPr txBox="1"/>
          <p:nvPr/>
        </p:nvSpPr>
        <p:spPr>
          <a:xfrm>
            <a:off x="2342075" y="2133860"/>
            <a:ext cx="6539571" cy="338554"/>
          </a:xfrm>
          <a:prstGeom prst="rect">
            <a:avLst/>
          </a:prstGeom>
          <a:noFill/>
        </p:spPr>
        <p:txBody>
          <a:bodyPr wrap="none" rtlCol="0">
            <a:spAutoFit/>
          </a:bodyPr>
          <a:lstStyle/>
          <a:p>
            <a:r>
              <a:rPr lang="en-US" altLang="ja-JP" sz="1600" dirty="0" smtClean="0">
                <a:solidFill>
                  <a:srgbClr val="0000FF"/>
                </a:solidFill>
              </a:rPr>
              <a:t>At </a:t>
            </a:r>
            <a:r>
              <a:rPr lang="en-US" altLang="ja-JP" sz="1600" dirty="0" err="1" smtClean="0">
                <a:solidFill>
                  <a:srgbClr val="0000FF"/>
                </a:solidFill>
              </a:rPr>
              <a:t>SuperKEKB</a:t>
            </a:r>
            <a:r>
              <a:rPr lang="en-US" altLang="ja-JP" sz="1600" dirty="0" smtClean="0">
                <a:solidFill>
                  <a:srgbClr val="0000FF"/>
                </a:solidFill>
              </a:rPr>
              <a:t> w</a:t>
            </a:r>
            <a:r>
              <a:rPr kumimoji="1" lang="en-US" altLang="ja-JP" sz="1600" dirty="0" smtClean="0">
                <a:solidFill>
                  <a:srgbClr val="0000FF"/>
                </a:solidFill>
              </a:rPr>
              <a:t>e will use skew-quad winding at sextuples instead of bumps.</a:t>
            </a:r>
            <a:endParaRPr kumimoji="1" lang="ja-JP" altLang="en-US" sz="1600" dirty="0">
              <a:solidFill>
                <a:srgbClr val="0000FF"/>
              </a:solidFill>
            </a:endParaRPr>
          </a:p>
        </p:txBody>
      </p:sp>
    </p:spTree>
    <p:extLst>
      <p:ext uri="{BB962C8B-B14F-4D97-AF65-F5344CB8AC3E}">
        <p14:creationId xmlns:p14="http://schemas.microsoft.com/office/powerpoint/2010/main" val="46481972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38100"/>
            <a:ext cx="9144000" cy="6779172"/>
          </a:xfrm>
          <a:prstGeom prst="rect">
            <a:avLst/>
          </a:prstGeom>
        </p:spPr>
      </p:pic>
      <p:sp>
        <p:nvSpPr>
          <p:cNvPr id="3" name="テキスト ボックス 2"/>
          <p:cNvSpPr txBox="1"/>
          <p:nvPr/>
        </p:nvSpPr>
        <p:spPr>
          <a:xfrm>
            <a:off x="3367451" y="1516357"/>
            <a:ext cx="5656617" cy="584776"/>
          </a:xfrm>
          <a:prstGeom prst="rect">
            <a:avLst/>
          </a:prstGeom>
          <a:noFill/>
        </p:spPr>
        <p:txBody>
          <a:bodyPr wrap="none" rtlCol="0">
            <a:spAutoFit/>
          </a:bodyPr>
          <a:lstStyle/>
          <a:p>
            <a:r>
              <a:rPr lang="en-US" altLang="ja-JP" sz="1600" dirty="0" smtClean="0">
                <a:solidFill>
                  <a:srgbClr val="0000FF"/>
                </a:solidFill>
              </a:rPr>
              <a:t>At </a:t>
            </a:r>
            <a:r>
              <a:rPr lang="en-US" altLang="ja-JP" sz="1600" dirty="0" err="1" smtClean="0">
                <a:solidFill>
                  <a:srgbClr val="0000FF"/>
                </a:solidFill>
              </a:rPr>
              <a:t>SuperKEKB</a:t>
            </a:r>
            <a:r>
              <a:rPr lang="en-US" altLang="ja-JP" sz="1600" dirty="0" smtClean="0">
                <a:solidFill>
                  <a:srgbClr val="0000FF"/>
                </a:solidFill>
              </a:rPr>
              <a:t> w</a:t>
            </a:r>
            <a:r>
              <a:rPr kumimoji="1" lang="en-US" altLang="ja-JP" sz="1600" dirty="0" smtClean="0">
                <a:solidFill>
                  <a:srgbClr val="0000FF"/>
                </a:solidFill>
              </a:rPr>
              <a:t>e will use skew-quad winding at sextuples instead </a:t>
            </a:r>
            <a:br>
              <a:rPr kumimoji="1" lang="en-US" altLang="ja-JP" sz="1600" dirty="0" smtClean="0">
                <a:solidFill>
                  <a:srgbClr val="0000FF"/>
                </a:solidFill>
              </a:rPr>
            </a:br>
            <a:r>
              <a:rPr kumimoji="1" lang="en-US" altLang="ja-JP" sz="1600" dirty="0" smtClean="0">
                <a:solidFill>
                  <a:srgbClr val="0000FF"/>
                </a:solidFill>
              </a:rPr>
              <a:t>of bumps.</a:t>
            </a:r>
            <a:endParaRPr kumimoji="1" lang="ja-JP" altLang="en-US" sz="1600" dirty="0">
              <a:solidFill>
                <a:srgbClr val="0000FF"/>
              </a:solidFill>
            </a:endParaRPr>
          </a:p>
        </p:txBody>
      </p:sp>
    </p:spTree>
    <p:extLst>
      <p:ext uri="{BB962C8B-B14F-4D97-AF65-F5344CB8AC3E}">
        <p14:creationId xmlns:p14="http://schemas.microsoft.com/office/powerpoint/2010/main" val="13161989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38100"/>
            <a:ext cx="9144000" cy="6779830"/>
          </a:xfrm>
          <a:prstGeom prst="rect">
            <a:avLst/>
          </a:prstGeom>
        </p:spPr>
      </p:pic>
    </p:spTree>
    <p:extLst>
      <p:ext uri="{BB962C8B-B14F-4D97-AF65-F5344CB8AC3E}">
        <p14:creationId xmlns:p14="http://schemas.microsoft.com/office/powerpoint/2010/main" val="230848424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solidFill>
                  <a:srgbClr val="0000FF"/>
                </a:solidFill>
                <a:latin typeface="Marker Felt"/>
                <a:cs typeface="Marker Felt"/>
              </a:rPr>
              <a:t>Simulation </a:t>
            </a:r>
            <a:r>
              <a:rPr lang="en-US" altLang="ja-JP" dirty="0" smtClean="0">
                <a:solidFill>
                  <a:srgbClr val="0000FF"/>
                </a:solidFill>
                <a:latin typeface="Marker Felt"/>
                <a:cs typeface="Marker Felt"/>
              </a:rPr>
              <a:t>for </a:t>
            </a:r>
            <a:r>
              <a:rPr lang="en-US" altLang="ja-JP" dirty="0" err="1" smtClean="0">
                <a:solidFill>
                  <a:srgbClr val="0000FF"/>
                </a:solidFill>
                <a:latin typeface="Marker Felt"/>
                <a:cs typeface="Marker Felt"/>
              </a:rPr>
              <a:t>SuperKEKB</a:t>
            </a:r>
            <a:r>
              <a:rPr lang="en-US" altLang="ja-JP" dirty="0" smtClean="0">
                <a:solidFill>
                  <a:srgbClr val="0000FF"/>
                </a:solidFill>
                <a:latin typeface="Marker Felt"/>
                <a:cs typeface="Marker Felt"/>
              </a:rPr>
              <a:t> with machine errors</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a:xfrm>
            <a:off x="457200" y="1600200"/>
            <a:ext cx="8229600" cy="5138742"/>
          </a:xfrm>
        </p:spPr>
        <p:txBody>
          <a:bodyPr>
            <a:normAutofit fontScale="85000" lnSpcReduction="10000"/>
          </a:bodyPr>
          <a:lstStyle/>
          <a:p>
            <a:r>
              <a:rPr lang="en-US" altLang="ja-JP" sz="2800" dirty="0" smtClean="0"/>
              <a:t>Simulation was done by H. Sugimoto i</a:t>
            </a:r>
            <a:r>
              <a:rPr kumimoji="1" lang="en-US" altLang="ja-JP" sz="2800" dirty="0" smtClean="0"/>
              <a:t>n case of HER.</a:t>
            </a:r>
          </a:p>
          <a:p>
            <a:r>
              <a:rPr lang="en-US" altLang="ja-JP" sz="2800" dirty="0" smtClean="0"/>
              <a:t>Assumed machine errors</a:t>
            </a:r>
          </a:p>
          <a:p>
            <a:endParaRPr kumimoji="1" lang="en-US" altLang="ja-JP" sz="2800" dirty="0"/>
          </a:p>
          <a:p>
            <a:endParaRPr lang="en-US" altLang="ja-JP" sz="2800" dirty="0" smtClean="0"/>
          </a:p>
          <a:p>
            <a:endParaRPr kumimoji="1" lang="en-US" altLang="ja-JP" sz="2800" dirty="0"/>
          </a:p>
          <a:p>
            <a:endParaRPr lang="en-US" altLang="ja-JP" sz="2800" dirty="0" smtClean="0"/>
          </a:p>
          <a:p>
            <a:endParaRPr kumimoji="1" lang="en-US" altLang="ja-JP" sz="2800" dirty="0"/>
          </a:p>
          <a:p>
            <a:endParaRPr lang="en-US" altLang="ja-JP" sz="2800" dirty="0" smtClean="0"/>
          </a:p>
          <a:p>
            <a:endParaRPr kumimoji="1" lang="en-US" altLang="ja-JP" sz="2800" dirty="0"/>
          </a:p>
          <a:p>
            <a:endParaRPr lang="en-US" altLang="ja-JP" sz="2800" dirty="0" smtClean="0"/>
          </a:p>
          <a:p>
            <a:r>
              <a:rPr lang="en-US" altLang="ja-JP" sz="2800" dirty="0" smtClean="0"/>
              <a:t>Corrections</a:t>
            </a:r>
          </a:p>
          <a:p>
            <a:pPr lvl="1"/>
            <a:r>
              <a:rPr kumimoji="1" lang="en-US" altLang="ja-JP" sz="2400" dirty="0" smtClean="0"/>
              <a:t>Closed orbit, x-y coupling, beta-beat, dispersions (KEKB methods)</a:t>
            </a:r>
          </a:p>
          <a:p>
            <a:pPr lvl="2"/>
            <a:r>
              <a:rPr lang="en-US" altLang="ja-JP" sz="2000" dirty="0" smtClean="0"/>
              <a:t>SVD threshold = 10</a:t>
            </a:r>
            <a:r>
              <a:rPr lang="en-US" altLang="ja-JP" sz="2000" baseline="30000" dirty="0" smtClean="0"/>
              <a:t>-2</a:t>
            </a:r>
            <a:endParaRPr kumimoji="1" lang="en-US" altLang="ja-JP" sz="2000" baseline="30000" dirty="0" smtClean="0"/>
          </a:p>
          <a:p>
            <a:endParaRPr kumimoji="1" lang="ja-JP" altLang="en-US" sz="2800" dirty="0"/>
          </a:p>
        </p:txBody>
      </p:sp>
      <p:graphicFrame>
        <p:nvGraphicFramePr>
          <p:cNvPr id="4" name="表 3"/>
          <p:cNvGraphicFramePr>
            <a:graphicFrameLocks noGrp="1"/>
          </p:cNvGraphicFramePr>
          <p:nvPr>
            <p:extLst>
              <p:ext uri="{D42A27DB-BD31-4B8C-83A1-F6EECF244321}">
                <p14:modId xmlns:p14="http://schemas.microsoft.com/office/powerpoint/2010/main" val="2044852710"/>
              </p:ext>
            </p:extLst>
          </p:nvPr>
        </p:nvGraphicFramePr>
        <p:xfrm>
          <a:off x="1226967" y="2482604"/>
          <a:ext cx="6096000" cy="24892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endParaRPr kumimoji="1" lang="ja-JP" altLang="en-US" dirty="0"/>
                    </a:p>
                  </a:txBody>
                  <a:tcPr/>
                </a:tc>
                <a:tc>
                  <a:txBody>
                    <a:bodyPr/>
                    <a:lstStyle/>
                    <a:p>
                      <a:pPr algn="ctr"/>
                      <a:r>
                        <a:rPr kumimoji="1" lang="en-US" altLang="ja-JP" dirty="0" err="1" smtClean="0">
                          <a:latin typeface="Symbol" charset="2"/>
                          <a:cs typeface="Symbol" charset="2"/>
                        </a:rPr>
                        <a:t>s</a:t>
                      </a:r>
                      <a:r>
                        <a:rPr kumimoji="1" lang="en-US" altLang="ja-JP" baseline="-25000" dirty="0" err="1" smtClean="0"/>
                        <a:t>x</a:t>
                      </a:r>
                      <a:r>
                        <a:rPr kumimoji="1" lang="en-US" altLang="ja-JP" dirty="0" smtClean="0"/>
                        <a:t> = </a:t>
                      </a:r>
                      <a:r>
                        <a:rPr kumimoji="1" lang="en-US" altLang="ja-JP" dirty="0" err="1" smtClean="0">
                          <a:latin typeface="Symbol" charset="2"/>
                          <a:cs typeface="Symbol" charset="2"/>
                        </a:rPr>
                        <a:t>s</a:t>
                      </a:r>
                      <a:r>
                        <a:rPr kumimoji="1" lang="en-US" altLang="ja-JP" baseline="-25000" dirty="0" err="1" smtClean="0"/>
                        <a:t>y</a:t>
                      </a:r>
                      <a:r>
                        <a:rPr kumimoji="1" lang="en-US" altLang="ja-JP" dirty="0" smtClean="0"/>
                        <a:t> [</a:t>
                      </a:r>
                      <a:r>
                        <a:rPr kumimoji="1" lang="en-US" altLang="ja-JP" dirty="0" smtClean="0">
                          <a:latin typeface="Symbol" charset="2"/>
                          <a:cs typeface="Symbol" charset="2"/>
                        </a:rPr>
                        <a:t>m</a:t>
                      </a:r>
                      <a:r>
                        <a:rPr kumimoji="1" lang="en-US" altLang="ja-JP" dirty="0" smtClean="0"/>
                        <a:t>m]</a:t>
                      </a:r>
                      <a:endParaRPr kumimoji="1" lang="ja-JP" alt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err="1" smtClean="0">
                          <a:latin typeface="Symbol" charset="2"/>
                          <a:cs typeface="Symbol" charset="2"/>
                        </a:rPr>
                        <a:t>s</a:t>
                      </a:r>
                      <a:r>
                        <a:rPr kumimoji="1" lang="en-US" altLang="ja-JP" baseline="-25000" dirty="0" err="1" smtClean="0">
                          <a:latin typeface="Symbol" charset="2"/>
                          <a:cs typeface="Symbol" charset="2"/>
                        </a:rPr>
                        <a:t>q</a:t>
                      </a:r>
                      <a:r>
                        <a:rPr kumimoji="1" lang="en-US" altLang="ja-JP" dirty="0" smtClean="0"/>
                        <a:t> [</a:t>
                      </a:r>
                      <a:r>
                        <a:rPr kumimoji="1" lang="en-US" altLang="ja-JP" dirty="0" err="1" smtClean="0">
                          <a:latin typeface="Symbol" charset="2"/>
                          <a:cs typeface="Symbol" charset="2"/>
                        </a:rPr>
                        <a:t>m</a:t>
                      </a:r>
                      <a:r>
                        <a:rPr kumimoji="1" lang="en-US" altLang="ja-JP" dirty="0" err="1" smtClean="0"/>
                        <a:t>rad</a:t>
                      </a:r>
                      <a:r>
                        <a:rPr kumimoji="1" lang="en-US" altLang="ja-JP" dirty="0" smtClean="0"/>
                        <a:t>]</a:t>
                      </a:r>
                      <a:endParaRPr kumimoji="1" lang="ja-JP" altLang="en-US" dirty="0" smtClean="0"/>
                    </a:p>
                  </a:txBody>
                  <a:tcPr/>
                </a:tc>
                <a:tc>
                  <a:txBody>
                    <a:bodyPr/>
                    <a:lstStyle/>
                    <a:p>
                      <a:pPr algn="ctr"/>
                      <a:r>
                        <a:rPr kumimoji="1" lang="en-US" altLang="ja-JP" dirty="0" smtClean="0">
                          <a:latin typeface="Symbol" charset="2"/>
                          <a:cs typeface="Symbol" charset="2"/>
                        </a:rPr>
                        <a:t>D</a:t>
                      </a:r>
                      <a:r>
                        <a:rPr kumimoji="1" lang="en-US" altLang="ja-JP" dirty="0" smtClean="0"/>
                        <a:t>K/K</a:t>
                      </a:r>
                      <a:endParaRPr kumimoji="1" lang="ja-JP" altLang="en-US" dirty="0"/>
                    </a:p>
                  </a:txBody>
                  <a:tcPr/>
                </a:tc>
              </a:tr>
              <a:tr h="370840">
                <a:tc>
                  <a:txBody>
                    <a:bodyPr/>
                    <a:lstStyle/>
                    <a:p>
                      <a:r>
                        <a:rPr kumimoji="1" lang="en-US" altLang="ja-JP" dirty="0" smtClean="0"/>
                        <a:t>Normal Quad</a:t>
                      </a:r>
                      <a:endParaRPr kumimoji="1" lang="ja-JP" altLang="en-US" dirty="0"/>
                    </a:p>
                  </a:txBody>
                  <a:tcPr/>
                </a:tc>
                <a:tc>
                  <a:txBody>
                    <a:bodyPr/>
                    <a:lstStyle/>
                    <a:p>
                      <a:pPr algn="ctr"/>
                      <a:r>
                        <a:rPr kumimoji="1" lang="en-US" altLang="ja-JP" dirty="0" smtClean="0"/>
                        <a:t>100</a:t>
                      </a:r>
                      <a:endParaRPr kumimoji="1" lang="ja-JP" altLang="en-US" dirty="0"/>
                    </a:p>
                  </a:txBody>
                  <a:tcPr/>
                </a:tc>
                <a:tc>
                  <a:txBody>
                    <a:bodyPr/>
                    <a:lstStyle/>
                    <a:p>
                      <a:pPr algn="ctr"/>
                      <a:r>
                        <a:rPr kumimoji="1" lang="en-US" altLang="ja-JP" dirty="0" smtClean="0"/>
                        <a:t>100</a:t>
                      </a:r>
                      <a:endParaRPr kumimoji="1" lang="ja-JP" altLang="en-US" dirty="0"/>
                    </a:p>
                  </a:txBody>
                  <a:tcPr/>
                </a:tc>
                <a:tc>
                  <a:txBody>
                    <a:bodyPr/>
                    <a:lstStyle/>
                    <a:p>
                      <a:pPr algn="ctr"/>
                      <a:r>
                        <a:rPr kumimoji="1" lang="en-US" altLang="ja-JP" dirty="0" smtClean="0"/>
                        <a:t>2.5 x 10</a:t>
                      </a:r>
                      <a:r>
                        <a:rPr kumimoji="1" lang="en-US" altLang="ja-JP" baseline="30000" dirty="0" smtClean="0"/>
                        <a:t>-4</a:t>
                      </a:r>
                      <a:endParaRPr kumimoji="1" lang="ja-JP" altLang="en-US" baseline="30000" dirty="0"/>
                    </a:p>
                  </a:txBody>
                  <a:tcPr/>
                </a:tc>
              </a:tr>
              <a:tr h="370840">
                <a:tc>
                  <a:txBody>
                    <a:bodyPr/>
                    <a:lstStyle/>
                    <a:p>
                      <a:r>
                        <a:rPr kumimoji="1" lang="en-US" altLang="ja-JP" dirty="0" err="1" smtClean="0"/>
                        <a:t>Sextu</a:t>
                      </a:r>
                      <a:r>
                        <a:rPr kumimoji="1" lang="en-US" altLang="ja-JP" dirty="0" smtClean="0"/>
                        <a:t>.</a:t>
                      </a:r>
                      <a:endParaRPr kumimoji="1" lang="ja-JP" altLang="en-US" dirty="0"/>
                    </a:p>
                  </a:txBody>
                  <a:tcPr/>
                </a:tc>
                <a:tc>
                  <a:txBody>
                    <a:bodyPr/>
                    <a:lstStyle/>
                    <a:p>
                      <a:pPr algn="ctr"/>
                      <a:r>
                        <a:rPr kumimoji="1" lang="en-US" altLang="ja-JP" dirty="0" smtClean="0"/>
                        <a:t>100</a:t>
                      </a:r>
                      <a:endParaRPr kumimoji="1" lang="ja-JP" altLang="en-US" dirty="0"/>
                    </a:p>
                  </a:txBody>
                  <a:tcPr/>
                </a:tc>
                <a:tc>
                  <a:txBody>
                    <a:bodyPr/>
                    <a:lstStyle/>
                    <a:p>
                      <a:pPr algn="ctr"/>
                      <a:r>
                        <a:rPr kumimoji="1" lang="en-US" altLang="ja-JP" dirty="0" smtClean="0"/>
                        <a:t>100</a:t>
                      </a:r>
                      <a:endParaRPr kumimoji="1" lang="ja-JP" altLang="en-US"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2.5 x 10</a:t>
                      </a:r>
                      <a:r>
                        <a:rPr kumimoji="1" lang="en-US" altLang="ja-JP" baseline="30000" dirty="0" smtClean="0"/>
                        <a:t>-4</a:t>
                      </a:r>
                      <a:endParaRPr kumimoji="1" lang="ja-JP" altLang="en-US" baseline="30000" dirty="0" smtClean="0"/>
                    </a:p>
                  </a:txBody>
                  <a:tcPr/>
                </a:tc>
              </a:tr>
              <a:tr h="0">
                <a:tc>
                  <a:txBody>
                    <a:bodyPr/>
                    <a:lstStyle/>
                    <a:p>
                      <a:r>
                        <a:rPr kumimoji="1" lang="en-US" altLang="ja-JP" dirty="0" smtClean="0"/>
                        <a:t>Bend.</a:t>
                      </a:r>
                      <a:endParaRPr kumimoji="1" lang="ja-JP" altLang="en-US" dirty="0"/>
                    </a:p>
                  </a:txBody>
                  <a:tcPr/>
                </a:tc>
                <a:tc>
                  <a:txBody>
                    <a:bodyPr/>
                    <a:lstStyle/>
                    <a:p>
                      <a:pPr algn="ctr"/>
                      <a:r>
                        <a:rPr kumimoji="1" lang="en-US" altLang="ja-JP" dirty="0" smtClean="0"/>
                        <a:t>0</a:t>
                      </a:r>
                      <a:endParaRPr kumimoji="1" lang="ja-JP" altLang="en-US" dirty="0"/>
                    </a:p>
                  </a:txBody>
                  <a:tcPr/>
                </a:tc>
                <a:tc>
                  <a:txBody>
                    <a:bodyPr/>
                    <a:lstStyle/>
                    <a:p>
                      <a:pPr algn="ctr"/>
                      <a:r>
                        <a:rPr kumimoji="1" lang="en-US" altLang="ja-JP" dirty="0" smtClean="0"/>
                        <a:t>100</a:t>
                      </a:r>
                      <a:endParaRPr kumimoji="1" lang="ja-JP" altLang="en-US" dirty="0"/>
                    </a:p>
                  </a:txBody>
                  <a:tcPr/>
                </a:tc>
                <a:tc>
                  <a:txBody>
                    <a:bodyPr/>
                    <a:lstStyle/>
                    <a:p>
                      <a:pPr algn="ctr"/>
                      <a:r>
                        <a:rPr kumimoji="1" lang="en-US" altLang="ja-JP" dirty="0" smtClean="0"/>
                        <a:t>0</a:t>
                      </a:r>
                      <a:endParaRPr kumimoji="1" lang="ja-JP" altLang="en-US" dirty="0"/>
                    </a:p>
                  </a:txBody>
                  <a:tcPr/>
                </a:tc>
              </a:tr>
              <a:tr h="370840">
                <a:tc>
                  <a:txBody>
                    <a:bodyPr/>
                    <a:lstStyle/>
                    <a:p>
                      <a:r>
                        <a:rPr kumimoji="1" lang="en-US" altLang="ja-JP" dirty="0" smtClean="0"/>
                        <a:t>QC1, QC2</a:t>
                      </a:r>
                      <a:endParaRPr kumimoji="1" lang="ja-JP" altLang="en-US" dirty="0"/>
                    </a:p>
                  </a:txBody>
                  <a:tcPr/>
                </a:tc>
                <a:tc>
                  <a:txBody>
                    <a:bodyPr/>
                    <a:lstStyle/>
                    <a:p>
                      <a:pPr algn="ctr"/>
                      <a:r>
                        <a:rPr kumimoji="1" lang="en-US" altLang="ja-JP" dirty="0" smtClean="0"/>
                        <a:t>100</a:t>
                      </a:r>
                      <a:endParaRPr kumimoji="1" lang="ja-JP" altLang="en-US" dirty="0"/>
                    </a:p>
                  </a:txBody>
                  <a:tcPr/>
                </a:tc>
                <a:tc>
                  <a:txBody>
                    <a:bodyPr/>
                    <a:lstStyle/>
                    <a:p>
                      <a:pPr algn="ctr"/>
                      <a:r>
                        <a:rPr kumimoji="1" lang="en-US" altLang="ja-JP" dirty="0" smtClean="0"/>
                        <a:t>0</a:t>
                      </a:r>
                      <a:endParaRPr kumimoji="1" lang="ja-JP" altLang="en-US" dirty="0"/>
                    </a:p>
                  </a:txBody>
                  <a:tcPr/>
                </a:tc>
                <a:tc>
                  <a:txBody>
                    <a:bodyPr/>
                    <a:lstStyle/>
                    <a:p>
                      <a:pPr algn="ctr"/>
                      <a:r>
                        <a:rPr kumimoji="1" lang="en-US" altLang="ja-JP" dirty="0" smtClean="0"/>
                        <a:t>0</a:t>
                      </a:r>
                      <a:endParaRPr kumimoji="1" lang="ja-JP" altLang="en-US" dirty="0"/>
                    </a:p>
                  </a:txBody>
                  <a:tcPr/>
                </a:tc>
              </a:tr>
              <a:tr h="370840">
                <a:tc>
                  <a:txBody>
                    <a:bodyPr/>
                    <a:lstStyle/>
                    <a:p>
                      <a:r>
                        <a:rPr kumimoji="1" lang="en-US" altLang="ja-JP" dirty="0" smtClean="0"/>
                        <a:t>BPM</a:t>
                      </a:r>
                      <a:endParaRPr kumimoji="1" lang="ja-JP" altLang="en-US" dirty="0"/>
                    </a:p>
                  </a:txBody>
                  <a:tcPr anchor="ctr"/>
                </a:tc>
                <a:tc>
                  <a:txBody>
                    <a:bodyPr/>
                    <a:lstStyle/>
                    <a:p>
                      <a:pPr algn="ctr"/>
                      <a:r>
                        <a:rPr kumimoji="1" lang="en-US" altLang="ja-JP" dirty="0" smtClean="0"/>
                        <a:t>0</a:t>
                      </a:r>
                      <a:endParaRPr kumimoji="1" lang="ja-JP" altLang="en-US" dirty="0"/>
                    </a:p>
                  </a:txBody>
                  <a:tcPr anchor="ctr"/>
                </a:tc>
                <a:tc>
                  <a:txBody>
                    <a:bodyPr/>
                    <a:lstStyle/>
                    <a:p>
                      <a:pPr algn="ctr"/>
                      <a:r>
                        <a:rPr kumimoji="1" lang="en-US" altLang="ja-JP" dirty="0" smtClean="0"/>
                        <a:t>10 x 10</a:t>
                      </a:r>
                      <a:r>
                        <a:rPr kumimoji="1" lang="en-US" altLang="ja-JP" baseline="30000" dirty="0" smtClean="0"/>
                        <a:t>3</a:t>
                      </a:r>
                      <a:endParaRPr kumimoji="1" lang="ja-JP" altLang="en-US" baseline="30000" dirty="0"/>
                    </a:p>
                  </a:txBody>
                  <a:tcPr anchor="ctr"/>
                </a:tc>
                <a:tc>
                  <a:txBody>
                    <a:bodyPr/>
                    <a:lstStyle/>
                    <a:p>
                      <a:pPr algn="ctr"/>
                      <a:r>
                        <a:rPr kumimoji="1" lang="en-US" altLang="ja-JP" dirty="0" smtClean="0"/>
                        <a:t>2</a:t>
                      </a:r>
                      <a:r>
                        <a:rPr kumimoji="1" lang="en-US" altLang="ja-JP" dirty="0" smtClean="0">
                          <a:latin typeface="Symbol" charset="2"/>
                          <a:cs typeface="Symbol" charset="2"/>
                        </a:rPr>
                        <a:t>m</a:t>
                      </a:r>
                      <a:r>
                        <a:rPr kumimoji="1" lang="en-US" altLang="ja-JP" dirty="0" smtClean="0"/>
                        <a:t>m (resolution)</a:t>
                      </a:r>
                      <a:endParaRPr kumimoji="1" lang="ja-JP" altLang="en-US" dirty="0"/>
                    </a:p>
                  </a:txBody>
                  <a:tcPr anchor="ctr"/>
                </a:tc>
              </a:tr>
            </a:tbl>
          </a:graphicData>
        </a:graphic>
      </p:graphicFrame>
      <p:sp>
        <p:nvSpPr>
          <p:cNvPr id="5" name="テキスト ボックス 4"/>
          <p:cNvSpPr txBox="1"/>
          <p:nvPr/>
        </p:nvSpPr>
        <p:spPr>
          <a:xfrm>
            <a:off x="2529900" y="4984396"/>
            <a:ext cx="6256415" cy="369332"/>
          </a:xfrm>
          <a:prstGeom prst="rect">
            <a:avLst/>
          </a:prstGeom>
          <a:noFill/>
        </p:spPr>
        <p:txBody>
          <a:bodyPr wrap="none" rtlCol="0">
            <a:spAutoFit/>
          </a:bodyPr>
          <a:lstStyle/>
          <a:p>
            <a:r>
              <a:rPr kumimoji="1" lang="en-US" altLang="ja-JP" dirty="0" smtClean="0"/>
              <a:t>Machine errors are created randomly with </a:t>
            </a:r>
            <a:r>
              <a:rPr kumimoji="1" lang="en-US" altLang="ja-JP" dirty="0" err="1" smtClean="0"/>
              <a:t>gaussian</a:t>
            </a:r>
            <a:r>
              <a:rPr kumimoji="1" lang="en-US" altLang="ja-JP" dirty="0" smtClean="0"/>
              <a:t> distributions.</a:t>
            </a:r>
            <a:endParaRPr kumimoji="1" lang="ja-JP" altLang="en-US" dirty="0"/>
          </a:p>
        </p:txBody>
      </p:sp>
    </p:spTree>
    <p:extLst>
      <p:ext uri="{BB962C8B-B14F-4D97-AF65-F5344CB8AC3E}">
        <p14:creationId xmlns:p14="http://schemas.microsoft.com/office/powerpoint/2010/main" val="11648541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solidFill>
                  <a:srgbClr val="0000FF"/>
                </a:solidFill>
                <a:latin typeface="Marker Felt"/>
                <a:cs typeface="Marker Felt"/>
              </a:rPr>
              <a:t>Results of simulation</a:t>
            </a:r>
            <a:endParaRPr kumimoji="1" lang="ja-JP" altLang="en-US" dirty="0"/>
          </a:p>
        </p:txBody>
      </p:sp>
      <p:pic>
        <p:nvPicPr>
          <p:cNvPr id="4" name="図 3"/>
          <p:cNvPicPr>
            <a:picLocks noChangeAspect="1"/>
          </p:cNvPicPr>
          <p:nvPr/>
        </p:nvPicPr>
        <p:blipFill>
          <a:blip r:embed="rId2"/>
          <a:stretch>
            <a:fillRect/>
          </a:stretch>
        </p:blipFill>
        <p:spPr>
          <a:xfrm>
            <a:off x="152702" y="2099518"/>
            <a:ext cx="4128667" cy="3349442"/>
          </a:xfrm>
          <a:prstGeom prst="rect">
            <a:avLst/>
          </a:prstGeom>
        </p:spPr>
      </p:pic>
      <p:pic>
        <p:nvPicPr>
          <p:cNvPr id="5" name="図 4"/>
          <p:cNvPicPr>
            <a:picLocks noChangeAspect="1"/>
          </p:cNvPicPr>
          <p:nvPr/>
        </p:nvPicPr>
        <p:blipFill>
          <a:blip r:embed="rId3"/>
          <a:stretch>
            <a:fillRect/>
          </a:stretch>
        </p:blipFill>
        <p:spPr>
          <a:xfrm>
            <a:off x="4578752" y="2195996"/>
            <a:ext cx="4281018" cy="3163546"/>
          </a:xfrm>
          <a:prstGeom prst="rect">
            <a:avLst/>
          </a:prstGeom>
        </p:spPr>
      </p:pic>
      <p:sp>
        <p:nvSpPr>
          <p:cNvPr id="6" name="テキスト ボックス 5"/>
          <p:cNvSpPr txBox="1"/>
          <p:nvPr/>
        </p:nvSpPr>
        <p:spPr>
          <a:xfrm>
            <a:off x="5571925" y="5499396"/>
            <a:ext cx="2856371" cy="369332"/>
          </a:xfrm>
          <a:prstGeom prst="rect">
            <a:avLst/>
          </a:prstGeom>
          <a:noFill/>
        </p:spPr>
        <p:txBody>
          <a:bodyPr wrap="none" rtlCol="0">
            <a:spAutoFit/>
          </a:bodyPr>
          <a:lstStyle/>
          <a:p>
            <a:r>
              <a:rPr lang="en-US" altLang="ja-JP" dirty="0"/>
              <a:t> Dynamic aperture after LET.</a:t>
            </a:r>
            <a:endParaRPr kumimoji="1" lang="ja-JP" altLang="en-US" dirty="0"/>
          </a:p>
        </p:txBody>
      </p:sp>
      <p:sp>
        <p:nvSpPr>
          <p:cNvPr id="7" name="テキスト ボックス 6"/>
          <p:cNvSpPr txBox="1"/>
          <p:nvPr/>
        </p:nvSpPr>
        <p:spPr>
          <a:xfrm>
            <a:off x="556159" y="5520197"/>
            <a:ext cx="4022593" cy="369332"/>
          </a:xfrm>
          <a:prstGeom prst="rect">
            <a:avLst/>
          </a:prstGeom>
          <a:noFill/>
        </p:spPr>
        <p:txBody>
          <a:bodyPr wrap="none" rtlCol="0">
            <a:spAutoFit/>
          </a:bodyPr>
          <a:lstStyle/>
          <a:p>
            <a:r>
              <a:rPr lang="en-US" altLang="ja-JP" dirty="0"/>
              <a:t> Vertical </a:t>
            </a:r>
            <a:r>
              <a:rPr lang="en-US" altLang="ja-JP" dirty="0" err="1"/>
              <a:t>emittance</a:t>
            </a:r>
            <a:r>
              <a:rPr lang="en-US" altLang="ja-JP" dirty="0"/>
              <a:t> distribution after </a:t>
            </a:r>
            <a:r>
              <a:rPr lang="en-US" altLang="ja-JP" dirty="0" smtClean="0"/>
              <a:t>LET</a:t>
            </a:r>
            <a:endParaRPr kumimoji="1" lang="ja-JP" altLang="en-US" dirty="0"/>
          </a:p>
        </p:txBody>
      </p:sp>
      <p:sp>
        <p:nvSpPr>
          <p:cNvPr id="8" name="テキスト ボックス 7"/>
          <p:cNvSpPr txBox="1"/>
          <p:nvPr/>
        </p:nvSpPr>
        <p:spPr>
          <a:xfrm>
            <a:off x="2171412" y="2693210"/>
            <a:ext cx="1352466" cy="369332"/>
          </a:xfrm>
          <a:prstGeom prst="rect">
            <a:avLst/>
          </a:prstGeom>
          <a:noFill/>
        </p:spPr>
        <p:txBody>
          <a:bodyPr wrap="none" rtlCol="0">
            <a:spAutoFit/>
          </a:bodyPr>
          <a:lstStyle/>
          <a:p>
            <a:r>
              <a:rPr kumimoji="1" lang="en-US" altLang="ja-JP" dirty="0" smtClean="0"/>
              <a:t>100 samples</a:t>
            </a:r>
            <a:endParaRPr kumimoji="1" lang="ja-JP" altLang="en-US" dirty="0"/>
          </a:p>
        </p:txBody>
      </p:sp>
      <p:sp>
        <p:nvSpPr>
          <p:cNvPr id="9" name="テキスト ボックス 8"/>
          <p:cNvSpPr txBox="1"/>
          <p:nvPr/>
        </p:nvSpPr>
        <p:spPr>
          <a:xfrm>
            <a:off x="7599944" y="2416056"/>
            <a:ext cx="877827" cy="307777"/>
          </a:xfrm>
          <a:prstGeom prst="rect">
            <a:avLst/>
          </a:prstGeom>
          <a:solidFill>
            <a:schemeClr val="bg1"/>
          </a:solidFill>
          <a:ln>
            <a:solidFill>
              <a:schemeClr val="bg1"/>
            </a:solidFill>
          </a:ln>
        </p:spPr>
        <p:txBody>
          <a:bodyPr wrap="none" rtlCol="0">
            <a:spAutoFit/>
          </a:bodyPr>
          <a:lstStyle/>
          <a:p>
            <a:r>
              <a:rPr kumimoji="1" lang="en-US" altLang="ja-JP" sz="1400" dirty="0" smtClean="0"/>
              <a:t>No errors</a:t>
            </a:r>
            <a:endParaRPr kumimoji="1" lang="ja-JP" altLang="en-US" sz="1400" dirty="0"/>
          </a:p>
        </p:txBody>
      </p:sp>
      <p:sp>
        <p:nvSpPr>
          <p:cNvPr id="10" name="テキスト ボックス 9"/>
          <p:cNvSpPr txBox="1"/>
          <p:nvPr/>
        </p:nvSpPr>
        <p:spPr>
          <a:xfrm>
            <a:off x="7889548" y="6426160"/>
            <a:ext cx="1333080" cy="369332"/>
          </a:xfrm>
          <a:prstGeom prst="rect">
            <a:avLst/>
          </a:prstGeom>
          <a:noFill/>
        </p:spPr>
        <p:txBody>
          <a:bodyPr wrap="none" rtlCol="0">
            <a:spAutoFit/>
          </a:bodyPr>
          <a:lstStyle/>
          <a:p>
            <a:r>
              <a:rPr kumimoji="1" lang="en-US" altLang="ja-JP" dirty="0" smtClean="0"/>
              <a:t>H. Sugimoto</a:t>
            </a:r>
            <a:endParaRPr kumimoji="1" lang="ja-JP" altLang="en-US" dirty="0"/>
          </a:p>
        </p:txBody>
      </p:sp>
    </p:spTree>
    <p:extLst>
      <p:ext uri="{BB962C8B-B14F-4D97-AF65-F5344CB8AC3E}">
        <p14:creationId xmlns:p14="http://schemas.microsoft.com/office/powerpoint/2010/main" val="80581394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solidFill>
                  <a:srgbClr val="0000FF"/>
                </a:solidFill>
                <a:latin typeface="Marker Felt"/>
                <a:cs typeface="Marker Felt"/>
              </a:rPr>
              <a:t>Dynamic aperture with </a:t>
            </a:r>
            <a:r>
              <a:rPr kumimoji="1" lang="en-US" altLang="ja-JP" dirty="0" smtClean="0">
                <a:solidFill>
                  <a:srgbClr val="0000FF"/>
                </a:solidFill>
                <a:latin typeface="Marker Felt"/>
                <a:cs typeface="Marker Felt"/>
              </a:rPr>
              <a:t>different </a:t>
            </a:r>
            <a:r>
              <a:rPr lang="en-US" altLang="ja-JP" dirty="0" smtClean="0">
                <a:solidFill>
                  <a:srgbClr val="0000FF"/>
                </a:solidFill>
                <a:latin typeface="Marker Felt"/>
                <a:cs typeface="Marker Felt"/>
              </a:rPr>
              <a:t>types of </a:t>
            </a:r>
            <a:r>
              <a:rPr kumimoji="1" lang="en-US" altLang="ja-JP" dirty="0" smtClean="0">
                <a:solidFill>
                  <a:srgbClr val="0000FF"/>
                </a:solidFill>
                <a:latin typeface="Marker Felt"/>
                <a:cs typeface="Marker Felt"/>
              </a:rPr>
              <a:t>errors</a:t>
            </a:r>
            <a:endParaRPr kumimoji="1" lang="ja-JP" altLang="en-US" dirty="0">
              <a:solidFill>
                <a:srgbClr val="0000FF"/>
              </a:solidFill>
              <a:latin typeface="Marker Felt"/>
              <a:cs typeface="Marker Felt"/>
            </a:endParaRPr>
          </a:p>
        </p:txBody>
      </p:sp>
      <p:pic>
        <p:nvPicPr>
          <p:cNvPr id="4" name="コンテンツ プレースホルダー 3"/>
          <p:cNvPicPr>
            <a:picLocks noGrp="1" noChangeAspect="1"/>
          </p:cNvPicPr>
          <p:nvPr>
            <p:ph idx="1"/>
          </p:nvPr>
        </p:nvPicPr>
        <p:blipFill>
          <a:blip r:embed="rId2"/>
          <a:srcRect l="-42114" r="-42114"/>
          <a:stretch>
            <a:fillRect/>
          </a:stretch>
        </p:blipFill>
        <p:spPr>
          <a:xfrm>
            <a:off x="-1027964" y="1600200"/>
            <a:ext cx="8229600" cy="4525963"/>
          </a:xfrm>
        </p:spPr>
      </p:pic>
      <p:sp>
        <p:nvSpPr>
          <p:cNvPr id="5" name="テキスト ボックス 4"/>
          <p:cNvSpPr txBox="1"/>
          <p:nvPr/>
        </p:nvSpPr>
        <p:spPr>
          <a:xfrm>
            <a:off x="4260886" y="1719631"/>
            <a:ext cx="877827" cy="307777"/>
          </a:xfrm>
          <a:prstGeom prst="rect">
            <a:avLst/>
          </a:prstGeom>
          <a:solidFill>
            <a:schemeClr val="bg1"/>
          </a:solidFill>
          <a:ln>
            <a:solidFill>
              <a:schemeClr val="bg1"/>
            </a:solidFill>
          </a:ln>
        </p:spPr>
        <p:txBody>
          <a:bodyPr wrap="none" rtlCol="0">
            <a:spAutoFit/>
          </a:bodyPr>
          <a:lstStyle/>
          <a:p>
            <a:r>
              <a:rPr kumimoji="1" lang="en-US" altLang="ja-JP" sz="1400" dirty="0" smtClean="0"/>
              <a:t>No errors</a:t>
            </a:r>
            <a:endParaRPr kumimoji="1" lang="ja-JP" altLang="en-US" sz="1400" dirty="0"/>
          </a:p>
        </p:txBody>
      </p:sp>
      <p:sp>
        <p:nvSpPr>
          <p:cNvPr id="7" name="テキスト ボックス 6"/>
          <p:cNvSpPr txBox="1"/>
          <p:nvPr/>
        </p:nvSpPr>
        <p:spPr>
          <a:xfrm>
            <a:off x="5295979" y="2273625"/>
            <a:ext cx="3890157" cy="3416320"/>
          </a:xfrm>
          <a:prstGeom prst="rect">
            <a:avLst/>
          </a:prstGeom>
          <a:noFill/>
        </p:spPr>
        <p:txBody>
          <a:bodyPr wrap="none" rtlCol="0">
            <a:spAutoFit/>
          </a:bodyPr>
          <a:lstStyle/>
          <a:p>
            <a:r>
              <a:rPr kumimoji="1" lang="en-US" altLang="ja-JP" sz="2400" dirty="0" smtClean="0"/>
              <a:t>Rotation errors of quadruples </a:t>
            </a:r>
            <a:br>
              <a:rPr kumimoji="1" lang="en-US" altLang="ja-JP" sz="2400" dirty="0" smtClean="0"/>
            </a:br>
            <a:r>
              <a:rPr kumimoji="1" lang="en-US" altLang="ja-JP" sz="2400" dirty="0" smtClean="0"/>
              <a:t>seems most dangerous</a:t>
            </a:r>
            <a:r>
              <a:rPr kumimoji="1" lang="en-US" altLang="ja-JP" sz="2400" dirty="0" smtClean="0"/>
              <a:t>.</a:t>
            </a:r>
          </a:p>
          <a:p>
            <a:endParaRPr lang="en-US" altLang="ja-JP" sz="2400" dirty="0"/>
          </a:p>
          <a:p>
            <a:r>
              <a:rPr kumimoji="1" lang="en-US" altLang="ja-JP" sz="2400" dirty="0" smtClean="0"/>
              <a:t>Each sextuple has a skew </a:t>
            </a:r>
            <a:br>
              <a:rPr kumimoji="1" lang="en-US" altLang="ja-JP" sz="2400" dirty="0" smtClean="0"/>
            </a:br>
            <a:r>
              <a:rPr kumimoji="1" lang="en-US" altLang="ja-JP" sz="2400" dirty="0" err="1" smtClean="0"/>
              <a:t>quadrupole</a:t>
            </a:r>
            <a:r>
              <a:rPr kumimoji="1" lang="en-US" altLang="ja-JP" sz="2400" dirty="0" smtClean="0"/>
              <a:t> </a:t>
            </a:r>
            <a:r>
              <a:rPr kumimoji="1" lang="en-US" altLang="ja-JP" sz="2400" smtClean="0"/>
              <a:t>corrector coil.</a:t>
            </a:r>
            <a:endParaRPr kumimoji="1" lang="en-US" altLang="ja-JP" sz="2400" dirty="0" smtClean="0"/>
          </a:p>
          <a:p>
            <a:endParaRPr lang="en-US" altLang="ja-JP" sz="2400" dirty="0"/>
          </a:p>
          <a:p>
            <a:r>
              <a:rPr kumimoji="1" lang="en-US" altLang="ja-JP" sz="2400" dirty="0" smtClean="0"/>
              <a:t>We may have to rethink </a:t>
            </a:r>
            <a:br>
              <a:rPr kumimoji="1" lang="en-US" altLang="ja-JP" sz="2400" dirty="0" smtClean="0"/>
            </a:br>
            <a:r>
              <a:rPr kumimoji="1" lang="en-US" altLang="ja-JP" sz="2400" dirty="0" smtClean="0"/>
              <a:t>tolerance</a:t>
            </a:r>
            <a:r>
              <a:rPr lang="en-US" altLang="ja-JP" sz="2400" dirty="0"/>
              <a:t> </a:t>
            </a:r>
            <a:r>
              <a:rPr kumimoji="1" lang="en-US" altLang="ja-JP" sz="2400" dirty="0" smtClean="0"/>
              <a:t>of rotation errors </a:t>
            </a:r>
            <a:br>
              <a:rPr kumimoji="1" lang="en-US" altLang="ja-JP" sz="2400" dirty="0" smtClean="0"/>
            </a:br>
            <a:r>
              <a:rPr kumimoji="1" lang="en-US" altLang="ja-JP" sz="2400" dirty="0" smtClean="0"/>
              <a:t>of normal </a:t>
            </a:r>
            <a:r>
              <a:rPr kumimoji="1" lang="en-US" altLang="ja-JP" sz="2400" dirty="0" err="1" smtClean="0"/>
              <a:t>q</a:t>
            </a:r>
            <a:r>
              <a:rPr lang="en-US" altLang="ja-JP" sz="2400" dirty="0" err="1" smtClean="0"/>
              <a:t>uadrupoles</a:t>
            </a:r>
            <a:r>
              <a:rPr lang="en-US" altLang="ja-JP" sz="2400" dirty="0" smtClean="0"/>
              <a:t>.</a:t>
            </a:r>
            <a:endParaRPr kumimoji="1" lang="ja-JP" altLang="en-US" sz="2400" dirty="0"/>
          </a:p>
        </p:txBody>
      </p:sp>
      <p:sp>
        <p:nvSpPr>
          <p:cNvPr id="6" name="テキスト ボックス 5"/>
          <p:cNvSpPr txBox="1"/>
          <p:nvPr/>
        </p:nvSpPr>
        <p:spPr>
          <a:xfrm>
            <a:off x="7889548" y="6426160"/>
            <a:ext cx="1333080" cy="369332"/>
          </a:xfrm>
          <a:prstGeom prst="rect">
            <a:avLst/>
          </a:prstGeom>
          <a:noFill/>
        </p:spPr>
        <p:txBody>
          <a:bodyPr wrap="none" rtlCol="0">
            <a:spAutoFit/>
          </a:bodyPr>
          <a:lstStyle/>
          <a:p>
            <a:r>
              <a:rPr kumimoji="1" lang="en-US" altLang="ja-JP" dirty="0" smtClean="0"/>
              <a:t>H. Sugimoto</a:t>
            </a:r>
            <a:endParaRPr kumimoji="1" lang="ja-JP" altLang="en-US" dirty="0"/>
          </a:p>
        </p:txBody>
      </p:sp>
    </p:spTree>
    <p:extLst>
      <p:ext uri="{BB962C8B-B14F-4D97-AF65-F5344CB8AC3E}">
        <p14:creationId xmlns:p14="http://schemas.microsoft.com/office/powerpoint/2010/main" val="14050761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solidFill>
                  <a:srgbClr val="0000FF"/>
                </a:solidFill>
                <a:latin typeface="Marker Felt"/>
                <a:cs typeface="Marker Felt"/>
              </a:rPr>
              <a:t>Magnet alignment strategy at </a:t>
            </a:r>
            <a:r>
              <a:rPr kumimoji="1" lang="en-US" altLang="ja-JP" dirty="0" err="1" smtClean="0">
                <a:solidFill>
                  <a:srgbClr val="0000FF"/>
                </a:solidFill>
                <a:latin typeface="Marker Felt"/>
                <a:cs typeface="Marker Felt"/>
              </a:rPr>
              <a:t>SuperKEKB</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normAutofit fontScale="92500" lnSpcReduction="20000"/>
          </a:bodyPr>
          <a:lstStyle/>
          <a:p>
            <a:r>
              <a:rPr kumimoji="1" lang="en-US" altLang="ja-JP" dirty="0" smtClean="0"/>
              <a:t>The target positions of the initial alignment of </a:t>
            </a:r>
            <a:r>
              <a:rPr kumimoji="1" lang="en-US" altLang="ja-JP" dirty="0" err="1" smtClean="0"/>
              <a:t>SuperKEKB</a:t>
            </a:r>
            <a:r>
              <a:rPr kumimoji="1" lang="en-US" altLang="ja-JP" dirty="0" smtClean="0"/>
              <a:t> is a smoothed curve made from present (2013 )magnet positions (not on a plane).</a:t>
            </a:r>
          </a:p>
          <a:p>
            <a:r>
              <a:rPr lang="en-US" altLang="ja-JP" dirty="0" smtClean="0"/>
              <a:t>The tolerance of magnets alignment around the target curve is the same as KEKB.</a:t>
            </a:r>
          </a:p>
          <a:p>
            <a:pPr lvl="1"/>
            <a:r>
              <a:rPr kumimoji="1" lang="en-US" altLang="ja-JP" dirty="0" smtClean="0"/>
              <a:t>Position error: 100 </a:t>
            </a:r>
            <a:r>
              <a:rPr kumimoji="1" lang="en-US" altLang="ja-JP" dirty="0" smtClean="0">
                <a:latin typeface="Symbol" charset="2"/>
                <a:cs typeface="Symbol" charset="2"/>
              </a:rPr>
              <a:t>m</a:t>
            </a:r>
            <a:r>
              <a:rPr kumimoji="1" lang="en-US" altLang="ja-JP" dirty="0" smtClean="0"/>
              <a:t>m (1 </a:t>
            </a:r>
            <a:r>
              <a:rPr kumimoji="1" lang="en-US" altLang="ja-JP" dirty="0" smtClean="0">
                <a:latin typeface="Symbol" charset="2"/>
                <a:cs typeface="Symbol" charset="2"/>
              </a:rPr>
              <a:t>s</a:t>
            </a:r>
            <a:r>
              <a:rPr kumimoji="1" lang="en-US" altLang="ja-JP" dirty="0" smtClean="0"/>
              <a:t>)</a:t>
            </a:r>
          </a:p>
          <a:p>
            <a:pPr lvl="1"/>
            <a:r>
              <a:rPr lang="en-US" altLang="ja-JP" dirty="0" smtClean="0"/>
              <a:t>Rotational error: 100 </a:t>
            </a:r>
            <a:r>
              <a:rPr lang="en-US" altLang="ja-JP" dirty="0" err="1" smtClean="0">
                <a:latin typeface="Symbol" charset="2"/>
                <a:cs typeface="Symbol" charset="2"/>
              </a:rPr>
              <a:t>m</a:t>
            </a:r>
            <a:r>
              <a:rPr lang="en-US" altLang="ja-JP" dirty="0" err="1" smtClean="0"/>
              <a:t>rad</a:t>
            </a:r>
            <a:r>
              <a:rPr lang="en-US" altLang="ja-JP" dirty="0" smtClean="0"/>
              <a:t> (1 </a:t>
            </a:r>
            <a:r>
              <a:rPr lang="en-US" altLang="ja-JP" dirty="0" smtClean="0">
                <a:latin typeface="Symbol" charset="2"/>
                <a:cs typeface="Symbol" charset="2"/>
              </a:rPr>
              <a:t>s</a:t>
            </a:r>
            <a:r>
              <a:rPr lang="en-US" altLang="ja-JP" dirty="0" smtClean="0"/>
              <a:t>)</a:t>
            </a:r>
          </a:p>
          <a:p>
            <a:pPr lvl="2"/>
            <a:r>
              <a:rPr lang="en-US" altLang="ja-JP" dirty="0" smtClean="0"/>
              <a:t>We have to rethink about this?</a:t>
            </a:r>
          </a:p>
          <a:p>
            <a:r>
              <a:rPr kumimoji="1" lang="en-US" altLang="ja-JP" dirty="0" smtClean="0"/>
              <a:t>We will need special care for the alignment of the magnets around the local chromaticity correction.</a:t>
            </a:r>
            <a:endParaRPr kumimoji="1" lang="ja-JP" altLang="en-US" dirty="0"/>
          </a:p>
        </p:txBody>
      </p:sp>
    </p:spTree>
    <p:extLst>
      <p:ext uri="{BB962C8B-B14F-4D97-AF65-F5344CB8AC3E}">
        <p14:creationId xmlns:p14="http://schemas.microsoft.com/office/powerpoint/2010/main" val="171196919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solidFill>
                  <a:srgbClr val="0000FF"/>
                </a:solidFill>
                <a:latin typeface="Marker Felt"/>
                <a:cs typeface="Marker Felt"/>
              </a:rPr>
              <a:t>Effects of Tunnel deformation at </a:t>
            </a:r>
            <a:r>
              <a:rPr kumimoji="1" lang="en-US" altLang="ja-JP" dirty="0" err="1" smtClean="0">
                <a:solidFill>
                  <a:srgbClr val="0000FF"/>
                </a:solidFill>
                <a:latin typeface="Marker Felt"/>
                <a:cs typeface="Marker Felt"/>
              </a:rPr>
              <a:t>SuperKEKB</a:t>
            </a:r>
            <a:r>
              <a:rPr kumimoji="1" lang="en-US" altLang="ja-JP" dirty="0" smtClean="0">
                <a:solidFill>
                  <a:srgbClr val="0000FF"/>
                </a:solidFill>
                <a:latin typeface="Marker Felt"/>
                <a:cs typeface="Marker Felt"/>
              </a:rPr>
              <a:t> HER</a:t>
            </a:r>
            <a:endParaRPr kumimoji="1" lang="ja-JP" altLang="en-US" dirty="0">
              <a:solidFill>
                <a:srgbClr val="0000FF"/>
              </a:solidFill>
              <a:latin typeface="Marker Felt"/>
              <a:cs typeface="Marker Felt"/>
            </a:endParaRPr>
          </a:p>
        </p:txBody>
      </p:sp>
      <p:pic>
        <p:nvPicPr>
          <p:cNvPr id="3" name="図 2"/>
          <p:cNvPicPr>
            <a:picLocks noChangeAspect="1"/>
          </p:cNvPicPr>
          <p:nvPr/>
        </p:nvPicPr>
        <p:blipFill>
          <a:blip r:embed="rId2"/>
          <a:stretch>
            <a:fillRect/>
          </a:stretch>
        </p:blipFill>
        <p:spPr>
          <a:xfrm>
            <a:off x="5086228" y="1724121"/>
            <a:ext cx="3694343" cy="2301394"/>
          </a:xfrm>
          <a:prstGeom prst="rect">
            <a:avLst/>
          </a:prstGeom>
        </p:spPr>
      </p:pic>
      <p:sp>
        <p:nvSpPr>
          <p:cNvPr id="5" name="テキスト ボックス 4"/>
          <p:cNvSpPr txBox="1"/>
          <p:nvPr/>
        </p:nvSpPr>
        <p:spPr>
          <a:xfrm>
            <a:off x="54444" y="5065635"/>
            <a:ext cx="4832122" cy="2246769"/>
          </a:xfrm>
          <a:prstGeom prst="rect">
            <a:avLst/>
          </a:prstGeom>
          <a:noFill/>
        </p:spPr>
        <p:txBody>
          <a:bodyPr wrap="none" rtlCol="0">
            <a:spAutoFit/>
          </a:bodyPr>
          <a:lstStyle/>
          <a:p>
            <a:r>
              <a:rPr kumimoji="1" lang="en-US" altLang="ja-JP" sz="2000" dirty="0" smtClean="0"/>
              <a:t>Tunnel deformation observed at KEKB</a:t>
            </a:r>
          </a:p>
          <a:p>
            <a:r>
              <a:rPr lang="en-US" altLang="ja-JP" sz="2000" dirty="0" smtClean="0"/>
              <a:t>  - A </a:t>
            </a:r>
            <a:r>
              <a:rPr lang="en-US" altLang="ja-JP" sz="2000" dirty="0"/>
              <a:t>large subsidence has been observed:</a:t>
            </a:r>
          </a:p>
          <a:p>
            <a:r>
              <a:rPr lang="en-US" altLang="ja-JP" sz="2000" dirty="0"/>
              <a:t>~ 2mm/year and </a:t>
            </a:r>
            <a:r>
              <a:rPr lang="en-US" altLang="ja-JP" sz="2000" dirty="0" smtClean="0"/>
              <a:t>still </a:t>
            </a:r>
            <a:r>
              <a:rPr lang="en-US" altLang="ja-JP" sz="2000" dirty="0"/>
              <a:t>in progress</a:t>
            </a:r>
            <a:r>
              <a:rPr lang="en-US" altLang="ja-JP" sz="2000" dirty="0" smtClean="0"/>
              <a:t>.</a:t>
            </a:r>
          </a:p>
          <a:p>
            <a:r>
              <a:rPr lang="en-US" altLang="ja-JP" sz="2000" dirty="0"/>
              <a:t> </a:t>
            </a:r>
            <a:r>
              <a:rPr lang="en-US" altLang="ja-JP" sz="2000" dirty="0" smtClean="0"/>
              <a:t> - </a:t>
            </a:r>
            <a:r>
              <a:rPr lang="en-US" altLang="ja-JP" sz="2000" dirty="0"/>
              <a:t>In the construction period of KEKB (1998),</a:t>
            </a:r>
            <a:br>
              <a:rPr lang="en-US" altLang="ja-JP" sz="2000" dirty="0"/>
            </a:br>
            <a:r>
              <a:rPr lang="en-US" altLang="ja-JP" sz="2000" dirty="0"/>
              <a:t>all magnets were aligned </a:t>
            </a:r>
            <a:r>
              <a:rPr lang="en-US" altLang="ja-JP" sz="2000" dirty="0" smtClean="0"/>
              <a:t>on the </a:t>
            </a:r>
            <a:r>
              <a:rPr lang="en-US" altLang="ja-JP" sz="2000" dirty="0"/>
              <a:t>same plane.</a:t>
            </a:r>
          </a:p>
          <a:p>
            <a:endParaRPr lang="en-US" altLang="ja-JP" sz="2000" dirty="0"/>
          </a:p>
          <a:p>
            <a:endParaRPr kumimoji="1" lang="ja-JP" altLang="en-US" sz="2000" dirty="0"/>
          </a:p>
        </p:txBody>
      </p:sp>
      <p:pic>
        <p:nvPicPr>
          <p:cNvPr id="6" name="図 5"/>
          <p:cNvPicPr>
            <a:picLocks noChangeAspect="1"/>
          </p:cNvPicPr>
          <p:nvPr/>
        </p:nvPicPr>
        <p:blipFill>
          <a:blip r:embed="rId3"/>
          <a:stretch>
            <a:fillRect/>
          </a:stretch>
        </p:blipFill>
        <p:spPr>
          <a:xfrm>
            <a:off x="5457150" y="4025515"/>
            <a:ext cx="2906761" cy="321515"/>
          </a:xfrm>
          <a:prstGeom prst="rect">
            <a:avLst/>
          </a:prstGeom>
        </p:spPr>
      </p:pic>
      <p:pic>
        <p:nvPicPr>
          <p:cNvPr id="7" name="図 6"/>
          <p:cNvPicPr>
            <a:picLocks noChangeAspect="1"/>
          </p:cNvPicPr>
          <p:nvPr/>
        </p:nvPicPr>
        <p:blipFill>
          <a:blip r:embed="rId4"/>
          <a:stretch>
            <a:fillRect/>
          </a:stretch>
        </p:blipFill>
        <p:spPr>
          <a:xfrm>
            <a:off x="4726612" y="1851891"/>
            <a:ext cx="365030" cy="2127442"/>
          </a:xfrm>
          <a:prstGeom prst="rect">
            <a:avLst/>
          </a:prstGeom>
        </p:spPr>
      </p:pic>
      <p:pic>
        <p:nvPicPr>
          <p:cNvPr id="8" name="図 7"/>
          <p:cNvPicPr>
            <a:picLocks noChangeAspect="1"/>
          </p:cNvPicPr>
          <p:nvPr/>
        </p:nvPicPr>
        <p:blipFill>
          <a:blip r:embed="rId5"/>
          <a:stretch>
            <a:fillRect/>
          </a:stretch>
        </p:blipFill>
        <p:spPr>
          <a:xfrm>
            <a:off x="8818758" y="1724121"/>
            <a:ext cx="244807" cy="2429933"/>
          </a:xfrm>
          <a:prstGeom prst="rect">
            <a:avLst/>
          </a:prstGeom>
        </p:spPr>
      </p:pic>
      <p:pic>
        <p:nvPicPr>
          <p:cNvPr id="9" name="図 8"/>
          <p:cNvPicPr>
            <a:picLocks noChangeAspect="1"/>
          </p:cNvPicPr>
          <p:nvPr/>
        </p:nvPicPr>
        <p:blipFill>
          <a:blip r:embed="rId6"/>
          <a:stretch>
            <a:fillRect/>
          </a:stretch>
        </p:blipFill>
        <p:spPr>
          <a:xfrm>
            <a:off x="5288491" y="1427439"/>
            <a:ext cx="2271088" cy="972476"/>
          </a:xfrm>
          <a:prstGeom prst="rect">
            <a:avLst/>
          </a:prstGeom>
        </p:spPr>
      </p:pic>
      <p:sp>
        <p:nvSpPr>
          <p:cNvPr id="10" name="正方形/長方形 9"/>
          <p:cNvSpPr/>
          <p:nvPr/>
        </p:nvSpPr>
        <p:spPr>
          <a:xfrm>
            <a:off x="5618788" y="2392218"/>
            <a:ext cx="1169939" cy="708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2" name="直線コネクタ 11"/>
          <p:cNvCxnSpPr/>
          <p:nvPr/>
        </p:nvCxnSpPr>
        <p:spPr>
          <a:xfrm>
            <a:off x="5265187" y="2737957"/>
            <a:ext cx="322920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p:nvPr/>
        </p:nvCxnSpPr>
        <p:spPr>
          <a:xfrm flipH="1">
            <a:off x="7340835" y="1258295"/>
            <a:ext cx="664170" cy="14796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p:cNvSpPr txBox="1"/>
          <p:nvPr/>
        </p:nvSpPr>
        <p:spPr>
          <a:xfrm>
            <a:off x="7445704" y="955371"/>
            <a:ext cx="1579128" cy="369332"/>
          </a:xfrm>
          <a:prstGeom prst="rect">
            <a:avLst/>
          </a:prstGeom>
          <a:noFill/>
        </p:spPr>
        <p:txBody>
          <a:bodyPr wrap="none" rtlCol="0">
            <a:spAutoFit/>
          </a:bodyPr>
          <a:lstStyle/>
          <a:p>
            <a:r>
              <a:rPr kumimoji="1" lang="en-US" altLang="ja-JP" dirty="0" smtClean="0"/>
              <a:t>Target (7.8pm)</a:t>
            </a:r>
            <a:endParaRPr kumimoji="1" lang="ja-JP" altLang="en-US" dirty="0"/>
          </a:p>
        </p:txBody>
      </p:sp>
      <p:sp>
        <p:nvSpPr>
          <p:cNvPr id="17" name="テキスト ボックス 16"/>
          <p:cNvSpPr txBox="1"/>
          <p:nvPr/>
        </p:nvSpPr>
        <p:spPr>
          <a:xfrm>
            <a:off x="4803900" y="4347030"/>
            <a:ext cx="4352273" cy="2585323"/>
          </a:xfrm>
          <a:prstGeom prst="rect">
            <a:avLst/>
          </a:prstGeom>
          <a:noFill/>
        </p:spPr>
        <p:txBody>
          <a:bodyPr wrap="none" rtlCol="0">
            <a:spAutoFit/>
          </a:bodyPr>
          <a:lstStyle/>
          <a:p>
            <a:r>
              <a:rPr lang="en-US" altLang="ja-JP" dirty="0" smtClean="0"/>
              <a:t>Vertical </a:t>
            </a:r>
            <a:r>
              <a:rPr lang="en-US" altLang="ja-JP" dirty="0" err="1" smtClean="0"/>
              <a:t>emittance</a:t>
            </a:r>
            <a:endParaRPr kumimoji="1" lang="en-US" altLang="ja-JP" dirty="0" smtClean="0"/>
          </a:p>
          <a:p>
            <a:r>
              <a:rPr lang="en-US" altLang="ja-JP" dirty="0" smtClean="0"/>
              <a:t>   -If the alignment error around the V-LCC</a:t>
            </a:r>
            <a:br>
              <a:rPr lang="en-US" altLang="ja-JP" dirty="0" smtClean="0"/>
            </a:br>
            <a:r>
              <a:rPr lang="en-US" altLang="ja-JP" dirty="0" smtClean="0"/>
              <a:t> (vertical local chromaticity correction) area</a:t>
            </a:r>
            <a:br>
              <a:rPr lang="en-US" altLang="ja-JP" dirty="0" smtClean="0"/>
            </a:br>
            <a:r>
              <a:rPr lang="en-US" altLang="ja-JP" dirty="0" smtClean="0"/>
              <a:t>is excluded, the vertical </a:t>
            </a:r>
            <a:r>
              <a:rPr lang="en-US" altLang="ja-JP" dirty="0" err="1" smtClean="0"/>
              <a:t>emittance</a:t>
            </a:r>
            <a:r>
              <a:rPr lang="en-US" altLang="ja-JP" dirty="0" smtClean="0"/>
              <a:t> can be </a:t>
            </a:r>
            <a:br>
              <a:rPr lang="en-US" altLang="ja-JP" dirty="0" smtClean="0"/>
            </a:br>
            <a:r>
              <a:rPr lang="en-US" altLang="ja-JP" dirty="0" smtClean="0"/>
              <a:t>preserved well below the target value with </a:t>
            </a:r>
            <a:br>
              <a:rPr lang="en-US" altLang="ja-JP" dirty="0" smtClean="0"/>
            </a:br>
            <a:r>
              <a:rPr lang="en-US" altLang="ja-JP" dirty="0" smtClean="0"/>
              <a:t>optics corrections.</a:t>
            </a:r>
          </a:p>
          <a:p>
            <a:r>
              <a:rPr lang="en-US" altLang="ja-JP" dirty="0"/>
              <a:t> </a:t>
            </a:r>
            <a:r>
              <a:rPr lang="en-US" altLang="ja-JP" dirty="0" smtClean="0"/>
              <a:t> - As for the alignment error of V-LCC, we</a:t>
            </a:r>
            <a:br>
              <a:rPr lang="en-US" altLang="ja-JP" dirty="0" smtClean="0"/>
            </a:br>
            <a:r>
              <a:rPr lang="en-US" altLang="ja-JP" dirty="0" smtClean="0"/>
              <a:t>will need a special care. This is a remaining </a:t>
            </a:r>
            <a:br>
              <a:rPr lang="en-US" altLang="ja-JP" dirty="0" smtClean="0"/>
            </a:br>
            <a:r>
              <a:rPr lang="en-US" altLang="ja-JP" dirty="0" smtClean="0"/>
              <a:t>problem. </a:t>
            </a:r>
            <a:endParaRPr kumimoji="1" lang="ja-JP" altLang="en-US" dirty="0"/>
          </a:p>
        </p:txBody>
      </p:sp>
      <p:sp>
        <p:nvSpPr>
          <p:cNvPr id="18" name="テキスト ボックス 17"/>
          <p:cNvSpPr txBox="1"/>
          <p:nvPr/>
        </p:nvSpPr>
        <p:spPr>
          <a:xfrm>
            <a:off x="8150985" y="1378286"/>
            <a:ext cx="1069110" cy="369332"/>
          </a:xfrm>
          <a:prstGeom prst="rect">
            <a:avLst/>
          </a:prstGeom>
          <a:noFill/>
        </p:spPr>
        <p:txBody>
          <a:bodyPr wrap="none" rtlCol="0">
            <a:spAutoFit/>
          </a:bodyPr>
          <a:lstStyle/>
          <a:p>
            <a:r>
              <a:rPr kumimoji="1" lang="en-US" altLang="ja-JP" dirty="0" smtClean="0"/>
              <a:t>A. Morita</a:t>
            </a:r>
            <a:endParaRPr kumimoji="1" lang="ja-JP" altLang="en-US" dirty="0"/>
          </a:p>
        </p:txBody>
      </p:sp>
      <p:pic>
        <p:nvPicPr>
          <p:cNvPr id="19" name="図 18" descr="Leve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281" y="1660570"/>
            <a:ext cx="4726612" cy="3407927"/>
          </a:xfrm>
          <a:prstGeom prst="rect">
            <a:avLst/>
          </a:prstGeom>
        </p:spPr>
      </p:pic>
    </p:spTree>
    <p:extLst>
      <p:ext uri="{BB962C8B-B14F-4D97-AF65-F5344CB8AC3E}">
        <p14:creationId xmlns:p14="http://schemas.microsoft.com/office/powerpoint/2010/main" val="258894274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00FF"/>
                </a:solidFill>
                <a:latin typeface="Marker Felt"/>
                <a:cs typeface="Marker Felt"/>
              </a:rPr>
              <a:t>Beam-beam related issues</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lstStyle/>
          <a:p>
            <a:r>
              <a:rPr kumimoji="1" lang="en-US" altLang="ja-JP" dirty="0" smtClean="0"/>
              <a:t>Beam lifetime shortening with beam-beam</a:t>
            </a:r>
          </a:p>
          <a:p>
            <a:r>
              <a:rPr lang="en-US" altLang="ja-JP" dirty="0" smtClean="0"/>
              <a:t>Luminosity degradation</a:t>
            </a:r>
          </a:p>
          <a:p>
            <a:pPr lvl="1"/>
            <a:r>
              <a:rPr lang="en-US" altLang="ja-JP" dirty="0" smtClean="0"/>
              <a:t>The design luminosity was determined based on the strong-strong beam-beam simulation. </a:t>
            </a:r>
          </a:p>
          <a:p>
            <a:pPr lvl="1"/>
            <a:r>
              <a:rPr kumimoji="1" lang="en-US" altLang="ja-JP" dirty="0" smtClean="0"/>
              <a:t>Beam-beam + lattice nonlinearity and space charge effect</a:t>
            </a:r>
            <a:endParaRPr kumimoji="1" lang="ja-JP" altLang="en-US" dirty="0"/>
          </a:p>
        </p:txBody>
      </p:sp>
    </p:spTree>
    <p:extLst>
      <p:ext uri="{BB962C8B-B14F-4D97-AF65-F5344CB8AC3E}">
        <p14:creationId xmlns:p14="http://schemas.microsoft.com/office/powerpoint/2010/main" val="186570902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ln/>
        </p:spPr>
        <p:txBody>
          <a:bodyPr/>
          <a:lstStyle/>
          <a:p>
            <a:r>
              <a:rPr lang="en-US" altLang="ja-JP" dirty="0">
                <a:solidFill>
                  <a:srgbClr val="0000FF"/>
                </a:solidFill>
                <a:latin typeface="Marker Felt"/>
                <a:cs typeface="Marker Felt"/>
              </a:rPr>
              <a:t>LER Dynamic Aperture</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l="9457" t="17659" r="6337" b="5960"/>
          <a:stretch>
            <a:fillRect/>
          </a:stretch>
        </p:blipFill>
        <p:spPr bwMode="auto">
          <a:xfrm>
            <a:off x="419695" y="1973461"/>
            <a:ext cx="4152305" cy="308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l="10507" t="17888" r="5254" b="5699"/>
          <a:stretch>
            <a:fillRect/>
          </a:stretch>
        </p:blipFill>
        <p:spPr bwMode="auto">
          <a:xfrm>
            <a:off x="4697015" y="1973461"/>
            <a:ext cx="4152305" cy="308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2" name="Rectangle 4"/>
          <p:cNvSpPr>
            <a:spLocks/>
          </p:cNvSpPr>
          <p:nvPr/>
        </p:nvSpPr>
        <p:spPr bwMode="auto">
          <a:xfrm>
            <a:off x="5957219" y="1616184"/>
            <a:ext cx="11328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beam-beam</a:t>
            </a:r>
          </a:p>
        </p:txBody>
      </p:sp>
      <p:grpSp>
        <p:nvGrpSpPr>
          <p:cNvPr id="17415" name="Group 7"/>
          <p:cNvGrpSpPr>
            <a:grpSpLocks/>
          </p:cNvGrpSpPr>
          <p:nvPr/>
        </p:nvGrpSpPr>
        <p:grpSpPr bwMode="auto">
          <a:xfrm>
            <a:off x="2330649" y="2361903"/>
            <a:ext cx="1378520" cy="1665386"/>
            <a:chOff x="0" y="88"/>
            <a:chExt cx="1235" cy="1492"/>
          </a:xfrm>
        </p:grpSpPr>
        <p:sp>
          <p:nvSpPr>
            <p:cNvPr id="17413" name="Oval 5"/>
            <p:cNvSpPr>
              <a:spLocks/>
            </p:cNvSpPr>
            <p:nvPr/>
          </p:nvSpPr>
          <p:spPr bwMode="auto">
            <a:xfrm>
              <a:off x="0" y="420"/>
              <a:ext cx="600" cy="1160"/>
            </a:xfrm>
            <a:prstGeom prst="ellipse">
              <a:avLst/>
            </a:prstGeom>
            <a:noFill/>
            <a:ln w="25400" cap="flat">
              <a:solidFill>
                <a:srgbClr val="63A0C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7414" name="Rectangle 6"/>
            <p:cNvSpPr>
              <a:spLocks/>
            </p:cNvSpPr>
            <p:nvPr/>
          </p:nvSpPr>
          <p:spPr bwMode="auto">
            <a:xfrm>
              <a:off x="499" y="88"/>
              <a:ext cx="736"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aperture</a:t>
              </a:r>
            </a:p>
            <a:p>
              <a:r>
                <a:rPr lang="en-US" altLang="ja-JP">
                  <a:ea typeface="ＭＳ Ｐゴシック" charset="0"/>
                  <a:cs typeface="Helvetica Neue" charset="0"/>
                </a:rPr>
                <a:t>lost</a:t>
              </a:r>
            </a:p>
          </p:txBody>
        </p:sp>
      </p:grpSp>
      <p:sp>
        <p:nvSpPr>
          <p:cNvPr id="9" name="テキスト ボックス 8"/>
          <p:cNvSpPr txBox="1"/>
          <p:nvPr/>
        </p:nvSpPr>
        <p:spPr>
          <a:xfrm>
            <a:off x="7889548" y="6426160"/>
            <a:ext cx="1120507" cy="369332"/>
          </a:xfrm>
          <a:prstGeom prst="rect">
            <a:avLst/>
          </a:prstGeom>
          <a:noFill/>
        </p:spPr>
        <p:txBody>
          <a:bodyPr wrap="none" rtlCol="0">
            <a:spAutoFit/>
          </a:bodyPr>
          <a:lstStyle/>
          <a:p>
            <a:r>
              <a:rPr kumimoji="1" lang="en-US" altLang="ja-JP" dirty="0" smtClean="0"/>
              <a:t>Y. </a:t>
            </a:r>
            <a:r>
              <a:rPr lang="en-US" altLang="ja-JP" dirty="0" smtClean="0"/>
              <a:t>Ohnishi</a:t>
            </a:r>
            <a:endParaRPr kumimoji="1" lang="ja-JP" altLang="en-US" dirty="0"/>
          </a:p>
        </p:txBody>
      </p:sp>
    </p:spTree>
    <p:extLst>
      <p:ext uri="{BB962C8B-B14F-4D97-AF65-F5344CB8AC3E}">
        <p14:creationId xmlns:p14="http://schemas.microsoft.com/office/powerpoint/2010/main" val="411161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wipe(left)">
                                      <p:cBhvr>
                                        <p:cTn id="7" dur="5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85800" y="-152400"/>
            <a:ext cx="7772400" cy="1143000"/>
          </a:xfrm>
        </p:spPr>
        <p:txBody>
          <a:bodyPr/>
          <a:lstStyle/>
          <a:p>
            <a:r>
              <a:rPr lang="en-US" altLang="ja-JP" sz="4000" dirty="0">
                <a:solidFill>
                  <a:srgbClr val="0000FF"/>
                </a:solidFill>
                <a:latin typeface="Marker Felt" charset="0"/>
                <a:cs typeface="Marker Felt" charset="0"/>
              </a:rPr>
              <a:t>KEKB B-Factory</a:t>
            </a:r>
          </a:p>
        </p:txBody>
      </p:sp>
      <p:grpSp>
        <p:nvGrpSpPr>
          <p:cNvPr id="2" name="Group 3"/>
          <p:cNvGrpSpPr>
            <a:grpSpLocks/>
          </p:cNvGrpSpPr>
          <p:nvPr/>
        </p:nvGrpSpPr>
        <p:grpSpPr bwMode="auto">
          <a:xfrm>
            <a:off x="4572000" y="1138238"/>
            <a:ext cx="4445000" cy="5035550"/>
            <a:chOff x="0" y="588"/>
            <a:chExt cx="2800" cy="3732"/>
          </a:xfrm>
        </p:grpSpPr>
        <p:grpSp>
          <p:nvGrpSpPr>
            <p:cNvPr id="21517" name="Group 4"/>
            <p:cNvGrpSpPr>
              <a:grpSpLocks/>
            </p:cNvGrpSpPr>
            <p:nvPr/>
          </p:nvGrpSpPr>
          <p:grpSpPr bwMode="auto">
            <a:xfrm>
              <a:off x="0" y="588"/>
              <a:ext cx="2800" cy="3732"/>
              <a:chOff x="0" y="588"/>
              <a:chExt cx="2800" cy="3732"/>
            </a:xfrm>
          </p:grpSpPr>
          <p:grpSp>
            <p:nvGrpSpPr>
              <p:cNvPr id="21519" name="Group 5"/>
              <p:cNvGrpSpPr>
                <a:grpSpLocks/>
              </p:cNvGrpSpPr>
              <p:nvPr/>
            </p:nvGrpSpPr>
            <p:grpSpPr bwMode="auto">
              <a:xfrm>
                <a:off x="0" y="602"/>
                <a:ext cx="2800" cy="3718"/>
                <a:chOff x="0" y="359"/>
                <a:chExt cx="2800" cy="3718"/>
              </a:xfrm>
            </p:grpSpPr>
            <p:pic>
              <p:nvPicPr>
                <p:cNvPr id="2153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9"/>
                  <a:ext cx="2800" cy="3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32" name="Freeform 7"/>
                <p:cNvSpPr>
                  <a:spLocks/>
                </p:cNvSpPr>
                <p:nvPr/>
              </p:nvSpPr>
              <p:spPr bwMode="auto">
                <a:xfrm>
                  <a:off x="2152" y="518"/>
                  <a:ext cx="382" cy="329"/>
                </a:xfrm>
                <a:custGeom>
                  <a:avLst/>
                  <a:gdLst>
                    <a:gd name="T0" fmla="*/ 0 w 382"/>
                    <a:gd name="T1" fmla="*/ 0 h 329"/>
                    <a:gd name="T2" fmla="*/ 75 w 382"/>
                    <a:gd name="T3" fmla="*/ 6 h 329"/>
                    <a:gd name="T4" fmla="*/ 162 w 382"/>
                    <a:gd name="T5" fmla="*/ 35 h 329"/>
                    <a:gd name="T6" fmla="*/ 213 w 382"/>
                    <a:gd name="T7" fmla="*/ 46 h 329"/>
                    <a:gd name="T8" fmla="*/ 248 w 382"/>
                    <a:gd name="T9" fmla="*/ 58 h 329"/>
                    <a:gd name="T10" fmla="*/ 288 w 382"/>
                    <a:gd name="T11" fmla="*/ 104 h 329"/>
                    <a:gd name="T12" fmla="*/ 311 w 382"/>
                    <a:gd name="T13" fmla="*/ 138 h 329"/>
                    <a:gd name="T14" fmla="*/ 369 w 382"/>
                    <a:gd name="T15" fmla="*/ 248 h 329"/>
                    <a:gd name="T16" fmla="*/ 323 w 382"/>
                    <a:gd name="T17" fmla="*/ 299 h 329"/>
                    <a:gd name="T18" fmla="*/ 271 w 382"/>
                    <a:gd name="T19" fmla="*/ 328 h 329"/>
                    <a:gd name="T20" fmla="*/ 196 w 382"/>
                    <a:gd name="T21" fmla="*/ 323 h 329"/>
                    <a:gd name="T22" fmla="*/ 185 w 382"/>
                    <a:gd name="T23" fmla="*/ 305 h 329"/>
                    <a:gd name="T24" fmla="*/ 150 w 382"/>
                    <a:gd name="T25" fmla="*/ 288 h 329"/>
                    <a:gd name="T26" fmla="*/ 23 w 382"/>
                    <a:gd name="T27" fmla="*/ 156 h 329"/>
                    <a:gd name="T28" fmla="*/ 35 w 382"/>
                    <a:gd name="T29" fmla="*/ 58 h 329"/>
                    <a:gd name="T30" fmla="*/ 0 w 382"/>
                    <a:gd name="T31" fmla="*/ 0 h 3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2"/>
                    <a:gd name="T49" fmla="*/ 0 h 329"/>
                    <a:gd name="T50" fmla="*/ 382 w 382"/>
                    <a:gd name="T51" fmla="*/ 329 h 32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2" h="329">
                      <a:moveTo>
                        <a:pt x="0" y="0"/>
                      </a:moveTo>
                      <a:cubicBezTo>
                        <a:pt x="25" y="2"/>
                        <a:pt x="50" y="2"/>
                        <a:pt x="75" y="6"/>
                      </a:cubicBezTo>
                      <a:cubicBezTo>
                        <a:pt x="104" y="9"/>
                        <a:pt x="132" y="29"/>
                        <a:pt x="162" y="35"/>
                      </a:cubicBezTo>
                      <a:cubicBezTo>
                        <a:pt x="183" y="38"/>
                        <a:pt x="192" y="39"/>
                        <a:pt x="213" y="46"/>
                      </a:cubicBezTo>
                      <a:cubicBezTo>
                        <a:pt x="224" y="49"/>
                        <a:pt x="248" y="58"/>
                        <a:pt x="248" y="58"/>
                      </a:cubicBezTo>
                      <a:cubicBezTo>
                        <a:pt x="274" y="97"/>
                        <a:pt x="259" y="84"/>
                        <a:pt x="288" y="104"/>
                      </a:cubicBezTo>
                      <a:cubicBezTo>
                        <a:pt x="295" y="115"/>
                        <a:pt x="306" y="125"/>
                        <a:pt x="311" y="138"/>
                      </a:cubicBezTo>
                      <a:cubicBezTo>
                        <a:pt x="325" y="179"/>
                        <a:pt x="330" y="222"/>
                        <a:pt x="369" y="248"/>
                      </a:cubicBezTo>
                      <a:cubicBezTo>
                        <a:pt x="382" y="299"/>
                        <a:pt x="364" y="286"/>
                        <a:pt x="323" y="299"/>
                      </a:cubicBezTo>
                      <a:cubicBezTo>
                        <a:pt x="283" y="326"/>
                        <a:pt x="301" y="319"/>
                        <a:pt x="271" y="328"/>
                      </a:cubicBezTo>
                      <a:cubicBezTo>
                        <a:pt x="246" y="326"/>
                        <a:pt x="220" y="329"/>
                        <a:pt x="196" y="323"/>
                      </a:cubicBezTo>
                      <a:cubicBezTo>
                        <a:pt x="189" y="321"/>
                        <a:pt x="190" y="309"/>
                        <a:pt x="185" y="305"/>
                      </a:cubicBezTo>
                      <a:cubicBezTo>
                        <a:pt x="175" y="296"/>
                        <a:pt x="160" y="295"/>
                        <a:pt x="150" y="288"/>
                      </a:cubicBezTo>
                      <a:cubicBezTo>
                        <a:pt x="115" y="235"/>
                        <a:pt x="86" y="173"/>
                        <a:pt x="23" y="156"/>
                      </a:cubicBezTo>
                      <a:cubicBezTo>
                        <a:pt x="11" y="115"/>
                        <a:pt x="9" y="94"/>
                        <a:pt x="35" y="58"/>
                      </a:cubicBezTo>
                      <a:cubicBezTo>
                        <a:pt x="18" y="17"/>
                        <a:pt x="29" y="37"/>
                        <a:pt x="0" y="0"/>
                      </a:cubicBezTo>
                      <a:close/>
                    </a:path>
                  </a:pathLst>
                </a:custGeom>
                <a:solidFill>
                  <a:schemeClr val="bg1"/>
                </a:solidFill>
                <a:ln w="9525">
                  <a:solidFill>
                    <a:schemeClr val="bg1"/>
                  </a:solidFill>
                  <a:round/>
                  <a:headEnd/>
                  <a:tailEnd/>
                </a:ln>
              </p:spPr>
              <p:txBody>
                <a:bodyPr wrap="none" anchor="ctr"/>
                <a:lstStyle/>
                <a:p>
                  <a:endParaRPr lang="ja-JP" altLang="en-US"/>
                </a:p>
              </p:txBody>
            </p:sp>
            <p:sp>
              <p:nvSpPr>
                <p:cNvPr id="21533" name="Freeform 8"/>
                <p:cNvSpPr>
                  <a:spLocks/>
                </p:cNvSpPr>
                <p:nvPr/>
              </p:nvSpPr>
              <p:spPr bwMode="auto">
                <a:xfrm>
                  <a:off x="1669" y="1583"/>
                  <a:ext cx="340" cy="208"/>
                </a:xfrm>
                <a:custGeom>
                  <a:avLst/>
                  <a:gdLst>
                    <a:gd name="T0" fmla="*/ 0 w 340"/>
                    <a:gd name="T1" fmla="*/ 0 h 208"/>
                    <a:gd name="T2" fmla="*/ 29 w 340"/>
                    <a:gd name="T3" fmla="*/ 51 h 208"/>
                    <a:gd name="T4" fmla="*/ 40 w 340"/>
                    <a:gd name="T5" fmla="*/ 149 h 208"/>
                    <a:gd name="T6" fmla="*/ 127 w 340"/>
                    <a:gd name="T7" fmla="*/ 172 h 208"/>
                    <a:gd name="T8" fmla="*/ 340 w 340"/>
                    <a:gd name="T9" fmla="*/ 138 h 208"/>
                    <a:gd name="T10" fmla="*/ 334 w 340"/>
                    <a:gd name="T11" fmla="*/ 103 h 208"/>
                    <a:gd name="T12" fmla="*/ 265 w 340"/>
                    <a:gd name="T13" fmla="*/ 69 h 208"/>
                    <a:gd name="T14" fmla="*/ 115 w 340"/>
                    <a:gd name="T15" fmla="*/ 11 h 208"/>
                    <a:gd name="T16" fmla="*/ 0 w 340"/>
                    <a:gd name="T17" fmla="*/ 0 h 2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0"/>
                    <a:gd name="T28" fmla="*/ 0 h 208"/>
                    <a:gd name="T29" fmla="*/ 340 w 340"/>
                    <a:gd name="T30" fmla="*/ 208 h 2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0" h="208">
                      <a:moveTo>
                        <a:pt x="0" y="0"/>
                      </a:moveTo>
                      <a:cubicBezTo>
                        <a:pt x="6" y="18"/>
                        <a:pt x="29" y="51"/>
                        <a:pt x="29" y="51"/>
                      </a:cubicBezTo>
                      <a:cubicBezTo>
                        <a:pt x="39" y="82"/>
                        <a:pt x="26" y="118"/>
                        <a:pt x="40" y="149"/>
                      </a:cubicBezTo>
                      <a:cubicBezTo>
                        <a:pt x="45" y="161"/>
                        <a:pt x="114" y="170"/>
                        <a:pt x="127" y="172"/>
                      </a:cubicBezTo>
                      <a:cubicBezTo>
                        <a:pt x="233" y="169"/>
                        <a:pt x="290" y="208"/>
                        <a:pt x="340" y="138"/>
                      </a:cubicBezTo>
                      <a:cubicBezTo>
                        <a:pt x="338" y="126"/>
                        <a:pt x="340" y="112"/>
                        <a:pt x="334" y="103"/>
                      </a:cubicBezTo>
                      <a:cubicBezTo>
                        <a:pt x="320" y="83"/>
                        <a:pt x="286" y="75"/>
                        <a:pt x="265" y="69"/>
                      </a:cubicBezTo>
                      <a:cubicBezTo>
                        <a:pt x="217" y="35"/>
                        <a:pt x="172" y="19"/>
                        <a:pt x="115" y="11"/>
                      </a:cubicBezTo>
                      <a:cubicBezTo>
                        <a:pt x="5" y="17"/>
                        <a:pt x="31" y="45"/>
                        <a:pt x="0" y="0"/>
                      </a:cubicBezTo>
                      <a:close/>
                    </a:path>
                  </a:pathLst>
                </a:custGeom>
                <a:solidFill>
                  <a:schemeClr val="bg1"/>
                </a:solidFill>
                <a:ln w="9525">
                  <a:solidFill>
                    <a:schemeClr val="bg1"/>
                  </a:solidFill>
                  <a:round/>
                  <a:headEnd/>
                  <a:tailEnd/>
                </a:ln>
              </p:spPr>
              <p:txBody>
                <a:bodyPr wrap="none" anchor="ctr"/>
                <a:lstStyle/>
                <a:p>
                  <a:endParaRPr lang="ja-JP" altLang="en-US"/>
                </a:p>
              </p:txBody>
            </p:sp>
            <p:sp>
              <p:nvSpPr>
                <p:cNvPr id="21534" name="Rectangle 9"/>
                <p:cNvSpPr>
                  <a:spLocks noChangeArrowheads="1"/>
                </p:cNvSpPr>
                <p:nvPr/>
              </p:nvSpPr>
              <p:spPr bwMode="auto">
                <a:xfrm>
                  <a:off x="1922" y="2901"/>
                  <a:ext cx="530" cy="201"/>
                </a:xfrm>
                <a:prstGeom prst="rect">
                  <a:avLst/>
                </a:prstGeom>
                <a:solidFill>
                  <a:schemeClr val="bg1"/>
                </a:solidFill>
                <a:ln w="9525">
                  <a:solidFill>
                    <a:schemeClr val="bg1"/>
                  </a:solidFill>
                  <a:miter lim="800000"/>
                  <a:headEnd/>
                  <a:tailEnd/>
                </a:ln>
              </p:spPr>
              <p:txBody>
                <a:bodyPr wrap="none" anchor="ctr"/>
                <a:lstStyle/>
                <a:p>
                  <a:pPr algn="ctr"/>
                  <a:endParaRPr lang="ja-JP" altLang="en-US">
                    <a:solidFill>
                      <a:schemeClr val="bg1"/>
                    </a:solidFill>
                    <a:latin typeface="Lucida Grande" charset="0"/>
                    <a:ea typeface="Osaka" charset="0"/>
                    <a:cs typeface="Osaka" charset="0"/>
                  </a:endParaRPr>
                </a:p>
              </p:txBody>
            </p:sp>
          </p:grpSp>
          <p:sp>
            <p:nvSpPr>
              <p:cNvPr id="21520" name="Text Box 10"/>
              <p:cNvSpPr txBox="1">
                <a:spLocks noChangeArrowheads="1"/>
              </p:cNvSpPr>
              <p:nvPr/>
            </p:nvSpPr>
            <p:spPr bwMode="auto">
              <a:xfrm>
                <a:off x="126" y="588"/>
                <a:ext cx="842"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Superconducting cavities (HER)</a:t>
                </a:r>
              </a:p>
            </p:txBody>
          </p:sp>
          <p:sp>
            <p:nvSpPr>
              <p:cNvPr id="21521" name="Text Box 11"/>
              <p:cNvSpPr txBox="1">
                <a:spLocks noChangeArrowheads="1"/>
              </p:cNvSpPr>
              <p:nvPr/>
            </p:nvSpPr>
            <p:spPr bwMode="auto">
              <a:xfrm>
                <a:off x="1552" y="946"/>
                <a:ext cx="227"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e-</a:t>
                </a:r>
              </a:p>
            </p:txBody>
          </p:sp>
          <p:sp>
            <p:nvSpPr>
              <p:cNvPr id="21522" name="Line 12"/>
              <p:cNvSpPr>
                <a:spLocks noChangeShapeType="1"/>
              </p:cNvSpPr>
              <p:nvPr/>
            </p:nvSpPr>
            <p:spPr bwMode="auto">
              <a:xfrm flipH="1" flipV="1">
                <a:off x="2153" y="1185"/>
                <a:ext cx="133" cy="65"/>
              </a:xfrm>
              <a:prstGeom prst="line">
                <a:avLst/>
              </a:prstGeom>
              <a:noFill/>
              <a:ln w="28575">
                <a:solidFill>
                  <a:srgbClr val="E7512E"/>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523" name="Text Box 13"/>
              <p:cNvSpPr txBox="1">
                <a:spLocks noChangeArrowheads="1"/>
              </p:cNvSpPr>
              <p:nvPr/>
            </p:nvSpPr>
            <p:spPr bwMode="auto">
              <a:xfrm>
                <a:off x="2190" y="1229"/>
                <a:ext cx="227"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e+</a:t>
                </a:r>
              </a:p>
            </p:txBody>
          </p:sp>
          <p:sp>
            <p:nvSpPr>
              <p:cNvPr id="21524" name="Line 14"/>
              <p:cNvSpPr>
                <a:spLocks noChangeShapeType="1"/>
              </p:cNvSpPr>
              <p:nvPr/>
            </p:nvSpPr>
            <p:spPr bwMode="auto">
              <a:xfrm>
                <a:off x="1733" y="994"/>
                <a:ext cx="146" cy="72"/>
              </a:xfrm>
              <a:prstGeom prst="line">
                <a:avLst/>
              </a:prstGeom>
              <a:noFill/>
              <a:ln w="28575">
                <a:solidFill>
                  <a:srgbClr val="00A5F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21525" name="Text Box 15"/>
              <p:cNvSpPr txBox="1">
                <a:spLocks noChangeArrowheads="1"/>
              </p:cNvSpPr>
              <p:nvPr/>
            </p:nvSpPr>
            <p:spPr bwMode="auto">
              <a:xfrm>
                <a:off x="121" y="2065"/>
                <a:ext cx="721"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ARES copper cavities (LER)</a:t>
                </a:r>
              </a:p>
            </p:txBody>
          </p:sp>
          <p:sp>
            <p:nvSpPr>
              <p:cNvPr id="21526" name="Text Box 16"/>
              <p:cNvSpPr txBox="1">
                <a:spLocks noChangeArrowheads="1"/>
              </p:cNvSpPr>
              <p:nvPr/>
            </p:nvSpPr>
            <p:spPr bwMode="auto">
              <a:xfrm>
                <a:off x="873" y="2892"/>
                <a:ext cx="565"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8 GeV e- 3.5 GeV e+ Linac</a:t>
                </a:r>
              </a:p>
            </p:txBody>
          </p:sp>
          <p:sp>
            <p:nvSpPr>
              <p:cNvPr id="21527" name="Text Box 17"/>
              <p:cNvSpPr txBox="1">
                <a:spLocks noChangeArrowheads="1"/>
              </p:cNvSpPr>
              <p:nvPr/>
            </p:nvSpPr>
            <p:spPr bwMode="auto">
              <a:xfrm>
                <a:off x="1851" y="3194"/>
                <a:ext cx="548"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e+ target</a:t>
                </a:r>
              </a:p>
            </p:txBody>
          </p:sp>
          <p:sp>
            <p:nvSpPr>
              <p:cNvPr id="21528" name="Text Box 18"/>
              <p:cNvSpPr txBox="1">
                <a:spLocks noChangeArrowheads="1"/>
              </p:cNvSpPr>
              <p:nvPr/>
            </p:nvSpPr>
            <p:spPr bwMode="auto">
              <a:xfrm>
                <a:off x="1582" y="1517"/>
                <a:ext cx="721"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ARES copper cavities (HER)</a:t>
                </a:r>
              </a:p>
            </p:txBody>
          </p:sp>
          <p:sp>
            <p:nvSpPr>
              <p:cNvPr id="21529" name="Text Box 19"/>
              <p:cNvSpPr txBox="1">
                <a:spLocks noChangeArrowheads="1"/>
              </p:cNvSpPr>
              <p:nvPr/>
            </p:nvSpPr>
            <p:spPr bwMode="auto">
              <a:xfrm>
                <a:off x="2076" y="777"/>
                <a:ext cx="72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Belle detector</a:t>
                </a:r>
              </a:p>
            </p:txBody>
          </p:sp>
          <p:sp>
            <p:nvSpPr>
              <p:cNvPr id="21530" name="Text Box 20"/>
              <p:cNvSpPr txBox="1">
                <a:spLocks noChangeArrowheads="1"/>
              </p:cNvSpPr>
              <p:nvPr/>
            </p:nvSpPr>
            <p:spPr bwMode="auto">
              <a:xfrm>
                <a:off x="620" y="1188"/>
                <a:ext cx="179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lnSpc>
                    <a:spcPct val="80000"/>
                  </a:lnSpc>
                  <a:spcBef>
                    <a:spcPct val="50000"/>
                  </a:spcBef>
                </a:pPr>
                <a:r>
                  <a:rPr lang="en-US" altLang="ja-JP" sz="1800" u="sng">
                    <a:latin typeface="Lucida Grande" charset="0"/>
                    <a:ea typeface="Osaka" charset="0"/>
                    <a:cs typeface="Osaka" charset="0"/>
                  </a:rPr>
                  <a:t>KEKB B-Factory</a:t>
                </a:r>
              </a:p>
            </p:txBody>
          </p:sp>
        </p:grpSp>
        <p:sp>
          <p:nvSpPr>
            <p:cNvPr id="21518" name="Text Box 21"/>
            <p:cNvSpPr txBox="1">
              <a:spLocks noChangeArrowheads="1"/>
            </p:cNvSpPr>
            <p:nvPr/>
          </p:nvSpPr>
          <p:spPr bwMode="auto">
            <a:xfrm>
              <a:off x="1830" y="2281"/>
              <a:ext cx="595"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spcBef>
                  <a:spcPct val="50000"/>
                </a:spcBef>
              </a:pPr>
              <a:r>
                <a:rPr lang="en-US" altLang="ja-JP" sz="1000">
                  <a:latin typeface="Lucida Grande" charset="0"/>
                  <a:ea typeface="Osaka" charset="0"/>
                  <a:cs typeface="Osaka" charset="0"/>
                </a:rPr>
                <a:t>TRISTAN tunnel</a:t>
              </a:r>
            </a:p>
          </p:txBody>
        </p:sp>
      </p:grpSp>
      <p:sp>
        <p:nvSpPr>
          <p:cNvPr id="19460" name="Text Box 23"/>
          <p:cNvSpPr txBox="1">
            <a:spLocks noChangeArrowheads="1"/>
          </p:cNvSpPr>
          <p:nvPr/>
        </p:nvSpPr>
        <p:spPr bwMode="auto">
          <a:xfrm>
            <a:off x="0" y="2116138"/>
            <a:ext cx="6383338"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4572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endParaRPr lang="en-US" altLang="ja-JP" sz="1800">
              <a:latin typeface="Marker Felt" charset="0"/>
              <a:cs typeface="Marker Felt" charset="0"/>
            </a:endParaRPr>
          </a:p>
          <a:p>
            <a:r>
              <a:rPr lang="en-US" altLang="ja-JP">
                <a:latin typeface="Marker Felt" charset="0"/>
                <a:cs typeface="Marker Felt" charset="0"/>
              </a:rPr>
              <a:t>♦World-highest Peak Luminosity</a:t>
            </a:r>
            <a:endParaRPr lang="en-US" altLang="ja-JP" sz="1800">
              <a:latin typeface="Lucida Sans" charset="0"/>
              <a:cs typeface="Lucida Sans" charset="0"/>
            </a:endParaRPr>
          </a:p>
          <a:p>
            <a:pPr lvl="2">
              <a:buFontTx/>
              <a:buChar char="•"/>
            </a:pPr>
            <a:r>
              <a:rPr lang="en-US" altLang="ja-JP" sz="1800">
                <a:solidFill>
                  <a:srgbClr val="FF0000"/>
                </a:solidFill>
                <a:latin typeface="Lucida Sans" charset="0"/>
                <a:cs typeface="Lucida Sans" charset="0"/>
              </a:rPr>
              <a:t>2.11 x 10</a:t>
            </a:r>
            <a:r>
              <a:rPr lang="en-US" altLang="ja-JP" sz="1800" baseline="30000">
                <a:solidFill>
                  <a:srgbClr val="FF0000"/>
                </a:solidFill>
                <a:latin typeface="Lucida Sans" charset="0"/>
                <a:cs typeface="Lucida Sans" charset="0"/>
              </a:rPr>
              <a:t>34</a:t>
            </a:r>
            <a:r>
              <a:rPr lang="en-US" altLang="ja-JP" sz="1800">
                <a:solidFill>
                  <a:srgbClr val="FF0000"/>
                </a:solidFill>
                <a:latin typeface="Lucida Sans" charset="0"/>
                <a:cs typeface="Lucida Sans" charset="0"/>
              </a:rPr>
              <a:t>cm</a:t>
            </a:r>
            <a:r>
              <a:rPr lang="en-US" altLang="ja-JP" sz="1800" baseline="30000">
                <a:solidFill>
                  <a:srgbClr val="FF0000"/>
                </a:solidFill>
                <a:latin typeface="Lucida Sans" charset="0"/>
                <a:cs typeface="Lucida Sans" charset="0"/>
              </a:rPr>
              <a:t>-2</a:t>
            </a:r>
            <a:r>
              <a:rPr lang="en-US" altLang="ja-JP" sz="1800">
                <a:solidFill>
                  <a:srgbClr val="FF0000"/>
                </a:solidFill>
                <a:latin typeface="Lucida Sans" charset="0"/>
                <a:cs typeface="Lucida Sans" charset="0"/>
              </a:rPr>
              <a:t>s</a:t>
            </a:r>
            <a:r>
              <a:rPr lang="en-US" altLang="ja-JP" sz="1800" baseline="30000">
                <a:solidFill>
                  <a:srgbClr val="FF0000"/>
                </a:solidFill>
                <a:latin typeface="Lucida Sans" charset="0"/>
                <a:cs typeface="Lucida Sans" charset="0"/>
              </a:rPr>
              <a:t>-1 </a:t>
            </a:r>
          </a:p>
          <a:p>
            <a:pPr lvl="2">
              <a:buFontTx/>
              <a:buChar char="•"/>
            </a:pPr>
            <a:r>
              <a:rPr lang="en-US" altLang="ja-JP" sz="1800">
                <a:solidFill>
                  <a:srgbClr val="FF0000"/>
                </a:solidFill>
                <a:latin typeface="Lucida Sans" charset="0"/>
                <a:cs typeface="Lucida Sans" charset="0"/>
              </a:rPr>
              <a:t>Twice as high as design value</a:t>
            </a:r>
            <a:endParaRPr lang="en-US" altLang="ja-JP" sz="1800">
              <a:latin typeface="Lucida Sans" charset="0"/>
              <a:cs typeface="Lucida Sans" charset="0"/>
            </a:endParaRPr>
          </a:p>
        </p:txBody>
      </p:sp>
      <p:sp>
        <p:nvSpPr>
          <p:cNvPr id="29" name="テキスト ボックス 28"/>
          <p:cNvSpPr txBox="1">
            <a:spLocks noChangeArrowheads="1"/>
          </p:cNvSpPr>
          <p:nvPr/>
        </p:nvSpPr>
        <p:spPr bwMode="auto">
          <a:xfrm>
            <a:off x="0" y="3654425"/>
            <a:ext cx="53657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dirty="0">
                <a:latin typeface="Marker Felt" charset="0"/>
                <a:cs typeface="Marker Felt" charset="0"/>
              </a:rPr>
              <a:t>♦World-highest Integrated Luminosity</a:t>
            </a:r>
          </a:p>
          <a:p>
            <a:pPr lvl="1">
              <a:buFontTx/>
              <a:buChar char="•"/>
            </a:pPr>
            <a:r>
              <a:rPr lang="en-US" altLang="ja-JP" sz="1800" dirty="0">
                <a:latin typeface="Lucida Sans" charset="0"/>
                <a:cs typeface="Marker Felt" charset="0"/>
              </a:rPr>
              <a:t> </a:t>
            </a:r>
            <a:r>
              <a:rPr lang="en-US" altLang="ja-JP" sz="1800" dirty="0">
                <a:solidFill>
                  <a:srgbClr val="FF0000"/>
                </a:solidFill>
                <a:latin typeface="Lucida Sans" charset="0"/>
                <a:cs typeface="Marker Felt" charset="0"/>
              </a:rPr>
              <a:t>Total: </a:t>
            </a:r>
            <a:r>
              <a:rPr lang="en-US" altLang="ja-JP" sz="1800" dirty="0" smtClean="0">
                <a:solidFill>
                  <a:srgbClr val="FF0000"/>
                </a:solidFill>
                <a:latin typeface="Lucida Sans" charset="0"/>
                <a:cs typeface="Marker Felt" charset="0"/>
              </a:rPr>
              <a:t>1041fb</a:t>
            </a:r>
            <a:r>
              <a:rPr lang="en-US" altLang="ja-JP" sz="1800" baseline="30000" dirty="0">
                <a:solidFill>
                  <a:srgbClr val="FF0000"/>
                </a:solidFill>
                <a:latin typeface="Lucida Sans" charset="0"/>
                <a:cs typeface="Marker Felt" charset="0"/>
              </a:rPr>
              <a:t>-1</a:t>
            </a:r>
            <a:r>
              <a:rPr lang="en-US" altLang="ja-JP" sz="1800" dirty="0">
                <a:solidFill>
                  <a:srgbClr val="FF0000"/>
                </a:solidFill>
                <a:latin typeface="Lucida Sans" charset="0"/>
                <a:cs typeface="Marker Felt" charset="0"/>
              </a:rPr>
              <a:t> </a:t>
            </a:r>
            <a:r>
              <a:rPr lang="en-US" altLang="ja-JP" sz="1800" dirty="0">
                <a:latin typeface="Lucida Sans" charset="0"/>
                <a:cs typeface="Marker Felt" charset="0"/>
              </a:rPr>
              <a:t>as of June 30</a:t>
            </a:r>
            <a:r>
              <a:rPr lang="en-US" altLang="ja-JP" sz="1800" baseline="30000" dirty="0">
                <a:latin typeface="Lucida Sans" charset="0"/>
                <a:cs typeface="Marker Felt" charset="0"/>
              </a:rPr>
              <a:t>th</a:t>
            </a:r>
            <a:r>
              <a:rPr lang="en-US" altLang="ja-JP" sz="1800" dirty="0">
                <a:latin typeface="Lucida Sans" charset="0"/>
                <a:cs typeface="Marker Felt" charset="0"/>
              </a:rPr>
              <a:t> 2010</a:t>
            </a:r>
          </a:p>
        </p:txBody>
      </p:sp>
      <p:grpSp>
        <p:nvGrpSpPr>
          <p:cNvPr id="5" name="図形グループ 31"/>
          <p:cNvGrpSpPr>
            <a:grpSpLocks/>
          </p:cNvGrpSpPr>
          <p:nvPr/>
        </p:nvGrpSpPr>
        <p:grpSpPr bwMode="auto">
          <a:xfrm>
            <a:off x="484188" y="409575"/>
            <a:ext cx="7735887" cy="5340350"/>
            <a:chOff x="483419" y="410220"/>
            <a:chExt cx="7735918" cy="5340037"/>
          </a:xfrm>
        </p:grpSpPr>
        <p:grpSp>
          <p:nvGrpSpPr>
            <p:cNvPr id="21512" name="図形グループ 27"/>
            <p:cNvGrpSpPr>
              <a:grpSpLocks/>
            </p:cNvGrpSpPr>
            <p:nvPr/>
          </p:nvGrpSpPr>
          <p:grpSpPr bwMode="auto">
            <a:xfrm>
              <a:off x="5908675" y="410220"/>
              <a:ext cx="2310662" cy="1405915"/>
              <a:chOff x="5908675" y="410220"/>
              <a:chExt cx="2310662" cy="1405915"/>
            </a:xfrm>
          </p:grpSpPr>
          <p:cxnSp>
            <p:nvCxnSpPr>
              <p:cNvPr id="24" name="直線矢印コネクタ 23"/>
              <p:cNvCxnSpPr/>
              <p:nvPr/>
            </p:nvCxnSpPr>
            <p:spPr>
              <a:xfrm rot="5400000">
                <a:off x="5665869" y="930076"/>
                <a:ext cx="1128646" cy="6445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直線矢印コネクタ 25"/>
              <p:cNvCxnSpPr/>
              <p:nvPr/>
            </p:nvCxnSpPr>
            <p:spPr>
              <a:xfrm rot="5400000">
                <a:off x="5976217" y="959454"/>
                <a:ext cx="847676" cy="3048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534993" y="410220"/>
                <a:ext cx="1684344" cy="707984"/>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defRPr/>
                </a:pPr>
                <a:r>
                  <a:rPr lang="en-US" altLang="ja-JP" sz="2000" smtClean="0">
                    <a:solidFill>
                      <a:srgbClr val="FF0000"/>
                    </a:solidFill>
                    <a:latin typeface="Calibri" charset="0"/>
                  </a:rPr>
                  <a:t>Crab cavities</a:t>
                </a:r>
              </a:p>
              <a:p>
                <a:pPr>
                  <a:defRPr/>
                </a:pPr>
                <a:r>
                  <a:rPr lang="en-US" altLang="ja-JP" sz="2000" smtClean="0">
                    <a:solidFill>
                      <a:srgbClr val="FF0000"/>
                    </a:solidFill>
                    <a:latin typeface="Calibri" charset="0"/>
                  </a:rPr>
                  <a:t>1 for each ring</a:t>
                </a:r>
                <a:endParaRPr lang="ja-JP" altLang="en-US" sz="2000" smtClean="0">
                  <a:solidFill>
                    <a:srgbClr val="FF0000"/>
                  </a:solidFill>
                  <a:latin typeface="Calibri" charset="0"/>
                </a:endParaRPr>
              </a:p>
            </p:txBody>
          </p:sp>
        </p:grpSp>
        <p:sp>
          <p:nvSpPr>
            <p:cNvPr id="21513" name="テキスト ボックス 29"/>
            <p:cNvSpPr txBox="1">
              <a:spLocks noChangeArrowheads="1"/>
            </p:cNvSpPr>
            <p:nvPr/>
          </p:nvSpPr>
          <p:spPr bwMode="auto">
            <a:xfrm>
              <a:off x="483419" y="4796197"/>
              <a:ext cx="4881582" cy="95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2800">
                  <a:latin typeface="Marker Felt" charset="0"/>
                  <a:cs typeface="Marker Felt" charset="0"/>
                </a:rPr>
                <a:t>♦Crab crossing (</a:t>
              </a:r>
              <a:r>
                <a:rPr lang="en-US" altLang="ja-JP" sz="2800">
                  <a:latin typeface="Symbol" charset="0"/>
                  <a:cs typeface="Symbol" charset="0"/>
                </a:rPr>
                <a:t>f</a:t>
              </a:r>
              <a:r>
                <a:rPr lang="en-US" altLang="ja-JP" sz="2800">
                  <a:latin typeface="Marker Felt" charset="0"/>
                  <a:cs typeface="Marker Felt" charset="0"/>
                </a:rPr>
                <a:t> = 11 mrad)  </a:t>
              </a:r>
            </a:p>
            <a:p>
              <a:endParaRPr lang="ja-JP" altLang="en-US" sz="2800"/>
            </a:p>
          </p:txBody>
        </p:sp>
      </p:grpSp>
      <p:sp>
        <p:nvSpPr>
          <p:cNvPr id="31" name="テキスト ボックス 30"/>
          <p:cNvSpPr txBox="1">
            <a:spLocks noChangeArrowheads="1"/>
          </p:cNvSpPr>
          <p:nvPr/>
        </p:nvSpPr>
        <p:spPr bwMode="auto">
          <a:xfrm>
            <a:off x="484188" y="5421313"/>
            <a:ext cx="4386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2800">
                <a:latin typeface="Marker Felt" charset="0"/>
                <a:cs typeface="Marker Felt" charset="0"/>
              </a:rPr>
              <a:t>♦Skew-sextupole magnets</a:t>
            </a:r>
          </a:p>
        </p:txBody>
      </p:sp>
      <p:sp>
        <p:nvSpPr>
          <p:cNvPr id="32" name="テキスト ボックス 31"/>
          <p:cNvSpPr txBox="1"/>
          <p:nvPr/>
        </p:nvSpPr>
        <p:spPr>
          <a:xfrm>
            <a:off x="772560" y="6096000"/>
            <a:ext cx="7998930" cy="646331"/>
          </a:xfrm>
          <a:prstGeom prst="rect">
            <a:avLst/>
          </a:prstGeom>
          <a:solidFill>
            <a:schemeClr val="accent6">
              <a:lumMod val="75000"/>
            </a:schemeClr>
          </a:solidFill>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a:defRPr/>
            </a:pPr>
            <a:r>
              <a:rPr lang="en-US" altLang="ja-JP" sz="1800" dirty="0" smtClean="0"/>
              <a:t>The KEKB operation was terminated at the end of June 2010 for the</a:t>
            </a:r>
            <a:br>
              <a:rPr lang="en-US" altLang="ja-JP" sz="1800" dirty="0" smtClean="0"/>
            </a:br>
            <a:r>
              <a:rPr lang="en-US" altLang="ja-JP" sz="1800" dirty="0" smtClean="0"/>
              <a:t>upgrade toward </a:t>
            </a:r>
            <a:r>
              <a:rPr lang="en-US" altLang="ja-JP" sz="1800" dirty="0" err="1" smtClean="0"/>
              <a:t>SuperKEKB</a:t>
            </a:r>
            <a:r>
              <a:rPr lang="en-US" altLang="ja-JP" sz="1800" dirty="0" smtClean="0"/>
              <a:t>. Operation of </a:t>
            </a:r>
            <a:r>
              <a:rPr lang="en-US" altLang="ja-JP" sz="1800" dirty="0" err="1" smtClean="0"/>
              <a:t>SuperKEKB</a:t>
            </a:r>
            <a:r>
              <a:rPr lang="en-US" altLang="ja-JP" sz="1800" dirty="0" smtClean="0"/>
              <a:t> will start in Jan. 2015.</a:t>
            </a:r>
            <a:endParaRPr lang="ja-JP" altLang="en-US" sz="1800" dirty="0" smtClean="0"/>
          </a:p>
        </p:txBody>
      </p:sp>
    </p:spTree>
    <p:extLst>
      <p:ext uri="{BB962C8B-B14F-4D97-AF65-F5344CB8AC3E}">
        <p14:creationId xmlns:p14="http://schemas.microsoft.com/office/powerpoint/2010/main" val="25034258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fade">
                                      <p:cBhvr>
                                        <p:cTn id="12" dur="2000"/>
                                        <p:tgtEl>
                                          <p:spTgt spid="194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2000"/>
                                        <p:tgtEl>
                                          <p:spTgt spid="2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2000"/>
                                        <p:tgtEl>
                                          <p:spTgt spid="3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P spid="29" grpId="0"/>
      <p:bldP spid="31" grpId="0"/>
      <p:bldP spid="3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p:spPr>
        <p:txBody>
          <a:bodyPr/>
          <a:lstStyle/>
          <a:p>
            <a:r>
              <a:rPr lang="en-US" altLang="ja-JP" dirty="0">
                <a:solidFill>
                  <a:srgbClr val="0000FF"/>
                </a:solidFill>
                <a:latin typeface="Marker Felt"/>
                <a:cs typeface="Marker Felt"/>
              </a:rPr>
              <a:t>HER Dynamic Aperture</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l="11594" t="20758" r="5434" b="5920"/>
          <a:stretch>
            <a:fillRect/>
          </a:stretch>
        </p:blipFill>
        <p:spPr bwMode="auto">
          <a:xfrm>
            <a:off x="232172" y="1946672"/>
            <a:ext cx="4089797" cy="296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l="12137" t="20317" r="4890" b="6363"/>
          <a:stretch>
            <a:fillRect/>
          </a:stretch>
        </p:blipFill>
        <p:spPr bwMode="auto">
          <a:xfrm>
            <a:off x="4723805" y="1946672"/>
            <a:ext cx="4089797" cy="296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8436" name="Rectangle 4"/>
          <p:cNvSpPr>
            <a:spLocks/>
          </p:cNvSpPr>
          <p:nvPr/>
        </p:nvSpPr>
        <p:spPr bwMode="auto">
          <a:xfrm>
            <a:off x="5957219" y="1616184"/>
            <a:ext cx="11328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beam-beam</a:t>
            </a:r>
          </a:p>
        </p:txBody>
      </p:sp>
      <p:grpSp>
        <p:nvGrpSpPr>
          <p:cNvPr id="18439" name="Group 7"/>
          <p:cNvGrpSpPr>
            <a:grpSpLocks/>
          </p:cNvGrpSpPr>
          <p:nvPr/>
        </p:nvGrpSpPr>
        <p:grpSpPr bwMode="auto">
          <a:xfrm>
            <a:off x="1741289" y="2317253"/>
            <a:ext cx="1655341" cy="1093886"/>
            <a:chOff x="0" y="88"/>
            <a:chExt cx="1483" cy="980"/>
          </a:xfrm>
        </p:grpSpPr>
        <p:sp>
          <p:nvSpPr>
            <p:cNvPr id="18437" name="Oval 5"/>
            <p:cNvSpPr>
              <a:spLocks/>
            </p:cNvSpPr>
            <p:nvPr/>
          </p:nvSpPr>
          <p:spPr bwMode="auto">
            <a:xfrm>
              <a:off x="0" y="524"/>
              <a:ext cx="1128" cy="544"/>
            </a:xfrm>
            <a:prstGeom prst="ellipse">
              <a:avLst/>
            </a:prstGeom>
            <a:noFill/>
            <a:ln w="25400" cap="flat">
              <a:solidFill>
                <a:srgbClr val="63A0C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8438" name="Rectangle 6"/>
            <p:cNvSpPr>
              <a:spLocks/>
            </p:cNvSpPr>
            <p:nvPr/>
          </p:nvSpPr>
          <p:spPr bwMode="auto">
            <a:xfrm>
              <a:off x="747" y="88"/>
              <a:ext cx="736"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aperture</a:t>
              </a:r>
            </a:p>
            <a:p>
              <a:r>
                <a:rPr lang="en-US" altLang="ja-JP">
                  <a:ea typeface="ＭＳ Ｐゴシック" charset="0"/>
                  <a:cs typeface="Helvetica Neue" charset="0"/>
                </a:rPr>
                <a:t>lost</a:t>
              </a:r>
            </a:p>
          </p:txBody>
        </p:sp>
      </p:grpSp>
      <p:sp>
        <p:nvSpPr>
          <p:cNvPr id="9" name="テキスト ボックス 8"/>
          <p:cNvSpPr txBox="1"/>
          <p:nvPr/>
        </p:nvSpPr>
        <p:spPr>
          <a:xfrm>
            <a:off x="7889548" y="6426160"/>
            <a:ext cx="1120507" cy="369332"/>
          </a:xfrm>
          <a:prstGeom prst="rect">
            <a:avLst/>
          </a:prstGeom>
          <a:noFill/>
        </p:spPr>
        <p:txBody>
          <a:bodyPr wrap="none" rtlCol="0">
            <a:spAutoFit/>
          </a:bodyPr>
          <a:lstStyle/>
          <a:p>
            <a:r>
              <a:rPr kumimoji="1" lang="en-US" altLang="ja-JP" dirty="0" smtClean="0"/>
              <a:t>Y. </a:t>
            </a:r>
            <a:r>
              <a:rPr lang="en-US" altLang="ja-JP" dirty="0" smtClean="0"/>
              <a:t>Ohnishi</a:t>
            </a:r>
            <a:endParaRPr kumimoji="1" lang="ja-JP" altLang="en-US" dirty="0"/>
          </a:p>
        </p:txBody>
      </p:sp>
    </p:spTree>
    <p:extLst>
      <p:ext uri="{BB962C8B-B14F-4D97-AF65-F5344CB8AC3E}">
        <p14:creationId xmlns:p14="http://schemas.microsoft.com/office/powerpoint/2010/main" val="4071596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8439"/>
                                        </p:tgtEl>
                                        <p:attrNameLst>
                                          <p:attrName>style.visibility</p:attrName>
                                        </p:attrNameLst>
                                      </p:cBhvr>
                                      <p:to>
                                        <p:strVal val="visible"/>
                                      </p:to>
                                    </p:set>
                                    <p:animEffect transition="in" filter="wipe(left)">
                                      <p:cBhvr>
                                        <p:cTn id="7" dur="500"/>
                                        <p:tgtEl>
                                          <p:spTgt spid="18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00FF"/>
                </a:solidFill>
                <a:latin typeface="Marker Felt"/>
                <a:cs typeface="Marker Felt"/>
              </a:rPr>
              <a:t>Tune </a:t>
            </a:r>
            <a:r>
              <a:rPr kumimoji="1" lang="en-US" altLang="ja-JP" dirty="0" smtClean="0">
                <a:solidFill>
                  <a:srgbClr val="0000FF"/>
                </a:solidFill>
                <a:latin typeface="Marker Felt"/>
                <a:cs typeface="Marker Felt"/>
              </a:rPr>
              <a:t>survey (LER)</a:t>
            </a:r>
            <a:endParaRPr kumimoji="1" lang="ja-JP" altLang="en-US" dirty="0">
              <a:solidFill>
                <a:srgbClr val="0000FF"/>
              </a:solidFill>
              <a:latin typeface="Marker Felt"/>
              <a:cs typeface="Marker Felt"/>
            </a:endParaRPr>
          </a:p>
        </p:txBody>
      </p:sp>
      <p:pic>
        <p:nvPicPr>
          <p:cNvPr id="6" name="コンテンツ プレースホルダー 5"/>
          <p:cNvPicPr>
            <a:picLocks noGrp="1" noChangeAspect="1"/>
          </p:cNvPicPr>
          <p:nvPr>
            <p:ph idx="1"/>
          </p:nvPr>
        </p:nvPicPr>
        <p:blipFill>
          <a:blip r:embed="rId2"/>
          <a:srcRect t="-8456" b="-8456"/>
          <a:stretch>
            <a:fillRect/>
          </a:stretch>
        </p:blipFill>
        <p:spPr/>
      </p:pic>
      <p:sp>
        <p:nvSpPr>
          <p:cNvPr id="5" name="テキスト ボックス 4"/>
          <p:cNvSpPr txBox="1"/>
          <p:nvPr/>
        </p:nvSpPr>
        <p:spPr>
          <a:xfrm>
            <a:off x="7889548" y="6426160"/>
            <a:ext cx="1333080" cy="369332"/>
          </a:xfrm>
          <a:prstGeom prst="rect">
            <a:avLst/>
          </a:prstGeom>
          <a:noFill/>
        </p:spPr>
        <p:txBody>
          <a:bodyPr wrap="none" rtlCol="0">
            <a:spAutoFit/>
          </a:bodyPr>
          <a:lstStyle/>
          <a:p>
            <a:r>
              <a:rPr kumimoji="1" lang="en-US" altLang="ja-JP" dirty="0" smtClean="0"/>
              <a:t>H. Sugimoto</a:t>
            </a:r>
            <a:endParaRPr kumimoji="1" lang="ja-JP" altLang="en-US" dirty="0"/>
          </a:p>
        </p:txBody>
      </p:sp>
    </p:spTree>
    <p:extLst>
      <p:ext uri="{BB962C8B-B14F-4D97-AF65-F5344CB8AC3E}">
        <p14:creationId xmlns:p14="http://schemas.microsoft.com/office/powerpoint/2010/main" val="81396773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125016" y="71437"/>
            <a:ext cx="8885039" cy="892969"/>
          </a:xfrm>
          <a:ln/>
        </p:spPr>
        <p:txBody>
          <a:bodyPr/>
          <a:lstStyle/>
          <a:p>
            <a:r>
              <a:rPr lang="en-US" altLang="ja-JP" dirty="0">
                <a:solidFill>
                  <a:srgbClr val="0000FF"/>
                </a:solidFill>
                <a:latin typeface="Marker Felt"/>
                <a:cs typeface="Marker Felt"/>
              </a:rPr>
              <a:t>LER Dynamic Aperture</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55" y="839391"/>
            <a:ext cx="3098602" cy="291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1297" y="825996"/>
            <a:ext cx="3214688" cy="292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879" y="3848695"/>
            <a:ext cx="3215804" cy="2946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5854" y="3812977"/>
            <a:ext cx="3163342" cy="3018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510" name="Rectangle 6"/>
          <p:cNvSpPr>
            <a:spLocks/>
          </p:cNvSpPr>
          <p:nvPr/>
        </p:nvSpPr>
        <p:spPr bwMode="auto">
          <a:xfrm>
            <a:off x="3634383" y="3727877"/>
            <a:ext cx="115517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dirty="0">
                <a:ea typeface="ＭＳ Ｐゴシック" charset="0"/>
                <a:cs typeface="Helvetica Neue" charset="0"/>
              </a:rPr>
              <a:t>crab </a:t>
            </a:r>
            <a:r>
              <a:rPr lang="en-US" altLang="ja-JP" dirty="0" smtClean="0">
                <a:ea typeface="ＭＳ Ｐゴシック" charset="0"/>
                <a:cs typeface="Helvetica Neue" charset="0"/>
              </a:rPr>
              <a:t>waist</a:t>
            </a:r>
            <a:br>
              <a:rPr lang="en-US" altLang="ja-JP" dirty="0" smtClean="0">
                <a:ea typeface="ＭＳ Ｐゴシック" charset="0"/>
                <a:cs typeface="Helvetica Neue" charset="0"/>
              </a:rPr>
            </a:br>
            <a:r>
              <a:rPr lang="en-US" altLang="ja-JP" dirty="0" smtClean="0">
                <a:ea typeface="ＭＳ Ｐゴシック" charset="0"/>
                <a:cs typeface="Helvetica Neue" charset="0"/>
              </a:rPr>
              <a:t>(simple map</a:t>
            </a:r>
            <a:br>
              <a:rPr lang="en-US" altLang="ja-JP" dirty="0" smtClean="0">
                <a:ea typeface="ＭＳ Ｐゴシック" charset="0"/>
                <a:cs typeface="Helvetica Neue" charset="0"/>
              </a:rPr>
            </a:br>
            <a:r>
              <a:rPr lang="en-US" altLang="ja-JP" dirty="0" smtClean="0">
                <a:ea typeface="ＭＳ Ｐゴシック" charset="0"/>
                <a:cs typeface="Helvetica Neue" charset="0"/>
              </a:rPr>
              <a:t>at IP)</a:t>
            </a:r>
            <a:endParaRPr lang="en-US" altLang="ja-JP" dirty="0">
              <a:ea typeface="ＭＳ Ｐゴシック" charset="0"/>
              <a:cs typeface="Helvetica Neue" charset="0"/>
            </a:endParaRPr>
          </a:p>
        </p:txBody>
      </p:sp>
      <p:sp>
        <p:nvSpPr>
          <p:cNvPr id="21511" name="Rectangle 7"/>
          <p:cNvSpPr>
            <a:spLocks/>
          </p:cNvSpPr>
          <p:nvPr/>
        </p:nvSpPr>
        <p:spPr bwMode="auto">
          <a:xfrm>
            <a:off x="3618756" y="5179129"/>
            <a:ext cx="2976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full</a:t>
            </a:r>
          </a:p>
        </p:txBody>
      </p:sp>
      <p:sp>
        <p:nvSpPr>
          <p:cNvPr id="21512" name="Rectangle 8"/>
          <p:cNvSpPr>
            <a:spLocks/>
          </p:cNvSpPr>
          <p:nvPr/>
        </p:nvSpPr>
        <p:spPr bwMode="auto">
          <a:xfrm>
            <a:off x="7731994" y="5179129"/>
            <a:ext cx="3590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half</a:t>
            </a:r>
          </a:p>
        </p:txBody>
      </p:sp>
      <p:sp>
        <p:nvSpPr>
          <p:cNvPr id="21513" name="Rectangle 9"/>
          <p:cNvSpPr>
            <a:spLocks/>
          </p:cNvSpPr>
          <p:nvPr/>
        </p:nvSpPr>
        <p:spPr bwMode="auto">
          <a:xfrm>
            <a:off x="7430617" y="624988"/>
            <a:ext cx="11328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ja-JP">
                <a:ea typeface="ＭＳ Ｐゴシック" charset="0"/>
                <a:cs typeface="Helvetica Neue" charset="0"/>
              </a:rPr>
              <a:t>beam-beam</a:t>
            </a:r>
          </a:p>
        </p:txBody>
      </p:sp>
      <p:sp>
        <p:nvSpPr>
          <p:cNvPr id="12" name="テキスト ボックス 11"/>
          <p:cNvSpPr txBox="1"/>
          <p:nvPr/>
        </p:nvSpPr>
        <p:spPr>
          <a:xfrm>
            <a:off x="7889548" y="6426160"/>
            <a:ext cx="1120507" cy="369332"/>
          </a:xfrm>
          <a:prstGeom prst="rect">
            <a:avLst/>
          </a:prstGeom>
          <a:noFill/>
        </p:spPr>
        <p:txBody>
          <a:bodyPr wrap="none" rtlCol="0">
            <a:spAutoFit/>
          </a:bodyPr>
          <a:lstStyle/>
          <a:p>
            <a:r>
              <a:rPr kumimoji="1" lang="en-US" altLang="ja-JP" dirty="0" smtClean="0"/>
              <a:t>Y. </a:t>
            </a:r>
            <a:r>
              <a:rPr lang="en-US" altLang="ja-JP" dirty="0" smtClean="0"/>
              <a:t>Ohnishi</a:t>
            </a:r>
            <a:endParaRPr kumimoji="1" lang="ja-JP" altLang="en-US" dirty="0"/>
          </a:p>
        </p:txBody>
      </p:sp>
      <p:sp>
        <p:nvSpPr>
          <p:cNvPr id="3" name="テキスト ボックス 2"/>
          <p:cNvSpPr txBox="1"/>
          <p:nvPr/>
        </p:nvSpPr>
        <p:spPr>
          <a:xfrm>
            <a:off x="3372731" y="1130135"/>
            <a:ext cx="1564150" cy="1600438"/>
          </a:xfrm>
          <a:prstGeom prst="rect">
            <a:avLst/>
          </a:prstGeom>
          <a:noFill/>
        </p:spPr>
        <p:txBody>
          <a:bodyPr wrap="none" rtlCol="0">
            <a:spAutoFit/>
          </a:bodyPr>
          <a:lstStyle/>
          <a:p>
            <a:r>
              <a:rPr lang="en-US" altLang="ja-JP" sz="1400" dirty="0" smtClean="0"/>
              <a:t>On-momentum</a:t>
            </a:r>
          </a:p>
          <a:p>
            <a:r>
              <a:rPr kumimoji="1" lang="en-US" altLang="ja-JP" sz="1400" dirty="0" smtClean="0"/>
              <a:t>White &gt; 1000turns</a:t>
            </a:r>
          </a:p>
          <a:p>
            <a:r>
              <a:rPr lang="en-US" altLang="ja-JP" sz="1400" dirty="0" smtClean="0"/>
              <a:t>Black &lt; 1 turn</a:t>
            </a:r>
          </a:p>
          <a:p>
            <a:r>
              <a:rPr lang="en-US" altLang="ja-JP" sz="1400" dirty="0" smtClean="0"/>
              <a:t>w/</a:t>
            </a:r>
            <a:r>
              <a:rPr kumimoji="1" lang="en-US" altLang="ja-JP" sz="1400" dirty="0" smtClean="0"/>
              <a:t> damping</a:t>
            </a:r>
          </a:p>
          <a:p>
            <a:r>
              <a:rPr lang="en-US" altLang="ja-JP" sz="1400" dirty="0" smtClean="0"/>
              <a:t>w/o rad. Excitation</a:t>
            </a:r>
            <a:br>
              <a:rPr lang="en-US" altLang="ja-JP" sz="1400" dirty="0" smtClean="0"/>
            </a:br>
            <a:r>
              <a:rPr lang="en-US" altLang="ja-JP" sz="1400" dirty="0" smtClean="0"/>
              <a:t>w/ synchrotron </a:t>
            </a:r>
            <a:br>
              <a:rPr lang="en-US" altLang="ja-JP" sz="1400" dirty="0" smtClean="0"/>
            </a:br>
            <a:r>
              <a:rPr lang="en-US" altLang="ja-JP" sz="1400" dirty="0" smtClean="0"/>
              <a:t>motion</a:t>
            </a:r>
            <a:endParaRPr kumimoji="1" lang="ja-JP" altLang="en-US" sz="1400" dirty="0"/>
          </a:p>
        </p:txBody>
      </p:sp>
    </p:spTree>
    <p:extLst>
      <p:ext uri="{BB962C8B-B14F-4D97-AF65-F5344CB8AC3E}">
        <p14:creationId xmlns:p14="http://schemas.microsoft.com/office/powerpoint/2010/main" val="86002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15580" y="5842337"/>
            <a:ext cx="8928420" cy="1015663"/>
          </a:xfrm>
          <a:prstGeom prst="rect">
            <a:avLst/>
          </a:prstGeom>
          <a:noFill/>
        </p:spPr>
        <p:txBody>
          <a:bodyPr wrap="none" rtlCol="0">
            <a:spAutoFit/>
          </a:bodyPr>
          <a:lstStyle/>
          <a:p>
            <a:r>
              <a:rPr kumimoji="1" lang="en-US" altLang="ja-JP" sz="2000" dirty="0" smtClean="0">
                <a:solidFill>
                  <a:srgbClr val="FF0000"/>
                </a:solidFill>
              </a:rPr>
              <a:t>We have considered that the crab </a:t>
            </a:r>
            <a:r>
              <a:rPr lang="en-US" altLang="ja-JP" sz="2000" dirty="0">
                <a:solidFill>
                  <a:srgbClr val="FF0000"/>
                </a:solidFill>
              </a:rPr>
              <a:t>w</a:t>
            </a:r>
            <a:r>
              <a:rPr kumimoji="1" lang="en-US" altLang="ja-JP" sz="2000" dirty="0" smtClean="0">
                <a:solidFill>
                  <a:srgbClr val="FF0000"/>
                </a:solidFill>
              </a:rPr>
              <a:t>aist scheme can not be used at </a:t>
            </a:r>
            <a:r>
              <a:rPr kumimoji="1" lang="en-US" altLang="ja-JP" sz="2000" dirty="0" err="1" smtClean="0">
                <a:solidFill>
                  <a:srgbClr val="FF0000"/>
                </a:solidFill>
              </a:rPr>
              <a:t>SuperKEKB</a:t>
            </a:r>
            <a:r>
              <a:rPr kumimoji="1" lang="en-US" altLang="ja-JP" sz="2000" dirty="0" smtClean="0">
                <a:solidFill>
                  <a:srgbClr val="FF0000"/>
                </a:solidFill>
              </a:rPr>
              <a:t> due</a:t>
            </a:r>
            <a:br>
              <a:rPr kumimoji="1" lang="en-US" altLang="ja-JP" sz="2000" dirty="0" smtClean="0">
                <a:solidFill>
                  <a:srgbClr val="FF0000"/>
                </a:solidFill>
              </a:rPr>
            </a:br>
            <a:r>
              <a:rPr kumimoji="1" lang="en-US" altLang="ja-JP" sz="2000" dirty="0" smtClean="0">
                <a:solidFill>
                  <a:srgbClr val="FF0000"/>
                </a:solidFill>
              </a:rPr>
              <a:t>to the degradation of dynamic aperture. Now, we have started to study this scheme</a:t>
            </a:r>
            <a:br>
              <a:rPr kumimoji="1" lang="en-US" altLang="ja-JP" sz="2000" dirty="0" smtClean="0">
                <a:solidFill>
                  <a:srgbClr val="FF0000"/>
                </a:solidFill>
              </a:rPr>
            </a:br>
            <a:r>
              <a:rPr kumimoji="1" lang="en-US" altLang="ja-JP" sz="2000" dirty="0" smtClean="0">
                <a:solidFill>
                  <a:srgbClr val="FF0000"/>
                </a:solidFill>
              </a:rPr>
              <a:t>more seriously.</a:t>
            </a:r>
            <a:endParaRPr kumimoji="1" lang="ja-JP" altLang="en-US" sz="2000" dirty="0">
              <a:solidFill>
                <a:srgbClr val="FF0000"/>
              </a:solidFill>
            </a:endParaRPr>
          </a:p>
        </p:txBody>
      </p:sp>
      <p:pic>
        <p:nvPicPr>
          <p:cNvPr id="191490"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8977" y="1241227"/>
            <a:ext cx="2887638" cy="2128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1491"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5713" y="1241227"/>
            <a:ext cx="2859732" cy="2136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2" name="Rectangle 3"/>
          <p:cNvSpPr>
            <a:spLocks noGrp="1" noChangeArrowheads="1"/>
          </p:cNvSpPr>
          <p:nvPr>
            <p:ph type="title"/>
          </p:nvPr>
        </p:nvSpPr>
        <p:spPr>
          <a:xfrm>
            <a:off x="687586" y="102415"/>
            <a:ext cx="7697391" cy="759023"/>
          </a:xfrm>
        </p:spPr>
        <p:txBody>
          <a:bodyPr>
            <a:noAutofit/>
          </a:bodyPr>
          <a:lstStyle/>
          <a:p>
            <a:r>
              <a:rPr kumimoji="0" lang="en-US" altLang="ja-JP" sz="3200" b="1" dirty="0" smtClean="0">
                <a:solidFill>
                  <a:srgbClr val="0000FF"/>
                </a:solidFill>
                <a:latin typeface="Marker Felt" charset="0"/>
                <a:ea typeface="ヒラギノ明朝 ProN W3" charset="0"/>
                <a:cs typeface="ヒラギノ明朝 ProN W3" charset="0"/>
              </a:rPr>
              <a:t>Preliminary results on dynamic </a:t>
            </a:r>
            <a:r>
              <a:rPr kumimoji="0" lang="en-US" altLang="ja-JP" sz="3200" b="1" dirty="0">
                <a:solidFill>
                  <a:srgbClr val="0000FF"/>
                </a:solidFill>
                <a:latin typeface="Marker Felt" charset="0"/>
                <a:ea typeface="ヒラギノ明朝 ProN W3" charset="0"/>
                <a:cs typeface="ヒラギノ明朝 ProN W3" charset="0"/>
              </a:rPr>
              <a:t>aperture </a:t>
            </a:r>
            <a:r>
              <a:rPr kumimoji="0" lang="en-US" altLang="ja-JP" sz="3200" b="1" dirty="0" smtClean="0">
                <a:solidFill>
                  <a:srgbClr val="0000FF"/>
                </a:solidFill>
                <a:latin typeface="Marker Felt" charset="0"/>
                <a:ea typeface="ヒラギノ明朝 ProN W3" charset="0"/>
                <a:cs typeface="ヒラギノ明朝 ProN W3" charset="0"/>
              </a:rPr>
              <a:t>study with </a:t>
            </a:r>
            <a:r>
              <a:rPr kumimoji="0" lang="en-US" altLang="ja-JP" sz="3200" b="1" dirty="0" err="1">
                <a:solidFill>
                  <a:srgbClr val="0000FF"/>
                </a:solidFill>
                <a:latin typeface="Marker Felt" charset="0"/>
                <a:ea typeface="ヒラギノ明朝 ProN W3" charset="0"/>
                <a:cs typeface="ヒラギノ明朝 ProN W3" charset="0"/>
              </a:rPr>
              <a:t>sextupoles</a:t>
            </a:r>
            <a:r>
              <a:rPr kumimoji="0" lang="en-US" altLang="ja-JP" sz="3200" b="1" dirty="0">
                <a:solidFill>
                  <a:srgbClr val="0000FF"/>
                </a:solidFill>
                <a:latin typeface="Marker Felt" charset="0"/>
                <a:ea typeface="ヒラギノ明朝 ProN W3" charset="0"/>
                <a:cs typeface="ヒラギノ明朝 ProN W3" charset="0"/>
              </a:rPr>
              <a:t> for crab waist</a:t>
            </a:r>
            <a:endParaRPr kumimoji="0" lang="en-US" altLang="ja-JP" sz="3200" b="1" dirty="0">
              <a:solidFill>
                <a:srgbClr val="0000FF"/>
              </a:solidFill>
              <a:latin typeface="Marker Felt" charset="0"/>
              <a:ea typeface="ヒラギノ明朝 ProN W6" charset="0"/>
              <a:cs typeface="ヒラギノ明朝 ProN W6" charset="0"/>
            </a:endParaRPr>
          </a:p>
        </p:txBody>
      </p:sp>
      <p:pic>
        <p:nvPicPr>
          <p:cNvPr id="191493"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805" y="1241226"/>
            <a:ext cx="2887638" cy="2125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1494"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5391" y="3460254"/>
            <a:ext cx="2917775" cy="212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5" name="Rectangle 6"/>
          <p:cNvSpPr>
            <a:spLocks/>
          </p:cNvSpPr>
          <p:nvPr/>
        </p:nvSpPr>
        <p:spPr bwMode="auto">
          <a:xfrm>
            <a:off x="2281535" y="1349052"/>
            <a:ext cx="28212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sz="1500" b="1">
                <a:latin typeface="Lucida Grande" charset="0"/>
                <a:cs typeface="Lucida Grande" charset="0"/>
                <a:sym typeface="Lucida Grande" charset="0"/>
              </a:rPr>
              <a:t>0%</a:t>
            </a:r>
          </a:p>
        </p:txBody>
      </p:sp>
      <p:pic>
        <p:nvPicPr>
          <p:cNvPr id="191496" name="Picture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8977" y="3446859"/>
            <a:ext cx="2851919" cy="210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7" name="Rectangle 8"/>
          <p:cNvSpPr>
            <a:spLocks/>
          </p:cNvSpPr>
          <p:nvPr/>
        </p:nvSpPr>
        <p:spPr bwMode="auto">
          <a:xfrm>
            <a:off x="5351116" y="1349052"/>
            <a:ext cx="41036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sz="1500" b="1">
                <a:latin typeface="Lucida Grande" charset="0"/>
                <a:cs typeface="Lucida Grande" charset="0"/>
                <a:sym typeface="Lucida Grande" charset="0"/>
              </a:rPr>
              <a:t>50%</a:t>
            </a:r>
          </a:p>
        </p:txBody>
      </p:sp>
      <p:sp>
        <p:nvSpPr>
          <p:cNvPr id="191498" name="Rectangle 9"/>
          <p:cNvSpPr>
            <a:spLocks/>
          </p:cNvSpPr>
          <p:nvPr/>
        </p:nvSpPr>
        <p:spPr bwMode="auto">
          <a:xfrm>
            <a:off x="8253264" y="1349052"/>
            <a:ext cx="5386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sz="1500" b="1">
                <a:latin typeface="Lucida Grande" charset="0"/>
                <a:cs typeface="Lucida Grande" charset="0"/>
                <a:sym typeface="Lucida Grande" charset="0"/>
              </a:rPr>
              <a:t>100%</a:t>
            </a:r>
          </a:p>
        </p:txBody>
      </p:sp>
      <p:sp>
        <p:nvSpPr>
          <p:cNvPr id="191499" name="Rectangle 10"/>
          <p:cNvSpPr>
            <a:spLocks/>
          </p:cNvSpPr>
          <p:nvPr/>
        </p:nvSpPr>
        <p:spPr bwMode="auto">
          <a:xfrm>
            <a:off x="5351116" y="3635052"/>
            <a:ext cx="41036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sz="1500" b="1">
                <a:latin typeface="Lucida Grande" charset="0"/>
                <a:cs typeface="Lucida Grande" charset="0"/>
                <a:sym typeface="Lucida Grande" charset="0"/>
              </a:rPr>
              <a:t>50%</a:t>
            </a:r>
          </a:p>
        </p:txBody>
      </p:sp>
      <p:sp>
        <p:nvSpPr>
          <p:cNvPr id="191500" name="Rectangle 11"/>
          <p:cNvSpPr>
            <a:spLocks/>
          </p:cNvSpPr>
          <p:nvPr/>
        </p:nvSpPr>
        <p:spPr bwMode="auto">
          <a:xfrm>
            <a:off x="8253264" y="3603798"/>
            <a:ext cx="5386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sz="1500" b="1">
                <a:latin typeface="Lucida Grande" charset="0"/>
                <a:cs typeface="Lucida Grande" charset="0"/>
                <a:sym typeface="Lucida Grande" charset="0"/>
              </a:rPr>
              <a:t>100%</a:t>
            </a:r>
          </a:p>
        </p:txBody>
      </p:sp>
      <p:sp>
        <p:nvSpPr>
          <p:cNvPr id="191501" name="Rectangle 12"/>
          <p:cNvSpPr>
            <a:spLocks/>
          </p:cNvSpPr>
          <p:nvPr/>
        </p:nvSpPr>
        <p:spPr bwMode="auto">
          <a:xfrm>
            <a:off x="3639964" y="3844141"/>
            <a:ext cx="18581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a:cs typeface="Marker Felt" charset="0"/>
              </a:rPr>
              <a:t>before optimization</a:t>
            </a:r>
          </a:p>
        </p:txBody>
      </p:sp>
      <p:sp>
        <p:nvSpPr>
          <p:cNvPr id="191502" name="Rectangle 13"/>
          <p:cNvSpPr>
            <a:spLocks/>
          </p:cNvSpPr>
          <p:nvPr/>
        </p:nvSpPr>
        <p:spPr bwMode="auto">
          <a:xfrm>
            <a:off x="6816701" y="3848606"/>
            <a:ext cx="18581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a:cs typeface="Marker Felt" charset="0"/>
              </a:rPr>
              <a:t>before optimization</a:t>
            </a:r>
          </a:p>
        </p:txBody>
      </p:sp>
      <p:sp>
        <p:nvSpPr>
          <p:cNvPr id="191503" name="Rectangle 14"/>
          <p:cNvSpPr>
            <a:spLocks/>
          </p:cNvSpPr>
          <p:nvPr/>
        </p:nvSpPr>
        <p:spPr bwMode="auto">
          <a:xfrm>
            <a:off x="3866555" y="1875145"/>
            <a:ext cx="16511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a:cs typeface="Marker Felt" charset="0"/>
              </a:rPr>
              <a:t>with optimization</a:t>
            </a:r>
          </a:p>
        </p:txBody>
      </p:sp>
      <p:sp>
        <p:nvSpPr>
          <p:cNvPr id="191504" name="Rectangle 15"/>
          <p:cNvSpPr>
            <a:spLocks/>
          </p:cNvSpPr>
          <p:nvPr/>
        </p:nvSpPr>
        <p:spPr bwMode="auto">
          <a:xfrm>
            <a:off x="6884789" y="1839426"/>
            <a:ext cx="16511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a:cs typeface="Marker Felt" charset="0"/>
              </a:rPr>
              <a:t>with optimization</a:t>
            </a:r>
          </a:p>
        </p:txBody>
      </p:sp>
      <p:sp>
        <p:nvSpPr>
          <p:cNvPr id="191505" name="Rectangle 16"/>
          <p:cNvSpPr>
            <a:spLocks/>
          </p:cNvSpPr>
          <p:nvPr/>
        </p:nvSpPr>
        <p:spPr bwMode="auto">
          <a:xfrm>
            <a:off x="328266" y="3405563"/>
            <a:ext cx="71864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p>
            <a:r>
              <a:rPr lang="en-US" altLang="ja-JP" sz="1700" dirty="0">
                <a:cs typeface="Marker Felt" charset="0"/>
              </a:rPr>
              <a:t>H. </a:t>
            </a:r>
            <a:r>
              <a:rPr lang="en-US" altLang="ja-JP" sz="1700" dirty="0" err="1">
                <a:cs typeface="Marker Felt" charset="0"/>
              </a:rPr>
              <a:t>Koiso</a:t>
            </a:r>
            <a:endParaRPr lang="en-US" altLang="ja-JP" sz="1700" dirty="0">
              <a:cs typeface="Marker Felt" charset="0"/>
            </a:endParaRPr>
          </a:p>
        </p:txBody>
      </p:sp>
      <p:sp>
        <p:nvSpPr>
          <p:cNvPr id="3" name="テキスト ボックス 2"/>
          <p:cNvSpPr txBox="1"/>
          <p:nvPr/>
        </p:nvSpPr>
        <p:spPr>
          <a:xfrm>
            <a:off x="2563664" y="6514590"/>
            <a:ext cx="4100364" cy="369332"/>
          </a:xfrm>
          <a:prstGeom prst="rect">
            <a:avLst/>
          </a:prstGeom>
          <a:noFill/>
        </p:spPr>
        <p:txBody>
          <a:bodyPr wrap="none" rtlCol="0">
            <a:spAutoFit/>
          </a:bodyPr>
          <a:lstStyle/>
          <a:p>
            <a:r>
              <a:rPr lang="en-US" altLang="ja-JP" dirty="0" smtClean="0"/>
              <a:t>We are collaborating with people in BINP.</a:t>
            </a:r>
            <a:endParaRPr kumimoji="1" lang="ja-JP" altLang="en-US" dirty="0"/>
          </a:p>
        </p:txBody>
      </p:sp>
    </p:spTree>
    <p:extLst>
      <p:ext uri="{BB962C8B-B14F-4D97-AF65-F5344CB8AC3E}">
        <p14:creationId xmlns:p14="http://schemas.microsoft.com/office/powerpoint/2010/main" val="3453697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4182"/>
            <a:ext cx="8229600" cy="1143000"/>
          </a:xfrm>
        </p:spPr>
        <p:txBody>
          <a:bodyPr>
            <a:normAutofit fontScale="90000"/>
          </a:bodyPr>
          <a:lstStyle/>
          <a:p>
            <a:r>
              <a:rPr lang="en-US" altLang="ja-JP" dirty="0" err="1">
                <a:solidFill>
                  <a:srgbClr val="0000FF"/>
                </a:solidFill>
                <a:latin typeface="Marker Felt"/>
                <a:cs typeface="Marker Felt"/>
              </a:rPr>
              <a:t>S</a:t>
            </a:r>
            <a:r>
              <a:rPr kumimoji="1" lang="en-US" altLang="ja-JP" dirty="0" err="1" smtClean="0">
                <a:solidFill>
                  <a:srgbClr val="0000FF"/>
                </a:solidFill>
                <a:latin typeface="Marker Felt"/>
                <a:cs typeface="Marker Felt"/>
              </a:rPr>
              <a:t>uperKEKB</a:t>
            </a:r>
            <a:r>
              <a:rPr kumimoji="1" lang="en-US" altLang="ja-JP" dirty="0" smtClean="0">
                <a:solidFill>
                  <a:srgbClr val="0000FF"/>
                </a:solidFill>
                <a:latin typeface="Marker Felt"/>
                <a:cs typeface="Marker Felt"/>
              </a:rPr>
              <a:t> beam-beam simulation</a:t>
            </a:r>
            <a:endParaRPr kumimoji="1" lang="ja-JP" altLang="en-US" dirty="0">
              <a:solidFill>
                <a:srgbClr val="0000FF"/>
              </a:solidFill>
              <a:latin typeface="Marker Felt"/>
              <a:cs typeface="Marker Felt"/>
            </a:endParaRPr>
          </a:p>
        </p:txBody>
      </p:sp>
      <p:sp>
        <p:nvSpPr>
          <p:cNvPr id="5" name="テキスト ボックス 4"/>
          <p:cNvSpPr txBox="1"/>
          <p:nvPr/>
        </p:nvSpPr>
        <p:spPr>
          <a:xfrm>
            <a:off x="457200" y="6326909"/>
            <a:ext cx="926531" cy="369332"/>
          </a:xfrm>
          <a:prstGeom prst="rect">
            <a:avLst/>
          </a:prstGeom>
          <a:noFill/>
        </p:spPr>
        <p:txBody>
          <a:bodyPr wrap="none" rtlCol="0">
            <a:spAutoFit/>
          </a:bodyPr>
          <a:lstStyle/>
          <a:p>
            <a:r>
              <a:rPr kumimoji="1" lang="en-US" altLang="ja-JP" dirty="0" smtClean="0"/>
              <a:t>K. </a:t>
            </a:r>
            <a:r>
              <a:rPr kumimoji="1" lang="en-US" altLang="ja-JP" dirty="0" err="1" smtClean="0"/>
              <a:t>Ohmi</a:t>
            </a:r>
            <a:endParaRPr kumimoji="1" lang="ja-JP" altLang="en-US" dirty="0"/>
          </a:p>
        </p:txBody>
      </p:sp>
      <p:sp>
        <p:nvSpPr>
          <p:cNvPr id="3" name="正方形/長方形 2"/>
          <p:cNvSpPr/>
          <p:nvPr/>
        </p:nvSpPr>
        <p:spPr>
          <a:xfrm>
            <a:off x="1824181" y="5799935"/>
            <a:ext cx="6862619" cy="844847"/>
          </a:xfrm>
          <a:prstGeom prst="rect">
            <a:avLst/>
          </a:prstGeom>
        </p:spPr>
        <p:txBody>
          <a:bodyPr wrap="square">
            <a:spAutoFit/>
          </a:bodyPr>
          <a:lstStyle/>
          <a:p>
            <a:pPr>
              <a:lnSpc>
                <a:spcPct val="90000"/>
              </a:lnSpc>
            </a:pPr>
            <a:r>
              <a:rPr lang="en-US" altLang="ja-JP" dirty="0" smtClean="0"/>
              <a:t>Smaller (single beam ) vertical </a:t>
            </a:r>
            <a:r>
              <a:rPr lang="en-US" altLang="ja-JP" dirty="0" err="1"/>
              <a:t>emittance</a:t>
            </a:r>
            <a:r>
              <a:rPr lang="en-US" altLang="ja-JP" dirty="0"/>
              <a:t> </a:t>
            </a:r>
            <a:r>
              <a:rPr lang="en-US" altLang="ja-JP" dirty="0" smtClean="0"/>
              <a:t>gives higher luminosity.</a:t>
            </a:r>
          </a:p>
          <a:p>
            <a:pPr>
              <a:lnSpc>
                <a:spcPct val="90000"/>
              </a:lnSpc>
            </a:pPr>
            <a:r>
              <a:rPr lang="en-US" altLang="ja-JP" dirty="0" smtClean="0"/>
              <a:t>Much lower vertical </a:t>
            </a:r>
            <a:r>
              <a:rPr lang="en-US" altLang="ja-JP" dirty="0" err="1" smtClean="0"/>
              <a:t>emittance</a:t>
            </a:r>
            <a:r>
              <a:rPr lang="en-US" altLang="ja-JP" dirty="0" smtClean="0"/>
              <a:t> than the design (</a:t>
            </a:r>
            <a:r>
              <a:rPr lang="en-US" altLang="ja-JP" dirty="0" smtClean="0">
                <a:solidFill>
                  <a:srgbClr val="FF0000"/>
                </a:solidFill>
              </a:rPr>
              <a:t>about half</a:t>
            </a:r>
            <a:r>
              <a:rPr lang="en-US" altLang="ja-JP" dirty="0" smtClean="0"/>
              <a:t>) will be needed to achieve the design luminosity.</a:t>
            </a:r>
          </a:p>
        </p:txBody>
      </p:sp>
      <p:pic>
        <p:nvPicPr>
          <p:cNvPr id="7" name="コンテンツ プレースホルダー 6" descr="Lknb1007emy_s.eps"/>
          <p:cNvPicPr>
            <a:picLocks noGrp="1" noChangeAspect="1"/>
          </p:cNvPicPr>
          <p:nvPr>
            <p:ph idx="1"/>
          </p:nvPr>
        </p:nvPicPr>
        <p:blipFill>
          <a:blip r:embed="rId2">
            <a:extLst>
              <a:ext uri="{28A0092B-C50C-407E-A947-70E740481C1C}">
                <a14:useLocalDpi xmlns:a14="http://schemas.microsoft.com/office/drawing/2010/main" val="0"/>
              </a:ext>
            </a:extLst>
          </a:blip>
          <a:srcRect l="-13557" r="-13557"/>
          <a:stretch>
            <a:fillRect/>
          </a:stretch>
        </p:blipFill>
        <p:spPr>
          <a:xfrm>
            <a:off x="-708012" y="1273972"/>
            <a:ext cx="8229600" cy="4525963"/>
          </a:xfrm>
        </p:spPr>
      </p:pic>
      <p:sp>
        <p:nvSpPr>
          <p:cNvPr id="4" name="テキスト ボックス 3"/>
          <p:cNvSpPr txBox="1"/>
          <p:nvPr/>
        </p:nvSpPr>
        <p:spPr>
          <a:xfrm>
            <a:off x="2155641" y="4147714"/>
            <a:ext cx="3619200" cy="923330"/>
          </a:xfrm>
          <a:prstGeom prst="rect">
            <a:avLst/>
          </a:prstGeom>
          <a:noFill/>
        </p:spPr>
        <p:txBody>
          <a:bodyPr wrap="none" rtlCol="0">
            <a:spAutoFit/>
          </a:bodyPr>
          <a:lstStyle/>
          <a:p>
            <a:r>
              <a:rPr kumimoji="1" lang="en-US" altLang="ja-JP" dirty="0" smtClean="0"/>
              <a:t>Strong-strong method (PIC)</a:t>
            </a:r>
          </a:p>
          <a:p>
            <a:r>
              <a:rPr lang="en-US" altLang="ja-JP" dirty="0" smtClean="0"/>
              <a:t>For the long-rage force, the </a:t>
            </a:r>
            <a:r>
              <a:rPr lang="en-US" altLang="ja-JP" dirty="0" err="1" smtClean="0"/>
              <a:t>gaussian</a:t>
            </a:r>
            <a:r>
              <a:rPr lang="en-US" altLang="ja-JP" dirty="0" smtClean="0"/>
              <a:t/>
            </a:r>
            <a:br>
              <a:rPr lang="en-US" altLang="ja-JP" dirty="0" smtClean="0"/>
            </a:br>
            <a:r>
              <a:rPr lang="en-US" altLang="ja-JP" dirty="0" smtClean="0"/>
              <a:t>distribution was assumed.</a:t>
            </a:r>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2783578893"/>
              </p:ext>
            </p:extLst>
          </p:nvPr>
        </p:nvGraphicFramePr>
        <p:xfrm>
          <a:off x="6408664" y="1663083"/>
          <a:ext cx="2575119" cy="1463040"/>
        </p:xfrm>
        <a:graphic>
          <a:graphicData uri="http://schemas.openxmlformats.org/drawingml/2006/table">
            <a:tbl>
              <a:tblPr firstRow="1" bandRow="1">
                <a:tableStyleId>{5C22544A-7EE6-4342-B048-85BDC9FD1C3A}</a:tableStyleId>
              </a:tblPr>
              <a:tblGrid>
                <a:gridCol w="858373"/>
                <a:gridCol w="858373"/>
                <a:gridCol w="858373"/>
              </a:tblGrid>
              <a:tr h="327751">
                <a:tc>
                  <a:txBody>
                    <a:bodyPr/>
                    <a:lstStyle/>
                    <a:p>
                      <a:endParaRPr kumimoji="1" lang="ja-JP" altLang="en-US" dirty="0"/>
                    </a:p>
                  </a:txBody>
                  <a:tcPr/>
                </a:tc>
                <a:tc>
                  <a:txBody>
                    <a:bodyPr/>
                    <a:lstStyle/>
                    <a:p>
                      <a:pPr algn="ctr"/>
                      <a:r>
                        <a:rPr kumimoji="1" lang="en-US" altLang="ja-JP" dirty="0" smtClean="0"/>
                        <a:t>LER</a:t>
                      </a:r>
                      <a:endParaRPr kumimoji="1" lang="ja-JP" altLang="en-US" dirty="0"/>
                    </a:p>
                  </a:txBody>
                  <a:tcPr/>
                </a:tc>
                <a:tc>
                  <a:txBody>
                    <a:bodyPr/>
                    <a:lstStyle/>
                    <a:p>
                      <a:pPr algn="ctr"/>
                      <a:r>
                        <a:rPr kumimoji="1" lang="en-US" altLang="ja-JP" dirty="0" smtClean="0"/>
                        <a:t>HER</a:t>
                      </a:r>
                      <a:endParaRPr kumimoji="1" lang="ja-JP" altLang="en-US" dirty="0"/>
                    </a:p>
                  </a:txBody>
                  <a:tcPr/>
                </a:tc>
              </a:tr>
              <a:tr h="327751">
                <a:tc>
                  <a:txBody>
                    <a:bodyPr/>
                    <a:lstStyle/>
                    <a:p>
                      <a:r>
                        <a:rPr kumimoji="1" lang="en-US" altLang="ja-JP" dirty="0" smtClean="0">
                          <a:latin typeface="Symbol" charset="2"/>
                          <a:cs typeface="Symbol" charset="2"/>
                        </a:rPr>
                        <a:t>e</a:t>
                      </a:r>
                      <a:r>
                        <a:rPr kumimoji="1" lang="en-US" altLang="ja-JP" sz="1800" baseline="-25000" dirty="0" smtClean="0"/>
                        <a:t>x</a:t>
                      </a:r>
                      <a:r>
                        <a:rPr kumimoji="1" lang="en-US" altLang="ja-JP" sz="1600" dirty="0" smtClean="0"/>
                        <a:t> </a:t>
                      </a:r>
                      <a:r>
                        <a:rPr kumimoji="1" lang="en-US" altLang="ja-JP" dirty="0" smtClean="0"/>
                        <a:t>[nm]</a:t>
                      </a:r>
                      <a:endParaRPr kumimoji="1" lang="ja-JP" altLang="en-US" dirty="0"/>
                    </a:p>
                  </a:txBody>
                  <a:tcPr/>
                </a:tc>
                <a:tc>
                  <a:txBody>
                    <a:bodyPr/>
                    <a:lstStyle/>
                    <a:p>
                      <a:pPr algn="ctr"/>
                      <a:r>
                        <a:rPr kumimoji="1" lang="en-US" altLang="ja-JP" dirty="0" smtClean="0"/>
                        <a:t>3.2</a:t>
                      </a:r>
                      <a:endParaRPr kumimoji="1" lang="ja-JP" altLang="en-US" dirty="0"/>
                    </a:p>
                  </a:txBody>
                  <a:tcPr/>
                </a:tc>
                <a:tc>
                  <a:txBody>
                    <a:bodyPr/>
                    <a:lstStyle/>
                    <a:p>
                      <a:pPr algn="ctr"/>
                      <a:r>
                        <a:rPr kumimoji="1" lang="en-US" altLang="ja-JP" dirty="0" smtClean="0"/>
                        <a:t>4.6</a:t>
                      </a:r>
                      <a:endParaRPr kumimoji="1" lang="ja-JP" altLang="en-US" dirty="0"/>
                    </a:p>
                  </a:txBody>
                  <a:tcPr/>
                </a:tc>
              </a:tr>
              <a:tr h="3277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latin typeface="Symbol" charset="2"/>
                          <a:cs typeface="Symbol" charset="2"/>
                        </a:rPr>
                        <a:t>e</a:t>
                      </a:r>
                      <a:r>
                        <a:rPr kumimoji="1" lang="en-US" altLang="ja-JP" sz="1800" baseline="-25000" dirty="0" err="1" smtClean="0"/>
                        <a:t>y</a:t>
                      </a:r>
                      <a:r>
                        <a:rPr kumimoji="1" lang="en-US" altLang="ja-JP" sz="1600" dirty="0" smtClean="0"/>
                        <a:t> </a:t>
                      </a:r>
                      <a:r>
                        <a:rPr kumimoji="1" lang="en-US" altLang="ja-JP" dirty="0" smtClean="0"/>
                        <a:t>[pm]</a:t>
                      </a:r>
                      <a:endParaRPr kumimoji="1" lang="ja-JP" altLang="en-US" dirty="0" smtClean="0"/>
                    </a:p>
                  </a:txBody>
                  <a:tcPr/>
                </a:tc>
                <a:tc>
                  <a:txBody>
                    <a:bodyPr/>
                    <a:lstStyle/>
                    <a:p>
                      <a:pPr algn="ctr"/>
                      <a:r>
                        <a:rPr kumimoji="1" lang="en-US" altLang="ja-JP" dirty="0" smtClean="0"/>
                        <a:t>8.64</a:t>
                      </a:r>
                      <a:endParaRPr kumimoji="1" lang="ja-JP" altLang="en-US" dirty="0"/>
                    </a:p>
                  </a:txBody>
                  <a:tcPr/>
                </a:tc>
                <a:tc>
                  <a:txBody>
                    <a:bodyPr/>
                    <a:lstStyle/>
                    <a:p>
                      <a:pPr algn="ctr"/>
                      <a:r>
                        <a:rPr kumimoji="1" lang="en-US" altLang="ja-JP" dirty="0" smtClean="0"/>
                        <a:t>11.5</a:t>
                      </a:r>
                      <a:endParaRPr kumimoji="1" lang="ja-JP" altLang="en-US" dirty="0"/>
                    </a:p>
                  </a:txBody>
                  <a:tcPr/>
                </a:tc>
              </a:tr>
              <a:tr h="3277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latin typeface="Symbol" charset="2"/>
                          <a:cs typeface="Symbol" charset="2"/>
                        </a:rPr>
                        <a:t>k</a:t>
                      </a:r>
                      <a:r>
                        <a:rPr kumimoji="1" lang="en-US" altLang="ja-JP" dirty="0" smtClean="0"/>
                        <a:t> [%]</a:t>
                      </a:r>
                      <a:endParaRPr kumimoji="1" lang="ja-JP" altLang="en-US" dirty="0" smtClean="0"/>
                    </a:p>
                  </a:txBody>
                  <a:tcPr/>
                </a:tc>
                <a:tc>
                  <a:txBody>
                    <a:bodyPr/>
                    <a:lstStyle/>
                    <a:p>
                      <a:pPr algn="ctr"/>
                      <a:r>
                        <a:rPr kumimoji="1" lang="en-US" altLang="ja-JP" dirty="0" smtClean="0"/>
                        <a:t>0.27</a:t>
                      </a:r>
                      <a:endParaRPr kumimoji="1" lang="ja-JP" altLang="en-US" dirty="0"/>
                    </a:p>
                  </a:txBody>
                  <a:tcPr/>
                </a:tc>
                <a:tc>
                  <a:txBody>
                    <a:bodyPr/>
                    <a:lstStyle/>
                    <a:p>
                      <a:pPr algn="ctr"/>
                      <a:r>
                        <a:rPr kumimoji="1" lang="en-US" altLang="ja-JP" dirty="0" smtClean="0"/>
                        <a:t>0.25</a:t>
                      </a:r>
                      <a:endParaRPr kumimoji="1" lang="ja-JP" altLang="en-US" dirty="0"/>
                    </a:p>
                  </a:txBody>
                  <a:tcPr/>
                </a:tc>
              </a:tr>
            </a:tbl>
          </a:graphicData>
        </a:graphic>
      </p:graphicFrame>
      <p:sp>
        <p:nvSpPr>
          <p:cNvPr id="8" name="テキスト ボックス 7"/>
          <p:cNvSpPr txBox="1"/>
          <p:nvPr/>
        </p:nvSpPr>
        <p:spPr>
          <a:xfrm>
            <a:off x="6793185" y="1275466"/>
            <a:ext cx="1868232" cy="369332"/>
          </a:xfrm>
          <a:prstGeom prst="rect">
            <a:avLst/>
          </a:prstGeom>
          <a:noFill/>
        </p:spPr>
        <p:txBody>
          <a:bodyPr wrap="none" rtlCol="0">
            <a:spAutoFit/>
          </a:bodyPr>
          <a:lstStyle/>
          <a:p>
            <a:r>
              <a:rPr kumimoji="1" lang="en-US" altLang="ja-JP" dirty="0" err="1" smtClean="0"/>
              <a:t>SuperKEKB</a:t>
            </a:r>
            <a:r>
              <a:rPr kumimoji="1" lang="en-US" altLang="ja-JP" dirty="0" smtClean="0"/>
              <a:t> design</a:t>
            </a:r>
            <a:endParaRPr kumimoji="1" lang="ja-JP" altLang="en-US" dirty="0"/>
          </a:p>
        </p:txBody>
      </p:sp>
      <p:grpSp>
        <p:nvGrpSpPr>
          <p:cNvPr id="9" name="図形グループ 8"/>
          <p:cNvGrpSpPr/>
          <p:nvPr/>
        </p:nvGrpSpPr>
        <p:grpSpPr>
          <a:xfrm>
            <a:off x="1654601" y="2726306"/>
            <a:ext cx="7489399" cy="1184894"/>
            <a:chOff x="1654601" y="2726306"/>
            <a:chExt cx="7489399" cy="1184894"/>
          </a:xfrm>
        </p:grpSpPr>
        <p:cxnSp>
          <p:nvCxnSpPr>
            <p:cNvPr id="10" name="直線コネクタ 9"/>
            <p:cNvCxnSpPr/>
            <p:nvPr/>
          </p:nvCxnSpPr>
          <p:spPr>
            <a:xfrm>
              <a:off x="1654601" y="2726306"/>
              <a:ext cx="4754063" cy="0"/>
            </a:xfrm>
            <a:prstGeom prst="line">
              <a:avLst/>
            </a:prstGeom>
            <a:ln>
              <a:solidFill>
                <a:srgbClr val="008000"/>
              </a:solidFill>
              <a:prstDash val="sysDash"/>
            </a:ln>
          </p:spPr>
          <p:style>
            <a:lnRef idx="2">
              <a:schemeClr val="accent1"/>
            </a:lnRef>
            <a:fillRef idx="0">
              <a:schemeClr val="accent1"/>
            </a:fillRef>
            <a:effectRef idx="1">
              <a:schemeClr val="accent1"/>
            </a:effectRef>
            <a:fontRef idx="minor">
              <a:schemeClr val="tx1"/>
            </a:fontRef>
          </p:style>
        </p:cxnSp>
        <p:cxnSp>
          <p:nvCxnSpPr>
            <p:cNvPr id="12" name="直線矢印コネクタ 11"/>
            <p:cNvCxnSpPr/>
            <p:nvPr/>
          </p:nvCxnSpPr>
          <p:spPr>
            <a:xfrm flipH="1" flipV="1">
              <a:off x="4870586" y="2726306"/>
              <a:ext cx="2087474" cy="8155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6259677" y="3541868"/>
              <a:ext cx="2884323" cy="369332"/>
            </a:xfrm>
            <a:prstGeom prst="rect">
              <a:avLst/>
            </a:prstGeom>
            <a:noFill/>
          </p:spPr>
          <p:txBody>
            <a:bodyPr wrap="none" rtlCol="0">
              <a:spAutoFit/>
            </a:bodyPr>
            <a:lstStyle/>
            <a:p>
              <a:r>
                <a:rPr lang="en-US" altLang="ja-JP" dirty="0" err="1"/>
                <a:t>S</a:t>
              </a:r>
              <a:r>
                <a:rPr kumimoji="1" lang="en-US" altLang="ja-JP" dirty="0" err="1" smtClean="0"/>
                <a:t>uperKEKB</a:t>
              </a:r>
              <a:r>
                <a:rPr kumimoji="1" lang="en-US" altLang="ja-JP" dirty="0" smtClean="0"/>
                <a:t> design luminosity</a:t>
              </a:r>
              <a:endParaRPr kumimoji="1" lang="ja-JP" altLang="en-US" dirty="0"/>
            </a:p>
          </p:txBody>
        </p:sp>
      </p:grpSp>
    </p:spTree>
    <p:extLst>
      <p:ext uri="{BB962C8B-B14F-4D97-AF65-F5344CB8AC3E}">
        <p14:creationId xmlns:p14="http://schemas.microsoft.com/office/powerpoint/2010/main" val="31481253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Strong-weak simulation (tune survey)</a:t>
            </a:r>
            <a:endParaRPr kumimoji="1" lang="ja-JP" altLang="en-US" dirty="0"/>
          </a:p>
        </p:txBody>
      </p:sp>
      <p:pic>
        <p:nvPicPr>
          <p:cNvPr id="4" name="コンテンツ プレースホルダー 3" descr="Lum_scan.pdf"/>
          <p:cNvPicPr>
            <a:picLocks noGrp="1" noChangeAspect="1"/>
          </p:cNvPicPr>
          <p:nvPr>
            <p:ph idx="1"/>
          </p:nvPr>
        </p:nvPicPr>
        <p:blipFill>
          <a:blip r:embed="rId2">
            <a:extLst>
              <a:ext uri="{28A0092B-C50C-407E-A947-70E740481C1C}">
                <a14:useLocalDpi xmlns:a14="http://schemas.microsoft.com/office/drawing/2010/main" val="0"/>
              </a:ext>
            </a:extLst>
          </a:blip>
          <a:srcRect t="10717" b="10717"/>
          <a:stretch>
            <a:fillRect/>
          </a:stretch>
        </p:blipFill>
        <p:spPr/>
      </p:pic>
      <p:sp>
        <p:nvSpPr>
          <p:cNvPr id="5" name="テキスト ボックス 4"/>
          <p:cNvSpPr txBox="1"/>
          <p:nvPr/>
        </p:nvSpPr>
        <p:spPr>
          <a:xfrm>
            <a:off x="7503964" y="6454588"/>
            <a:ext cx="909511" cy="369332"/>
          </a:xfrm>
          <a:prstGeom prst="rect">
            <a:avLst/>
          </a:prstGeom>
          <a:noFill/>
        </p:spPr>
        <p:txBody>
          <a:bodyPr wrap="none" rtlCol="0">
            <a:spAutoFit/>
          </a:bodyPr>
          <a:lstStyle/>
          <a:p>
            <a:r>
              <a:rPr kumimoji="1" lang="en-US" altLang="ja-JP" dirty="0" smtClean="0"/>
              <a:t>D. Zhou</a:t>
            </a:r>
            <a:endParaRPr kumimoji="1" lang="ja-JP" altLang="en-US" dirty="0"/>
          </a:p>
        </p:txBody>
      </p:sp>
    </p:spTree>
    <p:extLst>
      <p:ext uri="{BB962C8B-B14F-4D97-AF65-F5344CB8AC3E}">
        <p14:creationId xmlns:p14="http://schemas.microsoft.com/office/powerpoint/2010/main" val="335930572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0" y="190500"/>
            <a:ext cx="9144000" cy="6461615"/>
          </a:xfrm>
          <a:prstGeom prst="rect">
            <a:avLst/>
          </a:prstGeom>
        </p:spPr>
      </p:pic>
    </p:spTree>
    <p:extLst>
      <p:ext uri="{BB962C8B-B14F-4D97-AF65-F5344CB8AC3E}">
        <p14:creationId xmlns:p14="http://schemas.microsoft.com/office/powerpoint/2010/main" val="205189542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279400"/>
            <a:ext cx="9144000" cy="6299076"/>
          </a:xfrm>
          <a:prstGeom prst="rect">
            <a:avLst/>
          </a:prstGeom>
        </p:spPr>
      </p:pic>
      <p:sp>
        <p:nvSpPr>
          <p:cNvPr id="3" name="テキスト ボックス 2"/>
          <p:cNvSpPr txBox="1"/>
          <p:nvPr/>
        </p:nvSpPr>
        <p:spPr>
          <a:xfrm>
            <a:off x="5530955" y="3236331"/>
            <a:ext cx="3467942" cy="646331"/>
          </a:xfrm>
          <a:prstGeom prst="rect">
            <a:avLst/>
          </a:prstGeom>
          <a:noFill/>
        </p:spPr>
        <p:txBody>
          <a:bodyPr wrap="none" rtlCol="0">
            <a:spAutoFit/>
          </a:bodyPr>
          <a:lstStyle/>
          <a:p>
            <a:r>
              <a:rPr kumimoji="1" lang="en-US" altLang="ja-JP" dirty="0" smtClean="0">
                <a:solidFill>
                  <a:srgbClr val="FF0000"/>
                </a:solidFill>
              </a:rPr>
              <a:t>Crab waist seems </a:t>
            </a:r>
            <a:r>
              <a:rPr kumimoji="1" lang="en-US" altLang="ja-JP" dirty="0" smtClean="0">
                <a:solidFill>
                  <a:srgbClr val="FF0000"/>
                </a:solidFill>
              </a:rPr>
              <a:t>to be effective to</a:t>
            </a:r>
            <a:br>
              <a:rPr kumimoji="1" lang="en-US" altLang="ja-JP" dirty="0" smtClean="0">
                <a:solidFill>
                  <a:srgbClr val="FF0000"/>
                </a:solidFill>
              </a:rPr>
            </a:br>
            <a:r>
              <a:rPr kumimoji="1" lang="en-US" altLang="ja-JP" dirty="0" smtClean="0">
                <a:solidFill>
                  <a:srgbClr val="FF0000"/>
                </a:solidFill>
              </a:rPr>
              <a:t> recover also the luminosity.</a:t>
            </a:r>
            <a:endParaRPr kumimoji="1" lang="ja-JP" altLang="en-US" dirty="0">
              <a:solidFill>
                <a:srgbClr val="FF0000"/>
              </a:solidFill>
            </a:endParaRPr>
          </a:p>
        </p:txBody>
      </p:sp>
      <p:sp>
        <p:nvSpPr>
          <p:cNvPr id="4" name="テキスト ボックス 3"/>
          <p:cNvSpPr txBox="1"/>
          <p:nvPr/>
        </p:nvSpPr>
        <p:spPr>
          <a:xfrm>
            <a:off x="6944421" y="6083483"/>
            <a:ext cx="909511" cy="369332"/>
          </a:xfrm>
          <a:prstGeom prst="rect">
            <a:avLst/>
          </a:prstGeom>
          <a:noFill/>
        </p:spPr>
        <p:txBody>
          <a:bodyPr wrap="none" rtlCol="0">
            <a:spAutoFit/>
          </a:bodyPr>
          <a:lstStyle/>
          <a:p>
            <a:r>
              <a:rPr kumimoji="1" lang="en-US" altLang="ja-JP" dirty="0" smtClean="0"/>
              <a:t>D. Zhou</a:t>
            </a:r>
            <a:endParaRPr kumimoji="1" lang="ja-JP" altLang="en-US" dirty="0"/>
          </a:p>
        </p:txBody>
      </p:sp>
    </p:spTree>
    <p:extLst>
      <p:ext uri="{BB962C8B-B14F-4D97-AF65-F5344CB8AC3E}">
        <p14:creationId xmlns:p14="http://schemas.microsoft.com/office/powerpoint/2010/main" val="176050274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solidFill>
                  <a:srgbClr val="0000FF"/>
                </a:solidFill>
                <a:latin typeface="Marker Felt"/>
                <a:cs typeface="Marker Felt"/>
              </a:rPr>
              <a:t>IP orbit control</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normAutofit/>
          </a:bodyPr>
          <a:lstStyle/>
          <a:p>
            <a:r>
              <a:rPr kumimoji="1" lang="en-US" altLang="ja-JP" sz="2800" dirty="0" smtClean="0"/>
              <a:t>The IP orbit control to maintain an optimum beam collision is more difficult than the KEKB case.</a:t>
            </a:r>
          </a:p>
          <a:p>
            <a:endParaRPr lang="en-US" altLang="ja-JP" sz="2800" dirty="0"/>
          </a:p>
          <a:p>
            <a:endParaRPr kumimoji="1" lang="en-US" altLang="ja-JP" sz="2800" dirty="0" smtClean="0"/>
          </a:p>
          <a:p>
            <a:endParaRPr lang="en-US" altLang="ja-JP" sz="2800" dirty="0"/>
          </a:p>
          <a:p>
            <a:r>
              <a:rPr kumimoji="1" lang="en-US" altLang="ja-JP" sz="2800" dirty="0" smtClean="0"/>
              <a:t>IP orbit is very sensitive to the vibration of QCS (QC1, QC2) magnets.</a:t>
            </a:r>
            <a:endParaRPr kumimoji="1" lang="ja-JP" altLang="en-US" sz="2800" dirty="0"/>
          </a:p>
        </p:txBody>
      </p:sp>
      <p:graphicFrame>
        <p:nvGraphicFramePr>
          <p:cNvPr id="4" name="表 3"/>
          <p:cNvGraphicFramePr>
            <a:graphicFrameLocks noGrp="1"/>
          </p:cNvGraphicFramePr>
          <p:nvPr>
            <p:extLst>
              <p:ext uri="{D42A27DB-BD31-4B8C-83A1-F6EECF244321}">
                <p14:modId xmlns:p14="http://schemas.microsoft.com/office/powerpoint/2010/main" val="434032154"/>
              </p:ext>
            </p:extLst>
          </p:nvPr>
        </p:nvGraphicFramePr>
        <p:xfrm>
          <a:off x="1384300" y="2641600"/>
          <a:ext cx="6096000" cy="148336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endParaRPr kumimoji="1" lang="ja-JP" altLang="en-US" dirty="0"/>
                    </a:p>
                  </a:txBody>
                  <a:tcPr/>
                </a:tc>
                <a:tc>
                  <a:txBody>
                    <a:bodyPr/>
                    <a:lstStyle/>
                    <a:p>
                      <a:r>
                        <a:rPr kumimoji="1" lang="en-US" altLang="ja-JP" dirty="0" smtClean="0"/>
                        <a:t>KEKB</a:t>
                      </a:r>
                      <a:endParaRPr kumimoji="1" lang="ja-JP" altLang="en-US" dirty="0"/>
                    </a:p>
                  </a:txBody>
                  <a:tcPr/>
                </a:tc>
                <a:tc>
                  <a:txBody>
                    <a:bodyPr/>
                    <a:lstStyle/>
                    <a:p>
                      <a:r>
                        <a:rPr kumimoji="1" lang="en-US" altLang="ja-JP" dirty="0" err="1" smtClean="0"/>
                        <a:t>SuperKEKB</a:t>
                      </a:r>
                      <a:endParaRPr kumimoji="1" lang="ja-JP" altLang="en-US" dirty="0"/>
                    </a:p>
                  </a:txBody>
                  <a:tcPr/>
                </a:tc>
              </a:tr>
              <a:tr h="370840">
                <a:tc>
                  <a:txBody>
                    <a:bodyPr/>
                    <a:lstStyle/>
                    <a:p>
                      <a:r>
                        <a:rPr kumimoji="1" lang="en-US" altLang="ja-JP" dirty="0" err="1" smtClean="0">
                          <a:latin typeface="Symbol" charset="2"/>
                          <a:cs typeface="Symbol" charset="2"/>
                        </a:rPr>
                        <a:t>e</a:t>
                      </a:r>
                      <a:r>
                        <a:rPr kumimoji="1" lang="en-US" altLang="ja-JP" baseline="-25000" dirty="0" err="1" smtClean="0"/>
                        <a:t>y</a:t>
                      </a:r>
                      <a:endParaRPr kumimoji="1" lang="ja-JP" altLang="en-US" baseline="-25000" dirty="0"/>
                    </a:p>
                  </a:txBody>
                  <a:tcPr/>
                </a:tc>
                <a:tc>
                  <a:txBody>
                    <a:bodyPr/>
                    <a:lstStyle/>
                    <a:p>
                      <a:r>
                        <a:rPr kumimoji="1" lang="en-US" altLang="ja-JP" dirty="0" smtClean="0"/>
                        <a:t>150pm</a:t>
                      </a:r>
                      <a:endParaRPr kumimoji="1" lang="ja-JP" altLang="en-US" dirty="0"/>
                    </a:p>
                  </a:txBody>
                  <a:tcPr/>
                </a:tc>
                <a:tc>
                  <a:txBody>
                    <a:bodyPr/>
                    <a:lstStyle/>
                    <a:p>
                      <a:r>
                        <a:rPr kumimoji="1" lang="en-US" altLang="ja-JP" dirty="0" smtClean="0"/>
                        <a:t>~8.6pm</a:t>
                      </a:r>
                      <a:r>
                        <a:rPr kumimoji="1" lang="en-US" altLang="ja-JP" baseline="0" dirty="0" smtClean="0"/>
                        <a:t> (LER)</a:t>
                      </a:r>
                      <a:endParaRPr kumimoji="1" lang="ja-JP" altLang="en-US" dirty="0"/>
                    </a:p>
                  </a:txBody>
                  <a:tcPr/>
                </a:tc>
              </a:tr>
              <a:tr h="370840">
                <a:tc>
                  <a:txBody>
                    <a:bodyPr/>
                    <a:lstStyle/>
                    <a:p>
                      <a:r>
                        <a:rPr kumimoji="1" lang="en-US" altLang="ja-JP" dirty="0" smtClean="0">
                          <a:latin typeface="Symbol" charset="2"/>
                          <a:cs typeface="Symbol" charset="2"/>
                        </a:rPr>
                        <a:t>b</a:t>
                      </a:r>
                      <a:r>
                        <a:rPr kumimoji="1" lang="en-US" altLang="ja-JP" baseline="-25000" dirty="0" smtClean="0"/>
                        <a:t>y</a:t>
                      </a:r>
                      <a:r>
                        <a:rPr kumimoji="1" lang="en-US" altLang="ja-JP" baseline="30000" dirty="0" smtClean="0"/>
                        <a:t>*</a:t>
                      </a:r>
                      <a:endParaRPr kumimoji="1" lang="ja-JP" altLang="en-US" baseline="30000" dirty="0"/>
                    </a:p>
                  </a:txBody>
                  <a:tcPr/>
                </a:tc>
                <a:tc>
                  <a:txBody>
                    <a:bodyPr/>
                    <a:lstStyle/>
                    <a:p>
                      <a:r>
                        <a:rPr kumimoji="1" lang="en-US" altLang="ja-JP" dirty="0" smtClean="0"/>
                        <a:t>5.9mm</a:t>
                      </a:r>
                      <a:endParaRPr kumimoji="1" lang="ja-JP" altLang="en-US" dirty="0"/>
                    </a:p>
                  </a:txBody>
                  <a:tcPr/>
                </a:tc>
                <a:tc>
                  <a:txBody>
                    <a:bodyPr/>
                    <a:lstStyle/>
                    <a:p>
                      <a:r>
                        <a:rPr kumimoji="1" lang="en-US" altLang="ja-JP" dirty="0" smtClean="0"/>
                        <a:t>0.27mm(LER)</a:t>
                      </a:r>
                      <a:endParaRPr kumimoji="1" lang="ja-JP" altLang="en-US" dirty="0"/>
                    </a:p>
                  </a:txBody>
                  <a:tcPr/>
                </a:tc>
              </a:tr>
              <a:tr h="370840">
                <a:tc>
                  <a:txBody>
                    <a:bodyPr/>
                    <a:lstStyle/>
                    <a:p>
                      <a:r>
                        <a:rPr kumimoji="1" lang="en-US" altLang="ja-JP" dirty="0" err="1" smtClean="0">
                          <a:latin typeface="Symbol" charset="2"/>
                          <a:cs typeface="Symbol" charset="2"/>
                        </a:rPr>
                        <a:t>s</a:t>
                      </a:r>
                      <a:r>
                        <a:rPr kumimoji="1" lang="en-US" altLang="ja-JP" baseline="-25000" dirty="0" err="1" smtClean="0"/>
                        <a:t>y</a:t>
                      </a:r>
                      <a:r>
                        <a:rPr kumimoji="1" lang="en-US" altLang="ja-JP" baseline="30000" dirty="0" smtClean="0"/>
                        <a:t>*</a:t>
                      </a:r>
                      <a:endParaRPr kumimoji="1" lang="ja-JP" altLang="en-US" baseline="30000" dirty="0"/>
                    </a:p>
                  </a:txBody>
                  <a:tcPr/>
                </a:tc>
                <a:tc>
                  <a:txBody>
                    <a:bodyPr/>
                    <a:lstStyle/>
                    <a:p>
                      <a:r>
                        <a:rPr kumimoji="1" lang="en-US" altLang="ja-JP" dirty="0" smtClean="0"/>
                        <a:t>940nm</a:t>
                      </a:r>
                      <a:endParaRPr kumimoji="1" lang="ja-JP" altLang="en-US" dirty="0"/>
                    </a:p>
                  </a:txBody>
                  <a:tcPr/>
                </a:tc>
                <a:tc>
                  <a:txBody>
                    <a:bodyPr/>
                    <a:lstStyle/>
                    <a:p>
                      <a:r>
                        <a:rPr kumimoji="1" lang="en-US" altLang="ja-JP" dirty="0" smtClean="0"/>
                        <a:t>45nm</a:t>
                      </a:r>
                      <a:endParaRPr kumimoji="1" lang="ja-JP" altLang="en-US" dirty="0"/>
                    </a:p>
                  </a:txBody>
                  <a:tcPr/>
                </a:tc>
              </a:tr>
            </a:tbl>
          </a:graphicData>
        </a:graphic>
      </p:graphicFrame>
    </p:spTree>
    <p:extLst>
      <p:ext uri="{BB962C8B-B14F-4D97-AF65-F5344CB8AC3E}">
        <p14:creationId xmlns:p14="http://schemas.microsoft.com/office/powerpoint/2010/main" val="392695343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rtlCol="0">
            <a:noAutofit/>
          </a:bodyPr>
          <a:lstStyle/>
          <a:p>
            <a:pPr fontAlgn="auto">
              <a:spcAft>
                <a:spcPts val="0"/>
              </a:spcAft>
              <a:defRPr/>
            </a:pPr>
            <a:r>
              <a:rPr lang="en-US" altLang="ja-JP" sz="2800" dirty="0">
                <a:solidFill>
                  <a:srgbClr val="0000FF"/>
                </a:solidFill>
                <a:latin typeface="Marker Felt"/>
                <a:cs typeface="Marker Felt"/>
              </a:rPr>
              <a:t>QCSL vertical position oscillation (measurement) and orbit </a:t>
            </a:r>
            <a:r>
              <a:rPr lang="en-US" altLang="ja-JP" sz="3600" dirty="0">
                <a:solidFill>
                  <a:srgbClr val="0000FF"/>
                </a:solidFill>
                <a:latin typeface="Marker Felt"/>
                <a:cs typeface="Marker Felt"/>
              </a:rPr>
              <a:t>change</a:t>
            </a:r>
            <a:r>
              <a:rPr lang="en-US" altLang="ja-JP" sz="2800" dirty="0">
                <a:solidFill>
                  <a:srgbClr val="0000FF"/>
                </a:solidFill>
                <a:latin typeface="Marker Felt"/>
                <a:cs typeface="Marker Felt"/>
              </a:rPr>
              <a:t> (tracking) :  </a:t>
            </a:r>
            <a:r>
              <a:rPr lang="en-US" altLang="ja-JP" sz="2800" dirty="0" err="1" smtClean="0">
                <a:solidFill>
                  <a:srgbClr val="0000FF"/>
                </a:solidFill>
                <a:latin typeface="Marker Felt"/>
                <a:cs typeface="Marker Felt"/>
              </a:rPr>
              <a:t>SuperKEKB</a:t>
            </a:r>
            <a:r>
              <a:rPr lang="en-US" altLang="ja-JP" sz="2800" dirty="0" smtClean="0">
                <a:solidFill>
                  <a:srgbClr val="0000FF"/>
                </a:solidFill>
                <a:latin typeface="Marker Felt"/>
                <a:cs typeface="Marker Felt"/>
              </a:rPr>
              <a:t> HER</a:t>
            </a:r>
            <a:endParaRPr lang="ja-JP" altLang="en-US" sz="2800" dirty="0">
              <a:solidFill>
                <a:srgbClr val="0000FF"/>
              </a:solidFill>
              <a:latin typeface="Marker Felt"/>
              <a:cs typeface="Marker Felt"/>
            </a:endParaRPr>
          </a:p>
        </p:txBody>
      </p:sp>
      <p:sp>
        <p:nvSpPr>
          <p:cNvPr id="40962" name="テキスト プレースホルダー 4"/>
          <p:cNvSpPr>
            <a:spLocks noGrp="1"/>
          </p:cNvSpPr>
          <p:nvPr>
            <p:ph type="body" idx="1"/>
          </p:nvPr>
        </p:nvSpPr>
        <p:spPr>
          <a:xfrm>
            <a:off x="631825" y="1709738"/>
            <a:ext cx="3567113" cy="831850"/>
          </a:xfrm>
        </p:spPr>
        <p:txBody>
          <a:bodyPr rtlCol="0">
            <a:normAutofit lnSpcReduction="10000"/>
          </a:bodyPr>
          <a:lstStyle/>
          <a:p>
            <a:pPr fontAlgn="auto">
              <a:spcAft>
                <a:spcPts val="0"/>
              </a:spcAft>
              <a:buFont typeface="Arial"/>
              <a:buNone/>
              <a:defRPr/>
            </a:pPr>
            <a:r>
              <a:rPr lang="en-US" altLang="ja-JP" dirty="0" smtClean="0">
                <a:latin typeface="Calisto MT" charset="0"/>
                <a:ea typeface="ＭＳ 明朝" charset="0"/>
                <a:cs typeface="ＭＳ 明朝" charset="0"/>
              </a:rPr>
              <a:t>Vertical orbit at IP</a:t>
            </a:r>
          </a:p>
          <a:p>
            <a:pPr fontAlgn="auto">
              <a:spcAft>
                <a:spcPts val="0"/>
              </a:spcAft>
              <a:buFont typeface="Arial"/>
              <a:buNone/>
              <a:defRPr/>
            </a:pPr>
            <a:r>
              <a:rPr lang="en-US" altLang="ja-JP" dirty="0" smtClean="0">
                <a:latin typeface="Calisto MT" charset="0"/>
                <a:ea typeface="ＭＳ 明朝" charset="0"/>
                <a:cs typeface="ＭＳ 明朝" charset="0"/>
              </a:rPr>
              <a:t>(simulation)</a:t>
            </a:r>
            <a:endParaRPr lang="ja-JP" altLang="en-US" dirty="0" smtClean="0">
              <a:latin typeface="Calisto MT" charset="0"/>
              <a:ea typeface="ＭＳ 明朝" charset="0"/>
              <a:cs typeface="ＭＳ 明朝" charset="0"/>
            </a:endParaRPr>
          </a:p>
        </p:txBody>
      </p:sp>
      <p:sp>
        <p:nvSpPr>
          <p:cNvPr id="19459" name="テキスト プレースホルダー 6"/>
          <p:cNvSpPr>
            <a:spLocks noGrp="1"/>
          </p:cNvSpPr>
          <p:nvPr>
            <p:ph type="body" sz="quarter" idx="3"/>
          </p:nvPr>
        </p:nvSpPr>
        <p:spPr>
          <a:xfrm>
            <a:off x="4945063" y="1798638"/>
            <a:ext cx="3567112" cy="831850"/>
          </a:xfrm>
        </p:spPr>
        <p:txBody>
          <a:bodyPr>
            <a:normAutofit fontScale="85000" lnSpcReduction="20000"/>
          </a:bodyPr>
          <a:lstStyle/>
          <a:p>
            <a:r>
              <a:rPr lang="en-US" altLang="ja-JP" sz="2000">
                <a:latin typeface="Calisto MT" charset="0"/>
                <a:ea typeface="ＭＳ 明朝" charset="0"/>
                <a:cs typeface="ＭＳ 明朝" charset="0"/>
              </a:rPr>
              <a:t>QCSL vertical position</a:t>
            </a:r>
          </a:p>
          <a:p>
            <a:r>
              <a:rPr lang="en-US" altLang="ja-JP" sz="2000">
                <a:latin typeface="Calisto MT" charset="0"/>
                <a:ea typeface="ＭＳ 明朝" charset="0"/>
                <a:cs typeface="ＭＳ 明朝" charset="0"/>
              </a:rPr>
              <a:t>(measurement)</a:t>
            </a:r>
          </a:p>
          <a:p>
            <a:r>
              <a:rPr lang="en-US" altLang="ja-JP" sz="2000">
                <a:latin typeface="Calisto MT" charset="0"/>
                <a:ea typeface="ＭＳ 明朝" charset="0"/>
                <a:cs typeface="ＭＳ 明朝" charset="0"/>
              </a:rPr>
              <a:t>-&gt; QC1L (HER)</a:t>
            </a:r>
            <a:endParaRPr lang="ja-JP" altLang="en-US" sz="2000">
              <a:latin typeface="Calisto MT" charset="0"/>
              <a:ea typeface="ＭＳ 明朝" charset="0"/>
              <a:cs typeface="ＭＳ 明朝" charset="0"/>
            </a:endParaRPr>
          </a:p>
        </p:txBody>
      </p:sp>
      <p:pic>
        <p:nvPicPr>
          <p:cNvPr id="19460" name="コンテンツ プレースホルダー 5"/>
          <p:cNvPicPr>
            <a:picLocks noGrp="1" noChangeAspect="1"/>
          </p:cNvPicPr>
          <p:nvPr>
            <p:ph sz="half" idx="2"/>
          </p:nvPr>
        </p:nvPicPr>
        <p:blipFill>
          <a:blip r:embed="rId2">
            <a:extLst>
              <a:ext uri="{28A0092B-C50C-407E-A947-70E740481C1C}">
                <a14:useLocalDpi xmlns:a14="http://schemas.microsoft.com/office/drawing/2010/main" val="0"/>
              </a:ext>
            </a:extLst>
          </a:blip>
          <a:srcRect t="-28860" b="-28860"/>
          <a:stretch>
            <a:fillRect/>
          </a:stretch>
        </p:blipFill>
        <p:spPr>
          <a:xfrm>
            <a:off x="631825" y="2590800"/>
            <a:ext cx="3567113" cy="3484563"/>
          </a:xfrm>
        </p:spPr>
      </p:pic>
      <p:pic>
        <p:nvPicPr>
          <p:cNvPr id="19461" name="コンテンツ プレースホルダー 9"/>
          <p:cNvPicPr>
            <a:picLocks noGrp="1" noChangeAspect="1"/>
          </p:cNvPicPr>
          <p:nvPr>
            <p:ph sz="quarter" idx="4"/>
          </p:nvPr>
        </p:nvPicPr>
        <p:blipFill>
          <a:blip r:embed="rId3">
            <a:extLst>
              <a:ext uri="{28A0092B-C50C-407E-A947-70E740481C1C}">
                <a14:useLocalDpi xmlns:a14="http://schemas.microsoft.com/office/drawing/2010/main" val="0"/>
              </a:ext>
            </a:extLst>
          </a:blip>
          <a:srcRect t="-27512" b="-27512"/>
          <a:stretch>
            <a:fillRect/>
          </a:stretch>
        </p:blipFill>
        <p:spPr>
          <a:xfrm>
            <a:off x="4945063" y="2590800"/>
            <a:ext cx="3567112" cy="3484563"/>
          </a:xfrm>
        </p:spPr>
      </p:pic>
      <p:cxnSp>
        <p:nvCxnSpPr>
          <p:cNvPr id="11" name="直線矢印コネクタ 10"/>
          <p:cNvCxnSpPr/>
          <p:nvPr/>
        </p:nvCxnSpPr>
        <p:spPr>
          <a:xfrm>
            <a:off x="3125788" y="3521075"/>
            <a:ext cx="0" cy="1257300"/>
          </a:xfrm>
          <a:prstGeom prst="straightConnector1">
            <a:avLst/>
          </a:prstGeom>
          <a:ln w="12700" cmpd="sng">
            <a:headEnd type="arrow"/>
            <a:tailEnd type="arrow"/>
          </a:ln>
        </p:spPr>
        <p:style>
          <a:lnRef idx="2">
            <a:schemeClr val="accent5"/>
          </a:lnRef>
          <a:fillRef idx="0">
            <a:schemeClr val="accent5"/>
          </a:fillRef>
          <a:effectRef idx="1">
            <a:schemeClr val="accent5"/>
          </a:effectRef>
          <a:fontRef idx="minor">
            <a:schemeClr val="tx1"/>
          </a:fontRef>
        </p:style>
      </p:cxnSp>
      <p:sp>
        <p:nvSpPr>
          <p:cNvPr id="19463" name="テキスト ボックス 12"/>
          <p:cNvSpPr txBox="1">
            <a:spLocks noChangeArrowheads="1"/>
          </p:cNvSpPr>
          <p:nvPr/>
        </p:nvSpPr>
        <p:spPr bwMode="auto">
          <a:xfrm>
            <a:off x="1985963" y="3249613"/>
            <a:ext cx="1835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dirty="0">
                <a:latin typeface="Calisto MT" charset="0"/>
                <a:ea typeface="ＭＳ 明朝" charset="0"/>
                <a:cs typeface="ＭＳ 明朝" charset="0"/>
              </a:rPr>
              <a:t>200nm -&gt; ~4</a:t>
            </a:r>
            <a:r>
              <a:rPr lang="en-US" altLang="ja-JP" sz="1800" dirty="0">
                <a:latin typeface="Symbol" charset="0"/>
                <a:cs typeface="Symbol" charset="0"/>
              </a:rPr>
              <a:t>s</a:t>
            </a:r>
            <a:r>
              <a:rPr lang="en-US" altLang="ja-JP" sz="1800" baseline="-25000" dirty="0">
                <a:latin typeface="Calisto MT" charset="0"/>
                <a:ea typeface="ＭＳ 明朝" charset="0"/>
                <a:cs typeface="ＭＳ 明朝" charset="0"/>
              </a:rPr>
              <a:t>y</a:t>
            </a:r>
            <a:r>
              <a:rPr lang="en-US" altLang="ja-JP" sz="1800" dirty="0">
                <a:latin typeface="Calisto MT" charset="0"/>
                <a:ea typeface="ＭＳ 明朝" charset="0"/>
                <a:cs typeface="ＭＳ 明朝" charset="0"/>
              </a:rPr>
              <a:t>*</a:t>
            </a:r>
            <a:endParaRPr lang="ja-JP" altLang="en-US" sz="1800" dirty="0">
              <a:latin typeface="Calisto MT" charset="0"/>
              <a:ea typeface="ＭＳ 明朝" charset="0"/>
              <a:cs typeface="ＭＳ 明朝" charset="0"/>
            </a:endParaRPr>
          </a:p>
        </p:txBody>
      </p:sp>
      <p:sp>
        <p:nvSpPr>
          <p:cNvPr id="2" name="テキスト ボックス 1"/>
          <p:cNvSpPr txBox="1"/>
          <p:nvPr/>
        </p:nvSpPr>
        <p:spPr>
          <a:xfrm>
            <a:off x="191761" y="5880100"/>
            <a:ext cx="8740644" cy="830997"/>
          </a:xfrm>
          <a:prstGeom prst="rect">
            <a:avLst/>
          </a:prstGeom>
          <a:noFill/>
        </p:spPr>
        <p:txBody>
          <a:bodyPr wrap="none" rtlCol="0">
            <a:spAutoFit/>
          </a:bodyPr>
          <a:lstStyle/>
          <a:p>
            <a:r>
              <a:rPr kumimoji="1" lang="en-US" altLang="ja-JP" sz="2400" dirty="0" smtClean="0">
                <a:solidFill>
                  <a:srgbClr val="FF0000"/>
                </a:solidFill>
              </a:rPr>
              <a:t>If the QC1L magnets of </a:t>
            </a:r>
            <a:r>
              <a:rPr kumimoji="1" lang="en-US" altLang="ja-JP" sz="2400" dirty="0" err="1" smtClean="0">
                <a:solidFill>
                  <a:srgbClr val="FF0000"/>
                </a:solidFill>
              </a:rPr>
              <a:t>SuperKEKB</a:t>
            </a:r>
            <a:r>
              <a:rPr kumimoji="1" lang="en-US" altLang="ja-JP" sz="2400" dirty="0" smtClean="0">
                <a:solidFill>
                  <a:srgbClr val="FF0000"/>
                </a:solidFill>
              </a:rPr>
              <a:t> vibrates with the same amplitude </a:t>
            </a:r>
            <a:r>
              <a:rPr kumimoji="1" lang="en-US" altLang="ja-JP" sz="2400" dirty="0" smtClean="0">
                <a:solidFill>
                  <a:srgbClr val="FF0000"/>
                </a:solidFill>
              </a:rPr>
              <a:t/>
            </a:r>
            <a:br>
              <a:rPr kumimoji="1" lang="en-US" altLang="ja-JP" sz="2400" dirty="0" smtClean="0">
                <a:solidFill>
                  <a:srgbClr val="FF0000"/>
                </a:solidFill>
              </a:rPr>
            </a:br>
            <a:r>
              <a:rPr kumimoji="1" lang="en-US" altLang="ja-JP" sz="2400" dirty="0" smtClean="0">
                <a:solidFill>
                  <a:srgbClr val="FF0000"/>
                </a:solidFill>
              </a:rPr>
              <a:t>of </a:t>
            </a:r>
            <a:r>
              <a:rPr kumimoji="1" lang="en-US" altLang="ja-JP" sz="2400" dirty="0" smtClean="0">
                <a:solidFill>
                  <a:srgbClr val="FF0000"/>
                </a:solidFill>
              </a:rPr>
              <a:t>the </a:t>
            </a:r>
            <a:r>
              <a:rPr kumimoji="1" lang="en-US" altLang="ja-JP" sz="2400" dirty="0" smtClean="0">
                <a:solidFill>
                  <a:srgbClr val="FF0000"/>
                </a:solidFill>
              </a:rPr>
              <a:t>QCSL of </a:t>
            </a:r>
            <a:r>
              <a:rPr kumimoji="1" lang="en-US" altLang="ja-JP" sz="2400" dirty="0" smtClean="0">
                <a:solidFill>
                  <a:srgbClr val="FF0000"/>
                </a:solidFill>
              </a:rPr>
              <a:t>the KEKB, the orbit change at IP </a:t>
            </a:r>
            <a:r>
              <a:rPr lang="en-US" altLang="ja-JP" sz="2400" dirty="0" smtClean="0">
                <a:solidFill>
                  <a:srgbClr val="FF0000"/>
                </a:solidFill>
              </a:rPr>
              <a:t>amounts to 4</a:t>
            </a:r>
            <a:r>
              <a:rPr lang="en-US" altLang="ja-JP" sz="2400" dirty="0">
                <a:solidFill>
                  <a:srgbClr val="FF0000"/>
                </a:solidFill>
                <a:latin typeface="Symbol" charset="0"/>
                <a:cs typeface="Symbol" charset="0"/>
              </a:rPr>
              <a:t>s</a:t>
            </a:r>
            <a:r>
              <a:rPr lang="en-US" altLang="ja-JP" sz="2400" baseline="-25000" dirty="0">
                <a:solidFill>
                  <a:srgbClr val="FF0000"/>
                </a:solidFill>
                <a:latin typeface="Calisto MT" charset="0"/>
                <a:ea typeface="ＭＳ 明朝" charset="0"/>
                <a:cs typeface="ＭＳ 明朝" charset="0"/>
              </a:rPr>
              <a:t>y</a:t>
            </a:r>
            <a:r>
              <a:rPr lang="en-US" altLang="ja-JP" sz="2400" dirty="0" smtClean="0">
                <a:solidFill>
                  <a:srgbClr val="FF0000"/>
                </a:solidFill>
                <a:latin typeface="Calisto MT" charset="0"/>
                <a:ea typeface="ＭＳ 明朝" charset="0"/>
                <a:cs typeface="ＭＳ 明朝" charset="0"/>
              </a:rPr>
              <a:t>*.</a:t>
            </a:r>
            <a:endParaRPr kumimoji="1" lang="ja-JP" altLang="en-US" sz="2400" dirty="0">
              <a:solidFill>
                <a:srgbClr val="FF0000"/>
              </a:solidFill>
            </a:endParaRPr>
          </a:p>
        </p:txBody>
      </p:sp>
    </p:spTree>
    <p:extLst>
      <p:ext uri="{BB962C8B-B14F-4D97-AF65-F5344CB8AC3E}">
        <p14:creationId xmlns:p14="http://schemas.microsoft.com/office/powerpoint/2010/main" val="29393796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normAutofit/>
          </a:bodyPr>
          <a:lstStyle/>
          <a:p>
            <a:r>
              <a:rPr lang="en-US" altLang="ja-JP" dirty="0" smtClean="0">
                <a:solidFill>
                  <a:srgbClr val="0000FF"/>
                </a:solidFill>
                <a:latin typeface="Marker Felt"/>
                <a:cs typeface="Marker Felt"/>
              </a:rPr>
              <a:t>SuperKEKB Luminosity Target</a:t>
            </a:r>
            <a:endParaRPr kumimoji="1" lang="ja-JP" altLang="en-US" dirty="0">
              <a:solidFill>
                <a:srgbClr val="0000FF"/>
              </a:solidFill>
              <a:latin typeface="Marker Felt"/>
              <a:cs typeface="Marker Felt"/>
            </a:endParaRPr>
          </a:p>
        </p:txBody>
      </p:sp>
      <p:sp>
        <p:nvSpPr>
          <p:cNvPr id="3" name="コンテンツ プレースホルダ 2"/>
          <p:cNvSpPr>
            <a:spLocks noGrp="1"/>
          </p:cNvSpPr>
          <p:nvPr>
            <p:ph idx="1"/>
          </p:nvPr>
        </p:nvSpPr>
        <p:spPr/>
        <p:txBody>
          <a:bodyPr/>
          <a:lstStyle/>
          <a:p>
            <a:endParaRPr kumimoji="1" lang="ja-JP" altLang="en-US"/>
          </a:p>
        </p:txBody>
      </p:sp>
      <p:sp>
        <p:nvSpPr>
          <p:cNvPr id="4" name="日付プレースホルダ 3"/>
          <p:cNvSpPr>
            <a:spLocks noGrp="1"/>
          </p:cNvSpPr>
          <p:nvPr>
            <p:ph type="dt" sz="half" idx="10"/>
          </p:nvPr>
        </p:nvSpPr>
        <p:spPr/>
        <p:txBody>
          <a:bodyPr/>
          <a:lstStyle/>
          <a:p>
            <a:r>
              <a:rPr kumimoji="1" lang="en-US" altLang="ja-JP" smtClean="0"/>
              <a:t>Feb. 24th, 2011</a:t>
            </a:r>
            <a:endParaRPr kumimoji="1" lang="ja-JP" altLang="en-US" dirty="0"/>
          </a:p>
        </p:txBody>
      </p:sp>
      <p:sp>
        <p:nvSpPr>
          <p:cNvPr id="5" name="フッター プレースホルダ 4"/>
          <p:cNvSpPr>
            <a:spLocks noGrp="1"/>
          </p:cNvSpPr>
          <p:nvPr>
            <p:ph type="ftr" sz="quarter" idx="11"/>
          </p:nvPr>
        </p:nvSpPr>
        <p:spPr/>
        <p:txBody>
          <a:bodyPr/>
          <a:lstStyle/>
          <a:p>
            <a:pPr algn="ctr"/>
            <a:r>
              <a:rPr kumimoji="1" lang="en-US" altLang="ja-JP" smtClean="0"/>
              <a:t>H.Nakayama (KEK) </a:t>
            </a:r>
            <a:endParaRPr kumimoji="1" lang="ja-JP" altLang="en-US" dirty="0"/>
          </a:p>
        </p:txBody>
      </p:sp>
      <p:pic>
        <p:nvPicPr>
          <p:cNvPr id="2050" name="Picture 2"/>
          <p:cNvPicPr>
            <a:picLocks noChangeAspect="1" noChangeArrowheads="1"/>
          </p:cNvPicPr>
          <p:nvPr/>
        </p:nvPicPr>
        <p:blipFill>
          <a:blip r:embed="rId3" cstate="print"/>
          <a:srcRect/>
          <a:stretch>
            <a:fillRect/>
          </a:stretch>
        </p:blipFill>
        <p:spPr bwMode="auto">
          <a:xfrm>
            <a:off x="291835" y="1055914"/>
            <a:ext cx="8558248" cy="5625874"/>
          </a:xfrm>
          <a:prstGeom prst="rect">
            <a:avLst/>
          </a:prstGeom>
          <a:noFill/>
          <a:ln w="9525">
            <a:noFill/>
            <a:miter lim="800000"/>
            <a:headEnd/>
            <a:tailEnd/>
          </a:ln>
        </p:spPr>
      </p:pic>
      <p:sp>
        <p:nvSpPr>
          <p:cNvPr id="7" name="テキスト ボックス 6"/>
          <p:cNvSpPr txBox="1"/>
          <p:nvPr/>
        </p:nvSpPr>
        <p:spPr>
          <a:xfrm>
            <a:off x="7260770" y="990599"/>
            <a:ext cx="1611086" cy="461665"/>
          </a:xfrm>
          <a:prstGeom prst="rect">
            <a:avLst/>
          </a:prstGeom>
          <a:solidFill>
            <a:schemeClr val="bg1"/>
          </a:solidFill>
          <a:ln>
            <a:noFill/>
          </a:ln>
        </p:spPr>
        <p:txBody>
          <a:bodyPr wrap="square" rtlCol="0">
            <a:spAutoFit/>
          </a:bodyPr>
          <a:lstStyle/>
          <a:p>
            <a:r>
              <a:rPr kumimoji="1" lang="en-US" altLang="ja-JP" sz="2400" dirty="0" smtClean="0">
                <a:solidFill>
                  <a:srgbClr val="FF3399"/>
                </a:solidFill>
              </a:rPr>
              <a:t>SuperKEKB</a:t>
            </a:r>
            <a:endParaRPr kumimoji="1" lang="ja-JP" altLang="en-US" sz="2400" dirty="0">
              <a:solidFill>
                <a:srgbClr val="FF3399"/>
              </a:solidFill>
            </a:endParaRPr>
          </a:p>
        </p:txBody>
      </p:sp>
      <p:sp>
        <p:nvSpPr>
          <p:cNvPr id="6" name="正方形/長方形 5"/>
          <p:cNvSpPr/>
          <p:nvPr/>
        </p:nvSpPr>
        <p:spPr>
          <a:xfrm>
            <a:off x="7641666" y="1844824"/>
            <a:ext cx="1502334" cy="369332"/>
          </a:xfrm>
          <a:prstGeom prst="rect">
            <a:avLst/>
          </a:prstGeom>
        </p:spPr>
        <p:txBody>
          <a:bodyPr wrap="none">
            <a:spAutoFit/>
          </a:bodyPr>
          <a:lstStyle/>
          <a:p>
            <a:r>
              <a:rPr lang="en-US" altLang="ja-JP" u="sng" dirty="0"/>
              <a:t>8x10</a:t>
            </a:r>
            <a:r>
              <a:rPr lang="en-US" altLang="ja-JP" u="sng" baseline="30000" dirty="0"/>
              <a:t>35</a:t>
            </a:r>
            <a:r>
              <a:rPr lang="en-US" altLang="ja-JP" u="sng" dirty="0"/>
              <a:t> cm</a:t>
            </a:r>
            <a:r>
              <a:rPr lang="en-US" altLang="ja-JP" u="sng" baseline="30000" dirty="0"/>
              <a:t>-2</a:t>
            </a:r>
            <a:r>
              <a:rPr lang="en-US" altLang="ja-JP" u="sng" dirty="0"/>
              <a:t>s</a:t>
            </a:r>
            <a:r>
              <a:rPr lang="en-US" altLang="ja-JP" u="sng" baseline="30000" dirty="0"/>
              <a:t>-1</a:t>
            </a:r>
            <a:r>
              <a:rPr lang="en-US" altLang="ja-JP" baseline="30000" dirty="0"/>
              <a:t> </a:t>
            </a:r>
            <a:endParaRPr lang="ja-JP" altLang="en-US" dirty="0"/>
          </a:p>
        </p:txBody>
      </p:sp>
      <p:sp>
        <p:nvSpPr>
          <p:cNvPr id="10" name="正方形/長方形 9"/>
          <p:cNvSpPr/>
          <p:nvPr/>
        </p:nvSpPr>
        <p:spPr>
          <a:xfrm>
            <a:off x="6804248" y="2636912"/>
            <a:ext cx="1502334" cy="369332"/>
          </a:xfrm>
          <a:prstGeom prst="rect">
            <a:avLst/>
          </a:prstGeom>
        </p:spPr>
        <p:txBody>
          <a:bodyPr wrap="none">
            <a:spAutoFit/>
          </a:bodyPr>
          <a:lstStyle/>
          <a:p>
            <a:r>
              <a:rPr lang="en-US" altLang="ja-JP" u="sng" dirty="0" smtClean="0"/>
              <a:t>2x10</a:t>
            </a:r>
            <a:r>
              <a:rPr lang="en-US" altLang="ja-JP" u="sng" baseline="30000" dirty="0" smtClean="0"/>
              <a:t>34</a:t>
            </a:r>
            <a:r>
              <a:rPr lang="en-US" altLang="ja-JP" u="sng" dirty="0" smtClean="0"/>
              <a:t> </a:t>
            </a:r>
            <a:r>
              <a:rPr lang="en-US" altLang="ja-JP" u="sng" dirty="0"/>
              <a:t>cm</a:t>
            </a:r>
            <a:r>
              <a:rPr lang="en-US" altLang="ja-JP" u="sng" baseline="30000" dirty="0"/>
              <a:t>-2</a:t>
            </a:r>
            <a:r>
              <a:rPr lang="en-US" altLang="ja-JP" u="sng" dirty="0"/>
              <a:t>s</a:t>
            </a:r>
            <a:r>
              <a:rPr lang="en-US" altLang="ja-JP" u="sng" baseline="30000" dirty="0"/>
              <a:t>-1</a:t>
            </a:r>
            <a:r>
              <a:rPr lang="en-US" altLang="ja-JP" baseline="30000" dirty="0"/>
              <a:t> </a:t>
            </a:r>
            <a:endParaRPr lang="ja-JP" altLang="en-US" dirty="0"/>
          </a:p>
        </p:txBody>
      </p:sp>
      <p:sp>
        <p:nvSpPr>
          <p:cNvPr id="9" name="テキスト ボックス 8"/>
          <p:cNvSpPr txBox="1"/>
          <p:nvPr/>
        </p:nvSpPr>
        <p:spPr>
          <a:xfrm>
            <a:off x="6876256" y="4941168"/>
            <a:ext cx="1296144"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altLang="ja-JP" sz="3200" dirty="0" smtClean="0"/>
              <a:t>x</a:t>
            </a:r>
            <a:r>
              <a:rPr kumimoji="1" lang="en-US" altLang="ja-JP" sz="3200" dirty="0" smtClean="0"/>
              <a:t>40 !!</a:t>
            </a:r>
            <a:endParaRPr kumimoji="1" lang="ja-JP" altLang="en-US" sz="3200" dirty="0"/>
          </a:p>
        </p:txBody>
      </p:sp>
    </p:spTree>
    <p:extLst>
      <p:ext uri="{BB962C8B-B14F-4D97-AF65-F5344CB8AC3E}">
        <p14:creationId xmlns:p14="http://schemas.microsoft.com/office/powerpoint/2010/main" val="332784076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solidFill>
                  <a:srgbClr val="0000FF"/>
                </a:solidFill>
                <a:latin typeface="Marker Felt"/>
                <a:cs typeface="Marker Felt"/>
              </a:rPr>
              <a:t>Countermeasures</a:t>
            </a:r>
            <a:endParaRPr kumimoji="1" lang="ja-JP" altLang="en-US" dirty="0">
              <a:solidFill>
                <a:srgbClr val="0000FF"/>
              </a:solidFill>
              <a:latin typeface="Marker Felt"/>
              <a:cs typeface="Marker Felt"/>
            </a:endParaRPr>
          </a:p>
        </p:txBody>
      </p:sp>
      <p:sp>
        <p:nvSpPr>
          <p:cNvPr id="8" name="コンテンツ プレースホルダー 7"/>
          <p:cNvSpPr>
            <a:spLocks noGrp="1"/>
          </p:cNvSpPr>
          <p:nvPr>
            <p:ph idx="1"/>
          </p:nvPr>
        </p:nvSpPr>
        <p:spPr/>
        <p:txBody>
          <a:bodyPr/>
          <a:lstStyle/>
          <a:p>
            <a:r>
              <a:rPr kumimoji="1" lang="en-US" altLang="ja-JP" dirty="0" smtClean="0"/>
              <a:t>Reinforcement of supports for QCS magnets</a:t>
            </a:r>
          </a:p>
          <a:p>
            <a:r>
              <a:rPr lang="en-US" altLang="ja-JP" dirty="0" smtClean="0"/>
              <a:t>Rely on the coherency of the oscillation of QC1P and QC1E (QC2P and QC1E).</a:t>
            </a:r>
          </a:p>
          <a:p>
            <a:r>
              <a:rPr kumimoji="1" lang="en-US" altLang="ja-JP" dirty="0" smtClean="0"/>
              <a:t>Fast orbit feedback</a:t>
            </a:r>
            <a:endParaRPr kumimoji="1" lang="ja-JP" altLang="en-US" dirty="0"/>
          </a:p>
        </p:txBody>
      </p:sp>
      <p:pic>
        <p:nvPicPr>
          <p:cNvPr id="9" name="図 8"/>
          <p:cNvPicPr>
            <a:picLocks noChangeAspect="1"/>
          </p:cNvPicPr>
          <p:nvPr/>
        </p:nvPicPr>
        <p:blipFill>
          <a:blip r:embed="rId2"/>
          <a:stretch>
            <a:fillRect/>
          </a:stretch>
        </p:blipFill>
        <p:spPr>
          <a:xfrm>
            <a:off x="916527" y="4267378"/>
            <a:ext cx="7651369" cy="2330273"/>
          </a:xfrm>
          <a:prstGeom prst="rect">
            <a:avLst/>
          </a:prstGeom>
        </p:spPr>
      </p:pic>
    </p:spTree>
    <p:extLst>
      <p:ext uri="{BB962C8B-B14F-4D97-AF65-F5344CB8AC3E}">
        <p14:creationId xmlns:p14="http://schemas.microsoft.com/office/powerpoint/2010/main" val="21572208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タイトル 1"/>
          <p:cNvSpPr>
            <a:spLocks noGrp="1"/>
          </p:cNvSpPr>
          <p:nvPr>
            <p:ph type="title"/>
          </p:nvPr>
        </p:nvSpPr>
        <p:spPr/>
        <p:txBody>
          <a:bodyPr>
            <a:noAutofit/>
          </a:bodyPr>
          <a:lstStyle/>
          <a:p>
            <a:r>
              <a:rPr lang="en-US" altLang="ja-JP" sz="3600" dirty="0" smtClean="0">
                <a:solidFill>
                  <a:srgbClr val="0000FF"/>
                </a:solidFill>
                <a:latin typeface="Marker Felt" charset="0"/>
              </a:rPr>
              <a:t>Orbit change at IP with 1</a:t>
            </a:r>
            <a:r>
              <a:rPr lang="en-US" altLang="ja-JP" sz="3600" dirty="0" smtClean="0">
                <a:solidFill>
                  <a:srgbClr val="0000FF"/>
                </a:solidFill>
                <a:latin typeface="Symbol" pitchFamily="18" charset="2"/>
              </a:rPr>
              <a:t>m</a:t>
            </a:r>
            <a:r>
              <a:rPr lang="en-US" altLang="ja-JP" sz="3600" dirty="0" smtClean="0">
                <a:solidFill>
                  <a:srgbClr val="0000FF"/>
                </a:solidFill>
                <a:latin typeface="Marker Felt" charset="0"/>
              </a:rPr>
              <a:t>m offset of QCS magnets</a:t>
            </a:r>
            <a:r>
              <a:rPr lang="ja-JP" altLang="en-US" sz="3600" dirty="0" smtClean="0">
                <a:solidFill>
                  <a:srgbClr val="0000FF"/>
                </a:solidFill>
                <a:latin typeface="Marker Felt" charset="0"/>
              </a:rPr>
              <a:t> </a:t>
            </a:r>
          </a:p>
        </p:txBody>
      </p:sp>
      <p:graphicFrame>
        <p:nvGraphicFramePr>
          <p:cNvPr id="4" name="コンテンツ プレースホルダー 3"/>
          <p:cNvGraphicFramePr>
            <a:graphicFrameLocks noGrp="1"/>
          </p:cNvGraphicFramePr>
          <p:nvPr>
            <p:ph idx="1"/>
          </p:nvPr>
        </p:nvGraphicFramePr>
        <p:xfrm>
          <a:off x="457200" y="1600200"/>
          <a:ext cx="8229600" cy="4160838"/>
        </p:xfrm>
        <a:graphic>
          <a:graphicData uri="http://schemas.openxmlformats.org/drawingml/2006/table">
            <a:tbl>
              <a:tblPr/>
              <a:tblGrid>
                <a:gridCol w="658416"/>
                <a:gridCol w="576064"/>
                <a:gridCol w="1008112"/>
                <a:gridCol w="936104"/>
                <a:gridCol w="864096"/>
                <a:gridCol w="864096"/>
                <a:gridCol w="1008112"/>
                <a:gridCol w="2314600"/>
              </a:tblGrid>
              <a:tr h="1189038">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smtClean="0">
                          <a:ln>
                            <a:noFill/>
                          </a:ln>
                          <a:solidFill>
                            <a:srgbClr val="FFFFFF"/>
                          </a:solidFill>
                          <a:effectLst/>
                          <a:latin typeface="Calibri" pitchFamily="34" charset="0"/>
                          <a:ea typeface="ＭＳ Ｐゴシック" pitchFamily="50" charset="-128"/>
                        </a:rPr>
                        <a:t>K1 (/m)</a:t>
                      </a:r>
                      <a:endParaRPr kumimoji="1" lang="ja-JP" altLang="en-US" sz="1600" b="1" i="0" u="none" strike="noStrike" cap="none" normalizeH="0" baseline="0" dirty="0" smtClean="0">
                        <a:ln>
                          <a:noFill/>
                        </a:ln>
                        <a:solidFill>
                          <a:srgbClr val="FFFFFF"/>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smtClean="0">
                          <a:ln>
                            <a:noFill/>
                          </a:ln>
                          <a:solidFill>
                            <a:srgbClr val="FFFFFF"/>
                          </a:solidFill>
                          <a:effectLst/>
                          <a:latin typeface="Calibri" pitchFamily="34" charset="0"/>
                          <a:ea typeface="ＭＳ Ｐゴシック" pitchFamily="50" charset="-128"/>
                        </a:rPr>
                        <a:t>Distancefrom IP</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smtClean="0">
                          <a:ln>
                            <a:noFill/>
                          </a:ln>
                          <a:solidFill>
                            <a:srgbClr val="FFFFFF"/>
                          </a:solidFill>
                          <a:effectLst/>
                          <a:latin typeface="Calibri" pitchFamily="34" charset="0"/>
                          <a:ea typeface="ＭＳ Ｐゴシック" pitchFamily="50" charset="-128"/>
                        </a:rPr>
                        <a:t>[m]</a:t>
                      </a: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smtClean="0">
                          <a:ln>
                            <a:noFill/>
                          </a:ln>
                          <a:solidFill>
                            <a:srgbClr val="FFFFFF"/>
                          </a:solidFill>
                          <a:effectLst/>
                          <a:latin typeface="Symbol" pitchFamily="18" charset="2"/>
                          <a:ea typeface="ＭＳ Ｐゴシック" pitchFamily="50" charset="-128"/>
                        </a:rPr>
                        <a:t>b</a:t>
                      </a:r>
                      <a:r>
                        <a:rPr kumimoji="1" lang="en-US" altLang="ja-JP" sz="1600" b="1" i="0" u="none" strike="noStrike" cap="none" normalizeH="0" baseline="-25000" smtClean="0">
                          <a:ln>
                            <a:noFill/>
                          </a:ln>
                          <a:solidFill>
                            <a:srgbClr val="FFFFFF"/>
                          </a:solidFill>
                          <a:effectLst/>
                          <a:latin typeface="Calibri" pitchFamily="34" charset="0"/>
                          <a:ea typeface="ＭＳ Ｐゴシック" pitchFamily="50" charset="-128"/>
                        </a:rPr>
                        <a:t>Q </a:t>
                      </a:r>
                      <a:r>
                        <a:rPr kumimoji="1" lang="en-US" altLang="ja-JP" sz="1600" b="1" i="0" u="none" strike="noStrike" cap="none" normalizeH="0" baseline="0" smtClean="0">
                          <a:ln>
                            <a:noFill/>
                          </a:ln>
                          <a:solidFill>
                            <a:srgbClr val="FFFFFF"/>
                          </a:solidFill>
                          <a:effectLst/>
                          <a:latin typeface="Calibri" pitchFamily="34" charset="0"/>
                          <a:ea typeface="ＭＳ Ｐゴシック" pitchFamily="50" charset="-128"/>
                        </a:rPr>
                        <a:t>[m]</a:t>
                      </a:r>
                      <a:endParaRPr kumimoji="1" lang="ja-JP" altLang="en-US" sz="1600" b="1" i="0" u="none" strike="noStrike" cap="none" normalizeH="0" baseline="0" smtClean="0">
                        <a:ln>
                          <a:noFill/>
                        </a:ln>
                        <a:solidFill>
                          <a:srgbClr val="FFFFFF"/>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smtClean="0">
                          <a:ln>
                            <a:noFill/>
                          </a:ln>
                          <a:solidFill>
                            <a:srgbClr val="FFFFFF"/>
                          </a:solidFill>
                          <a:effectLst/>
                          <a:latin typeface="Symbol" pitchFamily="18" charset="2"/>
                          <a:ea typeface="ＭＳ Ｐゴシック" pitchFamily="50" charset="-128"/>
                        </a:rPr>
                        <a:t>b</a:t>
                      </a:r>
                      <a:r>
                        <a:rPr kumimoji="1" lang="en-US" altLang="ja-JP" sz="1600" b="1" i="0" u="none" strike="noStrike" cap="none" normalizeH="0" baseline="-25000" smtClean="0">
                          <a:ln>
                            <a:noFill/>
                          </a:ln>
                          <a:solidFill>
                            <a:srgbClr val="FFFFFF"/>
                          </a:solidFill>
                          <a:effectLst/>
                          <a:latin typeface="Calibri" pitchFamily="34" charset="0"/>
                          <a:ea typeface="ＭＳ Ｐゴシック" pitchFamily="50" charset="-128"/>
                        </a:rPr>
                        <a:t>IP</a:t>
                      </a:r>
                      <a:r>
                        <a:rPr kumimoji="1" lang="en-US" altLang="ja-JP" sz="1600" b="1" i="0" u="none" strike="noStrike" cap="none" normalizeH="0" baseline="0" smtClean="0">
                          <a:ln>
                            <a:noFill/>
                          </a:ln>
                          <a:solidFill>
                            <a:srgbClr val="FFFFFF"/>
                          </a:solidFill>
                          <a:effectLst/>
                          <a:latin typeface="Calibri" pitchFamily="34" charset="0"/>
                          <a:ea typeface="ＭＳ Ｐゴシック" pitchFamily="50" charset="-128"/>
                        </a:rPr>
                        <a:t>[mm]</a:t>
                      </a:r>
                      <a:endParaRPr kumimoji="1" lang="ja-JP" altLang="en-US" sz="1600" b="1" i="0" u="none" strike="noStrike" cap="none" normalizeH="0" baseline="-25000" smtClean="0">
                        <a:ln>
                          <a:noFill/>
                        </a:ln>
                        <a:solidFill>
                          <a:srgbClr val="FFFFFF"/>
                        </a:solidFill>
                        <a:effectLst/>
                        <a:latin typeface="Calibri" pitchFamily="34" charset="0"/>
                        <a:ea typeface="ＭＳ Ｐゴシック" pitchFamily="50" charset="-128"/>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600" b="1" i="0" u="none" strike="noStrike" cap="none" normalizeH="0" baseline="0" smtClean="0">
                        <a:ln>
                          <a:noFill/>
                        </a:ln>
                        <a:solidFill>
                          <a:srgbClr val="FFFFFF"/>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smtClean="0">
                          <a:ln>
                            <a:noFill/>
                          </a:ln>
                          <a:solidFill>
                            <a:srgbClr val="FFFFFF"/>
                          </a:solidFill>
                          <a:effectLst/>
                          <a:latin typeface="Symbol" pitchFamily="18" charset="2"/>
                          <a:ea typeface="ＭＳ Ｐゴシック" pitchFamily="50" charset="-128"/>
                        </a:rPr>
                        <a:t>Dy</a:t>
                      </a:r>
                      <a:r>
                        <a:rPr kumimoji="1" lang="en-US" altLang="ja-JP" sz="1600" b="1" i="0" u="none" strike="noStrike" cap="none" normalizeH="0" baseline="-25000" smtClean="0">
                          <a:ln>
                            <a:noFill/>
                          </a:ln>
                          <a:solidFill>
                            <a:srgbClr val="FFFFFF"/>
                          </a:solidFill>
                          <a:effectLst/>
                          <a:latin typeface="Calibri" pitchFamily="34" charset="0"/>
                          <a:ea typeface="ＭＳ Ｐゴシック" pitchFamily="50" charset="-128"/>
                        </a:rPr>
                        <a:t>y</a:t>
                      </a:r>
                      <a:r>
                        <a:rPr kumimoji="1" lang="en-US" altLang="ja-JP" sz="1600" b="1" i="0" u="none" strike="noStrike" cap="none" normalizeH="0" baseline="0" smtClean="0">
                          <a:ln>
                            <a:noFill/>
                          </a:ln>
                          <a:solidFill>
                            <a:srgbClr val="FFFFFF"/>
                          </a:solidFill>
                          <a:effectLst/>
                          <a:latin typeface="Symbol" pitchFamily="18" charset="2"/>
                          <a:ea typeface="ＭＳ Ｐゴシック" pitchFamily="50" charset="-128"/>
                        </a:rPr>
                        <a:t>/2p</a:t>
                      </a:r>
                      <a:endParaRPr kumimoji="1" lang="ja-JP" altLang="en-US" sz="1600" b="1" i="0" u="none" strike="noStrike" cap="none" normalizeH="0" baseline="-25000" smtClean="0">
                        <a:ln>
                          <a:noFill/>
                        </a:ln>
                        <a:solidFill>
                          <a:srgbClr val="FFFFFF"/>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err="1" smtClean="0">
                          <a:ln>
                            <a:noFill/>
                          </a:ln>
                          <a:solidFill>
                            <a:srgbClr val="FFFFFF"/>
                          </a:solidFill>
                          <a:effectLst/>
                          <a:latin typeface="Calibri" pitchFamily="34" charset="0"/>
                          <a:ea typeface="ＭＳ Ｐゴシック" pitchFamily="50" charset="-128"/>
                        </a:rPr>
                        <a:t>COD@IPfor</a:t>
                      </a:r>
                      <a:r>
                        <a:rPr kumimoji="1" lang="en-US" altLang="ja-JP" sz="1600" b="1" i="0" u="none" strike="noStrike" cap="none" normalizeH="0" baseline="0" dirty="0" smtClean="0">
                          <a:ln>
                            <a:noFill/>
                          </a:ln>
                          <a:solidFill>
                            <a:srgbClr val="FFFFFF"/>
                          </a:solidFill>
                          <a:effectLst/>
                          <a:latin typeface="Calibri" pitchFamily="34" charset="0"/>
                          <a:ea typeface="ＭＳ Ｐゴシック" pitchFamily="50" charset="-128"/>
                        </a:rPr>
                        <a:t> 1</a:t>
                      </a:r>
                      <a:r>
                        <a:rPr kumimoji="1" lang="en-US" altLang="ja-JP" sz="1600" b="1" i="0" u="none" strike="noStrike" cap="none" normalizeH="0" baseline="0" dirty="0" smtClean="0">
                          <a:ln>
                            <a:noFill/>
                          </a:ln>
                          <a:solidFill>
                            <a:srgbClr val="FFFFFF"/>
                          </a:solidFill>
                          <a:effectLst/>
                          <a:latin typeface="Symbol" pitchFamily="18" charset="2"/>
                          <a:ea typeface="ＭＳ Ｐゴシック" pitchFamily="50" charset="-128"/>
                        </a:rPr>
                        <a:t>m</a:t>
                      </a:r>
                      <a:r>
                        <a:rPr kumimoji="1" lang="en-US" altLang="ja-JP" sz="1600" b="1" i="0" u="none" strike="noStrike" cap="none" normalizeH="0" baseline="0" dirty="0" smtClean="0">
                          <a:ln>
                            <a:noFill/>
                          </a:ln>
                          <a:solidFill>
                            <a:srgbClr val="FFFFFF"/>
                          </a:solidFill>
                          <a:effectLst/>
                          <a:latin typeface="Calibri" pitchFamily="34" charset="0"/>
                          <a:ea typeface="ＭＳ Ｐゴシック" pitchFamily="50" charset="-128"/>
                        </a:rPr>
                        <a:t>m Q-offset</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smtClean="0">
                          <a:ln>
                            <a:noFill/>
                          </a:ln>
                          <a:solidFill>
                            <a:srgbClr val="FFFFFF"/>
                          </a:solidFill>
                          <a:effectLst/>
                          <a:latin typeface="Calibri" pitchFamily="34" charset="0"/>
                          <a:ea typeface="ＭＳ Ｐゴシック" pitchFamily="50" charset="-128"/>
                        </a:rPr>
                        <a:t>[</a:t>
                      </a:r>
                      <a:r>
                        <a:rPr kumimoji="1" lang="en-US" altLang="ja-JP" sz="1600" b="1" i="0" u="none" strike="noStrike" cap="none" normalizeH="0" baseline="0" dirty="0" smtClean="0">
                          <a:ln>
                            <a:noFill/>
                          </a:ln>
                          <a:solidFill>
                            <a:srgbClr val="FFFFFF"/>
                          </a:solidFill>
                          <a:effectLst/>
                          <a:latin typeface="Symbol" pitchFamily="18" charset="2"/>
                          <a:ea typeface="ＭＳ Ｐゴシック" pitchFamily="50" charset="-128"/>
                        </a:rPr>
                        <a:t>m</a:t>
                      </a:r>
                      <a:r>
                        <a:rPr kumimoji="1" lang="en-US" altLang="ja-JP" sz="1600" b="1" i="0" u="none" strike="noStrike" cap="none" normalizeH="0" baseline="0" dirty="0" smtClean="0">
                          <a:ln>
                            <a:noFill/>
                          </a:ln>
                          <a:solidFill>
                            <a:srgbClr val="FFFFFF"/>
                          </a:solidFill>
                          <a:effectLst/>
                          <a:latin typeface="Calibri" pitchFamily="34" charset="0"/>
                          <a:ea typeface="ＭＳ Ｐゴシック" pitchFamily="50" charset="-128"/>
                        </a:rPr>
                        <a:t>m]</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smtClean="0">
                          <a:ln>
                            <a:noFill/>
                          </a:ln>
                          <a:solidFill>
                            <a:srgbClr val="FF0000"/>
                          </a:solidFill>
                          <a:effectLst/>
                          <a:latin typeface="Calibri" pitchFamily="34" charset="0"/>
                          <a:ea typeface="ＭＳ Ｐゴシック" pitchFamily="50" charset="-128"/>
                        </a:rPr>
                        <a:t>(New optics)</a:t>
                      </a: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row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QC1L</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LER</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-1.717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0.912</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2504.3</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0.24995</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-0.706</a:t>
                      </a:r>
                      <a:r>
                        <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rPr>
                        <a:t>　</a:t>
                      </a:r>
                      <a:r>
                        <a:rPr kumimoji="1" lang="en-US" altLang="ja-JP" sz="1600" b="0" i="0" u="none" strike="noStrike" cap="none" normalizeH="0" baseline="0" dirty="0" smtClean="0">
                          <a:ln>
                            <a:noFill/>
                          </a:ln>
                          <a:solidFill>
                            <a:srgbClr val="FF0000"/>
                          </a:solidFill>
                          <a:effectLst/>
                          <a:latin typeface="Calibri" pitchFamily="34" charset="0"/>
                          <a:ea typeface="ＭＳ Ｐゴシック" pitchFamily="50" charset="-128"/>
                        </a:rPr>
                        <a:t>(-0.7339)</a:t>
                      </a: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vMerge="1">
                  <a:txBody>
                    <a:bodyPr/>
                    <a:lstStyle/>
                    <a:p>
                      <a:endParaRPr kumimoji="1" lang="ja-JP" altLang="en-US"/>
                    </a:p>
                  </a:txBody>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HER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-1.142</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1.390</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5462.4</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0.3</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0.24997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-0.731  </a:t>
                      </a:r>
                      <a:r>
                        <a:rPr kumimoji="1" lang="en-US" altLang="ja-JP" sz="1600" b="0" i="0" u="none" strike="noStrike" cap="none" normalizeH="0" baseline="0" dirty="0" smtClean="0">
                          <a:ln>
                            <a:noFill/>
                          </a:ln>
                          <a:solidFill>
                            <a:srgbClr val="FF0000"/>
                          </a:solidFill>
                          <a:effectLst/>
                          <a:latin typeface="Calibri" pitchFamily="34" charset="0"/>
                          <a:ea typeface="ＭＳ Ｐゴシック" pitchFamily="50" charset="-128"/>
                        </a:rPr>
                        <a:t>(-0.7684)</a:t>
                      </a:r>
                      <a:endParaRPr kumimoji="1" lang="ja-JP" altLang="en-US" sz="1600" b="0" i="0" u="none" strike="noStrike" cap="none" normalizeH="0" baseline="0" dirty="0" smtClean="0">
                        <a:ln>
                          <a:noFill/>
                        </a:ln>
                        <a:solidFill>
                          <a:srgbClr val="FF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row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QC1R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LER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-1.712</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0.912</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2567.7</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0.24996</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-0.713  </a:t>
                      </a:r>
                      <a:r>
                        <a:rPr kumimoji="1" lang="en-US" altLang="ja-JP" sz="1600" b="0" i="0" u="none" strike="noStrike" cap="none" normalizeH="0" baseline="0" dirty="0" smtClean="0">
                          <a:ln>
                            <a:noFill/>
                          </a:ln>
                          <a:solidFill>
                            <a:srgbClr val="FF0000"/>
                          </a:solidFill>
                          <a:effectLst/>
                          <a:latin typeface="Calibri" pitchFamily="34" charset="0"/>
                          <a:ea typeface="ＭＳ Ｐゴシック" pitchFamily="50" charset="-128"/>
                        </a:rPr>
                        <a:t>(-0.7362)</a:t>
                      </a:r>
                      <a:endParaRPr kumimoji="1" lang="ja-JP" altLang="en-US" sz="1600" b="0" i="0" u="none" strike="noStrike" cap="none" normalizeH="0" baseline="0" dirty="0" smtClean="0">
                        <a:ln>
                          <a:noFill/>
                        </a:ln>
                        <a:solidFill>
                          <a:srgbClr val="FF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vMerge="1">
                  <a:txBody>
                    <a:bodyPr/>
                    <a:lstStyle/>
                    <a:p>
                      <a:endParaRPr kumimoji="1" lang="ja-JP" altLang="en-US"/>
                    </a:p>
                  </a:txBody>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HER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-1.070</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1.430</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5592.6</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0.3</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0.24997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-0.693  </a:t>
                      </a:r>
                      <a:r>
                        <a:rPr kumimoji="1" lang="en-US" altLang="ja-JP" sz="1600" b="0" i="0" u="none" strike="noStrike" cap="none" normalizeH="0" baseline="0" dirty="0" smtClean="0">
                          <a:ln>
                            <a:noFill/>
                          </a:ln>
                          <a:solidFill>
                            <a:srgbClr val="FF0000"/>
                          </a:solidFill>
                          <a:effectLst/>
                          <a:latin typeface="Calibri" pitchFamily="34" charset="0"/>
                          <a:ea typeface="ＭＳ Ｐゴシック" pitchFamily="50" charset="-128"/>
                        </a:rPr>
                        <a:t>(-0.7299)</a:t>
                      </a:r>
                      <a:endParaRPr kumimoji="1" lang="ja-JP" altLang="en-US" sz="1600" b="0" i="0" u="none" strike="noStrike" cap="none" normalizeH="0" baseline="0" dirty="0" smtClean="0">
                        <a:ln>
                          <a:noFill/>
                        </a:ln>
                        <a:solidFill>
                          <a:srgbClr val="FF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row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QC2L</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LER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0.84161</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1.9099</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962.2</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0.25004</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0.2145</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vMerge="1">
                  <a:txBody>
                    <a:bodyPr/>
                    <a:lstStyle/>
                    <a:p>
                      <a:endParaRPr kumimoji="1" lang="ja-JP" altLang="en-US"/>
                    </a:p>
                  </a:txBody>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HER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0.65023</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2.6799</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1923.3</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0.3</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0.25030</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0.2470</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row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QC2R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LER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0.83924</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1.9760</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924.6</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0.27</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0.25005</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0.2097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vMerge="1">
                  <a:txBody>
                    <a:bodyPr/>
                    <a:lstStyle/>
                    <a:p>
                      <a:endParaRPr kumimoji="1" lang="ja-JP" altLang="en-US"/>
                    </a:p>
                  </a:txBody>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HER</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rPr>
                        <a:t> </a:t>
                      </a: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0.55577</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rPr>
                        <a:t> </a:t>
                      </a: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2.9449</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1806.9</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rgbClr val="000000"/>
                          </a:solidFill>
                          <a:effectLst/>
                          <a:latin typeface="Calibri" pitchFamily="34" charset="0"/>
                          <a:ea typeface="ＭＳ Ｐゴシック" pitchFamily="50" charset="-128"/>
                        </a:rPr>
                        <a:t>0.3</a:t>
                      </a:r>
                      <a:endParaRPr kumimoji="1" lang="ja-JP" altLang="en-US" sz="1600" b="0" i="0" u="none" strike="noStrike" cap="none" normalizeH="0" baseline="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0.25004</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Calibri" pitchFamily="34" charset="0"/>
                          <a:ea typeface="ＭＳ Ｐゴシック" pitchFamily="50" charset="-128"/>
                        </a:rPr>
                        <a:t>0.2046</a:t>
                      </a:r>
                      <a:endParaRPr kumimoji="1" lang="ja-JP" altLang="en-US" sz="1600" b="0" i="0" u="none" strike="noStrike" cap="none" normalizeH="0" baseline="0" dirty="0" smtClean="0">
                        <a:ln>
                          <a:noFill/>
                        </a:ln>
                        <a:solidFill>
                          <a:srgbClr val="000000"/>
                        </a:solidFill>
                        <a:effectLst/>
                        <a:latin typeface="Calibri" pitchFamily="34" charset="0"/>
                        <a:ea typeface="ＭＳ Ｐゴシック" pitchFamily="50" charset="-128"/>
                      </a:endParaRPr>
                    </a:p>
                  </a:txBody>
                  <a:tcPr marT="45727" marB="4572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graphicFrame>
        <p:nvGraphicFramePr>
          <p:cNvPr id="50266" name="オブジェクト 4"/>
          <p:cNvGraphicFramePr>
            <a:graphicFrameLocks noChangeAspect="1"/>
          </p:cNvGraphicFramePr>
          <p:nvPr/>
        </p:nvGraphicFramePr>
        <p:xfrm>
          <a:off x="1259632" y="5877272"/>
          <a:ext cx="3704592" cy="623570"/>
        </p:xfrm>
        <a:graphic>
          <a:graphicData uri="http://schemas.openxmlformats.org/presentationml/2006/ole">
            <mc:AlternateContent xmlns:mc="http://schemas.openxmlformats.org/markup-compatibility/2006">
              <mc:Choice xmlns:v="urn:schemas-microsoft-com:vml" Requires="v">
                <p:oleObj spid="_x0000_s4120" name="数式" r:id="rId3" imgW="2322000" imgH="383760" progId="Equation.3">
                  <p:embed/>
                </p:oleObj>
              </mc:Choice>
              <mc:Fallback>
                <p:oleObj name="数式" r:id="rId3" imgW="2322000" imgH="3837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5877272"/>
                        <a:ext cx="3704592" cy="6235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267" name="テキスト ボックス 5"/>
          <p:cNvSpPr txBox="1">
            <a:spLocks noChangeArrowheads="1"/>
          </p:cNvSpPr>
          <p:nvPr/>
        </p:nvSpPr>
        <p:spPr bwMode="auto">
          <a:xfrm>
            <a:off x="611560" y="6021288"/>
            <a:ext cx="608013" cy="368300"/>
          </a:xfrm>
          <a:prstGeom prst="rect">
            <a:avLst/>
          </a:prstGeom>
          <a:noFill/>
          <a:ln w="9525">
            <a:noFill/>
            <a:miter lim="800000"/>
            <a:headEnd/>
            <a:tailEnd/>
          </a:ln>
        </p:spPr>
        <p:txBody>
          <a:bodyPr wrap="none">
            <a:spAutoFit/>
          </a:bodyPr>
          <a:lstStyle/>
          <a:p>
            <a:r>
              <a:rPr lang="en-US" altLang="ja-JP" dirty="0"/>
              <a:t>COD</a:t>
            </a:r>
            <a:endParaRPr lang="ja-JP" altLang="en-US" dirty="0"/>
          </a:p>
        </p:txBody>
      </p:sp>
      <p:cxnSp>
        <p:nvCxnSpPr>
          <p:cNvPr id="8" name="直線矢印コネクタ 7"/>
          <p:cNvCxnSpPr>
            <a:cxnSpLocks noChangeShapeType="1"/>
          </p:cNvCxnSpPr>
          <p:nvPr/>
        </p:nvCxnSpPr>
        <p:spPr bwMode="auto">
          <a:xfrm flipH="1" flipV="1">
            <a:off x="8100392" y="5733256"/>
            <a:ext cx="7317" cy="265012"/>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sp>
        <p:nvSpPr>
          <p:cNvPr id="50269" name="テキスト ボックス 8"/>
          <p:cNvSpPr txBox="1">
            <a:spLocks noChangeArrowheads="1"/>
          </p:cNvSpPr>
          <p:nvPr/>
        </p:nvSpPr>
        <p:spPr bwMode="auto">
          <a:xfrm>
            <a:off x="5076056" y="5949280"/>
            <a:ext cx="3846141" cy="738664"/>
          </a:xfrm>
          <a:prstGeom prst="rect">
            <a:avLst/>
          </a:prstGeom>
          <a:noFill/>
          <a:ln w="9525">
            <a:noFill/>
            <a:miter lim="800000"/>
            <a:headEnd/>
            <a:tailEnd/>
          </a:ln>
        </p:spPr>
        <p:txBody>
          <a:bodyPr wrap="square">
            <a:spAutoFit/>
          </a:bodyPr>
          <a:lstStyle/>
          <a:p>
            <a:r>
              <a:rPr lang="en-US" altLang="ja-JP" sz="1400" dirty="0"/>
              <a:t>If QCS magnets for </a:t>
            </a:r>
            <a:r>
              <a:rPr lang="en-US" altLang="ja-JP" sz="1400" dirty="0" smtClean="0"/>
              <a:t>both rings move coherently, orbit </a:t>
            </a:r>
            <a:r>
              <a:rPr lang="en-US" altLang="ja-JP" sz="1400" dirty="0"/>
              <a:t>difference of the two beam becomes much smaller (1/10 ~ 1/20) than non-coherent case.</a:t>
            </a:r>
            <a:endParaRPr lang="ja-JP" altLang="en-US" sz="1400" dirty="0"/>
          </a:p>
        </p:txBody>
      </p:sp>
      <p:sp>
        <p:nvSpPr>
          <p:cNvPr id="50270" name="テキスト ボックス 12"/>
          <p:cNvSpPr txBox="1">
            <a:spLocks noChangeArrowheads="1"/>
          </p:cNvSpPr>
          <p:nvPr/>
        </p:nvSpPr>
        <p:spPr bwMode="auto">
          <a:xfrm>
            <a:off x="8604448" y="2780928"/>
            <a:ext cx="441325" cy="708025"/>
          </a:xfrm>
          <a:prstGeom prst="rect">
            <a:avLst/>
          </a:prstGeom>
          <a:noFill/>
          <a:ln w="9525">
            <a:noFill/>
            <a:miter lim="800000"/>
            <a:headEnd/>
            <a:tailEnd/>
          </a:ln>
        </p:spPr>
        <p:txBody>
          <a:bodyPr wrap="none">
            <a:spAutoFit/>
          </a:bodyPr>
          <a:lstStyle/>
          <a:p>
            <a:r>
              <a:rPr lang="en-US" altLang="ja-JP" sz="4000" dirty="0"/>
              <a:t>&gt;</a:t>
            </a:r>
            <a:endParaRPr lang="ja-JP" altLang="en-US" sz="4000" dirty="0"/>
          </a:p>
        </p:txBody>
      </p:sp>
      <p:sp>
        <p:nvSpPr>
          <p:cNvPr id="50271" name="テキスト ボックス 13"/>
          <p:cNvSpPr txBox="1">
            <a:spLocks noChangeArrowheads="1"/>
          </p:cNvSpPr>
          <p:nvPr/>
        </p:nvSpPr>
        <p:spPr bwMode="auto">
          <a:xfrm>
            <a:off x="8604448" y="3573016"/>
            <a:ext cx="441325" cy="706438"/>
          </a:xfrm>
          <a:prstGeom prst="rect">
            <a:avLst/>
          </a:prstGeom>
          <a:noFill/>
          <a:ln w="9525">
            <a:noFill/>
            <a:miter lim="800000"/>
            <a:headEnd/>
            <a:tailEnd/>
          </a:ln>
        </p:spPr>
        <p:txBody>
          <a:bodyPr wrap="none">
            <a:spAutoFit/>
          </a:bodyPr>
          <a:lstStyle/>
          <a:p>
            <a:r>
              <a:rPr lang="en-US" altLang="ja-JP" sz="4000" dirty="0"/>
              <a:t>&gt;</a:t>
            </a:r>
            <a:endParaRPr lang="ja-JP" altLang="en-US" sz="4000" dirty="0"/>
          </a:p>
        </p:txBody>
      </p:sp>
      <p:sp>
        <p:nvSpPr>
          <p:cNvPr id="50272" name="テキスト ボックス 14"/>
          <p:cNvSpPr txBox="1">
            <a:spLocks noChangeArrowheads="1"/>
          </p:cNvSpPr>
          <p:nvPr/>
        </p:nvSpPr>
        <p:spPr bwMode="auto">
          <a:xfrm>
            <a:off x="8604448" y="4221088"/>
            <a:ext cx="441325" cy="708025"/>
          </a:xfrm>
          <a:prstGeom prst="rect">
            <a:avLst/>
          </a:prstGeom>
          <a:noFill/>
          <a:ln w="9525">
            <a:noFill/>
            <a:miter lim="800000"/>
            <a:headEnd/>
            <a:tailEnd/>
          </a:ln>
        </p:spPr>
        <p:txBody>
          <a:bodyPr wrap="none">
            <a:spAutoFit/>
          </a:bodyPr>
          <a:lstStyle/>
          <a:p>
            <a:r>
              <a:rPr lang="en-US" altLang="ja-JP" sz="4000" dirty="0"/>
              <a:t>&gt;</a:t>
            </a:r>
            <a:endParaRPr lang="ja-JP" altLang="en-US" sz="4000" dirty="0"/>
          </a:p>
        </p:txBody>
      </p:sp>
      <p:sp>
        <p:nvSpPr>
          <p:cNvPr id="50273" name="テキスト ボックス 15"/>
          <p:cNvSpPr txBox="1">
            <a:spLocks noChangeArrowheads="1"/>
          </p:cNvSpPr>
          <p:nvPr/>
        </p:nvSpPr>
        <p:spPr bwMode="auto">
          <a:xfrm>
            <a:off x="8604448" y="5013176"/>
            <a:ext cx="439738" cy="708025"/>
          </a:xfrm>
          <a:prstGeom prst="rect">
            <a:avLst/>
          </a:prstGeom>
          <a:noFill/>
          <a:ln w="9525">
            <a:noFill/>
            <a:miter lim="800000"/>
            <a:headEnd/>
            <a:tailEnd/>
          </a:ln>
        </p:spPr>
        <p:txBody>
          <a:bodyPr wrap="none">
            <a:spAutoFit/>
          </a:bodyPr>
          <a:lstStyle/>
          <a:p>
            <a:r>
              <a:rPr lang="en-US" altLang="ja-JP" sz="4000" dirty="0"/>
              <a:t>&gt;</a:t>
            </a:r>
            <a:endParaRPr lang="ja-JP" altLang="en-US" sz="4000" dirty="0"/>
          </a:p>
        </p:txBody>
      </p:sp>
      <p:sp>
        <p:nvSpPr>
          <p:cNvPr id="12" name="テキスト ボックス 11"/>
          <p:cNvSpPr txBox="1"/>
          <p:nvPr/>
        </p:nvSpPr>
        <p:spPr>
          <a:xfrm>
            <a:off x="7308304" y="1196752"/>
            <a:ext cx="1440160" cy="338554"/>
          </a:xfrm>
          <a:prstGeom prst="rect">
            <a:avLst/>
          </a:prstGeom>
          <a:noFill/>
        </p:spPr>
        <p:txBody>
          <a:bodyPr wrap="square" rtlCol="0">
            <a:spAutoFit/>
          </a:bodyPr>
          <a:lstStyle/>
          <a:p>
            <a:r>
              <a:rPr kumimoji="1" lang="en-US" altLang="ja-JP" sz="1600" dirty="0" smtClean="0"/>
              <a:t>Old optics</a:t>
            </a:r>
            <a:endParaRPr kumimoji="1" lang="ja-JP" altLang="en-US" sz="1600" dirty="0"/>
          </a:p>
        </p:txBody>
      </p:sp>
    </p:spTree>
    <p:extLst>
      <p:ext uri="{BB962C8B-B14F-4D97-AF65-F5344CB8AC3E}">
        <p14:creationId xmlns:p14="http://schemas.microsoft.com/office/powerpoint/2010/main" val="141436706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0" y="241300"/>
            <a:ext cx="9144000" cy="6358342"/>
          </a:xfrm>
          <a:prstGeom prst="rect">
            <a:avLst/>
          </a:prstGeom>
        </p:spPr>
      </p:pic>
    </p:spTree>
    <p:extLst>
      <p:ext uri="{BB962C8B-B14F-4D97-AF65-F5344CB8AC3E}">
        <p14:creationId xmlns:p14="http://schemas.microsoft.com/office/powerpoint/2010/main" val="309543995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63500" y="0"/>
            <a:ext cx="9004397" cy="6858000"/>
          </a:xfrm>
          <a:prstGeom prst="rect">
            <a:avLst/>
          </a:prstGeom>
        </p:spPr>
      </p:pic>
    </p:spTree>
    <p:extLst>
      <p:ext uri="{BB962C8B-B14F-4D97-AF65-F5344CB8AC3E}">
        <p14:creationId xmlns:p14="http://schemas.microsoft.com/office/powerpoint/2010/main" val="174157259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図 3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36688" y="5530850"/>
            <a:ext cx="1789112"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 name="タイトル 1"/>
          <p:cNvSpPr>
            <a:spLocks noGrp="1"/>
          </p:cNvSpPr>
          <p:nvPr>
            <p:ph type="title"/>
          </p:nvPr>
        </p:nvSpPr>
        <p:spPr>
          <a:xfrm>
            <a:off x="457200" y="-182563"/>
            <a:ext cx="8229600" cy="1143001"/>
          </a:xfrm>
        </p:spPr>
        <p:txBody>
          <a:bodyPr/>
          <a:lstStyle/>
          <a:p>
            <a:r>
              <a:rPr lang="en-US" altLang="ja-JP" dirty="0">
                <a:solidFill>
                  <a:srgbClr val="0000FF"/>
                </a:solidFill>
                <a:latin typeface="Marker Felt" charset="0"/>
                <a:ea typeface="ＭＳ Ｐゴシック" charset="0"/>
                <a:cs typeface="Marker Felt" charset="0"/>
              </a:rPr>
              <a:t>Orbit feedback at IP :Algorism </a:t>
            </a:r>
            <a:endParaRPr lang="ja-JP" altLang="en-US" dirty="0">
              <a:solidFill>
                <a:srgbClr val="0000FF"/>
              </a:solidFill>
              <a:latin typeface="Marker Felt" charset="0"/>
              <a:ea typeface="ＭＳ Ｐゴシック" charset="0"/>
              <a:cs typeface="Marker Felt" charset="0"/>
            </a:endParaRPr>
          </a:p>
        </p:txBody>
      </p:sp>
      <p:sp>
        <p:nvSpPr>
          <p:cNvPr id="40963" name="コンテンツ プレースホルダー 2"/>
          <p:cNvSpPr>
            <a:spLocks noGrp="1"/>
          </p:cNvSpPr>
          <p:nvPr>
            <p:ph idx="1"/>
          </p:nvPr>
        </p:nvSpPr>
        <p:spPr>
          <a:xfrm>
            <a:off x="392113" y="793750"/>
            <a:ext cx="8229600" cy="6084888"/>
          </a:xfrm>
        </p:spPr>
        <p:txBody>
          <a:bodyPr/>
          <a:lstStyle/>
          <a:p>
            <a:r>
              <a:rPr lang="en-US" altLang="ja-JP">
                <a:latin typeface="Calibri" charset="0"/>
                <a:ea typeface="ＭＳ Ｐゴシック" charset="0"/>
              </a:rPr>
              <a:t>Beam-beam deflection (SLC, KEKB vertical)</a:t>
            </a:r>
          </a:p>
          <a:p>
            <a:endParaRPr lang="en-US" altLang="ja-JP">
              <a:latin typeface="Calibri" charset="0"/>
              <a:ea typeface="ＭＳ Ｐゴシック" charset="0"/>
            </a:endParaRPr>
          </a:p>
          <a:p>
            <a:endParaRPr lang="en-US" altLang="ja-JP">
              <a:latin typeface="Calibri" charset="0"/>
              <a:ea typeface="ＭＳ Ｐゴシック" charset="0"/>
            </a:endParaRPr>
          </a:p>
          <a:p>
            <a:endParaRPr lang="en-US" altLang="ja-JP">
              <a:latin typeface="Calibri" charset="0"/>
              <a:ea typeface="ＭＳ Ｐゴシック" charset="0"/>
            </a:endParaRPr>
          </a:p>
          <a:p>
            <a:r>
              <a:rPr lang="en-US" altLang="ja-JP">
                <a:latin typeface="Calibri" charset="0"/>
                <a:ea typeface="ＭＳ Ｐゴシック" charset="0"/>
              </a:rPr>
              <a:t>Luminosity feedback (dithering)(PEP-II)</a:t>
            </a:r>
          </a:p>
          <a:p>
            <a:endParaRPr lang="en-US" altLang="ja-JP">
              <a:latin typeface="Calibri" charset="0"/>
              <a:ea typeface="ＭＳ Ｐゴシック" charset="0"/>
            </a:endParaRPr>
          </a:p>
          <a:p>
            <a:endParaRPr lang="en-US" altLang="ja-JP">
              <a:latin typeface="Calibri" charset="0"/>
              <a:ea typeface="ＭＳ Ｐゴシック" charset="0"/>
            </a:endParaRPr>
          </a:p>
          <a:p>
            <a:r>
              <a:rPr lang="en-US" altLang="ja-JP">
                <a:latin typeface="Calibri" charset="0"/>
                <a:ea typeface="ＭＳ Ｐゴシック" charset="0"/>
              </a:rPr>
              <a:t>Beam size feedback (KEKB horizontal)</a:t>
            </a:r>
            <a:endParaRPr lang="ja-JP" altLang="en-US">
              <a:latin typeface="Calibri" charset="0"/>
              <a:ea typeface="ＭＳ Ｐゴシック" charset="0"/>
            </a:endParaRPr>
          </a:p>
        </p:txBody>
      </p:sp>
      <p:grpSp>
        <p:nvGrpSpPr>
          <p:cNvPr id="40964" name="図形グループ 14"/>
          <p:cNvGrpSpPr>
            <a:grpSpLocks/>
          </p:cNvGrpSpPr>
          <p:nvPr/>
        </p:nvGrpSpPr>
        <p:grpSpPr bwMode="auto">
          <a:xfrm>
            <a:off x="960438" y="1465263"/>
            <a:ext cx="7010400" cy="1870075"/>
            <a:chOff x="960039" y="2218318"/>
            <a:chExt cx="7010328" cy="1869974"/>
          </a:xfrm>
        </p:grpSpPr>
        <p:cxnSp>
          <p:nvCxnSpPr>
            <p:cNvPr id="5" name="直線コネクタ 4"/>
            <p:cNvCxnSpPr/>
            <p:nvPr/>
          </p:nvCxnSpPr>
          <p:spPr>
            <a:xfrm flipV="1">
              <a:off x="3407939" y="2399283"/>
              <a:ext cx="2287564" cy="776245"/>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直線コネクタ 5"/>
            <p:cNvCxnSpPr/>
            <p:nvPr/>
          </p:nvCxnSpPr>
          <p:spPr>
            <a:xfrm flipH="1" flipV="1">
              <a:off x="1142599" y="2402458"/>
              <a:ext cx="2287565" cy="776245"/>
            </a:xfrm>
            <a:prstGeom prst="line">
              <a:avLst/>
            </a:prstGeom>
            <a:ln>
              <a:tailEnd type="triangle" w="lg" len="lg"/>
            </a:ln>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a:off x="3420639" y="2945354"/>
              <a:ext cx="2287564" cy="774658"/>
            </a:xfrm>
            <a:prstGeom prst="line">
              <a:avLst/>
            </a:prstGeom>
            <a:ln>
              <a:tailEnd type="triangle" w="lg" len="lg"/>
            </a:ln>
          </p:spPr>
          <p:style>
            <a:lnRef idx="2">
              <a:schemeClr val="accent1"/>
            </a:lnRef>
            <a:fillRef idx="0">
              <a:schemeClr val="accent1"/>
            </a:fillRef>
            <a:effectRef idx="1">
              <a:schemeClr val="accent1"/>
            </a:effectRef>
            <a:fontRef idx="minor">
              <a:schemeClr val="tx1"/>
            </a:fontRef>
          </p:style>
        </p:cxnSp>
        <p:cxnSp>
          <p:nvCxnSpPr>
            <p:cNvPr id="8" name="直線コネクタ 7"/>
            <p:cNvCxnSpPr/>
            <p:nvPr/>
          </p:nvCxnSpPr>
          <p:spPr>
            <a:xfrm flipV="1">
              <a:off x="1129899" y="2939004"/>
              <a:ext cx="2287565" cy="774658"/>
            </a:xfrm>
            <a:prstGeom prst="line">
              <a:avLst/>
            </a:prstGeom>
          </p:spPr>
          <p:style>
            <a:lnRef idx="2">
              <a:schemeClr val="accent1"/>
            </a:lnRef>
            <a:fillRef idx="0">
              <a:schemeClr val="accent1"/>
            </a:fillRef>
            <a:effectRef idx="1">
              <a:schemeClr val="accent1"/>
            </a:effectRef>
            <a:fontRef idx="minor">
              <a:schemeClr val="tx1"/>
            </a:fontRef>
          </p:style>
        </p:cxnSp>
        <p:sp>
          <p:nvSpPr>
            <p:cNvPr id="40982" name="テキスト ボックス 8"/>
            <p:cNvSpPr txBox="1">
              <a:spLocks noChangeArrowheads="1"/>
            </p:cNvSpPr>
            <p:nvPr/>
          </p:nvSpPr>
          <p:spPr bwMode="auto">
            <a:xfrm>
              <a:off x="2613070" y="2302319"/>
              <a:ext cx="16150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latin typeface="Symbol" charset="0"/>
                  <a:cs typeface="Symbol" charset="0"/>
                </a:rPr>
                <a:t>D</a:t>
              </a:r>
              <a:r>
                <a:rPr lang="en-US" altLang="ja-JP" sz="1800"/>
                <a:t>y at IP= </a:t>
              </a:r>
            </a:p>
            <a:p>
              <a:r>
                <a:rPr lang="en-US" altLang="ja-JP" sz="1800"/>
                <a:t>~5nm ~1/10</a:t>
              </a:r>
              <a:r>
                <a:rPr lang="en-US" altLang="ja-JP" sz="1800">
                  <a:latin typeface="Symbol" charset="0"/>
                  <a:cs typeface="Symbol" charset="0"/>
                </a:rPr>
                <a:t>s</a:t>
              </a:r>
              <a:r>
                <a:rPr lang="en-US" altLang="ja-JP" sz="1800" baseline="-25000"/>
                <a:t>y</a:t>
              </a:r>
              <a:r>
                <a:rPr lang="en-US" altLang="ja-JP" sz="1800" baseline="30000"/>
                <a:t>*</a:t>
              </a:r>
              <a:endParaRPr lang="ja-JP" altLang="en-US" sz="1800" baseline="30000"/>
            </a:p>
          </p:txBody>
        </p:sp>
        <p:sp>
          <p:nvSpPr>
            <p:cNvPr id="40983" name="テキスト ボックス 9"/>
            <p:cNvSpPr txBox="1">
              <a:spLocks noChangeArrowheads="1"/>
            </p:cNvSpPr>
            <p:nvPr/>
          </p:nvSpPr>
          <p:spPr bwMode="auto">
            <a:xfrm>
              <a:off x="5708363" y="2218318"/>
              <a:ext cx="6268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BPM</a:t>
              </a:r>
              <a:endParaRPr lang="ja-JP" altLang="en-US" sz="1800"/>
            </a:p>
          </p:txBody>
        </p:sp>
        <p:sp>
          <p:nvSpPr>
            <p:cNvPr id="40984" name="テキスト ボックス 10"/>
            <p:cNvSpPr txBox="1">
              <a:spLocks noChangeArrowheads="1"/>
            </p:cNvSpPr>
            <p:nvPr/>
          </p:nvSpPr>
          <p:spPr bwMode="auto">
            <a:xfrm>
              <a:off x="3226181" y="3180677"/>
              <a:ext cx="3642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IP</a:t>
              </a:r>
              <a:endParaRPr lang="ja-JP" altLang="en-US" sz="1800"/>
            </a:p>
          </p:txBody>
        </p:sp>
        <p:sp>
          <p:nvSpPr>
            <p:cNvPr id="40985" name="テキスト ボックス 11"/>
            <p:cNvSpPr txBox="1">
              <a:spLocks noChangeArrowheads="1"/>
            </p:cNvSpPr>
            <p:nvPr/>
          </p:nvSpPr>
          <p:spPr bwMode="auto">
            <a:xfrm>
              <a:off x="960039" y="3718960"/>
              <a:ext cx="6268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BPM</a:t>
              </a:r>
              <a:endParaRPr lang="ja-JP" altLang="en-US" sz="1800"/>
            </a:p>
          </p:txBody>
        </p:sp>
        <p:sp>
          <p:nvSpPr>
            <p:cNvPr id="40986" name="テキスト ボックス 12"/>
            <p:cNvSpPr txBox="1">
              <a:spLocks noChangeArrowheads="1"/>
            </p:cNvSpPr>
            <p:nvPr/>
          </p:nvSpPr>
          <p:spPr bwMode="auto">
            <a:xfrm>
              <a:off x="5913794" y="2538860"/>
              <a:ext cx="20565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latin typeface="Symbol" charset="0"/>
                  <a:cs typeface="Symbol" charset="0"/>
                </a:rPr>
                <a:t>D</a:t>
              </a:r>
              <a:r>
                <a:rPr lang="en-US" altLang="ja-JP" sz="1800"/>
                <a:t>y at BPM= ~1.3</a:t>
              </a:r>
              <a:r>
                <a:rPr lang="en-US" altLang="ja-JP" sz="1800">
                  <a:latin typeface="Symbol" charset="0"/>
                  <a:cs typeface="Symbol" charset="0"/>
                </a:rPr>
                <a:t>m</a:t>
              </a:r>
              <a:r>
                <a:rPr lang="en-US" altLang="ja-JP" sz="1800"/>
                <a:t>m</a:t>
              </a:r>
              <a:endParaRPr lang="ja-JP" altLang="en-US" sz="1800"/>
            </a:p>
          </p:txBody>
        </p:sp>
        <p:sp>
          <p:nvSpPr>
            <p:cNvPr id="14" name="テキスト ボックス 13"/>
            <p:cNvSpPr txBox="1"/>
            <p:nvPr/>
          </p:nvSpPr>
          <p:spPr>
            <a:xfrm>
              <a:off x="6162223" y="3343794"/>
              <a:ext cx="1592247" cy="36986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pPr fontAlgn="auto">
                <a:spcBef>
                  <a:spcPts val="0"/>
                </a:spcBef>
                <a:spcAft>
                  <a:spcPts val="0"/>
                </a:spcAft>
                <a:defRPr/>
              </a:pPr>
              <a:r>
                <a:rPr lang="en-US" altLang="ja-JP" dirty="0" err="1"/>
                <a:t>SupeKEKB</a:t>
              </a:r>
              <a:r>
                <a:rPr lang="en-US" altLang="ja-JP" dirty="0"/>
                <a:t> case</a:t>
              </a:r>
              <a:endParaRPr lang="ja-JP" altLang="en-US" dirty="0"/>
            </a:p>
          </p:txBody>
        </p:sp>
      </p:grpSp>
      <p:pic>
        <p:nvPicPr>
          <p:cNvPr id="40965" name="図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3800475"/>
            <a:ext cx="1757363"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直線矢印コネクタ 20"/>
          <p:cNvCxnSpPr/>
          <p:nvPr/>
        </p:nvCxnSpPr>
        <p:spPr>
          <a:xfrm>
            <a:off x="1241425" y="4889500"/>
            <a:ext cx="216693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p:nvPr/>
        </p:nvCxnSpPr>
        <p:spPr>
          <a:xfrm flipV="1">
            <a:off x="1241425" y="3632200"/>
            <a:ext cx="0" cy="1257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968" name="テキスト ボックス 23"/>
          <p:cNvSpPr txBox="1">
            <a:spLocks noChangeArrowheads="1"/>
          </p:cNvSpPr>
          <p:nvPr/>
        </p:nvSpPr>
        <p:spPr bwMode="auto">
          <a:xfrm>
            <a:off x="3460750" y="4632325"/>
            <a:ext cx="288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y</a:t>
            </a:r>
            <a:endParaRPr lang="ja-JP" altLang="en-US" sz="1800"/>
          </a:p>
        </p:txBody>
      </p:sp>
      <p:sp>
        <p:nvSpPr>
          <p:cNvPr id="40969" name="テキスト ボックス 25"/>
          <p:cNvSpPr txBox="1">
            <a:spLocks noChangeArrowheads="1"/>
          </p:cNvSpPr>
          <p:nvPr/>
        </p:nvSpPr>
        <p:spPr bwMode="auto">
          <a:xfrm rot="-5400000">
            <a:off x="385762" y="4100513"/>
            <a:ext cx="1209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Luminosity</a:t>
            </a:r>
            <a:endParaRPr lang="ja-JP" altLang="en-US" sz="1800"/>
          </a:p>
        </p:txBody>
      </p:sp>
      <p:sp>
        <p:nvSpPr>
          <p:cNvPr id="40970" name="テキスト ボックス 26"/>
          <p:cNvSpPr txBox="1">
            <a:spLocks noChangeArrowheads="1"/>
          </p:cNvSpPr>
          <p:nvPr/>
        </p:nvSpPr>
        <p:spPr bwMode="auto">
          <a:xfrm>
            <a:off x="4295775" y="3810000"/>
            <a:ext cx="4711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When we shake the beam at around the peak of </a:t>
            </a:r>
            <a:br>
              <a:rPr lang="en-US" altLang="ja-JP" sz="1800"/>
            </a:br>
            <a:r>
              <a:rPr lang="en-US" altLang="ja-JP" sz="1800"/>
              <a:t>the luminosity, there appears twice of the </a:t>
            </a:r>
            <a:br>
              <a:rPr lang="en-US" altLang="ja-JP" sz="1800"/>
            </a:br>
            <a:r>
              <a:rPr lang="en-US" altLang="ja-JP" sz="1800"/>
              <a:t>frequency of the dithering frequency.</a:t>
            </a:r>
          </a:p>
        </p:txBody>
      </p:sp>
      <p:cxnSp>
        <p:nvCxnSpPr>
          <p:cNvPr id="29" name="直線矢印コネクタ 28"/>
          <p:cNvCxnSpPr/>
          <p:nvPr/>
        </p:nvCxnSpPr>
        <p:spPr>
          <a:xfrm>
            <a:off x="1293813" y="6616700"/>
            <a:ext cx="216693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972" name="テキスト ボックス 29"/>
          <p:cNvSpPr txBox="1">
            <a:spLocks noChangeArrowheads="1"/>
          </p:cNvSpPr>
          <p:nvPr/>
        </p:nvSpPr>
        <p:spPr bwMode="auto">
          <a:xfrm>
            <a:off x="3468688" y="6427788"/>
            <a:ext cx="288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x</a:t>
            </a:r>
            <a:endParaRPr lang="ja-JP" altLang="en-US" sz="1800"/>
          </a:p>
        </p:txBody>
      </p:sp>
      <p:cxnSp>
        <p:nvCxnSpPr>
          <p:cNvPr id="32" name="直線矢印コネクタ 31"/>
          <p:cNvCxnSpPr/>
          <p:nvPr/>
        </p:nvCxnSpPr>
        <p:spPr>
          <a:xfrm flipV="1">
            <a:off x="1036638" y="5921375"/>
            <a:ext cx="1120775" cy="506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974" name="テキスト ボックス 32"/>
          <p:cNvSpPr txBox="1">
            <a:spLocks noChangeArrowheads="1"/>
          </p:cNvSpPr>
          <p:nvPr/>
        </p:nvSpPr>
        <p:spPr bwMode="auto">
          <a:xfrm>
            <a:off x="80963" y="6254750"/>
            <a:ext cx="11223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Beam size</a:t>
            </a:r>
          </a:p>
          <a:p>
            <a:r>
              <a:rPr lang="en-US" altLang="ja-JP" sz="1800">
                <a:latin typeface="Symbol" charset="0"/>
                <a:cs typeface="Symbol" charset="0"/>
              </a:rPr>
              <a:t>s</a:t>
            </a:r>
            <a:r>
              <a:rPr lang="en-US" altLang="ja-JP" sz="1800" baseline="-25000"/>
              <a:t>y </a:t>
            </a:r>
            <a:r>
              <a:rPr lang="en-US" altLang="ja-JP" sz="1800"/>
              <a:t> (LER)</a:t>
            </a:r>
          </a:p>
          <a:p>
            <a:endParaRPr lang="ja-JP" altLang="en-US" sz="1800"/>
          </a:p>
        </p:txBody>
      </p:sp>
      <p:cxnSp>
        <p:nvCxnSpPr>
          <p:cNvPr id="35" name="直線矢印コネクタ 34"/>
          <p:cNvCxnSpPr/>
          <p:nvPr/>
        </p:nvCxnSpPr>
        <p:spPr>
          <a:xfrm flipH="1">
            <a:off x="2819400" y="5705475"/>
            <a:ext cx="723900" cy="215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976" name="テキスト ボックス 35"/>
          <p:cNvSpPr txBox="1">
            <a:spLocks noChangeArrowheads="1"/>
          </p:cNvSpPr>
          <p:nvPr/>
        </p:nvSpPr>
        <p:spPr bwMode="auto">
          <a:xfrm>
            <a:off x="3506788" y="5532438"/>
            <a:ext cx="1209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Luminosity</a:t>
            </a:r>
            <a:endParaRPr lang="ja-JP" altLang="en-US" sz="1800"/>
          </a:p>
        </p:txBody>
      </p:sp>
      <p:sp>
        <p:nvSpPr>
          <p:cNvPr id="40977" name="テキスト ボックス 36"/>
          <p:cNvSpPr txBox="1">
            <a:spLocks noChangeArrowheads="1"/>
          </p:cNvSpPr>
          <p:nvPr/>
        </p:nvSpPr>
        <p:spPr bwMode="auto">
          <a:xfrm>
            <a:off x="4848225" y="5705475"/>
            <a:ext cx="42100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At KEKB before installation of crab cavities,</a:t>
            </a:r>
            <a:br>
              <a:rPr lang="en-US" altLang="ja-JP" sz="1800"/>
            </a:br>
            <a:r>
              <a:rPr lang="en-US" altLang="ja-JP" sz="1800"/>
              <a:t>the vertical beam of LER was used for the</a:t>
            </a:r>
            <a:br>
              <a:rPr lang="en-US" altLang="ja-JP" sz="1800"/>
            </a:br>
            <a:r>
              <a:rPr lang="en-US" altLang="ja-JP" sz="1800"/>
              <a:t>horizontal orbit feedback at IP.</a:t>
            </a:r>
            <a:endParaRPr lang="ja-JP" altLang="en-US" sz="1800"/>
          </a:p>
        </p:txBody>
      </p:sp>
    </p:spTree>
    <p:extLst>
      <p:ext uri="{BB962C8B-B14F-4D97-AF65-F5344CB8AC3E}">
        <p14:creationId xmlns:p14="http://schemas.microsoft.com/office/powerpoint/2010/main" val="209845008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2813" y="1155700"/>
            <a:ext cx="7000875"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テキスト ボックス 3"/>
          <p:cNvSpPr txBox="1">
            <a:spLocks noChangeArrowheads="1"/>
          </p:cNvSpPr>
          <p:nvPr/>
        </p:nvSpPr>
        <p:spPr bwMode="auto">
          <a:xfrm>
            <a:off x="3792538" y="1878013"/>
            <a:ext cx="1647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800">
                <a:latin typeface="Times" charset="0"/>
              </a:rPr>
              <a:t>-17.8dB@30Hz</a:t>
            </a:r>
            <a:endParaRPr lang="ja-JP" altLang="en-US" sz="1800">
              <a:latin typeface="Times" charset="0"/>
            </a:endParaRPr>
          </a:p>
        </p:txBody>
      </p:sp>
      <p:sp>
        <p:nvSpPr>
          <p:cNvPr id="17412" name="テキスト ボックス 4"/>
          <p:cNvSpPr txBox="1">
            <a:spLocks noChangeArrowheads="1"/>
          </p:cNvSpPr>
          <p:nvPr/>
        </p:nvSpPr>
        <p:spPr bwMode="auto">
          <a:xfrm>
            <a:off x="873125" y="838200"/>
            <a:ext cx="4540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800">
                <a:latin typeface="Times" charset="0"/>
              </a:rPr>
              <a:t>dB</a:t>
            </a:r>
            <a:endParaRPr lang="ja-JP" altLang="en-US" sz="1800">
              <a:latin typeface="Times" charset="0"/>
            </a:endParaRPr>
          </a:p>
        </p:txBody>
      </p:sp>
      <p:sp>
        <p:nvSpPr>
          <p:cNvPr id="17413" name="テキスト ボックス 5"/>
          <p:cNvSpPr txBox="1">
            <a:spLocks noChangeArrowheads="1"/>
          </p:cNvSpPr>
          <p:nvPr/>
        </p:nvSpPr>
        <p:spPr bwMode="auto">
          <a:xfrm>
            <a:off x="7515225" y="6102350"/>
            <a:ext cx="452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r>
              <a:rPr lang="en-US" altLang="ja-JP" sz="1800">
                <a:latin typeface="Times" charset="0"/>
              </a:rPr>
              <a:t>Hz</a:t>
            </a:r>
            <a:endParaRPr lang="ja-JP" altLang="en-US" sz="1800">
              <a:latin typeface="Times" charset="0"/>
            </a:endParaRPr>
          </a:p>
        </p:txBody>
      </p:sp>
      <p:sp>
        <p:nvSpPr>
          <p:cNvPr id="2" name="テキスト ボックス 1"/>
          <p:cNvSpPr txBox="1"/>
          <p:nvPr/>
        </p:nvSpPr>
        <p:spPr>
          <a:xfrm>
            <a:off x="691530" y="6287572"/>
            <a:ext cx="1187457" cy="369332"/>
          </a:xfrm>
          <a:prstGeom prst="rect">
            <a:avLst/>
          </a:prstGeom>
          <a:noFill/>
        </p:spPr>
        <p:txBody>
          <a:bodyPr wrap="none" rtlCol="0">
            <a:spAutoFit/>
          </a:bodyPr>
          <a:lstStyle/>
          <a:p>
            <a:r>
              <a:rPr kumimoji="1" lang="en-US" altLang="ja-JP" dirty="0" smtClean="0"/>
              <a:t>H. </a:t>
            </a:r>
            <a:r>
              <a:rPr kumimoji="1" lang="en-US" altLang="ja-JP" dirty="0" err="1" smtClean="0"/>
              <a:t>Fukuma</a:t>
            </a:r>
            <a:endParaRPr kumimoji="1" lang="ja-JP" altLang="en-US" dirty="0"/>
          </a:p>
        </p:txBody>
      </p:sp>
      <p:cxnSp>
        <p:nvCxnSpPr>
          <p:cNvPr id="4" name="直線コネクタ 3"/>
          <p:cNvCxnSpPr/>
          <p:nvPr/>
        </p:nvCxnSpPr>
        <p:spPr>
          <a:xfrm>
            <a:off x="1327150" y="3386974"/>
            <a:ext cx="645955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直線コネクタ 5"/>
          <p:cNvCxnSpPr/>
          <p:nvPr/>
        </p:nvCxnSpPr>
        <p:spPr>
          <a:xfrm flipV="1">
            <a:off x="4121414" y="1206500"/>
            <a:ext cx="0" cy="4633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直線コネクタ 7"/>
          <p:cNvCxnSpPr/>
          <p:nvPr/>
        </p:nvCxnSpPr>
        <p:spPr>
          <a:xfrm>
            <a:off x="1327150" y="3113028"/>
            <a:ext cx="6367818" cy="0"/>
          </a:xfrm>
          <a:prstGeom prst="line">
            <a:avLst/>
          </a:prstGeom>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1954870" y="1755748"/>
            <a:ext cx="1455822" cy="369332"/>
          </a:xfrm>
          <a:prstGeom prst="rect">
            <a:avLst/>
          </a:prstGeom>
          <a:noFill/>
        </p:spPr>
        <p:txBody>
          <a:bodyPr wrap="none" rtlCol="0">
            <a:spAutoFit/>
          </a:bodyPr>
          <a:lstStyle/>
          <a:p>
            <a:r>
              <a:rPr kumimoji="1" lang="en-US" altLang="ja-JP" dirty="0" smtClean="0"/>
              <a:t>~10dB@70Hz</a:t>
            </a:r>
            <a:endParaRPr kumimoji="1" lang="ja-JP" altLang="en-US" dirty="0"/>
          </a:p>
        </p:txBody>
      </p:sp>
      <p:sp>
        <p:nvSpPr>
          <p:cNvPr id="3" name="タイトル 2"/>
          <p:cNvSpPr>
            <a:spLocks noGrp="1"/>
          </p:cNvSpPr>
          <p:nvPr>
            <p:ph type="title"/>
          </p:nvPr>
        </p:nvSpPr>
        <p:spPr>
          <a:xfrm>
            <a:off x="248171" y="274638"/>
            <a:ext cx="8642183" cy="1143000"/>
          </a:xfrm>
        </p:spPr>
        <p:txBody>
          <a:bodyPr>
            <a:normAutofit fontScale="90000"/>
          </a:bodyPr>
          <a:lstStyle/>
          <a:p>
            <a:r>
              <a:rPr lang="en-US" altLang="ja-JP" dirty="0">
                <a:solidFill>
                  <a:srgbClr val="0000FF"/>
                </a:solidFill>
                <a:latin typeface="Marker Felt"/>
                <a:cs typeface="Marker Felt"/>
              </a:rPr>
              <a:t>Rejection gain by fast orbit feedback</a:t>
            </a:r>
            <a:r>
              <a:rPr lang="ja-JP" altLang="en-US" dirty="0">
                <a:solidFill>
                  <a:srgbClr val="0000FF"/>
                </a:solidFill>
                <a:latin typeface="Marker Felt"/>
                <a:cs typeface="Marker Felt"/>
              </a:rPr>
              <a:t/>
            </a:r>
            <a:br>
              <a:rPr lang="ja-JP" altLang="en-US" dirty="0">
                <a:solidFill>
                  <a:srgbClr val="0000FF"/>
                </a:solidFill>
                <a:latin typeface="Marker Felt"/>
                <a:cs typeface="Marker Felt"/>
              </a:rPr>
            </a:br>
            <a:endParaRPr kumimoji="1" lang="ja-JP" altLang="en-US" dirty="0">
              <a:solidFill>
                <a:srgbClr val="0000FF"/>
              </a:solidFill>
              <a:latin typeface="Marker Felt"/>
              <a:cs typeface="Marker Felt"/>
            </a:endParaRPr>
          </a:p>
        </p:txBody>
      </p:sp>
    </p:spTree>
    <p:extLst>
      <p:ext uri="{BB962C8B-B14F-4D97-AF65-F5344CB8AC3E}">
        <p14:creationId xmlns:p14="http://schemas.microsoft.com/office/powerpoint/2010/main" val="139917125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06924" y="-220587"/>
            <a:ext cx="8229600" cy="1143000"/>
          </a:xfrm>
        </p:spPr>
        <p:txBody>
          <a:bodyPr/>
          <a:lstStyle/>
          <a:p>
            <a:r>
              <a:rPr lang="en-US" altLang="ja-JP" dirty="0" smtClean="0">
                <a:solidFill>
                  <a:srgbClr val="0000FF"/>
                </a:solidFill>
                <a:latin typeface="Marker Felt"/>
                <a:cs typeface="Marker Felt"/>
              </a:rPr>
              <a:t>Electron cloud issues</a:t>
            </a:r>
            <a:endParaRPr kumimoji="1" lang="ja-JP" altLang="en-US" sz="3200" dirty="0">
              <a:solidFill>
                <a:srgbClr val="0000FF"/>
              </a:solidFill>
              <a:latin typeface="Marker Felt"/>
              <a:cs typeface="Marker Felt"/>
            </a:endParaRPr>
          </a:p>
        </p:txBody>
      </p:sp>
      <p:sp>
        <p:nvSpPr>
          <p:cNvPr id="3" name="コンテンツ プレースホルダ 2"/>
          <p:cNvSpPr>
            <a:spLocks noGrp="1"/>
          </p:cNvSpPr>
          <p:nvPr>
            <p:ph idx="1"/>
          </p:nvPr>
        </p:nvSpPr>
        <p:spPr>
          <a:xfrm>
            <a:off x="614306" y="796025"/>
            <a:ext cx="8072494" cy="3667131"/>
          </a:xfrm>
        </p:spPr>
        <p:txBody>
          <a:bodyPr>
            <a:normAutofit/>
          </a:bodyPr>
          <a:lstStyle/>
          <a:p>
            <a:pPr>
              <a:lnSpc>
                <a:spcPct val="95000"/>
              </a:lnSpc>
              <a:spcBef>
                <a:spcPts val="0"/>
              </a:spcBef>
            </a:pPr>
            <a:r>
              <a:rPr lang="en-US" altLang="ja-JP" sz="2400" b="0" dirty="0" smtClean="0"/>
              <a:t>The single bunch instability is main concern.</a:t>
            </a:r>
          </a:p>
          <a:p>
            <a:pPr lvl="1">
              <a:lnSpc>
                <a:spcPct val="95000"/>
              </a:lnSpc>
              <a:spcBef>
                <a:spcPts val="0"/>
              </a:spcBef>
            </a:pPr>
            <a:r>
              <a:rPr lang="en-US" altLang="ja-JP" sz="2000" dirty="0" smtClean="0"/>
              <a:t>Leads to increase in </a:t>
            </a:r>
            <a:r>
              <a:rPr lang="en-US" altLang="ja-JP" sz="2000" dirty="0" err="1" smtClean="0"/>
              <a:t>emittance</a:t>
            </a:r>
            <a:endParaRPr lang="en-US" altLang="ja-JP" sz="2000" dirty="0" smtClean="0"/>
          </a:p>
          <a:p>
            <a:pPr lvl="1">
              <a:lnSpc>
                <a:spcPct val="95000"/>
              </a:lnSpc>
              <a:spcBef>
                <a:spcPts val="0"/>
              </a:spcBef>
            </a:pPr>
            <a:r>
              <a:rPr lang="en-US" altLang="ja-JP" sz="2000" b="0" dirty="0" smtClean="0"/>
              <a:t>Coupled bunch instabilities will be cured by feedback system.</a:t>
            </a:r>
          </a:p>
          <a:p>
            <a:pPr>
              <a:lnSpc>
                <a:spcPct val="95000"/>
              </a:lnSpc>
              <a:spcBef>
                <a:spcPts val="0"/>
              </a:spcBef>
            </a:pPr>
            <a:r>
              <a:rPr lang="en-US" altLang="ja-JP" sz="2400" dirty="0"/>
              <a:t>Simulation and calculation by </a:t>
            </a:r>
            <a:r>
              <a:rPr lang="en-US" altLang="ja-JP" sz="2400" dirty="0" err="1"/>
              <a:t>Ohmi</a:t>
            </a:r>
            <a:r>
              <a:rPr lang="en-US" altLang="ja-JP" sz="2400" dirty="0"/>
              <a:t>, et al.</a:t>
            </a:r>
            <a:endParaRPr lang="en-US" altLang="ja-JP" sz="2400" b="0" dirty="0" smtClean="0"/>
          </a:p>
        </p:txBody>
      </p:sp>
      <p:sp>
        <p:nvSpPr>
          <p:cNvPr id="6" name="スライド番号プレースホルダ 5"/>
          <p:cNvSpPr>
            <a:spLocks noGrp="1"/>
          </p:cNvSpPr>
          <p:nvPr>
            <p:ph type="sldNum" sz="quarter" idx="12"/>
          </p:nvPr>
        </p:nvSpPr>
        <p:spPr/>
        <p:txBody>
          <a:bodyPr/>
          <a:lstStyle/>
          <a:p>
            <a:fld id="{1AB4610A-7B83-4138-AFF8-D0E9316B21DE}" type="slidenum">
              <a:rPr lang="en-US" altLang="ja-JP" smtClean="0"/>
              <a:pPr/>
              <a:t>46</a:t>
            </a:fld>
            <a:endParaRPr lang="en-US" altLang="ja-JP"/>
          </a:p>
        </p:txBody>
      </p:sp>
      <p:pic>
        <p:nvPicPr>
          <p:cNvPr id="17" name="図 16" descr="equation.JPG"/>
          <p:cNvPicPr>
            <a:picLocks noChangeAspect="1"/>
          </p:cNvPicPr>
          <p:nvPr/>
        </p:nvPicPr>
        <p:blipFill>
          <a:blip r:embed="rId3" cstate="print"/>
          <a:stretch>
            <a:fillRect/>
          </a:stretch>
        </p:blipFill>
        <p:spPr>
          <a:xfrm>
            <a:off x="2132187" y="2629591"/>
            <a:ext cx="3160842" cy="1071570"/>
          </a:xfrm>
          <a:prstGeom prst="rect">
            <a:avLst/>
          </a:prstGeom>
          <a:ln w="3175">
            <a:solidFill>
              <a:sysClr val="windowText" lastClr="000000"/>
            </a:solidFill>
          </a:ln>
        </p:spPr>
      </p:pic>
      <p:pic>
        <p:nvPicPr>
          <p:cNvPr id="18" name="図 17" descr="equation_we.JPG"/>
          <p:cNvPicPr>
            <a:picLocks noChangeAspect="1"/>
          </p:cNvPicPr>
          <p:nvPr/>
        </p:nvPicPr>
        <p:blipFill>
          <a:blip r:embed="rId4" cstate="print"/>
          <a:stretch>
            <a:fillRect/>
          </a:stretch>
        </p:blipFill>
        <p:spPr>
          <a:xfrm>
            <a:off x="5654493" y="2630160"/>
            <a:ext cx="2407874" cy="850117"/>
          </a:xfrm>
          <a:prstGeom prst="rect">
            <a:avLst/>
          </a:prstGeom>
          <a:ln w="3175">
            <a:noFill/>
          </a:ln>
        </p:spPr>
      </p:pic>
      <p:graphicFrame>
        <p:nvGraphicFramePr>
          <p:cNvPr id="19" name="表 18"/>
          <p:cNvGraphicFramePr>
            <a:graphicFrameLocks noGrp="1"/>
          </p:cNvGraphicFramePr>
          <p:nvPr/>
        </p:nvGraphicFramePr>
        <p:xfrm>
          <a:off x="1500166" y="3703336"/>
          <a:ext cx="5248978" cy="2011680"/>
        </p:xfrm>
        <a:graphic>
          <a:graphicData uri="http://schemas.openxmlformats.org/drawingml/2006/table">
            <a:tbl>
              <a:tblPr/>
              <a:tblGrid>
                <a:gridCol w="889168"/>
                <a:gridCol w="908592"/>
                <a:gridCol w="830428"/>
                <a:gridCol w="943493"/>
                <a:gridCol w="1524016"/>
                <a:gridCol w="153281"/>
              </a:tblGrid>
              <a:tr h="139709">
                <a:tc>
                  <a:txBody>
                    <a:bodyPr/>
                    <a:lstStyle/>
                    <a:p>
                      <a:pPr algn="l" fontAlgn="ctr"/>
                      <a:r>
                        <a:rPr lang="en-US" sz="1200" b="0" i="0" u="none" strike="noStrike" dirty="0">
                          <a:solidFill>
                            <a:srgbClr val="000000"/>
                          </a:solidFill>
                          <a:latin typeface="Arial" pitchFamily="34" charset="0"/>
                          <a:cs typeface="Arial" pitchFamily="34" charset="0"/>
                        </a:rPr>
                        <a:t>      </a:t>
                      </a:r>
                      <a:r>
                        <a:rPr lang="en-US" sz="1200" b="0" i="1" u="none" strike="noStrike" dirty="0" smtClean="0">
                          <a:solidFill>
                            <a:srgbClr val="000000"/>
                          </a:solidFill>
                          <a:latin typeface="Arial" pitchFamily="34" charset="0"/>
                          <a:cs typeface="Arial" pitchFamily="34" charset="0"/>
                        </a:rPr>
                        <a:t>E</a:t>
                      </a:r>
                      <a:r>
                        <a:rPr lang="en-US" sz="1200" b="0" i="0" u="none" strike="noStrike" dirty="0" smtClean="0">
                          <a:solidFill>
                            <a:srgbClr val="000000"/>
                          </a:solidFill>
                          <a:latin typeface="Arial" pitchFamily="34" charset="0"/>
                          <a:cs typeface="Arial" pitchFamily="34" charset="0"/>
                        </a:rPr>
                        <a:t> </a:t>
                      </a:r>
                      <a:r>
                        <a:rPr lang="en-US" sz="1200" b="0" i="0" u="none" strike="noStrike" dirty="0">
                          <a:solidFill>
                            <a:srgbClr val="000000"/>
                          </a:solidFill>
                          <a:latin typeface="Arial" pitchFamily="34" charset="0"/>
                          <a:cs typeface="Arial" pitchFamily="34" charset="0"/>
                        </a:rPr>
                        <a:t>[</a:t>
                      </a:r>
                      <a:r>
                        <a:rPr lang="en-US" sz="1200" b="0" i="0" u="none" strike="noStrike" dirty="0" err="1">
                          <a:solidFill>
                            <a:srgbClr val="000000"/>
                          </a:solidFill>
                          <a:latin typeface="Arial" pitchFamily="34" charset="0"/>
                          <a:cs typeface="Arial" pitchFamily="34" charset="0"/>
                        </a:rPr>
                        <a:t>GeV</a:t>
                      </a:r>
                      <a:r>
                        <a:rPr lang="en-US" sz="1200" b="0" i="0" u="none" strike="noStrike" dirty="0">
                          <a:solidFill>
                            <a:srgbClr val="000000"/>
                          </a:solidFill>
                          <a:latin typeface="Arial" pitchFamily="34" charset="0"/>
                          <a:cs typeface="Arial" pitchFamily="34" charset="0"/>
                        </a:rPr>
                        <a:t>]</a:t>
                      </a:r>
                    </a:p>
                  </a:txBody>
                  <a:tcPr marL="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4.0</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FF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FF0000"/>
                        </a:solidFill>
                        <a:latin typeface="Arial" pitchFamily="34" charset="0"/>
                        <a:cs typeface="Arial" pitchFamily="34" charset="0"/>
                      </a:endParaRPr>
                    </a:p>
                  </a:txBody>
                  <a:tcPr marL="0" marR="0" marT="0" marB="0" anchor="ctr">
                    <a:lnL>
                      <a:noFill/>
                    </a:lnL>
                    <a:lnR>
                      <a:noFill/>
                    </a:lnR>
                    <a:lnT>
                      <a:noFill/>
                    </a:lnT>
                    <a:lnB>
                      <a:noFill/>
                    </a:lnB>
                  </a:tcPr>
                </a:tc>
                <a:tc gridSpan="2">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hMerge="1">
                  <a:txBody>
                    <a:bodyPr/>
                    <a:lstStyle/>
                    <a:p>
                      <a:pPr algn="l" fontAlgn="ctr"/>
                      <a:endParaRPr lang="ja-JP" altLang="en-US" sz="1200" b="0" i="0" u="none" strike="noStrike">
                        <a:solidFill>
                          <a:srgbClr val="000000"/>
                        </a:solidFill>
                        <a:latin typeface="ＭＳ Ｐゴシック"/>
                      </a:endParaRPr>
                    </a:p>
                  </a:txBody>
                  <a:tcPr marL="0" marR="0" marT="0" marB="0" anchor="ctr">
                    <a:lnL>
                      <a:noFill/>
                    </a:lnL>
                    <a:lnR>
                      <a:noFill/>
                    </a:lnR>
                    <a:lnT>
                      <a:noFill/>
                    </a:lnT>
                    <a:lnB>
                      <a:noFill/>
                    </a:lnB>
                  </a:tcPr>
                </a:tc>
              </a:tr>
              <a:tr h="139709">
                <a:tc>
                  <a:txBody>
                    <a:bodyPr/>
                    <a:lstStyle/>
                    <a:p>
                      <a:pPr algn="l" fontAlgn="ctr"/>
                      <a:r>
                        <a:rPr lang="en-US" sz="1200" b="0" i="1" u="none" strike="noStrike" dirty="0" smtClean="0">
                          <a:solidFill>
                            <a:srgbClr val="000000"/>
                          </a:solidFill>
                          <a:latin typeface="Symbol" pitchFamily="18" charset="2"/>
                          <a:cs typeface="Arial" pitchFamily="34" charset="0"/>
                        </a:rPr>
                        <a:t>g</a:t>
                      </a:r>
                      <a:endParaRPr lang="el-GR" sz="1200" b="0" i="1" u="none" strike="noStrike" dirty="0">
                        <a:solidFill>
                          <a:srgbClr val="000000"/>
                        </a:solidFill>
                        <a:latin typeface="Arial" pitchFamily="34" charset="0"/>
                        <a:cs typeface="Arial" pitchFamily="34" charset="0"/>
                      </a:endParaRPr>
                    </a:p>
                  </a:txBody>
                  <a:tcPr marL="34290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a:t>
                      </a:r>
                      <a:r>
                        <a:rPr lang="en-US" altLang="ja-JP" sz="1200" b="0" i="0" u="none" strike="noStrike" baseline="0" dirty="0" smtClean="0">
                          <a:solidFill>
                            <a:srgbClr val="000000"/>
                          </a:solidFill>
                          <a:latin typeface="Arial" pitchFamily="34" charset="0"/>
                          <a:cs typeface="Arial" pitchFamily="34" charset="0"/>
                        </a:rPr>
                        <a:t> </a:t>
                      </a:r>
                      <a:r>
                        <a:rPr lang="en-US" altLang="ja-JP" sz="1200" b="0" i="0" u="none" strike="noStrike" dirty="0" smtClean="0">
                          <a:solidFill>
                            <a:srgbClr val="000000"/>
                          </a:solidFill>
                          <a:latin typeface="Arial" pitchFamily="34" charset="0"/>
                          <a:cs typeface="Arial" pitchFamily="34" charset="0"/>
                        </a:rPr>
                        <a:t>7828</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err="1" smtClean="0">
                          <a:solidFill>
                            <a:srgbClr val="000000"/>
                          </a:solidFill>
                          <a:latin typeface="Arial" pitchFamily="34" charset="0"/>
                          <a:cs typeface="Arial" pitchFamily="34" charset="0"/>
                        </a:rPr>
                        <a:t>N</a:t>
                      </a:r>
                      <a:r>
                        <a:rPr lang="en-US" sz="1200" b="0" i="0" u="none" strike="noStrike" baseline="-25000" dirty="0" err="1" smtClean="0">
                          <a:solidFill>
                            <a:srgbClr val="000000"/>
                          </a:solidFill>
                          <a:latin typeface="Arial" pitchFamily="34" charset="0"/>
                          <a:cs typeface="Arial" pitchFamily="34" charset="0"/>
                        </a:rPr>
                        <a:t>b</a:t>
                      </a:r>
                      <a:endParaRPr lang="en-US" sz="1200" b="0" i="0" u="none" strike="noStrike" baseline="-25000" dirty="0">
                        <a:solidFill>
                          <a:srgbClr val="000000"/>
                        </a:solidFill>
                        <a:latin typeface="Arial" pitchFamily="34" charset="0"/>
                        <a:cs typeface="Arial" pitchFamily="34" charset="0"/>
                      </a:endParaRPr>
                    </a:p>
                  </a:txBody>
                  <a:tcPr marL="17145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6.25E+10</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gridSpan="2">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hMerge="1">
                  <a:txBody>
                    <a:bodyPr/>
                    <a:lstStyle/>
                    <a:p>
                      <a:pPr algn="l" fontAlgn="ctr"/>
                      <a:endParaRPr lang="ja-JP" altLang="en-US" sz="1200" b="0" i="0" u="none" strike="noStrike">
                        <a:solidFill>
                          <a:srgbClr val="000000"/>
                        </a:solidFill>
                        <a:latin typeface="ＭＳ Ｐゴシック"/>
                      </a:endParaRPr>
                    </a:p>
                  </a:txBody>
                  <a:tcPr marL="0" marR="0" marT="0" marB="0" anchor="ctr">
                    <a:lnL>
                      <a:noFill/>
                    </a:lnL>
                    <a:lnR>
                      <a:noFill/>
                    </a:lnR>
                    <a:lnT>
                      <a:noFill/>
                    </a:lnT>
                    <a:lnB>
                      <a:noFill/>
                    </a:lnB>
                  </a:tcPr>
                </a:tc>
              </a:tr>
              <a:tr h="139709">
                <a:tc>
                  <a:txBody>
                    <a:bodyPr/>
                    <a:lstStyle/>
                    <a:p>
                      <a:pPr algn="l" fontAlgn="ctr"/>
                      <a:r>
                        <a:rPr lang="en-US" sz="1200" b="0" i="1" u="none" strike="noStrike" dirty="0" smtClean="0">
                          <a:solidFill>
                            <a:srgbClr val="000000"/>
                          </a:solidFill>
                          <a:latin typeface="Symbol" pitchFamily="18" charset="2"/>
                          <a:cs typeface="Arial" pitchFamily="34" charset="0"/>
                        </a:rPr>
                        <a:t>n</a:t>
                      </a:r>
                      <a:r>
                        <a:rPr lang="en-US" sz="1200" b="0" i="0" u="none" strike="noStrike" baseline="-25000" dirty="0" smtClean="0">
                          <a:solidFill>
                            <a:srgbClr val="000000"/>
                          </a:solidFill>
                          <a:latin typeface="Arial" pitchFamily="34" charset="0"/>
                          <a:cs typeface="Arial" pitchFamily="34" charset="0"/>
                        </a:rPr>
                        <a:t>s</a:t>
                      </a:r>
                      <a:endParaRPr lang="en-US" sz="1200" b="0" i="0" u="none" strike="noStrike" baseline="-25000" dirty="0">
                        <a:solidFill>
                          <a:srgbClr val="000000"/>
                        </a:solidFill>
                        <a:latin typeface="Arial" pitchFamily="34" charset="0"/>
                        <a:cs typeface="Arial" pitchFamily="34" charset="0"/>
                      </a:endParaRPr>
                    </a:p>
                  </a:txBody>
                  <a:tcPr marL="34290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0.026</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err="1" smtClean="0">
                          <a:solidFill>
                            <a:srgbClr val="000000"/>
                          </a:solidFill>
                          <a:latin typeface="Arial" pitchFamily="34" charset="0"/>
                          <a:cs typeface="Arial" pitchFamily="34" charset="0"/>
                        </a:rPr>
                        <a:t>Q</a:t>
                      </a:r>
                      <a:r>
                        <a:rPr lang="en-US" sz="1200" b="0" i="0" u="none" strike="noStrike" baseline="-25000" dirty="0" err="1" smtClean="0">
                          <a:solidFill>
                            <a:srgbClr val="000000"/>
                          </a:solidFill>
                          <a:latin typeface="Arial" pitchFamily="34" charset="0"/>
                          <a:cs typeface="Arial" pitchFamily="34" charset="0"/>
                        </a:rPr>
                        <a:t>b</a:t>
                      </a:r>
                      <a:r>
                        <a:rPr lang="en-US" sz="1200" b="0" i="0" u="none" strike="noStrike" dirty="0" smtClean="0">
                          <a:solidFill>
                            <a:srgbClr val="000000"/>
                          </a:solidFill>
                          <a:latin typeface="Arial" pitchFamily="34" charset="0"/>
                          <a:cs typeface="Arial" pitchFamily="34" charset="0"/>
                        </a:rPr>
                        <a:t>[C</a:t>
                      </a:r>
                      <a:r>
                        <a:rPr lang="en-US" sz="1200" b="0" i="0" u="none" strike="noStrike" dirty="0">
                          <a:solidFill>
                            <a:srgbClr val="000000"/>
                          </a:solidFill>
                          <a:latin typeface="Arial" pitchFamily="34" charset="0"/>
                          <a:cs typeface="Arial" pitchFamily="34" charset="0"/>
                        </a:rPr>
                        <a:t>]</a:t>
                      </a:r>
                    </a:p>
                  </a:txBody>
                  <a:tcPr marL="17145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1.4E-08</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gridSpan="2">
                  <a:txBody>
                    <a:bodyPr/>
                    <a:lstStyle/>
                    <a:p>
                      <a:pPr algn="l" fontAlgn="ctr"/>
                      <a:r>
                        <a:rPr lang="en-US" sz="1200" b="0" i="0" u="none" strike="noStrike" dirty="0">
                          <a:solidFill>
                            <a:srgbClr val="000000"/>
                          </a:solidFill>
                          <a:latin typeface="Arial" pitchFamily="34" charset="0"/>
                          <a:cs typeface="Arial" pitchFamily="34" charset="0"/>
                        </a:rPr>
                        <a:t>(</a:t>
                      </a:r>
                      <a:r>
                        <a:rPr lang="en-US" sz="1200" b="0" i="0" u="none" strike="noStrike" dirty="0" smtClean="0">
                          <a:solidFill>
                            <a:srgbClr val="000000"/>
                          </a:solidFill>
                          <a:latin typeface="Arial" pitchFamily="34" charset="0"/>
                          <a:cs typeface="Arial" pitchFamily="34" charset="0"/>
                        </a:rPr>
                        <a:t>1.4 </a:t>
                      </a:r>
                      <a:r>
                        <a:rPr lang="en-US" sz="1200" b="0" i="0" u="none" strike="noStrike" dirty="0" err="1" smtClean="0">
                          <a:solidFill>
                            <a:srgbClr val="000000"/>
                          </a:solidFill>
                          <a:latin typeface="Arial" pitchFamily="34" charset="0"/>
                          <a:cs typeface="Arial" pitchFamily="34" charset="0"/>
                        </a:rPr>
                        <a:t>mA</a:t>
                      </a:r>
                      <a:r>
                        <a:rPr lang="en-US" sz="1200" b="0" i="0" u="none" strike="noStrike" dirty="0" smtClean="0">
                          <a:solidFill>
                            <a:srgbClr val="000000"/>
                          </a:solidFill>
                          <a:latin typeface="Arial" pitchFamily="34" charset="0"/>
                          <a:cs typeface="Arial" pitchFamily="34" charset="0"/>
                        </a:rPr>
                        <a:t>/bunch</a:t>
                      </a:r>
                      <a:r>
                        <a:rPr lang="en-US" sz="1200" b="0" i="0" u="none" strike="noStrike" dirty="0">
                          <a:solidFill>
                            <a:srgbClr val="000000"/>
                          </a:solidFill>
                          <a:latin typeface="Arial" pitchFamily="34" charset="0"/>
                          <a:cs typeface="Arial" pitchFamily="34" charset="0"/>
                        </a:rPr>
                        <a:t>)</a:t>
                      </a:r>
                    </a:p>
                  </a:txBody>
                  <a:tcPr marL="0" marR="0" marT="0" marB="0" anchor="ctr">
                    <a:lnL>
                      <a:noFill/>
                    </a:lnL>
                    <a:lnR>
                      <a:noFill/>
                    </a:lnR>
                    <a:lnT>
                      <a:noFill/>
                    </a:lnT>
                    <a:lnB>
                      <a:noFill/>
                    </a:lnB>
                  </a:tcPr>
                </a:tc>
                <a:tc hMerge="1">
                  <a:txBody>
                    <a:bodyPr/>
                    <a:lstStyle/>
                    <a:p>
                      <a:endParaRPr kumimoji="1" lang="ja-JP" altLang="en-US"/>
                    </a:p>
                  </a:txBody>
                  <a:tcPr/>
                </a:tc>
              </a:tr>
              <a:tr h="139709">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342900" marR="0" marT="0" marB="0" anchor="ctr">
                    <a:lnL>
                      <a:noFill/>
                    </a:lnL>
                    <a:lnR>
                      <a:noFill/>
                    </a:lnR>
                    <a:lnT>
                      <a:noFill/>
                    </a:lnT>
                    <a:lnB>
                      <a:noFill/>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err="1" smtClean="0">
                          <a:solidFill>
                            <a:srgbClr val="000000"/>
                          </a:solidFill>
                          <a:latin typeface="Arial" pitchFamily="34" charset="0"/>
                          <a:cs typeface="Arial" pitchFamily="34" charset="0"/>
                        </a:rPr>
                        <a:t>S</a:t>
                      </a:r>
                      <a:r>
                        <a:rPr lang="en-US" sz="1200" b="0" i="0" u="none" strike="noStrike" baseline="-25000" dirty="0" err="1" smtClean="0">
                          <a:solidFill>
                            <a:srgbClr val="000000"/>
                          </a:solidFill>
                          <a:latin typeface="Arial" pitchFamily="34" charset="0"/>
                          <a:cs typeface="Arial" pitchFamily="34" charset="0"/>
                        </a:rPr>
                        <a:t>b</a:t>
                      </a:r>
                      <a:r>
                        <a:rPr lang="en-US" sz="1200" b="0" i="0" u="none" strike="noStrike" dirty="0" smtClean="0">
                          <a:solidFill>
                            <a:srgbClr val="000000"/>
                          </a:solidFill>
                          <a:latin typeface="Arial" pitchFamily="34" charset="0"/>
                          <a:cs typeface="Arial" pitchFamily="34" charset="0"/>
                        </a:rPr>
                        <a:t> </a:t>
                      </a:r>
                      <a:r>
                        <a:rPr lang="en-US" sz="1200" b="0" i="0" u="none" strike="noStrike" dirty="0">
                          <a:solidFill>
                            <a:srgbClr val="000000"/>
                          </a:solidFill>
                          <a:latin typeface="Arial" pitchFamily="34" charset="0"/>
                          <a:cs typeface="Arial" pitchFamily="34" charset="0"/>
                        </a:rPr>
                        <a:t>[m]</a:t>
                      </a:r>
                    </a:p>
                  </a:txBody>
                  <a:tcPr marL="17145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1.2</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a:solidFill>
                            <a:srgbClr val="000000"/>
                          </a:solidFill>
                          <a:latin typeface="Arial" pitchFamily="34" charset="0"/>
                          <a:cs typeface="Arial" pitchFamily="34" charset="0"/>
                        </a:rPr>
                        <a:t>(4ns)</a:t>
                      </a: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000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err="1">
                          <a:solidFill>
                            <a:srgbClr val="000000"/>
                          </a:solidFill>
                          <a:latin typeface="Symbol" pitchFamily="18" charset="2"/>
                          <a:cs typeface="Arial" pitchFamily="34" charset="0"/>
                        </a:rPr>
                        <a:t>s</a:t>
                      </a:r>
                      <a:r>
                        <a:rPr lang="en-US" sz="1200" b="0" i="0" u="none" strike="noStrike" baseline="-25000" dirty="0" err="1">
                          <a:solidFill>
                            <a:srgbClr val="000000"/>
                          </a:solidFill>
                          <a:latin typeface="Arial" pitchFamily="34" charset="0"/>
                          <a:cs typeface="Arial" pitchFamily="34" charset="0"/>
                        </a:rPr>
                        <a:t>z</a:t>
                      </a:r>
                      <a:r>
                        <a:rPr lang="en-US" sz="1200" b="0" i="0" u="none" strike="noStrike" dirty="0">
                          <a:solidFill>
                            <a:srgbClr val="000000"/>
                          </a:solidFill>
                          <a:latin typeface="Arial" pitchFamily="34" charset="0"/>
                          <a:cs typeface="Arial" pitchFamily="34" charset="0"/>
                        </a:rPr>
                        <a:t> [m]</a:t>
                      </a:r>
                    </a:p>
                  </a:txBody>
                  <a:tcPr marL="34290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6.E-03</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smtClean="0">
                          <a:solidFill>
                            <a:srgbClr val="000000"/>
                          </a:solidFill>
                          <a:latin typeface="Symbol" pitchFamily="18" charset="2"/>
                          <a:cs typeface="Arial" pitchFamily="34" charset="0"/>
                        </a:rPr>
                        <a:t>l </a:t>
                      </a:r>
                      <a:r>
                        <a:rPr lang="en-US" sz="1200" b="0" i="0" u="none" strike="noStrike" dirty="0" smtClean="0">
                          <a:solidFill>
                            <a:srgbClr val="000000"/>
                          </a:solidFill>
                          <a:latin typeface="Arial" pitchFamily="34" charset="0"/>
                          <a:cs typeface="Arial" pitchFamily="34" charset="0"/>
                        </a:rPr>
                        <a:t>[C/m</a:t>
                      </a:r>
                      <a:r>
                        <a:rPr lang="en-US" sz="1200" b="0" i="0" u="none" strike="noStrike" dirty="0">
                          <a:solidFill>
                            <a:srgbClr val="000000"/>
                          </a:solidFill>
                          <a:latin typeface="Arial" pitchFamily="34" charset="0"/>
                          <a:cs typeface="Arial" pitchFamily="34" charset="0"/>
                        </a:rPr>
                        <a:t>]</a:t>
                      </a:r>
                    </a:p>
                  </a:txBody>
                  <a:tcPr marL="17145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5.2E+12</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a:solidFill>
                            <a:srgbClr val="000000"/>
                          </a:solidFill>
                          <a:latin typeface="Arial" pitchFamily="34" charset="0"/>
                          <a:cs typeface="Arial" pitchFamily="34" charset="0"/>
                        </a:rPr>
                        <a:t>(</a:t>
                      </a:r>
                      <a:r>
                        <a:rPr lang="en-US" sz="1200" b="0" i="0" u="none" strike="noStrike" dirty="0" err="1">
                          <a:solidFill>
                            <a:srgbClr val="000000"/>
                          </a:solidFill>
                          <a:latin typeface="Arial" pitchFamily="34" charset="0"/>
                          <a:cs typeface="Arial" pitchFamily="34" charset="0"/>
                        </a:rPr>
                        <a:t>Q</a:t>
                      </a:r>
                      <a:r>
                        <a:rPr lang="en-US" sz="1200" b="0" i="0" u="none" strike="noStrike" baseline="-25000" dirty="0" err="1">
                          <a:solidFill>
                            <a:srgbClr val="000000"/>
                          </a:solidFill>
                          <a:latin typeface="Arial" pitchFamily="34" charset="0"/>
                          <a:cs typeface="Arial" pitchFamily="34" charset="0"/>
                        </a:rPr>
                        <a:t>b</a:t>
                      </a:r>
                      <a:r>
                        <a:rPr lang="en-US" sz="1200" b="0" i="0" u="none" strike="noStrike" dirty="0">
                          <a:solidFill>
                            <a:srgbClr val="000000"/>
                          </a:solidFill>
                          <a:latin typeface="Arial" pitchFamily="34" charset="0"/>
                          <a:cs typeface="Arial" pitchFamily="34" charset="0"/>
                        </a:rPr>
                        <a:t>/2/</a:t>
                      </a:r>
                      <a:r>
                        <a:rPr lang="en-US" sz="1200" b="0" i="1" u="none" strike="noStrike" dirty="0" err="1">
                          <a:solidFill>
                            <a:srgbClr val="000000"/>
                          </a:solidFill>
                          <a:latin typeface="Symbol" pitchFamily="18" charset="2"/>
                          <a:cs typeface="Arial" pitchFamily="34" charset="0"/>
                        </a:rPr>
                        <a:t>s</a:t>
                      </a:r>
                      <a:r>
                        <a:rPr lang="en-US" sz="1200" b="0" i="0" u="none" strike="noStrike" baseline="-25000" dirty="0" err="1">
                          <a:solidFill>
                            <a:srgbClr val="000000"/>
                          </a:solidFill>
                          <a:latin typeface="Arial" pitchFamily="34" charset="0"/>
                          <a:cs typeface="Arial" pitchFamily="34" charset="0"/>
                        </a:rPr>
                        <a:t>z</a:t>
                      </a:r>
                      <a:r>
                        <a:rPr lang="en-US" sz="1200" b="0" i="0" u="none" strike="noStrike" dirty="0">
                          <a:solidFill>
                            <a:srgbClr val="000000"/>
                          </a:solidFill>
                          <a:latin typeface="Arial" pitchFamily="34" charset="0"/>
                          <a:cs typeface="Arial" pitchFamily="34" charset="0"/>
                        </a:rPr>
                        <a:t>)</a:t>
                      </a: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000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a:solidFill>
                            <a:srgbClr val="000000"/>
                          </a:solidFill>
                          <a:latin typeface="Arial" pitchFamily="34" charset="0"/>
                          <a:cs typeface="Arial" pitchFamily="34" charset="0"/>
                        </a:rPr>
                        <a:t>c</a:t>
                      </a:r>
                      <a:r>
                        <a:rPr lang="en-US" sz="1200" b="0" i="0" u="none" strike="noStrike" dirty="0">
                          <a:solidFill>
                            <a:srgbClr val="000000"/>
                          </a:solidFill>
                          <a:latin typeface="Arial" pitchFamily="34" charset="0"/>
                          <a:cs typeface="Arial" pitchFamily="34" charset="0"/>
                        </a:rPr>
                        <a:t> [m/s]</a:t>
                      </a:r>
                    </a:p>
                  </a:txBody>
                  <a:tcPr marL="34290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3.E+08</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smtClean="0">
                          <a:solidFill>
                            <a:srgbClr val="000000"/>
                          </a:solidFill>
                          <a:latin typeface="Symbol" pitchFamily="18" charset="2"/>
                          <a:cs typeface="Arial" pitchFamily="34" charset="0"/>
                        </a:rPr>
                        <a:t>s </a:t>
                      </a:r>
                      <a:r>
                        <a:rPr lang="en-US" sz="1200" b="0" i="0" u="none" strike="noStrike" baseline="-25000" dirty="0" smtClean="0">
                          <a:solidFill>
                            <a:srgbClr val="000000"/>
                          </a:solidFill>
                          <a:latin typeface="Arial" pitchFamily="34" charset="0"/>
                          <a:cs typeface="Arial" pitchFamily="34" charset="0"/>
                        </a:rPr>
                        <a:t>y</a:t>
                      </a:r>
                      <a:r>
                        <a:rPr lang="en-US" sz="1200" b="0" i="0" u="none" strike="noStrike" dirty="0" smtClean="0">
                          <a:solidFill>
                            <a:srgbClr val="000000"/>
                          </a:solidFill>
                          <a:latin typeface="Arial" pitchFamily="34" charset="0"/>
                          <a:cs typeface="Arial" pitchFamily="34" charset="0"/>
                        </a:rPr>
                        <a:t> </a:t>
                      </a:r>
                      <a:r>
                        <a:rPr lang="en-US" sz="1200" b="0" i="0" u="none" strike="noStrike" dirty="0">
                          <a:solidFill>
                            <a:srgbClr val="000000"/>
                          </a:solidFill>
                          <a:latin typeface="Arial" pitchFamily="34" charset="0"/>
                          <a:cs typeface="Arial" pitchFamily="34" charset="0"/>
                        </a:rPr>
                        <a:t>[m]</a:t>
                      </a:r>
                    </a:p>
                  </a:txBody>
                  <a:tcPr marL="17145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2.E-05</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000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a:solidFill>
                            <a:srgbClr val="000000"/>
                          </a:solidFill>
                          <a:latin typeface="Arial" pitchFamily="34" charset="0"/>
                          <a:cs typeface="Arial" pitchFamily="34" charset="0"/>
                        </a:rPr>
                        <a:t>K</a:t>
                      </a:r>
                    </a:p>
                  </a:txBody>
                  <a:tcPr marL="34290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11</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smtClean="0">
                          <a:solidFill>
                            <a:srgbClr val="000000"/>
                          </a:solidFill>
                          <a:latin typeface="Symbol" pitchFamily="18" charset="2"/>
                          <a:cs typeface="Arial" pitchFamily="34" charset="0"/>
                        </a:rPr>
                        <a:t>s </a:t>
                      </a:r>
                      <a:r>
                        <a:rPr lang="en-US" sz="1200" b="0" i="0" u="none" strike="noStrike" baseline="-25000" dirty="0" smtClean="0">
                          <a:solidFill>
                            <a:srgbClr val="000000"/>
                          </a:solidFill>
                          <a:latin typeface="Arial" pitchFamily="34" charset="0"/>
                          <a:cs typeface="Arial" pitchFamily="34" charset="0"/>
                        </a:rPr>
                        <a:t>x</a:t>
                      </a:r>
                      <a:r>
                        <a:rPr lang="en-US" sz="1200" b="0" i="0" u="none" strike="noStrike" dirty="0" smtClean="0">
                          <a:solidFill>
                            <a:srgbClr val="000000"/>
                          </a:solidFill>
                          <a:latin typeface="Arial" pitchFamily="34" charset="0"/>
                          <a:cs typeface="Arial" pitchFamily="34" charset="0"/>
                        </a:rPr>
                        <a:t> </a:t>
                      </a:r>
                      <a:r>
                        <a:rPr lang="en-US" sz="1200" b="0" i="0" u="none" strike="noStrike" dirty="0">
                          <a:solidFill>
                            <a:srgbClr val="000000"/>
                          </a:solidFill>
                          <a:latin typeface="Arial" pitchFamily="34" charset="0"/>
                          <a:cs typeface="Arial" pitchFamily="34" charset="0"/>
                        </a:rPr>
                        <a:t>[m]</a:t>
                      </a:r>
                    </a:p>
                  </a:txBody>
                  <a:tcPr marL="17145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2.E-04</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a:solidFill>
                            <a:srgbClr val="000000"/>
                          </a:solidFill>
                          <a:latin typeface="Arial" pitchFamily="34" charset="0"/>
                          <a:cs typeface="Arial" pitchFamily="34" charset="0"/>
                        </a:rPr>
                        <a:t>Q</a:t>
                      </a:r>
                    </a:p>
                  </a:txBody>
                  <a:tcPr marL="34290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7</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171450" marR="0" marT="0" marB="0" anchor="ctr">
                    <a:lnL>
                      <a:noFill/>
                    </a:lnL>
                    <a:lnR>
                      <a:noFill/>
                    </a:lnR>
                    <a:lnT>
                      <a:noFill/>
                    </a:lnT>
                    <a:lnB>
                      <a:noFill/>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a:solidFill>
                          <a:srgbClr val="000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a:solidFill>
                            <a:srgbClr val="000000"/>
                          </a:solidFill>
                          <a:latin typeface="Arial" pitchFamily="34" charset="0"/>
                          <a:cs typeface="Arial" pitchFamily="34" charset="0"/>
                        </a:rPr>
                        <a:t>r</a:t>
                      </a:r>
                      <a:r>
                        <a:rPr lang="en-US" sz="1200" b="0" i="0" u="none" strike="noStrike" baseline="-25000" dirty="0">
                          <a:solidFill>
                            <a:srgbClr val="000000"/>
                          </a:solidFill>
                          <a:latin typeface="Arial" pitchFamily="34" charset="0"/>
                          <a:cs typeface="Arial" pitchFamily="34" charset="0"/>
                        </a:rPr>
                        <a:t>e</a:t>
                      </a:r>
                      <a:r>
                        <a:rPr lang="en-US" sz="1200" b="0" i="0" u="none" strike="noStrike" dirty="0">
                          <a:solidFill>
                            <a:srgbClr val="000000"/>
                          </a:solidFill>
                          <a:latin typeface="Arial" pitchFamily="34" charset="0"/>
                          <a:cs typeface="Arial" pitchFamily="34" charset="0"/>
                        </a:rPr>
                        <a:t> [m]</a:t>
                      </a:r>
                    </a:p>
                  </a:txBody>
                  <a:tcPr marL="34290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2.80E-15</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smtClean="0">
                          <a:solidFill>
                            <a:srgbClr val="000000"/>
                          </a:solidFill>
                          <a:latin typeface="Symbol" pitchFamily="18" charset="2"/>
                          <a:cs typeface="Arial" pitchFamily="34" charset="0"/>
                        </a:rPr>
                        <a:t>w</a:t>
                      </a:r>
                      <a:r>
                        <a:rPr lang="en-US" sz="1200" b="0" i="0" u="none" strike="noStrike" baseline="-25000" dirty="0" smtClean="0">
                          <a:solidFill>
                            <a:srgbClr val="000000"/>
                          </a:solidFill>
                          <a:latin typeface="Arial" pitchFamily="34" charset="0"/>
                          <a:cs typeface="Arial" pitchFamily="34" charset="0"/>
                        </a:rPr>
                        <a:t>e</a:t>
                      </a:r>
                      <a:endParaRPr lang="en-US" sz="1200" b="0" i="0" u="none" strike="noStrike" baseline="-25000" dirty="0">
                        <a:solidFill>
                          <a:srgbClr val="000000"/>
                        </a:solidFill>
                        <a:latin typeface="Arial" pitchFamily="34" charset="0"/>
                        <a:cs typeface="Arial" pitchFamily="34" charset="0"/>
                      </a:endParaRPr>
                    </a:p>
                  </a:txBody>
                  <a:tcPr marL="17145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5.46E+11</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1" u="none" strike="noStrike" dirty="0" smtClean="0">
                          <a:solidFill>
                            <a:srgbClr val="008000"/>
                          </a:solidFill>
                          <a:latin typeface="Arial" pitchFamily="34" charset="0"/>
                          <a:cs typeface="Arial" pitchFamily="34" charset="0"/>
                        </a:rPr>
                        <a:t>K</a:t>
                      </a:r>
                      <a:r>
                        <a:rPr lang="en-US" sz="1200" b="0" i="0" u="none" strike="noStrike" dirty="0" smtClean="0">
                          <a:solidFill>
                            <a:srgbClr val="008000"/>
                          </a:solidFill>
                          <a:latin typeface="Arial" pitchFamily="34" charset="0"/>
                          <a:cs typeface="Arial" pitchFamily="34" charset="0"/>
                        </a:rPr>
                        <a:t> = </a:t>
                      </a:r>
                      <a:r>
                        <a:rPr lang="en-US" sz="1200" b="0" i="0" u="none" strike="noStrike" dirty="0" smtClean="0">
                          <a:solidFill>
                            <a:srgbClr val="008000"/>
                          </a:solidFill>
                          <a:latin typeface="Symbol" pitchFamily="18" charset="2"/>
                          <a:cs typeface="Arial" pitchFamily="34" charset="0"/>
                        </a:rPr>
                        <a:t>w</a:t>
                      </a:r>
                      <a:r>
                        <a:rPr lang="en-US" sz="1200" b="0" i="0" u="none" strike="noStrike" baseline="-25000" dirty="0" smtClean="0">
                          <a:solidFill>
                            <a:srgbClr val="008000"/>
                          </a:solidFill>
                          <a:latin typeface="Arial" pitchFamily="34" charset="0"/>
                          <a:cs typeface="Arial" pitchFamily="34" charset="0"/>
                        </a:rPr>
                        <a:t>e</a:t>
                      </a:r>
                      <a:r>
                        <a:rPr lang="en-US" sz="1200" b="0" i="0" u="none" strike="noStrike" dirty="0" smtClean="0">
                          <a:solidFill>
                            <a:srgbClr val="008000"/>
                          </a:solidFill>
                          <a:latin typeface="Arial" pitchFamily="34" charset="0"/>
                          <a:cs typeface="Arial" pitchFamily="34" charset="0"/>
                        </a:rPr>
                        <a:t> </a:t>
                      </a:r>
                      <a:r>
                        <a:rPr lang="en-US" sz="1200" b="0" i="1" u="none" strike="noStrike" dirty="0" err="1" smtClean="0">
                          <a:solidFill>
                            <a:srgbClr val="008000"/>
                          </a:solidFill>
                          <a:latin typeface="Symbol" pitchFamily="18" charset="2"/>
                          <a:cs typeface="Arial" pitchFamily="34" charset="0"/>
                        </a:rPr>
                        <a:t>s</a:t>
                      </a:r>
                      <a:r>
                        <a:rPr lang="en-US" sz="1200" b="0" i="0" u="none" strike="noStrike" baseline="-25000" dirty="0" err="1" smtClean="0">
                          <a:solidFill>
                            <a:srgbClr val="008000"/>
                          </a:solidFill>
                          <a:latin typeface="Arial" pitchFamily="34" charset="0"/>
                          <a:cs typeface="Arial" pitchFamily="34" charset="0"/>
                        </a:rPr>
                        <a:t>z</a:t>
                      </a:r>
                      <a:r>
                        <a:rPr lang="en-US" sz="1200" b="0" i="0" u="none" strike="noStrike" dirty="0" smtClean="0">
                          <a:solidFill>
                            <a:srgbClr val="008000"/>
                          </a:solidFill>
                          <a:latin typeface="Arial" pitchFamily="34" charset="0"/>
                          <a:cs typeface="Arial" pitchFamily="34" charset="0"/>
                        </a:rPr>
                        <a:t>/</a:t>
                      </a:r>
                      <a:r>
                        <a:rPr lang="en-US" sz="1200" b="0" i="1" u="none" strike="noStrike" dirty="0" smtClean="0">
                          <a:solidFill>
                            <a:srgbClr val="008000"/>
                          </a:solidFill>
                          <a:latin typeface="Arial" pitchFamily="34" charset="0"/>
                          <a:cs typeface="Arial" pitchFamily="34" charset="0"/>
                        </a:rPr>
                        <a:t>c</a:t>
                      </a:r>
                      <a:endParaRPr lang="en-US" sz="1200" b="0" i="1" u="none" strike="noStrike" dirty="0">
                        <a:solidFill>
                          <a:srgbClr val="008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en-US" sz="1200" b="0" i="0" u="none" strike="noStrike" dirty="0" smtClean="0">
                        <a:solidFill>
                          <a:srgbClr val="008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smtClean="0">
                          <a:solidFill>
                            <a:srgbClr val="000000"/>
                          </a:solidFill>
                          <a:latin typeface="Symbol" pitchFamily="18" charset="2"/>
                          <a:cs typeface="Arial" pitchFamily="34" charset="0"/>
                        </a:rPr>
                        <a:t>b </a:t>
                      </a:r>
                      <a:r>
                        <a:rPr lang="en-US" sz="1200" b="0" i="0" u="none" strike="noStrike" baseline="-25000" dirty="0" smtClean="0">
                          <a:solidFill>
                            <a:srgbClr val="000000"/>
                          </a:solidFill>
                          <a:latin typeface="Arial" pitchFamily="34" charset="0"/>
                          <a:cs typeface="Arial" pitchFamily="34" charset="0"/>
                        </a:rPr>
                        <a:t>y</a:t>
                      </a:r>
                      <a:r>
                        <a:rPr lang="en-US" sz="1200" b="0" i="0" u="none" strike="noStrike" dirty="0" smtClean="0">
                          <a:solidFill>
                            <a:srgbClr val="000000"/>
                          </a:solidFill>
                          <a:latin typeface="Arial" pitchFamily="34" charset="0"/>
                          <a:cs typeface="Arial" pitchFamily="34" charset="0"/>
                        </a:rPr>
                        <a:t> </a:t>
                      </a:r>
                      <a:r>
                        <a:rPr lang="en-US" sz="1200" b="0" i="0" u="none" strike="noStrike" dirty="0">
                          <a:solidFill>
                            <a:srgbClr val="000000"/>
                          </a:solidFill>
                          <a:latin typeface="Arial" pitchFamily="34" charset="0"/>
                          <a:cs typeface="Arial" pitchFamily="34" charset="0"/>
                        </a:rPr>
                        <a:t>[m]</a:t>
                      </a:r>
                    </a:p>
                  </a:txBody>
                  <a:tcPr marL="34290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25</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a:t>
                      </a:r>
                      <a:r>
                        <a:rPr lang="en-US" sz="1200" b="0" i="1" u="none" strike="noStrike" dirty="0" smtClean="0">
                          <a:solidFill>
                            <a:srgbClr val="000000"/>
                          </a:solidFill>
                          <a:latin typeface="Symbol" pitchFamily="18" charset="2"/>
                          <a:cs typeface="Arial" pitchFamily="34" charset="0"/>
                        </a:rPr>
                        <a:t>w</a:t>
                      </a:r>
                      <a:r>
                        <a:rPr lang="en-US" sz="1200" b="0" i="0" u="none" strike="noStrike" baseline="-25000" dirty="0" smtClean="0">
                          <a:solidFill>
                            <a:srgbClr val="000000"/>
                          </a:solidFill>
                          <a:latin typeface="Arial" pitchFamily="34" charset="0"/>
                          <a:cs typeface="Arial" pitchFamily="34" charset="0"/>
                        </a:rPr>
                        <a:t>e</a:t>
                      </a:r>
                      <a:r>
                        <a:rPr lang="en-US" sz="1200" b="0" i="0" u="none" strike="noStrike" dirty="0" smtClean="0">
                          <a:solidFill>
                            <a:srgbClr val="000000"/>
                          </a:solidFill>
                          <a:latin typeface="Arial" pitchFamily="34" charset="0"/>
                          <a:cs typeface="Arial" pitchFamily="34" charset="0"/>
                        </a:rPr>
                        <a:t> </a:t>
                      </a:r>
                      <a:r>
                        <a:rPr lang="en-US" sz="1200" b="0" i="1" u="none" strike="noStrike" dirty="0" err="1">
                          <a:solidFill>
                            <a:srgbClr val="000000"/>
                          </a:solidFill>
                          <a:latin typeface="Symbol" pitchFamily="18" charset="2"/>
                          <a:cs typeface="Arial" pitchFamily="34" charset="0"/>
                        </a:rPr>
                        <a:t>s</a:t>
                      </a:r>
                      <a:r>
                        <a:rPr lang="en-US" sz="1200" b="0" i="0" u="none" strike="noStrike" baseline="-25000" dirty="0" err="1">
                          <a:solidFill>
                            <a:srgbClr val="000000"/>
                          </a:solidFill>
                          <a:latin typeface="Arial" pitchFamily="34" charset="0"/>
                          <a:cs typeface="Arial" pitchFamily="34" charset="0"/>
                        </a:rPr>
                        <a:t>z</a:t>
                      </a:r>
                      <a:r>
                        <a:rPr lang="en-US" sz="1200" b="0" i="0" u="none" strike="noStrike" dirty="0">
                          <a:solidFill>
                            <a:srgbClr val="000000"/>
                          </a:solidFill>
                          <a:latin typeface="Arial" pitchFamily="34" charset="0"/>
                          <a:cs typeface="Arial" pitchFamily="34" charset="0"/>
                        </a:rPr>
                        <a:t>/</a:t>
                      </a:r>
                      <a:r>
                        <a:rPr lang="en-US" sz="1200" b="0" i="1" u="none" strike="noStrike" dirty="0">
                          <a:solidFill>
                            <a:srgbClr val="000000"/>
                          </a:solidFill>
                          <a:latin typeface="Arial" pitchFamily="34" charset="0"/>
                          <a:cs typeface="Arial" pitchFamily="34" charset="0"/>
                        </a:rPr>
                        <a:t>c</a:t>
                      </a:r>
                    </a:p>
                  </a:txBody>
                  <a:tcPr marL="171450" marR="0" marT="0" marB="0" anchor="ctr">
                    <a:lnL>
                      <a:noFill/>
                    </a:lnL>
                    <a:lnR>
                      <a:noFill/>
                    </a:lnR>
                    <a:lnT>
                      <a:noFill/>
                    </a:lnT>
                    <a:lnB>
                      <a:noFill/>
                    </a:lnB>
                  </a:tcPr>
                </a:tc>
                <a:tc>
                  <a:txBody>
                    <a:bodyPr/>
                    <a:lstStyle/>
                    <a:p>
                      <a:pPr algn="l" fontAlgn="ctr"/>
                      <a:r>
                        <a:rPr lang="en-US" altLang="ja-JP" sz="1200" b="0" i="0" u="none" strike="noStrike" dirty="0" smtClean="0">
                          <a:solidFill>
                            <a:srgbClr val="000000"/>
                          </a:solidFill>
                          <a:latin typeface="Arial" pitchFamily="34" charset="0"/>
                          <a:cs typeface="Arial" pitchFamily="34" charset="0"/>
                        </a:rPr>
                        <a:t>= 10.9 </a:t>
                      </a:r>
                      <a:endParaRPr lang="en-US" altLang="ja-JP"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200" b="0" i="1" u="none" strike="noStrike" dirty="0" smtClean="0">
                          <a:solidFill>
                            <a:srgbClr val="008000"/>
                          </a:solidFill>
                          <a:latin typeface="Arial" pitchFamily="34" charset="0"/>
                          <a:cs typeface="Arial" pitchFamily="34" charset="0"/>
                        </a:rPr>
                        <a:t>Q</a:t>
                      </a:r>
                      <a:r>
                        <a:rPr lang="en-US" sz="1200" b="0" i="0" u="none" strike="noStrike" dirty="0" smtClean="0">
                          <a:solidFill>
                            <a:srgbClr val="008000"/>
                          </a:solidFill>
                          <a:latin typeface="Arial" pitchFamily="34" charset="0"/>
                          <a:cs typeface="Arial" pitchFamily="34" charset="0"/>
                        </a:rPr>
                        <a:t> = </a:t>
                      </a:r>
                      <a:r>
                        <a:rPr lang="en-US" altLang="ja-JP" sz="1200" b="0" i="0" u="none" strike="noStrike" dirty="0" smtClean="0">
                          <a:solidFill>
                            <a:srgbClr val="008000"/>
                          </a:solidFill>
                          <a:latin typeface="Arial" pitchFamily="34" charset="0"/>
                          <a:cs typeface="Arial" pitchFamily="34" charset="0"/>
                        </a:rPr>
                        <a:t>Min(</a:t>
                      </a:r>
                      <a:r>
                        <a:rPr lang="en-US" altLang="ja-JP" sz="1200" b="0" i="1" u="none" strike="noStrike" dirty="0" err="1" smtClean="0">
                          <a:solidFill>
                            <a:srgbClr val="008000"/>
                          </a:solidFill>
                          <a:latin typeface="Arial" pitchFamily="34" charset="0"/>
                          <a:cs typeface="Arial" pitchFamily="34" charset="0"/>
                        </a:rPr>
                        <a:t>Q</a:t>
                      </a:r>
                      <a:r>
                        <a:rPr lang="en-US" altLang="ja-JP" sz="1200" b="0" i="0" u="none" strike="noStrike" baseline="-25000" dirty="0" err="1" smtClean="0">
                          <a:solidFill>
                            <a:srgbClr val="008000"/>
                          </a:solidFill>
                          <a:latin typeface="Arial" pitchFamily="34" charset="0"/>
                          <a:cs typeface="Arial" pitchFamily="34" charset="0"/>
                        </a:rPr>
                        <a:t>nl</a:t>
                      </a:r>
                      <a:r>
                        <a:rPr lang="en-US" altLang="ja-JP" sz="1200" b="0" i="0" u="none" strike="noStrike" dirty="0" smtClean="0">
                          <a:solidFill>
                            <a:srgbClr val="008000"/>
                          </a:solidFill>
                          <a:latin typeface="Arial" pitchFamily="34" charset="0"/>
                          <a:cs typeface="Arial" pitchFamily="34" charset="0"/>
                        </a:rPr>
                        <a:t>, </a:t>
                      </a:r>
                      <a:r>
                        <a:rPr lang="en-US" altLang="ja-JP" sz="1200" b="0" i="1" u="none" strike="noStrike" dirty="0" smtClean="0">
                          <a:solidFill>
                            <a:srgbClr val="008000"/>
                          </a:solidFill>
                          <a:latin typeface="Symbol" pitchFamily="18" charset="2"/>
                          <a:cs typeface="Arial" pitchFamily="34" charset="0"/>
                        </a:rPr>
                        <a:t>w</a:t>
                      </a:r>
                      <a:r>
                        <a:rPr lang="en-US" altLang="ja-JP" sz="1200" b="0" i="0" u="none" strike="noStrike" baseline="-25000" dirty="0" smtClean="0">
                          <a:solidFill>
                            <a:srgbClr val="008000"/>
                          </a:solidFill>
                          <a:latin typeface="Arial" pitchFamily="34" charset="0"/>
                          <a:cs typeface="Arial" pitchFamily="34" charset="0"/>
                        </a:rPr>
                        <a:t>e</a:t>
                      </a:r>
                      <a:r>
                        <a:rPr lang="en-US" altLang="ja-JP" sz="1200" b="0" i="0" u="none" strike="noStrike" baseline="0" dirty="0" smtClean="0">
                          <a:solidFill>
                            <a:srgbClr val="008000"/>
                          </a:solidFill>
                          <a:latin typeface="Arial" pitchFamily="34" charset="0"/>
                          <a:cs typeface="Arial" pitchFamily="34" charset="0"/>
                        </a:rPr>
                        <a:t> </a:t>
                      </a:r>
                      <a:r>
                        <a:rPr lang="en-US" altLang="ja-JP" sz="1200" b="0" i="1" u="none" strike="noStrike" dirty="0" err="1" smtClean="0">
                          <a:solidFill>
                            <a:srgbClr val="008000"/>
                          </a:solidFill>
                          <a:latin typeface="Symbol" pitchFamily="18" charset="2"/>
                          <a:cs typeface="Arial" pitchFamily="34" charset="0"/>
                        </a:rPr>
                        <a:t>s</a:t>
                      </a:r>
                      <a:r>
                        <a:rPr lang="en-US" altLang="ja-JP" sz="1200" b="0" i="0" u="none" strike="noStrike" baseline="-25000" dirty="0" err="1" smtClean="0">
                          <a:solidFill>
                            <a:srgbClr val="008000"/>
                          </a:solidFill>
                          <a:latin typeface="Arial" pitchFamily="34" charset="0"/>
                          <a:cs typeface="Arial" pitchFamily="34" charset="0"/>
                        </a:rPr>
                        <a:t>z</a:t>
                      </a:r>
                      <a:r>
                        <a:rPr lang="en-US" altLang="ja-JP" sz="1200" b="0" i="0" u="none" strike="noStrike" dirty="0" smtClean="0">
                          <a:solidFill>
                            <a:srgbClr val="008000"/>
                          </a:solidFill>
                          <a:latin typeface="Arial" pitchFamily="34" charset="0"/>
                          <a:cs typeface="Arial" pitchFamily="34" charset="0"/>
                        </a:rPr>
                        <a:t>/</a:t>
                      </a:r>
                      <a:r>
                        <a:rPr lang="en-US" altLang="ja-JP" sz="1200" b="0" i="1" u="none" strike="noStrike" baseline="0" dirty="0" smtClean="0">
                          <a:solidFill>
                            <a:srgbClr val="008000"/>
                          </a:solidFill>
                          <a:latin typeface="Arial" pitchFamily="34" charset="0"/>
                          <a:cs typeface="Arial" pitchFamily="34" charset="0"/>
                        </a:rPr>
                        <a:t>c</a:t>
                      </a:r>
                      <a:r>
                        <a:rPr lang="en-US" altLang="ja-JP" sz="1200" b="0" i="0" u="none" strike="noStrike" dirty="0" smtClean="0">
                          <a:solidFill>
                            <a:srgbClr val="008000"/>
                          </a:solidFill>
                          <a:latin typeface="Arial" pitchFamily="34" charset="0"/>
                          <a:cs typeface="Arial" pitchFamily="34" charset="0"/>
                        </a:rPr>
                        <a:t>)</a:t>
                      </a:r>
                    </a:p>
                  </a:txBody>
                  <a:tcPr marL="0" marR="0" marT="0" marB="0" anchor="ctr">
                    <a:lnL>
                      <a:noFill/>
                    </a:lnL>
                    <a:lnR>
                      <a:noFill/>
                    </a:lnR>
                    <a:lnT>
                      <a:noFill/>
                    </a:lnT>
                    <a:lnB>
                      <a:noFill/>
                    </a:lnB>
                  </a:tcPr>
                </a:tc>
                <a:tc>
                  <a:txBody>
                    <a:bodyPr/>
                    <a:lstStyle/>
                    <a:p>
                      <a:pPr algn="l" fontAlgn="ctr"/>
                      <a:endParaRPr lang="en-US" sz="1200" b="0" i="0" u="none" strike="noStrike" dirty="0" smtClean="0">
                        <a:solidFill>
                          <a:srgbClr val="008000"/>
                        </a:solidFill>
                        <a:latin typeface="Arial" pitchFamily="34" charset="0"/>
                        <a:cs typeface="Arial" pitchFamily="34" charset="0"/>
                      </a:endParaRPr>
                    </a:p>
                  </a:txBody>
                  <a:tcPr marL="0" marR="0" marT="0" marB="0" anchor="ctr">
                    <a:lnL>
                      <a:noFill/>
                    </a:lnL>
                    <a:lnR>
                      <a:noFill/>
                    </a:lnR>
                    <a:lnT>
                      <a:noFill/>
                    </a:lnT>
                    <a:lnB>
                      <a:noFill/>
                    </a:lnB>
                  </a:tcPr>
                </a:tc>
              </a:tr>
              <a:tr h="139709">
                <a:tc>
                  <a:txBody>
                    <a:bodyPr/>
                    <a:lstStyle/>
                    <a:p>
                      <a:pPr algn="l" fontAlgn="ctr"/>
                      <a:r>
                        <a:rPr lang="en-US" sz="1200" b="0" i="1" u="none" strike="noStrike" dirty="0">
                          <a:solidFill>
                            <a:srgbClr val="000000"/>
                          </a:solidFill>
                          <a:latin typeface="Arial" pitchFamily="34" charset="0"/>
                          <a:cs typeface="Arial" pitchFamily="34" charset="0"/>
                        </a:rPr>
                        <a:t>L</a:t>
                      </a:r>
                      <a:r>
                        <a:rPr lang="en-US" sz="1200" b="0" i="0" u="none" strike="noStrike" dirty="0">
                          <a:solidFill>
                            <a:srgbClr val="000000"/>
                          </a:solidFill>
                          <a:latin typeface="Arial" pitchFamily="34" charset="0"/>
                          <a:cs typeface="Arial" pitchFamily="34" charset="0"/>
                        </a:rPr>
                        <a:t> [m]</a:t>
                      </a:r>
                    </a:p>
                  </a:txBody>
                  <a:tcPr marL="342900" marR="0" marT="0" marB="0" anchor="ctr">
                    <a:lnL>
                      <a:noFill/>
                    </a:lnL>
                    <a:lnR>
                      <a:noFill/>
                    </a:lnR>
                    <a:lnT>
                      <a:noFill/>
                    </a:lnT>
                    <a:lnB>
                      <a:noFill/>
                    </a:lnB>
                  </a:tcPr>
                </a:tc>
                <a:tc>
                  <a:txBody>
                    <a:bodyPr/>
                    <a:lstStyle/>
                    <a:p>
                      <a:pPr algn="l" fontAlgn="ctr"/>
                      <a:r>
                        <a:rPr lang="en-US" sz="1200" b="0" i="0" u="none" strike="noStrike" dirty="0" smtClean="0">
                          <a:solidFill>
                            <a:srgbClr val="000000"/>
                          </a:solidFill>
                          <a:latin typeface="Arial" pitchFamily="34" charset="0"/>
                          <a:cs typeface="Arial" pitchFamily="34" charset="0"/>
                        </a:rPr>
                        <a:t>= 3016</a:t>
                      </a:r>
                      <a:endParaRPr 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171450" marR="0" marT="0" marB="0" anchor="ctr">
                    <a:lnL>
                      <a:noFill/>
                    </a:lnL>
                    <a:lnR>
                      <a:noFill/>
                    </a:lnR>
                    <a:lnT>
                      <a:noFill/>
                    </a:lnT>
                    <a:lnB w="6350" cap="flat" cmpd="sng" algn="ctr">
                      <a:noFill/>
                      <a:prstDash val="solid"/>
                      <a:round/>
                      <a:headEnd type="none" w="med" len="med"/>
                      <a:tailEnd type="none" w="med" len="med"/>
                    </a:lnB>
                  </a:tcPr>
                </a:tc>
                <a:tc>
                  <a:txBody>
                    <a:bodyPr/>
                    <a:lstStyle/>
                    <a:p>
                      <a:pPr algn="l" fontAlgn="ctr"/>
                      <a:endParaRPr lang="ja-JP" altLang="en-US" sz="1200" b="0" i="0" u="none" strike="noStrike" dirty="0">
                        <a:solidFill>
                          <a:srgbClr val="000000"/>
                        </a:solidFill>
                        <a:latin typeface="Arial" pitchFamily="34" charset="0"/>
                        <a:cs typeface="Arial" pitchFamily="34" charset="0"/>
                      </a:endParaRPr>
                    </a:p>
                  </a:txBody>
                  <a:tcPr marL="0" marR="0" marT="0" marB="0" anchor="ctr">
                    <a:lnL>
                      <a:noFill/>
                    </a:lnL>
                    <a:lnR>
                      <a:noFill/>
                    </a:lnR>
                    <a:lnT>
                      <a:noFill/>
                    </a:lnT>
                    <a:lnB w="6350" cap="flat" cmpd="sng" algn="ctr">
                      <a:noFill/>
                      <a:prstDash val="solid"/>
                      <a:round/>
                      <a:headEnd type="none" w="med" len="med"/>
                      <a:tailEnd type="none" w="med" len="med"/>
                    </a:lnB>
                  </a:tcPr>
                </a:tc>
                <a:tc>
                  <a:txBody>
                    <a:bodyPr/>
                    <a:lstStyle/>
                    <a:p>
                      <a:pPr algn="l" fontAlgn="ctr"/>
                      <a:r>
                        <a:rPr lang="en-US" sz="1200" b="0" i="1" u="none" strike="noStrike" dirty="0" err="1" smtClean="0">
                          <a:solidFill>
                            <a:srgbClr val="008000"/>
                          </a:solidFill>
                          <a:latin typeface="Arial" pitchFamily="34" charset="0"/>
                          <a:cs typeface="Arial" pitchFamily="34" charset="0"/>
                        </a:rPr>
                        <a:t>Q</a:t>
                      </a:r>
                      <a:r>
                        <a:rPr lang="en-US" sz="1200" b="0" i="0" u="none" strike="noStrike" baseline="-25000" dirty="0" err="1" smtClean="0">
                          <a:solidFill>
                            <a:srgbClr val="008000"/>
                          </a:solidFill>
                          <a:latin typeface="Arial" pitchFamily="34" charset="0"/>
                          <a:cs typeface="Arial" pitchFamily="34" charset="0"/>
                        </a:rPr>
                        <a:t>nl</a:t>
                      </a:r>
                      <a:r>
                        <a:rPr lang="en-US" sz="1200" b="0" i="0" u="none" strike="noStrike" dirty="0" smtClean="0">
                          <a:solidFill>
                            <a:srgbClr val="008000"/>
                          </a:solidFill>
                          <a:latin typeface="Arial" pitchFamily="34" charset="0"/>
                          <a:cs typeface="Arial" pitchFamily="34" charset="0"/>
                        </a:rPr>
                        <a:t> ~7</a:t>
                      </a:r>
                      <a:endParaRPr lang="en-US" sz="1200" b="0" i="0" u="none" strike="noStrike" dirty="0">
                        <a:solidFill>
                          <a:srgbClr val="008000"/>
                        </a:solidFill>
                        <a:latin typeface="Arial" pitchFamily="34" charset="0"/>
                        <a:cs typeface="Arial" pitchFamily="34" charset="0"/>
                      </a:endParaRPr>
                    </a:p>
                  </a:txBody>
                  <a:tcPr marL="0" marR="0" marT="0" marB="0" anchor="ctr">
                    <a:lnL>
                      <a:noFill/>
                    </a:lnL>
                    <a:lnR>
                      <a:noFill/>
                    </a:lnR>
                    <a:lnT>
                      <a:noFill/>
                    </a:lnT>
                    <a:lnB>
                      <a:noFill/>
                    </a:lnB>
                  </a:tcPr>
                </a:tc>
                <a:tc>
                  <a:txBody>
                    <a:bodyPr/>
                    <a:lstStyle/>
                    <a:p>
                      <a:pPr algn="l" fontAlgn="ctr"/>
                      <a:endParaRPr lang="en-US" altLang="ja-JP" sz="1200" b="0" i="0" u="none" strike="noStrike" dirty="0">
                        <a:solidFill>
                          <a:srgbClr val="008000"/>
                        </a:solidFill>
                        <a:latin typeface="Arial" pitchFamily="34" charset="0"/>
                        <a:cs typeface="Arial" pitchFamily="34" charset="0"/>
                      </a:endParaRPr>
                    </a:p>
                  </a:txBody>
                  <a:tcPr marL="0" marR="0" marT="0" marB="0" anchor="ctr">
                    <a:lnL>
                      <a:noFill/>
                    </a:lnL>
                    <a:lnR>
                      <a:noFill/>
                    </a:lnR>
                    <a:lnT>
                      <a:noFill/>
                    </a:lnT>
                    <a:lnB>
                      <a:noFill/>
                    </a:lnB>
                  </a:tcPr>
                </a:tc>
              </a:tr>
            </a:tbl>
          </a:graphicData>
        </a:graphic>
      </p:graphicFrame>
      <p:sp>
        <p:nvSpPr>
          <p:cNvPr id="20" name="テキスト ボックス 20"/>
          <p:cNvSpPr txBox="1">
            <a:spLocks noChangeArrowheads="1"/>
          </p:cNvSpPr>
          <p:nvPr/>
        </p:nvSpPr>
        <p:spPr bwMode="auto">
          <a:xfrm>
            <a:off x="6291090" y="1846279"/>
            <a:ext cx="2575440" cy="255735"/>
          </a:xfrm>
          <a:prstGeom prst="rect">
            <a:avLst/>
          </a:prstGeom>
          <a:solidFill>
            <a:schemeClr val="bg1"/>
          </a:solidFill>
          <a:ln w="9525">
            <a:solidFill>
              <a:schemeClr val="accent6">
                <a:lumMod val="40000"/>
                <a:lumOff val="60000"/>
              </a:schemeClr>
            </a:solidFill>
            <a:miter lim="800000"/>
            <a:headEnd/>
            <a:tailEnd/>
          </a:ln>
        </p:spPr>
        <p:txBody>
          <a:bodyPr wrap="square">
            <a:spAutoFit/>
          </a:bodyPr>
          <a:lstStyle/>
          <a:p>
            <a:pPr>
              <a:defRPr/>
            </a:pPr>
            <a:r>
              <a:rPr lang="nn-NO" altLang="ja-JP" sz="1000" dirty="0" smtClean="0">
                <a:solidFill>
                  <a:schemeClr val="accent6"/>
                </a:solidFill>
                <a:latin typeface="Arial" pitchFamily="34" charset="0"/>
                <a:cs typeface="Arial" pitchFamily="34" charset="0"/>
              </a:rPr>
              <a:t>K. Ohmi , KEK Preprint 2005-100 (2006)</a:t>
            </a:r>
          </a:p>
        </p:txBody>
      </p:sp>
      <p:sp>
        <p:nvSpPr>
          <p:cNvPr id="21" name="テキスト ボックス 20"/>
          <p:cNvSpPr txBox="1"/>
          <p:nvPr/>
        </p:nvSpPr>
        <p:spPr>
          <a:xfrm>
            <a:off x="5293029" y="2539658"/>
            <a:ext cx="622286" cy="307777"/>
          </a:xfrm>
          <a:prstGeom prst="rect">
            <a:avLst/>
          </a:prstGeom>
          <a:noFill/>
        </p:spPr>
        <p:txBody>
          <a:bodyPr wrap="none" rtlCol="0">
            <a:spAutoFit/>
          </a:bodyPr>
          <a:lstStyle/>
          <a:p>
            <a:pPr marL="0" lvl="1"/>
            <a:r>
              <a:rPr lang="en-US" altLang="ja-JP" sz="1400" dirty="0" smtClean="0">
                <a:latin typeface="Arial" pitchFamily="34" charset="0"/>
                <a:cs typeface="Arial" pitchFamily="34" charset="0"/>
              </a:rPr>
              <a:t>Here,</a:t>
            </a:r>
          </a:p>
        </p:txBody>
      </p:sp>
      <p:sp>
        <p:nvSpPr>
          <p:cNvPr id="22" name="テキスト ボックス 20"/>
          <p:cNvSpPr txBox="1">
            <a:spLocks noChangeArrowheads="1"/>
          </p:cNvSpPr>
          <p:nvPr/>
        </p:nvSpPr>
        <p:spPr bwMode="auto">
          <a:xfrm>
            <a:off x="5486066" y="5864900"/>
            <a:ext cx="2347294" cy="523220"/>
          </a:xfrm>
          <a:prstGeom prst="rect">
            <a:avLst/>
          </a:prstGeom>
          <a:solidFill>
            <a:schemeClr val="bg1"/>
          </a:solidFill>
          <a:ln w="19050">
            <a:solidFill>
              <a:srgbClr val="FF0000"/>
            </a:solidFill>
            <a:miter lim="800000"/>
            <a:headEnd/>
            <a:tailEnd/>
          </a:ln>
        </p:spPr>
        <p:txBody>
          <a:bodyPr wrap="square">
            <a:spAutoFit/>
          </a:bodyPr>
          <a:lstStyle/>
          <a:p>
            <a:pPr fontAlgn="ctr"/>
            <a:r>
              <a:rPr lang="en-US" altLang="ja-JP" sz="2800" dirty="0" smtClean="0">
                <a:solidFill>
                  <a:srgbClr val="FF0000"/>
                </a:solidFill>
                <a:latin typeface="Arial" pitchFamily="34" charset="0"/>
                <a:cs typeface="Arial" pitchFamily="34" charset="0"/>
                <a:sym typeface="Wingdings" pitchFamily="2" charset="2"/>
              </a:rPr>
              <a:t>Target: </a:t>
            </a:r>
            <a:r>
              <a:rPr lang="en-US" altLang="ja-JP" sz="2800" dirty="0" smtClean="0">
                <a:solidFill>
                  <a:srgbClr val="FF0000"/>
                </a:solidFill>
                <a:latin typeface="Arial" pitchFamily="34" charset="0"/>
                <a:cs typeface="Arial" pitchFamily="34" charset="0"/>
              </a:rPr>
              <a:t>1E11</a:t>
            </a:r>
            <a:endParaRPr lang="nn-NO" altLang="ja-JP" sz="2800" dirty="0" smtClean="0">
              <a:solidFill>
                <a:srgbClr val="FF0000"/>
              </a:solidFill>
              <a:latin typeface="Arial" pitchFamily="34" charset="0"/>
              <a:cs typeface="Arial" pitchFamily="34" charset="0"/>
            </a:endParaRPr>
          </a:p>
        </p:txBody>
      </p:sp>
      <p:sp>
        <p:nvSpPr>
          <p:cNvPr id="13" name="テキスト ボックス 12"/>
          <p:cNvSpPr txBox="1"/>
          <p:nvPr/>
        </p:nvSpPr>
        <p:spPr>
          <a:xfrm>
            <a:off x="1560253" y="5825837"/>
            <a:ext cx="3320717" cy="523220"/>
          </a:xfrm>
          <a:prstGeom prst="rect">
            <a:avLst/>
          </a:prstGeom>
          <a:noFill/>
        </p:spPr>
        <p:txBody>
          <a:bodyPr wrap="none" rtlCol="0">
            <a:spAutoFit/>
          </a:bodyPr>
          <a:lstStyle/>
          <a:p>
            <a:r>
              <a:rPr lang="el-GR" altLang="ja-JP" sz="2800" dirty="0" smtClean="0">
                <a:solidFill>
                  <a:srgbClr val="C00000"/>
                </a:solidFill>
                <a:latin typeface="Arial" pitchFamily="34" charset="0"/>
                <a:cs typeface="Arial" pitchFamily="34" charset="0"/>
              </a:rPr>
              <a:t>ρ</a:t>
            </a:r>
            <a:r>
              <a:rPr lang="en-US" altLang="ja-JP" sz="2800" baseline="-25000" dirty="0" err="1" smtClean="0">
                <a:solidFill>
                  <a:srgbClr val="C00000"/>
                </a:solidFill>
                <a:latin typeface="Arial" pitchFamily="34" charset="0"/>
                <a:cs typeface="Arial" pitchFamily="34" charset="0"/>
              </a:rPr>
              <a:t>th</a:t>
            </a:r>
            <a:r>
              <a:rPr lang="el-GR" altLang="ja-JP" sz="2800" dirty="0" smtClean="0">
                <a:solidFill>
                  <a:srgbClr val="C00000"/>
                </a:solidFill>
                <a:latin typeface="Arial" pitchFamily="34" charset="0"/>
                <a:cs typeface="Arial" pitchFamily="34" charset="0"/>
              </a:rPr>
              <a:t> [</a:t>
            </a:r>
            <a:r>
              <a:rPr lang="en-US" altLang="ja-JP" sz="2800" dirty="0" smtClean="0">
                <a:solidFill>
                  <a:srgbClr val="C00000"/>
                </a:solidFill>
                <a:latin typeface="Arial" pitchFamily="34" charset="0"/>
                <a:cs typeface="Arial" pitchFamily="34" charset="0"/>
              </a:rPr>
              <a:t>e</a:t>
            </a:r>
            <a:r>
              <a:rPr lang="en-US" altLang="ja-JP" sz="2800" baseline="30000" dirty="0" smtClean="0">
                <a:solidFill>
                  <a:srgbClr val="C00000"/>
                </a:solidFill>
                <a:latin typeface="Arial" pitchFamily="34" charset="0"/>
                <a:cs typeface="Arial" pitchFamily="34" charset="0"/>
              </a:rPr>
              <a:t>-</a:t>
            </a:r>
            <a:r>
              <a:rPr lang="en-US" altLang="ja-JP" sz="2800" dirty="0" smtClean="0">
                <a:solidFill>
                  <a:srgbClr val="C00000"/>
                </a:solidFill>
                <a:latin typeface="Arial" pitchFamily="34" charset="0"/>
                <a:cs typeface="Arial" pitchFamily="34" charset="0"/>
              </a:rPr>
              <a:t>/m</a:t>
            </a:r>
            <a:r>
              <a:rPr lang="en-US" altLang="ja-JP" sz="2800" baseline="30000" dirty="0" smtClean="0">
                <a:solidFill>
                  <a:srgbClr val="C00000"/>
                </a:solidFill>
                <a:latin typeface="Arial" pitchFamily="34" charset="0"/>
                <a:cs typeface="Arial" pitchFamily="34" charset="0"/>
              </a:rPr>
              <a:t>3</a:t>
            </a:r>
            <a:r>
              <a:rPr lang="en-US" altLang="ja-JP" sz="2800" dirty="0" smtClean="0">
                <a:solidFill>
                  <a:srgbClr val="C00000"/>
                </a:solidFill>
                <a:latin typeface="Arial" pitchFamily="34" charset="0"/>
                <a:cs typeface="Arial" pitchFamily="34" charset="0"/>
              </a:rPr>
              <a:t>] =1.59E11</a:t>
            </a:r>
            <a:endParaRPr kumimoji="1" lang="ja-JP" altLang="en-US" sz="2800" dirty="0">
              <a:latin typeface="Arial" pitchFamily="34" charset="0"/>
              <a:cs typeface="Arial" pitchFamily="34" charset="0"/>
            </a:endParaRPr>
          </a:p>
        </p:txBody>
      </p:sp>
      <p:sp>
        <p:nvSpPr>
          <p:cNvPr id="14" name="右矢印 13"/>
          <p:cNvSpPr/>
          <p:nvPr/>
        </p:nvSpPr>
        <p:spPr>
          <a:xfrm>
            <a:off x="5008880" y="5984240"/>
            <a:ext cx="345440" cy="3352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cs typeface="Arial" pitchFamily="34" charset="0"/>
            </a:endParaRPr>
          </a:p>
        </p:txBody>
      </p:sp>
      <p:sp>
        <p:nvSpPr>
          <p:cNvPr id="15" name="テキスト ボックス 14"/>
          <p:cNvSpPr txBox="1"/>
          <p:nvPr/>
        </p:nvSpPr>
        <p:spPr>
          <a:xfrm>
            <a:off x="770775" y="2629591"/>
            <a:ext cx="1322185" cy="646331"/>
          </a:xfrm>
          <a:prstGeom prst="rect">
            <a:avLst/>
          </a:prstGeom>
          <a:noFill/>
          <a:ln>
            <a:solidFill>
              <a:srgbClr val="FF0000"/>
            </a:solidFill>
          </a:ln>
        </p:spPr>
        <p:txBody>
          <a:bodyPr wrap="square" rtlCol="0">
            <a:spAutoFit/>
          </a:bodyPr>
          <a:lstStyle/>
          <a:p>
            <a:r>
              <a:rPr kumimoji="1" lang="en-US" altLang="ja-JP" dirty="0" smtClean="0">
                <a:latin typeface="Arial" pitchFamily="34" charset="0"/>
                <a:cs typeface="Arial" pitchFamily="34" charset="0"/>
              </a:rPr>
              <a:t>Threshold of density</a:t>
            </a:r>
            <a:endParaRPr kumimoji="1" lang="ja-JP" altLang="en-US" dirty="0">
              <a:latin typeface="Arial" pitchFamily="34" charset="0"/>
              <a:cs typeface="Arial" pitchFamily="34" charset="0"/>
            </a:endParaRPr>
          </a:p>
        </p:txBody>
      </p:sp>
      <p:sp>
        <p:nvSpPr>
          <p:cNvPr id="7" name="テキスト ボックス 6"/>
          <p:cNvSpPr txBox="1"/>
          <p:nvPr/>
        </p:nvSpPr>
        <p:spPr>
          <a:xfrm>
            <a:off x="7833360" y="90007"/>
            <a:ext cx="1268609" cy="369332"/>
          </a:xfrm>
          <a:prstGeom prst="rect">
            <a:avLst/>
          </a:prstGeom>
          <a:noFill/>
        </p:spPr>
        <p:txBody>
          <a:bodyPr wrap="none" rtlCol="0">
            <a:spAutoFit/>
          </a:bodyPr>
          <a:lstStyle/>
          <a:p>
            <a:r>
              <a:rPr kumimoji="1" lang="en-US" altLang="ja-JP" dirty="0" smtClean="0"/>
              <a:t>Y. </a:t>
            </a:r>
            <a:r>
              <a:rPr kumimoji="1" lang="en-US" altLang="ja-JP" dirty="0" err="1" smtClean="0"/>
              <a:t>Suetsugu</a:t>
            </a:r>
            <a:endParaRPr kumimoji="1" lang="ja-JP" altLang="en-US" dirty="0"/>
          </a:p>
        </p:txBody>
      </p:sp>
    </p:spTree>
    <p:extLst>
      <p:ext uri="{BB962C8B-B14F-4D97-AF65-F5344CB8AC3E}">
        <p14:creationId xmlns:p14="http://schemas.microsoft.com/office/powerpoint/2010/main" val="14376452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dissolve">
                                      <p:cBhvr>
                                        <p:cTn id="13" dur="500"/>
                                        <p:tgtEl>
                                          <p:spTgt spid="2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3" grpId="0"/>
      <p:bldP spid="1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solidFill>
                  <a:srgbClr val="0000FF"/>
                </a:solidFill>
                <a:latin typeface="Marker Felt"/>
                <a:cs typeface="Marker Felt"/>
              </a:rPr>
              <a:t>Latest simulation result on the threshold value of instability</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normAutofit fontScale="92500"/>
          </a:bodyPr>
          <a:lstStyle/>
          <a:p>
            <a:r>
              <a:rPr kumimoji="1" lang="en-US" altLang="ja-JP" dirty="0" smtClean="0"/>
              <a:t>Simulation with </a:t>
            </a:r>
            <a:r>
              <a:rPr lang="en-US" altLang="ja-JP" dirty="0" smtClean="0"/>
              <a:t>PEHTS2 by D. Zhou and K. </a:t>
            </a:r>
            <a:r>
              <a:rPr lang="en-US" altLang="ja-JP" dirty="0" err="1" smtClean="0"/>
              <a:t>Ohmi</a:t>
            </a:r>
            <a:endParaRPr lang="en-US" altLang="ja-JP" dirty="0" smtClean="0"/>
          </a:p>
          <a:p>
            <a:pPr lvl="1"/>
            <a:r>
              <a:rPr lang="en-US" altLang="ja-JP" dirty="0"/>
              <a:t>With uniform beta functions and </a:t>
            </a:r>
            <a:r>
              <a:rPr lang="en-US" altLang="ja-JP" dirty="0" smtClean="0"/>
              <a:t>uniform </a:t>
            </a:r>
            <a:r>
              <a:rPr lang="en-US" altLang="ja-JP" dirty="0"/>
              <a:t>electron cloud density along the ring, the threshold for electron cloud density is about 5.E11 </a:t>
            </a:r>
            <a:r>
              <a:rPr lang="en-US" altLang="ja-JP" dirty="0" smtClean="0"/>
              <a:t>m</a:t>
            </a:r>
            <a:r>
              <a:rPr lang="en-US" altLang="ja-JP" baseline="30000" dirty="0" smtClean="0"/>
              <a:t>-3</a:t>
            </a:r>
            <a:r>
              <a:rPr lang="en-US" altLang="ja-JP" dirty="0" smtClean="0"/>
              <a:t>.</a:t>
            </a:r>
          </a:p>
          <a:p>
            <a:pPr lvl="1"/>
            <a:r>
              <a:rPr lang="en-US" altLang="ja-JP" dirty="0"/>
              <a:t>With </a:t>
            </a:r>
            <a:r>
              <a:rPr lang="en-US" altLang="ja-JP" dirty="0" smtClean="0"/>
              <a:t>realistic beta </a:t>
            </a:r>
            <a:r>
              <a:rPr lang="en-US" altLang="ja-JP" dirty="0"/>
              <a:t>functions and </a:t>
            </a:r>
            <a:r>
              <a:rPr lang="en-US" altLang="ja-JP" dirty="0" smtClean="0"/>
              <a:t>uniform </a:t>
            </a:r>
            <a:r>
              <a:rPr lang="en-US" altLang="ja-JP" dirty="0"/>
              <a:t>electron cloud density along the ring, the threshold </a:t>
            </a:r>
            <a:r>
              <a:rPr lang="en-US" altLang="ja-JP" dirty="0" smtClean="0"/>
              <a:t>reduces to </a:t>
            </a:r>
            <a:r>
              <a:rPr lang="en-US" altLang="ja-JP" dirty="0"/>
              <a:t>about </a:t>
            </a:r>
            <a:r>
              <a:rPr lang="en-US" altLang="ja-JP" dirty="0" smtClean="0"/>
              <a:t>1.6E11 m</a:t>
            </a:r>
            <a:r>
              <a:rPr lang="en-US" altLang="ja-JP" baseline="30000" dirty="0"/>
              <a:t>-3</a:t>
            </a:r>
            <a:r>
              <a:rPr lang="en-US" altLang="ja-JP" dirty="0" smtClean="0"/>
              <a:t>.</a:t>
            </a:r>
          </a:p>
          <a:p>
            <a:pPr lvl="1"/>
            <a:r>
              <a:rPr lang="en-US" altLang="ja-JP" dirty="0"/>
              <a:t>With realistic beta functions and </a:t>
            </a:r>
            <a:r>
              <a:rPr lang="en-US" altLang="ja-JP" dirty="0" smtClean="0"/>
              <a:t>estimated s-dependent </a:t>
            </a:r>
            <a:r>
              <a:rPr lang="en-US" altLang="ja-JP" dirty="0"/>
              <a:t>electron cloud density along the ring, the threshold </a:t>
            </a:r>
            <a:r>
              <a:rPr lang="en-US" altLang="ja-JP" dirty="0" smtClean="0"/>
              <a:t>is about 5.E11 m</a:t>
            </a:r>
            <a:r>
              <a:rPr lang="en-US" altLang="ja-JP" baseline="30000" dirty="0"/>
              <a:t>-3</a:t>
            </a:r>
            <a:r>
              <a:rPr lang="en-US" altLang="ja-JP" dirty="0" smtClean="0"/>
              <a:t>.</a:t>
            </a:r>
            <a:endParaRPr lang="en-US" altLang="ja-JP" dirty="0"/>
          </a:p>
          <a:p>
            <a:pPr lvl="1"/>
            <a:endParaRPr lang="en-US" altLang="ja-JP" dirty="0"/>
          </a:p>
          <a:p>
            <a:pPr lvl="1"/>
            <a:endParaRPr lang="en-US" altLang="ja-JP" dirty="0" smtClean="0"/>
          </a:p>
          <a:p>
            <a:endParaRPr kumimoji="1" lang="ja-JP" altLang="en-US" dirty="0"/>
          </a:p>
        </p:txBody>
      </p:sp>
    </p:spTree>
    <p:extLst>
      <p:ext uri="{BB962C8B-B14F-4D97-AF65-F5344CB8AC3E}">
        <p14:creationId xmlns:p14="http://schemas.microsoft.com/office/powerpoint/2010/main" val="60837172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7197" y="-238122"/>
            <a:ext cx="8229600" cy="1143000"/>
          </a:xfrm>
        </p:spPr>
        <p:txBody>
          <a:bodyPr/>
          <a:lstStyle/>
          <a:p>
            <a:r>
              <a:rPr lang="en-US" altLang="ja-JP" dirty="0">
                <a:solidFill>
                  <a:srgbClr val="0000FF"/>
                </a:solidFill>
                <a:latin typeface="Marker Felt"/>
                <a:cs typeface="Marker Felt"/>
              </a:rPr>
              <a:t>C</a:t>
            </a:r>
            <a:r>
              <a:rPr lang="en-US" altLang="ja-JP" dirty="0" smtClean="0">
                <a:solidFill>
                  <a:srgbClr val="0000FF"/>
                </a:solidFill>
                <a:latin typeface="Marker Felt"/>
                <a:cs typeface="Marker Felt"/>
              </a:rPr>
              <a:t>ountermeasures</a:t>
            </a:r>
            <a:endParaRPr kumimoji="1" lang="ja-JP" altLang="en-US" sz="2800" dirty="0">
              <a:solidFill>
                <a:srgbClr val="0000FF"/>
              </a:solidFill>
              <a:latin typeface="Marker Felt"/>
              <a:cs typeface="Marker Felt"/>
            </a:endParaRPr>
          </a:p>
        </p:txBody>
      </p:sp>
      <p:sp>
        <p:nvSpPr>
          <p:cNvPr id="3" name="コンテンツ プレースホルダ 2"/>
          <p:cNvSpPr>
            <a:spLocks noGrp="1"/>
          </p:cNvSpPr>
          <p:nvPr>
            <p:ph idx="1"/>
          </p:nvPr>
        </p:nvSpPr>
        <p:spPr>
          <a:xfrm>
            <a:off x="928662" y="904878"/>
            <a:ext cx="8215338" cy="1098094"/>
          </a:xfrm>
        </p:spPr>
        <p:txBody>
          <a:bodyPr>
            <a:normAutofit/>
          </a:bodyPr>
          <a:lstStyle/>
          <a:p>
            <a:pPr>
              <a:lnSpc>
                <a:spcPct val="95000"/>
              </a:lnSpc>
              <a:spcBef>
                <a:spcPts val="0"/>
              </a:spcBef>
            </a:pPr>
            <a:r>
              <a:rPr lang="en-US" altLang="ja-JP" b="0" dirty="0" smtClean="0"/>
              <a:t>For </a:t>
            </a:r>
            <a:r>
              <a:rPr lang="en-US" altLang="ja-JP" dirty="0" smtClean="0"/>
              <a:t>the upgrade of the vacuum system for </a:t>
            </a:r>
            <a:r>
              <a:rPr lang="en-US" altLang="ja-JP" dirty="0" err="1" smtClean="0"/>
              <a:t>SuperKEKB</a:t>
            </a:r>
            <a:r>
              <a:rPr lang="en-US" altLang="ja-JP" dirty="0" smtClean="0"/>
              <a:t>, </a:t>
            </a:r>
            <a:r>
              <a:rPr lang="en-US" altLang="ja-JP" b="0" dirty="0" smtClean="0"/>
              <a:t>the electron cloud is a key issue.</a:t>
            </a:r>
          </a:p>
        </p:txBody>
      </p:sp>
      <p:sp>
        <p:nvSpPr>
          <p:cNvPr id="6" name="スライド番号プレースホルダ 5"/>
          <p:cNvSpPr>
            <a:spLocks noGrp="1"/>
          </p:cNvSpPr>
          <p:nvPr>
            <p:ph type="sldNum" sz="quarter" idx="12"/>
          </p:nvPr>
        </p:nvSpPr>
        <p:spPr/>
        <p:txBody>
          <a:bodyPr/>
          <a:lstStyle/>
          <a:p>
            <a:fld id="{1AB4610A-7B83-4138-AFF8-D0E9316B21DE}" type="slidenum">
              <a:rPr lang="en-US" altLang="ja-JP" smtClean="0"/>
              <a:pPr/>
              <a:t>48</a:t>
            </a:fld>
            <a:endParaRPr lang="en-US" altLang="ja-JP" dirty="0"/>
          </a:p>
        </p:txBody>
      </p:sp>
      <p:graphicFrame>
        <p:nvGraphicFramePr>
          <p:cNvPr id="11" name="表 10"/>
          <p:cNvGraphicFramePr>
            <a:graphicFrameLocks noGrp="1"/>
          </p:cNvGraphicFramePr>
          <p:nvPr/>
        </p:nvGraphicFramePr>
        <p:xfrm>
          <a:off x="1486029" y="3414890"/>
          <a:ext cx="6657996" cy="1711172"/>
        </p:xfrm>
        <a:graphic>
          <a:graphicData uri="http://schemas.openxmlformats.org/drawingml/2006/table">
            <a:tbl>
              <a:tblPr bandRow="1">
                <a:tableStyleId>{E8B1032C-EA38-4F05-BA0D-38AFFFC7BED3}</a:tableStyleId>
              </a:tblPr>
              <a:tblGrid>
                <a:gridCol w="1992461"/>
                <a:gridCol w="4665535"/>
              </a:tblGrid>
              <a:tr h="427793">
                <a:tc>
                  <a:txBody>
                    <a:bodyPr/>
                    <a:lstStyle/>
                    <a:p>
                      <a:r>
                        <a:rPr kumimoji="1" lang="en-US" altLang="ja-JP" sz="2000" dirty="0" smtClean="0">
                          <a:latin typeface="Arial" pitchFamily="34" charset="0"/>
                          <a:cs typeface="Arial" pitchFamily="34" charset="0"/>
                        </a:rPr>
                        <a:t>Drift</a:t>
                      </a:r>
                      <a:r>
                        <a:rPr kumimoji="1" lang="en-US" altLang="ja-JP" sz="2000" baseline="0" dirty="0" smtClean="0">
                          <a:latin typeface="Arial" pitchFamily="34" charset="0"/>
                          <a:cs typeface="Arial" pitchFamily="34" charset="0"/>
                        </a:rPr>
                        <a:t> section</a:t>
                      </a:r>
                      <a:endParaRPr kumimoji="1" lang="ja-JP" altLang="en-US" sz="2000" dirty="0">
                        <a:latin typeface="Arial" pitchFamily="34" charset="0"/>
                        <a:cs typeface="Arial" pitchFamily="34" charset="0"/>
                      </a:endParaRPr>
                    </a:p>
                  </a:txBody>
                  <a:tcPr/>
                </a:tc>
                <a:tc>
                  <a:txBody>
                    <a:bodyPr/>
                    <a:lstStyle/>
                    <a:p>
                      <a:r>
                        <a:rPr kumimoji="1" lang="en-US" altLang="ja-JP" sz="2000" dirty="0" smtClean="0">
                          <a:latin typeface="Arial" pitchFamily="34" charset="0"/>
                          <a:cs typeface="Arial" pitchFamily="34" charset="0"/>
                        </a:rPr>
                        <a:t>Antechamber +Solenoid +</a:t>
                      </a:r>
                      <a:r>
                        <a:rPr kumimoji="1" lang="en-US" altLang="ja-JP" sz="2000" dirty="0" err="1" smtClean="0">
                          <a:latin typeface="Arial" pitchFamily="34" charset="0"/>
                          <a:cs typeface="Arial" pitchFamily="34" charset="0"/>
                        </a:rPr>
                        <a:t>TiN</a:t>
                      </a:r>
                      <a:r>
                        <a:rPr kumimoji="1" lang="en-US" altLang="ja-JP" sz="2000" dirty="0" smtClean="0">
                          <a:latin typeface="Arial" pitchFamily="34" charset="0"/>
                          <a:cs typeface="Arial" pitchFamily="34" charset="0"/>
                        </a:rPr>
                        <a:t> Coating</a:t>
                      </a:r>
                      <a:endParaRPr kumimoji="1" lang="ja-JP" altLang="en-US" sz="2000" dirty="0">
                        <a:solidFill>
                          <a:schemeClr val="tx1"/>
                        </a:solidFill>
                        <a:latin typeface="Arial" pitchFamily="34" charset="0"/>
                        <a:cs typeface="Arial" pitchFamily="34" charset="0"/>
                      </a:endParaRPr>
                    </a:p>
                  </a:txBody>
                  <a:tcPr/>
                </a:tc>
              </a:tr>
              <a:tr h="427793">
                <a:tc>
                  <a:txBody>
                    <a:bodyPr/>
                    <a:lstStyle/>
                    <a:p>
                      <a:r>
                        <a:rPr kumimoji="1" lang="en-US" altLang="ja-JP" sz="2000" dirty="0" smtClean="0">
                          <a:latin typeface="Arial" pitchFamily="34" charset="0"/>
                          <a:cs typeface="Arial" pitchFamily="34" charset="0"/>
                        </a:rPr>
                        <a:t>Q and </a:t>
                      </a:r>
                      <a:r>
                        <a:rPr kumimoji="1" lang="en-US" altLang="ja-JP" sz="2000" dirty="0" err="1" smtClean="0">
                          <a:latin typeface="Arial" pitchFamily="34" charset="0"/>
                          <a:cs typeface="Arial" pitchFamily="34" charset="0"/>
                        </a:rPr>
                        <a:t>Sx</a:t>
                      </a:r>
                      <a:r>
                        <a:rPr kumimoji="1" lang="en-US" altLang="ja-JP" sz="2000" dirty="0" smtClean="0">
                          <a:latin typeface="Arial" pitchFamily="34" charset="0"/>
                          <a:cs typeface="Arial" pitchFamily="34" charset="0"/>
                        </a:rPr>
                        <a:t> mag.</a:t>
                      </a:r>
                      <a:endParaRPr kumimoji="1" lang="ja-JP" altLang="en-US" sz="2000" dirty="0">
                        <a:solidFill>
                          <a:schemeClr val="tx1"/>
                        </a:solidFill>
                        <a:latin typeface="Arial" pitchFamily="34" charset="0"/>
                        <a:cs typeface="Arial" pitchFamily="34" charset="0"/>
                      </a:endParaRPr>
                    </a:p>
                  </a:txBody>
                  <a:tcPr/>
                </a:tc>
                <a:tc>
                  <a:txBody>
                    <a:bodyPr/>
                    <a:lstStyle/>
                    <a:p>
                      <a:r>
                        <a:rPr kumimoji="1" lang="en-US" altLang="ja-JP" sz="2000" dirty="0" smtClean="0">
                          <a:latin typeface="Arial" pitchFamily="34" charset="0"/>
                          <a:cs typeface="Arial" pitchFamily="34" charset="0"/>
                        </a:rPr>
                        <a:t>Antechamber +Solenoid +</a:t>
                      </a:r>
                      <a:r>
                        <a:rPr kumimoji="1" lang="en-US" altLang="ja-JP" sz="2000" dirty="0" err="1" smtClean="0">
                          <a:latin typeface="Arial" pitchFamily="34" charset="0"/>
                          <a:cs typeface="Arial" pitchFamily="34" charset="0"/>
                        </a:rPr>
                        <a:t>TiN</a:t>
                      </a:r>
                      <a:r>
                        <a:rPr kumimoji="1" lang="en-US" altLang="ja-JP" sz="2000" dirty="0" smtClean="0">
                          <a:latin typeface="Arial" pitchFamily="34" charset="0"/>
                          <a:cs typeface="Arial" pitchFamily="34" charset="0"/>
                        </a:rPr>
                        <a:t> Coating</a:t>
                      </a:r>
                      <a:endParaRPr kumimoji="1" lang="ja-JP" altLang="en-US" sz="2000" dirty="0">
                        <a:solidFill>
                          <a:schemeClr val="tx1"/>
                        </a:solidFill>
                        <a:latin typeface="Arial" pitchFamily="34" charset="0"/>
                        <a:cs typeface="Arial" pitchFamily="34" charset="0"/>
                      </a:endParaRPr>
                    </a:p>
                  </a:txBody>
                  <a:tcPr/>
                </a:tc>
              </a:tr>
              <a:tr h="4277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Arial" pitchFamily="34" charset="0"/>
                          <a:cs typeface="Arial" pitchFamily="34" charset="0"/>
                        </a:rPr>
                        <a:t>Bend</a:t>
                      </a:r>
                      <a:r>
                        <a:rPr kumimoji="1" lang="en-US" altLang="ja-JP" sz="2000" baseline="0" dirty="0" smtClean="0">
                          <a:latin typeface="Arial" pitchFamily="34" charset="0"/>
                          <a:cs typeface="Arial" pitchFamily="34" charset="0"/>
                        </a:rPr>
                        <a:t> section</a:t>
                      </a:r>
                      <a:endParaRPr kumimoji="1" lang="ja-JP" altLang="en-US" sz="2000" dirty="0" smtClean="0">
                        <a:solidFill>
                          <a:schemeClr val="tx1"/>
                        </a:solidFill>
                        <a:latin typeface="Arial" pitchFamily="34" charset="0"/>
                        <a:cs typeface="Arial" pitchFamily="34" charset="0"/>
                      </a:endParaRPr>
                    </a:p>
                  </a:txBody>
                  <a:tcPr/>
                </a:tc>
                <a:tc>
                  <a:txBody>
                    <a:bodyPr/>
                    <a:lstStyle/>
                    <a:p>
                      <a:r>
                        <a:rPr kumimoji="1" lang="en-US" altLang="ja-JP" sz="2000" dirty="0" smtClean="0">
                          <a:latin typeface="Arial" pitchFamily="34" charset="0"/>
                          <a:cs typeface="Arial" pitchFamily="34" charset="0"/>
                        </a:rPr>
                        <a:t>Antechamber +Groove+ </a:t>
                      </a:r>
                      <a:r>
                        <a:rPr kumimoji="1" lang="en-US" altLang="ja-JP" sz="2000" dirty="0" err="1" smtClean="0">
                          <a:latin typeface="Arial" pitchFamily="34" charset="0"/>
                          <a:cs typeface="Arial" pitchFamily="34" charset="0"/>
                        </a:rPr>
                        <a:t>TiN</a:t>
                      </a:r>
                      <a:r>
                        <a:rPr kumimoji="1" lang="en-US" altLang="ja-JP" sz="2000" dirty="0" smtClean="0">
                          <a:latin typeface="Arial" pitchFamily="34" charset="0"/>
                          <a:cs typeface="Arial" pitchFamily="34" charset="0"/>
                        </a:rPr>
                        <a:t> Coating</a:t>
                      </a:r>
                      <a:endParaRPr kumimoji="1" lang="ja-JP" altLang="en-US" sz="2000" dirty="0">
                        <a:solidFill>
                          <a:schemeClr val="tx1"/>
                        </a:solidFill>
                        <a:latin typeface="Arial" pitchFamily="34" charset="0"/>
                        <a:cs typeface="Arial" pitchFamily="34" charset="0"/>
                      </a:endParaRPr>
                    </a:p>
                  </a:txBody>
                  <a:tcPr/>
                </a:tc>
              </a:tr>
              <a:tr h="4277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Arial" pitchFamily="34" charset="0"/>
                          <a:cs typeface="Arial" pitchFamily="34" charset="0"/>
                        </a:rPr>
                        <a:t>Wiggler section</a:t>
                      </a:r>
                      <a:endParaRPr kumimoji="1" lang="ja-JP" altLang="en-US" sz="2000" dirty="0" smtClean="0">
                        <a:solidFill>
                          <a:schemeClr val="tx1"/>
                        </a:solidFill>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Arial" pitchFamily="34" charset="0"/>
                          <a:cs typeface="Arial" pitchFamily="34" charset="0"/>
                        </a:rPr>
                        <a:t>Antechamber +Electrode  (Cu)</a:t>
                      </a:r>
                      <a:endParaRPr kumimoji="1" lang="ja-JP" altLang="en-US" sz="2000" dirty="0">
                        <a:solidFill>
                          <a:schemeClr val="tx1"/>
                        </a:solidFill>
                        <a:latin typeface="Arial" pitchFamily="34" charset="0"/>
                        <a:cs typeface="Arial" pitchFamily="34" charset="0"/>
                      </a:endParaRPr>
                    </a:p>
                  </a:txBody>
                  <a:tcPr/>
                </a:tc>
              </a:tr>
            </a:tbl>
          </a:graphicData>
        </a:graphic>
      </p:graphicFrame>
      <p:sp>
        <p:nvSpPr>
          <p:cNvPr id="12" name="コンテンツ プレースホルダ 2"/>
          <p:cNvSpPr txBox="1">
            <a:spLocks/>
          </p:cNvSpPr>
          <p:nvPr/>
        </p:nvSpPr>
        <p:spPr bwMode="gray">
          <a:xfrm>
            <a:off x="921435" y="1971705"/>
            <a:ext cx="8215338" cy="11633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5000"/>
              </a:lnSpc>
              <a:spcBef>
                <a:spcPts val="0"/>
              </a:spcBef>
              <a:spcAft>
                <a:spcPct val="0"/>
              </a:spcAft>
              <a:buClr>
                <a:schemeClr val="accent2"/>
              </a:buClr>
              <a:buSzPct val="50000"/>
              <a:buFont typeface="Wingdings" pitchFamily="2" charset="2"/>
              <a:buChar char="n"/>
              <a:tabLst/>
              <a:defRPr/>
            </a:pPr>
            <a:r>
              <a:rPr kumimoji="1" lang="en-US" altLang="ja-JP"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Countermeasures are carefully chosen based on the various studies.</a:t>
            </a:r>
            <a:endParaRPr kumimoji="1" lang="ja-JP" altLang="en-US" sz="2400" b="0"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p:txBody>
      </p:sp>
      <p:sp>
        <p:nvSpPr>
          <p:cNvPr id="7" name="正方形/長方形 6"/>
          <p:cNvSpPr/>
          <p:nvPr/>
        </p:nvSpPr>
        <p:spPr>
          <a:xfrm>
            <a:off x="7597795" y="164110"/>
            <a:ext cx="1268609" cy="369332"/>
          </a:xfrm>
          <a:prstGeom prst="rect">
            <a:avLst/>
          </a:prstGeom>
        </p:spPr>
        <p:txBody>
          <a:bodyPr wrap="none">
            <a:spAutoFit/>
          </a:bodyPr>
          <a:lstStyle/>
          <a:p>
            <a:r>
              <a:rPr lang="en-US" altLang="ja-JP" dirty="0"/>
              <a:t>Y. </a:t>
            </a:r>
            <a:r>
              <a:rPr lang="en-US" altLang="ja-JP" dirty="0" err="1"/>
              <a:t>Suetsugu</a:t>
            </a:r>
            <a:endParaRPr lang="ja-JP" altLang="en-US" dirty="0"/>
          </a:p>
        </p:txBody>
      </p:sp>
    </p:spTree>
    <p:extLst>
      <p:ext uri="{BB962C8B-B14F-4D97-AF65-F5344CB8AC3E}">
        <p14:creationId xmlns:p14="http://schemas.microsoft.com/office/powerpoint/2010/main" val="17726707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0006" y="-105390"/>
            <a:ext cx="8706585" cy="1143000"/>
          </a:xfrm>
        </p:spPr>
        <p:txBody>
          <a:bodyPr>
            <a:normAutofit fontScale="90000"/>
          </a:bodyPr>
          <a:lstStyle/>
          <a:p>
            <a:r>
              <a:rPr kumimoji="1" lang="en-US" altLang="ja-JP" dirty="0" smtClean="0">
                <a:solidFill>
                  <a:srgbClr val="0000FF"/>
                </a:solidFill>
                <a:latin typeface="Marker Felt"/>
                <a:cs typeface="Marker Felt"/>
              </a:rPr>
              <a:t>Countermeasures for electron clouds</a:t>
            </a:r>
            <a:endParaRPr kumimoji="1" lang="ja-JP" altLang="en-US" dirty="0">
              <a:solidFill>
                <a:srgbClr val="0000FF"/>
              </a:solidFill>
              <a:latin typeface="Marker Felt"/>
              <a:cs typeface="Marker Felt"/>
            </a:endParaRPr>
          </a:p>
        </p:txBody>
      </p:sp>
      <p:pic>
        <p:nvPicPr>
          <p:cNvPr id="4" name="Picture 2" descr="C:\Users\suetsugu\Desktop\Arc_Cross_90__Bend_6 レイアウト1 (2).png"/>
          <p:cNvPicPr>
            <a:picLocks noChangeAspect="1" noChangeArrowheads="1"/>
          </p:cNvPicPr>
          <p:nvPr/>
        </p:nvPicPr>
        <p:blipFill>
          <a:blip r:embed="rId2" cstate="print"/>
          <a:srcRect l="21841" t="5497" r="22561" b="37653"/>
          <a:stretch>
            <a:fillRect/>
          </a:stretch>
        </p:blipFill>
        <p:spPr bwMode="auto">
          <a:xfrm rot="16200000">
            <a:off x="5368272" y="577176"/>
            <a:ext cx="2908664" cy="4207973"/>
          </a:xfrm>
          <a:prstGeom prst="rect">
            <a:avLst/>
          </a:prstGeom>
          <a:noFill/>
        </p:spPr>
      </p:pic>
      <p:pic>
        <p:nvPicPr>
          <p:cNvPr id="5" name="Picture 330" descr="OHO_TiN_After"/>
          <p:cNvPicPr>
            <a:picLocks noChangeAspect="1" noChangeArrowheads="1"/>
          </p:cNvPicPr>
          <p:nvPr/>
        </p:nvPicPr>
        <p:blipFill>
          <a:blip r:embed="rId3" cstate="print">
            <a:lum contrast="-18000"/>
          </a:blip>
          <a:srcRect t="11472" b="18977"/>
          <a:stretch>
            <a:fillRect/>
          </a:stretch>
        </p:blipFill>
        <p:spPr bwMode="auto">
          <a:xfrm>
            <a:off x="537472" y="1462343"/>
            <a:ext cx="3639571" cy="2057901"/>
          </a:xfrm>
          <a:prstGeom prst="rect">
            <a:avLst/>
          </a:prstGeom>
          <a:noFill/>
          <a:ln w="9525">
            <a:noFill/>
            <a:miter lim="800000"/>
            <a:headEnd/>
            <a:tailEnd/>
          </a:ln>
        </p:spPr>
      </p:pic>
      <p:sp>
        <p:nvSpPr>
          <p:cNvPr id="7" name="テキスト ボックス 6"/>
          <p:cNvSpPr txBox="1"/>
          <p:nvPr/>
        </p:nvSpPr>
        <p:spPr>
          <a:xfrm>
            <a:off x="457200" y="3457093"/>
            <a:ext cx="3994641" cy="646331"/>
          </a:xfrm>
          <a:prstGeom prst="rect">
            <a:avLst/>
          </a:prstGeom>
          <a:noFill/>
        </p:spPr>
        <p:txBody>
          <a:bodyPr wrap="none" rtlCol="0">
            <a:spAutoFit/>
          </a:bodyPr>
          <a:lstStyle/>
          <a:p>
            <a:r>
              <a:rPr kumimoji="1" lang="en-US" altLang="ja-JP" dirty="0" smtClean="0">
                <a:latin typeface="+mj-lt"/>
              </a:rPr>
              <a:t>Drift section: Antechamber + </a:t>
            </a:r>
            <a:r>
              <a:rPr lang="en-US" altLang="ja-JP" dirty="0" err="1" smtClean="0">
                <a:latin typeface="+mj-lt"/>
                <a:cs typeface="Arial" pitchFamily="34" charset="0"/>
              </a:rPr>
              <a:t>TiN</a:t>
            </a:r>
            <a:r>
              <a:rPr lang="en-US" altLang="ja-JP" dirty="0" smtClean="0">
                <a:latin typeface="+mj-lt"/>
                <a:cs typeface="Arial" pitchFamily="34" charset="0"/>
              </a:rPr>
              <a:t> coating</a:t>
            </a:r>
            <a:endParaRPr lang="ja-JP" altLang="en-US" dirty="0">
              <a:latin typeface="+mj-lt"/>
              <a:cs typeface="Arial" pitchFamily="34" charset="0"/>
            </a:endParaRPr>
          </a:p>
          <a:p>
            <a:endParaRPr kumimoji="1" lang="ja-JP" altLang="en-US" dirty="0"/>
          </a:p>
        </p:txBody>
      </p:sp>
      <p:sp>
        <p:nvSpPr>
          <p:cNvPr id="8" name="テキスト ボックス 24"/>
          <p:cNvSpPr txBox="1">
            <a:spLocks noChangeArrowheads="1"/>
          </p:cNvSpPr>
          <p:nvPr/>
        </p:nvSpPr>
        <p:spPr bwMode="auto">
          <a:xfrm>
            <a:off x="7850222" y="1162495"/>
            <a:ext cx="857927" cy="338554"/>
          </a:xfrm>
          <a:prstGeom prst="rect">
            <a:avLst/>
          </a:prstGeom>
          <a:noFill/>
          <a:ln w="9525">
            <a:noFill/>
            <a:miter lim="800000"/>
            <a:headEnd/>
            <a:tailEnd/>
          </a:ln>
        </p:spPr>
        <p:txBody>
          <a:bodyPr wrap="none">
            <a:spAutoFit/>
          </a:bodyPr>
          <a:lstStyle/>
          <a:p>
            <a:r>
              <a:rPr lang="en-US" altLang="ja-JP" sz="1600" dirty="0" smtClean="0">
                <a:solidFill>
                  <a:srgbClr val="008000"/>
                </a:solidFill>
                <a:latin typeface="Arial" pitchFamily="34" charset="0"/>
                <a:cs typeface="Arial" pitchFamily="34" charset="0"/>
              </a:rPr>
              <a:t>Groove</a:t>
            </a:r>
            <a:endParaRPr lang="ja-JP" altLang="en-US" sz="1600" dirty="0">
              <a:solidFill>
                <a:srgbClr val="008000"/>
              </a:solidFill>
              <a:latin typeface="Arial" pitchFamily="34" charset="0"/>
              <a:cs typeface="Arial" pitchFamily="34" charset="0"/>
            </a:endParaRPr>
          </a:p>
        </p:txBody>
      </p:sp>
      <p:cxnSp>
        <p:nvCxnSpPr>
          <p:cNvPr id="9" name="直線矢印コネクタ 8"/>
          <p:cNvCxnSpPr>
            <a:stCxn id="8" idx="1"/>
          </p:cNvCxnSpPr>
          <p:nvPr/>
        </p:nvCxnSpPr>
        <p:spPr>
          <a:xfrm rot="10800000" flipV="1">
            <a:off x="6806154" y="1331772"/>
            <a:ext cx="1044069" cy="854578"/>
          </a:xfrm>
          <a:prstGeom prst="straightConnector1">
            <a:avLst/>
          </a:prstGeom>
          <a:ln>
            <a:solidFill>
              <a:srgbClr val="008000"/>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8" idx="1"/>
          </p:cNvCxnSpPr>
          <p:nvPr/>
        </p:nvCxnSpPr>
        <p:spPr>
          <a:xfrm rot="10800000" flipV="1">
            <a:off x="6777872" y="1331772"/>
            <a:ext cx="1072350" cy="2004648"/>
          </a:xfrm>
          <a:prstGeom prst="straightConnector1">
            <a:avLst/>
          </a:prstGeom>
          <a:ln>
            <a:solidFill>
              <a:srgbClr val="008000"/>
            </a:solidFill>
            <a:tailEnd type="arrow"/>
          </a:ln>
        </p:spPr>
        <p:style>
          <a:lnRef idx="1">
            <a:schemeClr val="accent1"/>
          </a:lnRef>
          <a:fillRef idx="0">
            <a:schemeClr val="accent1"/>
          </a:fillRef>
          <a:effectRef idx="0">
            <a:schemeClr val="accent1"/>
          </a:effectRef>
          <a:fontRef idx="minor">
            <a:schemeClr val="tx1"/>
          </a:fontRef>
        </p:style>
      </p:cxnSp>
      <p:pic>
        <p:nvPicPr>
          <p:cNvPr id="14" name="図 6" descr="P1070839_ed.jpg"/>
          <p:cNvPicPr>
            <a:picLocks noChangeAspect="1"/>
          </p:cNvPicPr>
          <p:nvPr/>
        </p:nvPicPr>
        <p:blipFill>
          <a:blip r:embed="rId4" cstate="print"/>
          <a:srcRect l="26488" r="25764" b="52100"/>
          <a:stretch>
            <a:fillRect/>
          </a:stretch>
        </p:blipFill>
        <p:spPr bwMode="auto">
          <a:xfrm>
            <a:off x="786885" y="4135495"/>
            <a:ext cx="3240088" cy="2438400"/>
          </a:xfrm>
          <a:prstGeom prst="rect">
            <a:avLst/>
          </a:prstGeom>
          <a:noFill/>
          <a:ln w="9525">
            <a:noFill/>
            <a:miter lim="800000"/>
            <a:headEnd/>
            <a:tailEnd/>
          </a:ln>
        </p:spPr>
      </p:pic>
      <p:sp>
        <p:nvSpPr>
          <p:cNvPr id="15" name="Text Box 6"/>
          <p:cNvSpPr txBox="1">
            <a:spLocks noChangeArrowheads="1"/>
          </p:cNvSpPr>
          <p:nvPr/>
        </p:nvSpPr>
        <p:spPr bwMode="auto">
          <a:xfrm>
            <a:off x="891245" y="4189713"/>
            <a:ext cx="1144587" cy="287337"/>
          </a:xfrm>
          <a:prstGeom prst="rect">
            <a:avLst/>
          </a:prstGeom>
          <a:solidFill>
            <a:schemeClr val="bg1">
              <a:lumMod val="85000"/>
            </a:schemeClr>
          </a:solidFill>
          <a:ln w="9525">
            <a:noFill/>
            <a:miter lim="800000"/>
            <a:headEnd/>
            <a:tailEnd/>
          </a:ln>
        </p:spPr>
        <p:txBody>
          <a:bodyPr>
            <a:spAutoFit/>
          </a:bodyPr>
          <a:lstStyle/>
          <a:p>
            <a:pPr>
              <a:lnSpc>
                <a:spcPct val="90000"/>
              </a:lnSpc>
              <a:defRPr/>
            </a:pPr>
            <a:r>
              <a:rPr lang="en-US" altLang="ja-JP" sz="1400" dirty="0">
                <a:latin typeface="Arial" pitchFamily="34" charset="0"/>
                <a:ea typeface="ＭＳ Ｐゴシック" pitchFamily="50" charset="-128"/>
                <a:cs typeface="Arial" pitchFamily="34" charset="0"/>
              </a:rPr>
              <a:t>Inside view</a:t>
            </a:r>
          </a:p>
        </p:txBody>
      </p:sp>
      <p:cxnSp>
        <p:nvCxnSpPr>
          <p:cNvPr id="16" name="直線矢印コネクタ 15"/>
          <p:cNvCxnSpPr/>
          <p:nvPr/>
        </p:nvCxnSpPr>
        <p:spPr>
          <a:xfrm flipV="1">
            <a:off x="1779284" y="5995238"/>
            <a:ext cx="424543" cy="239485"/>
          </a:xfrm>
          <a:prstGeom prst="straightConnector1">
            <a:avLst/>
          </a:prstGeom>
          <a:ln w="28575">
            <a:solidFill>
              <a:srgbClr val="FFFF00"/>
            </a:solidFill>
            <a:tailEnd type="arrow"/>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7" name="テキスト ボックス 15"/>
          <p:cNvSpPr txBox="1">
            <a:spLocks noChangeArrowheads="1"/>
          </p:cNvSpPr>
          <p:nvPr/>
        </p:nvSpPr>
        <p:spPr bwMode="auto">
          <a:xfrm>
            <a:off x="783246" y="6164873"/>
            <a:ext cx="1177925" cy="338138"/>
          </a:xfrm>
          <a:prstGeom prst="rect">
            <a:avLst/>
          </a:prstGeom>
          <a:noFill/>
          <a:ln w="9525">
            <a:noFill/>
            <a:miter lim="800000"/>
            <a:headEnd/>
            <a:tailEnd/>
          </a:ln>
        </p:spPr>
        <p:txBody>
          <a:bodyPr>
            <a:spAutoFit/>
          </a:bodyPr>
          <a:lstStyle/>
          <a:p>
            <a:r>
              <a:rPr lang="en-US" altLang="ja-JP" sz="1600">
                <a:solidFill>
                  <a:srgbClr val="FFFF00"/>
                </a:solidFill>
                <a:latin typeface="Arial" pitchFamily="34" charset="0"/>
                <a:cs typeface="Arial" pitchFamily="34" charset="0"/>
              </a:rPr>
              <a:t>Electrode</a:t>
            </a:r>
            <a:endParaRPr lang="ja-JP" altLang="en-US" sz="1600">
              <a:solidFill>
                <a:srgbClr val="FFFF00"/>
              </a:solidFill>
              <a:latin typeface="Arial" pitchFamily="34" charset="0"/>
              <a:cs typeface="Arial" pitchFamily="34" charset="0"/>
            </a:endParaRPr>
          </a:p>
        </p:txBody>
      </p:sp>
      <p:sp>
        <p:nvSpPr>
          <p:cNvPr id="18" name="テキスト ボックス 17"/>
          <p:cNvSpPr txBox="1"/>
          <p:nvPr/>
        </p:nvSpPr>
        <p:spPr>
          <a:xfrm>
            <a:off x="4026973" y="5582944"/>
            <a:ext cx="3394454" cy="923330"/>
          </a:xfrm>
          <a:prstGeom prst="rect">
            <a:avLst/>
          </a:prstGeom>
          <a:noFill/>
        </p:spPr>
        <p:txBody>
          <a:bodyPr wrap="none" rtlCol="0">
            <a:spAutoFit/>
          </a:bodyPr>
          <a:lstStyle/>
          <a:p>
            <a:r>
              <a:rPr lang="en-US" altLang="ja-JP" dirty="0" smtClean="0"/>
              <a:t>Wiggler section:</a:t>
            </a:r>
          </a:p>
          <a:p>
            <a:r>
              <a:rPr lang="en-US" altLang="ja-JP" dirty="0" smtClean="0"/>
              <a:t>Antechamber + Clearing </a:t>
            </a:r>
            <a:r>
              <a:rPr lang="en-US" altLang="ja-JP" dirty="0"/>
              <a:t>electrode</a:t>
            </a:r>
          </a:p>
          <a:p>
            <a:endParaRPr kumimoji="1" lang="ja-JP" altLang="en-US" dirty="0"/>
          </a:p>
        </p:txBody>
      </p:sp>
      <p:sp>
        <p:nvSpPr>
          <p:cNvPr id="19" name="正方形/長方形 18"/>
          <p:cNvSpPr/>
          <p:nvPr/>
        </p:nvSpPr>
        <p:spPr>
          <a:xfrm>
            <a:off x="7657982" y="6321608"/>
            <a:ext cx="1268609" cy="369332"/>
          </a:xfrm>
          <a:prstGeom prst="rect">
            <a:avLst/>
          </a:prstGeom>
        </p:spPr>
        <p:txBody>
          <a:bodyPr wrap="none">
            <a:spAutoFit/>
          </a:bodyPr>
          <a:lstStyle/>
          <a:p>
            <a:r>
              <a:rPr lang="en-US" altLang="ja-JP" dirty="0"/>
              <a:t>Y. </a:t>
            </a:r>
            <a:r>
              <a:rPr lang="en-US" altLang="ja-JP" dirty="0" err="1"/>
              <a:t>Suetsugu</a:t>
            </a:r>
            <a:endParaRPr lang="ja-JP" altLang="en-US" dirty="0"/>
          </a:p>
        </p:txBody>
      </p:sp>
    </p:spTree>
    <p:extLst>
      <p:ext uri="{BB962C8B-B14F-4D97-AF65-F5344CB8AC3E}">
        <p14:creationId xmlns:p14="http://schemas.microsoft.com/office/powerpoint/2010/main" val="5775019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1"/>
          <p:cNvSpPr>
            <a:spLocks noGrp="1" noChangeArrowheads="1"/>
          </p:cNvSpPr>
          <p:nvPr>
            <p:ph type="title"/>
          </p:nvPr>
        </p:nvSpPr>
        <p:spPr>
          <a:xfrm>
            <a:off x="339725" y="142875"/>
            <a:ext cx="8638219" cy="1036638"/>
          </a:xfrm>
        </p:spPr>
        <p:txBody>
          <a:bodyPr>
            <a:normAutofit fontScale="90000"/>
          </a:bodyPr>
          <a:lstStyle/>
          <a:p>
            <a:r>
              <a:rPr kumimoji="0" lang="en-US" altLang="ja-JP" sz="4600" dirty="0" smtClean="0">
                <a:solidFill>
                  <a:srgbClr val="0000FF"/>
                </a:solidFill>
                <a:latin typeface="Marker Felt"/>
                <a:ea typeface="ヒラギノ角ゴ ProN W3" charset="0"/>
                <a:cs typeface="Marker Felt"/>
              </a:rPr>
              <a:t>Luminosity of KEKB and </a:t>
            </a:r>
            <a:r>
              <a:rPr kumimoji="0" lang="en-US" altLang="ja-JP" sz="4600" dirty="0" err="1" smtClean="0">
                <a:solidFill>
                  <a:srgbClr val="0000FF"/>
                </a:solidFill>
                <a:latin typeface="Marker Felt"/>
                <a:ea typeface="ヒラギノ角ゴ ProN W3" charset="0"/>
                <a:cs typeface="Marker Felt"/>
              </a:rPr>
              <a:t>SuperKEKB</a:t>
            </a:r>
            <a:endParaRPr kumimoji="0" lang="en-US" altLang="ja-JP" sz="4600" dirty="0">
              <a:solidFill>
                <a:srgbClr val="0000FF"/>
              </a:solidFill>
              <a:latin typeface="Marker Felt"/>
              <a:ea typeface="ヒラギノ角ゴ ProN W3" charset="0"/>
              <a:cs typeface="Marker Felt"/>
            </a:endParaRPr>
          </a:p>
        </p:txBody>
      </p:sp>
      <p:graphicFrame>
        <p:nvGraphicFramePr>
          <p:cNvPr id="17410" name="Group 2"/>
          <p:cNvGraphicFramePr>
            <a:graphicFrameLocks noGrp="1"/>
          </p:cNvGraphicFramePr>
          <p:nvPr>
            <p:extLst>
              <p:ext uri="{D42A27DB-BD31-4B8C-83A1-F6EECF244321}">
                <p14:modId xmlns:p14="http://schemas.microsoft.com/office/powerpoint/2010/main" val="3556412700"/>
              </p:ext>
            </p:extLst>
          </p:nvPr>
        </p:nvGraphicFramePr>
        <p:xfrm>
          <a:off x="339725" y="1446213"/>
          <a:ext cx="6121400" cy="4771709"/>
        </p:xfrm>
        <a:graphic>
          <a:graphicData uri="http://schemas.openxmlformats.org/drawingml/2006/table">
            <a:tbl>
              <a:tblPr/>
              <a:tblGrid>
                <a:gridCol w="1223963"/>
                <a:gridCol w="1225550"/>
                <a:gridCol w="1223962"/>
                <a:gridCol w="1223963"/>
                <a:gridCol w="1223962"/>
              </a:tblGrid>
              <a:tr h="893763">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endParaRPr kumimoji="0" lang="ja-JP" altLang="en-US" sz="23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dirty="0" smtClean="0">
                          <a:ln>
                            <a:noFill/>
                          </a:ln>
                          <a:solidFill>
                            <a:schemeClr val="tx1"/>
                          </a:solidFill>
                          <a:effectLst/>
                          <a:latin typeface="Chalkboard" charset="0"/>
                          <a:ea typeface="ヒラギノ角ゴ ProN W3" charset="0"/>
                          <a:cs typeface="ヒラギノ角ゴ ProN W3" charset="0"/>
                          <a:sym typeface="Chalkboard" charset="0"/>
                        </a:rPr>
                        <a:t>KEKB</a:t>
                      </a:r>
                    </a:p>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dirty="0" err="1" smtClean="0">
                          <a:ln>
                            <a:noFill/>
                          </a:ln>
                          <a:solidFill>
                            <a:schemeClr val="tx1"/>
                          </a:solidFill>
                          <a:effectLst/>
                          <a:latin typeface="Chalkboard" charset="0"/>
                          <a:ea typeface="ヒラギノ角ゴ ProN W3" charset="0"/>
                          <a:cs typeface="ヒラギノ角ゴ ProN W3" charset="0"/>
                          <a:sym typeface="Chalkboard" charset="0"/>
                        </a:rPr>
                        <a:t>Acieved</a:t>
                      </a:r>
                      <a:endParaRPr kumimoji="0" lang="ja-JP" altLang="en-US" sz="2700" b="0" i="0" u="none" strike="noStrike" cap="none" normalizeH="0" baseline="0" dirty="0">
                        <a:ln>
                          <a:noFill/>
                        </a:ln>
                        <a:solidFill>
                          <a:schemeClr val="tx1"/>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dirty="0" err="1">
                          <a:ln>
                            <a:noFill/>
                          </a:ln>
                          <a:solidFill>
                            <a:srgbClr val="FF0000"/>
                          </a:solidFill>
                          <a:effectLst/>
                          <a:latin typeface="Chalkboard" charset="0"/>
                          <a:ea typeface="ヒラギノ角ゴ ProN W3" charset="0"/>
                          <a:cs typeface="ヒラギノ角ゴ ProN W3" charset="0"/>
                          <a:sym typeface="Chalkboard" charset="0"/>
                        </a:rPr>
                        <a:t>SuperKEKB</a:t>
                      </a:r>
                      <a:endParaRPr kumimoji="0" lang="en-US" altLang="ja-JP" sz="27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endParaRPr>
                    </a:p>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rPr>
                        <a:t>Nano-Beam</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r h="692150">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endParaRPr kumimoji="0" lang="ja-JP" altLang="en-US" sz="23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LER</a:t>
                      </a:r>
                      <a:endParaRPr kumimoji="0" lang="ja-JP" altLang="en-US"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HER</a:t>
                      </a:r>
                      <a:endParaRPr kumimoji="0" lang="ja-JP" altLang="en-US"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a:ln>
                            <a:noFill/>
                          </a:ln>
                          <a:solidFill>
                            <a:srgbClr val="FF0000"/>
                          </a:solidFill>
                          <a:effectLst/>
                          <a:latin typeface="Chalkboard" charset="0"/>
                          <a:ea typeface="ヒラギノ角ゴ ProN W3" charset="0"/>
                          <a:cs typeface="ヒラギノ角ゴ ProN W3" charset="0"/>
                          <a:sym typeface="Chalkboard" charset="0"/>
                        </a:rPr>
                        <a:t>LER</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rPr>
                        <a:t>HER</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r>
              <a:tr h="893763">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I</a:t>
                      </a:r>
                      <a:r>
                        <a:rPr kumimoji="0" lang="en-US" altLang="ja-JP" sz="2700" b="0" i="0" u="none" strike="noStrike" cap="none" normalizeH="0" baseline="-6000">
                          <a:ln>
                            <a:noFill/>
                          </a:ln>
                          <a:solidFill>
                            <a:schemeClr val="tx1"/>
                          </a:solidFill>
                          <a:effectLst/>
                          <a:latin typeface="Chalkboard" charset="0"/>
                          <a:ea typeface="ヒラギノ角ゴ ProN W3" charset="0"/>
                          <a:cs typeface="ヒラギノ角ゴ ProN W3" charset="0"/>
                          <a:sym typeface="Chalkboard" charset="0"/>
                        </a:rPr>
                        <a:t>beam</a:t>
                      </a: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 [A]</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1.6</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1.2</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a:ln>
                            <a:noFill/>
                          </a:ln>
                          <a:solidFill>
                            <a:srgbClr val="FF0000"/>
                          </a:solidFill>
                          <a:effectLst/>
                          <a:latin typeface="Chalkboard" charset="0"/>
                          <a:ea typeface="ヒラギノ角ゴ ProN W3" charset="0"/>
                          <a:cs typeface="ヒラギノ角ゴ ProN W3" charset="0"/>
                          <a:sym typeface="Chalkboard" charset="0"/>
                        </a:rPr>
                        <a:t>3.6</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rPr>
                        <a:t>2.6</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r>
              <a:tr h="906463">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ＭＳ Ｐゴシック" charset="0"/>
                          <a:cs typeface="Lucida Grande" charset="0"/>
                          <a:sym typeface="Chalkboard" charset="0"/>
                        </a:rPr>
                        <a:t>β</a:t>
                      </a:r>
                      <a:r>
                        <a:rPr kumimoji="0" lang="en-US" altLang="ja-JP" sz="2700" b="0" i="0" u="none" strike="noStrike" cap="none" normalizeH="0" baseline="-6000">
                          <a:ln>
                            <a:noFill/>
                          </a:ln>
                          <a:solidFill>
                            <a:schemeClr val="tx1"/>
                          </a:solidFill>
                          <a:effectLst/>
                          <a:latin typeface="Chalkboard" charset="0"/>
                          <a:ea typeface="ヒラギノ角ゴ ProN W3" charset="0"/>
                          <a:cs typeface="ヒラギノ角ゴ ProN W3" charset="0"/>
                          <a:sym typeface="Chalkboard" charset="0"/>
                        </a:rPr>
                        <a:t>y</a:t>
                      </a:r>
                      <a:r>
                        <a:rPr kumimoji="0" lang="en-US" altLang="ja-JP" sz="2700" b="0" i="0" u="none" strike="noStrike" cap="none" normalizeH="0" baseline="32000">
                          <a:ln>
                            <a:noFill/>
                          </a:ln>
                          <a:solidFill>
                            <a:schemeClr val="tx1"/>
                          </a:solidFill>
                          <a:effectLst/>
                          <a:latin typeface="Chalkboard" charset="0"/>
                          <a:ea typeface="ヒラギノ角ゴ ProN W3" charset="0"/>
                          <a:cs typeface="ヒラギノ角ゴ ProN W3" charset="0"/>
                          <a:sym typeface="Chalkboard" charset="0"/>
                        </a:rPr>
                        <a:t>*</a:t>
                      </a: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 [mm]</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5.9</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5.9</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rPr>
                        <a:t>0.27</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dirty="0" smtClean="0">
                          <a:ln>
                            <a:noFill/>
                          </a:ln>
                          <a:solidFill>
                            <a:srgbClr val="FF0000"/>
                          </a:solidFill>
                          <a:effectLst/>
                          <a:latin typeface="Chalkboard" charset="0"/>
                          <a:ea typeface="ヒラギノ角ゴ ProN W3" charset="0"/>
                          <a:cs typeface="ヒラギノ角ゴ ProN W3" charset="0"/>
                          <a:sym typeface="Chalkboard" charset="0"/>
                        </a:rPr>
                        <a:t>0.30</a:t>
                      </a:r>
                      <a:endParaRPr kumimoji="0" lang="en-US" altLang="ja-JP" sz="28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r>
              <a:tr h="692150">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700" b="0" i="0" u="none" strike="noStrike" cap="none" normalizeH="0" baseline="0">
                          <a:ln>
                            <a:noFill/>
                          </a:ln>
                          <a:solidFill>
                            <a:schemeClr val="tx1"/>
                          </a:solidFill>
                          <a:effectLst/>
                          <a:latin typeface="Chalkboard" charset="0"/>
                          <a:ea typeface="ＭＳ Ｐゴシック" charset="0"/>
                          <a:cs typeface="Lucida Grande" charset="0"/>
                          <a:sym typeface="Chalkboard" charset="0"/>
                        </a:rPr>
                        <a:t>ξ</a:t>
                      </a:r>
                      <a:r>
                        <a:rPr kumimoji="0" lang="en-US" altLang="ja-JP" sz="2700" b="0" i="0" u="none" strike="noStrike" cap="none" normalizeH="0" baseline="-6000">
                          <a:ln>
                            <a:noFill/>
                          </a:ln>
                          <a:solidFill>
                            <a:schemeClr val="tx1"/>
                          </a:solidFill>
                          <a:effectLst/>
                          <a:latin typeface="Chalkboard" charset="0"/>
                          <a:ea typeface="ヒラギノ角ゴ ProN W3" charset="0"/>
                          <a:cs typeface="ヒラギノ角ゴ ProN W3" charset="0"/>
                          <a:sym typeface="Chalkboard" charset="0"/>
                        </a:rPr>
                        <a:t>y</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0.09</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0.12</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dirty="0" smtClean="0">
                          <a:ln>
                            <a:noFill/>
                          </a:ln>
                          <a:solidFill>
                            <a:srgbClr val="FF0000"/>
                          </a:solidFill>
                          <a:effectLst/>
                          <a:latin typeface="Chalkboard" charset="0"/>
                          <a:ea typeface="ヒラギノ角ゴ ProN W3" charset="0"/>
                          <a:cs typeface="ヒラギノ角ゴ ProN W3" charset="0"/>
                          <a:sym typeface="Chalkboard" charset="0"/>
                        </a:rPr>
                        <a:t>0.088</a:t>
                      </a:r>
                      <a:endParaRPr kumimoji="0" lang="en-US" altLang="ja-JP" sz="28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2800" b="0" i="0" u="none" strike="noStrike" cap="none" normalizeH="0" baseline="0" dirty="0" smtClean="0">
                          <a:ln>
                            <a:noFill/>
                          </a:ln>
                          <a:solidFill>
                            <a:srgbClr val="FF0000"/>
                          </a:solidFill>
                          <a:effectLst/>
                          <a:latin typeface="Chalkboard" charset="0"/>
                          <a:ea typeface="ヒラギノ角ゴ ProN W3" charset="0"/>
                          <a:cs typeface="ヒラギノ角ゴ ProN W3" charset="0"/>
                          <a:sym typeface="Chalkboard" charset="0"/>
                        </a:rPr>
                        <a:t>0.081</a:t>
                      </a:r>
                      <a:endParaRPr kumimoji="0" lang="en-US" altLang="ja-JP" sz="28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endParaRP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r>
              <a:tr h="692150">
                <a:tc>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17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Luminosity</a:t>
                      </a:r>
                      <a:endParaRPr kumimoji="0" lang="en-US" altLang="ja-JP" sz="1400" b="0" i="0" u="none" strike="noStrike" cap="none" normalizeH="0" baseline="0">
                        <a:ln>
                          <a:noFill/>
                        </a:ln>
                        <a:solidFill>
                          <a:schemeClr val="tx1"/>
                        </a:solidFill>
                        <a:effectLst/>
                        <a:latin typeface="Chalkboard" charset="0"/>
                        <a:ea typeface="ＭＳ Ｐゴシック" charset="0"/>
                        <a:cs typeface="Lucida Grande" charset="0"/>
                        <a:sym typeface="Chalkboard" charset="0"/>
                      </a:endParaRPr>
                    </a:p>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19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[cm</a:t>
                      </a:r>
                      <a:r>
                        <a:rPr kumimoji="0" lang="en-US" altLang="ja-JP" sz="1900" b="0" i="0" u="none" strike="noStrike" cap="none" normalizeH="0" baseline="32000">
                          <a:ln>
                            <a:noFill/>
                          </a:ln>
                          <a:solidFill>
                            <a:schemeClr val="tx1"/>
                          </a:solidFill>
                          <a:effectLst/>
                          <a:latin typeface="Chalkboard" charset="0"/>
                          <a:ea typeface="ヒラギノ角ゴ ProN W3" charset="0"/>
                          <a:cs typeface="ヒラギノ角ゴ ProN W3" charset="0"/>
                          <a:sym typeface="Chalkboard" charset="0"/>
                        </a:rPr>
                        <a:t>-2</a:t>
                      </a:r>
                      <a:r>
                        <a:rPr kumimoji="0" lang="en-US" altLang="ja-JP" sz="19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 s</a:t>
                      </a:r>
                      <a:r>
                        <a:rPr kumimoji="0" lang="en-US" altLang="ja-JP" sz="1900" b="0" i="0" u="none" strike="noStrike" cap="none" normalizeH="0" baseline="32000">
                          <a:ln>
                            <a:noFill/>
                          </a:ln>
                          <a:solidFill>
                            <a:schemeClr val="tx1"/>
                          </a:solidFill>
                          <a:effectLst/>
                          <a:latin typeface="Chalkboard" charset="0"/>
                          <a:ea typeface="ヒラギノ角ゴ ProN W3" charset="0"/>
                          <a:cs typeface="ヒラギノ角ゴ ProN W3" charset="0"/>
                          <a:sym typeface="Chalkboard" charset="0"/>
                        </a:rPr>
                        <a:t>-1</a:t>
                      </a:r>
                      <a:r>
                        <a:rPr kumimoji="0" lang="en-US" altLang="ja-JP" sz="19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3000" b="0" i="0" u="none" strike="noStrike" cap="none" normalizeH="0" baseline="0">
                          <a:ln>
                            <a:noFill/>
                          </a:ln>
                          <a:solidFill>
                            <a:schemeClr val="tx1"/>
                          </a:solidFill>
                          <a:effectLst/>
                          <a:latin typeface="Chalkboard" charset="0"/>
                          <a:ea typeface="ヒラギノ角ゴ ProN W3" charset="0"/>
                          <a:cs typeface="ヒラギノ角ゴ ProN W3" charset="0"/>
                          <a:sym typeface="Chalkboard" charset="0"/>
                        </a:rPr>
                        <a:t>2.1 x 10</a:t>
                      </a:r>
                      <a:r>
                        <a:rPr kumimoji="0" lang="en-US" altLang="ja-JP" sz="3000" b="0" i="0" u="none" strike="noStrike" cap="none" normalizeH="0" baseline="32000">
                          <a:ln>
                            <a:noFill/>
                          </a:ln>
                          <a:solidFill>
                            <a:schemeClr val="tx1"/>
                          </a:solidFill>
                          <a:effectLst/>
                          <a:latin typeface="Chalkboard" charset="0"/>
                          <a:ea typeface="ヒラギノ角ゴ ProN W3" charset="0"/>
                          <a:cs typeface="ヒラギノ角ゴ ProN W3" charset="0"/>
                          <a:sym typeface="Chalkboard" charset="0"/>
                        </a:rPr>
                        <a:t>34</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66000"/>
                        <a:buFontTx/>
                        <a:buNone/>
                        <a:tabLst>
                          <a:tab pos="711200" algn="l"/>
                        </a:tabLst>
                      </a:pPr>
                      <a:r>
                        <a:rPr kumimoji="0" lang="en-US" altLang="ja-JP" sz="3000" b="0" i="0" u="none" strike="noStrike" cap="none" normalizeH="0" baseline="0" dirty="0">
                          <a:ln>
                            <a:noFill/>
                          </a:ln>
                          <a:solidFill>
                            <a:srgbClr val="FF0000"/>
                          </a:solidFill>
                          <a:effectLst/>
                          <a:latin typeface="Chalkboard" charset="0"/>
                          <a:ea typeface="ヒラギノ角ゴ ProN W3" charset="0"/>
                          <a:cs typeface="ヒラギノ角ゴ ProN W3" charset="0"/>
                          <a:sym typeface="Chalkboard" charset="0"/>
                        </a:rPr>
                        <a:t>8.0 x 10</a:t>
                      </a:r>
                      <a:r>
                        <a:rPr kumimoji="0" lang="en-US" altLang="ja-JP" sz="3000" b="0" i="0" u="none" strike="noStrike" cap="none" normalizeH="0" baseline="32000" dirty="0">
                          <a:ln>
                            <a:noFill/>
                          </a:ln>
                          <a:solidFill>
                            <a:srgbClr val="FF0000"/>
                          </a:solidFill>
                          <a:effectLst/>
                          <a:latin typeface="Chalkboard" charset="0"/>
                          <a:ea typeface="ヒラギノ角ゴ ProN W3" charset="0"/>
                          <a:cs typeface="ヒラギノ角ゴ ProN W3" charset="0"/>
                          <a:sym typeface="Chalkboard" charset="0"/>
                        </a:rPr>
                        <a:t>35</a:t>
                      </a:r>
                    </a:p>
                  </a:txBody>
                  <a:tcPr marL="35719" marR="35719" marT="35719" marB="35719" anchor="ctr" horzOverflow="overflow">
                    <a:lnL w="25400" cap="flat" cmpd="sng" algn="ctr">
                      <a:solidFill>
                        <a:schemeClr val="accent1"/>
                      </a:solidFill>
                      <a:prstDash val="solid"/>
                      <a:round/>
                      <a:headEnd type="none" w="med" len="med"/>
                      <a:tailEnd type="none" w="med" len="med"/>
                    </a:lnL>
                    <a:lnR w="254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r>
            </a:tbl>
          </a:graphicData>
        </a:graphic>
      </p:graphicFrame>
      <p:sp>
        <p:nvSpPr>
          <p:cNvPr id="2" name="テキスト ボックス 1"/>
          <p:cNvSpPr txBox="1"/>
          <p:nvPr/>
        </p:nvSpPr>
        <p:spPr>
          <a:xfrm>
            <a:off x="7077092" y="3215394"/>
            <a:ext cx="947608" cy="369332"/>
          </a:xfrm>
          <a:prstGeom prst="rect">
            <a:avLst/>
          </a:prstGeom>
          <a:noFill/>
        </p:spPr>
        <p:txBody>
          <a:bodyPr wrap="none" rtlCol="0">
            <a:spAutoFit/>
          </a:bodyPr>
          <a:lstStyle/>
          <a:p>
            <a:r>
              <a:rPr lang="en-US" altLang="ja-JP" dirty="0" smtClean="0"/>
              <a:t>Factor 2</a:t>
            </a:r>
            <a:endParaRPr kumimoji="1" lang="ja-JP" altLang="en-US" dirty="0"/>
          </a:p>
        </p:txBody>
      </p:sp>
      <p:sp>
        <p:nvSpPr>
          <p:cNvPr id="5" name="テキスト ボックス 4"/>
          <p:cNvSpPr txBox="1"/>
          <p:nvPr/>
        </p:nvSpPr>
        <p:spPr>
          <a:xfrm>
            <a:off x="7081187" y="4188041"/>
            <a:ext cx="1064602" cy="369332"/>
          </a:xfrm>
          <a:prstGeom prst="rect">
            <a:avLst/>
          </a:prstGeom>
          <a:noFill/>
        </p:spPr>
        <p:txBody>
          <a:bodyPr wrap="none" rtlCol="0">
            <a:spAutoFit/>
          </a:bodyPr>
          <a:lstStyle/>
          <a:p>
            <a:r>
              <a:rPr lang="en-US" altLang="ja-JP" dirty="0" smtClean="0"/>
              <a:t>Factor 20</a:t>
            </a:r>
            <a:endParaRPr kumimoji="1" lang="ja-JP" altLang="en-US" dirty="0"/>
          </a:p>
        </p:txBody>
      </p:sp>
      <p:sp>
        <p:nvSpPr>
          <p:cNvPr id="6" name="テキスト ボックス 5"/>
          <p:cNvSpPr txBox="1"/>
          <p:nvPr/>
        </p:nvSpPr>
        <p:spPr>
          <a:xfrm>
            <a:off x="7077092" y="5002484"/>
            <a:ext cx="1397212" cy="369332"/>
          </a:xfrm>
          <a:prstGeom prst="rect">
            <a:avLst/>
          </a:prstGeom>
          <a:noFill/>
        </p:spPr>
        <p:txBody>
          <a:bodyPr wrap="none" rtlCol="0">
            <a:spAutoFit/>
          </a:bodyPr>
          <a:lstStyle/>
          <a:p>
            <a:r>
              <a:rPr lang="en-US" altLang="ja-JP" dirty="0" smtClean="0"/>
              <a:t>Almost same</a:t>
            </a:r>
            <a:endParaRPr kumimoji="1" lang="ja-JP" altLang="en-US" dirty="0"/>
          </a:p>
        </p:txBody>
      </p:sp>
      <p:cxnSp>
        <p:nvCxnSpPr>
          <p:cNvPr id="4" name="直線矢印コネクタ 3"/>
          <p:cNvCxnSpPr>
            <a:stCxn id="2" idx="1"/>
          </p:cNvCxnSpPr>
          <p:nvPr/>
        </p:nvCxnSpPr>
        <p:spPr>
          <a:xfrm flipH="1">
            <a:off x="6667018" y="3400060"/>
            <a:ext cx="41007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直線矢印コネクタ 8"/>
          <p:cNvCxnSpPr/>
          <p:nvPr/>
        </p:nvCxnSpPr>
        <p:spPr>
          <a:xfrm flipH="1">
            <a:off x="6673910" y="4385950"/>
            <a:ext cx="41007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線矢印コネクタ 9"/>
          <p:cNvCxnSpPr/>
          <p:nvPr/>
        </p:nvCxnSpPr>
        <p:spPr>
          <a:xfrm flipH="1">
            <a:off x="6641118" y="5186620"/>
            <a:ext cx="41007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7083984" y="5683010"/>
            <a:ext cx="1640668" cy="369332"/>
          </a:xfrm>
          <a:prstGeom prst="rect">
            <a:avLst/>
          </a:prstGeom>
          <a:noFill/>
        </p:spPr>
        <p:txBody>
          <a:bodyPr wrap="none" rtlCol="0">
            <a:spAutoFit/>
          </a:bodyPr>
          <a:lstStyle/>
          <a:p>
            <a:r>
              <a:rPr kumimoji="1" lang="en-US" altLang="ja-JP" dirty="0" smtClean="0"/>
              <a:t>40 times higher</a:t>
            </a:r>
            <a:endParaRPr kumimoji="1" lang="ja-JP" altLang="en-US" dirty="0"/>
          </a:p>
        </p:txBody>
      </p:sp>
      <p:cxnSp>
        <p:nvCxnSpPr>
          <p:cNvPr id="12" name="直線矢印コネクタ 11"/>
          <p:cNvCxnSpPr>
            <a:stCxn id="11" idx="1"/>
          </p:cNvCxnSpPr>
          <p:nvPr/>
        </p:nvCxnSpPr>
        <p:spPr>
          <a:xfrm flipH="1">
            <a:off x="6673910" y="5867676"/>
            <a:ext cx="41007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3"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1119" y="1366044"/>
            <a:ext cx="2502882" cy="801457"/>
          </a:xfrm>
          <a:prstGeom prst="rect">
            <a:avLst/>
          </a:prstGeom>
          <a:noFill/>
          <a:ln>
            <a:noFill/>
          </a:ln>
        </p:spPr>
      </p:pic>
    </p:spTree>
    <p:extLst>
      <p:ext uri="{BB962C8B-B14F-4D97-AF65-F5344CB8AC3E}">
        <p14:creationId xmlns:p14="http://schemas.microsoft.com/office/powerpoint/2010/main" val="2629480058"/>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mp:transition xmlns:mp="http://schemas.microsoft.com/office/mac/powerpoint/2008/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SKEKB_Ne_ave_14(1_4).PNG"/>
          <p:cNvPicPr>
            <a:picLocks noChangeAspect="1"/>
          </p:cNvPicPr>
          <p:nvPr/>
        </p:nvPicPr>
        <p:blipFill>
          <a:blip r:embed="rId2" cstate="print"/>
          <a:srcRect t="15873"/>
          <a:stretch>
            <a:fillRect/>
          </a:stretch>
        </p:blipFill>
        <p:spPr>
          <a:xfrm>
            <a:off x="3418800" y="3054405"/>
            <a:ext cx="5434914" cy="3085137"/>
          </a:xfrm>
          <a:prstGeom prst="rect">
            <a:avLst/>
          </a:prstGeom>
        </p:spPr>
      </p:pic>
      <p:sp>
        <p:nvSpPr>
          <p:cNvPr id="2" name="タイトル 1"/>
          <p:cNvSpPr>
            <a:spLocks noGrp="1"/>
          </p:cNvSpPr>
          <p:nvPr>
            <p:ph type="title"/>
          </p:nvPr>
        </p:nvSpPr>
        <p:spPr>
          <a:xfrm>
            <a:off x="415924" y="-230588"/>
            <a:ext cx="8229600" cy="1143000"/>
          </a:xfrm>
        </p:spPr>
        <p:txBody>
          <a:bodyPr/>
          <a:lstStyle/>
          <a:p>
            <a:r>
              <a:rPr lang="en-US" altLang="ja-JP" dirty="0" smtClean="0">
                <a:solidFill>
                  <a:srgbClr val="0000FF"/>
                </a:solidFill>
                <a:latin typeface="Marker Felt"/>
                <a:cs typeface="Marker Felt"/>
              </a:rPr>
              <a:t>Expected electron density</a:t>
            </a:r>
            <a:endParaRPr kumimoji="1" lang="ja-JP" altLang="en-US" dirty="0">
              <a:solidFill>
                <a:srgbClr val="0000FF"/>
              </a:solidFill>
              <a:latin typeface="Marker Felt"/>
              <a:cs typeface="Marker Felt"/>
            </a:endParaRPr>
          </a:p>
        </p:txBody>
      </p:sp>
      <p:sp>
        <p:nvSpPr>
          <p:cNvPr id="3" name="コンテンツ プレースホルダ 2"/>
          <p:cNvSpPr>
            <a:spLocks noGrp="1"/>
          </p:cNvSpPr>
          <p:nvPr>
            <p:ph idx="1"/>
          </p:nvPr>
        </p:nvSpPr>
        <p:spPr>
          <a:xfrm>
            <a:off x="235578" y="904877"/>
            <a:ext cx="8908422" cy="1952619"/>
          </a:xfrm>
        </p:spPr>
        <p:txBody>
          <a:bodyPr>
            <a:normAutofit fontScale="77500" lnSpcReduction="20000"/>
          </a:bodyPr>
          <a:lstStyle/>
          <a:p>
            <a:pPr>
              <a:spcBef>
                <a:spcPts val="0"/>
              </a:spcBef>
            </a:pPr>
            <a:r>
              <a:rPr lang="en-US" altLang="ja-JP" dirty="0" smtClean="0"/>
              <a:t>n</a:t>
            </a:r>
            <a:r>
              <a:rPr lang="en-US" altLang="ja-JP" baseline="-25000" dirty="0" smtClean="0"/>
              <a:t>e</a:t>
            </a:r>
            <a:r>
              <a:rPr lang="en-US" altLang="ja-JP" dirty="0" smtClean="0"/>
              <a:t> after applying countermeasures: estimated from experiments (</a:t>
            </a:r>
            <a:r>
              <a:rPr lang="en-US" altLang="ja-JP" dirty="0" smtClean="0">
                <a:solidFill>
                  <a:srgbClr val="FF0000"/>
                </a:solidFill>
              </a:rPr>
              <a:t>Red</a:t>
            </a:r>
            <a:r>
              <a:rPr lang="en-US" altLang="ja-JP" dirty="0" smtClean="0"/>
              <a:t>)</a:t>
            </a:r>
          </a:p>
          <a:p>
            <a:pPr>
              <a:spcBef>
                <a:spcPts val="0"/>
              </a:spcBef>
            </a:pPr>
            <a:r>
              <a:rPr lang="en-US" altLang="ja-JP" b="0" dirty="0" smtClean="0"/>
              <a:t>Compared with results of CLOUDLAND (</a:t>
            </a:r>
            <a:r>
              <a:rPr lang="en-US" altLang="ja-JP" b="0" dirty="0" smtClean="0">
                <a:solidFill>
                  <a:srgbClr val="3366FF"/>
                </a:solidFill>
              </a:rPr>
              <a:t>Blue</a:t>
            </a:r>
            <a:r>
              <a:rPr lang="en-US" altLang="ja-JP" b="0" dirty="0" smtClean="0"/>
              <a:t>)</a:t>
            </a:r>
          </a:p>
          <a:p>
            <a:pPr lvl="1">
              <a:spcBef>
                <a:spcPts val="0"/>
              </a:spcBef>
            </a:pPr>
            <a:r>
              <a:rPr lang="en-US" altLang="ja-JP" dirty="0" smtClean="0"/>
              <a:t> </a:t>
            </a:r>
            <a:r>
              <a:rPr lang="en-US" altLang="ja-JP" i="1" dirty="0" err="1" smtClean="0">
                <a:latin typeface="Symbol" pitchFamily="18" charset="2"/>
              </a:rPr>
              <a:t>d</a:t>
            </a:r>
            <a:r>
              <a:rPr lang="en-US" altLang="ja-JP" baseline="-25000" dirty="0" err="1" smtClean="0"/>
              <a:t>max</a:t>
            </a:r>
            <a:r>
              <a:rPr lang="en-US" altLang="ja-JP" dirty="0" smtClean="0"/>
              <a:t>=1.2, Solenoid field=50G</a:t>
            </a:r>
            <a:r>
              <a:rPr lang="ja-JP" altLang="en-US" dirty="0" smtClean="0"/>
              <a:t> </a:t>
            </a:r>
            <a:r>
              <a:rPr lang="en-US" altLang="ja-JP" dirty="0" smtClean="0"/>
              <a:t>(</a:t>
            </a:r>
            <a:r>
              <a:rPr lang="en-US" altLang="ja-JP" dirty="0" smtClean="0">
                <a:sym typeface="Wingdings" pitchFamily="2" charset="2"/>
              </a:rPr>
              <a:t></a:t>
            </a:r>
            <a:r>
              <a:rPr lang="en-US" altLang="ja-JP" dirty="0" smtClean="0"/>
              <a:t>n</a:t>
            </a:r>
            <a:r>
              <a:rPr lang="en-US" altLang="ja-JP" baseline="-25000" dirty="0" smtClean="0"/>
              <a:t>e</a:t>
            </a:r>
            <a:r>
              <a:rPr lang="en-US" altLang="ja-JP" dirty="0" smtClean="0"/>
              <a:t>=0), Antechamber; photoelectron yield =0.01 (1/10)</a:t>
            </a:r>
          </a:p>
          <a:p>
            <a:pPr>
              <a:spcBef>
                <a:spcPts val="0"/>
              </a:spcBef>
            </a:pPr>
            <a:r>
              <a:rPr lang="en-US" altLang="ja-JP" dirty="0" smtClean="0">
                <a:solidFill>
                  <a:srgbClr val="FF0000"/>
                </a:solidFill>
              </a:rPr>
              <a:t>n</a:t>
            </a:r>
            <a:r>
              <a:rPr lang="en-US" altLang="ja-JP" baseline="-25000" dirty="0" smtClean="0">
                <a:solidFill>
                  <a:srgbClr val="FF0000"/>
                </a:solidFill>
              </a:rPr>
              <a:t>e</a:t>
            </a:r>
            <a:r>
              <a:rPr lang="en-US" altLang="ja-JP" dirty="0" smtClean="0">
                <a:solidFill>
                  <a:srgbClr val="FF0000"/>
                </a:solidFill>
              </a:rPr>
              <a:t> of approx. 1/5 of the target value is expected.</a:t>
            </a:r>
          </a:p>
        </p:txBody>
      </p:sp>
      <p:sp>
        <p:nvSpPr>
          <p:cNvPr id="6" name="スライド番号プレースホルダ 5"/>
          <p:cNvSpPr>
            <a:spLocks noGrp="1"/>
          </p:cNvSpPr>
          <p:nvPr>
            <p:ph type="sldNum" sz="quarter" idx="12"/>
          </p:nvPr>
        </p:nvSpPr>
        <p:spPr/>
        <p:txBody>
          <a:bodyPr/>
          <a:lstStyle/>
          <a:p>
            <a:fld id="{1AB4610A-7B83-4138-AFF8-D0E9316B21DE}" type="slidenum">
              <a:rPr lang="en-US" altLang="ja-JP" smtClean="0"/>
              <a:pPr/>
              <a:t>50</a:t>
            </a:fld>
            <a:endParaRPr lang="en-US" altLang="ja-JP"/>
          </a:p>
        </p:txBody>
      </p:sp>
      <p:sp>
        <p:nvSpPr>
          <p:cNvPr id="20" name="テキスト ボックス 24"/>
          <p:cNvSpPr txBox="1">
            <a:spLocks noChangeArrowheads="1"/>
          </p:cNvSpPr>
          <p:nvPr/>
        </p:nvSpPr>
        <p:spPr bwMode="auto">
          <a:xfrm>
            <a:off x="4530724" y="2794002"/>
            <a:ext cx="2704920" cy="338554"/>
          </a:xfrm>
          <a:prstGeom prst="rect">
            <a:avLst/>
          </a:prstGeom>
          <a:noFill/>
          <a:ln w="9525">
            <a:noFill/>
            <a:miter lim="800000"/>
            <a:headEnd/>
            <a:tailEnd/>
          </a:ln>
        </p:spPr>
        <p:txBody>
          <a:bodyPr wrap="none">
            <a:spAutoFit/>
          </a:bodyPr>
          <a:lstStyle/>
          <a:p>
            <a:r>
              <a:rPr lang="en-US" altLang="ja-JP" sz="1600" dirty="0" smtClean="0">
                <a:solidFill>
                  <a:srgbClr val="008000"/>
                </a:solidFill>
                <a:latin typeface="Arial" pitchFamily="34" charset="0"/>
                <a:cs typeface="Arial" pitchFamily="34" charset="0"/>
              </a:rPr>
              <a:t>Target value for ne: ~1x10</a:t>
            </a:r>
            <a:r>
              <a:rPr lang="en-US" altLang="ja-JP" sz="1600" baseline="30000" dirty="0" smtClean="0">
                <a:solidFill>
                  <a:srgbClr val="008000"/>
                </a:solidFill>
                <a:latin typeface="Arial" pitchFamily="34" charset="0"/>
                <a:cs typeface="Arial" pitchFamily="34" charset="0"/>
              </a:rPr>
              <a:t>11</a:t>
            </a:r>
            <a:endParaRPr lang="ja-JP" altLang="en-US" sz="1600" dirty="0">
              <a:solidFill>
                <a:srgbClr val="008000"/>
              </a:solidFill>
              <a:latin typeface="Arial" pitchFamily="34" charset="0"/>
              <a:cs typeface="Arial" pitchFamily="34" charset="0"/>
            </a:endParaRPr>
          </a:p>
        </p:txBody>
      </p:sp>
      <p:sp>
        <p:nvSpPr>
          <p:cNvPr id="24" name="正方形/長方形 23"/>
          <p:cNvSpPr/>
          <p:nvPr/>
        </p:nvSpPr>
        <p:spPr>
          <a:xfrm>
            <a:off x="6495376" y="3168658"/>
            <a:ext cx="329631" cy="2477993"/>
          </a:xfrm>
          <a:prstGeom prst="rect">
            <a:avLst/>
          </a:prstGeom>
          <a:gradFill flip="none" rotWithShape="1">
            <a:gsLst>
              <a:gs pos="0">
                <a:srgbClr val="00B0F0">
                  <a:alpha val="46000"/>
                </a:srgbClr>
              </a:gs>
              <a:gs pos="100000">
                <a:schemeClr val="bg1">
                  <a:shade val="67500"/>
                  <a:satMod val="115000"/>
                  <a:alpha val="2000"/>
                </a:schemeClr>
              </a:gs>
              <a:gs pos="100000">
                <a:schemeClr val="bg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itchFamily="34" charset="0"/>
              <a:cs typeface="Arial" pitchFamily="34" charset="0"/>
            </a:endParaRPr>
          </a:p>
        </p:txBody>
      </p:sp>
      <p:sp>
        <p:nvSpPr>
          <p:cNvPr id="25" name="正方形/長方形 24"/>
          <p:cNvSpPr/>
          <p:nvPr/>
        </p:nvSpPr>
        <p:spPr>
          <a:xfrm flipH="1">
            <a:off x="6181341" y="3168658"/>
            <a:ext cx="316714" cy="2477993"/>
          </a:xfrm>
          <a:prstGeom prst="rect">
            <a:avLst/>
          </a:prstGeom>
          <a:gradFill flip="none" rotWithShape="1">
            <a:gsLst>
              <a:gs pos="0">
                <a:srgbClr val="00B0F0">
                  <a:alpha val="50000"/>
                </a:srgbClr>
              </a:gs>
              <a:gs pos="100000">
                <a:schemeClr val="bg1">
                  <a:shade val="67500"/>
                  <a:satMod val="115000"/>
                  <a:alpha val="2000"/>
                </a:schemeClr>
              </a:gs>
              <a:gs pos="100000">
                <a:schemeClr val="bg1">
                  <a:shade val="100000"/>
                  <a:satMod val="11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Arial" pitchFamily="34" charset="0"/>
              <a:cs typeface="Arial" pitchFamily="34" charset="0"/>
            </a:endParaRPr>
          </a:p>
        </p:txBody>
      </p:sp>
      <p:graphicFrame>
        <p:nvGraphicFramePr>
          <p:cNvPr id="19" name="表 18"/>
          <p:cNvGraphicFramePr>
            <a:graphicFrameLocks noGrp="1"/>
          </p:cNvGraphicFramePr>
          <p:nvPr/>
        </p:nvGraphicFramePr>
        <p:xfrm>
          <a:off x="537328" y="2783841"/>
          <a:ext cx="3874416" cy="2885454"/>
        </p:xfrm>
        <a:graphic>
          <a:graphicData uri="http://schemas.openxmlformats.org/drawingml/2006/table">
            <a:tbl>
              <a:tblPr firstRow="1" bandRow="1">
                <a:tableStyleId>{5C22544A-7EE6-4342-B048-85BDC9FD1C3A}</a:tableStyleId>
              </a:tblPr>
              <a:tblGrid>
                <a:gridCol w="2917072"/>
                <a:gridCol w="957344"/>
              </a:tblGrid>
              <a:tr h="336426">
                <a:tc>
                  <a:txBody>
                    <a:bodyPr/>
                    <a:lstStyle/>
                    <a:p>
                      <a:r>
                        <a:rPr kumimoji="1" lang="en-US" altLang="ja-JP" sz="1600" dirty="0" smtClean="0">
                          <a:solidFill>
                            <a:schemeClr val="tx1"/>
                          </a:solidFill>
                          <a:latin typeface="Arial" pitchFamily="34" charset="0"/>
                          <a:cs typeface="Arial" pitchFamily="34" charset="0"/>
                        </a:rPr>
                        <a:t>Condition</a:t>
                      </a:r>
                      <a:endParaRPr kumimoji="1" lang="ja-JP" altLang="en-US" sz="1600" dirty="0">
                        <a:solidFill>
                          <a:schemeClr val="tx1"/>
                        </a:solidFill>
                        <a:latin typeface="Arial" pitchFamily="34" charset="0"/>
                        <a:cs typeface="Arial" pitchFamily="34" charset="0"/>
                      </a:endParaRPr>
                    </a:p>
                  </a:txBody>
                  <a:tcPr/>
                </a:tc>
                <a:tc>
                  <a:txBody>
                    <a:bodyPr/>
                    <a:lstStyle/>
                    <a:p>
                      <a:r>
                        <a:rPr kumimoji="1" lang="en-US" altLang="ja-JP" sz="1600" dirty="0" smtClean="0">
                          <a:solidFill>
                            <a:schemeClr val="tx1"/>
                          </a:solidFill>
                          <a:latin typeface="Arial" pitchFamily="34" charset="0"/>
                          <a:cs typeface="Arial" pitchFamily="34" charset="0"/>
                        </a:rPr>
                        <a:t>ne</a:t>
                      </a:r>
                      <a:r>
                        <a:rPr kumimoji="1" lang="en-US" altLang="ja-JP" sz="1600" baseline="0" dirty="0" smtClean="0">
                          <a:solidFill>
                            <a:schemeClr val="tx1"/>
                          </a:solidFill>
                          <a:latin typeface="Arial" pitchFamily="34" charset="0"/>
                          <a:cs typeface="Arial" pitchFamily="34" charset="0"/>
                        </a:rPr>
                        <a:t> </a:t>
                      </a:r>
                      <a:r>
                        <a:rPr kumimoji="1" lang="en-US" altLang="ja-JP" sz="1600" dirty="0" smtClean="0">
                          <a:solidFill>
                            <a:schemeClr val="tx1"/>
                          </a:solidFill>
                          <a:latin typeface="Arial" pitchFamily="34" charset="0"/>
                          <a:cs typeface="Arial" pitchFamily="34" charset="0"/>
                        </a:rPr>
                        <a:t>[m</a:t>
                      </a:r>
                      <a:r>
                        <a:rPr kumimoji="1" lang="en-US" altLang="ja-JP" sz="1600" baseline="30000" dirty="0" smtClean="0">
                          <a:solidFill>
                            <a:schemeClr val="tx1"/>
                          </a:solidFill>
                          <a:latin typeface="Arial" pitchFamily="34" charset="0"/>
                          <a:cs typeface="Arial" pitchFamily="34" charset="0"/>
                        </a:rPr>
                        <a:t>-3</a:t>
                      </a:r>
                      <a:r>
                        <a:rPr kumimoji="1" lang="en-US" altLang="ja-JP" sz="1600" dirty="0" smtClean="0">
                          <a:solidFill>
                            <a:schemeClr val="tx1"/>
                          </a:solidFill>
                          <a:latin typeface="Arial" pitchFamily="34" charset="0"/>
                          <a:cs typeface="Arial" pitchFamily="34" charset="0"/>
                        </a:rPr>
                        <a:t>]</a:t>
                      </a:r>
                      <a:endParaRPr kumimoji="1" lang="ja-JP" altLang="en-US" sz="1600" dirty="0">
                        <a:solidFill>
                          <a:schemeClr val="tx1"/>
                        </a:solidFill>
                        <a:latin typeface="Arial" pitchFamily="34" charset="0"/>
                        <a:cs typeface="Arial" pitchFamily="34" charset="0"/>
                      </a:endParaRPr>
                    </a:p>
                  </a:txBody>
                  <a:tcPr/>
                </a:tc>
              </a:tr>
              <a:tr h="490194">
                <a:tc>
                  <a:txBody>
                    <a:bodyPr/>
                    <a:lstStyle/>
                    <a:p>
                      <a:r>
                        <a:rPr kumimoji="1" lang="en-US" altLang="ja-JP" sz="1600" dirty="0" smtClean="0">
                          <a:solidFill>
                            <a:schemeClr val="tx1"/>
                          </a:solidFill>
                          <a:latin typeface="Arial" pitchFamily="34" charset="0"/>
                          <a:cs typeface="Arial" pitchFamily="34" charset="0"/>
                        </a:rPr>
                        <a:t>Circular Cu</a:t>
                      </a:r>
                      <a:r>
                        <a:rPr kumimoji="1" lang="en-US" altLang="ja-JP" sz="1600" baseline="0" dirty="0" smtClean="0">
                          <a:solidFill>
                            <a:schemeClr val="tx1"/>
                          </a:solidFill>
                          <a:latin typeface="Arial" pitchFamily="34" charset="0"/>
                          <a:cs typeface="Arial" pitchFamily="34" charset="0"/>
                        </a:rPr>
                        <a:t> chamber</a:t>
                      </a:r>
                    </a:p>
                    <a:p>
                      <a:r>
                        <a:rPr kumimoji="1" lang="en-US" altLang="ja-JP" sz="1600" baseline="0" dirty="0" smtClean="0">
                          <a:solidFill>
                            <a:schemeClr val="tx1"/>
                          </a:solidFill>
                          <a:latin typeface="Arial" pitchFamily="34" charset="0"/>
                          <a:cs typeface="Arial" pitchFamily="34" charset="0"/>
                        </a:rPr>
                        <a:t>[KEKB beam pipe]</a:t>
                      </a:r>
                      <a:endParaRPr kumimoji="1" lang="ja-JP" altLang="en-US" sz="1600" dirty="0">
                        <a:solidFill>
                          <a:schemeClr val="tx1"/>
                        </a:solidFill>
                        <a:latin typeface="Arial" pitchFamily="34" charset="0"/>
                        <a:cs typeface="Arial" pitchFamily="34" charset="0"/>
                      </a:endParaRPr>
                    </a:p>
                  </a:txBody>
                  <a:tcPr/>
                </a:tc>
                <a:tc>
                  <a:txBody>
                    <a:bodyPr/>
                    <a:lstStyle/>
                    <a:p>
                      <a:r>
                        <a:rPr kumimoji="1" lang="en-US" altLang="ja-JP" sz="1600" dirty="0" smtClean="0">
                          <a:solidFill>
                            <a:srgbClr val="FF0000"/>
                          </a:solidFill>
                          <a:latin typeface="Arial" pitchFamily="34" charset="0"/>
                          <a:cs typeface="Arial" pitchFamily="34" charset="0"/>
                        </a:rPr>
                        <a:t>5.2E12</a:t>
                      </a:r>
                      <a:endParaRPr kumimoji="1" lang="ja-JP" altLang="en-US" sz="1600" dirty="0">
                        <a:solidFill>
                          <a:srgbClr val="FF0000"/>
                        </a:solidFill>
                        <a:latin typeface="Arial" pitchFamily="34" charset="0"/>
                        <a:cs typeface="Arial" pitchFamily="34" charset="0"/>
                      </a:endParaRPr>
                    </a:p>
                  </a:txBody>
                  <a:tcPr/>
                </a:tc>
              </a:tr>
              <a:tr h="4479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solidFill>
                            <a:schemeClr val="tx1"/>
                          </a:solidFill>
                          <a:latin typeface="Arial" pitchFamily="34" charset="0"/>
                          <a:cs typeface="Arial" pitchFamily="34" charset="0"/>
                        </a:rPr>
                        <a:t>+Solenoid</a:t>
                      </a:r>
                      <a:r>
                        <a:rPr kumimoji="1" lang="en-US" altLang="ja-JP" sz="1600" baseline="0" dirty="0" smtClean="0">
                          <a:solidFill>
                            <a:schemeClr val="tx1"/>
                          </a:solidFill>
                          <a:latin typeface="Arial" pitchFamily="34" charset="0"/>
                          <a:cs typeface="Arial" pitchFamily="34" charset="0"/>
                        </a:rPr>
                        <a:t> at  Drift (1/50)</a:t>
                      </a:r>
                      <a:r>
                        <a:rPr kumimoji="1" lang="en-US" altLang="ja-JP" sz="1600" dirty="0" smtClean="0">
                          <a:solidFill>
                            <a:schemeClr val="tx1"/>
                          </a:solidFill>
                          <a:latin typeface="Arial" pitchFamily="34" charset="0"/>
                          <a:cs typeface="Arial" pitchFamily="34" charset="0"/>
                        </a:rPr>
                        <a:t> </a:t>
                      </a:r>
                      <a:endParaRPr kumimoji="1" lang="ja-JP" altLang="en-US" sz="1600" dirty="0" smtClean="0">
                        <a:solidFill>
                          <a:schemeClr val="tx1"/>
                        </a:solidFill>
                        <a:latin typeface="Arial" pitchFamily="34" charset="0"/>
                        <a:cs typeface="Arial" pitchFamily="34" charset="0"/>
                      </a:endParaRPr>
                    </a:p>
                  </a:txBody>
                  <a:tcPr/>
                </a:tc>
                <a:tc>
                  <a:txBody>
                    <a:bodyPr/>
                    <a:lstStyle/>
                    <a:p>
                      <a:r>
                        <a:rPr kumimoji="1" lang="en-US" altLang="ja-JP" sz="1600" dirty="0" smtClean="0">
                          <a:solidFill>
                            <a:schemeClr val="tx1"/>
                          </a:solidFill>
                          <a:latin typeface="Arial" pitchFamily="34" charset="0"/>
                          <a:cs typeface="Arial" pitchFamily="34" charset="0"/>
                        </a:rPr>
                        <a:t>4.7E11</a:t>
                      </a:r>
                      <a:endParaRPr kumimoji="1" lang="ja-JP" altLang="en-US" sz="1600" dirty="0">
                        <a:solidFill>
                          <a:schemeClr val="tx1"/>
                        </a:solidFill>
                        <a:latin typeface="Arial" pitchFamily="34" charset="0"/>
                        <a:cs typeface="Arial" pitchFamily="34" charset="0"/>
                      </a:endParaRPr>
                    </a:p>
                  </a:txBody>
                  <a:tcPr/>
                </a:tc>
              </a:tr>
              <a:tr h="4479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solidFill>
                            <a:schemeClr val="tx1"/>
                          </a:solidFill>
                          <a:latin typeface="Arial" pitchFamily="34" charset="0"/>
                          <a:cs typeface="Arial" pitchFamily="34" charset="0"/>
                        </a:rPr>
                        <a:t>+Antechamber (1/5)+</a:t>
                      </a:r>
                      <a:r>
                        <a:rPr kumimoji="1" lang="en-US" altLang="ja-JP" sz="1600" dirty="0" err="1" smtClean="0">
                          <a:solidFill>
                            <a:schemeClr val="tx1"/>
                          </a:solidFill>
                          <a:latin typeface="Arial" pitchFamily="34" charset="0"/>
                          <a:cs typeface="Arial" pitchFamily="34" charset="0"/>
                        </a:rPr>
                        <a:t>TiN</a:t>
                      </a:r>
                      <a:r>
                        <a:rPr kumimoji="1" lang="en-US" altLang="ja-JP" sz="1600" dirty="0" smtClean="0">
                          <a:solidFill>
                            <a:schemeClr val="tx1"/>
                          </a:solidFill>
                          <a:latin typeface="Arial" pitchFamily="34" charset="0"/>
                          <a:cs typeface="Arial" pitchFamily="34" charset="0"/>
                        </a:rPr>
                        <a:t> (3/5)</a:t>
                      </a:r>
                      <a:endParaRPr kumimoji="1" lang="ja-JP" altLang="en-US" sz="1600" dirty="0" smtClean="0">
                        <a:solidFill>
                          <a:schemeClr val="tx1"/>
                        </a:solidFill>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smtClean="0">
                        <a:solidFill>
                          <a:schemeClr val="tx1"/>
                        </a:solidFill>
                        <a:latin typeface="Arial" pitchFamily="34" charset="0"/>
                        <a:cs typeface="Arial" pitchFamily="34" charset="0"/>
                      </a:endParaRPr>
                    </a:p>
                  </a:txBody>
                  <a:tcPr/>
                </a:tc>
                <a:tc>
                  <a:txBody>
                    <a:bodyPr/>
                    <a:lstStyle/>
                    <a:p>
                      <a:r>
                        <a:rPr kumimoji="1" lang="en-US" altLang="ja-JP" sz="1600" dirty="0" smtClean="0">
                          <a:solidFill>
                            <a:schemeClr val="tx1"/>
                          </a:solidFill>
                          <a:latin typeface="Arial" pitchFamily="34" charset="0"/>
                          <a:cs typeface="Arial" pitchFamily="34" charset="0"/>
                        </a:rPr>
                        <a:t>5.7e10</a:t>
                      </a:r>
                      <a:endParaRPr kumimoji="1" lang="ja-JP" altLang="en-US" sz="1600" dirty="0">
                        <a:solidFill>
                          <a:schemeClr val="tx1"/>
                        </a:solidFill>
                        <a:latin typeface="Arial" pitchFamily="34" charset="0"/>
                        <a:cs typeface="Arial" pitchFamily="34" charset="0"/>
                      </a:endParaRPr>
                    </a:p>
                  </a:txBody>
                  <a:tcPr/>
                </a:tc>
              </a:tr>
              <a:tr h="4479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solidFill>
                            <a:schemeClr val="tx1"/>
                          </a:solidFill>
                          <a:latin typeface="Arial" pitchFamily="34" charset="0"/>
                          <a:cs typeface="Arial" pitchFamily="34" charset="0"/>
                        </a:rPr>
                        <a:t>+Electrode in Wiggler (1/100) </a:t>
                      </a:r>
                      <a:endParaRPr kumimoji="1" lang="ja-JP" altLang="en-US" sz="1600" dirty="0" smtClean="0">
                        <a:solidFill>
                          <a:schemeClr val="tx1"/>
                        </a:solidFill>
                        <a:latin typeface="Arial" pitchFamily="34" charset="0"/>
                        <a:cs typeface="Arial" pitchFamily="34" charset="0"/>
                      </a:endParaRPr>
                    </a:p>
                  </a:txBody>
                  <a:tcPr/>
                </a:tc>
                <a:tc>
                  <a:txBody>
                    <a:bodyPr/>
                    <a:lstStyle/>
                    <a:p>
                      <a:r>
                        <a:rPr kumimoji="1" lang="en-US" altLang="ja-JP" sz="1600" dirty="0" smtClean="0">
                          <a:solidFill>
                            <a:schemeClr val="tx1"/>
                          </a:solidFill>
                          <a:latin typeface="Arial" pitchFamily="34" charset="0"/>
                          <a:cs typeface="Arial" pitchFamily="34" charset="0"/>
                        </a:rPr>
                        <a:t>3.5e10</a:t>
                      </a:r>
                      <a:endParaRPr kumimoji="1" lang="ja-JP" altLang="en-US" sz="1600" dirty="0">
                        <a:solidFill>
                          <a:schemeClr val="tx1"/>
                        </a:solidFill>
                        <a:latin typeface="Arial" pitchFamily="34" charset="0"/>
                        <a:cs typeface="Arial" pitchFamily="34" charset="0"/>
                      </a:endParaRPr>
                    </a:p>
                  </a:txBody>
                  <a:tcPr/>
                </a:tc>
              </a:tr>
              <a:tr h="4949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solidFill>
                            <a:schemeClr val="tx1"/>
                          </a:solidFill>
                          <a:latin typeface="Arial" pitchFamily="34" charset="0"/>
                          <a:cs typeface="Arial" pitchFamily="34" charset="0"/>
                        </a:rPr>
                        <a:t>+Groove in Bend</a:t>
                      </a:r>
                      <a:r>
                        <a:rPr kumimoji="1" lang="en-US" altLang="ja-JP" sz="1600" baseline="0" dirty="0" smtClean="0">
                          <a:solidFill>
                            <a:schemeClr val="tx1"/>
                          </a:solidFill>
                          <a:latin typeface="Arial" pitchFamily="34" charset="0"/>
                          <a:cs typeface="Arial" pitchFamily="34" charset="0"/>
                        </a:rPr>
                        <a:t> </a:t>
                      </a:r>
                      <a:r>
                        <a:rPr kumimoji="1" lang="en-US" altLang="ja-JP" sz="1600" dirty="0" smtClean="0">
                          <a:solidFill>
                            <a:schemeClr val="tx1"/>
                          </a:solidFill>
                          <a:latin typeface="Arial" pitchFamily="34" charset="0"/>
                          <a:cs typeface="Arial" pitchFamily="34" charset="0"/>
                        </a:rPr>
                        <a:t>(1/4) </a:t>
                      </a:r>
                      <a:endParaRPr kumimoji="1" lang="ja-JP" altLang="en-US" sz="1600" dirty="0" smtClean="0">
                        <a:solidFill>
                          <a:schemeClr val="tx1"/>
                        </a:solidFill>
                        <a:latin typeface="Arial" pitchFamily="34" charset="0"/>
                        <a:cs typeface="Arial" pitchFamily="34" charset="0"/>
                      </a:endParaRPr>
                    </a:p>
                  </a:txBody>
                  <a:tcPr/>
                </a:tc>
                <a:tc>
                  <a:txBody>
                    <a:bodyPr/>
                    <a:lstStyle/>
                    <a:p>
                      <a:r>
                        <a:rPr kumimoji="1" lang="en-US" altLang="ja-JP" sz="1600" dirty="0" smtClean="0">
                          <a:solidFill>
                            <a:srgbClr val="FF0000"/>
                          </a:solidFill>
                          <a:latin typeface="Arial" pitchFamily="34" charset="0"/>
                          <a:cs typeface="Arial" pitchFamily="34" charset="0"/>
                        </a:rPr>
                        <a:t>2.0E10</a:t>
                      </a:r>
                    </a:p>
                  </a:txBody>
                  <a:tcPr/>
                </a:tc>
              </a:tr>
            </a:tbl>
          </a:graphicData>
        </a:graphic>
      </p:graphicFrame>
      <p:sp>
        <p:nvSpPr>
          <p:cNvPr id="14" name="テキスト ボックス 24"/>
          <p:cNvSpPr txBox="1">
            <a:spLocks noChangeArrowheads="1"/>
          </p:cNvSpPr>
          <p:nvPr/>
        </p:nvSpPr>
        <p:spPr bwMode="auto">
          <a:xfrm>
            <a:off x="7404705" y="3712090"/>
            <a:ext cx="1434495" cy="338554"/>
          </a:xfrm>
          <a:prstGeom prst="rect">
            <a:avLst/>
          </a:prstGeom>
          <a:noFill/>
          <a:ln w="9525">
            <a:noFill/>
            <a:miter lim="800000"/>
            <a:headEnd/>
            <a:tailEnd/>
          </a:ln>
        </p:spPr>
        <p:txBody>
          <a:bodyPr wrap="none">
            <a:spAutoFit/>
          </a:bodyPr>
          <a:lstStyle/>
          <a:p>
            <a:r>
              <a:rPr lang="en-US" altLang="ja-JP" sz="1600" dirty="0" smtClean="0">
                <a:solidFill>
                  <a:srgbClr val="008000"/>
                </a:solidFill>
                <a:latin typeface="Arial" pitchFamily="34" charset="0"/>
                <a:cs typeface="Arial" pitchFamily="34" charset="0"/>
              </a:rPr>
              <a:t>KEKB~3x10</a:t>
            </a:r>
            <a:r>
              <a:rPr lang="en-US" altLang="ja-JP" sz="1600" baseline="30000" dirty="0" smtClean="0">
                <a:solidFill>
                  <a:srgbClr val="008000"/>
                </a:solidFill>
                <a:latin typeface="Arial" pitchFamily="34" charset="0"/>
                <a:cs typeface="Arial" pitchFamily="34" charset="0"/>
              </a:rPr>
              <a:t>11</a:t>
            </a:r>
            <a:endParaRPr lang="ja-JP" altLang="en-US" sz="1600" dirty="0">
              <a:solidFill>
                <a:srgbClr val="008000"/>
              </a:solidFill>
              <a:latin typeface="Arial" pitchFamily="34" charset="0"/>
              <a:cs typeface="Arial" pitchFamily="34" charset="0"/>
            </a:endParaRPr>
          </a:p>
        </p:txBody>
      </p:sp>
      <p:sp>
        <p:nvSpPr>
          <p:cNvPr id="7" name="テキスト ボックス 6"/>
          <p:cNvSpPr txBox="1"/>
          <p:nvPr/>
        </p:nvSpPr>
        <p:spPr>
          <a:xfrm>
            <a:off x="537328" y="6171684"/>
            <a:ext cx="8149962" cy="369332"/>
          </a:xfrm>
          <a:prstGeom prst="rect">
            <a:avLst/>
          </a:prstGeom>
          <a:noFill/>
        </p:spPr>
        <p:txBody>
          <a:bodyPr wrap="none" rtlCol="0">
            <a:spAutoFit/>
          </a:bodyPr>
          <a:lstStyle/>
          <a:p>
            <a:r>
              <a:rPr kumimoji="1" lang="en-US" altLang="ja-JP" dirty="0" smtClean="0">
                <a:solidFill>
                  <a:srgbClr val="FF0000"/>
                </a:solidFill>
              </a:rPr>
              <a:t>If the latest simulation result on the threshold is true, there is a margin of a factor 25!</a:t>
            </a:r>
            <a:endParaRPr kumimoji="1" lang="ja-JP" altLang="en-US" dirty="0">
              <a:solidFill>
                <a:srgbClr val="FF0000"/>
              </a:solidFill>
            </a:endParaRPr>
          </a:p>
        </p:txBody>
      </p:sp>
      <p:sp>
        <p:nvSpPr>
          <p:cNvPr id="8" name="正方形/長方形 7"/>
          <p:cNvSpPr/>
          <p:nvPr/>
        </p:nvSpPr>
        <p:spPr>
          <a:xfrm>
            <a:off x="7875391" y="0"/>
            <a:ext cx="1268609" cy="369332"/>
          </a:xfrm>
          <a:prstGeom prst="rect">
            <a:avLst/>
          </a:prstGeom>
        </p:spPr>
        <p:txBody>
          <a:bodyPr wrap="none">
            <a:spAutoFit/>
          </a:bodyPr>
          <a:lstStyle/>
          <a:p>
            <a:r>
              <a:rPr lang="en-US" altLang="ja-JP" dirty="0"/>
              <a:t>Y. </a:t>
            </a:r>
            <a:r>
              <a:rPr lang="en-US" altLang="ja-JP" dirty="0" err="1"/>
              <a:t>Suetsugu</a:t>
            </a:r>
            <a:endParaRPr lang="ja-JP" altLang="en-US" dirty="0"/>
          </a:p>
        </p:txBody>
      </p:sp>
    </p:spTree>
    <p:extLst>
      <p:ext uri="{BB962C8B-B14F-4D97-AF65-F5344CB8AC3E}">
        <p14:creationId xmlns:p14="http://schemas.microsoft.com/office/powerpoint/2010/main" val="25858912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00FF"/>
                </a:solidFill>
                <a:latin typeface="Marker Felt"/>
                <a:cs typeface="Marker Felt"/>
              </a:rPr>
              <a:t>Beam lifetime</a:t>
            </a:r>
            <a:endParaRPr kumimoji="1" lang="ja-JP" altLang="en-US" dirty="0">
              <a:solidFill>
                <a:srgbClr val="0000FF"/>
              </a:solidFill>
              <a:latin typeface="Marker Felt"/>
              <a:cs typeface="Marker Felt"/>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4103731949"/>
              </p:ext>
            </p:extLst>
          </p:nvPr>
        </p:nvGraphicFramePr>
        <p:xfrm>
          <a:off x="457200" y="1600200"/>
          <a:ext cx="8229599" cy="3505200"/>
        </p:xfrm>
        <a:graphic>
          <a:graphicData uri="http://schemas.openxmlformats.org/drawingml/2006/table">
            <a:tbl>
              <a:tblPr firstRow="1" bandRow="1">
                <a:tableStyleId>{5C22544A-7EE6-4342-B048-85BDC9FD1C3A}</a:tableStyleId>
              </a:tblPr>
              <a:tblGrid>
                <a:gridCol w="1175657"/>
                <a:gridCol w="1175657"/>
                <a:gridCol w="1175657"/>
                <a:gridCol w="1175657"/>
                <a:gridCol w="1175657"/>
                <a:gridCol w="1175657"/>
                <a:gridCol w="1175657"/>
              </a:tblGrid>
              <a:tr h="370840">
                <a:tc>
                  <a:txBody>
                    <a:bodyPr/>
                    <a:lstStyle/>
                    <a:p>
                      <a:endParaRPr kumimoji="1" lang="ja-JP" altLang="en-US" dirty="0"/>
                    </a:p>
                  </a:txBody>
                  <a:tcPr/>
                </a:tc>
                <a:tc gridSpan="2">
                  <a:txBody>
                    <a:bodyPr/>
                    <a:lstStyle/>
                    <a:p>
                      <a:pPr algn="ctr"/>
                      <a:r>
                        <a:rPr kumimoji="1" lang="en-US" altLang="ja-JP" dirty="0" smtClean="0"/>
                        <a:t>KEKB (design)</a:t>
                      </a:r>
                      <a:endParaRPr kumimoji="1" lang="ja-JP" altLang="en-US" dirty="0"/>
                    </a:p>
                  </a:txBody>
                  <a:tcPr/>
                </a:tc>
                <a:tc hMerge="1">
                  <a:txBody>
                    <a:bodyPr/>
                    <a:lstStyle/>
                    <a:p>
                      <a:endParaRPr kumimoji="1" lang="ja-JP" altLang="en-US" dirty="0"/>
                    </a:p>
                  </a:txBody>
                  <a:tcPr/>
                </a:tc>
                <a:tc gridSpan="2">
                  <a:txBody>
                    <a:bodyPr/>
                    <a:lstStyle/>
                    <a:p>
                      <a:pPr algn="ctr"/>
                      <a:r>
                        <a:rPr kumimoji="1" lang="en-US" altLang="ja-JP" dirty="0" smtClean="0"/>
                        <a:t>KEKB (operation)</a:t>
                      </a:r>
                      <a:endParaRPr kumimoji="1" lang="ja-JP" altLang="en-US" dirty="0"/>
                    </a:p>
                  </a:txBody>
                  <a:tcPr/>
                </a:tc>
                <a:tc hMerge="1">
                  <a:txBody>
                    <a:bodyPr/>
                    <a:lstStyle/>
                    <a:p>
                      <a:endParaRPr kumimoji="1" lang="ja-JP" altLang="en-US" dirty="0"/>
                    </a:p>
                  </a:txBody>
                  <a:tcPr/>
                </a:tc>
                <a:tc gridSpan="2">
                  <a:txBody>
                    <a:bodyPr/>
                    <a:lstStyle/>
                    <a:p>
                      <a:pPr algn="ctr"/>
                      <a:r>
                        <a:rPr kumimoji="1" lang="en-US" altLang="ja-JP" dirty="0" err="1" smtClean="0"/>
                        <a:t>SuperKEKB</a:t>
                      </a:r>
                      <a:endParaRPr kumimoji="1" lang="ja-JP" altLang="en-US" dirty="0"/>
                    </a:p>
                  </a:txBody>
                  <a:tcPr/>
                </a:tc>
                <a:tc hMerge="1">
                  <a:txBody>
                    <a:bodyPr/>
                    <a:lstStyle/>
                    <a:p>
                      <a:endParaRPr kumimoji="1" lang="ja-JP" altLang="en-US" dirty="0"/>
                    </a:p>
                  </a:txBody>
                  <a:tcPr/>
                </a:tc>
              </a:tr>
              <a:tr h="370840">
                <a:tc>
                  <a:txBody>
                    <a:bodyPr/>
                    <a:lstStyle/>
                    <a:p>
                      <a:endParaRPr kumimoji="1" lang="ja-JP" altLang="en-US"/>
                    </a:p>
                  </a:txBody>
                  <a:tcPr/>
                </a:tc>
                <a:tc>
                  <a:txBody>
                    <a:bodyPr/>
                    <a:lstStyle/>
                    <a:p>
                      <a:pPr algn="ctr"/>
                      <a:r>
                        <a:rPr kumimoji="1" lang="en-US" altLang="ja-JP" dirty="0" smtClean="0"/>
                        <a:t>LER</a:t>
                      </a:r>
                      <a:endParaRPr kumimoji="1" lang="ja-JP" altLang="en-US" dirty="0"/>
                    </a:p>
                  </a:txBody>
                  <a:tcPr/>
                </a:tc>
                <a:tc>
                  <a:txBody>
                    <a:bodyPr/>
                    <a:lstStyle/>
                    <a:p>
                      <a:pPr algn="ctr"/>
                      <a:r>
                        <a:rPr kumimoji="1" lang="en-US" altLang="ja-JP" dirty="0" smtClean="0"/>
                        <a:t>HER</a:t>
                      </a:r>
                      <a:endParaRPr kumimoji="1" lang="ja-JP" altLang="en-US" dirty="0"/>
                    </a:p>
                  </a:txBody>
                  <a:tcPr/>
                </a:tc>
                <a:tc>
                  <a:txBody>
                    <a:bodyPr/>
                    <a:lstStyle/>
                    <a:p>
                      <a:pPr algn="ctr"/>
                      <a:r>
                        <a:rPr kumimoji="1" lang="en-US" altLang="ja-JP" dirty="0" smtClean="0"/>
                        <a:t>LER</a:t>
                      </a:r>
                      <a:endParaRPr kumimoji="1" lang="ja-JP" altLang="en-US" dirty="0"/>
                    </a:p>
                  </a:txBody>
                  <a:tcPr/>
                </a:tc>
                <a:tc>
                  <a:txBody>
                    <a:bodyPr/>
                    <a:lstStyle/>
                    <a:p>
                      <a:pPr algn="ctr"/>
                      <a:r>
                        <a:rPr kumimoji="1" lang="en-US" altLang="ja-JP" dirty="0" smtClean="0"/>
                        <a:t>HER</a:t>
                      </a:r>
                      <a:endParaRPr kumimoji="1" lang="ja-JP" altLang="en-US" dirty="0"/>
                    </a:p>
                  </a:txBody>
                  <a:tcPr/>
                </a:tc>
                <a:tc>
                  <a:txBody>
                    <a:bodyPr/>
                    <a:lstStyle/>
                    <a:p>
                      <a:pPr algn="ctr"/>
                      <a:r>
                        <a:rPr kumimoji="1" lang="en-US" altLang="ja-JP" dirty="0" smtClean="0"/>
                        <a:t>LER</a:t>
                      </a:r>
                      <a:endParaRPr kumimoji="1" lang="ja-JP" altLang="en-US" dirty="0"/>
                    </a:p>
                  </a:txBody>
                  <a:tcPr/>
                </a:tc>
                <a:tc>
                  <a:txBody>
                    <a:bodyPr/>
                    <a:lstStyle/>
                    <a:p>
                      <a:pPr algn="ctr"/>
                      <a:r>
                        <a:rPr kumimoji="1" lang="en-US" altLang="ja-JP" dirty="0" smtClean="0"/>
                        <a:t>HER</a:t>
                      </a:r>
                      <a:endParaRPr kumimoji="1" lang="ja-JP" altLang="en-US" dirty="0"/>
                    </a:p>
                  </a:txBody>
                  <a:tcPr/>
                </a:tc>
              </a:tr>
              <a:tr h="370840">
                <a:tc>
                  <a:txBody>
                    <a:bodyPr/>
                    <a:lstStyle/>
                    <a:p>
                      <a:r>
                        <a:rPr kumimoji="1" lang="en-US" altLang="ja-JP" dirty="0" err="1" smtClean="0"/>
                        <a:t>Radiative</a:t>
                      </a:r>
                      <a:r>
                        <a:rPr kumimoji="1" lang="en-US" altLang="ja-JP" dirty="0" smtClean="0"/>
                        <a:t> </a:t>
                      </a:r>
                      <a:r>
                        <a:rPr kumimoji="1" lang="en-US" altLang="ja-JP" dirty="0" err="1" smtClean="0"/>
                        <a:t>Bhabha</a:t>
                      </a:r>
                      <a:endParaRPr kumimoji="1" lang="ja-JP" altLang="en-US" dirty="0"/>
                    </a:p>
                  </a:txBody>
                  <a:tcPr/>
                </a:tc>
                <a:tc>
                  <a:txBody>
                    <a:bodyPr/>
                    <a:lstStyle/>
                    <a:p>
                      <a:pPr algn="ctr"/>
                      <a:r>
                        <a:rPr kumimoji="1" lang="en-US" altLang="ja-JP" dirty="0" smtClean="0"/>
                        <a:t>21.3h</a:t>
                      </a:r>
                      <a:endParaRPr kumimoji="1" lang="ja-JP" altLang="en-US" dirty="0"/>
                    </a:p>
                  </a:txBody>
                  <a:tcPr anchor="ctr"/>
                </a:tc>
                <a:tc>
                  <a:txBody>
                    <a:bodyPr/>
                    <a:lstStyle/>
                    <a:p>
                      <a:pPr algn="ctr"/>
                      <a:r>
                        <a:rPr kumimoji="1" lang="en-US" altLang="ja-JP" dirty="0" smtClean="0"/>
                        <a:t>9.0h</a:t>
                      </a:r>
                      <a:endParaRPr kumimoji="1" lang="ja-JP" altLang="en-US" dirty="0"/>
                    </a:p>
                  </a:txBody>
                  <a:tcPr anchor="ctr"/>
                </a:tc>
                <a:tc>
                  <a:txBody>
                    <a:bodyPr/>
                    <a:lstStyle/>
                    <a:p>
                      <a:pPr algn="ctr"/>
                      <a:r>
                        <a:rPr kumimoji="1" lang="en-US" altLang="ja-JP" dirty="0" smtClean="0"/>
                        <a:t>6.6h</a:t>
                      </a:r>
                      <a:endParaRPr kumimoji="1" lang="ja-JP" altLang="en-US" dirty="0"/>
                    </a:p>
                  </a:txBody>
                  <a:tcPr anchor="ctr"/>
                </a:tc>
                <a:tc>
                  <a:txBody>
                    <a:bodyPr/>
                    <a:lstStyle/>
                    <a:p>
                      <a:pPr algn="ctr"/>
                      <a:r>
                        <a:rPr kumimoji="1" lang="en-US" altLang="ja-JP" dirty="0" smtClean="0"/>
                        <a:t>4.5h</a:t>
                      </a:r>
                      <a:endParaRPr kumimoji="1" lang="ja-JP" altLang="en-US" dirty="0"/>
                    </a:p>
                  </a:txBody>
                  <a:tcPr anchor="ctr"/>
                </a:tc>
                <a:tc>
                  <a:txBody>
                    <a:bodyPr/>
                    <a:lstStyle/>
                    <a:p>
                      <a:pPr algn="ctr"/>
                      <a:r>
                        <a:rPr kumimoji="1" lang="en-US" altLang="ja-JP" dirty="0" smtClean="0"/>
                        <a:t>28min.</a:t>
                      </a:r>
                      <a:endParaRPr kumimoji="1" lang="ja-JP" altLang="en-US" dirty="0"/>
                    </a:p>
                  </a:txBody>
                  <a:tcPr anchor="ctr"/>
                </a:tc>
                <a:tc>
                  <a:txBody>
                    <a:bodyPr/>
                    <a:lstStyle/>
                    <a:p>
                      <a:pPr algn="ctr"/>
                      <a:r>
                        <a:rPr kumimoji="1" lang="en-US" altLang="ja-JP" dirty="0" smtClean="0"/>
                        <a:t>20min.</a:t>
                      </a:r>
                      <a:endParaRPr kumimoji="1" lang="ja-JP" altLang="en-US" dirty="0"/>
                    </a:p>
                  </a:txBody>
                  <a:tcPr anchor="ctr"/>
                </a:tc>
              </a:tr>
              <a:tr h="370840">
                <a:tc>
                  <a:txBody>
                    <a:bodyPr/>
                    <a:lstStyle/>
                    <a:p>
                      <a:r>
                        <a:rPr kumimoji="1" lang="en-US" altLang="ja-JP" dirty="0" smtClean="0"/>
                        <a:t>Beam-gas</a:t>
                      </a:r>
                      <a:endParaRPr kumimoji="1" lang="ja-JP" altLang="en-US" dirty="0"/>
                    </a:p>
                  </a:txBody>
                  <a:tcPr/>
                </a:tc>
                <a:tc>
                  <a:txBody>
                    <a:bodyPr/>
                    <a:lstStyle/>
                    <a:p>
                      <a:pPr algn="ctr"/>
                      <a:r>
                        <a:rPr kumimoji="1" lang="en-US" altLang="ja-JP" dirty="0" smtClean="0"/>
                        <a:t>45h</a:t>
                      </a:r>
                      <a:r>
                        <a:rPr kumimoji="1" lang="en-US" altLang="ja-JP" baseline="30000" dirty="0" smtClean="0"/>
                        <a:t>a)</a:t>
                      </a:r>
                      <a:endParaRPr kumimoji="1" lang="ja-JP" altLang="en-US" baseline="30000" dirty="0"/>
                    </a:p>
                  </a:txBody>
                  <a:tcPr anchor="ctr"/>
                </a:tc>
                <a:tc>
                  <a:txBody>
                    <a:bodyPr/>
                    <a:lstStyle/>
                    <a:p>
                      <a:pPr algn="ctr"/>
                      <a:r>
                        <a:rPr kumimoji="1" lang="en-US" altLang="ja-JP" dirty="0" smtClean="0"/>
                        <a:t>45h</a:t>
                      </a:r>
                      <a:r>
                        <a:rPr kumimoji="1" lang="en-US" altLang="ja-JP" baseline="30000" dirty="0" smtClean="0"/>
                        <a:t>a)</a:t>
                      </a:r>
                      <a:endParaRPr kumimoji="1" lang="ja-JP" altLang="en-US" dirty="0"/>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ctr"/>
                      <a:r>
                        <a:rPr kumimoji="1" lang="en-US" altLang="ja-JP" dirty="0" smtClean="0"/>
                        <a:t>24.5min.</a:t>
                      </a:r>
                      <a:r>
                        <a:rPr kumimoji="1" lang="en-US" altLang="ja-JP" baseline="30000" dirty="0" smtClean="0"/>
                        <a:t>b)</a:t>
                      </a:r>
                      <a:endParaRPr kumimoji="1" lang="ja-JP" altLang="en-US" baseline="30000" dirty="0"/>
                    </a:p>
                  </a:txBody>
                  <a:tcPr anchor="ctr"/>
                </a:tc>
                <a:tc>
                  <a:txBody>
                    <a:bodyPr/>
                    <a:lstStyle/>
                    <a:p>
                      <a:pPr algn="ctr"/>
                      <a:r>
                        <a:rPr kumimoji="1" lang="en-US" altLang="ja-JP" dirty="0" smtClean="0"/>
                        <a:t>46min.</a:t>
                      </a:r>
                      <a:r>
                        <a:rPr kumimoji="1" lang="en-US" altLang="ja-JP" baseline="30000" dirty="0" smtClean="0"/>
                        <a:t> b)</a:t>
                      </a:r>
                      <a:endParaRPr kumimoji="1" lang="ja-JP" altLang="en-US" dirty="0"/>
                    </a:p>
                  </a:txBody>
                  <a:tcPr anchor="ctr"/>
                </a:tc>
              </a:tr>
              <a:tr h="370840">
                <a:tc>
                  <a:txBody>
                    <a:bodyPr/>
                    <a:lstStyle/>
                    <a:p>
                      <a:r>
                        <a:rPr kumimoji="1" lang="en-US" altLang="ja-JP" dirty="0" err="1" smtClean="0"/>
                        <a:t>Touschek</a:t>
                      </a:r>
                      <a:endParaRPr kumimoji="1" lang="ja-JP" altLang="en-US" dirty="0"/>
                    </a:p>
                  </a:txBody>
                  <a:tcPr/>
                </a:tc>
                <a:tc>
                  <a:txBody>
                    <a:bodyPr/>
                    <a:lstStyle/>
                    <a:p>
                      <a:pPr algn="ctr"/>
                      <a:r>
                        <a:rPr kumimoji="1" lang="en-US" altLang="ja-JP" dirty="0" smtClean="0"/>
                        <a:t>10h</a:t>
                      </a:r>
                      <a:endParaRPr kumimoji="1" lang="ja-JP" altLang="en-US" dirty="0"/>
                    </a:p>
                  </a:txBody>
                  <a:tcPr anchor="ctr"/>
                </a:tc>
                <a:tc>
                  <a:txBody>
                    <a:bodyPr/>
                    <a:lstStyle/>
                    <a:p>
                      <a:pPr algn="ctr"/>
                      <a:r>
                        <a:rPr kumimoji="1" lang="en-US" altLang="ja-JP" dirty="0" smtClean="0"/>
                        <a:t>-</a:t>
                      </a:r>
                      <a:endParaRPr kumimoji="1" lang="ja-JP" altLang="en-US" dirty="0"/>
                    </a:p>
                  </a:txBody>
                  <a:tcPr anchor="ctr"/>
                </a:tc>
                <a:tc>
                  <a:txBody>
                    <a:bodyPr/>
                    <a:lstStyle/>
                    <a:p>
                      <a:pPr algn="ctr"/>
                      <a:endParaRPr kumimoji="1" lang="ja-JP" altLang="en-US" dirty="0"/>
                    </a:p>
                  </a:txBody>
                  <a:tcPr anchor="ctr"/>
                </a:tc>
                <a:tc>
                  <a:txBody>
                    <a:bodyPr/>
                    <a:lstStyle/>
                    <a:p>
                      <a:pPr algn="ctr"/>
                      <a:endParaRPr kumimoji="1" lang="ja-JP" altLang="en-US"/>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10min.</a:t>
                      </a:r>
                      <a:endParaRPr kumimoji="1" lang="ja-JP" altLang="en-US"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10min.</a:t>
                      </a:r>
                      <a:endParaRPr kumimoji="1" lang="ja-JP" altLang="en-US" dirty="0" smtClean="0"/>
                    </a:p>
                  </a:txBody>
                  <a:tcPr anchor="ctr"/>
                </a:tc>
              </a:tr>
              <a:tr h="370840">
                <a:tc>
                  <a:txBody>
                    <a:bodyPr/>
                    <a:lstStyle/>
                    <a:p>
                      <a:r>
                        <a:rPr kumimoji="1" lang="en-US" altLang="ja-JP" dirty="0" smtClean="0"/>
                        <a:t>Total</a:t>
                      </a:r>
                      <a:endParaRPr kumimoji="1" lang="ja-JP" altLang="en-US" dirty="0"/>
                    </a:p>
                  </a:txBody>
                  <a:tcPr/>
                </a:tc>
                <a:tc>
                  <a:txBody>
                    <a:bodyPr/>
                    <a:lstStyle/>
                    <a:p>
                      <a:pPr algn="ctr"/>
                      <a:r>
                        <a:rPr kumimoji="1" lang="en-US" altLang="ja-JP" dirty="0" smtClean="0"/>
                        <a:t>5.9h</a:t>
                      </a:r>
                      <a:endParaRPr kumimoji="1" lang="ja-JP" altLang="en-US" dirty="0"/>
                    </a:p>
                  </a:txBody>
                  <a:tcPr anchor="ctr"/>
                </a:tc>
                <a:tc>
                  <a:txBody>
                    <a:bodyPr/>
                    <a:lstStyle/>
                    <a:p>
                      <a:pPr algn="ctr"/>
                      <a:r>
                        <a:rPr kumimoji="1" lang="en-US" altLang="ja-JP" dirty="0" smtClean="0"/>
                        <a:t>7.4h</a:t>
                      </a:r>
                      <a:endParaRPr kumimoji="1" lang="ja-JP" altLang="en-US" dirty="0"/>
                    </a:p>
                  </a:txBody>
                  <a:tcPr anchor="ctr"/>
                </a:tc>
                <a:tc>
                  <a:txBody>
                    <a:bodyPr/>
                    <a:lstStyle/>
                    <a:p>
                      <a:pPr algn="ctr"/>
                      <a:r>
                        <a:rPr kumimoji="1" lang="en-US" altLang="ja-JP" dirty="0" smtClean="0"/>
                        <a:t>~133min.</a:t>
                      </a:r>
                      <a:endParaRPr kumimoji="1" lang="ja-JP" altLang="en-US" dirty="0"/>
                    </a:p>
                  </a:txBody>
                  <a:tcPr anchor="ctr"/>
                </a:tc>
                <a:tc>
                  <a:txBody>
                    <a:bodyPr/>
                    <a:lstStyle/>
                    <a:p>
                      <a:pPr algn="ctr"/>
                      <a:r>
                        <a:rPr kumimoji="1" lang="en-US" altLang="ja-JP" dirty="0" smtClean="0"/>
                        <a:t>~200min.</a:t>
                      </a:r>
                      <a:endParaRPr kumimoji="1" lang="ja-JP" altLang="en-US" dirty="0"/>
                    </a:p>
                  </a:txBody>
                  <a:tcPr anchor="ctr"/>
                </a:tc>
                <a:tc>
                  <a:txBody>
                    <a:bodyPr/>
                    <a:lstStyle/>
                    <a:p>
                      <a:pPr algn="ctr"/>
                      <a:r>
                        <a:rPr kumimoji="1" lang="en-US" altLang="ja-JP" dirty="0" smtClean="0"/>
                        <a:t>6min.</a:t>
                      </a:r>
                      <a:endParaRPr kumimoji="1" lang="ja-JP" altLang="en-US" dirty="0"/>
                    </a:p>
                  </a:txBody>
                  <a:tcPr anchor="ctr"/>
                </a:tc>
                <a:tc>
                  <a:txBody>
                    <a:bodyPr/>
                    <a:lstStyle/>
                    <a:p>
                      <a:pPr algn="ctr"/>
                      <a:r>
                        <a:rPr kumimoji="1" lang="en-US" altLang="ja-JP" dirty="0" smtClean="0"/>
                        <a:t>6min.</a:t>
                      </a:r>
                      <a:endParaRPr kumimoji="1" lang="ja-JP" altLang="en-US" dirty="0"/>
                    </a:p>
                  </a:txBody>
                  <a:tcPr anchor="ctr"/>
                </a:tc>
              </a:tr>
              <a:tr h="370840">
                <a:tc>
                  <a:txBody>
                    <a:bodyPr/>
                    <a:lstStyle/>
                    <a:p>
                      <a:r>
                        <a:rPr kumimoji="1" lang="en-US" altLang="ja-JP" dirty="0" smtClean="0"/>
                        <a:t>Beam current</a:t>
                      </a:r>
                      <a:endParaRPr kumimoji="1" lang="ja-JP" altLang="en-US" dirty="0"/>
                    </a:p>
                  </a:txBody>
                  <a:tcPr/>
                </a:tc>
                <a:tc>
                  <a:txBody>
                    <a:bodyPr/>
                    <a:lstStyle/>
                    <a:p>
                      <a:pPr algn="ctr"/>
                      <a:r>
                        <a:rPr kumimoji="1" lang="en-US" altLang="ja-JP" dirty="0" smtClean="0"/>
                        <a:t>2.6A</a:t>
                      </a:r>
                      <a:endParaRPr kumimoji="1" lang="ja-JP" altLang="en-US" dirty="0"/>
                    </a:p>
                  </a:txBody>
                  <a:tcPr anchor="ctr"/>
                </a:tc>
                <a:tc>
                  <a:txBody>
                    <a:bodyPr/>
                    <a:lstStyle/>
                    <a:p>
                      <a:pPr algn="ctr"/>
                      <a:r>
                        <a:rPr kumimoji="1" lang="en-US" altLang="ja-JP" dirty="0" smtClean="0"/>
                        <a:t>1.1A</a:t>
                      </a:r>
                      <a:endParaRPr kumimoji="1" lang="ja-JP" altLang="en-US" dirty="0"/>
                    </a:p>
                  </a:txBody>
                  <a:tcPr anchor="ctr"/>
                </a:tc>
                <a:tc>
                  <a:txBody>
                    <a:bodyPr/>
                    <a:lstStyle/>
                    <a:p>
                      <a:pPr algn="ctr"/>
                      <a:r>
                        <a:rPr kumimoji="1" lang="en-US" altLang="ja-JP" dirty="0" smtClean="0"/>
                        <a:t>1.6A</a:t>
                      </a:r>
                      <a:endParaRPr kumimoji="1" lang="ja-JP" altLang="en-US" dirty="0"/>
                    </a:p>
                  </a:txBody>
                  <a:tcPr anchor="ctr"/>
                </a:tc>
                <a:tc>
                  <a:txBody>
                    <a:bodyPr/>
                    <a:lstStyle/>
                    <a:p>
                      <a:pPr algn="ctr"/>
                      <a:r>
                        <a:rPr kumimoji="1" lang="en-US" altLang="ja-JP" dirty="0" smtClean="0"/>
                        <a:t>1.1A</a:t>
                      </a:r>
                      <a:endParaRPr kumimoji="1" lang="ja-JP" altLang="en-US" dirty="0"/>
                    </a:p>
                  </a:txBody>
                  <a:tcPr anchor="ctr"/>
                </a:tc>
                <a:tc>
                  <a:txBody>
                    <a:bodyPr/>
                    <a:lstStyle/>
                    <a:p>
                      <a:pPr algn="ctr"/>
                      <a:r>
                        <a:rPr kumimoji="1" lang="en-US" altLang="ja-JP" dirty="0" smtClean="0"/>
                        <a:t>3.6A</a:t>
                      </a:r>
                      <a:endParaRPr kumimoji="1" lang="ja-JP" altLang="en-US" dirty="0"/>
                    </a:p>
                  </a:txBody>
                  <a:tcPr anchor="ctr"/>
                </a:tc>
                <a:tc>
                  <a:txBody>
                    <a:bodyPr/>
                    <a:lstStyle/>
                    <a:p>
                      <a:pPr algn="ctr"/>
                      <a:r>
                        <a:rPr kumimoji="1" lang="en-US" altLang="ja-JP" dirty="0" smtClean="0"/>
                        <a:t>2.6A</a:t>
                      </a:r>
                      <a:endParaRPr kumimoji="1" lang="ja-JP" altLang="en-US" dirty="0"/>
                    </a:p>
                  </a:txBody>
                  <a:tcPr anchor="ctr"/>
                </a:tc>
              </a:tr>
              <a:tr h="370840">
                <a:tc>
                  <a:txBody>
                    <a:bodyPr/>
                    <a:lstStyle/>
                    <a:p>
                      <a:r>
                        <a:rPr kumimoji="1" lang="en-US" altLang="ja-JP" dirty="0" smtClean="0"/>
                        <a:t>Loss</a:t>
                      </a:r>
                      <a:r>
                        <a:rPr kumimoji="1" lang="en-US" altLang="ja-JP" baseline="0" dirty="0" smtClean="0"/>
                        <a:t> Rate</a:t>
                      </a:r>
                      <a:endParaRPr kumimoji="1" lang="ja-JP" altLang="en-US" dirty="0"/>
                    </a:p>
                  </a:txBody>
                  <a:tcPr/>
                </a:tc>
                <a:tc>
                  <a:txBody>
                    <a:bodyPr/>
                    <a:lstStyle/>
                    <a:p>
                      <a:pPr algn="ctr"/>
                      <a:r>
                        <a:rPr kumimoji="1" lang="en-US" altLang="ja-JP" dirty="0" smtClean="0"/>
                        <a:t>0.12mA/s</a:t>
                      </a:r>
                      <a:endParaRPr kumimoji="1" lang="ja-JP" altLang="en-US" dirty="0"/>
                    </a:p>
                  </a:txBody>
                  <a:tcPr anchor="ctr"/>
                </a:tc>
                <a:tc>
                  <a:txBody>
                    <a:bodyPr/>
                    <a:lstStyle/>
                    <a:p>
                      <a:pPr algn="ctr"/>
                      <a:r>
                        <a:rPr kumimoji="1" lang="en-US" altLang="ja-JP" dirty="0" smtClean="0"/>
                        <a:t>0.04mA/s</a:t>
                      </a:r>
                      <a:endParaRPr kumimoji="1" lang="ja-JP" altLang="en-US" dirty="0"/>
                    </a:p>
                  </a:txBody>
                  <a:tcPr anchor="ctr"/>
                </a:tc>
                <a:tc>
                  <a:txBody>
                    <a:bodyPr/>
                    <a:lstStyle/>
                    <a:p>
                      <a:pPr algn="ctr"/>
                      <a:r>
                        <a:rPr kumimoji="1" lang="en-US" altLang="ja-JP" dirty="0" smtClean="0"/>
                        <a:t>0.23mA/s</a:t>
                      </a:r>
                      <a:endParaRPr kumimoji="1" lang="ja-JP" altLang="en-US" dirty="0"/>
                    </a:p>
                  </a:txBody>
                  <a:tcPr anchor="ctr"/>
                </a:tc>
                <a:tc>
                  <a:txBody>
                    <a:bodyPr/>
                    <a:lstStyle/>
                    <a:p>
                      <a:pPr algn="ctr"/>
                      <a:r>
                        <a:rPr kumimoji="1" lang="en-US" altLang="ja-JP" dirty="0" smtClean="0"/>
                        <a:t>0.11mA/s</a:t>
                      </a:r>
                      <a:endParaRPr kumimoji="1" lang="ja-JP" altLang="en-US" dirty="0"/>
                    </a:p>
                  </a:txBody>
                  <a:tcPr anchor="ctr"/>
                </a:tc>
                <a:tc>
                  <a:txBody>
                    <a:bodyPr/>
                    <a:lstStyle/>
                    <a:p>
                      <a:pPr algn="ctr"/>
                      <a:r>
                        <a:rPr kumimoji="1" lang="en-US" altLang="ja-JP" dirty="0" smtClean="0"/>
                        <a:t>10mA/s</a:t>
                      </a:r>
                      <a:endParaRPr kumimoji="1" lang="ja-JP" altLang="en-US" dirty="0"/>
                    </a:p>
                  </a:txBody>
                  <a:tcPr anchor="ctr"/>
                </a:tc>
                <a:tc>
                  <a:txBody>
                    <a:bodyPr/>
                    <a:lstStyle/>
                    <a:p>
                      <a:pPr algn="ctr"/>
                      <a:r>
                        <a:rPr kumimoji="1" lang="en-US" altLang="ja-JP" dirty="0" smtClean="0"/>
                        <a:t>7.2mA/s</a:t>
                      </a:r>
                      <a:endParaRPr kumimoji="1" lang="ja-JP" altLang="en-US" dirty="0"/>
                    </a:p>
                  </a:txBody>
                  <a:tcPr anchor="ctr"/>
                </a:tc>
              </a:tr>
            </a:tbl>
          </a:graphicData>
        </a:graphic>
      </p:graphicFrame>
      <p:sp>
        <p:nvSpPr>
          <p:cNvPr id="3" name="正方形/長方形 2"/>
          <p:cNvSpPr/>
          <p:nvPr/>
        </p:nvSpPr>
        <p:spPr>
          <a:xfrm>
            <a:off x="3867938" y="5129034"/>
            <a:ext cx="5187161" cy="646331"/>
          </a:xfrm>
          <a:prstGeom prst="rect">
            <a:avLst/>
          </a:prstGeom>
        </p:spPr>
        <p:txBody>
          <a:bodyPr wrap="square">
            <a:spAutoFit/>
          </a:bodyPr>
          <a:lstStyle/>
          <a:p>
            <a:r>
              <a:rPr lang="en-US" altLang="ja-JP" dirty="0"/>
              <a:t>a</a:t>
            </a:r>
            <a:r>
              <a:rPr lang="en-US" altLang="ja-JP" dirty="0" smtClean="0"/>
              <a:t>) Bremsstrahlung</a:t>
            </a:r>
          </a:p>
          <a:p>
            <a:r>
              <a:rPr lang="en-US" altLang="ja-JP" dirty="0" smtClean="0"/>
              <a:t>b) Coulomb scattering, sensitive to collimator setting</a:t>
            </a:r>
            <a:endParaRPr lang="ja-JP" altLang="en-US" dirty="0"/>
          </a:p>
        </p:txBody>
      </p:sp>
      <p:sp>
        <p:nvSpPr>
          <p:cNvPr id="5" name="テキスト ボックス 4"/>
          <p:cNvSpPr txBox="1"/>
          <p:nvPr/>
        </p:nvSpPr>
        <p:spPr>
          <a:xfrm>
            <a:off x="457200" y="5947998"/>
            <a:ext cx="7883288" cy="369332"/>
          </a:xfrm>
          <a:prstGeom prst="rect">
            <a:avLst/>
          </a:prstGeom>
          <a:noFill/>
        </p:spPr>
        <p:txBody>
          <a:bodyPr wrap="none" rtlCol="0">
            <a:spAutoFit/>
          </a:bodyPr>
          <a:lstStyle/>
          <a:p>
            <a:r>
              <a:rPr lang="en-US" altLang="ja-JP" dirty="0" smtClean="0"/>
              <a:t>As for loss rate, b</a:t>
            </a:r>
            <a:r>
              <a:rPr kumimoji="1" lang="en-US" altLang="ja-JP" dirty="0" smtClean="0"/>
              <a:t>eam loss </a:t>
            </a:r>
            <a:r>
              <a:rPr lang="en-US" altLang="ja-JP" dirty="0" smtClean="0"/>
              <a:t>accompanied with </a:t>
            </a:r>
            <a:r>
              <a:rPr kumimoji="1" lang="en-US" altLang="ja-JP" dirty="0" smtClean="0"/>
              <a:t>the beam injection should be added.</a:t>
            </a:r>
            <a:endParaRPr kumimoji="1" lang="ja-JP" altLang="en-US" dirty="0"/>
          </a:p>
        </p:txBody>
      </p:sp>
    </p:spTree>
    <p:extLst>
      <p:ext uri="{BB962C8B-B14F-4D97-AF65-F5344CB8AC3E}">
        <p14:creationId xmlns:p14="http://schemas.microsoft.com/office/powerpoint/2010/main" val="286804861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6835173"/>
          </a:xfrm>
          <a:prstGeom prst="rect">
            <a:avLst/>
          </a:prstGeom>
        </p:spPr>
      </p:pic>
      <p:pic>
        <p:nvPicPr>
          <p:cNvPr id="3" name="図 2"/>
          <p:cNvPicPr>
            <a:picLocks noChangeAspect="1"/>
          </p:cNvPicPr>
          <p:nvPr/>
        </p:nvPicPr>
        <p:blipFill>
          <a:blip r:embed="rId3"/>
          <a:stretch>
            <a:fillRect/>
          </a:stretch>
        </p:blipFill>
        <p:spPr>
          <a:xfrm>
            <a:off x="5282759" y="3971747"/>
            <a:ext cx="3861241" cy="1413214"/>
          </a:xfrm>
          <a:prstGeom prst="rect">
            <a:avLst/>
          </a:prstGeom>
        </p:spPr>
      </p:pic>
    </p:spTree>
    <p:extLst>
      <p:ext uri="{BB962C8B-B14F-4D97-AF65-F5344CB8AC3E}">
        <p14:creationId xmlns:p14="http://schemas.microsoft.com/office/powerpoint/2010/main" val="69119816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00FF"/>
                </a:solidFill>
                <a:latin typeface="Marker Felt"/>
                <a:cs typeface="Marker Felt"/>
              </a:rPr>
              <a:t>Continuous injection</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a:xfrm>
            <a:off x="457200" y="1417638"/>
            <a:ext cx="8229600" cy="4525963"/>
          </a:xfrm>
        </p:spPr>
        <p:txBody>
          <a:bodyPr>
            <a:normAutofit/>
          </a:bodyPr>
          <a:lstStyle/>
          <a:p>
            <a:r>
              <a:rPr lang="en-US" altLang="ja-JP" sz="2400" dirty="0" smtClean="0"/>
              <a:t>At </a:t>
            </a:r>
            <a:r>
              <a:rPr lang="en-US" altLang="ja-JP" sz="2400" dirty="0" err="1" smtClean="0"/>
              <a:t>SuperKEKB</a:t>
            </a:r>
            <a:r>
              <a:rPr lang="en-US" altLang="ja-JP" sz="2400" dirty="0" smtClean="0"/>
              <a:t>, the continuous injection (top-up injection) is indispensable, since the beam lifetime is very short.</a:t>
            </a:r>
            <a:endParaRPr lang="en-US" altLang="ja-JP" sz="2400" dirty="0" smtClean="0"/>
          </a:p>
          <a:p>
            <a:pPr lvl="1"/>
            <a:r>
              <a:rPr kumimoji="1" lang="en-US" altLang="ja-JP" sz="2000" dirty="0" smtClean="0"/>
              <a:t>Max. 50 Hz (e- + e+)</a:t>
            </a:r>
          </a:p>
          <a:p>
            <a:pPr lvl="1"/>
            <a:r>
              <a:rPr lang="en-US" altLang="ja-JP" sz="2000" dirty="0" smtClean="0"/>
              <a:t>Azimuthal VETO (at KEKB not azimuthal 3.5msec after injection)</a:t>
            </a:r>
            <a:endParaRPr kumimoji="1" lang="ja-JP" altLang="en-US" sz="2000" dirty="0"/>
          </a:p>
        </p:txBody>
      </p:sp>
      <p:pic>
        <p:nvPicPr>
          <p:cNvPr id="4" name="図 3"/>
          <p:cNvPicPr>
            <a:picLocks noChangeAspect="1"/>
          </p:cNvPicPr>
          <p:nvPr/>
        </p:nvPicPr>
        <p:blipFill>
          <a:blip r:embed="rId2"/>
          <a:stretch>
            <a:fillRect/>
          </a:stretch>
        </p:blipFill>
        <p:spPr>
          <a:xfrm>
            <a:off x="5237348" y="3000310"/>
            <a:ext cx="4160651" cy="2756875"/>
          </a:xfrm>
          <a:prstGeom prst="rect">
            <a:avLst/>
          </a:prstGeom>
        </p:spPr>
      </p:pic>
      <p:pic>
        <p:nvPicPr>
          <p:cNvPr id="5" name="図 4"/>
          <p:cNvPicPr>
            <a:picLocks noChangeAspect="1"/>
          </p:cNvPicPr>
          <p:nvPr/>
        </p:nvPicPr>
        <p:blipFill>
          <a:blip r:embed="rId3"/>
          <a:stretch>
            <a:fillRect/>
          </a:stretch>
        </p:blipFill>
        <p:spPr>
          <a:xfrm>
            <a:off x="165099" y="3037360"/>
            <a:ext cx="4142845" cy="2756875"/>
          </a:xfrm>
          <a:prstGeom prst="rect">
            <a:avLst/>
          </a:prstGeom>
        </p:spPr>
      </p:pic>
      <p:sp>
        <p:nvSpPr>
          <p:cNvPr id="6" name="右矢印 5"/>
          <p:cNvSpPr/>
          <p:nvPr/>
        </p:nvSpPr>
        <p:spPr>
          <a:xfrm>
            <a:off x="4419600" y="4318000"/>
            <a:ext cx="635000" cy="508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49300" y="6076434"/>
            <a:ext cx="2775557" cy="369332"/>
          </a:xfrm>
          <a:prstGeom prst="rect">
            <a:avLst/>
          </a:prstGeom>
          <a:noFill/>
        </p:spPr>
        <p:txBody>
          <a:bodyPr wrap="none" rtlCol="0">
            <a:spAutoFit/>
          </a:bodyPr>
          <a:lstStyle/>
          <a:p>
            <a:r>
              <a:rPr kumimoji="1" lang="en-US" altLang="ja-JP" dirty="0" smtClean="0"/>
              <a:t>Before continuous injection</a:t>
            </a:r>
            <a:endParaRPr kumimoji="1" lang="ja-JP" altLang="en-US" dirty="0"/>
          </a:p>
        </p:txBody>
      </p:sp>
      <p:sp>
        <p:nvSpPr>
          <p:cNvPr id="8" name="テキスト ボックス 7"/>
          <p:cNvSpPr txBox="1"/>
          <p:nvPr/>
        </p:nvSpPr>
        <p:spPr>
          <a:xfrm>
            <a:off x="6070600" y="6076434"/>
            <a:ext cx="2618663" cy="369332"/>
          </a:xfrm>
          <a:prstGeom prst="rect">
            <a:avLst/>
          </a:prstGeom>
          <a:noFill/>
        </p:spPr>
        <p:txBody>
          <a:bodyPr wrap="none" rtlCol="0">
            <a:spAutoFit/>
          </a:bodyPr>
          <a:lstStyle/>
          <a:p>
            <a:r>
              <a:rPr kumimoji="1" lang="en-US" altLang="ja-JP" dirty="0" smtClean="0"/>
              <a:t>After continuous injection</a:t>
            </a:r>
            <a:endParaRPr kumimoji="1" lang="ja-JP" altLang="en-US" dirty="0"/>
          </a:p>
        </p:txBody>
      </p:sp>
      <p:sp>
        <p:nvSpPr>
          <p:cNvPr id="9" name="テキスト ボックス 8"/>
          <p:cNvSpPr txBox="1"/>
          <p:nvPr/>
        </p:nvSpPr>
        <p:spPr>
          <a:xfrm>
            <a:off x="2311400" y="6381234"/>
            <a:ext cx="5676404" cy="461665"/>
          </a:xfrm>
          <a:prstGeom prst="rect">
            <a:avLst/>
          </a:prstGeom>
          <a:noFill/>
        </p:spPr>
        <p:txBody>
          <a:bodyPr wrap="none" rtlCol="0">
            <a:spAutoFit/>
          </a:bodyPr>
          <a:lstStyle/>
          <a:p>
            <a:r>
              <a:rPr kumimoji="1" lang="en-US" altLang="ja-JP" sz="2400" dirty="0" smtClean="0">
                <a:solidFill>
                  <a:srgbClr val="FF0000"/>
                </a:solidFill>
              </a:rPr>
              <a:t>Gain in integrated luminosity at KEKB: ~30%</a:t>
            </a:r>
            <a:endParaRPr kumimoji="1" lang="ja-JP" altLang="en-US" sz="2400" dirty="0">
              <a:solidFill>
                <a:srgbClr val="FF0000"/>
              </a:solidFill>
            </a:endParaRPr>
          </a:p>
        </p:txBody>
      </p:sp>
      <p:cxnSp>
        <p:nvCxnSpPr>
          <p:cNvPr id="11" name="直線矢印コネクタ 10"/>
          <p:cNvCxnSpPr/>
          <p:nvPr/>
        </p:nvCxnSpPr>
        <p:spPr>
          <a:xfrm>
            <a:off x="361216" y="5943601"/>
            <a:ext cx="3647113"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1817730" y="5792138"/>
            <a:ext cx="889987" cy="369332"/>
          </a:xfrm>
          <a:prstGeom prst="rect">
            <a:avLst/>
          </a:prstGeom>
          <a:solidFill>
            <a:schemeClr val="bg1"/>
          </a:solidFill>
        </p:spPr>
        <p:txBody>
          <a:bodyPr wrap="none" rtlCol="0">
            <a:spAutoFit/>
          </a:bodyPr>
          <a:lstStyle/>
          <a:p>
            <a:r>
              <a:rPr kumimoji="1" lang="en-US" altLang="ja-JP" dirty="0" smtClean="0"/>
              <a:t>8 hours</a:t>
            </a:r>
            <a:endParaRPr kumimoji="1" lang="ja-JP" altLang="en-US" dirty="0"/>
          </a:p>
        </p:txBody>
      </p:sp>
      <p:cxnSp>
        <p:nvCxnSpPr>
          <p:cNvPr id="13" name="直線矢印コネクタ 12"/>
          <p:cNvCxnSpPr/>
          <p:nvPr/>
        </p:nvCxnSpPr>
        <p:spPr>
          <a:xfrm>
            <a:off x="5372544" y="5944538"/>
            <a:ext cx="3647113"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6829058" y="5793075"/>
            <a:ext cx="889987" cy="369332"/>
          </a:xfrm>
          <a:prstGeom prst="rect">
            <a:avLst/>
          </a:prstGeom>
          <a:solidFill>
            <a:schemeClr val="bg1"/>
          </a:solidFill>
        </p:spPr>
        <p:txBody>
          <a:bodyPr wrap="none" rtlCol="0">
            <a:spAutoFit/>
          </a:bodyPr>
          <a:lstStyle/>
          <a:p>
            <a:r>
              <a:rPr kumimoji="1" lang="en-US" altLang="ja-JP" dirty="0" smtClean="0"/>
              <a:t>8 hours</a:t>
            </a:r>
            <a:endParaRPr kumimoji="1" lang="ja-JP" altLang="en-US" dirty="0"/>
          </a:p>
        </p:txBody>
      </p:sp>
    </p:spTree>
    <p:extLst>
      <p:ext uri="{BB962C8B-B14F-4D97-AF65-F5344CB8AC3E}">
        <p14:creationId xmlns:p14="http://schemas.microsoft.com/office/powerpoint/2010/main" val="3000846529"/>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6451"/>
            <a:ext cx="8229600" cy="1143000"/>
          </a:xfrm>
        </p:spPr>
        <p:txBody>
          <a:bodyPr>
            <a:normAutofit/>
          </a:bodyPr>
          <a:lstStyle/>
          <a:p>
            <a:r>
              <a:rPr kumimoji="1" lang="en-US" altLang="ja-JP" dirty="0" smtClean="0">
                <a:solidFill>
                  <a:srgbClr val="0000FF"/>
                </a:solidFill>
                <a:latin typeface="Marker Felt"/>
                <a:cs typeface="Marker Felt"/>
              </a:rPr>
              <a:t>Beam background</a:t>
            </a:r>
            <a:endParaRPr kumimoji="1" lang="ja-JP" altLang="en-US" dirty="0">
              <a:solidFill>
                <a:srgbClr val="0000FF"/>
              </a:solidFill>
              <a:latin typeface="Marker Felt"/>
              <a:cs typeface="Marker Felt"/>
            </a:endParaRPr>
          </a:p>
        </p:txBody>
      </p:sp>
      <p:sp>
        <p:nvSpPr>
          <p:cNvPr id="3" name="コンテンツ プレースホルダ 2"/>
          <p:cNvSpPr>
            <a:spLocks noGrp="1"/>
          </p:cNvSpPr>
          <p:nvPr>
            <p:ph idx="1"/>
          </p:nvPr>
        </p:nvSpPr>
        <p:spPr>
          <a:xfrm>
            <a:off x="323528" y="1268760"/>
            <a:ext cx="8229600" cy="4525963"/>
          </a:xfrm>
        </p:spPr>
        <p:txBody>
          <a:bodyPr>
            <a:normAutofit lnSpcReduction="10000"/>
          </a:bodyPr>
          <a:lstStyle/>
          <a:p>
            <a:r>
              <a:rPr lang="en-US" altLang="ja-JP" sz="2800" dirty="0" smtClean="0">
                <a:solidFill>
                  <a:srgbClr val="3399FF"/>
                </a:solidFill>
              </a:rPr>
              <a:t>At SuperKEKB with x40 larger Luminosity, beam background will also increase drastically.</a:t>
            </a:r>
          </a:p>
          <a:p>
            <a:pPr lvl="1"/>
            <a:r>
              <a:rPr lang="en-US" altLang="ja-JP" u="sng" dirty="0" smtClean="0"/>
              <a:t>Touschek scattering</a:t>
            </a:r>
          </a:p>
          <a:p>
            <a:pPr lvl="1"/>
            <a:r>
              <a:rPr lang="en-US" altLang="ja-JP" dirty="0" smtClean="0"/>
              <a:t>Beam-gas scattering</a:t>
            </a:r>
          </a:p>
          <a:p>
            <a:pPr lvl="1"/>
            <a:r>
              <a:rPr lang="en-US" altLang="ja-JP" dirty="0"/>
              <a:t>Synchrotron </a:t>
            </a:r>
            <a:r>
              <a:rPr lang="en-US" altLang="ja-JP" dirty="0" smtClean="0"/>
              <a:t>radiation</a:t>
            </a:r>
          </a:p>
          <a:p>
            <a:pPr lvl="1"/>
            <a:r>
              <a:rPr lang="en-US" altLang="ja-JP" dirty="0" smtClean="0"/>
              <a:t>Radiative Bhabha event: emitted</a:t>
            </a:r>
            <a:r>
              <a:rPr lang="en-US" altLang="ja-JP" dirty="0" smtClean="0">
                <a:latin typeface="Symbol" pitchFamily="18" charset="2"/>
              </a:rPr>
              <a:t> g</a:t>
            </a:r>
            <a:endParaRPr lang="en-US" altLang="ja-JP" dirty="0" smtClean="0"/>
          </a:p>
          <a:p>
            <a:pPr lvl="1"/>
            <a:r>
              <a:rPr lang="en-US" altLang="ja-JP" u="sng" dirty="0" smtClean="0"/>
              <a:t>Radiative Bhabha event: spent e+/e-</a:t>
            </a:r>
          </a:p>
          <a:p>
            <a:pPr lvl="1"/>
            <a:r>
              <a:rPr lang="en-US" altLang="ja-JP" dirty="0" smtClean="0"/>
              <a:t>2-photon process event: e+e-</a:t>
            </a:r>
            <a:r>
              <a:rPr lang="en-US" altLang="ja-JP" dirty="0" smtClean="0">
                <a:sym typeface="Wingdings" pitchFamily="2" charset="2"/>
              </a:rPr>
              <a:t>e+e-e+e-</a:t>
            </a:r>
            <a:endParaRPr lang="en-US" altLang="ja-JP" dirty="0" smtClean="0"/>
          </a:p>
          <a:p>
            <a:pPr lvl="1"/>
            <a:r>
              <a:rPr lang="en-US" altLang="ja-JP" dirty="0" smtClean="0"/>
              <a:t>etc…</a:t>
            </a:r>
          </a:p>
          <a:p>
            <a:pPr lvl="1"/>
            <a:endParaRPr lang="en-US" altLang="ja-JP" dirty="0"/>
          </a:p>
          <a:p>
            <a:pPr lvl="1"/>
            <a:endParaRPr lang="en-US" altLang="ja-JP" dirty="0" smtClean="0"/>
          </a:p>
          <a:p>
            <a:endParaRPr lang="ja-JP" altLang="en-US" sz="2800" dirty="0"/>
          </a:p>
        </p:txBody>
      </p:sp>
      <p:sp>
        <p:nvSpPr>
          <p:cNvPr id="5" name="フッター プレースホルダ 4"/>
          <p:cNvSpPr>
            <a:spLocks noGrp="1"/>
          </p:cNvSpPr>
          <p:nvPr>
            <p:ph type="ftr" sz="quarter" idx="11"/>
          </p:nvPr>
        </p:nvSpPr>
        <p:spPr/>
        <p:txBody>
          <a:bodyPr/>
          <a:lstStyle/>
          <a:p>
            <a:pPr algn="ctr"/>
            <a:r>
              <a:rPr kumimoji="1" lang="en-US" altLang="ja-JP" dirty="0" err="1" smtClean="0"/>
              <a:t>H.Nakayama</a:t>
            </a:r>
            <a:r>
              <a:rPr kumimoji="1" lang="en-US" altLang="ja-JP" dirty="0" smtClean="0"/>
              <a:t> (KEK) </a:t>
            </a:r>
            <a:endParaRPr kumimoji="1" lang="ja-JP" altLang="en-US" dirty="0"/>
          </a:p>
        </p:txBody>
      </p:sp>
      <p:sp>
        <p:nvSpPr>
          <p:cNvPr id="38" name="スライド番号プレースホルダ 3"/>
          <p:cNvSpPr>
            <a:spLocks noGrp="1"/>
          </p:cNvSpPr>
          <p:nvPr>
            <p:ph type="sldNum" sz="quarter" idx="12"/>
          </p:nvPr>
        </p:nvSpPr>
        <p:spPr>
          <a:xfrm>
            <a:off x="8252347" y="6410987"/>
            <a:ext cx="762000" cy="365125"/>
          </a:xfrm>
        </p:spPr>
        <p:txBody>
          <a:bodyPr/>
          <a:lstStyle/>
          <a:p>
            <a:fld id="{5E3EFAAC-6AC9-4CDC-B598-9EC5C0D2FA03}" type="slidenum">
              <a:rPr kumimoji="1" lang="ja-JP" altLang="en-US" smtClean="0"/>
              <a:pPr/>
              <a:t>54</a:t>
            </a:fld>
            <a:endParaRPr kumimoji="1" lang="ja-JP" altLang="en-US" dirty="0"/>
          </a:p>
        </p:txBody>
      </p:sp>
      <p:pic>
        <p:nvPicPr>
          <p:cNvPr id="39" name="Picture 2" descr="http://x-ray.k.u-tokyo.ac.jp/image/bending.gif"/>
          <p:cNvPicPr>
            <a:picLocks noChangeAspect="1" noChangeArrowheads="1"/>
          </p:cNvPicPr>
          <p:nvPr/>
        </p:nvPicPr>
        <p:blipFill>
          <a:blip r:embed="rId3" cstate="print"/>
          <a:srcRect/>
          <a:stretch>
            <a:fillRect/>
          </a:stretch>
        </p:blipFill>
        <p:spPr bwMode="auto">
          <a:xfrm>
            <a:off x="6770913" y="1754354"/>
            <a:ext cx="1926771" cy="967076"/>
          </a:xfrm>
          <a:prstGeom prst="rect">
            <a:avLst/>
          </a:prstGeom>
          <a:noFill/>
        </p:spPr>
      </p:pic>
      <p:pic>
        <p:nvPicPr>
          <p:cNvPr id="41" name="Picture 2"/>
          <p:cNvPicPr>
            <a:picLocks noChangeAspect="1" noChangeArrowheads="1"/>
          </p:cNvPicPr>
          <p:nvPr/>
        </p:nvPicPr>
        <p:blipFill>
          <a:blip r:embed="rId4" cstate="print"/>
          <a:srcRect t="12681" r="59415" b="20304"/>
          <a:stretch>
            <a:fillRect/>
          </a:stretch>
        </p:blipFill>
        <p:spPr bwMode="auto">
          <a:xfrm>
            <a:off x="6516216" y="3284984"/>
            <a:ext cx="1994052" cy="1214642"/>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t="4599"/>
          <a:stretch>
            <a:fillRect/>
          </a:stretch>
        </p:blipFill>
        <p:spPr bwMode="auto">
          <a:xfrm>
            <a:off x="4508892" y="2166257"/>
            <a:ext cx="1735425" cy="869496"/>
          </a:xfrm>
          <a:prstGeom prst="rect">
            <a:avLst/>
          </a:prstGeom>
          <a:noFill/>
          <a:ln w="9525">
            <a:noFill/>
            <a:miter lim="800000"/>
            <a:headEnd/>
            <a:tailEnd/>
          </a:ln>
        </p:spPr>
      </p:pic>
      <p:pic>
        <p:nvPicPr>
          <p:cNvPr id="44" name="Picture 2"/>
          <p:cNvPicPr>
            <a:picLocks noChangeAspect="1" noChangeArrowheads="1"/>
          </p:cNvPicPr>
          <p:nvPr/>
        </p:nvPicPr>
        <p:blipFill>
          <a:blip r:embed="rId6" cstate="print"/>
          <a:srcRect l="64222" t="14526" r="2466" b="45649"/>
          <a:stretch>
            <a:fillRect/>
          </a:stretch>
        </p:blipFill>
        <p:spPr bwMode="auto">
          <a:xfrm>
            <a:off x="6997776" y="4430485"/>
            <a:ext cx="1950282" cy="1785258"/>
          </a:xfrm>
          <a:prstGeom prst="rect">
            <a:avLst/>
          </a:prstGeom>
          <a:noFill/>
          <a:ln w="9525">
            <a:noFill/>
            <a:miter lim="800000"/>
            <a:headEnd/>
            <a:tailEnd/>
          </a:ln>
        </p:spPr>
      </p:pic>
      <p:pic>
        <p:nvPicPr>
          <p:cNvPr id="3075" name="Picture 3"/>
          <p:cNvPicPr>
            <a:picLocks noChangeAspect="1" noChangeArrowheads="1"/>
          </p:cNvPicPr>
          <p:nvPr/>
        </p:nvPicPr>
        <p:blipFill>
          <a:blip r:embed="rId7" cstate="print"/>
          <a:srcRect/>
          <a:stretch>
            <a:fillRect/>
          </a:stretch>
        </p:blipFill>
        <p:spPr bwMode="auto">
          <a:xfrm>
            <a:off x="7592074" y="2906486"/>
            <a:ext cx="1425342" cy="674914"/>
          </a:xfrm>
          <a:prstGeom prst="rect">
            <a:avLst/>
          </a:prstGeom>
          <a:noFill/>
          <a:ln w="9525">
            <a:noFill/>
            <a:miter lim="800000"/>
            <a:headEnd/>
            <a:tailEnd/>
          </a:ln>
        </p:spPr>
      </p:pic>
      <p:grpSp>
        <p:nvGrpSpPr>
          <p:cNvPr id="91" name="グループ化 90"/>
          <p:cNvGrpSpPr/>
          <p:nvPr/>
        </p:nvGrpSpPr>
        <p:grpSpPr>
          <a:xfrm>
            <a:off x="4019484" y="5026659"/>
            <a:ext cx="2657740" cy="1058455"/>
            <a:chOff x="2852595" y="944867"/>
            <a:chExt cx="4767406" cy="1796746"/>
          </a:xfrm>
        </p:grpSpPr>
        <p:sp>
          <p:nvSpPr>
            <p:cNvPr id="45" name="AutoShape 51"/>
            <p:cNvSpPr>
              <a:spLocks noChangeArrowheads="1"/>
            </p:cNvSpPr>
            <p:nvPr/>
          </p:nvSpPr>
          <p:spPr bwMode="auto">
            <a:xfrm rot="338626">
              <a:off x="5473700" y="1725613"/>
              <a:ext cx="842963" cy="150812"/>
            </a:xfrm>
            <a:prstGeom prst="rightArrow">
              <a:avLst>
                <a:gd name="adj1" fmla="val 50000"/>
                <a:gd name="adj2" fmla="val 139737"/>
              </a:avLst>
            </a:prstGeom>
            <a:solidFill>
              <a:schemeClr val="accent1"/>
            </a:solidFill>
            <a:ln w="9525">
              <a:solidFill>
                <a:schemeClr val="tx1"/>
              </a:solidFill>
              <a:miter lim="800000"/>
              <a:headEnd/>
              <a:tailEnd/>
            </a:ln>
          </p:spPr>
          <p:txBody>
            <a:bodyPr wrap="none" anchor="ctr"/>
            <a:lstStyle/>
            <a:p>
              <a:endParaRPr kumimoji="0" lang="ja-JP" altLang="en-US">
                <a:latin typeface="Tw Cen MT" pitchFamily="-108" charset="-18"/>
              </a:endParaRPr>
            </a:p>
          </p:txBody>
        </p:sp>
        <p:sp>
          <p:nvSpPr>
            <p:cNvPr id="46" name="Line 4"/>
            <p:cNvSpPr>
              <a:spLocks noChangeShapeType="1"/>
            </p:cNvSpPr>
            <p:nvPr/>
          </p:nvSpPr>
          <p:spPr bwMode="auto">
            <a:xfrm flipV="1">
              <a:off x="2984517" y="1497010"/>
              <a:ext cx="4635484" cy="960155"/>
            </a:xfrm>
            <a:prstGeom prst="line">
              <a:avLst/>
            </a:prstGeom>
            <a:noFill/>
            <a:ln w="9525">
              <a:solidFill>
                <a:schemeClr val="tx1"/>
              </a:solidFill>
              <a:round/>
              <a:headEnd/>
              <a:tailEnd type="stealth" w="med" len="med"/>
            </a:ln>
          </p:spPr>
          <p:txBody>
            <a:bodyPr wrap="none" anchor="ctr"/>
            <a:lstStyle/>
            <a:p>
              <a:endParaRPr lang="ja-JP" altLang="en-US"/>
            </a:p>
          </p:txBody>
        </p:sp>
        <p:sp>
          <p:nvSpPr>
            <p:cNvPr id="48" name="Oval 6"/>
            <p:cNvSpPr>
              <a:spLocks noChangeArrowheads="1"/>
            </p:cNvSpPr>
            <p:nvPr/>
          </p:nvSpPr>
          <p:spPr bwMode="auto">
            <a:xfrm>
              <a:off x="4313238" y="1638300"/>
              <a:ext cx="339725" cy="1103313"/>
            </a:xfrm>
            <a:prstGeom prst="ellipse">
              <a:avLst/>
            </a:prstGeom>
            <a:noFill/>
            <a:ln w="9525">
              <a:solidFill>
                <a:schemeClr val="tx1"/>
              </a:solidFill>
              <a:round/>
              <a:headEnd/>
              <a:tailEnd/>
            </a:ln>
          </p:spPr>
          <p:txBody>
            <a:bodyPr wrap="none" anchor="ctr"/>
            <a:lstStyle/>
            <a:p>
              <a:endParaRPr kumimoji="0" lang="ja-JP" altLang="en-US">
                <a:latin typeface="Tw Cen MT" pitchFamily="-108" charset="-18"/>
              </a:endParaRPr>
            </a:p>
          </p:txBody>
        </p:sp>
        <p:sp>
          <p:nvSpPr>
            <p:cNvPr id="49" name="Oval 7"/>
            <p:cNvSpPr>
              <a:spLocks noChangeArrowheads="1"/>
            </p:cNvSpPr>
            <p:nvPr/>
          </p:nvSpPr>
          <p:spPr bwMode="auto">
            <a:xfrm>
              <a:off x="5964238" y="1279525"/>
              <a:ext cx="339725" cy="1103313"/>
            </a:xfrm>
            <a:prstGeom prst="ellipse">
              <a:avLst/>
            </a:prstGeom>
            <a:noFill/>
            <a:ln w="9525">
              <a:solidFill>
                <a:schemeClr val="tx1"/>
              </a:solidFill>
              <a:round/>
              <a:headEnd/>
              <a:tailEnd/>
            </a:ln>
          </p:spPr>
          <p:txBody>
            <a:bodyPr wrap="none" anchor="ctr"/>
            <a:lstStyle/>
            <a:p>
              <a:endParaRPr kumimoji="0" lang="ja-JP" altLang="en-US">
                <a:latin typeface="Tw Cen MT" pitchFamily="-108" charset="-18"/>
              </a:endParaRPr>
            </a:p>
          </p:txBody>
        </p:sp>
        <p:sp>
          <p:nvSpPr>
            <p:cNvPr id="50" name="Line 8"/>
            <p:cNvSpPr>
              <a:spLocks noChangeShapeType="1"/>
            </p:cNvSpPr>
            <p:nvPr/>
          </p:nvSpPr>
          <p:spPr bwMode="auto">
            <a:xfrm flipV="1">
              <a:off x="4471988" y="1270000"/>
              <a:ext cx="1657350" cy="365125"/>
            </a:xfrm>
            <a:prstGeom prst="line">
              <a:avLst/>
            </a:prstGeom>
            <a:noFill/>
            <a:ln w="9525">
              <a:solidFill>
                <a:schemeClr val="tx1"/>
              </a:solidFill>
              <a:round/>
              <a:headEnd/>
              <a:tailEnd/>
            </a:ln>
          </p:spPr>
          <p:txBody>
            <a:bodyPr wrap="none" anchor="ctr"/>
            <a:lstStyle/>
            <a:p>
              <a:endParaRPr lang="ja-JP" altLang="en-US"/>
            </a:p>
          </p:txBody>
        </p:sp>
        <p:sp>
          <p:nvSpPr>
            <p:cNvPr id="51" name="Line 9"/>
            <p:cNvSpPr>
              <a:spLocks noChangeShapeType="1"/>
            </p:cNvSpPr>
            <p:nvPr/>
          </p:nvSpPr>
          <p:spPr bwMode="auto">
            <a:xfrm flipV="1">
              <a:off x="4492625" y="2373313"/>
              <a:ext cx="1657350" cy="365125"/>
            </a:xfrm>
            <a:prstGeom prst="line">
              <a:avLst/>
            </a:prstGeom>
            <a:noFill/>
            <a:ln w="9525">
              <a:solidFill>
                <a:schemeClr val="tx1"/>
              </a:solidFill>
              <a:round/>
              <a:headEnd/>
              <a:tailEnd/>
            </a:ln>
          </p:spPr>
          <p:txBody>
            <a:bodyPr wrap="none" anchor="ctr"/>
            <a:lstStyle/>
            <a:p>
              <a:endParaRPr lang="ja-JP" altLang="en-US"/>
            </a:p>
          </p:txBody>
        </p:sp>
        <p:sp>
          <p:nvSpPr>
            <p:cNvPr id="52" name="Oval 10"/>
            <p:cNvSpPr>
              <a:spLocks noChangeArrowheads="1"/>
            </p:cNvSpPr>
            <p:nvPr/>
          </p:nvSpPr>
          <p:spPr bwMode="auto">
            <a:xfrm>
              <a:off x="3182972" y="2077398"/>
              <a:ext cx="82550" cy="84137"/>
            </a:xfrm>
            <a:prstGeom prst="ellipse">
              <a:avLst/>
            </a:prstGeom>
            <a:solidFill>
              <a:srgbClr val="0000FF"/>
            </a:solidFill>
            <a:ln w="9525">
              <a:solidFill>
                <a:schemeClr val="tx1"/>
              </a:solidFill>
              <a:round/>
              <a:headEnd/>
              <a:tailEnd/>
            </a:ln>
          </p:spPr>
          <p:txBody>
            <a:bodyPr wrap="none" anchor="ctr"/>
            <a:lstStyle/>
            <a:p>
              <a:endParaRPr kumimoji="0" lang="ja-JP" altLang="en-US">
                <a:latin typeface="Tw Cen MT" pitchFamily="-108" charset="-18"/>
              </a:endParaRPr>
            </a:p>
          </p:txBody>
        </p:sp>
        <p:sp>
          <p:nvSpPr>
            <p:cNvPr id="53" name="Oval 11"/>
            <p:cNvSpPr>
              <a:spLocks noChangeArrowheads="1"/>
            </p:cNvSpPr>
            <p:nvPr/>
          </p:nvSpPr>
          <p:spPr bwMode="auto">
            <a:xfrm>
              <a:off x="4921250" y="17938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54" name="Oval 12"/>
            <p:cNvSpPr>
              <a:spLocks noChangeArrowheads="1"/>
            </p:cNvSpPr>
            <p:nvPr/>
          </p:nvSpPr>
          <p:spPr bwMode="auto">
            <a:xfrm>
              <a:off x="5073650" y="19462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55" name="Oval 13"/>
            <p:cNvSpPr>
              <a:spLocks noChangeArrowheads="1"/>
            </p:cNvSpPr>
            <p:nvPr/>
          </p:nvSpPr>
          <p:spPr bwMode="auto">
            <a:xfrm>
              <a:off x="5226050" y="20986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56" name="Oval 14"/>
            <p:cNvSpPr>
              <a:spLocks noChangeArrowheads="1"/>
            </p:cNvSpPr>
            <p:nvPr/>
          </p:nvSpPr>
          <p:spPr bwMode="auto">
            <a:xfrm>
              <a:off x="5378450" y="22510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57" name="Oval 15"/>
            <p:cNvSpPr>
              <a:spLocks noChangeArrowheads="1"/>
            </p:cNvSpPr>
            <p:nvPr/>
          </p:nvSpPr>
          <p:spPr bwMode="auto">
            <a:xfrm>
              <a:off x="5627688" y="21621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58" name="Oval 16"/>
            <p:cNvSpPr>
              <a:spLocks noChangeArrowheads="1"/>
            </p:cNvSpPr>
            <p:nvPr/>
          </p:nvSpPr>
          <p:spPr bwMode="auto">
            <a:xfrm>
              <a:off x="5351463" y="167322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59" name="Oval 17"/>
            <p:cNvSpPr>
              <a:spLocks noChangeArrowheads="1"/>
            </p:cNvSpPr>
            <p:nvPr/>
          </p:nvSpPr>
          <p:spPr bwMode="auto">
            <a:xfrm>
              <a:off x="4938713" y="2424113"/>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0" name="Oval 18"/>
            <p:cNvSpPr>
              <a:spLocks noChangeArrowheads="1"/>
            </p:cNvSpPr>
            <p:nvPr/>
          </p:nvSpPr>
          <p:spPr bwMode="auto">
            <a:xfrm>
              <a:off x="5054600" y="2230438"/>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1" name="Oval 19"/>
            <p:cNvSpPr>
              <a:spLocks noChangeArrowheads="1"/>
            </p:cNvSpPr>
            <p:nvPr/>
          </p:nvSpPr>
          <p:spPr bwMode="auto">
            <a:xfrm>
              <a:off x="5737225" y="1582738"/>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2" name="Oval 20"/>
            <p:cNvSpPr>
              <a:spLocks noChangeArrowheads="1"/>
            </p:cNvSpPr>
            <p:nvPr/>
          </p:nvSpPr>
          <p:spPr bwMode="auto">
            <a:xfrm>
              <a:off x="5530850" y="24034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3" name="Oval 21"/>
            <p:cNvSpPr>
              <a:spLocks noChangeArrowheads="1"/>
            </p:cNvSpPr>
            <p:nvPr/>
          </p:nvSpPr>
          <p:spPr bwMode="auto">
            <a:xfrm>
              <a:off x="5641975" y="1963738"/>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4" name="Oval 22"/>
            <p:cNvSpPr>
              <a:spLocks noChangeArrowheads="1"/>
            </p:cNvSpPr>
            <p:nvPr/>
          </p:nvSpPr>
          <p:spPr bwMode="auto">
            <a:xfrm>
              <a:off x="4765675" y="2170113"/>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5" name="Oval 23"/>
            <p:cNvSpPr>
              <a:spLocks noChangeArrowheads="1"/>
            </p:cNvSpPr>
            <p:nvPr/>
          </p:nvSpPr>
          <p:spPr bwMode="auto">
            <a:xfrm>
              <a:off x="6083300" y="1997075"/>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6" name="Oval 24"/>
            <p:cNvSpPr>
              <a:spLocks noChangeArrowheads="1"/>
            </p:cNvSpPr>
            <p:nvPr/>
          </p:nvSpPr>
          <p:spPr bwMode="auto">
            <a:xfrm>
              <a:off x="5897563" y="2190750"/>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7" name="Oval 25"/>
            <p:cNvSpPr>
              <a:spLocks noChangeArrowheads="1"/>
            </p:cNvSpPr>
            <p:nvPr/>
          </p:nvSpPr>
          <p:spPr bwMode="auto">
            <a:xfrm>
              <a:off x="5153025" y="1658938"/>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8" name="Oval 26"/>
            <p:cNvSpPr>
              <a:spLocks noChangeArrowheads="1"/>
            </p:cNvSpPr>
            <p:nvPr/>
          </p:nvSpPr>
          <p:spPr bwMode="auto">
            <a:xfrm>
              <a:off x="5538788" y="1803400"/>
              <a:ext cx="82550" cy="84138"/>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69" name="Oval 27"/>
            <p:cNvSpPr>
              <a:spLocks noChangeArrowheads="1"/>
            </p:cNvSpPr>
            <p:nvPr/>
          </p:nvSpPr>
          <p:spPr bwMode="auto">
            <a:xfrm>
              <a:off x="5489575" y="1547813"/>
              <a:ext cx="82550" cy="84137"/>
            </a:xfrm>
            <a:prstGeom prst="ellipse">
              <a:avLst/>
            </a:prstGeom>
            <a:solidFill>
              <a:srgbClr val="FF0000"/>
            </a:solidFill>
            <a:ln w="9525">
              <a:solidFill>
                <a:schemeClr val="tx1"/>
              </a:solidFill>
              <a:round/>
              <a:headEnd/>
              <a:tailEnd/>
            </a:ln>
          </p:spPr>
          <p:txBody>
            <a:bodyPr wrap="none" anchor="ctr"/>
            <a:lstStyle/>
            <a:p>
              <a:pPr algn="ctr"/>
              <a:endParaRPr kumimoji="0" lang="ja-JP" altLang="en-US">
                <a:solidFill>
                  <a:srgbClr val="FF0000"/>
                </a:solidFill>
                <a:latin typeface="Tw Cen MT" pitchFamily="-108" charset="-18"/>
              </a:endParaRPr>
            </a:p>
          </p:txBody>
        </p:sp>
        <p:sp>
          <p:nvSpPr>
            <p:cNvPr id="70" name="Text Box 28"/>
            <p:cNvSpPr txBox="1">
              <a:spLocks noChangeArrowheads="1"/>
            </p:cNvSpPr>
            <p:nvPr/>
          </p:nvSpPr>
          <p:spPr bwMode="auto">
            <a:xfrm>
              <a:off x="2852595" y="1607562"/>
              <a:ext cx="352424" cy="396875"/>
            </a:xfrm>
            <a:prstGeom prst="rect">
              <a:avLst/>
            </a:prstGeom>
            <a:noFill/>
            <a:ln w="9525">
              <a:noFill/>
              <a:miter lim="800000"/>
              <a:headEnd/>
              <a:tailEnd/>
            </a:ln>
          </p:spPr>
          <p:txBody>
            <a:bodyPr wrap="none">
              <a:spAutoFit/>
            </a:bodyPr>
            <a:lstStyle/>
            <a:p>
              <a:r>
                <a:rPr kumimoji="0" lang="en-US" altLang="ja-JP" dirty="0">
                  <a:latin typeface="Tw Cen MT" pitchFamily="-108" charset="-18"/>
                </a:rPr>
                <a:t>e</a:t>
              </a:r>
              <a:r>
                <a:rPr kumimoji="0" lang="en-US" altLang="ja-JP" baseline="30000" dirty="0">
                  <a:latin typeface="Tw Cen MT" pitchFamily="-108" charset="-18"/>
                </a:rPr>
                <a:t>-</a:t>
              </a:r>
              <a:endParaRPr kumimoji="0" lang="en-US" altLang="ja-JP" dirty="0">
                <a:latin typeface="Tw Cen MT" pitchFamily="-108" charset="-18"/>
              </a:endParaRPr>
            </a:p>
          </p:txBody>
        </p:sp>
        <p:sp>
          <p:nvSpPr>
            <p:cNvPr id="71" name="Text Box 29"/>
            <p:cNvSpPr txBox="1">
              <a:spLocks noChangeArrowheads="1"/>
            </p:cNvSpPr>
            <p:nvPr/>
          </p:nvSpPr>
          <p:spPr bwMode="auto">
            <a:xfrm>
              <a:off x="4786475" y="944867"/>
              <a:ext cx="390524" cy="396874"/>
            </a:xfrm>
            <a:prstGeom prst="rect">
              <a:avLst/>
            </a:prstGeom>
            <a:noFill/>
            <a:ln w="9525">
              <a:noFill/>
              <a:miter lim="800000"/>
              <a:headEnd/>
              <a:tailEnd/>
            </a:ln>
          </p:spPr>
          <p:txBody>
            <a:bodyPr wrap="none">
              <a:spAutoFit/>
            </a:bodyPr>
            <a:lstStyle/>
            <a:p>
              <a:r>
                <a:rPr kumimoji="0" lang="en-US" altLang="ja-JP" dirty="0">
                  <a:latin typeface="Tw Cen MT" pitchFamily="-108" charset="-18"/>
                </a:rPr>
                <a:t>e</a:t>
              </a:r>
              <a:r>
                <a:rPr kumimoji="0" lang="en-US" altLang="ja-JP" baseline="30000" dirty="0">
                  <a:latin typeface="Tw Cen MT" pitchFamily="-108" charset="-18"/>
                </a:rPr>
                <a:t>+</a:t>
              </a:r>
              <a:endParaRPr kumimoji="0" lang="en-US" altLang="ja-JP" dirty="0">
                <a:latin typeface="Tw Cen MT" pitchFamily="-108" charset="-18"/>
              </a:endParaRPr>
            </a:p>
          </p:txBody>
        </p:sp>
        <p:sp>
          <p:nvSpPr>
            <p:cNvPr id="72" name="AutoShape 30"/>
            <p:cNvSpPr>
              <a:spLocks noChangeArrowheads="1"/>
            </p:cNvSpPr>
            <p:nvPr/>
          </p:nvSpPr>
          <p:spPr bwMode="auto">
            <a:xfrm rot="21017021">
              <a:off x="3382817" y="1933762"/>
              <a:ext cx="842963" cy="150812"/>
            </a:xfrm>
            <a:prstGeom prst="rightArrow">
              <a:avLst>
                <a:gd name="adj1" fmla="val 50000"/>
                <a:gd name="adj2" fmla="val 139737"/>
              </a:avLst>
            </a:prstGeom>
            <a:solidFill>
              <a:schemeClr val="accent1"/>
            </a:solidFill>
            <a:ln w="9525">
              <a:solidFill>
                <a:schemeClr val="tx1"/>
              </a:solidFill>
              <a:miter lim="800000"/>
              <a:headEnd/>
              <a:tailEnd/>
            </a:ln>
          </p:spPr>
          <p:txBody>
            <a:bodyPr wrap="none" anchor="ctr"/>
            <a:lstStyle/>
            <a:p>
              <a:endParaRPr kumimoji="0" lang="ja-JP" altLang="en-US">
                <a:latin typeface="Tw Cen MT" pitchFamily="-108" charset="-18"/>
              </a:endParaRPr>
            </a:p>
          </p:txBody>
        </p:sp>
        <p:sp>
          <p:nvSpPr>
            <p:cNvPr id="73" name="AutoShape 31"/>
            <p:cNvSpPr>
              <a:spLocks noChangeArrowheads="1"/>
            </p:cNvSpPr>
            <p:nvPr/>
          </p:nvSpPr>
          <p:spPr bwMode="auto">
            <a:xfrm rot="20968327" flipH="1">
              <a:off x="4098925" y="1377950"/>
              <a:ext cx="842963" cy="150813"/>
            </a:xfrm>
            <a:prstGeom prst="rightArrow">
              <a:avLst>
                <a:gd name="adj1" fmla="val 50000"/>
                <a:gd name="adj2" fmla="val 139736"/>
              </a:avLst>
            </a:prstGeom>
            <a:solidFill>
              <a:srgbClr val="FF0000"/>
            </a:solidFill>
            <a:ln w="9525">
              <a:solidFill>
                <a:schemeClr val="tx1"/>
              </a:solidFill>
              <a:miter lim="800000"/>
              <a:headEnd/>
              <a:tailEnd/>
            </a:ln>
          </p:spPr>
          <p:txBody>
            <a:bodyPr wrap="none" anchor="ctr"/>
            <a:lstStyle/>
            <a:p>
              <a:endParaRPr kumimoji="0" lang="ja-JP" altLang="en-US">
                <a:latin typeface="Tw Cen MT" pitchFamily="-108" charset="-18"/>
              </a:endParaRPr>
            </a:p>
          </p:txBody>
        </p:sp>
        <p:sp>
          <p:nvSpPr>
            <p:cNvPr id="88" name="Oval 52"/>
            <p:cNvSpPr>
              <a:spLocks noChangeArrowheads="1"/>
            </p:cNvSpPr>
            <p:nvPr/>
          </p:nvSpPr>
          <p:spPr bwMode="auto">
            <a:xfrm>
              <a:off x="6356350" y="1814513"/>
              <a:ext cx="82550" cy="84137"/>
            </a:xfrm>
            <a:prstGeom prst="ellipse">
              <a:avLst/>
            </a:prstGeom>
            <a:solidFill>
              <a:srgbClr val="0000FF"/>
            </a:solidFill>
            <a:ln w="9525">
              <a:solidFill>
                <a:schemeClr val="tx1"/>
              </a:solidFill>
              <a:round/>
              <a:headEnd/>
              <a:tailEnd/>
            </a:ln>
          </p:spPr>
          <p:txBody>
            <a:bodyPr wrap="none" anchor="ctr"/>
            <a:lstStyle/>
            <a:p>
              <a:endParaRPr kumimoji="0" lang="ja-JP" altLang="en-US">
                <a:latin typeface="Tw Cen MT" pitchFamily="-108" charset="-18"/>
              </a:endParaRPr>
            </a:p>
          </p:txBody>
        </p:sp>
        <p:sp>
          <p:nvSpPr>
            <p:cNvPr id="89" name="Text Box 53"/>
            <p:cNvSpPr txBox="1">
              <a:spLocks noChangeArrowheads="1"/>
            </p:cNvSpPr>
            <p:nvPr/>
          </p:nvSpPr>
          <p:spPr bwMode="auto">
            <a:xfrm>
              <a:off x="6390480" y="1447288"/>
              <a:ext cx="352424" cy="396874"/>
            </a:xfrm>
            <a:prstGeom prst="rect">
              <a:avLst/>
            </a:prstGeom>
            <a:noFill/>
            <a:ln w="9525">
              <a:noFill/>
              <a:miter lim="800000"/>
              <a:headEnd/>
              <a:tailEnd/>
            </a:ln>
          </p:spPr>
          <p:txBody>
            <a:bodyPr wrap="none">
              <a:spAutoFit/>
            </a:bodyPr>
            <a:lstStyle/>
            <a:p>
              <a:r>
                <a:rPr kumimoji="0" lang="en-US" altLang="ja-JP" dirty="0">
                  <a:latin typeface="Tw Cen MT" pitchFamily="-108" charset="-18"/>
                </a:rPr>
                <a:t>e</a:t>
              </a:r>
              <a:r>
                <a:rPr kumimoji="0" lang="en-US" altLang="ja-JP" baseline="30000" dirty="0">
                  <a:latin typeface="Tw Cen MT" pitchFamily="-108" charset="-18"/>
                </a:rPr>
                <a:t>-</a:t>
              </a:r>
              <a:endParaRPr kumimoji="0" lang="en-US" altLang="ja-JP" dirty="0">
                <a:latin typeface="Tw Cen MT" pitchFamily="-108" charset="-18"/>
              </a:endParaRPr>
            </a:p>
          </p:txBody>
        </p:sp>
        <p:sp>
          <p:nvSpPr>
            <p:cNvPr id="90" name="Line 54"/>
            <p:cNvSpPr>
              <a:spLocks noChangeShapeType="1"/>
            </p:cNvSpPr>
            <p:nvPr/>
          </p:nvSpPr>
          <p:spPr bwMode="auto">
            <a:xfrm flipV="1">
              <a:off x="5494338" y="1550988"/>
              <a:ext cx="812800" cy="168275"/>
            </a:xfrm>
            <a:prstGeom prst="line">
              <a:avLst/>
            </a:prstGeom>
            <a:noFill/>
            <a:ln w="9525">
              <a:solidFill>
                <a:schemeClr val="tx1"/>
              </a:solidFill>
              <a:prstDash val="dash"/>
              <a:round/>
              <a:headEnd/>
              <a:tailEnd type="stealth" w="med" len="med"/>
            </a:ln>
          </p:spPr>
          <p:txBody>
            <a:bodyPr wrap="none" anchor="ctr"/>
            <a:lstStyle/>
            <a:p>
              <a:endParaRPr lang="ja-JP" altLang="en-US"/>
            </a:p>
          </p:txBody>
        </p:sp>
      </p:grpSp>
      <p:cxnSp>
        <p:nvCxnSpPr>
          <p:cNvPr id="8" name="直線矢印コネクタ 7"/>
          <p:cNvCxnSpPr/>
          <p:nvPr/>
        </p:nvCxnSpPr>
        <p:spPr>
          <a:xfrm>
            <a:off x="11556776" y="1412776"/>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1115616" y="1772816"/>
            <a:ext cx="3312368" cy="1728192"/>
            <a:chOff x="1115616" y="1772816"/>
            <a:chExt cx="3024336" cy="1584176"/>
          </a:xfrm>
        </p:grpSpPr>
        <p:sp>
          <p:nvSpPr>
            <p:cNvPr id="6" name="正方形/長方形 5"/>
            <p:cNvSpPr/>
            <p:nvPr/>
          </p:nvSpPr>
          <p:spPr>
            <a:xfrm>
              <a:off x="1115616" y="2060848"/>
              <a:ext cx="3024336" cy="12961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979712" y="1772816"/>
              <a:ext cx="1329210"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kumimoji="1" lang="en-US" altLang="ja-JP" dirty="0" smtClean="0"/>
                <a:t>Beam-origin</a:t>
              </a:r>
              <a:endParaRPr kumimoji="1" lang="ja-JP" altLang="en-US" dirty="0"/>
            </a:p>
          </p:txBody>
        </p:sp>
      </p:grpSp>
      <p:grpSp>
        <p:nvGrpSpPr>
          <p:cNvPr id="11" name="グループ化 10"/>
          <p:cNvGrpSpPr/>
          <p:nvPr/>
        </p:nvGrpSpPr>
        <p:grpSpPr>
          <a:xfrm>
            <a:off x="1115616" y="3292303"/>
            <a:ext cx="5976664" cy="1720873"/>
            <a:chOff x="1115616" y="3166116"/>
            <a:chExt cx="5400600" cy="1559028"/>
          </a:xfrm>
        </p:grpSpPr>
        <p:sp>
          <p:nvSpPr>
            <p:cNvPr id="47" name="正方形/長方形 46"/>
            <p:cNvSpPr/>
            <p:nvPr/>
          </p:nvSpPr>
          <p:spPr>
            <a:xfrm>
              <a:off x="1115616" y="3429000"/>
              <a:ext cx="5400600" cy="129614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テキスト ボックス 73"/>
            <p:cNvSpPr txBox="1"/>
            <p:nvPr/>
          </p:nvSpPr>
          <p:spPr>
            <a:xfrm>
              <a:off x="4173787" y="3166116"/>
              <a:ext cx="2292102"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kumimoji="1" lang="en-US" altLang="ja-JP" dirty="0" smtClean="0"/>
                <a:t>Luminosity dependent</a:t>
              </a:r>
              <a:endParaRPr kumimoji="1" lang="ja-JP" altLang="en-US" dirty="0"/>
            </a:p>
          </p:txBody>
        </p:sp>
      </p:grpSp>
    </p:spTree>
    <p:extLst>
      <p:ext uri="{BB962C8B-B14F-4D97-AF65-F5344CB8AC3E}">
        <p14:creationId xmlns:p14="http://schemas.microsoft.com/office/powerpoint/2010/main" val="4271036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p:nvPr/>
        </p:nvPicPr>
        <p:blipFill rotWithShape="1">
          <a:blip r:embed="rId2">
            <a:extLst>
              <a:ext uri="{28A0092B-C50C-407E-A947-70E740481C1C}">
                <a14:useLocalDpi xmlns:a14="http://schemas.microsoft.com/office/drawing/2010/main" val="0"/>
              </a:ext>
            </a:extLst>
          </a:blip>
          <a:srcRect b="3844"/>
          <a:stretch/>
        </p:blipFill>
        <p:spPr bwMode="auto">
          <a:xfrm>
            <a:off x="323528" y="1584911"/>
            <a:ext cx="2950210" cy="3141980"/>
          </a:xfrm>
          <a:prstGeom prst="rect">
            <a:avLst/>
          </a:prstGeom>
          <a:noFill/>
          <a:ln>
            <a:noFill/>
          </a:ln>
          <a:extLst>
            <a:ext uri="{53640926-AAD7-44d8-BBD7-CCE9431645EC}">
              <a14:shadowObscured xmlns:a14="http://schemas.microsoft.com/office/drawing/2010/main"/>
            </a:ext>
          </a:extLst>
        </p:spPr>
      </p:pic>
      <p:sp>
        <p:nvSpPr>
          <p:cNvPr id="2" name="タイトル 1"/>
          <p:cNvSpPr>
            <a:spLocks noGrp="1"/>
          </p:cNvSpPr>
          <p:nvPr>
            <p:ph type="title"/>
          </p:nvPr>
        </p:nvSpPr>
        <p:spPr/>
        <p:txBody>
          <a:bodyPr>
            <a:normAutofit/>
          </a:bodyPr>
          <a:lstStyle/>
          <a:p>
            <a:r>
              <a:rPr lang="en-US" altLang="ja-JP" sz="3600" dirty="0" smtClean="0">
                <a:solidFill>
                  <a:srgbClr val="0000FF"/>
                </a:solidFill>
                <a:latin typeface="Marker Felt"/>
                <a:cs typeface="Marker Felt"/>
              </a:rPr>
              <a:t>Collimators</a:t>
            </a:r>
            <a:endParaRPr kumimoji="1" lang="ja-JP" altLang="en-US" sz="3600" dirty="0">
              <a:solidFill>
                <a:srgbClr val="0000FF"/>
              </a:solidFill>
              <a:latin typeface="Marker Felt"/>
              <a:cs typeface="Marker Felt"/>
            </a:endParaRPr>
          </a:p>
        </p:txBody>
      </p:sp>
      <p:sp>
        <p:nvSpPr>
          <p:cNvPr id="6" name="正方形/長方形 5"/>
          <p:cNvSpPr/>
          <p:nvPr/>
        </p:nvSpPr>
        <p:spPr>
          <a:xfrm>
            <a:off x="3779912" y="1556792"/>
            <a:ext cx="5024268" cy="3170099"/>
          </a:xfrm>
          <a:prstGeom prst="rect">
            <a:avLst/>
          </a:prstGeom>
        </p:spPr>
        <p:txBody>
          <a:bodyPr wrap="square">
            <a:spAutoFit/>
          </a:bodyPr>
          <a:lstStyle/>
          <a:p>
            <a:pPr marL="95250" indent="-95250">
              <a:buFont typeface="Arial" pitchFamily="34" charset="0"/>
              <a:buChar char="•"/>
            </a:pPr>
            <a:r>
              <a:rPr lang="en-US" altLang="ja-JP" sz="2000" dirty="0" smtClean="0"/>
              <a:t> Horizontal collimators are effective to reduce Touschek BG in IR area </a:t>
            </a:r>
          </a:p>
          <a:p>
            <a:pPr marL="95250" indent="-95250">
              <a:buFont typeface="Arial" pitchFamily="34" charset="0"/>
              <a:buChar char="•"/>
            </a:pPr>
            <a:r>
              <a:rPr lang="en-US" altLang="ja-JP" sz="2000" dirty="0" smtClean="0"/>
              <a:t> To reduce IR loss of </a:t>
            </a:r>
            <a:r>
              <a:rPr lang="en-US" altLang="ja-JP" sz="2000" dirty="0"/>
              <a:t>b</a:t>
            </a:r>
            <a:r>
              <a:rPr lang="en-US" altLang="ja-JP" sz="2000" dirty="0" smtClean="0"/>
              <a:t>eam-gas Coulomb BG, very narrow (~2mm half width) vertical collimator is required</a:t>
            </a:r>
          </a:p>
          <a:p>
            <a:pPr marL="95250" indent="-95250">
              <a:buFont typeface="Arial" pitchFamily="34" charset="0"/>
              <a:buChar char="•"/>
            </a:pPr>
            <a:r>
              <a:rPr lang="en-US" altLang="ja-JP" sz="2000" dirty="0" smtClean="0"/>
              <a:t> TMC instability is an issue, low-impedance </a:t>
            </a:r>
            <a:r>
              <a:rPr lang="en-US" altLang="ja-JP" sz="2000" dirty="0"/>
              <a:t>design of </a:t>
            </a:r>
            <a:r>
              <a:rPr lang="en-US" altLang="ja-JP" sz="2000" dirty="0" smtClean="0"/>
              <a:t>collimator </a:t>
            </a:r>
            <a:r>
              <a:rPr lang="en-US" altLang="ja-JP" sz="2000" dirty="0"/>
              <a:t>head is </a:t>
            </a:r>
            <a:r>
              <a:rPr lang="en-US" altLang="ja-JP" sz="2000" dirty="0" smtClean="0"/>
              <a:t>important</a:t>
            </a:r>
          </a:p>
          <a:p>
            <a:pPr marL="95250" indent="-95250">
              <a:buFont typeface="Arial" pitchFamily="34" charset="0"/>
              <a:buChar char="•"/>
            </a:pPr>
            <a:r>
              <a:rPr lang="en-US" altLang="ja-JP" sz="2000" dirty="0"/>
              <a:t> </a:t>
            </a:r>
            <a:r>
              <a:rPr lang="en-US" altLang="ja-JP" sz="2000" dirty="0" smtClean="0"/>
              <a:t>Should withstand ~100GHz loss  (tungsten)</a:t>
            </a:r>
          </a:p>
          <a:p>
            <a:pPr marL="95250" indent="-95250">
              <a:buFont typeface="Arial" pitchFamily="34" charset="0"/>
              <a:buChar char="•"/>
            </a:pPr>
            <a:r>
              <a:rPr lang="en-US" altLang="ja-JP" sz="2000" dirty="0"/>
              <a:t> P</a:t>
            </a:r>
            <a:r>
              <a:rPr lang="en-US" altLang="ja-JP" sz="2000" dirty="0" smtClean="0"/>
              <a:t>recise control of collimator width is important</a:t>
            </a:r>
            <a:r>
              <a:rPr lang="ja-JP" altLang="en-US" sz="2000" dirty="0"/>
              <a:t> </a:t>
            </a:r>
            <a:r>
              <a:rPr lang="en-US" altLang="ja-JP" sz="2000" dirty="0" smtClean="0"/>
              <a:t>(otherwise IR loss rapidly increase)</a:t>
            </a:r>
            <a:endParaRPr lang="ja-JP" altLang="en-US" sz="2000" dirty="0"/>
          </a:p>
        </p:txBody>
      </p:sp>
      <p:graphicFrame>
        <p:nvGraphicFramePr>
          <p:cNvPr id="7" name="表 6"/>
          <p:cNvGraphicFramePr>
            <a:graphicFrameLocks noGrp="1"/>
          </p:cNvGraphicFramePr>
          <p:nvPr>
            <p:extLst>
              <p:ext uri="{D42A27DB-BD31-4B8C-83A1-F6EECF244321}">
                <p14:modId xmlns:p14="http://schemas.microsoft.com/office/powerpoint/2010/main" val="3879410515"/>
              </p:ext>
            </p:extLst>
          </p:nvPr>
        </p:nvGraphicFramePr>
        <p:xfrm>
          <a:off x="323528" y="5013176"/>
          <a:ext cx="4104456" cy="1493520"/>
        </p:xfrm>
        <a:graphic>
          <a:graphicData uri="http://schemas.openxmlformats.org/drawingml/2006/table">
            <a:tbl>
              <a:tblPr firstRow="1" bandRow="1">
                <a:tableStyleId>{5C22544A-7EE6-4342-B048-85BDC9FD1C3A}</a:tableStyleId>
              </a:tblPr>
              <a:tblGrid>
                <a:gridCol w="685791"/>
                <a:gridCol w="1165844"/>
                <a:gridCol w="1234423"/>
                <a:gridCol w="1018398"/>
              </a:tblGrid>
              <a:tr h="595500">
                <a:tc>
                  <a:txBody>
                    <a:bodyPr/>
                    <a:lstStyle/>
                    <a:p>
                      <a:r>
                        <a:rPr kumimoji="1" lang="en-US" altLang="ja-JP" sz="2000" dirty="0" smtClean="0"/>
                        <a:t>Life time</a:t>
                      </a:r>
                      <a:endParaRPr kumimoji="1" lang="ja-JP" altLang="en-US" sz="2000" dirty="0"/>
                    </a:p>
                  </a:txBody>
                  <a:tcPr/>
                </a:tc>
                <a:tc>
                  <a:txBody>
                    <a:bodyPr/>
                    <a:lstStyle/>
                    <a:p>
                      <a:pPr marL="0" indent="0"/>
                      <a:r>
                        <a:rPr kumimoji="1" lang="en-US" altLang="ja-JP" sz="1800" baseline="0" dirty="0" smtClean="0"/>
                        <a:t>Touschek</a:t>
                      </a:r>
                      <a:endParaRPr kumimoji="1" lang="ja-JP" altLang="en-US" sz="1800" dirty="0"/>
                    </a:p>
                  </a:txBody>
                  <a:tcPr/>
                </a:tc>
                <a:tc>
                  <a:txBody>
                    <a:bodyPr/>
                    <a:lstStyle/>
                    <a:p>
                      <a:r>
                        <a:rPr kumimoji="1" lang="en-US" altLang="ja-JP" sz="2000" dirty="0" smtClean="0"/>
                        <a:t>Beam-gas</a:t>
                      </a:r>
                      <a:r>
                        <a:rPr kumimoji="1" lang="en-US" altLang="ja-JP" sz="2000" baseline="0" dirty="0" smtClean="0"/>
                        <a:t> </a:t>
                      </a:r>
                    </a:p>
                    <a:p>
                      <a:r>
                        <a:rPr kumimoji="1" lang="en-US" altLang="ja-JP" sz="2000" baseline="0" dirty="0" smtClean="0"/>
                        <a:t>Coulomb</a:t>
                      </a:r>
                      <a:endParaRPr kumimoji="1" lang="ja-JP" altLang="en-US" sz="2000" dirty="0"/>
                    </a:p>
                  </a:txBody>
                  <a:tcPr/>
                </a:tc>
                <a:tc>
                  <a:txBody>
                    <a:bodyPr/>
                    <a:lstStyle/>
                    <a:p>
                      <a:r>
                        <a:rPr kumimoji="1" lang="en-US" altLang="ja-JP" sz="2000" dirty="0" smtClean="0"/>
                        <a:t>Rad. Bhabha</a:t>
                      </a:r>
                      <a:endParaRPr kumimoji="1" lang="ja-JP" altLang="en-US" sz="2000" dirty="0"/>
                    </a:p>
                  </a:txBody>
                  <a:tcPr/>
                </a:tc>
              </a:tr>
              <a:tr h="350322">
                <a:tc>
                  <a:txBody>
                    <a:bodyPr/>
                    <a:lstStyle/>
                    <a:p>
                      <a:r>
                        <a:rPr kumimoji="1" lang="en-US" altLang="ja-JP" sz="2000" dirty="0" smtClean="0"/>
                        <a:t>LER</a:t>
                      </a:r>
                      <a:endParaRPr kumimoji="1" lang="ja-JP" altLang="en-US" sz="2000" dirty="0"/>
                    </a:p>
                  </a:txBody>
                  <a:tcPr/>
                </a:tc>
                <a:tc>
                  <a:txBody>
                    <a:bodyPr/>
                    <a:lstStyle/>
                    <a:p>
                      <a:r>
                        <a:rPr kumimoji="1" lang="en-US" altLang="ja-JP" sz="2000" dirty="0" smtClean="0"/>
                        <a:t>10</a:t>
                      </a:r>
                      <a:r>
                        <a:rPr kumimoji="1" lang="en-US" altLang="ja-JP" sz="2000" baseline="0" dirty="0" smtClean="0"/>
                        <a:t> min.</a:t>
                      </a:r>
                      <a:endParaRPr kumimoji="1" lang="ja-JP" altLang="en-US" sz="2000" dirty="0"/>
                    </a:p>
                  </a:txBody>
                  <a:tcPr/>
                </a:tc>
                <a:tc>
                  <a:txBody>
                    <a:bodyPr/>
                    <a:lstStyle/>
                    <a:p>
                      <a:r>
                        <a:rPr kumimoji="1" lang="en-US" altLang="ja-JP" sz="2000" dirty="0" smtClean="0"/>
                        <a:t>25 min</a:t>
                      </a:r>
                      <a:endParaRPr kumimoji="1" lang="ja-JP" altLang="en-US" sz="2000" dirty="0"/>
                    </a:p>
                  </a:txBody>
                  <a:tcPr/>
                </a:tc>
                <a:tc>
                  <a:txBody>
                    <a:bodyPr/>
                    <a:lstStyle/>
                    <a:p>
                      <a:r>
                        <a:rPr kumimoji="1" lang="en-US" altLang="ja-JP" sz="2000" dirty="0" smtClean="0"/>
                        <a:t>28 min.</a:t>
                      </a:r>
                      <a:endParaRPr kumimoji="1" lang="ja-JP" altLang="en-US" sz="2000" dirty="0"/>
                    </a:p>
                  </a:txBody>
                  <a:tcPr/>
                </a:tc>
              </a:tr>
              <a:tr h="350322">
                <a:tc>
                  <a:txBody>
                    <a:bodyPr/>
                    <a:lstStyle/>
                    <a:p>
                      <a:r>
                        <a:rPr kumimoji="1" lang="en-US" altLang="ja-JP" sz="2000" dirty="0" smtClean="0"/>
                        <a:t>HER</a:t>
                      </a:r>
                      <a:endParaRPr kumimoji="1" lang="ja-JP" altLang="en-US" sz="2000" dirty="0"/>
                    </a:p>
                  </a:txBody>
                  <a:tcPr/>
                </a:tc>
                <a:tc>
                  <a:txBody>
                    <a:bodyPr/>
                    <a:lstStyle/>
                    <a:p>
                      <a:r>
                        <a:rPr kumimoji="1" lang="en-US" altLang="ja-JP" sz="2000" dirty="0" smtClean="0"/>
                        <a:t>10</a:t>
                      </a:r>
                      <a:r>
                        <a:rPr kumimoji="1" lang="en-US" altLang="ja-JP" sz="2000" baseline="0" dirty="0" smtClean="0"/>
                        <a:t> min.</a:t>
                      </a:r>
                      <a:endParaRPr kumimoji="1" lang="ja-JP" altLang="en-US" sz="2000" dirty="0"/>
                    </a:p>
                  </a:txBody>
                  <a:tcPr/>
                </a:tc>
                <a:tc>
                  <a:txBody>
                    <a:bodyPr/>
                    <a:lstStyle/>
                    <a:p>
                      <a:r>
                        <a:rPr kumimoji="1" lang="en-US" altLang="ja-JP" sz="2000" dirty="0" smtClean="0"/>
                        <a:t>46</a:t>
                      </a:r>
                      <a:r>
                        <a:rPr kumimoji="1" lang="en-US" altLang="ja-JP" sz="2000" baseline="0" dirty="0" smtClean="0"/>
                        <a:t> min.</a:t>
                      </a:r>
                      <a:endParaRPr kumimoji="1" lang="ja-JP" altLang="en-US" sz="2000" dirty="0"/>
                    </a:p>
                  </a:txBody>
                  <a:tcPr/>
                </a:tc>
                <a:tc>
                  <a:txBody>
                    <a:bodyPr/>
                    <a:lstStyle/>
                    <a:p>
                      <a:r>
                        <a:rPr kumimoji="1" lang="en-US" altLang="ja-JP" sz="2000" dirty="0" smtClean="0"/>
                        <a:t>20 min.</a:t>
                      </a:r>
                      <a:endParaRPr kumimoji="1" lang="ja-JP" altLang="en-US" sz="2000" dirty="0"/>
                    </a:p>
                  </a:txBody>
                  <a:tcPr/>
                </a:tc>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039785453"/>
              </p:ext>
            </p:extLst>
          </p:nvPr>
        </p:nvGraphicFramePr>
        <p:xfrm>
          <a:off x="4572000" y="5013176"/>
          <a:ext cx="4464497" cy="1493520"/>
        </p:xfrm>
        <a:graphic>
          <a:graphicData uri="http://schemas.openxmlformats.org/drawingml/2006/table">
            <a:tbl>
              <a:tblPr firstRow="1" bandRow="1">
                <a:tableStyleId>{5C22544A-7EE6-4342-B048-85BDC9FD1C3A}</a:tableStyleId>
              </a:tblPr>
              <a:tblGrid>
                <a:gridCol w="1008112"/>
                <a:gridCol w="1156493"/>
                <a:gridCol w="1219771"/>
                <a:gridCol w="1080121"/>
              </a:tblGrid>
              <a:tr h="595500">
                <a:tc>
                  <a:txBody>
                    <a:bodyPr/>
                    <a:lstStyle/>
                    <a:p>
                      <a:r>
                        <a:rPr kumimoji="1" lang="en-US" altLang="ja-JP" sz="2000" dirty="0" smtClean="0"/>
                        <a:t>IR loss</a:t>
                      </a:r>
                    </a:p>
                    <a:p>
                      <a:r>
                        <a:rPr kumimoji="1" lang="en-US" altLang="ja-JP" sz="2000" dirty="0" smtClean="0"/>
                        <a:t>|s|&lt;4m</a:t>
                      </a:r>
                      <a:endParaRPr kumimoji="1" lang="ja-JP" altLang="en-US" sz="2000" dirty="0"/>
                    </a:p>
                  </a:txBody>
                  <a:tcPr/>
                </a:tc>
                <a:tc>
                  <a:txBody>
                    <a:bodyPr/>
                    <a:lstStyle/>
                    <a:p>
                      <a:r>
                        <a:rPr kumimoji="1" lang="en-US" altLang="ja-JP" sz="1800" baseline="0" dirty="0" smtClean="0"/>
                        <a:t>Touschek</a:t>
                      </a:r>
                      <a:endParaRPr kumimoji="1" lang="ja-JP" altLang="en-US" sz="1800" dirty="0"/>
                    </a:p>
                  </a:txBody>
                  <a:tcPr/>
                </a:tc>
                <a:tc>
                  <a:txBody>
                    <a:bodyPr/>
                    <a:lstStyle/>
                    <a:p>
                      <a:r>
                        <a:rPr kumimoji="1" lang="en-US" altLang="ja-JP" sz="2000" dirty="0" smtClean="0"/>
                        <a:t>Beam-gas</a:t>
                      </a:r>
                      <a:r>
                        <a:rPr kumimoji="1" lang="en-US" altLang="ja-JP" sz="2000" baseline="0" dirty="0" smtClean="0"/>
                        <a:t> </a:t>
                      </a:r>
                    </a:p>
                    <a:p>
                      <a:r>
                        <a:rPr kumimoji="1" lang="en-US" altLang="ja-JP" sz="2000" baseline="0" dirty="0" smtClean="0"/>
                        <a:t>Coulomb</a:t>
                      </a:r>
                      <a:endParaRPr kumimoji="1" lang="ja-JP" altLang="en-US" sz="2000" dirty="0"/>
                    </a:p>
                  </a:txBody>
                  <a:tcPr/>
                </a:tc>
                <a:tc>
                  <a:txBody>
                    <a:bodyPr/>
                    <a:lstStyle/>
                    <a:p>
                      <a:r>
                        <a:rPr kumimoji="1" lang="en-US" altLang="ja-JP" sz="2000" dirty="0" smtClean="0"/>
                        <a:t>Rad.</a:t>
                      </a:r>
                      <a:r>
                        <a:rPr kumimoji="1" lang="en-US" altLang="ja-JP" sz="2000" baseline="0" dirty="0" smtClean="0"/>
                        <a:t> Bhabha</a:t>
                      </a:r>
                      <a:endParaRPr kumimoji="1" lang="ja-JP" altLang="en-US" sz="2000" dirty="0"/>
                    </a:p>
                  </a:txBody>
                  <a:tcPr/>
                </a:tc>
              </a:tr>
              <a:tr h="350322">
                <a:tc>
                  <a:txBody>
                    <a:bodyPr/>
                    <a:lstStyle/>
                    <a:p>
                      <a:r>
                        <a:rPr kumimoji="1" lang="en-US" altLang="ja-JP" sz="2000" dirty="0" smtClean="0"/>
                        <a:t>LER</a:t>
                      </a:r>
                      <a:endParaRPr kumimoji="1" lang="ja-JP" altLang="en-US" sz="2000" dirty="0"/>
                    </a:p>
                  </a:txBody>
                  <a:tcPr/>
                </a:tc>
                <a:tc>
                  <a:txBody>
                    <a:bodyPr/>
                    <a:lstStyle/>
                    <a:p>
                      <a:r>
                        <a:rPr kumimoji="1" lang="en-US" altLang="ja-JP" sz="2000" dirty="0" smtClean="0"/>
                        <a:t>250 MHz</a:t>
                      </a:r>
                      <a:endParaRPr kumimoji="1" lang="ja-JP" altLang="en-US" sz="2000" dirty="0"/>
                    </a:p>
                  </a:txBody>
                  <a:tcPr/>
                </a:tc>
                <a:tc>
                  <a:txBody>
                    <a:bodyPr/>
                    <a:lstStyle/>
                    <a:p>
                      <a:r>
                        <a:rPr kumimoji="1" lang="en-US" altLang="ja-JP" sz="2000" dirty="0" smtClean="0"/>
                        <a:t>   90 MHz</a:t>
                      </a:r>
                      <a:endParaRPr kumimoji="1" lang="ja-JP" altLang="en-US" sz="2000" dirty="0"/>
                    </a:p>
                  </a:txBody>
                  <a:tcPr/>
                </a:tc>
                <a:tc>
                  <a:txBody>
                    <a:bodyPr/>
                    <a:lstStyle/>
                    <a:p>
                      <a:r>
                        <a:rPr kumimoji="1" lang="en-US" altLang="ja-JP" sz="2000" dirty="0" smtClean="0"/>
                        <a:t>0.6GHz</a:t>
                      </a:r>
                      <a:r>
                        <a:rPr kumimoji="1" lang="en-US" altLang="ja-JP" sz="2000" baseline="30000" dirty="0" smtClean="0"/>
                        <a:t>*</a:t>
                      </a:r>
                      <a:endParaRPr kumimoji="1" lang="ja-JP" altLang="en-US" sz="2000" baseline="30000" dirty="0"/>
                    </a:p>
                  </a:txBody>
                  <a:tcPr/>
                </a:tc>
              </a:tr>
              <a:tr h="350322">
                <a:tc>
                  <a:txBody>
                    <a:bodyPr/>
                    <a:lstStyle/>
                    <a:p>
                      <a:r>
                        <a:rPr kumimoji="1" lang="en-US" altLang="ja-JP" sz="2000" dirty="0" smtClean="0"/>
                        <a:t>HER</a:t>
                      </a:r>
                      <a:endParaRPr kumimoji="1" lang="ja-JP" altLang="en-US" sz="2000" dirty="0"/>
                    </a:p>
                  </a:txBody>
                  <a:tcPr/>
                </a:tc>
                <a:tc>
                  <a:txBody>
                    <a:bodyPr/>
                    <a:lstStyle/>
                    <a:p>
                      <a:r>
                        <a:rPr kumimoji="1" lang="en-US" altLang="ja-JP" sz="2000" baseline="0" dirty="0" smtClean="0"/>
                        <a:t>  30 MHz</a:t>
                      </a:r>
                      <a:endParaRPr kumimoji="1" lang="ja-JP" altLang="en-US" sz="2000" dirty="0"/>
                    </a:p>
                  </a:txBody>
                  <a:tcPr/>
                </a:tc>
                <a:tc>
                  <a:txBody>
                    <a:bodyPr/>
                    <a:lstStyle/>
                    <a:p>
                      <a:r>
                        <a:rPr kumimoji="1" lang="en-US" altLang="ja-JP" sz="2000" dirty="0" smtClean="0"/>
                        <a:t> &lt;10 MHz</a:t>
                      </a:r>
                      <a:endParaRPr kumimoji="1" lang="ja-JP" altLang="en-US" sz="2000" dirty="0"/>
                    </a:p>
                  </a:txBody>
                  <a:tcPr/>
                </a:tc>
                <a:tc>
                  <a:txBody>
                    <a:bodyPr/>
                    <a:lstStyle/>
                    <a:p>
                      <a:r>
                        <a:rPr kumimoji="1" lang="en-US" altLang="ja-JP" sz="2000" dirty="0" smtClean="0"/>
                        <a:t>0.5GHz*</a:t>
                      </a:r>
                      <a:endParaRPr kumimoji="1" lang="ja-JP" altLang="en-US" sz="2000" dirty="0"/>
                    </a:p>
                  </a:txBody>
                  <a:tcPr/>
                </a:tc>
              </a:tr>
            </a:tbl>
          </a:graphicData>
        </a:graphic>
      </p:graphicFrame>
      <p:sp>
        <p:nvSpPr>
          <p:cNvPr id="3" name="テキスト ボックス 2"/>
          <p:cNvSpPr txBox="1"/>
          <p:nvPr/>
        </p:nvSpPr>
        <p:spPr>
          <a:xfrm>
            <a:off x="7596336" y="6488668"/>
            <a:ext cx="1547664" cy="369332"/>
          </a:xfrm>
          <a:prstGeom prst="rect">
            <a:avLst/>
          </a:prstGeom>
          <a:noFill/>
        </p:spPr>
        <p:txBody>
          <a:bodyPr wrap="square" rtlCol="0">
            <a:spAutoFit/>
          </a:bodyPr>
          <a:lstStyle/>
          <a:p>
            <a:r>
              <a:rPr kumimoji="1" lang="en-US" altLang="ja-JP" dirty="0" smtClean="0"/>
              <a:t>*Effective rate</a:t>
            </a:r>
            <a:endParaRPr kumimoji="1" lang="ja-JP" altLang="en-US" dirty="0"/>
          </a:p>
        </p:txBody>
      </p:sp>
      <p:sp>
        <p:nvSpPr>
          <p:cNvPr id="4" name="テキスト ボックス 3"/>
          <p:cNvSpPr txBox="1"/>
          <p:nvPr/>
        </p:nvSpPr>
        <p:spPr>
          <a:xfrm>
            <a:off x="395536" y="892753"/>
            <a:ext cx="1296144" cy="646331"/>
          </a:xfrm>
          <a:prstGeom prst="rect">
            <a:avLst/>
          </a:prstGeom>
          <a:noFill/>
        </p:spPr>
        <p:txBody>
          <a:bodyPr wrap="square" rtlCol="0">
            <a:spAutoFit/>
          </a:bodyPr>
          <a:lstStyle/>
          <a:p>
            <a:r>
              <a:rPr kumimoji="1" lang="en-US" altLang="ja-JP" dirty="0" smtClean="0"/>
              <a:t>Vertical collimator</a:t>
            </a:r>
            <a:endParaRPr kumimoji="1" lang="ja-JP" altLang="en-US" dirty="0"/>
          </a:p>
        </p:txBody>
      </p:sp>
    </p:spTree>
    <p:extLst>
      <p:ext uri="{BB962C8B-B14F-4D97-AF65-F5344CB8AC3E}">
        <p14:creationId xmlns:p14="http://schemas.microsoft.com/office/powerpoint/2010/main" val="367369235"/>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solidFill>
                  <a:srgbClr val="0000FF"/>
                </a:solidFill>
                <a:latin typeface="Marker Felt"/>
                <a:cs typeface="Marker Felt"/>
              </a:rPr>
              <a:t>Tungsten shield inside </a:t>
            </a:r>
            <a:r>
              <a:rPr lang="en-US" altLang="ja-JP" dirty="0" smtClean="0">
                <a:solidFill>
                  <a:srgbClr val="0000FF"/>
                </a:solidFill>
                <a:latin typeface="Marker Felt"/>
                <a:cs typeface="Marker Felt"/>
              </a:rPr>
              <a:t>QCS </a:t>
            </a:r>
            <a:r>
              <a:rPr lang="en-US" altLang="ja-JP" dirty="0" smtClean="0">
                <a:solidFill>
                  <a:srgbClr val="0000FF"/>
                </a:solidFill>
                <a:latin typeface="Marker Felt"/>
                <a:cs typeface="Marker Felt"/>
              </a:rPr>
              <a:t>cryostat </a:t>
            </a:r>
            <a:endParaRPr kumimoji="1" lang="ja-JP" altLang="en-US" dirty="0">
              <a:solidFill>
                <a:srgbClr val="0000FF"/>
              </a:solidFill>
              <a:latin typeface="Marker Felt"/>
              <a:cs typeface="Marker Felt"/>
            </a:endParaRPr>
          </a:p>
        </p:txBody>
      </p:sp>
      <p:grpSp>
        <p:nvGrpSpPr>
          <p:cNvPr id="4" name="グループ化 3"/>
          <p:cNvGrpSpPr/>
          <p:nvPr/>
        </p:nvGrpSpPr>
        <p:grpSpPr>
          <a:xfrm>
            <a:off x="787483" y="2518347"/>
            <a:ext cx="7684506" cy="2705725"/>
            <a:chOff x="436729" y="2975482"/>
            <a:chExt cx="7560860" cy="1980756"/>
          </a:xfrm>
        </p:grpSpPr>
        <p:pic>
          <p:nvPicPr>
            <p:cNvPr id="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717"/>
            <a:stretch/>
          </p:blipFill>
          <p:spPr bwMode="auto">
            <a:xfrm>
              <a:off x="436729" y="2975482"/>
              <a:ext cx="7560860" cy="1980756"/>
            </a:xfrm>
            <a:prstGeom prst="rect">
              <a:avLst/>
            </a:prstGeom>
            <a:noFill/>
            <a:ln>
              <a:noFill/>
            </a:ln>
            <a:effectLst>
              <a:glow rad="63500">
                <a:schemeClr val="accent3">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正方形/長方形 5"/>
            <p:cNvSpPr/>
            <p:nvPr/>
          </p:nvSpPr>
          <p:spPr>
            <a:xfrm>
              <a:off x="5186150" y="3289111"/>
              <a:ext cx="204716" cy="1228299"/>
            </a:xfrm>
            <a:prstGeom prst="rect">
              <a:avLst/>
            </a:prstGeom>
            <a:solidFill>
              <a:srgbClr val="FF0000"/>
            </a:solidFill>
            <a:ln>
              <a:solidFill>
                <a:srgbClr val="FF0000"/>
              </a:solidFill>
            </a:ln>
            <a:effectLst>
              <a:glow rad="139700">
                <a:schemeClr val="accent3">
                  <a:satMod val="175000"/>
                  <a:alpha val="40000"/>
                </a:schemeClr>
              </a:glo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4176215" y="3916907"/>
              <a:ext cx="668740" cy="253916"/>
            </a:xfrm>
            <a:prstGeom prst="rect">
              <a:avLst/>
            </a:prstGeom>
            <a:noFill/>
          </p:spPr>
          <p:txBody>
            <a:bodyPr wrap="square" rtlCol="0">
              <a:spAutoFit/>
            </a:bodyPr>
            <a:lstStyle/>
            <a:p>
              <a:r>
                <a:rPr lang="en-US" altLang="ja-JP" sz="1050" dirty="0" smtClean="0"/>
                <a:t>QC2RP</a:t>
              </a:r>
              <a:endParaRPr kumimoji="1" lang="ja-JP" altLang="en-US" sz="1050" dirty="0"/>
            </a:p>
          </p:txBody>
        </p:sp>
        <p:sp>
          <p:nvSpPr>
            <p:cNvPr id="8" name="テキスト ボックス 7"/>
            <p:cNvSpPr txBox="1"/>
            <p:nvPr/>
          </p:nvSpPr>
          <p:spPr>
            <a:xfrm>
              <a:off x="5827594" y="3343701"/>
              <a:ext cx="668740" cy="253916"/>
            </a:xfrm>
            <a:prstGeom prst="rect">
              <a:avLst/>
            </a:prstGeom>
            <a:noFill/>
          </p:spPr>
          <p:txBody>
            <a:bodyPr wrap="square" rtlCol="0">
              <a:spAutoFit/>
            </a:bodyPr>
            <a:lstStyle/>
            <a:p>
              <a:r>
                <a:rPr lang="en-US" altLang="ja-JP" sz="1050" dirty="0" smtClean="0"/>
                <a:t>QC2RE</a:t>
              </a:r>
              <a:endParaRPr kumimoji="1" lang="ja-JP" altLang="en-US" sz="1050" dirty="0"/>
            </a:p>
          </p:txBody>
        </p:sp>
        <p:sp>
          <p:nvSpPr>
            <p:cNvPr id="9" name="テキスト ボックス 8"/>
            <p:cNvSpPr txBox="1"/>
            <p:nvPr/>
          </p:nvSpPr>
          <p:spPr>
            <a:xfrm>
              <a:off x="2115403" y="3889612"/>
              <a:ext cx="668740" cy="253916"/>
            </a:xfrm>
            <a:prstGeom prst="rect">
              <a:avLst/>
            </a:prstGeom>
            <a:noFill/>
          </p:spPr>
          <p:txBody>
            <a:bodyPr wrap="square" rtlCol="0">
              <a:spAutoFit/>
            </a:bodyPr>
            <a:lstStyle/>
            <a:p>
              <a:r>
                <a:rPr lang="en-US" altLang="ja-JP" sz="1050" dirty="0" smtClean="0"/>
                <a:t>QC1RP</a:t>
              </a:r>
              <a:endParaRPr kumimoji="1" lang="ja-JP" altLang="en-US" sz="1050" dirty="0"/>
            </a:p>
          </p:txBody>
        </p:sp>
        <p:sp>
          <p:nvSpPr>
            <p:cNvPr id="10" name="テキスト ボックス 9"/>
            <p:cNvSpPr txBox="1"/>
            <p:nvPr/>
          </p:nvSpPr>
          <p:spPr>
            <a:xfrm>
              <a:off x="2893325" y="3643952"/>
              <a:ext cx="668740" cy="253916"/>
            </a:xfrm>
            <a:prstGeom prst="rect">
              <a:avLst/>
            </a:prstGeom>
            <a:noFill/>
          </p:spPr>
          <p:txBody>
            <a:bodyPr wrap="square" rtlCol="0">
              <a:spAutoFit/>
            </a:bodyPr>
            <a:lstStyle/>
            <a:p>
              <a:r>
                <a:rPr lang="en-US" altLang="ja-JP" sz="1050" dirty="0" smtClean="0"/>
                <a:t>QC1RE</a:t>
              </a:r>
              <a:endParaRPr kumimoji="1" lang="ja-JP" altLang="en-US" sz="1050" dirty="0"/>
            </a:p>
          </p:txBody>
        </p:sp>
        <p:grpSp>
          <p:nvGrpSpPr>
            <p:cNvPr id="11" name="グループ化 10"/>
            <p:cNvGrpSpPr/>
            <p:nvPr/>
          </p:nvGrpSpPr>
          <p:grpSpPr>
            <a:xfrm>
              <a:off x="1887941" y="3577987"/>
              <a:ext cx="489045" cy="675792"/>
              <a:chOff x="1887941" y="3823647"/>
              <a:chExt cx="489045" cy="675792"/>
            </a:xfrm>
          </p:grpSpPr>
          <p:sp>
            <p:nvSpPr>
              <p:cNvPr id="12" name="正方形/長方形 11"/>
              <p:cNvSpPr/>
              <p:nvPr/>
            </p:nvSpPr>
            <p:spPr>
              <a:xfrm rot="20178321">
                <a:off x="1887941" y="3823647"/>
                <a:ext cx="486770" cy="45719"/>
              </a:xfrm>
              <a:prstGeom prst="rect">
                <a:avLst/>
              </a:prstGeom>
              <a:solidFill>
                <a:srgbClr val="FF0000"/>
              </a:solidFill>
              <a:ln>
                <a:solidFill>
                  <a:srgbClr val="FF0000"/>
                </a:solidFill>
              </a:ln>
              <a:effectLst>
                <a:glow rad="139700">
                  <a:schemeClr val="accent3">
                    <a:satMod val="175000"/>
                    <a:alpha val="40000"/>
                  </a:schemeClr>
                </a:glo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3" name="正方形/長方形 12"/>
              <p:cNvSpPr/>
              <p:nvPr/>
            </p:nvSpPr>
            <p:spPr>
              <a:xfrm rot="1193819">
                <a:off x="1890216" y="4453720"/>
                <a:ext cx="486770" cy="45719"/>
              </a:xfrm>
              <a:prstGeom prst="rect">
                <a:avLst/>
              </a:prstGeom>
              <a:solidFill>
                <a:srgbClr val="FF0000"/>
              </a:solidFill>
              <a:ln>
                <a:solidFill>
                  <a:srgbClr val="FF0000"/>
                </a:solidFill>
              </a:ln>
              <a:effectLst>
                <a:glow rad="63500">
                  <a:schemeClr val="accent3">
                    <a:satMod val="175000"/>
                    <a:alpha val="40000"/>
                  </a:schemeClr>
                </a:glo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14" name="正方形/長方形 13"/>
              <p:cNvSpPr/>
              <p:nvPr/>
            </p:nvSpPr>
            <p:spPr>
              <a:xfrm rot="5400000">
                <a:off x="1674127" y="4142097"/>
                <a:ext cx="486770" cy="45719"/>
              </a:xfrm>
              <a:prstGeom prst="rect">
                <a:avLst/>
              </a:prstGeom>
              <a:solidFill>
                <a:srgbClr val="FF0000"/>
              </a:solidFill>
              <a:ln>
                <a:solidFill>
                  <a:srgbClr val="FF0000"/>
                </a:solidFill>
              </a:ln>
              <a:effectLst>
                <a:glow rad="63500">
                  <a:schemeClr val="accent3">
                    <a:satMod val="175000"/>
                    <a:alpha val="40000"/>
                  </a:schemeClr>
                </a:glow>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grpSp>
      </p:grpSp>
      <p:cxnSp>
        <p:nvCxnSpPr>
          <p:cNvPr id="19" name="直線矢印コネクタ 18"/>
          <p:cNvCxnSpPr/>
          <p:nvPr/>
        </p:nvCxnSpPr>
        <p:spPr>
          <a:xfrm flipH="1">
            <a:off x="2601755" y="1700808"/>
            <a:ext cx="602093" cy="15965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H="1">
            <a:off x="3275856" y="1628800"/>
            <a:ext cx="602093" cy="15965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H="1">
            <a:off x="3851920" y="1844824"/>
            <a:ext cx="1008112" cy="23042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H="1">
            <a:off x="5724128" y="1340768"/>
            <a:ext cx="602093" cy="15965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1835696" y="5661248"/>
            <a:ext cx="5485028" cy="646331"/>
          </a:xfrm>
          <a:prstGeom prst="rect">
            <a:avLst/>
          </a:prstGeom>
          <a:noFill/>
        </p:spPr>
        <p:txBody>
          <a:bodyPr wrap="none" rtlCol="0">
            <a:spAutoFit/>
          </a:bodyPr>
          <a:lstStyle/>
          <a:p>
            <a:r>
              <a:rPr kumimoji="1" lang="en-US" altLang="ja-JP" dirty="0" smtClean="0"/>
              <a:t>Put as much tungsten as possible around the beam pipe </a:t>
            </a:r>
          </a:p>
          <a:p>
            <a:r>
              <a:rPr kumimoji="1" lang="en-US" altLang="ja-JP" dirty="0" smtClean="0"/>
              <a:t>to stop showers generated by beam loss</a:t>
            </a:r>
            <a:endParaRPr kumimoji="1" lang="ja-JP" altLang="en-US" dirty="0"/>
          </a:p>
        </p:txBody>
      </p:sp>
    </p:spTree>
    <p:extLst>
      <p:ext uri="{BB962C8B-B14F-4D97-AF65-F5344CB8AC3E}">
        <p14:creationId xmlns:p14="http://schemas.microsoft.com/office/powerpoint/2010/main" val="3801991437"/>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rgbClr val="0000FF"/>
                </a:solidFill>
                <a:latin typeface="Marker Felt"/>
                <a:cs typeface="Marker Felt"/>
              </a:rPr>
              <a:t>Impact on detector</a:t>
            </a:r>
            <a:endParaRPr kumimoji="1" lang="ja-JP" altLang="en-US" dirty="0">
              <a:solidFill>
                <a:srgbClr val="0000FF"/>
              </a:solidFill>
              <a:latin typeface="Marker Felt"/>
              <a:cs typeface="Marker Felt"/>
            </a:endParaRPr>
          </a:p>
        </p:txBody>
      </p:sp>
      <p:sp>
        <p:nvSpPr>
          <p:cNvPr id="3" name="コンテンツ プレースホルダー 2"/>
          <p:cNvSpPr>
            <a:spLocks noGrp="1"/>
          </p:cNvSpPr>
          <p:nvPr>
            <p:ph idx="1"/>
          </p:nvPr>
        </p:nvSpPr>
        <p:spPr/>
        <p:txBody>
          <a:bodyPr>
            <a:normAutofit/>
          </a:bodyPr>
          <a:lstStyle/>
          <a:p>
            <a:r>
              <a:rPr lang="en-US" altLang="ja-JP" sz="2800" dirty="0" smtClean="0"/>
              <a:t>Assuming design luminosity, BG impact on detector performance(occupancy, tracking/PID performance etc..) is tolerable.</a:t>
            </a:r>
            <a:endParaRPr lang="ja-JP" altLang="en-US" sz="2800" dirty="0"/>
          </a:p>
          <a:p>
            <a:r>
              <a:rPr kumimoji="1" lang="en-US" altLang="ja-JP" sz="2800" dirty="0" smtClean="0"/>
              <a:t>Assuming 10 years operation at design luminosity,  most of our detector components are safe for radiation damage/neutron flux.</a:t>
            </a:r>
          </a:p>
          <a:p>
            <a:pPr lvl="1"/>
            <a:r>
              <a:rPr kumimoji="1" lang="en-US" altLang="ja-JP" sz="2400" dirty="0" smtClean="0"/>
              <a:t>except for TOP PMT photocathode lifetime, which needs further x2 reduction.</a:t>
            </a:r>
            <a:endParaRPr kumimoji="1" lang="ja-JP" altLang="en-US" sz="2400" dirty="0"/>
          </a:p>
        </p:txBody>
      </p:sp>
      <p:sp>
        <p:nvSpPr>
          <p:cNvPr id="4" name="正方形/長方形 3"/>
          <p:cNvSpPr/>
          <p:nvPr/>
        </p:nvSpPr>
        <p:spPr>
          <a:xfrm>
            <a:off x="2051720" y="5216372"/>
            <a:ext cx="6804248" cy="923330"/>
          </a:xfrm>
          <a:prstGeom prst="rect">
            <a:avLst/>
          </a:prstGeom>
        </p:spPr>
        <p:txBody>
          <a:bodyPr wrap="square">
            <a:spAutoFit/>
          </a:bodyPr>
          <a:lstStyle/>
          <a:p>
            <a:r>
              <a:rPr lang="en-US" altLang="ja-JP" dirty="0"/>
              <a:t>Gammas in </a:t>
            </a:r>
            <a:r>
              <a:rPr lang="en-US" altLang="ja-JP" dirty="0" err="1" smtClean="0"/>
              <a:t>BGshower</a:t>
            </a:r>
            <a:r>
              <a:rPr lang="en-US" altLang="ja-JP" dirty="0" smtClean="0"/>
              <a:t> </a:t>
            </a:r>
            <a:r>
              <a:rPr lang="en-US" altLang="ja-JP" dirty="0"/>
              <a:t>reach </a:t>
            </a:r>
            <a:r>
              <a:rPr lang="en-US" altLang="ja-JP" dirty="0" smtClean="0"/>
              <a:t>TOP quartz </a:t>
            </a:r>
            <a:r>
              <a:rPr lang="en-US" altLang="ja-JP" dirty="0"/>
              <a:t>bar and generate electrons by Compton scattering and etc.. Those electrons emit Cerenkov photons and those photons reach PMT </a:t>
            </a:r>
            <a:r>
              <a:rPr lang="en-US" altLang="ja-JP" dirty="0" smtClean="0"/>
              <a:t>photocathode.</a:t>
            </a:r>
            <a:endParaRPr lang="ja-JP" altLang="en-US" dirty="0"/>
          </a:p>
        </p:txBody>
      </p:sp>
      <p:sp>
        <p:nvSpPr>
          <p:cNvPr id="5" name="テキスト ボックス 4"/>
          <p:cNvSpPr txBox="1"/>
          <p:nvPr/>
        </p:nvSpPr>
        <p:spPr>
          <a:xfrm>
            <a:off x="208218" y="6342309"/>
            <a:ext cx="8340745" cy="369332"/>
          </a:xfrm>
          <a:prstGeom prst="rect">
            <a:avLst/>
          </a:prstGeom>
          <a:noFill/>
        </p:spPr>
        <p:txBody>
          <a:bodyPr wrap="none" rtlCol="0">
            <a:spAutoFit/>
          </a:bodyPr>
          <a:lstStyle/>
          <a:p>
            <a:r>
              <a:rPr lang="en-US" altLang="ja-JP" dirty="0" smtClean="0"/>
              <a:t>TOP: Time</a:t>
            </a:r>
            <a:r>
              <a:rPr lang="en-US" altLang="ja-JP" dirty="0"/>
              <a:t>-of-Propagation </a:t>
            </a:r>
            <a:r>
              <a:rPr lang="en-US" altLang="ja-JP" dirty="0" smtClean="0"/>
              <a:t>counter, detect ring image Cerenkov radiation for particle ID </a:t>
            </a:r>
            <a:endParaRPr kumimoji="1" lang="ja-JP" altLang="en-US" dirty="0"/>
          </a:p>
        </p:txBody>
      </p:sp>
    </p:spTree>
    <p:extLst>
      <p:ext uri="{BB962C8B-B14F-4D97-AF65-F5344CB8AC3E}">
        <p14:creationId xmlns:p14="http://schemas.microsoft.com/office/powerpoint/2010/main" val="1995406708"/>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rgbClr val="0000FF"/>
                </a:solidFill>
                <a:latin typeface="Marker Felt"/>
                <a:cs typeface="Marker Felt"/>
              </a:rPr>
              <a:t>S</a:t>
            </a:r>
            <a:r>
              <a:rPr lang="en-US" altLang="ja-JP" dirty="0" smtClean="0">
                <a:solidFill>
                  <a:srgbClr val="0000FF"/>
                </a:solidFill>
                <a:latin typeface="Marker Felt"/>
                <a:cs typeface="Marker Felt"/>
              </a:rPr>
              <a:t>chedule</a:t>
            </a:r>
            <a:endParaRPr kumimoji="1" lang="ja-JP" altLang="en-US" dirty="0">
              <a:solidFill>
                <a:srgbClr val="0000FF"/>
              </a:solidFill>
              <a:latin typeface="Marker Felt"/>
              <a:cs typeface="Marker Felt"/>
            </a:endParaRPr>
          </a:p>
        </p:txBody>
      </p:sp>
      <p:sp>
        <p:nvSpPr>
          <p:cNvPr id="5" name="テキスト プレースホルダー 4"/>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68116505"/>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0" y="0"/>
            <a:ext cx="9144000" cy="6849639"/>
          </a:xfrm>
          <a:prstGeom prst="rect">
            <a:avLst/>
          </a:prstGeom>
        </p:spPr>
      </p:pic>
    </p:spTree>
    <p:extLst>
      <p:ext uri="{BB962C8B-B14F-4D97-AF65-F5344CB8AC3E}">
        <p14:creationId xmlns:p14="http://schemas.microsoft.com/office/powerpoint/2010/main" val="252160353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3"/>
          <p:cNvSpPr>
            <a:spLocks/>
          </p:cNvSpPr>
          <p:nvPr/>
        </p:nvSpPr>
        <p:spPr bwMode="auto">
          <a:xfrm>
            <a:off x="2359025" y="2386013"/>
            <a:ext cx="1677988" cy="608012"/>
          </a:xfrm>
          <a:prstGeom prst="ellipse">
            <a:avLst/>
          </a:prstGeom>
          <a:solidFill>
            <a:schemeClr val="accent2">
              <a:lumMod val="40000"/>
              <a:lumOff val="60000"/>
              <a:alpha val="34901"/>
            </a:schemeClr>
          </a:solidFill>
          <a:ln w="12700" cap="flat">
            <a:solidFill>
              <a:schemeClr val="accent2">
                <a:lumMod val="75000"/>
              </a:schemeClr>
            </a:solidFill>
            <a:prstDash val="solid"/>
            <a:miter lim="800000"/>
            <a:headEnd type="none" w="med" len="med"/>
            <a:tailEnd type="none" w="med" len="med"/>
          </a:ln>
          <a:effectLst>
            <a:outerShdw blurRad="12700" dist="12700" dir="2700000" algn="ctr" rotWithShape="0">
              <a:schemeClr val="bg2">
                <a:alpha val="74998"/>
              </a:schemeClr>
            </a:outerShdw>
          </a:effectLst>
        </p:spPr>
        <p:txBody>
          <a:bodyPr lIns="0" tIns="0" rIns="0" bIns="0">
            <a:prstTxWarp prst="textNoShape">
              <a:avLst/>
            </a:prstTxWarp>
          </a:bodyPr>
          <a:lstStyle/>
          <a:p>
            <a:pPr>
              <a:defRPr/>
            </a:pPr>
            <a:endParaRPr lang="ja-JP" altLang="en-US">
              <a:latin typeface="Times" charset="0"/>
              <a:ea typeface="Osaka" charset="-128"/>
              <a:cs typeface="Osaka" charset="-128"/>
            </a:endParaRPr>
          </a:p>
        </p:txBody>
      </p:sp>
      <p:sp>
        <p:nvSpPr>
          <p:cNvPr id="22531" name="Oval 3"/>
          <p:cNvSpPr>
            <a:spLocks/>
          </p:cNvSpPr>
          <p:nvPr/>
        </p:nvSpPr>
        <p:spPr bwMode="auto">
          <a:xfrm>
            <a:off x="180975" y="2403475"/>
            <a:ext cx="1671638" cy="590550"/>
          </a:xfrm>
          <a:prstGeom prst="ellipse">
            <a:avLst/>
          </a:prstGeom>
          <a:solidFill>
            <a:schemeClr val="tx2">
              <a:lumMod val="40000"/>
              <a:lumOff val="60000"/>
              <a:alpha val="34901"/>
            </a:schemeClr>
          </a:solidFill>
          <a:ln w="12700" cap="flat">
            <a:solidFill>
              <a:schemeClr val="tx2">
                <a:lumMod val="75000"/>
              </a:schemeClr>
            </a:solidFill>
            <a:prstDash val="solid"/>
            <a:miter lim="800000"/>
            <a:headEnd type="none" w="med" len="med"/>
            <a:tailEnd type="none" w="med" len="med"/>
          </a:ln>
          <a:effectLst>
            <a:outerShdw blurRad="12700" dist="12700" dir="2700000" algn="ctr" rotWithShape="0">
              <a:schemeClr val="bg2">
                <a:alpha val="74998"/>
              </a:schemeClr>
            </a:outerShdw>
          </a:effectLst>
        </p:spPr>
        <p:txBody>
          <a:bodyPr lIns="0" tIns="0" rIns="0" bIns="0">
            <a:prstTxWarp prst="textNoShape">
              <a:avLst/>
            </a:prstTxWarp>
          </a:bodyPr>
          <a:lstStyle/>
          <a:p>
            <a:pPr>
              <a:defRPr/>
            </a:pPr>
            <a:endParaRPr lang="ja-JP" altLang="en-US">
              <a:latin typeface="Times" charset="0"/>
              <a:ea typeface="Osaka" charset="-128"/>
              <a:cs typeface="Osaka" charset="-128"/>
            </a:endParaRPr>
          </a:p>
        </p:txBody>
      </p:sp>
      <p:sp>
        <p:nvSpPr>
          <p:cNvPr id="23564" name="Line 7"/>
          <p:cNvSpPr>
            <a:spLocks noChangeShapeType="1"/>
          </p:cNvSpPr>
          <p:nvPr/>
        </p:nvSpPr>
        <p:spPr bwMode="auto">
          <a:xfrm rot="10800000" flipH="1">
            <a:off x="201613" y="2676525"/>
            <a:ext cx="768350" cy="11113"/>
          </a:xfrm>
          <a:prstGeom prst="line">
            <a:avLst/>
          </a:prstGeom>
          <a:noFill/>
          <a:ln w="19050" cap="flat" cmpd="sng" algn="ctr">
            <a:solidFill>
              <a:schemeClr val="tx2"/>
            </a:solidFill>
            <a:prstDash val="solid"/>
            <a:miter lim="800000"/>
            <a:headEnd type="stealth" w="med" len="med"/>
            <a:tailEnd type="stealth" w="med" len="med"/>
          </a:ln>
          <a:effectLst/>
        </p:spPr>
        <p:txBody>
          <a:bodyPr lIns="0" tIns="0" rIns="0" bIns="0">
            <a:prstTxWarp prst="textNoShape">
              <a:avLst/>
            </a:prstTxWarp>
          </a:bodyPr>
          <a:lstStyle/>
          <a:p>
            <a:endParaRPr lang="ja-JP" altLang="en-US"/>
          </a:p>
        </p:txBody>
      </p:sp>
      <p:sp>
        <p:nvSpPr>
          <p:cNvPr id="22540" name="Oval 12"/>
          <p:cNvSpPr>
            <a:spLocks/>
          </p:cNvSpPr>
          <p:nvPr/>
        </p:nvSpPr>
        <p:spPr bwMode="auto">
          <a:xfrm rot="11701905">
            <a:off x="4022725" y="2601913"/>
            <a:ext cx="4892675" cy="177800"/>
          </a:xfrm>
          <a:prstGeom prst="ellipse">
            <a:avLst/>
          </a:prstGeom>
          <a:solidFill>
            <a:schemeClr val="accent2">
              <a:lumMod val="40000"/>
              <a:lumOff val="60000"/>
              <a:alpha val="50000"/>
            </a:schemeClr>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0" tIns="0" rIns="0" bIns="0">
            <a:prstTxWarp prst="textNoShape">
              <a:avLst/>
            </a:prstTxWarp>
          </a:bodyPr>
          <a:lstStyle/>
          <a:p>
            <a:pPr>
              <a:defRPr/>
            </a:pPr>
            <a:endParaRPr lang="ja-JP" altLang="en-US">
              <a:solidFill>
                <a:srgbClr val="000000"/>
              </a:solidFill>
              <a:latin typeface="Times" charset="0"/>
            </a:endParaRPr>
          </a:p>
        </p:txBody>
      </p:sp>
      <p:sp>
        <p:nvSpPr>
          <p:cNvPr id="22539" name="Oval 11"/>
          <p:cNvSpPr>
            <a:spLocks/>
          </p:cNvSpPr>
          <p:nvPr/>
        </p:nvSpPr>
        <p:spPr bwMode="auto">
          <a:xfrm rot="20702062">
            <a:off x="4022725" y="2595563"/>
            <a:ext cx="4892675" cy="179387"/>
          </a:xfrm>
          <a:prstGeom prst="ellipse">
            <a:avLst/>
          </a:prstGeom>
          <a:solidFill>
            <a:schemeClr val="tx2">
              <a:lumMod val="40000"/>
              <a:lumOff val="60000"/>
              <a:alpha val="50000"/>
            </a:schemeClr>
          </a:solidFill>
          <a:ln>
            <a:solidFill>
              <a:srgbClr val="17375E"/>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0" tIns="0" rIns="0" bIns="0">
            <a:prstTxWarp prst="textNoShape">
              <a:avLst/>
            </a:prstTxWarp>
          </a:bodyPr>
          <a:lstStyle/>
          <a:p>
            <a:pPr>
              <a:defRPr/>
            </a:pPr>
            <a:endParaRPr lang="ja-JP" altLang="en-US">
              <a:solidFill>
                <a:srgbClr val="FFFFFF"/>
              </a:solidFill>
              <a:latin typeface="Times" charset="0"/>
            </a:endParaRPr>
          </a:p>
        </p:txBody>
      </p:sp>
      <p:sp>
        <p:nvSpPr>
          <p:cNvPr id="23567" name="Line 15"/>
          <p:cNvSpPr>
            <a:spLocks noChangeShapeType="1"/>
          </p:cNvSpPr>
          <p:nvPr/>
        </p:nvSpPr>
        <p:spPr bwMode="auto">
          <a:xfrm>
            <a:off x="6477000" y="2600325"/>
            <a:ext cx="304800" cy="98425"/>
          </a:xfrm>
          <a:prstGeom prst="line">
            <a:avLst/>
          </a:prstGeom>
          <a:noFill/>
          <a:ln w="25400">
            <a:solidFill>
              <a:srgbClr val="6E7A89"/>
            </a:solidFill>
            <a:miter lim="800000"/>
            <a:headEnd/>
            <a:tailEnd/>
          </a:ln>
        </p:spPr>
        <p:txBody>
          <a:bodyPr lIns="0" tIns="0" rIns="0" bIns="0">
            <a:prstTxWarp prst="textNoShape">
              <a:avLst/>
            </a:prstTxWarp>
          </a:bodyPr>
          <a:lstStyle/>
          <a:p>
            <a:endParaRPr lang="ja-JP" altLang="en-US"/>
          </a:p>
        </p:txBody>
      </p:sp>
      <p:sp>
        <p:nvSpPr>
          <p:cNvPr id="23568" name="Line 16"/>
          <p:cNvSpPr>
            <a:spLocks noChangeShapeType="1"/>
          </p:cNvSpPr>
          <p:nvPr/>
        </p:nvSpPr>
        <p:spPr bwMode="auto">
          <a:xfrm>
            <a:off x="6477000" y="2590800"/>
            <a:ext cx="304800" cy="98425"/>
          </a:xfrm>
          <a:prstGeom prst="line">
            <a:avLst/>
          </a:prstGeom>
          <a:noFill/>
          <a:ln w="38100">
            <a:solidFill>
              <a:srgbClr val="FF6600"/>
            </a:solidFill>
            <a:miter lim="800000"/>
            <a:headEnd/>
            <a:tailEnd/>
          </a:ln>
        </p:spPr>
        <p:txBody>
          <a:bodyPr lIns="0" tIns="0" rIns="0" bIns="0">
            <a:prstTxWarp prst="textNoShape">
              <a:avLst/>
            </a:prstTxWarp>
          </a:bodyPr>
          <a:lstStyle/>
          <a:p>
            <a:endParaRPr lang="ja-JP" altLang="en-US"/>
          </a:p>
        </p:txBody>
      </p:sp>
      <p:sp>
        <p:nvSpPr>
          <p:cNvPr id="23569" name="Line 17"/>
          <p:cNvSpPr>
            <a:spLocks noChangeShapeType="1"/>
          </p:cNvSpPr>
          <p:nvPr/>
        </p:nvSpPr>
        <p:spPr bwMode="auto">
          <a:xfrm>
            <a:off x="6553200" y="2438400"/>
            <a:ext cx="66675" cy="206375"/>
          </a:xfrm>
          <a:prstGeom prst="line">
            <a:avLst/>
          </a:prstGeom>
          <a:noFill/>
          <a:ln w="25400">
            <a:solidFill>
              <a:srgbClr val="6E7A89"/>
            </a:solidFill>
            <a:miter lim="800000"/>
            <a:headEnd/>
            <a:tailEnd/>
          </a:ln>
        </p:spPr>
        <p:txBody>
          <a:bodyPr lIns="0" tIns="0" rIns="0" bIns="0">
            <a:prstTxWarp prst="textNoShape">
              <a:avLst/>
            </a:prstTxWarp>
          </a:bodyPr>
          <a:lstStyle/>
          <a:p>
            <a:endParaRPr lang="ja-JP" altLang="en-US"/>
          </a:p>
        </p:txBody>
      </p:sp>
      <p:sp>
        <p:nvSpPr>
          <p:cNvPr id="23570" name="Rectangle 18"/>
          <p:cNvSpPr>
            <a:spLocks/>
          </p:cNvSpPr>
          <p:nvPr/>
        </p:nvSpPr>
        <p:spPr bwMode="auto">
          <a:xfrm>
            <a:off x="6400800" y="2194024"/>
            <a:ext cx="134752" cy="307777"/>
          </a:xfrm>
          <a:prstGeom prst="rect">
            <a:avLst/>
          </a:prstGeom>
          <a:noFill/>
          <a:ln w="12700">
            <a:noFill/>
            <a:miter lim="800000"/>
            <a:headEnd/>
            <a:tailEnd/>
          </a:ln>
        </p:spPr>
        <p:txBody>
          <a:bodyPr wrap="none" lIns="0" tIns="0" rIns="0" bIns="0" anchor="ctr">
            <a:prstTxWarp prst="textNoShape">
              <a:avLst/>
            </a:prstTxWarp>
            <a:spAutoFit/>
          </a:bodyPr>
          <a:lstStyle/>
          <a:p>
            <a:r>
              <a:rPr lang="en-US" altLang="ja-JP" dirty="0" err="1">
                <a:solidFill>
                  <a:srgbClr val="FF6600"/>
                </a:solidFill>
                <a:latin typeface="Calibri" charset="0"/>
                <a:ea typeface="Cochin" charset="0"/>
                <a:cs typeface="Cochin" charset="0"/>
              </a:rPr>
              <a:t>d</a:t>
            </a:r>
            <a:endParaRPr lang="en-US" altLang="ja-JP" dirty="0">
              <a:solidFill>
                <a:srgbClr val="FF6600"/>
              </a:solidFill>
              <a:latin typeface="Calibri" charset="0"/>
              <a:ea typeface="Cochin" charset="0"/>
              <a:cs typeface="Cochin" charset="0"/>
            </a:endParaRPr>
          </a:p>
        </p:txBody>
      </p:sp>
      <p:sp>
        <p:nvSpPr>
          <p:cNvPr id="23573" name="テキスト ボックス 27"/>
          <p:cNvSpPr txBox="1">
            <a:spLocks noChangeArrowheads="1"/>
          </p:cNvSpPr>
          <p:nvPr/>
        </p:nvSpPr>
        <p:spPr bwMode="auto">
          <a:xfrm>
            <a:off x="4806183" y="1189038"/>
            <a:ext cx="3220315" cy="369332"/>
          </a:xfrm>
          <a:prstGeom prst="rect">
            <a:avLst/>
          </a:prstGeom>
          <a:noFill/>
          <a:ln w="9525">
            <a:solidFill>
              <a:schemeClr val="accent2"/>
            </a:solidFill>
            <a:miter lim="800000"/>
            <a:headEnd/>
            <a:tailEnd/>
          </a:ln>
        </p:spPr>
        <p:txBody>
          <a:bodyPr wrap="none">
            <a:prstTxWarp prst="textNoShape">
              <a:avLst/>
            </a:prstTxWarp>
            <a:spAutoFit/>
          </a:bodyPr>
          <a:lstStyle/>
          <a:p>
            <a:r>
              <a:rPr lang="en-US" altLang="ja-JP" b="1" dirty="0">
                <a:solidFill>
                  <a:srgbClr val="2D2D8A"/>
                </a:solidFill>
                <a:ea typeface="Arial Black" charset="0"/>
                <a:cs typeface="Lucida Grande"/>
              </a:rPr>
              <a:t>Nano-Beam </a:t>
            </a:r>
            <a:r>
              <a:rPr lang="en-US" altLang="ja-JP" b="1" dirty="0" smtClean="0">
                <a:solidFill>
                  <a:srgbClr val="2D2D8A"/>
                </a:solidFill>
                <a:ea typeface="Arial Black" charset="0"/>
                <a:cs typeface="Lucida Grande"/>
              </a:rPr>
              <a:t>Scheme </a:t>
            </a:r>
            <a:r>
              <a:rPr lang="en-US" altLang="ja-JP" b="1" dirty="0" err="1" smtClean="0">
                <a:solidFill>
                  <a:srgbClr val="2D2D8A"/>
                </a:solidFill>
                <a:ea typeface="Arial Black" charset="0"/>
                <a:cs typeface="Lucida Grande"/>
              </a:rPr>
              <a:t>SuperKEKB</a:t>
            </a:r>
            <a:endParaRPr lang="ja-JP" altLang="en-US" b="1" dirty="0">
              <a:solidFill>
                <a:srgbClr val="2D2D8A"/>
              </a:solidFill>
              <a:ea typeface="Arial Black" charset="0"/>
              <a:cs typeface="Lucida Grande"/>
            </a:endParaRPr>
          </a:p>
        </p:txBody>
      </p:sp>
      <p:sp>
        <p:nvSpPr>
          <p:cNvPr id="23574" name="テキスト ボックス 36"/>
          <p:cNvSpPr txBox="1">
            <a:spLocks noChangeArrowheads="1"/>
          </p:cNvSpPr>
          <p:nvPr/>
        </p:nvSpPr>
        <p:spPr bwMode="auto">
          <a:xfrm>
            <a:off x="6084168" y="3861048"/>
            <a:ext cx="2108269" cy="338554"/>
          </a:xfrm>
          <a:prstGeom prst="rect">
            <a:avLst/>
          </a:prstGeom>
          <a:noFill/>
          <a:ln w="9525">
            <a:noFill/>
            <a:miter lim="800000"/>
            <a:headEnd/>
            <a:tailEnd/>
          </a:ln>
        </p:spPr>
        <p:txBody>
          <a:bodyPr wrap="none">
            <a:prstTxWarp prst="textNoShape">
              <a:avLst/>
            </a:prstTxWarp>
            <a:spAutoFit/>
          </a:bodyPr>
          <a:lstStyle/>
          <a:p>
            <a:r>
              <a:rPr lang="en-US" altLang="ja-JP" sz="1600" dirty="0">
                <a:ea typeface="Arial" charset="0"/>
                <a:cs typeface="Arial" charset="0"/>
              </a:rPr>
              <a:t>Half crossing angle</a:t>
            </a:r>
            <a:r>
              <a:rPr lang="en-US" altLang="ja-JP" sz="1400" dirty="0">
                <a:latin typeface="Arial" charset="0"/>
                <a:ea typeface="Arial" charset="0"/>
                <a:cs typeface="Arial" charset="0"/>
              </a:rPr>
              <a:t>: </a:t>
            </a:r>
            <a:r>
              <a:rPr lang="en-US" altLang="ja-JP" sz="1400" dirty="0">
                <a:latin typeface="Symbol" charset="2"/>
                <a:ea typeface="Symbol" charset="2"/>
                <a:cs typeface="Symbol" charset="2"/>
              </a:rPr>
              <a:t>f</a:t>
            </a:r>
            <a:endParaRPr lang="ja-JP" altLang="en-US" sz="1400" dirty="0">
              <a:latin typeface="Symbol" charset="2"/>
              <a:ea typeface="Symbol" charset="2"/>
              <a:cs typeface="Symbol" charset="2"/>
            </a:endParaRPr>
          </a:p>
        </p:txBody>
      </p:sp>
      <p:sp>
        <p:nvSpPr>
          <p:cNvPr id="42" name="円弧 41"/>
          <p:cNvSpPr/>
          <p:nvPr/>
        </p:nvSpPr>
        <p:spPr>
          <a:xfrm rot="2125523">
            <a:off x="7129463" y="2349500"/>
            <a:ext cx="712787" cy="838200"/>
          </a:xfrm>
          <a:prstGeom prst="arc">
            <a:avLst/>
          </a:prstGeom>
          <a:ln>
            <a:solidFill>
              <a:schemeClr val="bg2">
                <a:lumMod val="50000"/>
              </a:schemeClr>
            </a:solidFill>
          </a:ln>
        </p:spPr>
        <p:style>
          <a:lnRef idx="2">
            <a:schemeClr val="accent1"/>
          </a:lnRef>
          <a:fillRef idx="0">
            <a:schemeClr val="accent1"/>
          </a:fillRef>
          <a:effectRef idx="1">
            <a:schemeClr val="accent1"/>
          </a:effectRef>
          <a:fontRef idx="minor">
            <a:schemeClr val="tx1"/>
          </a:fontRef>
        </p:style>
        <p:txBody>
          <a:bodyPr anchor="ctr">
            <a:prstTxWarp prst="textNoShape">
              <a:avLst/>
            </a:prstTxWarp>
          </a:bodyPr>
          <a:lstStyle/>
          <a:p>
            <a:pPr algn="ctr">
              <a:defRPr/>
            </a:pPr>
            <a:endParaRPr lang="ja-JP" altLang="en-US">
              <a:ea typeface="ＭＳ Ｐゴシック" charset="-128"/>
              <a:cs typeface="ＭＳ Ｐゴシック" charset="-128"/>
            </a:endParaRPr>
          </a:p>
        </p:txBody>
      </p:sp>
      <p:sp>
        <p:nvSpPr>
          <p:cNvPr id="23576" name="テキスト ボックス 42"/>
          <p:cNvSpPr txBox="1">
            <a:spLocks noChangeArrowheads="1"/>
          </p:cNvSpPr>
          <p:nvPr/>
        </p:nvSpPr>
        <p:spPr bwMode="auto">
          <a:xfrm>
            <a:off x="6804248" y="2564904"/>
            <a:ext cx="1475656" cy="338554"/>
          </a:xfrm>
          <a:prstGeom prst="rect">
            <a:avLst/>
          </a:prstGeom>
          <a:noFill/>
          <a:ln w="9525">
            <a:noFill/>
            <a:miter lim="800000"/>
            <a:headEnd/>
            <a:tailEnd/>
          </a:ln>
        </p:spPr>
        <p:txBody>
          <a:bodyPr wrap="square">
            <a:prstTxWarp prst="textNoShape">
              <a:avLst/>
            </a:prstTxWarp>
            <a:spAutoFit/>
          </a:bodyPr>
          <a:lstStyle/>
          <a:p>
            <a:r>
              <a:rPr lang="en-US" altLang="ja-JP" sz="1600" dirty="0" smtClean="0"/>
              <a:t>2</a:t>
            </a:r>
            <a:r>
              <a:rPr lang="en-US" altLang="ja-JP" sz="1600" dirty="0" smtClean="0">
                <a:latin typeface="Symbol" charset="2"/>
                <a:ea typeface="Symbol" charset="2"/>
                <a:cs typeface="Symbol" charset="2"/>
              </a:rPr>
              <a:t> f</a:t>
            </a:r>
            <a:r>
              <a:rPr lang="en-US" altLang="ja-JP" sz="1600" dirty="0" smtClean="0">
                <a:ea typeface="Symbol" charset="2"/>
                <a:cs typeface="Symbol" charset="2"/>
              </a:rPr>
              <a:t> </a:t>
            </a:r>
            <a:r>
              <a:rPr lang="en-US" altLang="ja-JP" sz="1600" dirty="0" smtClean="0">
                <a:ea typeface="Symbol" charset="2"/>
                <a:cs typeface="Lucida Grande"/>
              </a:rPr>
              <a:t>= 83mrad</a:t>
            </a:r>
            <a:endParaRPr lang="ja-JP" altLang="en-US" sz="1600" dirty="0">
              <a:ea typeface="Symbol" charset="2"/>
              <a:cs typeface="Lucida Grande"/>
            </a:endParaRPr>
          </a:p>
        </p:txBody>
      </p:sp>
      <p:cxnSp>
        <p:nvCxnSpPr>
          <p:cNvPr id="46" name="直線矢印コネクタ 45"/>
          <p:cNvCxnSpPr/>
          <p:nvPr/>
        </p:nvCxnSpPr>
        <p:spPr>
          <a:xfrm rot="16200000" flipH="1" flipV="1">
            <a:off x="826294" y="2516982"/>
            <a:ext cx="304800" cy="4762"/>
          </a:xfrm>
          <a:prstGeom prst="straightConnector1">
            <a:avLst/>
          </a:prstGeom>
          <a:ln w="19050" cap="flat" cmpd="sng" algn="ctr">
            <a:solidFill>
              <a:schemeClr val="tx2"/>
            </a:solidFill>
            <a:prstDash val="solid"/>
            <a:round/>
            <a:headEnd type="stealth" w="med" len="lg"/>
            <a:tailEnd type="stealth" w="med" len="lg"/>
          </a:ln>
          <a:effectLst/>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p:nvPr/>
        </p:nvCxnSpPr>
        <p:spPr>
          <a:xfrm>
            <a:off x="4213225" y="2081213"/>
            <a:ext cx="2197100" cy="582612"/>
          </a:xfrm>
          <a:prstGeom prst="straightConnector1">
            <a:avLst/>
          </a:prstGeom>
          <a:ln w="19050" cap="flat" cmpd="sng" algn="ctr">
            <a:solidFill>
              <a:schemeClr val="tx2"/>
            </a:solidFill>
            <a:prstDash val="solid"/>
            <a:headEnd type="stealth" w="med" len="lg"/>
            <a:tailEnd type="stealth" w="med" len="lg"/>
          </a:ln>
          <a:effectLst/>
        </p:spPr>
        <p:style>
          <a:lnRef idx="2">
            <a:schemeClr val="accent1"/>
          </a:lnRef>
          <a:fillRef idx="0">
            <a:schemeClr val="accent1"/>
          </a:fillRef>
          <a:effectRef idx="1">
            <a:schemeClr val="accent1"/>
          </a:effectRef>
          <a:fontRef idx="minor">
            <a:schemeClr val="tx1"/>
          </a:fontRef>
        </p:style>
      </p:cxnSp>
      <p:cxnSp>
        <p:nvCxnSpPr>
          <p:cNvPr id="65" name="直線矢印コネクタ 64"/>
          <p:cNvCxnSpPr/>
          <p:nvPr/>
        </p:nvCxnSpPr>
        <p:spPr>
          <a:xfrm rot="5400000">
            <a:off x="5837238" y="2254250"/>
            <a:ext cx="212725" cy="123825"/>
          </a:xfrm>
          <a:prstGeom prst="straightConnector1">
            <a:avLst/>
          </a:prstGeom>
          <a:ln w="19050" cap="flat" cmpd="sng" algn="ctr">
            <a:solidFill>
              <a:schemeClr val="tx2"/>
            </a:solidFill>
            <a:prstDash val="solid"/>
            <a:headEnd w="med"/>
            <a:tailEnd type="stealth" w="med" len="lg"/>
          </a:ln>
          <a:effectLst/>
        </p:spPr>
        <p:style>
          <a:lnRef idx="2">
            <a:schemeClr val="accent1"/>
          </a:lnRef>
          <a:fillRef idx="0">
            <a:schemeClr val="accent1"/>
          </a:fillRef>
          <a:effectRef idx="1">
            <a:schemeClr val="accent1"/>
          </a:effectRef>
          <a:fontRef idx="minor">
            <a:schemeClr val="tx1"/>
          </a:fontRef>
        </p:style>
      </p:cxnSp>
      <p:cxnSp>
        <p:nvCxnSpPr>
          <p:cNvPr id="66" name="直線矢印コネクタ 65"/>
          <p:cNvCxnSpPr/>
          <p:nvPr/>
        </p:nvCxnSpPr>
        <p:spPr>
          <a:xfrm rot="16200000">
            <a:off x="5679281" y="2528095"/>
            <a:ext cx="212725" cy="125412"/>
          </a:xfrm>
          <a:prstGeom prst="straightConnector1">
            <a:avLst/>
          </a:prstGeom>
          <a:ln w="19050" cap="flat" cmpd="sng" algn="ctr">
            <a:solidFill>
              <a:schemeClr val="tx2"/>
            </a:solidFill>
            <a:prstDash val="solid"/>
            <a:headEnd w="med"/>
            <a:tailEnd type="stealth" w="med" len="lg"/>
          </a:ln>
          <a:effectLst/>
        </p:spPr>
        <p:style>
          <a:lnRef idx="2">
            <a:schemeClr val="accent1"/>
          </a:lnRef>
          <a:fillRef idx="0">
            <a:schemeClr val="accent1"/>
          </a:fillRef>
          <a:effectRef idx="1">
            <a:schemeClr val="accent1"/>
          </a:effectRef>
          <a:fontRef idx="minor">
            <a:schemeClr val="tx1"/>
          </a:fontRef>
        </p:style>
      </p:cxnSp>
      <p:graphicFrame>
        <p:nvGraphicFramePr>
          <p:cNvPr id="23554" name="Object 2"/>
          <p:cNvGraphicFramePr>
            <a:graphicFrameLocks noChangeAspect="1"/>
          </p:cNvGraphicFramePr>
          <p:nvPr/>
        </p:nvGraphicFramePr>
        <p:xfrm>
          <a:off x="812800" y="1973263"/>
          <a:ext cx="303213" cy="344487"/>
        </p:xfrm>
        <a:graphic>
          <a:graphicData uri="http://schemas.openxmlformats.org/presentationml/2006/ole">
            <mc:AlternateContent xmlns:mc="http://schemas.openxmlformats.org/markup-compatibility/2006">
              <mc:Choice xmlns:v="urn:schemas-microsoft-com:vml" Requires="v">
                <p:oleObj spid="_x0000_s1511" name="数式" r:id="rId4" imgW="177800" imgH="203200" progId="Equation.3">
                  <p:embed/>
                </p:oleObj>
              </mc:Choice>
              <mc:Fallback>
                <p:oleObj name="数式" r:id="rId4" imgW="1778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800" y="1973263"/>
                        <a:ext cx="303213" cy="344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5" name="Object 3"/>
          <p:cNvGraphicFramePr>
            <a:graphicFrameLocks noChangeAspect="1"/>
          </p:cNvGraphicFramePr>
          <p:nvPr/>
        </p:nvGraphicFramePr>
        <p:xfrm>
          <a:off x="467338" y="3059530"/>
          <a:ext cx="309562" cy="366531"/>
        </p:xfrm>
        <a:graphic>
          <a:graphicData uri="http://schemas.openxmlformats.org/presentationml/2006/ole">
            <mc:AlternateContent xmlns:mc="http://schemas.openxmlformats.org/markup-compatibility/2006">
              <mc:Choice xmlns:v="urn:schemas-microsoft-com:vml" Requires="v">
                <p:oleObj spid="_x0000_s1512" name="数式" r:id="rId6" imgW="165100" imgH="190500" progId="Equation.3">
                  <p:embed/>
                </p:oleObj>
              </mc:Choice>
              <mc:Fallback>
                <p:oleObj name="数式" r:id="rId6" imgW="165100" imgH="190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338" y="3059530"/>
                        <a:ext cx="309562" cy="3665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6" name="Object 4"/>
          <p:cNvGraphicFramePr>
            <a:graphicFrameLocks noChangeAspect="1"/>
          </p:cNvGraphicFramePr>
          <p:nvPr/>
        </p:nvGraphicFramePr>
        <p:xfrm>
          <a:off x="5868144" y="2996952"/>
          <a:ext cx="1038225" cy="831850"/>
        </p:xfrm>
        <a:graphic>
          <a:graphicData uri="http://schemas.openxmlformats.org/presentationml/2006/ole">
            <mc:AlternateContent xmlns:mc="http://schemas.openxmlformats.org/markup-compatibility/2006">
              <mc:Choice xmlns:v="urn:schemas-microsoft-com:vml" Requires="v">
                <p:oleObj spid="_x0000_s1513" name="数式" r:id="rId8" imgW="482391" imgH="444307" progId="Equation.3">
                  <p:embed/>
                </p:oleObj>
              </mc:Choice>
              <mc:Fallback>
                <p:oleObj name="数式" r:id="rId8" imgW="482391" imgH="44430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68144" y="2996952"/>
                        <a:ext cx="1038225"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81" name="テキスト ボックス 42"/>
          <p:cNvSpPr txBox="1">
            <a:spLocks noChangeArrowheads="1"/>
          </p:cNvSpPr>
          <p:nvPr/>
        </p:nvSpPr>
        <p:spPr bwMode="auto">
          <a:xfrm>
            <a:off x="4695825" y="4152900"/>
            <a:ext cx="3046027" cy="338554"/>
          </a:xfrm>
          <a:prstGeom prst="rect">
            <a:avLst/>
          </a:prstGeom>
          <a:noFill/>
          <a:ln w="9525">
            <a:noFill/>
            <a:miter lim="800000"/>
            <a:headEnd/>
            <a:tailEnd/>
          </a:ln>
        </p:spPr>
        <p:txBody>
          <a:bodyPr wrap="none">
            <a:prstTxWarp prst="textNoShape">
              <a:avLst/>
            </a:prstTxWarp>
            <a:spAutoFit/>
          </a:bodyPr>
          <a:lstStyle/>
          <a:p>
            <a:r>
              <a:rPr lang="en-US" altLang="ja-JP" sz="1600" dirty="0">
                <a:solidFill>
                  <a:srgbClr val="FF6600"/>
                </a:solidFill>
                <a:ea typeface="Arial" charset="0"/>
                <a:cs typeface="Lucida Grande"/>
              </a:rPr>
              <a:t>overlap region &lt;&lt; bunch length</a:t>
            </a:r>
            <a:endParaRPr lang="ja-JP" altLang="en-US" sz="1600" dirty="0">
              <a:solidFill>
                <a:srgbClr val="FF6600"/>
              </a:solidFill>
              <a:ea typeface="Arial Black" charset="0"/>
              <a:cs typeface="Lucida Grande"/>
            </a:endParaRPr>
          </a:p>
        </p:txBody>
      </p:sp>
      <p:graphicFrame>
        <p:nvGraphicFramePr>
          <p:cNvPr id="23557" name="Object 5"/>
          <p:cNvGraphicFramePr>
            <a:graphicFrameLocks noChangeAspect="1"/>
          </p:cNvGraphicFramePr>
          <p:nvPr>
            <p:extLst>
              <p:ext uri="{D42A27DB-BD31-4B8C-83A1-F6EECF244321}">
                <p14:modId xmlns:p14="http://schemas.microsoft.com/office/powerpoint/2010/main" val="1578133918"/>
              </p:ext>
            </p:extLst>
          </p:nvPr>
        </p:nvGraphicFramePr>
        <p:xfrm>
          <a:off x="1385888" y="5039853"/>
          <a:ext cx="1101725" cy="536575"/>
        </p:xfrm>
        <a:graphic>
          <a:graphicData uri="http://schemas.openxmlformats.org/presentationml/2006/ole">
            <mc:AlternateContent xmlns:mc="http://schemas.openxmlformats.org/markup-compatibility/2006">
              <mc:Choice xmlns:v="urn:schemas-microsoft-com:vml" Requires="v">
                <p:oleObj spid="_x0000_s1514" name="数式" r:id="rId10" imgW="469900" imgH="228600" progId="Equation.3">
                  <p:embed/>
                </p:oleObj>
              </mc:Choice>
              <mc:Fallback>
                <p:oleObj name="数式" r:id="rId10" imgW="46990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85888" y="5039853"/>
                        <a:ext cx="1101725" cy="536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82" name="テキスト ボックス 42"/>
          <p:cNvSpPr txBox="1">
            <a:spLocks noChangeArrowheads="1"/>
          </p:cNvSpPr>
          <p:nvPr/>
        </p:nvSpPr>
        <p:spPr bwMode="auto">
          <a:xfrm>
            <a:off x="382588" y="4154488"/>
            <a:ext cx="2938625" cy="338554"/>
          </a:xfrm>
          <a:prstGeom prst="rect">
            <a:avLst/>
          </a:prstGeom>
          <a:noFill/>
          <a:ln w="9525">
            <a:noFill/>
            <a:miter lim="800000"/>
            <a:headEnd/>
            <a:tailEnd/>
          </a:ln>
        </p:spPr>
        <p:txBody>
          <a:bodyPr wrap="none">
            <a:prstTxWarp prst="textNoShape">
              <a:avLst/>
            </a:prstTxWarp>
            <a:spAutoFit/>
          </a:bodyPr>
          <a:lstStyle/>
          <a:p>
            <a:r>
              <a:rPr lang="en-US" altLang="ja-JP" sz="1600" dirty="0">
                <a:ea typeface="Arial" charset="0"/>
                <a:cs typeface="Lucida Grande"/>
              </a:rPr>
              <a:t>overlap region = bunch length</a:t>
            </a:r>
            <a:endParaRPr lang="ja-JP" altLang="en-US" sz="1600" dirty="0">
              <a:ea typeface="Arial Black" charset="0"/>
              <a:cs typeface="Lucida Grande"/>
            </a:endParaRPr>
          </a:p>
        </p:txBody>
      </p:sp>
      <p:graphicFrame>
        <p:nvGraphicFramePr>
          <p:cNvPr id="23558" name="Object 6"/>
          <p:cNvGraphicFramePr>
            <a:graphicFrameLocks noChangeAspect="1"/>
          </p:cNvGraphicFramePr>
          <p:nvPr>
            <p:extLst>
              <p:ext uri="{D42A27DB-BD31-4B8C-83A1-F6EECF244321}">
                <p14:modId xmlns:p14="http://schemas.microsoft.com/office/powerpoint/2010/main" val="1814335087"/>
              </p:ext>
            </p:extLst>
          </p:nvPr>
        </p:nvGraphicFramePr>
        <p:xfrm>
          <a:off x="5076056" y="4738525"/>
          <a:ext cx="1192212" cy="984250"/>
        </p:xfrm>
        <a:graphic>
          <a:graphicData uri="http://schemas.openxmlformats.org/presentationml/2006/ole">
            <mc:AlternateContent xmlns:mc="http://schemas.openxmlformats.org/markup-compatibility/2006">
              <mc:Choice xmlns:v="urn:schemas-microsoft-com:vml" Requires="v">
                <p:oleObj spid="_x0000_s1515" name="数式" r:id="rId12" imgW="508000" imgH="419100" progId="Equation.3">
                  <p:embed/>
                </p:oleObj>
              </mc:Choice>
              <mc:Fallback>
                <p:oleObj name="数式" r:id="rId12" imgW="508000" imgH="4191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76056" y="4738525"/>
                        <a:ext cx="1192212" cy="984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5" name="直線矢印コネクタ 54"/>
          <p:cNvCxnSpPr/>
          <p:nvPr/>
        </p:nvCxnSpPr>
        <p:spPr>
          <a:xfrm flipV="1">
            <a:off x="4368800" y="3281460"/>
            <a:ext cx="527050" cy="163513"/>
          </a:xfrm>
          <a:prstGeom prst="straightConnector1">
            <a:avLst/>
          </a:prstGeom>
          <a:ln w="28575" cap="flat" cmpd="sng" algn="ctr">
            <a:solidFill>
              <a:srgbClr val="3366FF"/>
            </a:solidFill>
            <a:prstDash val="solid"/>
            <a:round/>
            <a:headEnd type="none" w="med" len="med"/>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rot="10800000">
            <a:off x="8120063" y="3273425"/>
            <a:ext cx="587375" cy="152400"/>
          </a:xfrm>
          <a:prstGeom prst="straightConnector1">
            <a:avLst/>
          </a:prstGeom>
          <a:ln w="28575" cap="flat" cmpd="sng" algn="ctr">
            <a:solidFill>
              <a:srgbClr val="3366FF"/>
            </a:solidFill>
            <a:prstDash val="solid"/>
            <a:round/>
            <a:headEnd type="none" w="med" len="med"/>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p:nvPr/>
        </p:nvCxnSpPr>
        <p:spPr>
          <a:xfrm>
            <a:off x="1568450" y="2698750"/>
            <a:ext cx="528638" cy="3175"/>
          </a:xfrm>
          <a:prstGeom prst="straightConnector1">
            <a:avLst/>
          </a:prstGeom>
          <a:ln w="28575" cap="flat" cmpd="sng" algn="ctr">
            <a:solidFill>
              <a:srgbClr val="3366FF"/>
            </a:solidFill>
            <a:prstDash val="solid"/>
            <a:round/>
            <a:headEnd type="none" w="med" len="med"/>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p:nvPr/>
        </p:nvCxnSpPr>
        <p:spPr>
          <a:xfrm flipH="1">
            <a:off x="2130425" y="2706688"/>
            <a:ext cx="527050" cy="3175"/>
          </a:xfrm>
          <a:prstGeom prst="straightConnector1">
            <a:avLst/>
          </a:prstGeom>
          <a:ln w="28575" cap="flat" cmpd="sng" algn="ctr">
            <a:solidFill>
              <a:srgbClr val="3366FF"/>
            </a:solidFill>
            <a:prstDash val="solid"/>
            <a:round/>
            <a:headEnd type="none" w="med" len="med"/>
            <a:tailEnd type="stealth" w="lg" len="lg"/>
          </a:ln>
          <a:effectLst/>
        </p:spPr>
        <p:style>
          <a:lnRef idx="2">
            <a:schemeClr val="accent1"/>
          </a:lnRef>
          <a:fillRef idx="0">
            <a:schemeClr val="accent1"/>
          </a:fillRef>
          <a:effectRef idx="1">
            <a:schemeClr val="accent1"/>
          </a:effectRef>
          <a:fontRef idx="minor">
            <a:schemeClr val="tx1"/>
          </a:fontRef>
        </p:style>
      </p:cxnSp>
      <p:sp>
        <p:nvSpPr>
          <p:cNvPr id="23588" name="テキスト ボックス 38"/>
          <p:cNvSpPr txBox="1">
            <a:spLocks noChangeArrowheads="1"/>
          </p:cNvSpPr>
          <p:nvPr/>
        </p:nvSpPr>
        <p:spPr bwMode="auto">
          <a:xfrm>
            <a:off x="2555776" y="5026557"/>
            <a:ext cx="1204176" cy="461665"/>
          </a:xfrm>
          <a:prstGeom prst="rect">
            <a:avLst/>
          </a:prstGeom>
          <a:noFill/>
          <a:ln w="9525">
            <a:noFill/>
            <a:miter lim="800000"/>
            <a:headEnd/>
            <a:tailEnd/>
          </a:ln>
        </p:spPr>
        <p:txBody>
          <a:bodyPr wrap="none">
            <a:prstTxWarp prst="textNoShape">
              <a:avLst/>
            </a:prstTxWarp>
            <a:spAutoFit/>
          </a:bodyPr>
          <a:lstStyle/>
          <a:p>
            <a:r>
              <a:rPr lang="en-US" altLang="ja-JP" sz="2400" dirty="0">
                <a:ea typeface="Osaka" charset="-128"/>
                <a:cs typeface="Lucida Grande"/>
              </a:rPr>
              <a:t>~ 6 mm</a:t>
            </a:r>
            <a:endParaRPr lang="ja-JP" altLang="en-US" sz="2400" dirty="0">
              <a:ea typeface="Osaka" charset="-128"/>
              <a:cs typeface="Lucida Grande"/>
            </a:endParaRPr>
          </a:p>
        </p:txBody>
      </p:sp>
      <p:sp>
        <p:nvSpPr>
          <p:cNvPr id="23589" name="テキスト ボックス 39"/>
          <p:cNvSpPr txBox="1">
            <a:spLocks noChangeArrowheads="1"/>
          </p:cNvSpPr>
          <p:nvPr/>
        </p:nvSpPr>
        <p:spPr bwMode="auto">
          <a:xfrm flipH="1">
            <a:off x="6372200" y="5026557"/>
            <a:ext cx="1979985" cy="461665"/>
          </a:xfrm>
          <a:prstGeom prst="rect">
            <a:avLst/>
          </a:prstGeom>
          <a:noFill/>
          <a:ln w="9525">
            <a:noFill/>
            <a:miter lim="800000"/>
            <a:headEnd/>
            <a:tailEnd/>
          </a:ln>
        </p:spPr>
        <p:txBody>
          <a:bodyPr wrap="square">
            <a:prstTxWarp prst="textNoShape">
              <a:avLst/>
            </a:prstTxWarp>
            <a:spAutoFit/>
          </a:bodyPr>
          <a:lstStyle/>
          <a:p>
            <a:r>
              <a:rPr lang="en-US" altLang="ja-JP" sz="2400" dirty="0">
                <a:solidFill>
                  <a:srgbClr val="FF6600"/>
                </a:solidFill>
                <a:ea typeface="Osaka" charset="-128"/>
                <a:cs typeface="Lucida Grande"/>
              </a:rPr>
              <a:t>~ 300</a:t>
            </a:r>
            <a:r>
              <a:rPr lang="en-US" altLang="ja-JP" sz="2400" dirty="0" smtClean="0">
                <a:solidFill>
                  <a:srgbClr val="FF6600"/>
                </a:solidFill>
                <a:ea typeface="Osaka" charset="-128"/>
                <a:cs typeface="Lucida Grande"/>
              </a:rPr>
              <a:t> </a:t>
            </a:r>
            <a:r>
              <a:rPr kumimoji="0" lang="en-US" altLang="ja-JP" sz="2400" dirty="0" err="1" smtClean="0">
                <a:solidFill>
                  <a:srgbClr val="FF6600"/>
                </a:solidFill>
                <a:ea typeface="ヒラギノ角ゴ ProN W6" charset="-128"/>
                <a:cs typeface="Lucida Grande"/>
              </a:rPr>
              <a:t>μ</a:t>
            </a:r>
            <a:r>
              <a:rPr lang="en-US" altLang="ja-JP" sz="2400" dirty="0" err="1" smtClean="0">
                <a:solidFill>
                  <a:srgbClr val="FF6600"/>
                </a:solidFill>
                <a:ea typeface="Osaka" charset="-128"/>
                <a:cs typeface="Lucida Grande"/>
              </a:rPr>
              <a:t>m</a:t>
            </a:r>
            <a:endParaRPr lang="ja-JP" altLang="en-US" sz="2400" dirty="0">
              <a:solidFill>
                <a:srgbClr val="FF6600"/>
              </a:solidFill>
              <a:ea typeface="Osaka" charset="-128"/>
              <a:cs typeface="Lucida Grande"/>
            </a:endParaRPr>
          </a:p>
        </p:txBody>
      </p:sp>
      <p:graphicFrame>
        <p:nvGraphicFramePr>
          <p:cNvPr id="23559" name="Object 7"/>
          <p:cNvGraphicFramePr>
            <a:graphicFrameLocks noChangeAspect="1"/>
          </p:cNvGraphicFramePr>
          <p:nvPr/>
        </p:nvGraphicFramePr>
        <p:xfrm>
          <a:off x="5970588" y="1771650"/>
          <a:ext cx="303212" cy="344488"/>
        </p:xfrm>
        <a:graphic>
          <a:graphicData uri="http://schemas.openxmlformats.org/presentationml/2006/ole">
            <mc:AlternateContent xmlns:mc="http://schemas.openxmlformats.org/markup-compatibility/2006">
              <mc:Choice xmlns:v="urn:schemas-microsoft-com:vml" Requires="v">
                <p:oleObj spid="_x0000_s1516" name="数式" r:id="rId14" imgW="177800" imgH="203200" progId="Equation.3">
                  <p:embed/>
                </p:oleObj>
              </mc:Choice>
              <mc:Fallback>
                <p:oleObj name="数式" r:id="rId14" imgW="177800" imgH="203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0588" y="1771650"/>
                        <a:ext cx="303212"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60" name="Object 8"/>
          <p:cNvGraphicFramePr>
            <a:graphicFrameLocks noChangeAspect="1"/>
          </p:cNvGraphicFramePr>
          <p:nvPr/>
        </p:nvGraphicFramePr>
        <p:xfrm>
          <a:off x="4112348" y="1725711"/>
          <a:ext cx="309214" cy="359718"/>
        </p:xfrm>
        <a:graphic>
          <a:graphicData uri="http://schemas.openxmlformats.org/presentationml/2006/ole">
            <mc:AlternateContent xmlns:mc="http://schemas.openxmlformats.org/markup-compatibility/2006">
              <mc:Choice xmlns:v="urn:schemas-microsoft-com:vml" Requires="v">
                <p:oleObj spid="_x0000_s1517" name="Equation" r:id="rId15" imgW="165100" imgH="190500" progId="Equation.DSMT4">
                  <p:embed/>
                </p:oleObj>
              </mc:Choice>
              <mc:Fallback>
                <p:oleObj name="Equation" r:id="rId15" imgW="165100" imgH="190500"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12348" y="1725711"/>
                        <a:ext cx="309214" cy="3597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91" name="正方形/長方形 42"/>
          <p:cNvSpPr>
            <a:spLocks noChangeArrowheads="1"/>
          </p:cNvSpPr>
          <p:nvPr/>
        </p:nvSpPr>
        <p:spPr bwMode="auto">
          <a:xfrm>
            <a:off x="4340435" y="1705365"/>
            <a:ext cx="1031127" cy="369332"/>
          </a:xfrm>
          <a:prstGeom prst="rect">
            <a:avLst/>
          </a:prstGeom>
          <a:noFill/>
          <a:ln w="9525">
            <a:noFill/>
            <a:miter lim="800000"/>
            <a:headEnd/>
            <a:tailEnd/>
          </a:ln>
        </p:spPr>
        <p:txBody>
          <a:bodyPr wrap="none">
            <a:prstTxWarp prst="textNoShape">
              <a:avLst/>
            </a:prstTxWarp>
            <a:spAutoFit/>
          </a:bodyPr>
          <a:lstStyle/>
          <a:p>
            <a:r>
              <a:rPr lang="en-US" altLang="ja-JP" sz="1800" dirty="0" smtClean="0">
                <a:ea typeface="Osaka" charset="-128"/>
                <a:cs typeface="Osaka" charset="-128"/>
              </a:rPr>
              <a:t> 5</a:t>
            </a:r>
            <a:r>
              <a:rPr lang="en-US" altLang="ja-JP" sz="1800" dirty="0">
                <a:ea typeface="Osaka" charset="-128"/>
                <a:cs typeface="Osaka" charset="-128"/>
              </a:rPr>
              <a:t>-6 mm</a:t>
            </a:r>
            <a:endParaRPr lang="ja-JP" altLang="en-US" sz="1800" dirty="0">
              <a:ea typeface="Osaka" charset="-128"/>
              <a:cs typeface="Osaka" charset="-128"/>
            </a:endParaRPr>
          </a:p>
        </p:txBody>
      </p:sp>
      <p:sp>
        <p:nvSpPr>
          <p:cNvPr id="23592" name="正方形/長方形 43"/>
          <p:cNvSpPr>
            <a:spLocks noChangeArrowheads="1"/>
          </p:cNvSpPr>
          <p:nvPr/>
        </p:nvSpPr>
        <p:spPr bwMode="auto">
          <a:xfrm>
            <a:off x="6225173" y="1766693"/>
            <a:ext cx="1165225" cy="368300"/>
          </a:xfrm>
          <a:prstGeom prst="rect">
            <a:avLst/>
          </a:prstGeom>
          <a:noFill/>
          <a:ln w="9525">
            <a:noFill/>
            <a:miter lim="800000"/>
            <a:headEnd/>
            <a:tailEnd/>
          </a:ln>
        </p:spPr>
        <p:txBody>
          <a:bodyPr wrap="none">
            <a:prstTxWarp prst="textNoShape">
              <a:avLst/>
            </a:prstTxWarp>
            <a:spAutoFit/>
          </a:bodyPr>
          <a:lstStyle/>
          <a:p>
            <a:r>
              <a:rPr lang="en-US" altLang="ja-JP" sz="1800" dirty="0">
                <a:ea typeface="Osaka" charset="-128"/>
                <a:cs typeface="Osaka" charset="-128"/>
              </a:rPr>
              <a:t>10-12 </a:t>
            </a:r>
            <a:r>
              <a:rPr lang="en-US" altLang="ja-JP" sz="1800" dirty="0">
                <a:latin typeface="Symbol" charset="2"/>
                <a:ea typeface="Symbol" charset="2"/>
                <a:cs typeface="Symbol" charset="2"/>
              </a:rPr>
              <a:t>m</a:t>
            </a:r>
            <a:r>
              <a:rPr lang="en-US" altLang="ja-JP" sz="1800" dirty="0">
                <a:ea typeface="Osaka" charset="-128"/>
                <a:cs typeface="Osaka" charset="-128"/>
              </a:rPr>
              <a:t>m</a:t>
            </a:r>
            <a:endParaRPr lang="ja-JP" altLang="en-US" sz="1800" dirty="0">
              <a:ea typeface="Osaka" charset="-128"/>
              <a:cs typeface="Osaka" charset="-128"/>
            </a:endParaRPr>
          </a:p>
        </p:txBody>
      </p:sp>
      <p:sp>
        <p:nvSpPr>
          <p:cNvPr id="23593" name="正方形/長方形 44"/>
          <p:cNvSpPr>
            <a:spLocks noChangeArrowheads="1"/>
          </p:cNvSpPr>
          <p:nvPr/>
        </p:nvSpPr>
        <p:spPr bwMode="auto">
          <a:xfrm>
            <a:off x="1155700" y="1963738"/>
            <a:ext cx="1420813" cy="368300"/>
          </a:xfrm>
          <a:prstGeom prst="rect">
            <a:avLst/>
          </a:prstGeom>
          <a:noFill/>
          <a:ln w="9525">
            <a:noFill/>
            <a:miter lim="800000"/>
            <a:headEnd/>
            <a:tailEnd/>
          </a:ln>
        </p:spPr>
        <p:txBody>
          <a:bodyPr wrap="none">
            <a:prstTxWarp prst="textNoShape">
              <a:avLst/>
            </a:prstTxWarp>
            <a:spAutoFit/>
          </a:bodyPr>
          <a:lstStyle/>
          <a:p>
            <a:r>
              <a:rPr lang="en-US" altLang="ja-JP" sz="1800" dirty="0">
                <a:ea typeface="Osaka" charset="-128"/>
                <a:cs typeface="Osaka" charset="-128"/>
              </a:rPr>
              <a:t>100-150 </a:t>
            </a:r>
            <a:r>
              <a:rPr lang="en-US" altLang="ja-JP" sz="1800" dirty="0">
                <a:latin typeface="Symbol" charset="2"/>
                <a:ea typeface="Symbol" charset="2"/>
                <a:cs typeface="Symbol" charset="2"/>
              </a:rPr>
              <a:t>m</a:t>
            </a:r>
            <a:r>
              <a:rPr lang="en-US" altLang="ja-JP" sz="1800" dirty="0">
                <a:ea typeface="Osaka" charset="-128"/>
                <a:cs typeface="Osaka" charset="-128"/>
              </a:rPr>
              <a:t>m</a:t>
            </a:r>
            <a:endParaRPr lang="ja-JP" altLang="en-US" sz="1800" dirty="0">
              <a:ea typeface="Osaka" charset="-128"/>
              <a:cs typeface="Osaka" charset="-128"/>
            </a:endParaRPr>
          </a:p>
        </p:txBody>
      </p:sp>
      <p:sp>
        <p:nvSpPr>
          <p:cNvPr id="23594" name="正方形/長方形 46"/>
          <p:cNvSpPr>
            <a:spLocks noChangeArrowheads="1"/>
          </p:cNvSpPr>
          <p:nvPr/>
        </p:nvSpPr>
        <p:spPr bwMode="auto">
          <a:xfrm>
            <a:off x="728663" y="3043238"/>
            <a:ext cx="1031127" cy="369332"/>
          </a:xfrm>
          <a:prstGeom prst="rect">
            <a:avLst/>
          </a:prstGeom>
          <a:noFill/>
          <a:ln w="9525">
            <a:noFill/>
            <a:miter lim="800000"/>
            <a:headEnd/>
            <a:tailEnd/>
          </a:ln>
        </p:spPr>
        <p:txBody>
          <a:bodyPr wrap="none">
            <a:prstTxWarp prst="textNoShape">
              <a:avLst/>
            </a:prstTxWarp>
            <a:spAutoFit/>
          </a:bodyPr>
          <a:lstStyle/>
          <a:p>
            <a:r>
              <a:rPr lang="en-US" altLang="ja-JP" sz="1800" dirty="0" smtClean="0">
                <a:ea typeface="Osaka" charset="-128"/>
                <a:cs typeface="Osaka" charset="-128"/>
              </a:rPr>
              <a:t> 6</a:t>
            </a:r>
            <a:r>
              <a:rPr lang="en-US" altLang="ja-JP" sz="1800" dirty="0">
                <a:ea typeface="Osaka" charset="-128"/>
                <a:cs typeface="Osaka" charset="-128"/>
              </a:rPr>
              <a:t>-7 mm</a:t>
            </a:r>
            <a:endParaRPr lang="ja-JP" altLang="en-US" sz="1800" dirty="0">
              <a:ea typeface="Osaka" charset="-128"/>
              <a:cs typeface="Osaka" charset="-128"/>
            </a:endParaRPr>
          </a:p>
        </p:txBody>
      </p:sp>
      <p:sp>
        <p:nvSpPr>
          <p:cNvPr id="58" name="正方形/長方形 57"/>
          <p:cNvSpPr/>
          <p:nvPr/>
        </p:nvSpPr>
        <p:spPr>
          <a:xfrm>
            <a:off x="450850" y="4670425"/>
            <a:ext cx="8097838" cy="1062831"/>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23597" name="テキスト ボックス 43"/>
          <p:cNvSpPr txBox="1">
            <a:spLocks noChangeArrowheads="1"/>
          </p:cNvSpPr>
          <p:nvPr/>
        </p:nvSpPr>
        <p:spPr bwMode="auto">
          <a:xfrm>
            <a:off x="801101" y="4608513"/>
            <a:ext cx="2550698" cy="369332"/>
          </a:xfrm>
          <a:prstGeom prst="rect">
            <a:avLst/>
          </a:prstGeom>
          <a:noFill/>
          <a:ln w="9525">
            <a:noFill/>
            <a:miter lim="800000"/>
            <a:headEnd/>
            <a:tailEnd/>
          </a:ln>
        </p:spPr>
        <p:txBody>
          <a:bodyPr wrap="none">
            <a:prstTxWarp prst="textNoShape">
              <a:avLst/>
            </a:prstTxWarp>
            <a:spAutoFit/>
          </a:bodyPr>
          <a:lstStyle/>
          <a:p>
            <a:pPr algn="ctr"/>
            <a:r>
              <a:rPr lang="en-US" altLang="ja-JP" dirty="0">
                <a:ea typeface="Arial Black" charset="0"/>
                <a:cs typeface="Lucida Grande"/>
              </a:rPr>
              <a:t>Hourglass requirement</a:t>
            </a:r>
            <a:endParaRPr lang="ja-JP" altLang="en-US" dirty="0">
              <a:ea typeface="Arial Black" charset="0"/>
              <a:cs typeface="Lucida Grande"/>
            </a:endParaRPr>
          </a:p>
        </p:txBody>
      </p:sp>
      <p:sp>
        <p:nvSpPr>
          <p:cNvPr id="23598" name="TextBox 59"/>
          <p:cNvSpPr txBox="1">
            <a:spLocks noChangeArrowheads="1"/>
          </p:cNvSpPr>
          <p:nvPr/>
        </p:nvSpPr>
        <p:spPr bwMode="auto">
          <a:xfrm>
            <a:off x="701903" y="5805264"/>
            <a:ext cx="5527205" cy="923330"/>
          </a:xfrm>
          <a:prstGeom prst="rect">
            <a:avLst/>
          </a:prstGeom>
          <a:solidFill>
            <a:schemeClr val="bg1"/>
          </a:solidFill>
          <a:ln w="9525">
            <a:noFill/>
            <a:miter lim="800000"/>
            <a:headEnd/>
            <a:tailEnd/>
          </a:ln>
        </p:spPr>
        <p:txBody>
          <a:bodyPr wrap="square">
            <a:prstTxWarp prst="textNoShape">
              <a:avLst/>
            </a:prstTxWarp>
            <a:spAutoFit/>
          </a:bodyPr>
          <a:lstStyle/>
          <a:p>
            <a:r>
              <a:rPr kumimoji="0" lang="en-US" altLang="ja-JP" sz="1800" dirty="0" smtClean="0">
                <a:solidFill>
                  <a:srgbClr val="FF6600"/>
                </a:solidFill>
                <a:ea typeface="ヒラギノ角ゴ ProN W6" charset="-128"/>
                <a:cs typeface="Lucida Grande"/>
              </a:rPr>
              <a:t>Vertical beta function at IP can be squeezed to ~300μm.</a:t>
            </a:r>
            <a:endParaRPr kumimoji="0" lang="en-US" altLang="ja-JP" sz="1800" dirty="0" smtClean="0">
              <a:solidFill>
                <a:srgbClr val="FF6600"/>
              </a:solidFill>
              <a:ea typeface="ヒラギノ角ゴ ProN W6" charset="-128"/>
              <a:cs typeface="ヒラギノ角ゴ ProN W6" charset="-128"/>
            </a:endParaRPr>
          </a:p>
          <a:p>
            <a:r>
              <a:rPr kumimoji="0" lang="en-US" altLang="ja-JP" sz="1800" dirty="0" smtClean="0">
                <a:solidFill>
                  <a:srgbClr val="FF6600"/>
                </a:solidFill>
                <a:ea typeface="ヒラギノ角ゴ ProN W6" charset="-128"/>
                <a:cs typeface="Lucida Grande"/>
              </a:rPr>
              <a:t>Need small horizontal beam size at IP.</a:t>
            </a:r>
          </a:p>
          <a:p>
            <a:r>
              <a:rPr kumimoji="0" lang="ja-JP" sz="1800" dirty="0">
                <a:solidFill>
                  <a:srgbClr val="FF6600"/>
                </a:solidFill>
                <a:ea typeface="ヒラギノ角ゴ ProN W6" charset="-128"/>
                <a:cs typeface="Lucida Grande"/>
              </a:rPr>
              <a:t>　</a:t>
            </a:r>
            <a:r>
              <a:rPr kumimoji="0" lang="en-US" altLang="ja-JP" sz="1800" dirty="0" smtClean="0">
                <a:solidFill>
                  <a:srgbClr val="FF6600"/>
                </a:solidFill>
                <a:ea typeface="ヒラギノ角ゴ ProN W6" charset="-128"/>
                <a:cs typeface="Lucida Grande"/>
              </a:rPr>
              <a:t>→ low emittance, small horizontal beta function at</a:t>
            </a:r>
            <a:r>
              <a:rPr kumimoji="0" lang="en-US" altLang="ja-JP" sz="1800" dirty="0" smtClean="0">
                <a:solidFill>
                  <a:srgbClr val="FF6600"/>
                </a:solidFill>
                <a:ea typeface="ヒラギノ角ゴ ProN W6" charset="-128"/>
                <a:cs typeface="ヒラギノ角ゴ ProN W6" charset="-128"/>
              </a:rPr>
              <a:t> </a:t>
            </a:r>
            <a:r>
              <a:rPr kumimoji="0" lang="en-US" altLang="ja-JP" sz="1800" dirty="0" smtClean="0">
                <a:solidFill>
                  <a:srgbClr val="FF6600"/>
                </a:solidFill>
                <a:ea typeface="ヒラギノ角ゴ ProN W6" charset="-128"/>
                <a:cs typeface="Lucida Grande"/>
              </a:rPr>
              <a:t>IP.</a:t>
            </a:r>
            <a:endParaRPr lang="ja-JP" altLang="en-US" sz="1800" dirty="0">
              <a:solidFill>
                <a:srgbClr val="FF6600"/>
              </a:solidFill>
              <a:cs typeface="Lucida Grande"/>
            </a:endParaRPr>
          </a:p>
        </p:txBody>
      </p:sp>
      <p:sp>
        <p:nvSpPr>
          <p:cNvPr id="47" name="テキスト ボックス 27"/>
          <p:cNvSpPr txBox="1">
            <a:spLocks noChangeArrowheads="1"/>
          </p:cNvSpPr>
          <p:nvPr/>
        </p:nvSpPr>
        <p:spPr bwMode="auto">
          <a:xfrm>
            <a:off x="529146" y="1192478"/>
            <a:ext cx="3228769" cy="369332"/>
          </a:xfrm>
          <a:prstGeom prst="rect">
            <a:avLst/>
          </a:prstGeom>
          <a:noFill/>
          <a:ln w="9525">
            <a:solidFill>
              <a:schemeClr val="accent2"/>
            </a:solidFill>
            <a:miter lim="800000"/>
            <a:headEnd/>
            <a:tailEnd/>
          </a:ln>
        </p:spPr>
        <p:txBody>
          <a:bodyPr wrap="none">
            <a:prstTxWarp prst="textNoShape">
              <a:avLst/>
            </a:prstTxWarp>
            <a:spAutoFit/>
          </a:bodyPr>
          <a:lstStyle/>
          <a:p>
            <a:r>
              <a:rPr lang="en-US" altLang="ja-JP" b="1" dirty="0" smtClean="0">
                <a:solidFill>
                  <a:srgbClr val="2D2D8A"/>
                </a:solidFill>
                <a:ea typeface="Arial Black" charset="0"/>
                <a:cs typeface="Lucida Grande"/>
              </a:rPr>
              <a:t>KEKB </a:t>
            </a:r>
            <a:r>
              <a:rPr lang="en-US" altLang="ja-JP" dirty="0" smtClean="0">
                <a:solidFill>
                  <a:srgbClr val="2D2D8A"/>
                </a:solidFill>
                <a:ea typeface="Arial Black" charset="0"/>
                <a:cs typeface="Lucida Grande"/>
              </a:rPr>
              <a:t>head-on (crab crossing)</a:t>
            </a:r>
            <a:endParaRPr lang="ja-JP" altLang="en-US" dirty="0">
              <a:solidFill>
                <a:srgbClr val="2D2D8A"/>
              </a:solidFill>
              <a:ea typeface="Arial Black" charset="0"/>
              <a:cs typeface="Lucida Grande"/>
            </a:endParaRPr>
          </a:p>
        </p:txBody>
      </p:sp>
      <p:sp>
        <p:nvSpPr>
          <p:cNvPr id="2" name="タイトル 1"/>
          <p:cNvSpPr>
            <a:spLocks noGrp="1"/>
          </p:cNvSpPr>
          <p:nvPr>
            <p:ph type="title"/>
          </p:nvPr>
        </p:nvSpPr>
        <p:spPr>
          <a:xfrm>
            <a:off x="382588" y="53271"/>
            <a:ext cx="8229600" cy="1143000"/>
          </a:xfrm>
        </p:spPr>
        <p:txBody>
          <a:bodyPr/>
          <a:lstStyle/>
          <a:p>
            <a:r>
              <a:rPr kumimoji="1" lang="en-US" altLang="ja-JP" dirty="0" smtClean="0">
                <a:solidFill>
                  <a:srgbClr val="0000FF"/>
                </a:solidFill>
                <a:latin typeface="Marker Felt"/>
                <a:cs typeface="Marker Felt"/>
              </a:rPr>
              <a:t>Collision Scheme</a:t>
            </a:r>
            <a:endParaRPr kumimoji="1" lang="ja-JP" altLang="en-US" dirty="0">
              <a:solidFill>
                <a:srgbClr val="0000FF"/>
              </a:solidFill>
              <a:latin typeface="Marker Felt"/>
              <a:cs typeface="Marker Felt"/>
            </a:endParaRPr>
          </a:p>
        </p:txBody>
      </p:sp>
      <p:sp>
        <p:nvSpPr>
          <p:cNvPr id="3" name="テキスト ボックス 2"/>
          <p:cNvSpPr txBox="1"/>
          <p:nvPr/>
        </p:nvSpPr>
        <p:spPr>
          <a:xfrm>
            <a:off x="6223707" y="5941950"/>
            <a:ext cx="2864887" cy="646331"/>
          </a:xfrm>
          <a:prstGeom prst="rect">
            <a:avLst/>
          </a:prstGeom>
          <a:solidFill>
            <a:schemeClr val="accent1">
              <a:lumMod val="20000"/>
              <a:lumOff val="80000"/>
            </a:schemeClr>
          </a:solidFill>
          <a:ln>
            <a:solidFill>
              <a:srgbClr val="FF0000"/>
            </a:solidFill>
          </a:ln>
        </p:spPr>
        <p:txBody>
          <a:bodyPr wrap="none" rtlCol="0">
            <a:spAutoFit/>
          </a:bodyPr>
          <a:lstStyle/>
          <a:p>
            <a:r>
              <a:rPr lang="en-US" altLang="ja-JP" dirty="0" smtClean="0"/>
              <a:t>No crab waist scheme</a:t>
            </a:r>
            <a:r>
              <a:rPr lang="en-US" altLang="ja-JP" dirty="0"/>
              <a:t> </a:t>
            </a:r>
            <a:r>
              <a:rPr lang="en-US" altLang="ja-JP" dirty="0" smtClean="0"/>
              <a:t>has</a:t>
            </a:r>
            <a:br>
              <a:rPr lang="en-US" altLang="ja-JP" dirty="0" smtClean="0"/>
            </a:br>
            <a:r>
              <a:rPr lang="en-US" altLang="ja-JP" dirty="0" smtClean="0"/>
              <a:t>been assumed at </a:t>
            </a:r>
            <a:r>
              <a:rPr lang="en-US" altLang="ja-JP" dirty="0" err="1" smtClean="0"/>
              <a:t>SuperKEKB</a:t>
            </a:r>
            <a:endParaRPr kumimoji="1" lang="ja-JP" altLang="en-US" dirty="0"/>
          </a:p>
        </p:txBody>
      </p:sp>
      <p:sp>
        <p:nvSpPr>
          <p:cNvPr id="4" name="テキスト ボックス 3"/>
          <p:cNvSpPr txBox="1"/>
          <p:nvPr/>
        </p:nvSpPr>
        <p:spPr>
          <a:xfrm>
            <a:off x="7154401" y="862165"/>
            <a:ext cx="1304902" cy="369332"/>
          </a:xfrm>
          <a:prstGeom prst="rect">
            <a:avLst/>
          </a:prstGeom>
          <a:noFill/>
        </p:spPr>
        <p:txBody>
          <a:bodyPr wrap="none" rtlCol="0">
            <a:spAutoFit/>
          </a:bodyPr>
          <a:lstStyle/>
          <a:p>
            <a:r>
              <a:rPr kumimoji="1" lang="en-US" altLang="ja-JP" dirty="0" smtClean="0"/>
              <a:t>P. Raimondi</a:t>
            </a:r>
            <a:endParaRPr kumimoji="1" lang="ja-JP" altLang="en-US" dirty="0"/>
          </a:p>
        </p:txBody>
      </p:sp>
    </p:spTree>
    <p:extLst>
      <p:ext uri="{BB962C8B-B14F-4D97-AF65-F5344CB8AC3E}">
        <p14:creationId xmlns:p14="http://schemas.microsoft.com/office/powerpoint/2010/main" val="409589193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bwMode="auto">
          <a:xfrm>
            <a:off x="926455" y="1302619"/>
            <a:ext cx="7139285" cy="5316512"/>
          </a:xfrm>
          <a:prstGeom prst="rect">
            <a:avLst/>
          </a:prstGeom>
          <a:solidFill>
            <a:schemeClr val="bg2"/>
          </a:solidFill>
          <a:ln>
            <a:noFill/>
          </a:ln>
          <a:effectLst/>
        </p:spPr>
        <p:txBody>
          <a:bodyPr lIns="64291" tIns="32146" rIns="64291" bIns="32146"/>
          <a:lstStyle/>
          <a:p>
            <a:pPr>
              <a:defRPr/>
            </a:pPr>
            <a:endParaRPr lang="ja-JP" altLang="en-US"/>
          </a:p>
        </p:txBody>
      </p:sp>
      <p:pic>
        <p:nvPicPr>
          <p:cNvPr id="1331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0065" y="1452191"/>
            <a:ext cx="6582296" cy="486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p:nvPr>
        </p:nvSpPr>
        <p:spPr>
          <a:xfrm>
            <a:off x="89297" y="276820"/>
            <a:ext cx="8992195" cy="919758"/>
          </a:xfrm>
        </p:spPr>
        <p:txBody>
          <a:bodyPr/>
          <a:lstStyle/>
          <a:p>
            <a:pPr>
              <a:defRPr/>
            </a:pPr>
            <a:r>
              <a:rPr kumimoji="0" lang="en-US" altLang="ja-JP" sz="3800" b="1" dirty="0" err="1">
                <a:solidFill>
                  <a:srgbClr val="0000FF"/>
                </a:solidFill>
                <a:latin typeface="Marker Felt"/>
                <a:cs typeface="Marker Felt"/>
                <a:sym typeface="Helvetica Neue" charset="0"/>
              </a:rPr>
              <a:t>SuperKEKB</a:t>
            </a:r>
            <a:r>
              <a:rPr kumimoji="0" lang="en-US" altLang="ja-JP" sz="3800" b="1" dirty="0">
                <a:solidFill>
                  <a:srgbClr val="0000FF"/>
                </a:solidFill>
                <a:latin typeface="Marker Felt"/>
                <a:cs typeface="Marker Felt"/>
                <a:sym typeface="Helvetica Neue" charset="0"/>
              </a:rPr>
              <a:t> luminosity projection</a:t>
            </a:r>
            <a:endParaRPr kumimoji="0" lang="en-US" altLang="ja-JP" sz="3800" b="1" dirty="0">
              <a:solidFill>
                <a:srgbClr val="0000FF"/>
              </a:solidFill>
              <a:latin typeface="Marker Felt"/>
              <a:ea typeface="ヒラギノ角ゴ ProN W6" charset="0"/>
              <a:cs typeface="Marker Felt"/>
              <a:sym typeface="Helvetica Neue" charset="0"/>
            </a:endParaRPr>
          </a:p>
        </p:txBody>
      </p:sp>
      <p:sp>
        <p:nvSpPr>
          <p:cNvPr id="13315" name="Rectangle 3"/>
          <p:cNvSpPr>
            <a:spLocks/>
          </p:cNvSpPr>
          <p:nvPr/>
        </p:nvSpPr>
        <p:spPr bwMode="auto">
          <a:xfrm>
            <a:off x="2959076" y="2049274"/>
            <a:ext cx="25046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i="1">
                <a:solidFill>
                  <a:schemeClr val="tx1"/>
                </a:solidFill>
                <a:effectLst>
                  <a:outerShdw blurRad="38100" dist="38100" dir="2700000" algn="tl">
                    <a:srgbClr val="000000"/>
                  </a:outerShdw>
                </a:effectLst>
                <a:ea typeface="ＭＳ Ｐゴシック" charset="0"/>
                <a:cs typeface="Hoefler Text" charset="0"/>
              </a:rPr>
              <a:t>Goal of Belle II/SuperKEKB</a:t>
            </a:r>
          </a:p>
        </p:txBody>
      </p:sp>
      <p:sp>
        <p:nvSpPr>
          <p:cNvPr id="13316" name="Line 4"/>
          <p:cNvSpPr>
            <a:spLocks noChangeShapeType="1"/>
          </p:cNvSpPr>
          <p:nvPr/>
        </p:nvSpPr>
        <p:spPr bwMode="auto">
          <a:xfrm>
            <a:off x="2089547" y="2509242"/>
            <a:ext cx="5416972" cy="0"/>
          </a:xfrm>
          <a:prstGeom prst="line">
            <a:avLst/>
          </a:prstGeom>
          <a:noFill/>
          <a:ln w="50800" cap="flat">
            <a:solidFill>
              <a:srgbClr val="E6578D"/>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ja-JP" altLang="en-US"/>
          </a:p>
        </p:txBody>
      </p:sp>
      <p:sp>
        <p:nvSpPr>
          <p:cNvPr id="13318" name="Rectangle 6"/>
          <p:cNvSpPr>
            <a:spLocks/>
          </p:cNvSpPr>
          <p:nvPr/>
        </p:nvSpPr>
        <p:spPr bwMode="auto">
          <a:xfrm>
            <a:off x="6154787" y="3916530"/>
            <a:ext cx="11892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sz="1300" b="1">
                <a:effectLst>
                  <a:outerShdw blurRad="38100" dist="38100" dir="2700000" algn="tl">
                    <a:srgbClr val="000000"/>
                  </a:outerShdw>
                </a:effectLst>
                <a:latin typeface="Helvetica Neue" charset="0"/>
                <a:ea typeface="ＭＳ Ｐゴシック" charset="0"/>
                <a:cs typeface="Helvetica Neue" charset="0"/>
                <a:sym typeface="Helvetica Neue" charset="0"/>
              </a:rPr>
              <a:t>9 months/year</a:t>
            </a:r>
          </a:p>
          <a:p>
            <a:pPr>
              <a:defRPr/>
            </a:pPr>
            <a:r>
              <a:rPr lang="en-US" altLang="ja-JP" sz="1300" b="1">
                <a:effectLst>
                  <a:outerShdw blurRad="38100" dist="38100" dir="2700000" algn="tl">
                    <a:srgbClr val="000000"/>
                  </a:outerShdw>
                </a:effectLst>
                <a:latin typeface="Helvetica Neue" charset="0"/>
                <a:ea typeface="ＭＳ Ｐゴシック" charset="0"/>
                <a:cs typeface="Helvetica Neue" charset="0"/>
                <a:sym typeface="Helvetica Neue" charset="0"/>
              </a:rPr>
              <a:t>20 days/month</a:t>
            </a:r>
          </a:p>
        </p:txBody>
      </p:sp>
      <p:sp>
        <p:nvSpPr>
          <p:cNvPr id="13319" name="Rectangle 7"/>
          <p:cNvSpPr>
            <a:spLocks/>
          </p:cNvSpPr>
          <p:nvPr/>
        </p:nvSpPr>
        <p:spPr bwMode="auto">
          <a:xfrm>
            <a:off x="3174504" y="4506843"/>
            <a:ext cx="22757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sz="1700" b="1">
                <a:solidFill>
                  <a:srgbClr val="002D99"/>
                </a:solidFill>
                <a:effectLst>
                  <a:outerShdw blurRad="38100" dist="38100" dir="2700000" algn="tl">
                    <a:srgbClr val="000000"/>
                  </a:outerShdw>
                </a:effectLst>
                <a:latin typeface="Helvetica Neue" charset="0"/>
                <a:ea typeface="ＭＳ Ｐゴシック" charset="0"/>
                <a:cs typeface="Helvetica Neue" charset="0"/>
                <a:sym typeface="Helvetica Neue" charset="0"/>
              </a:rPr>
              <a:t>Commissioning starts</a:t>
            </a:r>
          </a:p>
          <a:p>
            <a:pPr>
              <a:defRPr/>
            </a:pPr>
            <a:r>
              <a:rPr lang="en-US" altLang="ja-JP" sz="1700" b="1">
                <a:solidFill>
                  <a:srgbClr val="002D99"/>
                </a:solidFill>
                <a:effectLst>
                  <a:outerShdw blurRad="38100" dist="38100" dir="2700000" algn="tl">
                    <a:srgbClr val="000000"/>
                  </a:outerShdw>
                </a:effectLst>
                <a:latin typeface="Helvetica Neue" charset="0"/>
                <a:ea typeface="ＭＳ Ｐゴシック" charset="0"/>
                <a:cs typeface="Helvetica Neue" charset="0"/>
                <a:sym typeface="Helvetica Neue" charset="0"/>
              </a:rPr>
              <a:t>in early 2015.</a:t>
            </a:r>
          </a:p>
        </p:txBody>
      </p:sp>
      <p:sp>
        <p:nvSpPr>
          <p:cNvPr id="13321" name="Line 9"/>
          <p:cNvSpPr>
            <a:spLocks noChangeShapeType="1"/>
          </p:cNvSpPr>
          <p:nvPr/>
        </p:nvSpPr>
        <p:spPr bwMode="auto">
          <a:xfrm>
            <a:off x="2267025" y="5607844"/>
            <a:ext cx="1286991" cy="0"/>
          </a:xfrm>
          <a:prstGeom prst="line">
            <a:avLst/>
          </a:prstGeom>
          <a:noFill/>
          <a:ln w="25400" cap="flat">
            <a:solidFill>
              <a:schemeClr val="tx1"/>
            </a:solidFill>
            <a:prstDash val="solid"/>
            <a:miter lim="800000"/>
            <a:headEnd type="stealth" w="med" len="med"/>
            <a:tailEnd type="stealth" w="med" len="med"/>
          </a:ln>
          <a:extLst>
            <a:ext uri="{909E8E84-426E-40dd-AFC4-6F175D3DCCD1}">
              <a14:hiddenFill xmlns:a14="http://schemas.microsoft.com/office/drawing/2010/main">
                <a:solidFill>
                  <a:srgbClr val="FFFFFF"/>
                </a:solidFill>
              </a14:hiddenFill>
            </a:ext>
          </a:extLst>
        </p:spPr>
        <p:txBody>
          <a:bodyPr lIns="0" tIns="0" rIns="0" bIns="0"/>
          <a:lstStyle/>
          <a:p>
            <a:pPr>
              <a:defRPr/>
            </a:pPr>
            <a:endParaRPr lang="ja-JP" altLang="en-US"/>
          </a:p>
        </p:txBody>
      </p:sp>
      <p:sp>
        <p:nvSpPr>
          <p:cNvPr id="13322" name="Rectangle 10"/>
          <p:cNvSpPr>
            <a:spLocks/>
          </p:cNvSpPr>
          <p:nvPr/>
        </p:nvSpPr>
        <p:spPr bwMode="auto">
          <a:xfrm>
            <a:off x="2267025" y="4971187"/>
            <a:ext cx="1218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sz="1700" b="1">
                <a:effectLst>
                  <a:outerShdw blurRad="38100" dist="38100" dir="2700000" algn="tl">
                    <a:srgbClr val="000000"/>
                  </a:outerShdw>
                </a:effectLst>
                <a:latin typeface="Helvetica Neue" charset="0"/>
                <a:ea typeface="ＭＳ Ｐゴシック" charset="0"/>
                <a:cs typeface="Helvetica Neue" charset="0"/>
                <a:sym typeface="Helvetica Neue" charset="0"/>
              </a:rPr>
              <a:t>Shutdown</a:t>
            </a:r>
          </a:p>
          <a:p>
            <a:pPr>
              <a:defRPr/>
            </a:pPr>
            <a:r>
              <a:rPr lang="en-US" altLang="ja-JP" sz="1700" b="1">
                <a:effectLst>
                  <a:outerShdw blurRad="38100" dist="38100" dir="2700000" algn="tl">
                    <a:srgbClr val="000000"/>
                  </a:outerShdw>
                </a:effectLst>
                <a:latin typeface="Helvetica Neue" charset="0"/>
                <a:ea typeface="ＭＳ Ｐゴシック" charset="0"/>
                <a:cs typeface="Helvetica Neue" charset="0"/>
                <a:sym typeface="Helvetica Neue" charset="0"/>
              </a:rPr>
              <a:t>for upgrade</a:t>
            </a:r>
          </a:p>
        </p:txBody>
      </p:sp>
      <p:sp>
        <p:nvSpPr>
          <p:cNvPr id="13323" name="Rectangle 11"/>
          <p:cNvSpPr>
            <a:spLocks/>
          </p:cNvSpPr>
          <p:nvPr/>
        </p:nvSpPr>
        <p:spPr bwMode="auto">
          <a:xfrm rot="-5400000">
            <a:off x="599728" y="2784373"/>
            <a:ext cx="182101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Integrated luminosity </a:t>
            </a:r>
          </a:p>
          <a:p>
            <a:pPr>
              <a:defRPr/>
            </a:pP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(ab</a:t>
            </a:r>
            <a:r>
              <a:rPr lang="en-US" altLang="ja-JP" sz="1400" b="1" baseline="32000">
                <a:effectLst>
                  <a:outerShdw blurRad="38100" dist="38100" dir="2700000" algn="tl">
                    <a:srgbClr val="000000"/>
                  </a:outerShdw>
                </a:effectLst>
                <a:latin typeface="Helvetica Neue" charset="0"/>
                <a:ea typeface="ＭＳ Ｐゴシック" charset="0"/>
                <a:cs typeface="Helvetica Neue" charset="0"/>
                <a:sym typeface="Helvetica Neue" charset="0"/>
              </a:rPr>
              <a:t>-1</a:t>
            </a: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a:t>
            </a:r>
          </a:p>
        </p:txBody>
      </p:sp>
      <p:sp>
        <p:nvSpPr>
          <p:cNvPr id="13324" name="Rectangle 12"/>
          <p:cNvSpPr>
            <a:spLocks/>
          </p:cNvSpPr>
          <p:nvPr/>
        </p:nvSpPr>
        <p:spPr bwMode="auto">
          <a:xfrm rot="-5400000">
            <a:off x="832793" y="5196505"/>
            <a:ext cx="135934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Peak luminosity </a:t>
            </a:r>
          </a:p>
          <a:p>
            <a:pPr>
              <a:defRPr/>
            </a:pP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(cm</a:t>
            </a:r>
            <a:r>
              <a:rPr lang="en-US" altLang="ja-JP" sz="1400" b="1" baseline="32000">
                <a:effectLst>
                  <a:outerShdw blurRad="38100" dist="38100" dir="2700000" algn="tl">
                    <a:srgbClr val="000000"/>
                  </a:outerShdw>
                </a:effectLst>
                <a:latin typeface="Helvetica Neue" charset="0"/>
                <a:ea typeface="ＭＳ Ｐゴシック" charset="0"/>
                <a:cs typeface="Helvetica Neue" charset="0"/>
                <a:sym typeface="Helvetica Neue" charset="0"/>
              </a:rPr>
              <a:t>-2</a:t>
            </a: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s</a:t>
            </a:r>
            <a:r>
              <a:rPr lang="en-US" altLang="ja-JP" sz="1400" b="1" baseline="32000">
                <a:effectLst>
                  <a:outerShdw blurRad="38100" dist="38100" dir="2700000" algn="tl">
                    <a:srgbClr val="000000"/>
                  </a:outerShdw>
                </a:effectLst>
                <a:latin typeface="Helvetica Neue" charset="0"/>
                <a:ea typeface="ＭＳ Ｐゴシック" charset="0"/>
                <a:cs typeface="Helvetica Neue" charset="0"/>
                <a:sym typeface="Helvetica Neue" charset="0"/>
              </a:rPr>
              <a:t>-1</a:t>
            </a:r>
            <a:r>
              <a:rPr lang="en-US" altLang="ja-JP" sz="1400" b="1">
                <a:effectLst>
                  <a:outerShdw blurRad="38100" dist="38100" dir="2700000" algn="tl">
                    <a:srgbClr val="000000"/>
                  </a:outerShdw>
                </a:effectLst>
                <a:latin typeface="Helvetica Neue" charset="0"/>
                <a:ea typeface="ＭＳ Ｐゴシック" charset="0"/>
                <a:cs typeface="Helvetica Neue" charset="0"/>
                <a:sym typeface="Helvetica Neue" charset="0"/>
              </a:rPr>
              <a:t>)</a:t>
            </a:r>
          </a:p>
        </p:txBody>
      </p:sp>
      <p:sp>
        <p:nvSpPr>
          <p:cNvPr id="13325" name="Rectangle 13"/>
          <p:cNvSpPr>
            <a:spLocks/>
          </p:cNvSpPr>
          <p:nvPr/>
        </p:nvSpPr>
        <p:spPr bwMode="auto">
          <a:xfrm>
            <a:off x="3812977" y="6294105"/>
            <a:ext cx="146193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defRPr/>
            </a:pPr>
            <a:r>
              <a:rPr lang="en-US" altLang="ja-JP" sz="1700" b="1" dirty="0">
                <a:effectLst>
                  <a:outerShdw blurRad="38100" dist="38100" dir="2700000" algn="tl">
                    <a:srgbClr val="000000"/>
                  </a:outerShdw>
                </a:effectLst>
                <a:latin typeface="Helvetica Neue" charset="0"/>
                <a:ea typeface="ＭＳ Ｐゴシック" charset="0"/>
                <a:cs typeface="Helvetica Neue" charset="0"/>
                <a:sym typeface="Helvetica Neue" charset="0"/>
              </a:rPr>
              <a:t>Calendar Year</a:t>
            </a:r>
          </a:p>
        </p:txBody>
      </p:sp>
    </p:spTree>
    <p:extLst>
      <p:ext uri="{BB962C8B-B14F-4D97-AF65-F5344CB8AC3E}">
        <p14:creationId xmlns:p14="http://schemas.microsoft.com/office/powerpoint/2010/main" val="8574866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Backup slides</a:t>
            </a:r>
            <a:endParaRPr kumimoji="1" lang="ja-JP" altLang="en-US" dirty="0"/>
          </a:p>
        </p:txBody>
      </p:sp>
      <p:sp>
        <p:nvSpPr>
          <p:cNvPr id="4" name="サブタイトル 3"/>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319188098"/>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0" y="114300"/>
            <a:ext cx="9144000" cy="6613301"/>
          </a:xfrm>
          <a:prstGeom prst="rect">
            <a:avLst/>
          </a:prstGeom>
        </p:spPr>
      </p:pic>
    </p:spTree>
    <p:extLst>
      <p:ext uri="{BB962C8B-B14F-4D97-AF65-F5344CB8AC3E}">
        <p14:creationId xmlns:p14="http://schemas.microsoft.com/office/powerpoint/2010/main" val="336423677"/>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fig02.eps"/>
          <p:cNvPicPr>
            <a:picLocks noChangeAspect="1"/>
          </p:cNvPicPr>
          <p:nvPr/>
        </p:nvPicPr>
        <p:blipFill rotWithShape="1">
          <a:blip r:embed="rId2">
            <a:extLst>
              <a:ext uri="{28A0092B-C50C-407E-A947-70E740481C1C}">
                <a14:useLocalDpi xmlns:a14="http://schemas.microsoft.com/office/drawing/2010/main" val="0"/>
              </a:ext>
            </a:extLst>
          </a:blip>
          <a:srcRect l="5078" t="22" b="8322"/>
          <a:stretch/>
        </p:blipFill>
        <p:spPr>
          <a:xfrm>
            <a:off x="10857" y="273090"/>
            <a:ext cx="9133143" cy="6273101"/>
          </a:xfrm>
          <a:prstGeom prst="rect">
            <a:avLst/>
          </a:prstGeom>
        </p:spPr>
      </p:pic>
      <p:grpSp>
        <p:nvGrpSpPr>
          <p:cNvPr id="8" name="図形グループ 7"/>
          <p:cNvGrpSpPr/>
          <p:nvPr/>
        </p:nvGrpSpPr>
        <p:grpSpPr>
          <a:xfrm>
            <a:off x="6996923" y="218470"/>
            <a:ext cx="1786623" cy="424457"/>
            <a:chOff x="6996923" y="218470"/>
            <a:chExt cx="1786623" cy="424457"/>
          </a:xfrm>
        </p:grpSpPr>
        <p:cxnSp>
          <p:nvCxnSpPr>
            <p:cNvPr id="10" name="直線矢印コネクタ 9"/>
            <p:cNvCxnSpPr/>
            <p:nvPr/>
          </p:nvCxnSpPr>
          <p:spPr>
            <a:xfrm>
              <a:off x="6996923" y="642927"/>
              <a:ext cx="97941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7032533" y="218470"/>
              <a:ext cx="1751013" cy="369332"/>
            </a:xfrm>
            <a:prstGeom prst="rect">
              <a:avLst/>
            </a:prstGeom>
            <a:noFill/>
          </p:spPr>
          <p:txBody>
            <a:bodyPr wrap="none" rtlCol="0">
              <a:spAutoFit/>
            </a:bodyPr>
            <a:lstStyle/>
            <a:p>
              <a:r>
                <a:rPr kumimoji="1" lang="en-US" altLang="ja-JP" dirty="0" smtClean="0"/>
                <a:t>Skew-</a:t>
              </a:r>
              <a:r>
                <a:rPr kumimoji="1" lang="en-US" altLang="ja-JP" dirty="0" err="1" smtClean="0"/>
                <a:t>sextupoles</a:t>
              </a:r>
              <a:endParaRPr kumimoji="1" lang="ja-JP" altLang="en-US" dirty="0"/>
            </a:p>
          </p:txBody>
        </p:sp>
      </p:grpSp>
    </p:spTree>
    <p:extLst>
      <p:ext uri="{BB962C8B-B14F-4D97-AF65-F5344CB8AC3E}">
        <p14:creationId xmlns:p14="http://schemas.microsoft.com/office/powerpoint/2010/main" val="17694007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12700"/>
            <a:ext cx="9144000" cy="6811149"/>
          </a:xfrm>
          <a:prstGeom prst="rect">
            <a:avLst/>
          </a:prstGeom>
        </p:spPr>
      </p:pic>
    </p:spTree>
    <p:extLst>
      <p:ext uri="{BB962C8B-B14F-4D97-AF65-F5344CB8AC3E}">
        <p14:creationId xmlns:p14="http://schemas.microsoft.com/office/powerpoint/2010/main" val="298345467"/>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190500"/>
            <a:ext cx="9144000" cy="6473228"/>
          </a:xfrm>
          <a:prstGeom prst="rect">
            <a:avLst/>
          </a:prstGeom>
        </p:spPr>
      </p:pic>
    </p:spTree>
    <p:extLst>
      <p:ext uri="{BB962C8B-B14F-4D97-AF65-F5344CB8AC3E}">
        <p14:creationId xmlns:p14="http://schemas.microsoft.com/office/powerpoint/2010/main" val="3517563497"/>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406400"/>
            <a:ext cx="9144000" cy="6035842"/>
          </a:xfrm>
          <a:prstGeom prst="rect">
            <a:avLst/>
          </a:prstGeom>
        </p:spPr>
      </p:pic>
    </p:spTree>
    <p:extLst>
      <p:ext uri="{BB962C8B-B14F-4D97-AF65-F5344CB8AC3E}">
        <p14:creationId xmlns:p14="http://schemas.microsoft.com/office/powerpoint/2010/main" val="1302536866"/>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101600"/>
            <a:ext cx="9144000" cy="6647089"/>
          </a:xfrm>
          <a:prstGeom prst="rect">
            <a:avLst/>
          </a:prstGeom>
        </p:spPr>
      </p:pic>
    </p:spTree>
    <p:extLst>
      <p:ext uri="{BB962C8B-B14F-4D97-AF65-F5344CB8AC3E}">
        <p14:creationId xmlns:p14="http://schemas.microsoft.com/office/powerpoint/2010/main" val="3600855073"/>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25400" y="0"/>
            <a:ext cx="9072359" cy="6858000"/>
          </a:xfrm>
          <a:prstGeom prst="rect">
            <a:avLst/>
          </a:prstGeom>
        </p:spPr>
      </p:pic>
    </p:spTree>
    <p:extLst>
      <p:ext uri="{BB962C8B-B14F-4D97-AF65-F5344CB8AC3E}">
        <p14:creationId xmlns:p14="http://schemas.microsoft.com/office/powerpoint/2010/main" val="1051079213"/>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0800" y="0"/>
            <a:ext cx="9038026" cy="6858000"/>
          </a:xfrm>
          <a:prstGeom prst="rect">
            <a:avLst/>
          </a:prstGeom>
        </p:spPr>
      </p:pic>
    </p:spTree>
    <p:extLst>
      <p:ext uri="{BB962C8B-B14F-4D97-AF65-F5344CB8AC3E}">
        <p14:creationId xmlns:p14="http://schemas.microsoft.com/office/powerpoint/2010/main" val="27281668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idx="4294967295"/>
          </p:nvPr>
        </p:nvSpPr>
        <p:spPr>
          <a:xfrm>
            <a:off x="446856" y="15875"/>
            <a:ext cx="8229600" cy="669925"/>
          </a:xfrm>
        </p:spPr>
        <p:txBody>
          <a:bodyPr lIns="64291" tIns="32146" rIns="64291" bIns="32146">
            <a:normAutofit fontScale="90000"/>
          </a:bodyPr>
          <a:lstStyle/>
          <a:p>
            <a:pPr eaLnBrk="1" hangingPunct="1">
              <a:defRPr/>
            </a:pPr>
            <a:r>
              <a:rPr lang="en-US" altLang="ja-JP" sz="4300" b="1" smtClean="0">
                <a:ea typeface="ＭＳ Ｐゴシック" pitchFamily="50" charset="-128"/>
              </a:rPr>
              <a:t>Machine Design Parameters</a:t>
            </a:r>
          </a:p>
        </p:txBody>
      </p:sp>
      <p:graphicFrame>
        <p:nvGraphicFramePr>
          <p:cNvPr id="17410" name="Group 2"/>
          <p:cNvGraphicFramePr>
            <a:graphicFrameLocks noGrp="1"/>
          </p:cNvGraphicFramePr>
          <p:nvPr>
            <p:extLst>
              <p:ext uri="{D42A27DB-BD31-4B8C-83A1-F6EECF244321}">
                <p14:modId xmlns:p14="http://schemas.microsoft.com/office/powerpoint/2010/main" val="454665173"/>
              </p:ext>
            </p:extLst>
          </p:nvPr>
        </p:nvGraphicFramePr>
        <p:xfrm>
          <a:off x="446856" y="764704"/>
          <a:ext cx="8100392" cy="5904408"/>
        </p:xfrm>
        <a:graphic>
          <a:graphicData uri="http://schemas.openxmlformats.org/drawingml/2006/table">
            <a:tbl>
              <a:tblPr/>
              <a:tblGrid>
                <a:gridCol w="2329878"/>
                <a:gridCol w="854142"/>
                <a:gridCol w="1038268"/>
                <a:gridCol w="925776"/>
                <a:gridCol w="1176786"/>
                <a:gridCol w="961752"/>
                <a:gridCol w="813790"/>
              </a:tblGrid>
              <a:tr h="416520">
                <a:tc rowSpan="2"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5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parameters</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1" i="0" u="none" strike="noStrike" cap="none" normalizeH="0" baseline="0" smtClean="0">
                          <a:ln>
                            <a:noFill/>
                          </a:ln>
                          <a:solidFill>
                            <a:srgbClr val="00B050"/>
                          </a:solidFill>
                          <a:effectLst/>
                          <a:latin typeface="Marker Felt" pitchFamily="-110" charset="0"/>
                          <a:ea typeface="ＭＳ Ｐゴシック" pitchFamily="50" charset="-128"/>
                          <a:sym typeface="Marker Felt" pitchFamily="-110" charset="0"/>
                        </a:rPr>
                        <a:t>KEKB</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1" i="0" u="none" strike="noStrike" cap="none" normalizeH="0" baseline="0" smtClean="0">
                          <a:ln>
                            <a:noFill/>
                          </a:ln>
                          <a:solidFill>
                            <a:srgbClr val="0000FF"/>
                          </a:solidFill>
                          <a:effectLst/>
                          <a:latin typeface="Marker Felt" pitchFamily="-110" charset="0"/>
                          <a:ea typeface="ＭＳ Ｐゴシック" pitchFamily="50" charset="-128"/>
                          <a:sym typeface="Marker Felt" pitchFamily="-110" charset="0"/>
                        </a:rPr>
                        <a:t>SuperKEKB</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units</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16520">
                <a:tc gridSpan="2"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LER</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HER</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LER</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HER</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Beam energy</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E</a:t>
                      </a:r>
                      <a:r>
                        <a:rPr kumimoji="0" lang="en-US" altLang="ja-JP" sz="2000" b="0" i="0" u="none" strike="noStrike" cap="none" normalizeH="0" baseline="-6000" smtClean="0">
                          <a:ln>
                            <a:noFill/>
                          </a:ln>
                          <a:solidFill>
                            <a:schemeClr val="tx1"/>
                          </a:solidFill>
                          <a:effectLst/>
                          <a:latin typeface="Marker Felt" pitchFamily="-110" charset="0"/>
                          <a:ea typeface="ＭＳ Ｐゴシック" pitchFamily="50" charset="-128"/>
                          <a:sym typeface="Marker Felt" pitchFamily="-110" charset="0"/>
                        </a:rPr>
                        <a:t>b</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3.5</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8</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4</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7.007</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GeV</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Half crossing angle</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φ</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11</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41.5</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mrad</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 of Bunches</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N</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1584</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2500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endPar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Horizontal emittance</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err="1" smtClean="0">
                          <a:ln>
                            <a:noFill/>
                          </a:ln>
                          <a:solidFill>
                            <a:schemeClr val="tx1"/>
                          </a:solidFill>
                          <a:effectLst/>
                          <a:latin typeface="Marker Felt" pitchFamily="-110" charset="0"/>
                          <a:ea typeface="ＭＳ Ｐゴシック" pitchFamily="50" charset="-128"/>
                          <a:sym typeface="Marker Felt" pitchFamily="-110" charset="0"/>
                        </a:rPr>
                        <a:t>ε</a:t>
                      </a:r>
                      <a:r>
                        <a:rPr kumimoji="0" lang="en-US" altLang="ja-JP" sz="2000" b="0" i="0" u="none" strike="noStrike" cap="none" normalizeH="0" baseline="-6000" dirty="0" err="1" smtClean="0">
                          <a:ln>
                            <a:noFill/>
                          </a:ln>
                          <a:solidFill>
                            <a:schemeClr val="tx1"/>
                          </a:solidFill>
                          <a:effectLst/>
                          <a:latin typeface="Marker Felt" pitchFamily="-110" charset="0"/>
                          <a:ea typeface="ＭＳ Ｐゴシック" pitchFamily="50" charset="-128"/>
                          <a:sym typeface="Marker Felt" pitchFamily="-110" charset="0"/>
                        </a:rPr>
                        <a:t>x</a:t>
                      </a:r>
                      <a:endParaRPr kumimoji="0" lang="en-US" altLang="ja-JP" sz="2000" b="0" i="0" u="none" strike="noStrike" cap="none" normalizeH="0" baseline="-600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18</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24</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3.2</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4.6</a:t>
                      </a:r>
                      <a:endPar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nm</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Emittance ratio</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Constantia" pitchFamily="18" charset="0"/>
                          <a:ea typeface="ＭＳ Ｐゴシック" pitchFamily="50" charset="-128"/>
                          <a:sym typeface="Constantia" pitchFamily="18" charset="0"/>
                        </a:rPr>
                        <a:t>κ</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0.88</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0.66</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0.27</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0.28</a:t>
                      </a:r>
                      <a:endPar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Beta functions at IP</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err="1" smtClean="0">
                          <a:ln>
                            <a:noFill/>
                          </a:ln>
                          <a:solidFill>
                            <a:schemeClr val="tx1"/>
                          </a:solidFill>
                          <a:effectLst/>
                          <a:latin typeface="Marker Felt" pitchFamily="-110" charset="0"/>
                          <a:ea typeface="ＭＳ Ｐゴシック" pitchFamily="50" charset="-128"/>
                          <a:sym typeface="Marker Felt" pitchFamily="-110" charset="0"/>
                        </a:rPr>
                        <a:t>β</a:t>
                      </a:r>
                      <a:r>
                        <a:rPr kumimoji="0" lang="en-US" altLang="ja-JP" sz="1800" b="0" i="0" u="none" strike="noStrike" cap="none" normalizeH="0" baseline="-6000" dirty="0" err="1" smtClean="0">
                          <a:ln>
                            <a:noFill/>
                          </a:ln>
                          <a:solidFill>
                            <a:schemeClr val="tx1"/>
                          </a:solidFill>
                          <a:effectLst/>
                          <a:latin typeface="Marker Felt" pitchFamily="-110" charset="0"/>
                          <a:ea typeface="ＭＳ Ｐゴシック" pitchFamily="50" charset="-128"/>
                          <a:sym typeface="Marker Felt" pitchFamily="-110" charset="0"/>
                        </a:rPr>
                        <a:t>x</a:t>
                      </a:r>
                      <a:r>
                        <a:rPr kumimoji="0" lang="en-US" altLang="ja-JP" sz="1800" b="0" i="0" u="none" strike="noStrike" cap="none" normalizeH="0" baseline="32000" dirty="0" smtClean="0">
                          <a:ln>
                            <a:noFill/>
                          </a:ln>
                          <a:solidFill>
                            <a:schemeClr val="tx1"/>
                          </a:solidFill>
                          <a:effectLst/>
                          <a:latin typeface="Marker Felt" pitchFamily="-110" charset="0"/>
                          <a:ea typeface="ＭＳ Ｐゴシック" pitchFamily="50" charset="-128"/>
                          <a:sym typeface="Marker Felt" pitchFamily="-110" charset="0"/>
                        </a:rPr>
                        <a:t>*</a:t>
                      </a: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a:t>
                      </a:r>
                      <a:r>
                        <a:rPr kumimoji="0" lang="en-US" altLang="ja-JP" sz="1800" b="0" i="0" u="none" strike="noStrike" cap="none" normalizeH="0" baseline="0" dirty="0" err="1" smtClean="0">
                          <a:ln>
                            <a:noFill/>
                          </a:ln>
                          <a:solidFill>
                            <a:schemeClr val="tx1"/>
                          </a:solidFill>
                          <a:effectLst/>
                          <a:latin typeface="Marker Felt" pitchFamily="-110" charset="0"/>
                          <a:ea typeface="ＭＳ Ｐゴシック" pitchFamily="50" charset="-128"/>
                          <a:sym typeface="Marker Felt" pitchFamily="-110" charset="0"/>
                        </a:rPr>
                        <a:t>β</a:t>
                      </a:r>
                      <a:r>
                        <a:rPr kumimoji="0" lang="en-US" altLang="ja-JP" sz="1800" b="0" i="0" u="none" strike="noStrike" cap="none" normalizeH="0" baseline="-6000" dirty="0" err="1" smtClean="0">
                          <a:ln>
                            <a:noFill/>
                          </a:ln>
                          <a:solidFill>
                            <a:schemeClr val="tx1"/>
                          </a:solidFill>
                          <a:effectLst/>
                          <a:latin typeface="Marker Felt" pitchFamily="-110" charset="0"/>
                          <a:ea typeface="ＭＳ Ｐゴシック" pitchFamily="50" charset="-128"/>
                          <a:sym typeface="Marker Felt" pitchFamily="-110" charset="0"/>
                        </a:rPr>
                        <a:t>y</a:t>
                      </a:r>
                      <a:r>
                        <a:rPr kumimoji="0" lang="en-US" altLang="ja-JP" sz="1800" b="0" i="0" u="none" strike="noStrike" cap="none" normalizeH="0" baseline="32000" dirty="0" smtClean="0">
                          <a:ln>
                            <a:noFill/>
                          </a:ln>
                          <a:solidFill>
                            <a:schemeClr val="tx1"/>
                          </a:solidFill>
                          <a:effectLst/>
                          <a:latin typeface="Marker Felt" pitchFamily="-110" charset="0"/>
                          <a:ea typeface="ＭＳ Ｐゴシック" pitchFamily="50" charset="-128"/>
                          <a:sym typeface="Marker Felt" pitchFamily="-110" charset="0"/>
                        </a:rPr>
                        <a:t>*</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1200/5.9</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32/0.27</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25/0.30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mm</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Beam currents</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err="1" smtClean="0">
                          <a:ln>
                            <a:noFill/>
                          </a:ln>
                          <a:solidFill>
                            <a:schemeClr val="tx1"/>
                          </a:solidFill>
                          <a:effectLst/>
                          <a:latin typeface="Marker Felt" pitchFamily="-110" charset="0"/>
                          <a:ea typeface="ＭＳ Ｐゴシック" pitchFamily="50" charset="-128"/>
                          <a:sym typeface="Marker Felt" pitchFamily="-110" charset="0"/>
                        </a:rPr>
                        <a:t>I</a:t>
                      </a:r>
                      <a:r>
                        <a:rPr kumimoji="0" lang="en-US" altLang="ja-JP" sz="2000" b="0" i="0" u="none" strike="noStrike" cap="none" normalizeH="0" baseline="-6000" dirty="0" err="1" smtClean="0">
                          <a:ln>
                            <a:noFill/>
                          </a:ln>
                          <a:solidFill>
                            <a:schemeClr val="tx1"/>
                          </a:solidFill>
                          <a:effectLst/>
                          <a:latin typeface="Marker Felt" pitchFamily="-110" charset="0"/>
                          <a:ea typeface="ＭＳ Ｐゴシック" pitchFamily="50" charset="-128"/>
                          <a:sym typeface="Marker Felt" pitchFamily="-110" charset="0"/>
                        </a:rPr>
                        <a:t>b</a:t>
                      </a:r>
                      <a:endParaRPr kumimoji="0" lang="en-US" altLang="ja-JP" sz="2000" b="0" i="0" u="none" strike="noStrike" cap="none" normalizeH="0" baseline="-600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1.64</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1.19</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3.6</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2.6</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A</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beam-beam param.</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ξ</a:t>
                      </a:r>
                      <a:r>
                        <a:rPr kumimoji="0" lang="en-US" altLang="ja-JP" sz="2000" b="0" i="0" u="none" strike="noStrike" cap="none" normalizeH="0" baseline="-6000" smtClean="0">
                          <a:ln>
                            <a:noFill/>
                          </a:ln>
                          <a:solidFill>
                            <a:schemeClr val="tx1"/>
                          </a:solidFill>
                          <a:effectLst/>
                          <a:latin typeface="Marker Felt" pitchFamily="-110" charset="0"/>
                          <a:ea typeface="ＭＳ Ｐゴシック" pitchFamily="50" charset="-128"/>
                          <a:sym typeface="Marker Felt" pitchFamily="-110" charset="0"/>
                        </a:rPr>
                        <a:t>y</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0.129</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0.090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0.088</a:t>
                      </a:r>
                      <a:endPar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0.081</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endPar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31852">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Bunch Length</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3600" b="0" i="0" u="none" strike="noStrike" cap="none" normalizeH="0" baseline="-6000" smtClean="0">
                          <a:ln>
                            <a:noFill/>
                          </a:ln>
                          <a:solidFill>
                            <a:schemeClr val="tx1"/>
                          </a:solidFill>
                          <a:effectLst/>
                          <a:latin typeface="Symbol" pitchFamily="18" charset="2"/>
                          <a:ea typeface="ＭＳ Ｐゴシック" pitchFamily="50" charset="-128"/>
                          <a:sym typeface="Marker Felt" pitchFamily="-110" charset="0"/>
                        </a:rPr>
                        <a:t>s</a:t>
                      </a:r>
                      <a:r>
                        <a:rPr kumimoji="0" lang="en-US" altLang="ja-JP" sz="2000" b="0" i="0" u="none" strike="noStrike" cap="none" normalizeH="0" baseline="-6000" smtClean="0">
                          <a:ln>
                            <a:noFill/>
                          </a:ln>
                          <a:solidFill>
                            <a:schemeClr val="tx1"/>
                          </a:solidFill>
                          <a:effectLst/>
                          <a:latin typeface="Marker Felt" pitchFamily="-110" charset="0"/>
                          <a:ea typeface="ＭＳ Ｐゴシック" pitchFamily="50" charset="-128"/>
                          <a:sym typeface="Marker Felt" pitchFamily="-110" charset="0"/>
                        </a:rPr>
                        <a:t>z</a:t>
                      </a:r>
                      <a:endParaRPr kumimoji="0" lang="en-US" altLang="ja-JP" sz="2000" b="0" i="0" u="none" strike="noStrike" cap="none" normalizeH="0" baseline="-6000" smtClean="0">
                        <a:ln>
                          <a:noFill/>
                        </a:ln>
                        <a:solidFill>
                          <a:schemeClr val="tx1"/>
                        </a:solidFill>
                        <a:effectLst/>
                        <a:latin typeface="Symbol" pitchFamily="18" charset="2"/>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6.0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6.0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6.0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5.0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mm</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31852">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Horizontal Beam Size</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3600" b="0" i="0" u="none" strike="noStrike" cap="none" normalizeH="0" baseline="-6000" dirty="0" err="1" smtClean="0">
                          <a:ln>
                            <a:noFill/>
                          </a:ln>
                          <a:solidFill>
                            <a:schemeClr val="tx1"/>
                          </a:solidFill>
                          <a:effectLst/>
                          <a:latin typeface="Symbol" pitchFamily="18" charset="2"/>
                          <a:ea typeface="ＭＳ Ｐゴシック" pitchFamily="50" charset="-128"/>
                          <a:sym typeface="Marker Felt" pitchFamily="-110" charset="0"/>
                        </a:rPr>
                        <a:t>s</a:t>
                      </a:r>
                      <a:r>
                        <a:rPr kumimoji="0" lang="en-US" altLang="ja-JP" sz="2000" b="0" i="0" u="none" strike="noStrike" cap="none" normalizeH="0" baseline="-6000" dirty="0" err="1" smtClean="0">
                          <a:ln>
                            <a:noFill/>
                          </a:ln>
                          <a:solidFill>
                            <a:schemeClr val="tx1"/>
                          </a:solidFill>
                          <a:effectLst/>
                          <a:latin typeface="Marker Felt" pitchFamily="-110" charset="0"/>
                          <a:ea typeface="ＭＳ Ｐゴシック" pitchFamily="50" charset="-128"/>
                          <a:sym typeface="Marker Felt" pitchFamily="-110" charset="0"/>
                        </a:rPr>
                        <a:t>x</a:t>
                      </a:r>
                      <a:r>
                        <a:rPr kumimoji="0" lang="en-US" altLang="ja-JP" sz="2000" b="0" i="0" u="none" strike="noStrike" cap="none" normalizeH="0" baseline="30000" dirty="0" smtClean="0">
                          <a:ln>
                            <a:noFill/>
                          </a:ln>
                          <a:solidFill>
                            <a:schemeClr val="tx1"/>
                          </a:solidFill>
                          <a:effectLst/>
                          <a:latin typeface="Symbol" pitchFamily="18" charset="2"/>
                          <a:ea typeface="ＭＳ Ｐゴシック" pitchFamily="50" charset="-128"/>
                          <a:sym typeface="Marker Felt" pitchFamily="-110" charset="0"/>
                        </a:rPr>
                        <a:t>*</a:t>
                      </a:r>
                      <a:endParaRPr kumimoji="0" lang="en-US" altLang="ja-JP" sz="2000" b="0" i="0" u="none" strike="noStrike" cap="none" normalizeH="0" baseline="-6000" dirty="0" smtClean="0">
                        <a:ln>
                          <a:noFill/>
                        </a:ln>
                        <a:solidFill>
                          <a:schemeClr val="tx1"/>
                        </a:solidFill>
                        <a:effectLst/>
                        <a:latin typeface="Symbol" pitchFamily="18" charset="2"/>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150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150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20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10</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11</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um</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noFill/>
                  </a:tcPr>
                </a:tc>
              </a:tr>
              <a:tr h="431852">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Vertical Beam Size</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3600" b="0" i="0" u="none" strike="noStrike" cap="none" normalizeH="0" baseline="-6000" dirty="0" err="1" smtClean="0">
                          <a:ln>
                            <a:noFill/>
                          </a:ln>
                          <a:solidFill>
                            <a:schemeClr val="tx1"/>
                          </a:solidFill>
                          <a:effectLst/>
                          <a:latin typeface="Symbol" pitchFamily="18" charset="2"/>
                          <a:ea typeface="ＭＳ Ｐゴシック" pitchFamily="50" charset="-128"/>
                          <a:sym typeface="Marker Felt" pitchFamily="-110" charset="0"/>
                        </a:rPr>
                        <a:t>s</a:t>
                      </a:r>
                      <a:r>
                        <a:rPr kumimoji="0" lang="en-US" altLang="ja-JP" sz="2000" b="0" i="0" u="none" strike="noStrike" cap="none" normalizeH="0" baseline="-6000" dirty="0" err="1" smtClean="0">
                          <a:ln>
                            <a:noFill/>
                          </a:ln>
                          <a:solidFill>
                            <a:schemeClr val="tx1"/>
                          </a:solidFill>
                          <a:effectLst/>
                          <a:latin typeface="Marker Felt" pitchFamily="-110" charset="0"/>
                          <a:ea typeface="ＭＳ Ｐゴシック" pitchFamily="50" charset="-128"/>
                          <a:sym typeface="Marker Felt" pitchFamily="-110" charset="0"/>
                        </a:rPr>
                        <a:t>y</a:t>
                      </a:r>
                      <a:r>
                        <a:rPr kumimoji="0" lang="en-US" altLang="ja-JP" sz="2000" b="0" i="0" u="none" strike="noStrike" cap="none" normalizeH="0" baseline="30000" dirty="0" smtClean="0">
                          <a:ln>
                            <a:noFill/>
                          </a:ln>
                          <a:solidFill>
                            <a:schemeClr val="tx1"/>
                          </a:solidFill>
                          <a:effectLst/>
                          <a:latin typeface="Symbol" pitchFamily="18" charset="2"/>
                          <a:ea typeface="ＭＳ Ｐゴシック" pitchFamily="50" charset="-128"/>
                          <a:sym typeface="Marker Felt" pitchFamily="-110" charset="0"/>
                        </a:rPr>
                        <a:t>*</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gridSpan="2">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altLang="ja-JP" sz="1900" b="0" i="0" u="none" strike="noStrike" cap="none" normalizeH="0" baseline="0" smtClean="0">
                          <a:ln>
                            <a:noFill/>
                          </a:ln>
                          <a:solidFill>
                            <a:schemeClr val="tx1"/>
                          </a:solidFill>
                          <a:effectLst/>
                          <a:latin typeface="Marker Felt" pitchFamily="-110" charset="0"/>
                          <a:ea typeface="ＭＳ Ｐゴシック" pitchFamily="50" charset="-128"/>
                          <a:sym typeface="Marker Felt" pitchFamily="-110" charset="0"/>
                        </a:rPr>
                        <a:t>0.94</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0.048</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0.062</a:t>
                      </a:r>
                      <a:endParaRPr kumimoji="0" lang="en-US" altLang="ja-JP" sz="20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endParaRP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00000"/>
                        </a:lnSpc>
                        <a:spcBef>
                          <a:spcPct val="0"/>
                        </a:spcBef>
                        <a:spcAft>
                          <a:spcPts val="600"/>
                        </a:spcAft>
                        <a:buClrTx/>
                        <a:buSzPct val="77000"/>
                        <a:buFontTx/>
                        <a:buNone/>
                        <a:tabLst>
                          <a:tab pos="914400" algn="l"/>
                        </a:tabLst>
                      </a:pPr>
                      <a:r>
                        <a:rPr kumimoji="0" lang="en-US" altLang="ja-JP" sz="1800" b="0" i="0" u="none" strike="noStrike" cap="none" normalizeH="0" baseline="0" dirty="0" smtClean="0">
                          <a:ln>
                            <a:noFill/>
                          </a:ln>
                          <a:solidFill>
                            <a:schemeClr val="tx1"/>
                          </a:solidFill>
                          <a:effectLst/>
                          <a:latin typeface="Marker Felt" pitchFamily="-110" charset="0"/>
                          <a:ea typeface="ＭＳ Ｐゴシック" pitchFamily="50" charset="-128"/>
                          <a:sym typeface="Marker Felt" pitchFamily="-110" charset="0"/>
                        </a:rPr>
                        <a:t>um</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92D050"/>
                    </a:solidFill>
                  </a:tcPr>
                </a:tc>
              </a:tr>
              <a:tr h="416520">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1" i="0" u="none" strike="noStrike" cap="none" normalizeH="0" baseline="0" smtClean="0">
                          <a:ln>
                            <a:noFill/>
                          </a:ln>
                          <a:solidFill>
                            <a:srgbClr val="FF0000"/>
                          </a:solidFill>
                          <a:effectLst/>
                          <a:latin typeface="Marker Felt" pitchFamily="-110" charset="0"/>
                          <a:ea typeface="ＭＳ Ｐゴシック" pitchFamily="50" charset="-128"/>
                          <a:sym typeface="Marker Felt" pitchFamily="-110" charset="0"/>
                        </a:rPr>
                        <a:t>Luminosity</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F2F2F2"/>
                    </a:solidFill>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1" i="0" u="none" strike="noStrike" cap="none" normalizeH="0" baseline="0" smtClean="0">
                          <a:ln>
                            <a:noFill/>
                          </a:ln>
                          <a:solidFill>
                            <a:srgbClr val="FF0000"/>
                          </a:solidFill>
                          <a:effectLst/>
                          <a:latin typeface="Marker Felt" pitchFamily="-110" charset="0"/>
                          <a:ea typeface="ＭＳ Ｐゴシック" pitchFamily="50" charset="-128"/>
                          <a:sym typeface="Marker Felt" pitchFamily="-110" charset="0"/>
                        </a:rPr>
                        <a:t>L</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F2F2F2"/>
                    </a:solidFill>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1" i="0" u="none" strike="noStrike" cap="none" normalizeH="0" baseline="0" smtClean="0">
                          <a:ln>
                            <a:noFill/>
                          </a:ln>
                          <a:solidFill>
                            <a:srgbClr val="FF0000"/>
                          </a:solidFill>
                          <a:effectLst/>
                          <a:latin typeface="Marker Felt" pitchFamily="-110" charset="0"/>
                          <a:ea typeface="ＭＳ Ｐゴシック" pitchFamily="50" charset="-128"/>
                          <a:sym typeface="Marker Felt" pitchFamily="-110" charset="0"/>
                        </a:rPr>
                        <a:t>2.1 x 10</a:t>
                      </a:r>
                      <a:r>
                        <a:rPr kumimoji="0" lang="en-US" altLang="ja-JP" sz="2000" b="1" i="0" u="none" strike="noStrike" cap="none" normalizeH="0" baseline="32000" smtClean="0">
                          <a:ln>
                            <a:noFill/>
                          </a:ln>
                          <a:solidFill>
                            <a:srgbClr val="FF0000"/>
                          </a:solidFill>
                          <a:effectLst/>
                          <a:latin typeface="Marker Felt" pitchFamily="-110" charset="0"/>
                          <a:ea typeface="ＭＳ Ｐゴシック" pitchFamily="50" charset="-128"/>
                          <a:sym typeface="Marker Felt" pitchFamily="-110" charset="0"/>
                        </a:rPr>
                        <a:t>34</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F2F2F2"/>
                    </a:solidFill>
                  </a:tcPr>
                </a:tc>
                <a:tc hMerge="1">
                  <a:txBody>
                    <a:bodyPr/>
                    <a:lstStyle/>
                    <a:p>
                      <a:endParaRPr kumimoji="1" lang="ja-JP"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2000" b="1" i="0" u="none" strike="noStrike" cap="none" normalizeH="0" baseline="0" dirty="0" smtClean="0">
                          <a:ln>
                            <a:noFill/>
                          </a:ln>
                          <a:solidFill>
                            <a:srgbClr val="FF0000"/>
                          </a:solidFill>
                          <a:effectLst/>
                          <a:latin typeface="Marker Felt" pitchFamily="-110" charset="0"/>
                          <a:ea typeface="ＭＳ Ｐゴシック" pitchFamily="50" charset="-128"/>
                          <a:sym typeface="Marker Felt" pitchFamily="-110" charset="0"/>
                        </a:rPr>
                        <a:t>8 x 10</a:t>
                      </a:r>
                      <a:r>
                        <a:rPr kumimoji="0" lang="en-US" altLang="ja-JP" sz="2000" b="1" i="0" u="none" strike="noStrike" cap="none" normalizeH="0" baseline="32000" dirty="0" smtClean="0">
                          <a:ln>
                            <a:noFill/>
                          </a:ln>
                          <a:solidFill>
                            <a:srgbClr val="FF0000"/>
                          </a:solidFill>
                          <a:effectLst/>
                          <a:latin typeface="Marker Felt" pitchFamily="-110" charset="0"/>
                          <a:ea typeface="ＭＳ Ｐゴシック" pitchFamily="50" charset="-128"/>
                          <a:sym typeface="Marker Felt" pitchFamily="-110" charset="0"/>
                        </a:rPr>
                        <a:t>35</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F2F2F2"/>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Pct val="77000"/>
                        <a:buFontTx/>
                        <a:buNone/>
                        <a:tabLst>
                          <a:tab pos="914400" algn="l"/>
                        </a:tabLst>
                      </a:pPr>
                      <a:r>
                        <a:rPr kumimoji="0" lang="en-US" altLang="ja-JP" sz="1800" b="1" i="0" u="none" strike="noStrike" cap="none" normalizeH="0" baseline="0" dirty="0" smtClean="0">
                          <a:ln>
                            <a:noFill/>
                          </a:ln>
                          <a:solidFill>
                            <a:srgbClr val="FF0000"/>
                          </a:solidFill>
                          <a:effectLst/>
                          <a:latin typeface="Marker Felt" pitchFamily="-110" charset="0"/>
                          <a:ea typeface="ＭＳ Ｐゴシック" pitchFamily="50" charset="-128"/>
                          <a:sym typeface="Marker Felt" pitchFamily="-110" charset="0"/>
                        </a:rPr>
                        <a:t>cm</a:t>
                      </a:r>
                      <a:r>
                        <a:rPr kumimoji="0" lang="en-US" altLang="ja-JP" sz="1800" b="1" i="0" u="none" strike="noStrike" cap="none" normalizeH="0" baseline="32000" dirty="0" smtClean="0">
                          <a:ln>
                            <a:noFill/>
                          </a:ln>
                          <a:solidFill>
                            <a:srgbClr val="FF0000"/>
                          </a:solidFill>
                          <a:effectLst/>
                          <a:latin typeface="Marker Felt" pitchFamily="-110" charset="0"/>
                          <a:ea typeface="ＭＳ Ｐゴシック" pitchFamily="50" charset="-128"/>
                          <a:sym typeface="Marker Felt" pitchFamily="-110" charset="0"/>
                        </a:rPr>
                        <a:t>-2</a:t>
                      </a:r>
                      <a:r>
                        <a:rPr kumimoji="0" lang="en-US" altLang="ja-JP" sz="1800" b="1" i="0" u="none" strike="noStrike" cap="none" normalizeH="0" baseline="0" dirty="0" smtClean="0">
                          <a:ln>
                            <a:noFill/>
                          </a:ln>
                          <a:solidFill>
                            <a:srgbClr val="FF0000"/>
                          </a:solidFill>
                          <a:effectLst/>
                          <a:latin typeface="Marker Felt" pitchFamily="-110" charset="0"/>
                          <a:ea typeface="ＭＳ Ｐゴシック" pitchFamily="50" charset="-128"/>
                          <a:sym typeface="Marker Felt" pitchFamily="-110" charset="0"/>
                        </a:rPr>
                        <a:t>s</a:t>
                      </a:r>
                      <a:r>
                        <a:rPr kumimoji="0" lang="en-US" altLang="ja-JP" sz="1800" b="1" i="0" u="none" strike="noStrike" cap="none" normalizeH="0" baseline="32000" dirty="0" smtClean="0">
                          <a:ln>
                            <a:noFill/>
                          </a:ln>
                          <a:solidFill>
                            <a:srgbClr val="FF0000"/>
                          </a:solidFill>
                          <a:effectLst/>
                          <a:latin typeface="Marker Felt" pitchFamily="-110" charset="0"/>
                          <a:ea typeface="ＭＳ Ｐゴシック" pitchFamily="50" charset="-128"/>
                          <a:sym typeface="Marker Felt" pitchFamily="-110" charset="0"/>
                        </a:rPr>
                        <a:t>-1</a:t>
                      </a:r>
                    </a:p>
                  </a:txBody>
                  <a:tcPr marL="37568" marR="37568" marT="37568" marB="37568" anchor="ctr" horzOverflow="overflow">
                    <a:lnL w="25400" cap="flat" cmpd="sng" algn="ctr">
                      <a:solidFill>
                        <a:srgbClr val="417DB2"/>
                      </a:solidFill>
                      <a:prstDash val="solid"/>
                      <a:round/>
                      <a:headEnd type="none" w="med" len="med"/>
                      <a:tailEnd type="none" w="med" len="med"/>
                    </a:lnL>
                    <a:lnR w="25400" cap="flat" cmpd="sng" algn="ctr">
                      <a:solidFill>
                        <a:srgbClr val="417DB2"/>
                      </a:solidFill>
                      <a:prstDash val="solid"/>
                      <a:round/>
                      <a:headEnd type="none" w="med" len="med"/>
                      <a:tailEnd type="none" w="med" len="med"/>
                    </a:lnR>
                    <a:lnT w="25400" cap="flat" cmpd="sng" algn="ctr">
                      <a:solidFill>
                        <a:srgbClr val="417DB2"/>
                      </a:solidFill>
                      <a:prstDash val="solid"/>
                      <a:round/>
                      <a:headEnd type="none" w="med" len="med"/>
                      <a:tailEnd type="none" w="med" len="med"/>
                    </a:lnT>
                    <a:lnB w="25400" cap="flat" cmpd="sng" algn="ctr">
                      <a:solidFill>
                        <a:srgbClr val="417DB2"/>
                      </a:solidFill>
                      <a:prstDash val="solid"/>
                      <a:round/>
                      <a:headEnd type="none" w="med" len="med"/>
                      <a:tailEnd type="none" w="med" len="med"/>
                    </a:lnB>
                    <a:lnTlToBr>
                      <a:noFill/>
                    </a:lnTlToBr>
                    <a:lnBlToTr>
                      <a:noFill/>
                    </a:lnBlToTr>
                    <a:solidFill>
                      <a:srgbClr val="F2F2F2"/>
                    </a:solidFill>
                  </a:tcPr>
                </a:tc>
              </a:tr>
            </a:tbl>
          </a:graphicData>
        </a:graphic>
      </p:graphicFrame>
      <p:sp>
        <p:nvSpPr>
          <p:cNvPr id="4" name="正方形/長方形 3"/>
          <p:cNvSpPr/>
          <p:nvPr/>
        </p:nvSpPr>
        <p:spPr>
          <a:xfrm>
            <a:off x="5594920" y="764704"/>
            <a:ext cx="2160240" cy="5904656"/>
          </a:xfrm>
          <a:prstGeom prst="rect">
            <a:avLst/>
          </a:prstGeom>
          <a:noFill/>
          <a:ln w="762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25343986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2700" y="0"/>
            <a:ext cx="9110965" cy="6858000"/>
          </a:xfrm>
          <a:prstGeom prst="rect">
            <a:avLst/>
          </a:prstGeom>
        </p:spPr>
      </p:pic>
    </p:spTree>
    <p:extLst>
      <p:ext uri="{BB962C8B-B14F-4D97-AF65-F5344CB8AC3E}">
        <p14:creationId xmlns:p14="http://schemas.microsoft.com/office/powerpoint/2010/main" val="1105199530"/>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88900"/>
            <a:ext cx="9144000" cy="6670890"/>
          </a:xfrm>
          <a:prstGeom prst="rect">
            <a:avLst/>
          </a:prstGeom>
        </p:spPr>
      </p:pic>
    </p:spTree>
    <p:extLst>
      <p:ext uri="{BB962C8B-B14F-4D97-AF65-F5344CB8AC3E}">
        <p14:creationId xmlns:p14="http://schemas.microsoft.com/office/powerpoint/2010/main" val="1869551689"/>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88900"/>
            <a:ext cx="9144000" cy="6667906"/>
          </a:xfrm>
          <a:prstGeom prst="rect">
            <a:avLst/>
          </a:prstGeom>
        </p:spPr>
      </p:pic>
    </p:spTree>
    <p:extLst>
      <p:ext uri="{BB962C8B-B14F-4D97-AF65-F5344CB8AC3E}">
        <p14:creationId xmlns:p14="http://schemas.microsoft.com/office/powerpoint/2010/main" val="3381930109"/>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20300" cy="6858000"/>
          </a:xfrm>
          <a:prstGeom prst="rect">
            <a:avLst/>
          </a:prstGeom>
        </p:spPr>
      </p:pic>
    </p:spTree>
    <p:extLst>
      <p:ext uri="{BB962C8B-B14F-4D97-AF65-F5344CB8AC3E}">
        <p14:creationId xmlns:p14="http://schemas.microsoft.com/office/powerpoint/2010/main" val="4225163266"/>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2700" y="0"/>
            <a:ext cx="9109494" cy="6858000"/>
          </a:xfrm>
          <a:prstGeom prst="rect">
            <a:avLst/>
          </a:prstGeom>
        </p:spPr>
      </p:pic>
    </p:spTree>
    <p:extLst>
      <p:ext uri="{BB962C8B-B14F-4D97-AF65-F5344CB8AC3E}">
        <p14:creationId xmlns:p14="http://schemas.microsoft.com/office/powerpoint/2010/main" val="4169317956"/>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6846675"/>
          </a:xfrm>
          <a:prstGeom prst="rect">
            <a:avLst/>
          </a:prstGeom>
        </p:spPr>
      </p:pic>
    </p:spTree>
    <p:extLst>
      <p:ext uri="{BB962C8B-B14F-4D97-AF65-F5344CB8AC3E}">
        <p14:creationId xmlns:p14="http://schemas.microsoft.com/office/powerpoint/2010/main" val="1436104831"/>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6835366"/>
          </a:xfrm>
          <a:prstGeom prst="rect">
            <a:avLst/>
          </a:prstGeom>
        </p:spPr>
      </p:pic>
    </p:spTree>
    <p:extLst>
      <p:ext uri="{BB962C8B-B14F-4D97-AF65-F5344CB8AC3E}">
        <p14:creationId xmlns:p14="http://schemas.microsoft.com/office/powerpoint/2010/main" val="186103162"/>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6856380"/>
          </a:xfrm>
          <a:prstGeom prst="rect">
            <a:avLst/>
          </a:prstGeom>
        </p:spPr>
      </p:pic>
    </p:spTree>
    <p:extLst>
      <p:ext uri="{BB962C8B-B14F-4D97-AF65-F5344CB8AC3E}">
        <p14:creationId xmlns:p14="http://schemas.microsoft.com/office/powerpoint/2010/main" val="4219117767"/>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24682" cy="6858000"/>
          </a:xfrm>
          <a:prstGeom prst="rect">
            <a:avLst/>
          </a:prstGeom>
        </p:spPr>
      </p:pic>
    </p:spTree>
    <p:extLst>
      <p:ext uri="{BB962C8B-B14F-4D97-AF65-F5344CB8AC3E}">
        <p14:creationId xmlns:p14="http://schemas.microsoft.com/office/powerpoint/2010/main" val="3842824327"/>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RF Gun Development</a:t>
            </a:r>
            <a:endParaRPr lang="ja-JP" altLang="en-US" dirty="0"/>
          </a:p>
        </p:txBody>
      </p:sp>
      <p:sp>
        <p:nvSpPr>
          <p:cNvPr id="3" name="コンテンツ プレースホルダ 2"/>
          <p:cNvSpPr>
            <a:spLocks noGrp="1"/>
          </p:cNvSpPr>
          <p:nvPr>
            <p:ph idx="1"/>
          </p:nvPr>
        </p:nvSpPr>
        <p:spPr/>
        <p:txBody>
          <a:bodyPr>
            <a:normAutofit fontScale="92500" lnSpcReduction="10000"/>
          </a:bodyPr>
          <a:lstStyle/>
          <a:p>
            <a:r>
              <a:rPr lang="en-US" altLang="ja-JP" sz="2500" dirty="0"/>
              <a:t>Photo cathode : </a:t>
            </a:r>
            <a:r>
              <a:rPr lang="en-US" altLang="ja-JP" sz="2500" dirty="0">
                <a:solidFill>
                  <a:srgbClr val="006000"/>
                </a:solidFill>
              </a:rPr>
              <a:t>stability, longer life, efficiency</a:t>
            </a:r>
          </a:p>
          <a:p>
            <a:pPr lvl="1"/>
            <a:r>
              <a:rPr lang="en-US" altLang="ja-JP" sz="2100" dirty="0"/>
              <a:t>At first LaB</a:t>
            </a:r>
            <a:r>
              <a:rPr lang="en-US" altLang="ja-JP" sz="2100" baseline="-25000" dirty="0"/>
              <a:t>6</a:t>
            </a:r>
            <a:r>
              <a:rPr lang="en-US" altLang="ja-JP" sz="2100" dirty="0"/>
              <a:t>, then Ir</a:t>
            </a:r>
            <a:r>
              <a:rPr lang="en-US" altLang="ja-JP" sz="2100" baseline="-25000" dirty="0"/>
              <a:t>5</a:t>
            </a:r>
            <a:r>
              <a:rPr lang="en-US" altLang="ja-JP" sz="2100" dirty="0"/>
              <a:t>Ce  </a:t>
            </a:r>
            <a:r>
              <a:rPr lang="ja-JP" altLang="en-US" sz="2100" dirty="0">
                <a:sym typeface="Wingdings"/>
              </a:rPr>
              <a:t></a:t>
            </a:r>
            <a:r>
              <a:rPr lang="en-US" altLang="ja-JP" sz="2100" dirty="0">
                <a:sym typeface="Wingdings"/>
              </a:rPr>
              <a:t> 5nC / bunch</a:t>
            </a:r>
            <a:endParaRPr lang="en-US" altLang="ja-JP" sz="2100" dirty="0"/>
          </a:p>
          <a:p>
            <a:r>
              <a:rPr lang="en-US" altLang="ja-JP" sz="2500" dirty="0"/>
              <a:t>Laser : </a:t>
            </a:r>
            <a:r>
              <a:rPr lang="en-US" altLang="ja-JP" sz="2500" dirty="0">
                <a:solidFill>
                  <a:srgbClr val="006000"/>
                </a:solidFill>
              </a:rPr>
              <a:t>higher power, pulse width control</a:t>
            </a:r>
          </a:p>
          <a:p>
            <a:pPr lvl="1"/>
            <a:r>
              <a:rPr lang="en-US" altLang="ja-JP" sz="2100" dirty="0" err="1"/>
              <a:t>Nd:YAG</a:t>
            </a:r>
            <a:r>
              <a:rPr lang="en-US" altLang="ja-JP" sz="2100" dirty="0"/>
              <a:t> medium, LD excitation </a:t>
            </a:r>
            <a:r>
              <a:rPr lang="ja-JP" altLang="en-US" sz="2100" dirty="0">
                <a:sym typeface="Wingdings"/>
              </a:rPr>
              <a:t></a:t>
            </a:r>
            <a:r>
              <a:rPr lang="en-US" altLang="ja-JP" sz="2100" dirty="0">
                <a:sym typeface="Wingdings"/>
              </a:rPr>
              <a:t> </a:t>
            </a:r>
            <a:r>
              <a:rPr lang="en-US" altLang="ja-JP" sz="2100" dirty="0"/>
              <a:t>~1.5mJ / 30ps / pulse at 266nm</a:t>
            </a:r>
          </a:p>
          <a:p>
            <a:pPr lvl="1"/>
            <a:r>
              <a:rPr lang="en-US" altLang="ja-JP" sz="2100" dirty="0"/>
              <a:t>Polarization control for slant irradiation</a:t>
            </a:r>
          </a:p>
          <a:p>
            <a:pPr lvl="1"/>
            <a:r>
              <a:rPr lang="en-US" altLang="ja-JP" sz="2100" dirty="0"/>
              <a:t>In parallel, fiber laser is under development</a:t>
            </a:r>
          </a:p>
          <a:p>
            <a:r>
              <a:rPr lang="en-US" altLang="ja-JP" sz="2500" dirty="0"/>
              <a:t>Cavity : </a:t>
            </a:r>
            <a:r>
              <a:rPr lang="en-US" altLang="ja-JP" sz="2500" dirty="0">
                <a:solidFill>
                  <a:srgbClr val="006000"/>
                </a:solidFill>
              </a:rPr>
              <a:t>better focusing field, higher gradient</a:t>
            </a:r>
          </a:p>
          <a:p>
            <a:pPr lvl="1"/>
            <a:r>
              <a:rPr lang="en-US" altLang="ja-JP" sz="2000" dirty="0"/>
              <a:t>DAW </a:t>
            </a:r>
            <a:r>
              <a:rPr lang="en-US" altLang="ja-JP" sz="2100" dirty="0"/>
              <a:t>(Disk and washer) type cavity</a:t>
            </a:r>
          </a:p>
          <a:p>
            <a:pPr lvl="1"/>
            <a:r>
              <a:rPr lang="en-US" altLang="ja-JP" sz="2100" dirty="0"/>
              <a:t>Development of quasi-travelling-wave side-coupled cavity as well</a:t>
            </a:r>
            <a:endParaRPr lang="en-US" altLang="ja-JP" sz="2000" dirty="0"/>
          </a:p>
          <a:p>
            <a:r>
              <a:rPr lang="en-US" altLang="ja-JP" sz="2500" dirty="0"/>
              <a:t>Test stands</a:t>
            </a:r>
          </a:p>
          <a:p>
            <a:pPr lvl="1"/>
            <a:r>
              <a:rPr lang="en-US" altLang="ja-JP" sz="2000" dirty="0" err="1"/>
              <a:t>RFgun</a:t>
            </a:r>
            <a:r>
              <a:rPr lang="en-US" altLang="ja-JP" sz="2000" dirty="0"/>
              <a:t> at A-1 will be constructed this autumn for SuperKEKB</a:t>
            </a:r>
          </a:p>
          <a:p>
            <a:pPr lvl="1"/>
            <a:r>
              <a:rPr lang="en-US" altLang="ja-JP" sz="2000" dirty="0" err="1"/>
              <a:t>RFgun</a:t>
            </a:r>
            <a:r>
              <a:rPr lang="en-US" altLang="ja-JP" sz="2000" dirty="0"/>
              <a:t> at 3-2 was used to inject into PF with proper synchronization</a:t>
            </a:r>
          </a:p>
          <a:p>
            <a:pPr lvl="1"/>
            <a:r>
              <a:rPr lang="en-US" altLang="ja-JP" sz="2000" dirty="0"/>
              <a:t>Long-period demonstration will be carried during this autumn</a:t>
            </a:r>
            <a:endParaRPr lang="ja-JP" altLang="en-US" sz="2000" dirty="0"/>
          </a:p>
        </p:txBody>
      </p:sp>
      <p:sp>
        <p:nvSpPr>
          <p:cNvPr id="4" name="スライド番号プレースホルダ 3"/>
          <p:cNvSpPr>
            <a:spLocks noGrp="1"/>
          </p:cNvSpPr>
          <p:nvPr>
            <p:ph type="sldNum" sz="quarter" idx="10"/>
          </p:nvPr>
        </p:nvSpPr>
        <p:spPr/>
        <p:txBody>
          <a:bodyPr/>
          <a:lstStyle/>
          <a:p>
            <a:pPr>
              <a:defRPr/>
            </a:pPr>
            <a:fld id="{4D221721-5FDC-D445-9F85-7F3CCA7B1AE5}" type="slidenum">
              <a:rPr lang="en-US" altLang="ja-JP" smtClean="0"/>
              <a:pPr>
                <a:defRPr/>
              </a:pPr>
              <a:t>79</a:t>
            </a:fld>
            <a:endParaRPr lang="en-US" altLang="ja-JP" dirty="0"/>
          </a:p>
        </p:txBody>
      </p:sp>
      <p:pic>
        <p:nvPicPr>
          <p:cNvPr id="6" name="Picture 175"/>
          <p:cNvPicPr>
            <a:picLocks noChangeAspect="1" noChangeArrowheads="1"/>
          </p:cNvPicPr>
          <p:nvPr/>
        </p:nvPicPr>
        <p:blipFill>
          <a:blip r:embed="rId2"/>
          <a:srcRect/>
          <a:stretch>
            <a:fillRect/>
          </a:stretch>
        </p:blipFill>
        <p:spPr bwMode="auto">
          <a:xfrm>
            <a:off x="7654178" y="1066705"/>
            <a:ext cx="1396113" cy="1369008"/>
          </a:xfrm>
          <a:prstGeom prst="rect">
            <a:avLst/>
          </a:prstGeom>
          <a:noFill/>
          <a:ln w="9525">
            <a:noFill/>
            <a:miter lim="800000"/>
            <a:headEnd/>
            <a:tailEnd/>
          </a:ln>
        </p:spPr>
      </p:pic>
      <p:sp>
        <p:nvSpPr>
          <p:cNvPr id="5" name="Text Box 180"/>
          <p:cNvSpPr txBox="1">
            <a:spLocks noChangeAspect="1" noChangeArrowheads="1"/>
          </p:cNvSpPr>
          <p:nvPr/>
        </p:nvSpPr>
        <p:spPr bwMode="auto">
          <a:xfrm>
            <a:off x="7654178" y="1066705"/>
            <a:ext cx="483699" cy="265615"/>
          </a:xfrm>
          <a:prstGeom prst="rect">
            <a:avLst/>
          </a:prstGeom>
          <a:noFill/>
          <a:ln w="9525">
            <a:noFill/>
            <a:miter lim="800000"/>
            <a:headEnd/>
            <a:tailEnd/>
          </a:ln>
          <a:effectLst/>
        </p:spPr>
        <p:txBody>
          <a:bodyPr wrap="none" lIns="80165" tIns="40083" rIns="80165" bIns="40083">
            <a:spAutoFit/>
          </a:bodyPr>
          <a:lstStyle/>
          <a:p>
            <a:pPr>
              <a:defRPr/>
            </a:pPr>
            <a:r>
              <a:rPr lang="en-US" altLang="ja-JP" sz="1200" dirty="0">
                <a:solidFill>
                  <a:schemeClr val="bg1"/>
                </a:solidFill>
                <a:latin typeface="+mn-ea"/>
              </a:rPr>
              <a:t>Ir</a:t>
            </a:r>
            <a:r>
              <a:rPr lang="en-US" altLang="ja-JP" sz="1200" baseline="-25000" dirty="0">
                <a:solidFill>
                  <a:schemeClr val="bg1"/>
                </a:solidFill>
                <a:latin typeface="+mn-ea"/>
              </a:rPr>
              <a:t>5</a:t>
            </a:r>
            <a:r>
              <a:rPr lang="en-US" altLang="ja-JP" sz="1200" dirty="0">
                <a:solidFill>
                  <a:schemeClr val="bg1"/>
                </a:solidFill>
                <a:latin typeface="+mn-ea"/>
              </a:rPr>
              <a:t>Ce</a:t>
            </a:r>
          </a:p>
        </p:txBody>
      </p:sp>
      <p:pic>
        <p:nvPicPr>
          <p:cNvPr id="7" name="Picture 9"/>
          <p:cNvPicPr>
            <a:picLocks noChangeAspect="1" noChangeArrowheads="1"/>
          </p:cNvPicPr>
          <p:nvPr/>
        </p:nvPicPr>
        <p:blipFill>
          <a:blip r:embed="rId3"/>
          <a:srcRect/>
          <a:stretch>
            <a:fillRect/>
          </a:stretch>
        </p:blipFill>
        <p:spPr bwMode="auto">
          <a:xfrm>
            <a:off x="7184281" y="3209827"/>
            <a:ext cx="1866011" cy="1223615"/>
          </a:xfrm>
          <a:prstGeom prst="rect">
            <a:avLst/>
          </a:prstGeom>
          <a:noFill/>
          <a:ln w="9525">
            <a:noFill/>
            <a:miter lim="800000"/>
            <a:headEnd/>
            <a:tailEnd/>
          </a:ln>
        </p:spPr>
      </p:pic>
      <p:sp>
        <p:nvSpPr>
          <p:cNvPr id="8" name="Text Box 180"/>
          <p:cNvSpPr txBox="1">
            <a:spLocks noChangeAspect="1" noChangeArrowheads="1"/>
          </p:cNvSpPr>
          <p:nvPr/>
        </p:nvSpPr>
        <p:spPr bwMode="auto">
          <a:xfrm>
            <a:off x="7184280" y="4154350"/>
            <a:ext cx="473279" cy="265615"/>
          </a:xfrm>
          <a:prstGeom prst="rect">
            <a:avLst/>
          </a:prstGeom>
          <a:noFill/>
          <a:ln w="9525">
            <a:noFill/>
            <a:miter lim="800000"/>
            <a:headEnd/>
            <a:tailEnd/>
          </a:ln>
          <a:effectLst/>
        </p:spPr>
        <p:txBody>
          <a:bodyPr wrap="none" lIns="80165" tIns="40083" rIns="80165" bIns="40083">
            <a:spAutoFit/>
          </a:bodyPr>
          <a:lstStyle/>
          <a:p>
            <a:pPr>
              <a:defRPr/>
            </a:pPr>
            <a:r>
              <a:rPr lang="en-US" altLang="ja-JP" sz="1200" dirty="0">
                <a:solidFill>
                  <a:schemeClr val="bg1"/>
                </a:solidFill>
                <a:latin typeface="+mn-ea"/>
              </a:rPr>
              <a:t>DAW</a:t>
            </a:r>
          </a:p>
        </p:txBody>
      </p:sp>
      <p:sp>
        <p:nvSpPr>
          <p:cNvPr id="9" name="Text Box 16"/>
          <p:cNvSpPr txBox="1">
            <a:spLocks noChangeArrowheads="1"/>
          </p:cNvSpPr>
          <p:nvPr/>
        </p:nvSpPr>
        <p:spPr bwMode="auto">
          <a:xfrm>
            <a:off x="5084063" y="-4972"/>
            <a:ext cx="3138475" cy="257393"/>
          </a:xfrm>
          <a:prstGeom prst="rect">
            <a:avLst/>
          </a:prstGeom>
          <a:noFill/>
          <a:ln w="9525">
            <a:noFill/>
            <a:miter lim="800000"/>
            <a:headEnd/>
            <a:tailEnd/>
          </a:ln>
          <a:effectLst/>
        </p:spPr>
        <p:txBody>
          <a:bodyPr wrap="square" lIns="87265" tIns="43632" rIns="87265" bIns="43632">
            <a:prstTxWarp prst="textNoShape">
              <a:avLst/>
            </a:prstTxWarp>
            <a:spAutoFit/>
          </a:bodyPr>
          <a:lstStyle/>
          <a:p>
            <a:pPr algn="r">
              <a:spcBef>
                <a:spcPct val="50000"/>
              </a:spcBef>
              <a:defRPr/>
            </a:pPr>
            <a:r>
              <a:rPr lang="en-US" altLang="ja-JP" sz="1100" i="1" dirty="0">
                <a:solidFill>
                  <a:srgbClr val="000090"/>
                </a:solidFill>
                <a:latin typeface="Arial Rounded MT Bold"/>
              </a:rPr>
              <a:t>RF Gun for Low-</a:t>
            </a:r>
            <a:r>
              <a:rPr lang="en-US" altLang="ja-JP" sz="1100" i="1" dirty="0" err="1">
                <a:solidFill>
                  <a:srgbClr val="000090"/>
                </a:solidFill>
                <a:latin typeface="Arial Rounded MT Bold"/>
              </a:rPr>
              <a:t>emittance</a:t>
            </a:r>
            <a:r>
              <a:rPr lang="en-US" altLang="ja-JP" sz="1100" i="1" dirty="0">
                <a:solidFill>
                  <a:srgbClr val="000090"/>
                </a:solidFill>
                <a:latin typeface="Arial Rounded MT Bold"/>
              </a:rPr>
              <a:t> Electron Beam</a:t>
            </a:r>
          </a:p>
        </p:txBody>
      </p:sp>
    </p:spTree>
    <p:extLst>
      <p:ext uri="{BB962C8B-B14F-4D97-AF65-F5344CB8AC3E}">
        <p14:creationId xmlns:p14="http://schemas.microsoft.com/office/powerpoint/2010/main" val="3498018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グループ化 54"/>
          <p:cNvGrpSpPr/>
          <p:nvPr/>
        </p:nvGrpSpPr>
        <p:grpSpPr>
          <a:xfrm>
            <a:off x="324830" y="206320"/>
            <a:ext cx="8494340" cy="6607056"/>
            <a:chOff x="-20638" y="-410654"/>
            <a:chExt cx="9126538" cy="7098792"/>
          </a:xfrm>
        </p:grpSpPr>
        <p:pic>
          <p:nvPicPr>
            <p:cNvPr id="14338" name="Picture 2" descr=" Ring4.JPG                                                      04FFC802Macintosh HD                   C12DDCCD:"/>
            <p:cNvPicPr>
              <a:picLocks noChangeAspect="1" noChangeArrowheads="1"/>
            </p:cNvPicPr>
            <p:nvPr/>
          </p:nvPicPr>
          <p:blipFill>
            <a:blip r:embed="rId3" cstate="print"/>
            <a:srcRect/>
            <a:stretch>
              <a:fillRect/>
            </a:stretch>
          </p:blipFill>
          <p:spPr bwMode="auto">
            <a:xfrm>
              <a:off x="647700" y="304800"/>
              <a:ext cx="8458200" cy="6324600"/>
            </a:xfrm>
            <a:prstGeom prst="rect">
              <a:avLst/>
            </a:prstGeom>
            <a:noFill/>
            <a:ln w="9525">
              <a:noFill/>
              <a:miter lim="800000"/>
              <a:headEnd/>
              <a:tailEnd/>
            </a:ln>
          </p:spPr>
        </p:pic>
        <p:pic>
          <p:nvPicPr>
            <p:cNvPr id="14339" name="Picture 3"/>
            <p:cNvPicPr>
              <a:picLocks noChangeAspect="1" noChangeArrowheads="1"/>
            </p:cNvPicPr>
            <p:nvPr/>
          </p:nvPicPr>
          <p:blipFill>
            <a:blip r:embed="rId4" cstate="print"/>
            <a:srcRect/>
            <a:stretch>
              <a:fillRect/>
            </a:stretch>
          </p:blipFill>
          <p:spPr bwMode="auto">
            <a:xfrm>
              <a:off x="79375" y="5607050"/>
              <a:ext cx="1984375" cy="1081088"/>
            </a:xfrm>
            <a:prstGeom prst="rect">
              <a:avLst/>
            </a:prstGeom>
            <a:noFill/>
            <a:ln w="12700">
              <a:noFill/>
              <a:miter lim="800000"/>
              <a:headEnd/>
              <a:tailEnd/>
            </a:ln>
          </p:spPr>
        </p:pic>
        <p:sp>
          <p:nvSpPr>
            <p:cNvPr id="14340" name="Rectangle 20"/>
            <p:cNvSpPr>
              <a:spLocks/>
            </p:cNvSpPr>
            <p:nvPr/>
          </p:nvSpPr>
          <p:spPr bwMode="auto">
            <a:xfrm>
              <a:off x="3459489" y="1066800"/>
              <a:ext cx="2120159" cy="396820"/>
            </a:xfrm>
            <a:prstGeom prst="rect">
              <a:avLst/>
            </a:prstGeom>
            <a:solidFill>
              <a:schemeClr val="bg1"/>
            </a:solidFill>
            <a:ln w="12700">
              <a:solidFill>
                <a:schemeClr val="tx1"/>
              </a:solidFill>
              <a:miter lim="800000"/>
              <a:headEnd/>
              <a:tailEnd/>
            </a:ln>
          </p:spPr>
          <p:txBody>
            <a:bodyPr wrap="none" lIns="0" tIns="0" rIns="40638" bIns="0">
              <a:spAutoFit/>
            </a:bodyPr>
            <a:lstStyle/>
            <a:p>
              <a:r>
                <a:rPr lang="en-US" altLang="ja-JP" sz="2400" dirty="0">
                  <a:solidFill>
                    <a:srgbClr val="0000FF"/>
                  </a:solidFill>
                  <a:latin typeface="Futura" charset="0"/>
                </a:rPr>
                <a:t>e</a:t>
              </a:r>
              <a:r>
                <a:rPr lang="en-US" altLang="ja-JP" sz="2400" baseline="30000" dirty="0">
                  <a:solidFill>
                    <a:srgbClr val="0000FF"/>
                  </a:solidFill>
                  <a:latin typeface="Futura" charset="0"/>
                </a:rPr>
                <a:t>-</a:t>
              </a:r>
              <a:r>
                <a:rPr lang="en-US" altLang="ja-JP" sz="2400" dirty="0">
                  <a:solidFill>
                    <a:srgbClr val="0000FF"/>
                  </a:solidFill>
                  <a:latin typeface="Futura" charset="0"/>
                </a:rPr>
                <a:t> </a:t>
              </a:r>
              <a:r>
                <a:rPr lang="en-US" altLang="ja-JP" sz="2400" dirty="0" smtClean="0">
                  <a:solidFill>
                    <a:srgbClr val="0000FF"/>
                  </a:solidFill>
                  <a:latin typeface="Futura" charset="0"/>
                </a:rPr>
                <a:t>7GeV 2.6 </a:t>
              </a:r>
              <a:r>
                <a:rPr lang="en-US" altLang="ja-JP" sz="2400" dirty="0">
                  <a:solidFill>
                    <a:srgbClr val="0000FF"/>
                  </a:solidFill>
                  <a:latin typeface="Futura" charset="0"/>
                </a:rPr>
                <a:t>A</a:t>
              </a:r>
            </a:p>
          </p:txBody>
        </p:sp>
        <p:sp>
          <p:nvSpPr>
            <p:cNvPr id="14341" name="Rectangle 21"/>
            <p:cNvSpPr>
              <a:spLocks/>
            </p:cNvSpPr>
            <p:nvPr/>
          </p:nvSpPr>
          <p:spPr bwMode="auto">
            <a:xfrm>
              <a:off x="4000350" y="148946"/>
              <a:ext cx="2202830" cy="396820"/>
            </a:xfrm>
            <a:prstGeom prst="rect">
              <a:avLst/>
            </a:prstGeom>
            <a:noFill/>
            <a:ln w="12700">
              <a:solidFill>
                <a:schemeClr val="tx1"/>
              </a:solidFill>
              <a:miter lim="800000"/>
              <a:headEnd/>
              <a:tailEnd/>
            </a:ln>
          </p:spPr>
          <p:txBody>
            <a:bodyPr wrap="none" lIns="0" tIns="0" rIns="40638" bIns="0">
              <a:spAutoFit/>
            </a:bodyPr>
            <a:lstStyle/>
            <a:p>
              <a:r>
                <a:rPr lang="en-US" altLang="ja-JP" sz="2400" dirty="0">
                  <a:solidFill>
                    <a:srgbClr val="FF0000"/>
                  </a:solidFill>
                  <a:latin typeface="Futura" charset="0"/>
                </a:rPr>
                <a:t>e</a:t>
              </a:r>
              <a:r>
                <a:rPr lang="en-US" altLang="ja-JP" sz="2400" baseline="30000" dirty="0">
                  <a:solidFill>
                    <a:srgbClr val="FF0000"/>
                  </a:solidFill>
                  <a:latin typeface="Futura" charset="0"/>
                </a:rPr>
                <a:t>+</a:t>
              </a:r>
              <a:r>
                <a:rPr lang="en-US" altLang="ja-JP" sz="2400" dirty="0">
                  <a:solidFill>
                    <a:srgbClr val="FF0000"/>
                  </a:solidFill>
                  <a:latin typeface="Futura" charset="0"/>
                </a:rPr>
                <a:t> </a:t>
              </a:r>
              <a:r>
                <a:rPr lang="en-US" altLang="ja-JP" sz="2400" dirty="0" smtClean="0">
                  <a:solidFill>
                    <a:srgbClr val="FF0000"/>
                  </a:solidFill>
                  <a:latin typeface="Futura" charset="0"/>
                </a:rPr>
                <a:t>4GeV 3.6 </a:t>
              </a:r>
              <a:r>
                <a:rPr lang="en-US" altLang="ja-JP" sz="2400" dirty="0">
                  <a:solidFill>
                    <a:srgbClr val="FF0000"/>
                  </a:solidFill>
                  <a:latin typeface="Futura" charset="0"/>
                </a:rPr>
                <a:t>A</a:t>
              </a:r>
            </a:p>
          </p:txBody>
        </p:sp>
        <p:sp>
          <p:nvSpPr>
            <p:cNvPr id="14342" name="Rectangle 23"/>
            <p:cNvSpPr>
              <a:spLocks/>
            </p:cNvSpPr>
            <p:nvPr/>
          </p:nvSpPr>
          <p:spPr bwMode="auto">
            <a:xfrm>
              <a:off x="4648200" y="6248400"/>
              <a:ext cx="4343400" cy="423863"/>
            </a:xfrm>
            <a:prstGeom prst="rect">
              <a:avLst/>
            </a:prstGeom>
            <a:solidFill>
              <a:srgbClr val="FFCCC9"/>
            </a:solidFill>
            <a:ln w="12700">
              <a:noFill/>
              <a:miter lim="800000"/>
              <a:headEnd/>
              <a:tailEnd/>
            </a:ln>
          </p:spPr>
          <p:txBody>
            <a:bodyPr lIns="0" tIns="0" rIns="40638" bIns="0"/>
            <a:lstStyle/>
            <a:p>
              <a:pPr algn="ctr"/>
              <a:r>
                <a:rPr lang="en-US" altLang="ja-JP" sz="2700" dirty="0" smtClean="0">
                  <a:latin typeface="ＭＳ Ｐゴシック" pitchFamily="50" charset="-128"/>
                </a:rPr>
                <a:t>Target: L = 8x10</a:t>
              </a:r>
              <a:r>
                <a:rPr lang="en-US" altLang="ja-JP" sz="2700" baseline="30000" dirty="0" smtClean="0">
                  <a:latin typeface="ＭＳ Ｐゴシック" pitchFamily="50" charset="-128"/>
                </a:rPr>
                <a:t>35</a:t>
              </a:r>
              <a:r>
                <a:rPr lang="en-US" altLang="ja-JP" sz="2700" dirty="0" smtClean="0">
                  <a:latin typeface="ＭＳ Ｐゴシック" pitchFamily="50" charset="-128"/>
                </a:rPr>
                <a:t>/cm</a:t>
              </a:r>
              <a:r>
                <a:rPr lang="en-US" altLang="ja-JP" sz="2700" baseline="30000" dirty="0" smtClean="0">
                  <a:latin typeface="ＭＳ Ｐゴシック" pitchFamily="50" charset="-128"/>
                </a:rPr>
                <a:t>2</a:t>
              </a:r>
              <a:r>
                <a:rPr lang="en-US" altLang="ja-JP" sz="2700" dirty="0" smtClean="0">
                  <a:latin typeface="ＭＳ Ｐゴシック" pitchFamily="50" charset="-128"/>
                </a:rPr>
                <a:t>/s</a:t>
              </a:r>
              <a:endParaRPr lang="ja-JP" altLang="en-US" sz="2700" dirty="0">
                <a:latin typeface="ＭＳ Ｐゴシック" pitchFamily="50" charset="-128"/>
              </a:endParaRPr>
            </a:p>
          </p:txBody>
        </p:sp>
        <p:grpSp>
          <p:nvGrpSpPr>
            <p:cNvPr id="2" name="Group 24"/>
            <p:cNvGrpSpPr>
              <a:grpSpLocks/>
            </p:cNvGrpSpPr>
            <p:nvPr/>
          </p:nvGrpSpPr>
          <p:grpSpPr bwMode="auto">
            <a:xfrm>
              <a:off x="6477000" y="5410200"/>
              <a:ext cx="2446338" cy="706438"/>
              <a:chOff x="0" y="0"/>
              <a:chExt cx="2192" cy="632"/>
            </a:xfrm>
          </p:grpSpPr>
          <p:grpSp>
            <p:nvGrpSpPr>
              <p:cNvPr id="3" name="Group 25"/>
              <p:cNvGrpSpPr>
                <a:grpSpLocks/>
              </p:cNvGrpSpPr>
              <p:nvPr/>
            </p:nvGrpSpPr>
            <p:grpSpPr bwMode="auto">
              <a:xfrm>
                <a:off x="0" y="77"/>
                <a:ext cx="2192" cy="555"/>
                <a:chOff x="0" y="0"/>
                <a:chExt cx="2192" cy="554"/>
              </a:xfrm>
            </p:grpSpPr>
            <p:sp>
              <p:nvSpPr>
                <p:cNvPr id="14389" name="Rectangle 26"/>
                <p:cNvSpPr>
                  <a:spLocks/>
                </p:cNvSpPr>
                <p:nvPr/>
              </p:nvSpPr>
              <p:spPr bwMode="auto">
                <a:xfrm>
                  <a:off x="0" y="0"/>
                  <a:ext cx="2192" cy="453"/>
                </a:xfrm>
                <a:prstGeom prst="rect">
                  <a:avLst/>
                </a:prstGeom>
                <a:solidFill>
                  <a:srgbClr val="FFFFFF"/>
                </a:solidFill>
                <a:ln w="25400">
                  <a:solidFill>
                    <a:srgbClr val="FFFFFF"/>
                  </a:solidFill>
                  <a:miter lim="800000"/>
                  <a:headEnd/>
                  <a:tailEnd/>
                </a:ln>
              </p:spPr>
              <p:txBody>
                <a:bodyPr lIns="0" tIns="0" rIns="0" bIns="0"/>
                <a:lstStyle/>
                <a:p>
                  <a:endParaRPr lang="ja-JP" altLang="en-US"/>
                </a:p>
              </p:txBody>
            </p:sp>
            <p:pic>
              <p:nvPicPr>
                <p:cNvPr id="14390" name="Picture 27"/>
                <p:cNvPicPr>
                  <a:picLocks noChangeAspect="1" noChangeArrowheads="1"/>
                </p:cNvPicPr>
                <p:nvPr/>
              </p:nvPicPr>
              <p:blipFill>
                <a:blip r:embed="rId5" cstate="print"/>
                <a:srcRect/>
                <a:stretch>
                  <a:fillRect/>
                </a:stretch>
              </p:blipFill>
              <p:spPr bwMode="auto">
                <a:xfrm>
                  <a:off x="74" y="20"/>
                  <a:ext cx="2047" cy="534"/>
                </a:xfrm>
                <a:prstGeom prst="rect">
                  <a:avLst/>
                </a:prstGeom>
                <a:noFill/>
                <a:ln w="12700">
                  <a:noFill/>
                  <a:miter lim="800000"/>
                  <a:headEnd/>
                  <a:tailEnd/>
                </a:ln>
              </p:spPr>
            </p:pic>
          </p:grpSp>
          <p:sp>
            <p:nvSpPr>
              <p:cNvPr id="14388" name="Oval 28"/>
              <p:cNvSpPr>
                <a:spLocks/>
              </p:cNvSpPr>
              <p:nvPr/>
            </p:nvSpPr>
            <p:spPr bwMode="auto">
              <a:xfrm>
                <a:off x="1276" y="0"/>
                <a:ext cx="470" cy="605"/>
              </a:xfrm>
              <a:prstGeom prst="ellipse">
                <a:avLst/>
              </a:prstGeom>
              <a:noFill/>
              <a:ln w="50800">
                <a:solidFill>
                  <a:srgbClr val="FF0500"/>
                </a:solidFill>
                <a:round/>
                <a:headEnd/>
                <a:tailEnd/>
              </a:ln>
            </p:spPr>
            <p:txBody>
              <a:bodyPr lIns="0" tIns="0" rIns="0" bIns="0"/>
              <a:lstStyle/>
              <a:p>
                <a:endParaRPr lang="ja-JP" altLang="en-US"/>
              </a:p>
            </p:txBody>
          </p:sp>
        </p:grpSp>
        <p:sp>
          <p:nvSpPr>
            <p:cNvPr id="14" name="円/楕円 13"/>
            <p:cNvSpPr/>
            <p:nvPr/>
          </p:nvSpPr>
          <p:spPr>
            <a:xfrm>
              <a:off x="4159250" y="2262188"/>
              <a:ext cx="1219200" cy="53340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endParaRPr>
            </a:p>
          </p:txBody>
        </p:sp>
        <p:cxnSp>
          <p:nvCxnSpPr>
            <p:cNvPr id="15" name="直線矢印コネクタ 14"/>
            <p:cNvCxnSpPr/>
            <p:nvPr/>
          </p:nvCxnSpPr>
          <p:spPr>
            <a:xfrm>
              <a:off x="4838700" y="990600"/>
              <a:ext cx="457200" cy="76200"/>
            </a:xfrm>
            <a:prstGeom prst="straightConnector1">
              <a:avLst/>
            </a:prstGeom>
            <a:ln w="381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14346" name="図 51"/>
            <p:cNvPicPr>
              <a:picLocks noChangeAspect="1"/>
            </p:cNvPicPr>
            <p:nvPr/>
          </p:nvPicPr>
          <p:blipFill>
            <a:blip r:embed="rId6" cstate="print"/>
            <a:srcRect/>
            <a:stretch>
              <a:fillRect/>
            </a:stretch>
          </p:blipFill>
          <p:spPr bwMode="auto">
            <a:xfrm>
              <a:off x="7278688" y="398463"/>
              <a:ext cx="1562100" cy="515937"/>
            </a:xfrm>
            <a:prstGeom prst="rect">
              <a:avLst/>
            </a:prstGeom>
            <a:noFill/>
            <a:ln w="9525">
              <a:noFill/>
              <a:miter lim="800000"/>
              <a:headEnd/>
              <a:tailEnd/>
            </a:ln>
          </p:spPr>
        </p:pic>
        <p:sp>
          <p:nvSpPr>
            <p:cNvPr id="14347" name="Rectangle 19"/>
            <p:cNvSpPr>
              <a:spLocks/>
            </p:cNvSpPr>
            <p:nvPr/>
          </p:nvSpPr>
          <p:spPr bwMode="auto">
            <a:xfrm>
              <a:off x="3614224" y="1504532"/>
              <a:ext cx="2057400" cy="415925"/>
            </a:xfrm>
            <a:prstGeom prst="rect">
              <a:avLst/>
            </a:prstGeom>
            <a:solidFill>
              <a:srgbClr val="FFCCC9"/>
            </a:solidFill>
            <a:ln w="12700">
              <a:noFill/>
              <a:miter lim="800000"/>
              <a:headEnd/>
              <a:tailEnd/>
            </a:ln>
          </p:spPr>
          <p:txBody>
            <a:bodyPr lIns="0" tIns="0" rIns="40638" bIns="0">
              <a:spAutoFit/>
            </a:bodyPr>
            <a:lstStyle/>
            <a:p>
              <a:r>
                <a:rPr lang="en-US" altLang="ja-JP" sz="2700" dirty="0">
                  <a:latin typeface="ＭＳ Ｐゴシック" pitchFamily="50" charset="-128"/>
                </a:rPr>
                <a:t> </a:t>
              </a:r>
              <a:r>
                <a:rPr lang="en-US" altLang="ja-JP" sz="2700" dirty="0" err="1">
                  <a:latin typeface="ＭＳ Ｐゴシック" pitchFamily="50" charset="-128"/>
                </a:rPr>
                <a:t>SuperKEKB</a:t>
              </a:r>
              <a:endParaRPr lang="ja-JP" altLang="en-US" sz="2700" dirty="0">
                <a:latin typeface="ＭＳ Ｐゴシック" pitchFamily="50" charset="-128"/>
              </a:endParaRPr>
            </a:p>
          </p:txBody>
        </p:sp>
        <p:cxnSp>
          <p:nvCxnSpPr>
            <p:cNvPr id="19" name="直線矢印コネクタ 18"/>
            <p:cNvCxnSpPr>
              <a:cxnSpLocks noChangeShapeType="1"/>
            </p:cNvCxnSpPr>
            <p:nvPr/>
          </p:nvCxnSpPr>
          <p:spPr bwMode="auto">
            <a:xfrm flipH="1" flipV="1">
              <a:off x="8269288" y="838200"/>
              <a:ext cx="342900" cy="123825"/>
            </a:xfrm>
            <a:prstGeom prst="straightConnector1">
              <a:avLst/>
            </a:prstGeom>
            <a:noFill/>
            <a:ln w="38100">
              <a:solidFill>
                <a:srgbClr val="FF0000"/>
              </a:solidFill>
              <a:round/>
              <a:headEnd/>
              <a:tailEnd type="arrow" w="med" len="med"/>
            </a:ln>
            <a:effectLst>
              <a:outerShdw blurRad="40000" dist="20000" dir="5400000" rotWithShape="0">
                <a:srgbClr val="000000">
                  <a:alpha val="37999"/>
                </a:srgbClr>
              </a:outerShdw>
            </a:effectLst>
          </p:spPr>
        </p:cxnSp>
        <p:cxnSp>
          <p:nvCxnSpPr>
            <p:cNvPr id="20" name="直線矢印コネクタ 19"/>
            <p:cNvCxnSpPr>
              <a:cxnSpLocks noChangeShapeType="1"/>
            </p:cNvCxnSpPr>
            <p:nvPr/>
          </p:nvCxnSpPr>
          <p:spPr bwMode="auto">
            <a:xfrm flipV="1">
              <a:off x="7507288" y="838200"/>
              <a:ext cx="381000" cy="76200"/>
            </a:xfrm>
            <a:prstGeom prst="straightConnector1">
              <a:avLst/>
            </a:prstGeom>
            <a:noFill/>
            <a:ln w="38100">
              <a:solidFill>
                <a:srgbClr val="0000FF"/>
              </a:solidFill>
              <a:round/>
              <a:headEnd/>
              <a:tailEnd type="arrow" w="med" len="med"/>
            </a:ln>
            <a:effectLst>
              <a:outerShdw blurRad="40000" dist="20000" dir="5400000" rotWithShape="0">
                <a:srgbClr val="000000">
                  <a:alpha val="37999"/>
                </a:srgbClr>
              </a:outerShdw>
            </a:effectLst>
          </p:spPr>
        </p:cxnSp>
        <p:sp>
          <p:nvSpPr>
            <p:cNvPr id="14350" name="Rectangle 16"/>
            <p:cNvSpPr>
              <a:spLocks/>
            </p:cNvSpPr>
            <p:nvPr/>
          </p:nvSpPr>
          <p:spPr bwMode="auto">
            <a:xfrm>
              <a:off x="7507288" y="304800"/>
              <a:ext cx="1066800" cy="152400"/>
            </a:xfrm>
            <a:prstGeom prst="rect">
              <a:avLst/>
            </a:prstGeom>
            <a:noFill/>
            <a:ln w="12700">
              <a:noFill/>
              <a:miter lim="800000"/>
              <a:headEnd/>
              <a:tailEnd/>
            </a:ln>
          </p:spPr>
          <p:txBody>
            <a:bodyPr lIns="0" tIns="0" rIns="40638" bIns="0"/>
            <a:lstStyle/>
            <a:p>
              <a:r>
                <a:rPr lang="en-US" altLang="ja-JP" sz="1000">
                  <a:latin typeface="Gill Sans" charset="0"/>
                </a:rPr>
                <a:t>Colliding bunches</a:t>
              </a:r>
            </a:p>
          </p:txBody>
        </p:sp>
        <p:pic>
          <p:nvPicPr>
            <p:cNvPr id="14351" name="図 51"/>
            <p:cNvPicPr>
              <a:picLocks noChangeAspect="1"/>
            </p:cNvPicPr>
            <p:nvPr/>
          </p:nvPicPr>
          <p:blipFill>
            <a:blip r:embed="rId7" cstate="print"/>
            <a:srcRect/>
            <a:stretch>
              <a:fillRect/>
            </a:stretch>
          </p:blipFill>
          <p:spPr bwMode="auto">
            <a:xfrm>
              <a:off x="228600" y="152400"/>
              <a:ext cx="1604963" cy="2286000"/>
            </a:xfrm>
            <a:prstGeom prst="rect">
              <a:avLst/>
            </a:prstGeom>
            <a:noFill/>
            <a:ln w="9525">
              <a:noFill/>
              <a:miter lim="800000"/>
              <a:headEnd/>
              <a:tailEnd/>
            </a:ln>
          </p:spPr>
        </p:pic>
        <p:pic>
          <p:nvPicPr>
            <p:cNvPr id="14352" name="Picture 2"/>
            <p:cNvPicPr>
              <a:picLocks noChangeAspect="1" noChangeArrowheads="1"/>
            </p:cNvPicPr>
            <p:nvPr/>
          </p:nvPicPr>
          <p:blipFill>
            <a:blip r:embed="rId8" cstate="print"/>
            <a:srcRect/>
            <a:stretch>
              <a:fillRect/>
            </a:stretch>
          </p:blipFill>
          <p:spPr bwMode="auto">
            <a:xfrm>
              <a:off x="7559675" y="1714500"/>
              <a:ext cx="1209675" cy="952500"/>
            </a:xfrm>
            <a:prstGeom prst="rect">
              <a:avLst/>
            </a:prstGeom>
            <a:noFill/>
            <a:ln w="9525">
              <a:noFill/>
              <a:miter lim="800000"/>
              <a:headEnd/>
              <a:tailEnd/>
            </a:ln>
          </p:spPr>
        </p:pic>
        <p:cxnSp>
          <p:nvCxnSpPr>
            <p:cNvPr id="24" name="直線矢印コネクタ 23"/>
            <p:cNvCxnSpPr>
              <a:cxnSpLocks noChangeShapeType="1"/>
            </p:cNvCxnSpPr>
            <p:nvPr/>
          </p:nvCxnSpPr>
          <p:spPr bwMode="auto">
            <a:xfrm rot="16200000" flipH="1">
              <a:off x="657225" y="2089150"/>
              <a:ext cx="1676400" cy="0"/>
            </a:xfrm>
            <a:prstGeom prst="straightConnector1">
              <a:avLst/>
            </a:prstGeom>
            <a:noFill/>
            <a:ln w="19050" cap="flat" cmpd="sng" algn="ctr">
              <a:solidFill>
                <a:schemeClr val="accent5">
                  <a:lumMod val="60000"/>
                  <a:lumOff val="40000"/>
                </a:schemeClr>
              </a:solidFill>
              <a:prstDash val="solid"/>
              <a:round/>
              <a:headEnd type="arrow" w="med" len="med"/>
              <a:tailEnd type="arrow" w="med" len="med"/>
            </a:ln>
            <a:effectLst/>
          </p:spPr>
        </p:cxnSp>
        <p:pic>
          <p:nvPicPr>
            <p:cNvPr id="14354" name="Picture 330" descr="OHO_TiN_After"/>
            <p:cNvPicPr>
              <a:picLocks noChangeAspect="1" noChangeArrowheads="1"/>
            </p:cNvPicPr>
            <p:nvPr/>
          </p:nvPicPr>
          <p:blipFill>
            <a:blip r:embed="rId9" cstate="print">
              <a:lum contrast="-18000"/>
            </a:blip>
            <a:srcRect b="8067"/>
            <a:stretch>
              <a:fillRect/>
            </a:stretch>
          </p:blipFill>
          <p:spPr bwMode="auto">
            <a:xfrm>
              <a:off x="2103438" y="5653088"/>
              <a:ext cx="1363662" cy="1019175"/>
            </a:xfrm>
            <a:prstGeom prst="rect">
              <a:avLst/>
            </a:prstGeom>
            <a:noFill/>
            <a:ln w="9525">
              <a:noFill/>
              <a:miter lim="800000"/>
              <a:headEnd/>
              <a:tailEnd/>
            </a:ln>
          </p:spPr>
        </p:pic>
        <p:pic>
          <p:nvPicPr>
            <p:cNvPr id="14355" name="Picture 33" descr="&#10;ARES のコピー                                                  0004FF1BMacintosh HD                   C12DDCCD:"/>
            <p:cNvPicPr>
              <a:picLocks noChangeAspect="1" noChangeArrowheads="1"/>
            </p:cNvPicPr>
            <p:nvPr/>
          </p:nvPicPr>
          <p:blipFill>
            <a:blip r:embed="rId10" cstate="print"/>
            <a:srcRect/>
            <a:stretch>
              <a:fillRect/>
            </a:stretch>
          </p:blipFill>
          <p:spPr bwMode="auto">
            <a:xfrm>
              <a:off x="7480300" y="2743200"/>
              <a:ext cx="1449388" cy="2044700"/>
            </a:xfrm>
            <a:prstGeom prst="rect">
              <a:avLst/>
            </a:prstGeom>
            <a:noFill/>
            <a:ln w="9525">
              <a:noFill/>
              <a:miter lim="800000"/>
              <a:headEnd/>
              <a:tailEnd/>
            </a:ln>
          </p:spPr>
        </p:pic>
        <p:sp>
          <p:nvSpPr>
            <p:cNvPr id="14356" name="Text Box 34"/>
            <p:cNvSpPr txBox="1">
              <a:spLocks noChangeArrowheads="1"/>
            </p:cNvSpPr>
            <p:nvPr/>
          </p:nvSpPr>
          <p:spPr bwMode="auto">
            <a:xfrm>
              <a:off x="2476501" y="4241800"/>
              <a:ext cx="1081954" cy="297615"/>
            </a:xfrm>
            <a:prstGeom prst="rect">
              <a:avLst/>
            </a:prstGeom>
            <a:noFill/>
            <a:ln w="9525">
              <a:noFill/>
              <a:miter lim="800000"/>
              <a:headEnd/>
              <a:tailEnd/>
            </a:ln>
          </p:spPr>
          <p:txBody>
            <a:bodyPr wrap="none">
              <a:spAutoFit/>
            </a:bodyPr>
            <a:lstStyle/>
            <a:p>
              <a:r>
                <a:rPr lang="en-US" altLang="ja-JP" sz="1200" dirty="0">
                  <a:latin typeface="Helvetica Neue"/>
                </a:rPr>
                <a:t>Damping ring</a:t>
              </a:r>
            </a:p>
          </p:txBody>
        </p:sp>
        <p:sp>
          <p:nvSpPr>
            <p:cNvPr id="14357" name="Line 35"/>
            <p:cNvSpPr>
              <a:spLocks noChangeShapeType="1"/>
            </p:cNvSpPr>
            <p:nvPr/>
          </p:nvSpPr>
          <p:spPr bwMode="auto">
            <a:xfrm flipH="1">
              <a:off x="2552700" y="4495800"/>
              <a:ext cx="838200" cy="0"/>
            </a:xfrm>
            <a:prstGeom prst="line">
              <a:avLst/>
            </a:prstGeom>
            <a:noFill/>
            <a:ln w="28575">
              <a:solidFill>
                <a:srgbClr val="B80000"/>
              </a:solidFill>
              <a:round/>
              <a:headEnd type="triangle" w="sm" len="sm"/>
              <a:tailEnd type="none" w="sm" len="sm"/>
            </a:ln>
          </p:spPr>
          <p:txBody>
            <a:bodyPr wrap="none" anchor="ctr"/>
            <a:lstStyle/>
            <a:p>
              <a:endParaRPr lang="ja-JP" altLang="en-US"/>
            </a:p>
          </p:txBody>
        </p:sp>
        <p:sp>
          <p:nvSpPr>
            <p:cNvPr id="14358" name="Line 36"/>
            <p:cNvSpPr>
              <a:spLocks noChangeShapeType="1"/>
            </p:cNvSpPr>
            <p:nvPr/>
          </p:nvSpPr>
          <p:spPr bwMode="auto">
            <a:xfrm flipH="1">
              <a:off x="4305300" y="4724400"/>
              <a:ext cx="228600" cy="381000"/>
            </a:xfrm>
            <a:prstGeom prst="line">
              <a:avLst/>
            </a:prstGeom>
            <a:noFill/>
            <a:ln w="28575">
              <a:solidFill>
                <a:srgbClr val="B80000"/>
              </a:solidFill>
              <a:round/>
              <a:headEnd type="triangle" w="sm" len="sm"/>
              <a:tailEnd type="none" w="sm" len="sm"/>
            </a:ln>
          </p:spPr>
          <p:txBody>
            <a:bodyPr wrap="none" anchor="ctr"/>
            <a:lstStyle/>
            <a:p>
              <a:endParaRPr lang="ja-JP" altLang="en-US"/>
            </a:p>
          </p:txBody>
        </p:sp>
        <p:sp>
          <p:nvSpPr>
            <p:cNvPr id="14359" name="Text Box 37"/>
            <p:cNvSpPr txBox="1">
              <a:spLocks noChangeArrowheads="1"/>
            </p:cNvSpPr>
            <p:nvPr/>
          </p:nvSpPr>
          <p:spPr bwMode="auto">
            <a:xfrm>
              <a:off x="3462338" y="5105400"/>
              <a:ext cx="1503919" cy="297615"/>
            </a:xfrm>
            <a:prstGeom prst="rect">
              <a:avLst/>
            </a:prstGeom>
            <a:noFill/>
            <a:ln w="9525">
              <a:noFill/>
              <a:miter lim="800000"/>
              <a:headEnd/>
              <a:tailEnd/>
            </a:ln>
          </p:spPr>
          <p:txBody>
            <a:bodyPr wrap="none">
              <a:spAutoFit/>
            </a:bodyPr>
            <a:lstStyle/>
            <a:p>
              <a:r>
                <a:rPr lang="en-US" altLang="ja-JP" sz="1200" dirty="0">
                  <a:latin typeface="Helvetica Neue"/>
                </a:rPr>
                <a:t>Low emittance gun</a:t>
              </a:r>
            </a:p>
          </p:txBody>
        </p:sp>
        <p:sp>
          <p:nvSpPr>
            <p:cNvPr id="14360" name="Line 38"/>
            <p:cNvSpPr>
              <a:spLocks noChangeShapeType="1"/>
            </p:cNvSpPr>
            <p:nvPr/>
          </p:nvSpPr>
          <p:spPr bwMode="auto">
            <a:xfrm flipH="1">
              <a:off x="3619500" y="5105400"/>
              <a:ext cx="685800" cy="0"/>
            </a:xfrm>
            <a:prstGeom prst="line">
              <a:avLst/>
            </a:prstGeom>
            <a:noFill/>
            <a:ln w="28575">
              <a:solidFill>
                <a:srgbClr val="B80000"/>
              </a:solidFill>
              <a:round/>
              <a:headEnd type="none" w="sm" len="sm"/>
              <a:tailEnd type="none" w="sm" len="sm"/>
            </a:ln>
          </p:spPr>
          <p:txBody>
            <a:bodyPr wrap="none" anchor="ctr"/>
            <a:lstStyle/>
            <a:p>
              <a:endParaRPr lang="ja-JP" altLang="en-US"/>
            </a:p>
          </p:txBody>
        </p:sp>
        <p:sp>
          <p:nvSpPr>
            <p:cNvPr id="14361" name="Text Box 39"/>
            <p:cNvSpPr txBox="1">
              <a:spLocks noChangeArrowheads="1"/>
            </p:cNvSpPr>
            <p:nvPr/>
          </p:nvSpPr>
          <p:spPr bwMode="auto">
            <a:xfrm>
              <a:off x="5524500" y="4076700"/>
              <a:ext cx="1077913" cy="244475"/>
            </a:xfrm>
            <a:prstGeom prst="rect">
              <a:avLst/>
            </a:prstGeom>
            <a:noFill/>
            <a:ln w="9525">
              <a:noFill/>
              <a:miter lim="800000"/>
              <a:headEnd/>
              <a:tailEnd/>
            </a:ln>
          </p:spPr>
          <p:txBody>
            <a:bodyPr wrap="none">
              <a:spAutoFit/>
            </a:bodyPr>
            <a:lstStyle/>
            <a:p>
              <a:r>
                <a:rPr lang="en-US" altLang="ja-JP" sz="1000">
                  <a:latin typeface="Helvetica Neue"/>
                </a:rPr>
                <a:t>Positron source</a:t>
              </a:r>
            </a:p>
          </p:txBody>
        </p:sp>
        <p:sp>
          <p:nvSpPr>
            <p:cNvPr id="14362" name="Line 40"/>
            <p:cNvSpPr>
              <a:spLocks noChangeShapeType="1"/>
            </p:cNvSpPr>
            <p:nvPr/>
          </p:nvSpPr>
          <p:spPr bwMode="auto">
            <a:xfrm>
              <a:off x="5524500" y="4321175"/>
              <a:ext cx="1143000" cy="0"/>
            </a:xfrm>
            <a:prstGeom prst="line">
              <a:avLst/>
            </a:prstGeom>
            <a:noFill/>
            <a:ln w="28575">
              <a:solidFill>
                <a:srgbClr val="B80000"/>
              </a:solidFill>
              <a:round/>
              <a:headEnd type="triangle" w="sm" len="sm"/>
              <a:tailEnd type="none" w="sm" len="sm"/>
            </a:ln>
          </p:spPr>
          <p:txBody>
            <a:bodyPr wrap="none" anchor="ctr"/>
            <a:lstStyle/>
            <a:p>
              <a:endParaRPr lang="ja-JP" altLang="en-US"/>
            </a:p>
          </p:txBody>
        </p:sp>
        <p:sp>
          <p:nvSpPr>
            <p:cNvPr id="14363" name="Text Box 41"/>
            <p:cNvSpPr txBox="1">
              <a:spLocks noChangeArrowheads="1"/>
            </p:cNvSpPr>
            <p:nvPr/>
          </p:nvSpPr>
          <p:spPr bwMode="auto">
            <a:xfrm>
              <a:off x="2476500" y="1524000"/>
              <a:ext cx="1076325" cy="396875"/>
            </a:xfrm>
            <a:prstGeom prst="rect">
              <a:avLst/>
            </a:prstGeom>
            <a:noFill/>
            <a:ln w="9525">
              <a:noFill/>
              <a:miter lim="800000"/>
              <a:headEnd/>
              <a:tailEnd/>
            </a:ln>
          </p:spPr>
          <p:txBody>
            <a:bodyPr wrap="none">
              <a:spAutoFit/>
            </a:bodyPr>
            <a:lstStyle/>
            <a:p>
              <a:r>
                <a:rPr lang="en-US" altLang="ja-JP" sz="1000">
                  <a:latin typeface="Helvetica Neue"/>
                </a:rPr>
                <a:t>New beam pipe</a:t>
              </a:r>
            </a:p>
            <a:p>
              <a:r>
                <a:rPr lang="en-US" altLang="ja-JP" sz="1000">
                  <a:latin typeface="Helvetica Neue"/>
                </a:rPr>
                <a:t>&amp; bellows</a:t>
              </a:r>
            </a:p>
          </p:txBody>
        </p:sp>
        <p:sp>
          <p:nvSpPr>
            <p:cNvPr id="14364" name="Line 42"/>
            <p:cNvSpPr>
              <a:spLocks noChangeShapeType="1"/>
            </p:cNvSpPr>
            <p:nvPr/>
          </p:nvSpPr>
          <p:spPr bwMode="auto">
            <a:xfrm>
              <a:off x="2476500" y="1905000"/>
              <a:ext cx="990600" cy="0"/>
            </a:xfrm>
            <a:prstGeom prst="line">
              <a:avLst/>
            </a:prstGeom>
            <a:noFill/>
            <a:ln w="28575">
              <a:solidFill>
                <a:srgbClr val="B80000"/>
              </a:solidFill>
              <a:round/>
              <a:headEnd type="triangle" w="sm" len="sm"/>
              <a:tailEnd type="none" w="sm" len="sm"/>
            </a:ln>
          </p:spPr>
          <p:txBody>
            <a:bodyPr wrap="none" anchor="ctr"/>
            <a:lstStyle/>
            <a:p>
              <a:endParaRPr lang="ja-JP" altLang="en-US"/>
            </a:p>
          </p:txBody>
        </p:sp>
        <p:sp>
          <p:nvSpPr>
            <p:cNvPr id="14365" name="Text Box 43"/>
            <p:cNvSpPr txBox="1">
              <a:spLocks noChangeArrowheads="1"/>
            </p:cNvSpPr>
            <p:nvPr/>
          </p:nvSpPr>
          <p:spPr bwMode="auto">
            <a:xfrm>
              <a:off x="6972300" y="-410654"/>
              <a:ext cx="1748163" cy="562161"/>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r>
                <a:rPr lang="en-US" altLang="ja-JP" sz="2800" dirty="0">
                  <a:solidFill>
                    <a:schemeClr val="accent4"/>
                  </a:solidFill>
                  <a:latin typeface="Helvetica Neue"/>
                </a:rPr>
                <a:t>Belle II</a:t>
              </a:r>
            </a:p>
          </p:txBody>
        </p:sp>
        <p:sp>
          <p:nvSpPr>
            <p:cNvPr id="14366" name="Line 44"/>
            <p:cNvSpPr>
              <a:spLocks noChangeShapeType="1"/>
            </p:cNvSpPr>
            <p:nvPr/>
          </p:nvSpPr>
          <p:spPr bwMode="auto">
            <a:xfrm flipV="1">
              <a:off x="6210300" y="152400"/>
              <a:ext cx="762000" cy="685800"/>
            </a:xfrm>
            <a:prstGeom prst="line">
              <a:avLst/>
            </a:prstGeom>
            <a:noFill/>
            <a:ln w="28575">
              <a:solidFill>
                <a:schemeClr val="accent4"/>
              </a:solidFill>
              <a:round/>
              <a:headEnd type="triangle" w="sm" len="sm"/>
              <a:tailEnd type="none" w="sm" len="sm"/>
            </a:ln>
          </p:spPr>
          <p:txBody>
            <a:bodyPr wrap="none" anchor="ctr"/>
            <a:lstStyle/>
            <a:p>
              <a:endParaRPr lang="ja-JP" altLang="en-US"/>
            </a:p>
          </p:txBody>
        </p:sp>
        <p:sp>
          <p:nvSpPr>
            <p:cNvPr id="14367" name="Text Box 45"/>
            <p:cNvSpPr txBox="1">
              <a:spLocks noChangeArrowheads="1"/>
            </p:cNvSpPr>
            <p:nvPr/>
          </p:nvSpPr>
          <p:spPr bwMode="auto">
            <a:xfrm>
              <a:off x="6591300" y="898525"/>
              <a:ext cx="596900" cy="244475"/>
            </a:xfrm>
            <a:prstGeom prst="rect">
              <a:avLst/>
            </a:prstGeom>
            <a:noFill/>
            <a:ln w="9525">
              <a:noFill/>
              <a:miter lim="800000"/>
              <a:headEnd/>
              <a:tailEnd/>
            </a:ln>
          </p:spPr>
          <p:txBody>
            <a:bodyPr wrap="none">
              <a:spAutoFit/>
            </a:bodyPr>
            <a:lstStyle/>
            <a:p>
              <a:r>
                <a:rPr lang="en-US" altLang="ja-JP" sz="1000">
                  <a:latin typeface="Helvetica Neue"/>
                </a:rPr>
                <a:t>New IR</a:t>
              </a:r>
            </a:p>
          </p:txBody>
        </p:sp>
        <p:sp>
          <p:nvSpPr>
            <p:cNvPr id="14368" name="Line 46"/>
            <p:cNvSpPr>
              <a:spLocks noChangeShapeType="1"/>
            </p:cNvSpPr>
            <p:nvPr/>
          </p:nvSpPr>
          <p:spPr bwMode="auto">
            <a:xfrm flipV="1">
              <a:off x="6396038" y="1143000"/>
              <a:ext cx="762000" cy="0"/>
            </a:xfrm>
            <a:prstGeom prst="line">
              <a:avLst/>
            </a:prstGeom>
            <a:noFill/>
            <a:ln w="28575">
              <a:solidFill>
                <a:srgbClr val="B80000"/>
              </a:solidFill>
              <a:round/>
              <a:headEnd type="triangle" w="sm" len="sm"/>
              <a:tailEnd type="none" w="sm" len="sm"/>
            </a:ln>
          </p:spPr>
          <p:txBody>
            <a:bodyPr wrap="none" anchor="ctr"/>
            <a:lstStyle/>
            <a:p>
              <a:endParaRPr lang="ja-JP" altLang="en-US"/>
            </a:p>
          </p:txBody>
        </p:sp>
        <p:sp>
          <p:nvSpPr>
            <p:cNvPr id="14369" name="Line 47"/>
            <p:cNvSpPr>
              <a:spLocks noChangeShapeType="1"/>
            </p:cNvSpPr>
            <p:nvPr/>
          </p:nvSpPr>
          <p:spPr bwMode="auto">
            <a:xfrm flipH="1">
              <a:off x="2247900" y="990600"/>
              <a:ext cx="533400" cy="304800"/>
            </a:xfrm>
            <a:prstGeom prst="line">
              <a:avLst/>
            </a:prstGeom>
            <a:noFill/>
            <a:ln w="38100">
              <a:solidFill>
                <a:srgbClr val="F7020B"/>
              </a:solidFill>
              <a:round/>
              <a:headEnd/>
              <a:tailEnd type="arrow" w="med" len="med"/>
            </a:ln>
          </p:spPr>
          <p:txBody>
            <a:bodyPr wrap="none" anchor="ctr"/>
            <a:lstStyle/>
            <a:p>
              <a:endParaRPr lang="ja-JP" altLang="en-US"/>
            </a:p>
          </p:txBody>
        </p:sp>
        <p:sp>
          <p:nvSpPr>
            <p:cNvPr id="14370" name="Line 48"/>
            <p:cNvSpPr>
              <a:spLocks noChangeShapeType="1"/>
            </p:cNvSpPr>
            <p:nvPr/>
          </p:nvSpPr>
          <p:spPr bwMode="auto">
            <a:xfrm flipH="1" flipV="1">
              <a:off x="5067300" y="685800"/>
              <a:ext cx="457200" cy="76200"/>
            </a:xfrm>
            <a:prstGeom prst="line">
              <a:avLst/>
            </a:prstGeom>
            <a:noFill/>
            <a:ln w="38100">
              <a:solidFill>
                <a:srgbClr val="F7020B"/>
              </a:solidFill>
              <a:round/>
              <a:headEnd/>
              <a:tailEnd type="arrow" w="med" len="med"/>
            </a:ln>
          </p:spPr>
          <p:txBody>
            <a:bodyPr wrap="none" anchor="ctr"/>
            <a:lstStyle/>
            <a:p>
              <a:endParaRPr lang="ja-JP" altLang="en-US"/>
            </a:p>
          </p:txBody>
        </p:sp>
        <p:sp>
          <p:nvSpPr>
            <p:cNvPr id="14371" name="Line 49"/>
            <p:cNvSpPr>
              <a:spLocks noChangeShapeType="1"/>
            </p:cNvSpPr>
            <p:nvPr/>
          </p:nvSpPr>
          <p:spPr bwMode="auto">
            <a:xfrm flipH="1" flipV="1">
              <a:off x="6210300" y="1447800"/>
              <a:ext cx="381000" cy="228600"/>
            </a:xfrm>
            <a:prstGeom prst="line">
              <a:avLst/>
            </a:prstGeom>
            <a:noFill/>
            <a:ln w="38100">
              <a:solidFill>
                <a:srgbClr val="F7020B"/>
              </a:solidFill>
              <a:round/>
              <a:headEnd/>
              <a:tailEnd type="arrow" w="med" len="med"/>
            </a:ln>
          </p:spPr>
          <p:txBody>
            <a:bodyPr wrap="none" anchor="ctr"/>
            <a:lstStyle/>
            <a:p>
              <a:endParaRPr lang="ja-JP" altLang="en-US"/>
            </a:p>
          </p:txBody>
        </p:sp>
        <p:sp>
          <p:nvSpPr>
            <p:cNvPr id="14372" name="Line 50"/>
            <p:cNvSpPr>
              <a:spLocks noChangeShapeType="1"/>
            </p:cNvSpPr>
            <p:nvPr/>
          </p:nvSpPr>
          <p:spPr bwMode="auto">
            <a:xfrm flipH="1">
              <a:off x="6286500" y="2743200"/>
              <a:ext cx="533400" cy="304800"/>
            </a:xfrm>
            <a:prstGeom prst="line">
              <a:avLst/>
            </a:prstGeom>
            <a:noFill/>
            <a:ln w="38100">
              <a:solidFill>
                <a:srgbClr val="000BF7"/>
              </a:solidFill>
              <a:round/>
              <a:headEnd/>
              <a:tailEnd type="arrow" w="med" len="med"/>
            </a:ln>
          </p:spPr>
          <p:txBody>
            <a:bodyPr wrap="none" anchor="ctr"/>
            <a:lstStyle/>
            <a:p>
              <a:endParaRPr lang="ja-JP" altLang="en-US"/>
            </a:p>
          </p:txBody>
        </p:sp>
        <p:sp>
          <p:nvSpPr>
            <p:cNvPr id="14373" name="Line 51"/>
            <p:cNvSpPr>
              <a:spLocks noChangeShapeType="1"/>
            </p:cNvSpPr>
            <p:nvPr/>
          </p:nvSpPr>
          <p:spPr bwMode="auto">
            <a:xfrm>
              <a:off x="6591300" y="1219200"/>
              <a:ext cx="381000" cy="152400"/>
            </a:xfrm>
            <a:prstGeom prst="line">
              <a:avLst/>
            </a:prstGeom>
            <a:noFill/>
            <a:ln w="38100">
              <a:solidFill>
                <a:srgbClr val="000BF7"/>
              </a:solidFill>
              <a:round/>
              <a:headEnd/>
              <a:tailEnd type="arrow" w="med" len="med"/>
            </a:ln>
          </p:spPr>
          <p:txBody>
            <a:bodyPr wrap="none" anchor="ctr"/>
            <a:lstStyle/>
            <a:p>
              <a:endParaRPr lang="ja-JP" altLang="en-US"/>
            </a:p>
          </p:txBody>
        </p:sp>
        <p:pic>
          <p:nvPicPr>
            <p:cNvPr id="14374" name="Picture 110"/>
            <p:cNvPicPr>
              <a:picLocks noChangeAspect="1" noChangeArrowheads="1"/>
            </p:cNvPicPr>
            <p:nvPr/>
          </p:nvPicPr>
          <p:blipFill>
            <a:blip r:embed="rId11" cstate="print"/>
            <a:srcRect/>
            <a:stretch>
              <a:fillRect/>
            </a:stretch>
          </p:blipFill>
          <p:spPr bwMode="auto">
            <a:xfrm>
              <a:off x="6427788" y="4775200"/>
              <a:ext cx="977900" cy="739775"/>
            </a:xfrm>
            <a:prstGeom prst="rect">
              <a:avLst/>
            </a:prstGeom>
            <a:noFill/>
            <a:ln w="9525">
              <a:noFill/>
              <a:miter lim="800000"/>
              <a:headEnd/>
              <a:tailEnd/>
            </a:ln>
          </p:spPr>
        </p:pic>
        <p:sp>
          <p:nvSpPr>
            <p:cNvPr id="14375" name="テキスト ボックス 46"/>
            <p:cNvSpPr txBox="1">
              <a:spLocks noChangeArrowheads="1"/>
            </p:cNvSpPr>
            <p:nvPr/>
          </p:nvSpPr>
          <p:spPr bwMode="auto">
            <a:xfrm>
              <a:off x="792163" y="5178425"/>
              <a:ext cx="1874837" cy="461963"/>
            </a:xfrm>
            <a:prstGeom prst="rect">
              <a:avLst/>
            </a:prstGeom>
            <a:noFill/>
            <a:ln w="9525">
              <a:noFill/>
              <a:miter lim="800000"/>
              <a:headEnd/>
              <a:tailEnd/>
            </a:ln>
          </p:spPr>
          <p:txBody>
            <a:bodyPr>
              <a:spAutoFit/>
            </a:bodyPr>
            <a:lstStyle/>
            <a:p>
              <a:r>
                <a:rPr lang="en-US" altLang="ja-JP" sz="1200"/>
                <a:t>TiN-coated beam pipe with antechambers</a:t>
              </a:r>
            </a:p>
          </p:txBody>
        </p:sp>
        <p:sp>
          <p:nvSpPr>
            <p:cNvPr id="14376" name="テキスト ボックス 47"/>
            <p:cNvSpPr txBox="1">
              <a:spLocks noChangeArrowheads="1"/>
            </p:cNvSpPr>
            <p:nvPr/>
          </p:nvSpPr>
          <p:spPr bwMode="auto">
            <a:xfrm>
              <a:off x="38100" y="4292600"/>
              <a:ext cx="2189163" cy="496025"/>
            </a:xfrm>
            <a:prstGeom prst="rect">
              <a:avLst/>
            </a:prstGeom>
            <a:noFill/>
            <a:ln w="9525">
              <a:noFill/>
              <a:miter lim="800000"/>
              <a:headEnd/>
              <a:tailEnd/>
            </a:ln>
          </p:spPr>
          <p:txBody>
            <a:bodyPr>
              <a:spAutoFit/>
            </a:bodyPr>
            <a:lstStyle/>
            <a:p>
              <a:r>
                <a:rPr lang="en-US" altLang="ja-JP" sz="1200" dirty="0"/>
                <a:t>Redesign the lattices of </a:t>
              </a:r>
              <a:r>
                <a:rPr lang="en-US" altLang="ja-JP" sz="1200" dirty="0" smtClean="0"/>
                <a:t>LER </a:t>
              </a:r>
              <a:r>
                <a:rPr lang="en-US" altLang="ja-JP" sz="1200" dirty="0"/>
                <a:t>to squeeze the emittance </a:t>
              </a:r>
            </a:p>
          </p:txBody>
        </p:sp>
        <p:sp>
          <p:nvSpPr>
            <p:cNvPr id="14377" name="テキスト ボックス 48"/>
            <p:cNvSpPr txBox="1">
              <a:spLocks noChangeArrowheads="1"/>
            </p:cNvSpPr>
            <p:nvPr/>
          </p:nvSpPr>
          <p:spPr bwMode="auto">
            <a:xfrm>
              <a:off x="5529263" y="3267075"/>
              <a:ext cx="1912937" cy="461963"/>
            </a:xfrm>
            <a:prstGeom prst="rect">
              <a:avLst/>
            </a:prstGeom>
            <a:noFill/>
            <a:ln w="9525">
              <a:noFill/>
              <a:miter lim="800000"/>
              <a:headEnd/>
              <a:tailEnd/>
            </a:ln>
          </p:spPr>
          <p:txBody>
            <a:bodyPr>
              <a:spAutoFit/>
            </a:bodyPr>
            <a:lstStyle/>
            <a:p>
              <a:r>
                <a:rPr lang="en-US" altLang="ja-JP" sz="1200"/>
                <a:t>Add / modify RF systems for higher beam current</a:t>
              </a:r>
            </a:p>
          </p:txBody>
        </p:sp>
        <p:sp>
          <p:nvSpPr>
            <p:cNvPr id="14378" name="テキスト ボックス 49"/>
            <p:cNvSpPr txBox="1">
              <a:spLocks noChangeArrowheads="1"/>
            </p:cNvSpPr>
            <p:nvPr/>
          </p:nvSpPr>
          <p:spPr bwMode="auto">
            <a:xfrm>
              <a:off x="5638800" y="4324350"/>
              <a:ext cx="1790700" cy="461963"/>
            </a:xfrm>
            <a:prstGeom prst="rect">
              <a:avLst/>
            </a:prstGeom>
            <a:noFill/>
            <a:ln w="9525">
              <a:noFill/>
              <a:miter lim="800000"/>
              <a:headEnd/>
              <a:tailEnd/>
            </a:ln>
          </p:spPr>
          <p:txBody>
            <a:bodyPr>
              <a:spAutoFit/>
            </a:bodyPr>
            <a:lstStyle/>
            <a:p>
              <a:r>
                <a:rPr lang="en-US" altLang="ja-JP" sz="1200"/>
                <a:t>New positron target / capture section</a:t>
              </a:r>
            </a:p>
          </p:txBody>
        </p:sp>
        <p:sp>
          <p:nvSpPr>
            <p:cNvPr id="14379" name="テキスト ボックス 50"/>
            <p:cNvSpPr txBox="1">
              <a:spLocks noChangeArrowheads="1"/>
            </p:cNvSpPr>
            <p:nvPr/>
          </p:nvSpPr>
          <p:spPr bwMode="auto">
            <a:xfrm>
              <a:off x="7240588" y="1066800"/>
              <a:ext cx="1836737" cy="694435"/>
            </a:xfrm>
            <a:prstGeom prst="rect">
              <a:avLst/>
            </a:prstGeom>
            <a:noFill/>
            <a:ln w="9525">
              <a:noFill/>
              <a:miter lim="800000"/>
              <a:headEnd/>
              <a:tailEnd/>
            </a:ln>
          </p:spPr>
          <p:txBody>
            <a:bodyPr>
              <a:spAutoFit/>
            </a:bodyPr>
            <a:lstStyle/>
            <a:p>
              <a:r>
                <a:rPr lang="en-US" altLang="ja-JP" sz="1200" dirty="0"/>
                <a:t>New superconducting </a:t>
              </a:r>
              <a:r>
                <a:rPr lang="en-US" altLang="ja-JP" sz="1200" dirty="0" smtClean="0"/>
                <a:t>final </a:t>
              </a:r>
              <a:r>
                <a:rPr lang="en-US" altLang="ja-JP" sz="1200" dirty="0"/>
                <a:t>focusing quads near the IP</a:t>
              </a:r>
            </a:p>
          </p:txBody>
        </p:sp>
        <p:sp>
          <p:nvSpPr>
            <p:cNvPr id="14380" name="テキスト ボックス 51"/>
            <p:cNvSpPr txBox="1">
              <a:spLocks noChangeArrowheads="1"/>
            </p:cNvSpPr>
            <p:nvPr/>
          </p:nvSpPr>
          <p:spPr bwMode="auto">
            <a:xfrm>
              <a:off x="3536950" y="5334000"/>
              <a:ext cx="1771650" cy="496025"/>
            </a:xfrm>
            <a:prstGeom prst="rect">
              <a:avLst/>
            </a:prstGeom>
            <a:noFill/>
            <a:ln w="9525">
              <a:noFill/>
              <a:miter lim="800000"/>
              <a:headEnd/>
              <a:tailEnd/>
            </a:ln>
          </p:spPr>
          <p:txBody>
            <a:bodyPr>
              <a:spAutoFit/>
            </a:bodyPr>
            <a:lstStyle/>
            <a:p>
              <a:r>
                <a:rPr lang="en-US" altLang="ja-JP" sz="1200" dirty="0"/>
                <a:t>Low emittance electrons to inject</a:t>
              </a:r>
            </a:p>
          </p:txBody>
        </p:sp>
        <p:sp>
          <p:nvSpPr>
            <p:cNvPr id="14381" name="テキスト ボックス 52"/>
            <p:cNvSpPr txBox="1">
              <a:spLocks noChangeArrowheads="1"/>
            </p:cNvSpPr>
            <p:nvPr/>
          </p:nvSpPr>
          <p:spPr bwMode="auto">
            <a:xfrm>
              <a:off x="2708275" y="3789363"/>
              <a:ext cx="1771650" cy="461962"/>
            </a:xfrm>
            <a:prstGeom prst="rect">
              <a:avLst/>
            </a:prstGeom>
            <a:noFill/>
            <a:ln w="9525">
              <a:noFill/>
              <a:miter lim="800000"/>
              <a:headEnd/>
              <a:tailEnd/>
            </a:ln>
          </p:spPr>
          <p:txBody>
            <a:bodyPr>
              <a:spAutoFit/>
            </a:bodyPr>
            <a:lstStyle/>
            <a:p>
              <a:r>
                <a:rPr lang="en-US" altLang="ja-JP" sz="1200" dirty="0"/>
                <a:t>Low emittance positrons to inject</a:t>
              </a:r>
            </a:p>
          </p:txBody>
        </p:sp>
        <p:sp>
          <p:nvSpPr>
            <p:cNvPr id="14382" name="テキスト ボックス 45"/>
            <p:cNvSpPr txBox="1">
              <a:spLocks noChangeArrowheads="1"/>
            </p:cNvSpPr>
            <p:nvPr/>
          </p:nvSpPr>
          <p:spPr bwMode="auto">
            <a:xfrm>
              <a:off x="-20638" y="2427288"/>
              <a:ext cx="1766888" cy="460375"/>
            </a:xfrm>
            <a:prstGeom prst="rect">
              <a:avLst/>
            </a:prstGeom>
            <a:noFill/>
            <a:ln w="9525">
              <a:noFill/>
              <a:miter lim="800000"/>
              <a:headEnd/>
              <a:tailEnd/>
            </a:ln>
          </p:spPr>
          <p:txBody>
            <a:bodyPr>
              <a:spAutoFit/>
            </a:bodyPr>
            <a:lstStyle/>
            <a:p>
              <a:r>
                <a:rPr lang="en-US" altLang="ja-JP" sz="1200"/>
                <a:t>Replace short  dipoles with longer ones (LER)</a:t>
              </a:r>
            </a:p>
          </p:txBody>
        </p:sp>
        <p:grpSp>
          <p:nvGrpSpPr>
            <p:cNvPr id="4" name="図形グループ 71"/>
            <p:cNvGrpSpPr>
              <a:grpSpLocks/>
            </p:cNvGrpSpPr>
            <p:nvPr/>
          </p:nvGrpSpPr>
          <p:grpSpPr bwMode="auto">
            <a:xfrm>
              <a:off x="184150" y="2927350"/>
              <a:ext cx="2405063" cy="1273175"/>
              <a:chOff x="184906" y="2927590"/>
              <a:chExt cx="2404238" cy="1272404"/>
            </a:xfrm>
          </p:grpSpPr>
          <p:pic>
            <p:nvPicPr>
              <p:cNvPr id="14384" name="図 67"/>
              <p:cNvPicPr>
                <a:picLocks/>
              </p:cNvPicPr>
              <p:nvPr/>
            </p:nvPicPr>
            <p:blipFill>
              <a:blip r:embed="rId12" cstate="print"/>
              <a:srcRect/>
              <a:stretch>
                <a:fillRect/>
              </a:stretch>
            </p:blipFill>
            <p:spPr bwMode="auto">
              <a:xfrm>
                <a:off x="184906" y="3666554"/>
                <a:ext cx="2404238" cy="533440"/>
              </a:xfrm>
              <a:prstGeom prst="rect">
                <a:avLst/>
              </a:prstGeom>
              <a:noFill/>
              <a:ln w="9525">
                <a:noFill/>
                <a:miter lim="800000"/>
                <a:headEnd/>
                <a:tailEnd/>
              </a:ln>
            </p:spPr>
          </p:pic>
          <p:pic>
            <p:nvPicPr>
              <p:cNvPr id="14385" name="図 68"/>
              <p:cNvPicPr>
                <a:picLocks/>
              </p:cNvPicPr>
              <p:nvPr/>
            </p:nvPicPr>
            <p:blipFill>
              <a:blip r:embed="rId13" cstate="print"/>
              <a:srcRect/>
              <a:stretch>
                <a:fillRect/>
              </a:stretch>
            </p:blipFill>
            <p:spPr bwMode="auto">
              <a:xfrm>
                <a:off x="211208" y="2927590"/>
                <a:ext cx="2362164" cy="510900"/>
              </a:xfrm>
              <a:prstGeom prst="rect">
                <a:avLst/>
              </a:prstGeom>
              <a:noFill/>
              <a:ln w="9525">
                <a:noFill/>
                <a:miter lim="800000"/>
                <a:headEnd/>
                <a:tailEnd/>
              </a:ln>
            </p:spPr>
          </p:pic>
          <p:sp>
            <p:nvSpPr>
              <p:cNvPr id="70" name="下矢印 69"/>
              <p:cNvSpPr/>
              <p:nvPr/>
            </p:nvSpPr>
            <p:spPr>
              <a:xfrm>
                <a:off x="1211667" y="3443216"/>
                <a:ext cx="365000" cy="217355"/>
              </a:xfrm>
              <a:prstGeom prst="downArrow">
                <a:avLst/>
              </a:prstGeom>
              <a:solidFill>
                <a:srgbClr val="CCFFCC"/>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grpSp>
      </p:grpSp>
      <p:sp>
        <p:nvSpPr>
          <p:cNvPr id="56" name="タイトル 55"/>
          <p:cNvSpPr>
            <a:spLocks noGrp="1"/>
          </p:cNvSpPr>
          <p:nvPr>
            <p:ph type="title"/>
          </p:nvPr>
        </p:nvSpPr>
        <p:spPr>
          <a:xfrm>
            <a:off x="457200" y="-24"/>
            <a:ext cx="6203032" cy="785818"/>
          </a:xfrm>
        </p:spPr>
        <p:txBody>
          <a:bodyPr>
            <a:normAutofit fontScale="90000"/>
          </a:bodyPr>
          <a:lstStyle/>
          <a:p>
            <a:r>
              <a:rPr kumimoji="1" lang="en-US" altLang="ja-JP" dirty="0" smtClean="0">
                <a:solidFill>
                  <a:srgbClr val="0000FF"/>
                </a:solidFill>
                <a:latin typeface="Marker Felt"/>
                <a:cs typeface="Marker Felt"/>
              </a:rPr>
              <a:t>What’s new </a:t>
            </a:r>
            <a:r>
              <a:rPr lang="en-US" altLang="ja-JP" dirty="0" smtClean="0">
                <a:solidFill>
                  <a:srgbClr val="0000FF"/>
                </a:solidFill>
                <a:latin typeface="Marker Felt"/>
                <a:cs typeface="Marker Felt"/>
              </a:rPr>
              <a:t>at </a:t>
            </a:r>
            <a:r>
              <a:rPr kumimoji="1" lang="en-US" altLang="ja-JP" dirty="0" smtClean="0">
                <a:solidFill>
                  <a:srgbClr val="0000FF"/>
                </a:solidFill>
                <a:latin typeface="Marker Felt"/>
                <a:cs typeface="Marker Felt"/>
              </a:rPr>
              <a:t>SuperKEKB</a:t>
            </a:r>
            <a:endParaRPr kumimoji="1" lang="ja-JP" altLang="en-US" dirty="0">
              <a:solidFill>
                <a:srgbClr val="0000FF"/>
              </a:solidFill>
              <a:latin typeface="Marker Felt"/>
              <a:cs typeface="Marker Felt"/>
            </a:endParaRPr>
          </a:p>
        </p:txBody>
      </p:sp>
    </p:spTree>
    <p:extLst>
      <p:ext uri="{BB962C8B-B14F-4D97-AF65-F5344CB8AC3E}">
        <p14:creationId xmlns:p14="http://schemas.microsoft.com/office/powerpoint/2010/main" val="2770453245"/>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noChangeAspect="1"/>
          </p:cNvPicPr>
          <p:nvPr>
            <p:ph idx="1"/>
          </p:nvPr>
        </p:nvPicPr>
        <p:blipFill>
          <a:blip r:embed="rId2"/>
          <a:srcRect l="-13654" r="-13654"/>
          <a:stretch>
            <a:fillRect/>
          </a:stretch>
        </p:blipFill>
        <p:spPr>
          <a:xfrm>
            <a:off x="434722" y="1600200"/>
            <a:ext cx="8229600" cy="4525963"/>
          </a:xfrm>
        </p:spPr>
      </p:pic>
      <p:sp>
        <p:nvSpPr>
          <p:cNvPr id="2" name="タイトル 1"/>
          <p:cNvSpPr>
            <a:spLocks noGrp="1"/>
          </p:cNvSpPr>
          <p:nvPr>
            <p:ph type="title"/>
          </p:nvPr>
        </p:nvSpPr>
        <p:spPr/>
        <p:txBody>
          <a:bodyPr>
            <a:normAutofit fontScale="90000"/>
          </a:bodyPr>
          <a:lstStyle/>
          <a:p>
            <a:r>
              <a:rPr lang="en-US" altLang="ja-JP" dirty="0" smtClean="0"/>
              <a:t>Comparison of </a:t>
            </a:r>
            <a:r>
              <a:rPr lang="en-US" altLang="ja-JP" dirty="0" err="1" smtClean="0"/>
              <a:t>emittances</a:t>
            </a:r>
            <a:r>
              <a:rPr lang="en-US" altLang="ja-JP" dirty="0" smtClean="0"/>
              <a:t> of colliders [cont’d]</a:t>
            </a:r>
            <a:endParaRPr kumimoji="1" lang="ja-JP" altLang="en-US" dirty="0"/>
          </a:p>
        </p:txBody>
      </p:sp>
      <p:cxnSp>
        <p:nvCxnSpPr>
          <p:cNvPr id="6" name="直線矢印コネクタ 5"/>
          <p:cNvCxnSpPr/>
          <p:nvPr/>
        </p:nvCxnSpPr>
        <p:spPr>
          <a:xfrm>
            <a:off x="3899792" y="4360351"/>
            <a:ext cx="97775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直線矢印コネクタ 7"/>
          <p:cNvCxnSpPr/>
          <p:nvPr/>
        </p:nvCxnSpPr>
        <p:spPr>
          <a:xfrm flipH="1">
            <a:off x="3101852" y="4360351"/>
            <a:ext cx="7979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線コネクタ 9"/>
          <p:cNvCxnSpPr/>
          <p:nvPr/>
        </p:nvCxnSpPr>
        <p:spPr>
          <a:xfrm>
            <a:off x="3899792" y="3944544"/>
            <a:ext cx="0" cy="764185"/>
          </a:xfrm>
          <a:prstGeom prst="line">
            <a:avLst/>
          </a:prstGeom>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4009312" y="4411683"/>
            <a:ext cx="1736473" cy="369332"/>
          </a:xfrm>
          <a:prstGeom prst="rect">
            <a:avLst/>
          </a:prstGeom>
          <a:noFill/>
        </p:spPr>
        <p:txBody>
          <a:bodyPr wrap="none" rtlCol="0">
            <a:spAutoFit/>
          </a:bodyPr>
          <a:lstStyle/>
          <a:p>
            <a:r>
              <a:rPr kumimoji="1" lang="en-US" altLang="ja-JP" dirty="0" smtClean="0"/>
              <a:t>Existing colliders</a:t>
            </a:r>
            <a:endParaRPr kumimoji="1" lang="ja-JP" altLang="en-US" dirty="0"/>
          </a:p>
        </p:txBody>
      </p:sp>
      <p:sp>
        <p:nvSpPr>
          <p:cNvPr id="12" name="テキスト ボックス 11"/>
          <p:cNvSpPr txBox="1"/>
          <p:nvPr/>
        </p:nvSpPr>
        <p:spPr>
          <a:xfrm>
            <a:off x="2261556" y="3944544"/>
            <a:ext cx="1646605" cy="369332"/>
          </a:xfrm>
          <a:prstGeom prst="rect">
            <a:avLst/>
          </a:prstGeom>
          <a:noFill/>
        </p:spPr>
        <p:txBody>
          <a:bodyPr wrap="none" rtlCol="0">
            <a:spAutoFit/>
          </a:bodyPr>
          <a:lstStyle/>
          <a:p>
            <a:r>
              <a:rPr lang="en-US" altLang="ja-JP" dirty="0" smtClean="0"/>
              <a:t>Future colliders</a:t>
            </a:r>
            <a:endParaRPr lang="ja-JP" altLang="en-US" dirty="0"/>
          </a:p>
        </p:txBody>
      </p:sp>
      <p:grpSp>
        <p:nvGrpSpPr>
          <p:cNvPr id="9" name="図形グループ 8"/>
          <p:cNvGrpSpPr/>
          <p:nvPr/>
        </p:nvGrpSpPr>
        <p:grpSpPr>
          <a:xfrm>
            <a:off x="4520398" y="4910714"/>
            <a:ext cx="1131705" cy="452224"/>
            <a:chOff x="4497718" y="3663314"/>
            <a:chExt cx="1131705" cy="452224"/>
          </a:xfrm>
        </p:grpSpPr>
        <p:sp>
          <p:nvSpPr>
            <p:cNvPr id="13" name="円/楕円 12"/>
            <p:cNvSpPr/>
            <p:nvPr/>
          </p:nvSpPr>
          <p:spPr>
            <a:xfrm>
              <a:off x="4497718" y="3991148"/>
              <a:ext cx="124390" cy="124390"/>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4" name="直線矢印コネクタ 13"/>
            <p:cNvCxnSpPr/>
            <p:nvPr/>
          </p:nvCxnSpPr>
          <p:spPr>
            <a:xfrm flipH="1">
              <a:off x="4622108" y="3874638"/>
              <a:ext cx="376651" cy="1709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4998759" y="3663314"/>
              <a:ext cx="630664" cy="369332"/>
            </a:xfrm>
            <a:prstGeom prst="rect">
              <a:avLst/>
            </a:prstGeom>
            <a:noFill/>
          </p:spPr>
          <p:txBody>
            <a:bodyPr wrap="none" rtlCol="0">
              <a:spAutoFit/>
            </a:bodyPr>
            <a:lstStyle/>
            <a:p>
              <a:r>
                <a:rPr kumimoji="1" lang="en-US" altLang="ja-JP" dirty="0" smtClean="0"/>
                <a:t>LEP3</a:t>
              </a:r>
              <a:endParaRPr kumimoji="1" lang="ja-JP" altLang="en-US" dirty="0"/>
            </a:p>
          </p:txBody>
        </p:sp>
      </p:grpSp>
      <p:grpSp>
        <p:nvGrpSpPr>
          <p:cNvPr id="4" name="図形グループ 3"/>
          <p:cNvGrpSpPr/>
          <p:nvPr/>
        </p:nvGrpSpPr>
        <p:grpSpPr>
          <a:xfrm>
            <a:off x="2960891" y="5173844"/>
            <a:ext cx="970573" cy="725876"/>
            <a:chOff x="2960891" y="5173844"/>
            <a:chExt cx="970573" cy="725876"/>
          </a:xfrm>
        </p:grpSpPr>
        <p:sp>
          <p:nvSpPr>
            <p:cNvPr id="17" name="円/楕円 16"/>
            <p:cNvSpPr/>
            <p:nvPr/>
          </p:nvSpPr>
          <p:spPr>
            <a:xfrm>
              <a:off x="3814942" y="5173844"/>
              <a:ext cx="116522" cy="116522"/>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rgbClr val="FF0000"/>
                </a:solidFill>
              </a:endParaRPr>
            </a:p>
          </p:txBody>
        </p:sp>
        <p:cxnSp>
          <p:nvCxnSpPr>
            <p:cNvPr id="18" name="直線矢印コネクタ 17"/>
            <p:cNvCxnSpPr/>
            <p:nvPr/>
          </p:nvCxnSpPr>
          <p:spPr>
            <a:xfrm flipV="1">
              <a:off x="3537967" y="5267370"/>
              <a:ext cx="300279" cy="3800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2960891" y="5530388"/>
              <a:ext cx="840645" cy="369332"/>
            </a:xfrm>
            <a:prstGeom prst="rect">
              <a:avLst/>
            </a:prstGeom>
            <a:noFill/>
          </p:spPr>
          <p:txBody>
            <a:bodyPr wrap="none" rtlCol="0">
              <a:spAutoFit/>
            </a:bodyPr>
            <a:lstStyle/>
            <a:p>
              <a:r>
                <a:rPr kumimoji="1" lang="en-US" altLang="ja-JP" dirty="0" smtClean="0"/>
                <a:t>TLEP-H</a:t>
              </a:r>
              <a:endParaRPr kumimoji="1" lang="ja-JP" altLang="en-US" dirty="0"/>
            </a:p>
          </p:txBody>
        </p:sp>
      </p:grpSp>
    </p:spTree>
    <p:extLst>
      <p:ext uri="{BB962C8B-B14F-4D97-AF65-F5344CB8AC3E}">
        <p14:creationId xmlns:p14="http://schemas.microsoft.com/office/powerpoint/2010/main" val="5093889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0" y="762000"/>
            <a:ext cx="9144000" cy="5308810"/>
          </a:xfrm>
          <a:prstGeom prst="rect">
            <a:avLst/>
          </a:prstGeom>
        </p:spPr>
      </p:pic>
      <p:sp>
        <p:nvSpPr>
          <p:cNvPr id="5" name="正方形/長方形 4"/>
          <p:cNvSpPr/>
          <p:nvPr/>
        </p:nvSpPr>
        <p:spPr>
          <a:xfrm>
            <a:off x="7736425" y="140810"/>
            <a:ext cx="1216311" cy="369332"/>
          </a:xfrm>
          <a:prstGeom prst="rect">
            <a:avLst/>
          </a:prstGeom>
        </p:spPr>
        <p:txBody>
          <a:bodyPr wrap="none">
            <a:spAutoFit/>
          </a:bodyPr>
          <a:lstStyle/>
          <a:p>
            <a:r>
              <a:rPr lang="en-US" altLang="ja-JP" dirty="0"/>
              <a:t>R. </a:t>
            </a:r>
            <a:r>
              <a:rPr lang="en-US" altLang="ja-JP" dirty="0" err="1"/>
              <a:t>Bartolini</a:t>
            </a:r>
            <a:endParaRPr lang="ja-JP" altLang="en-US" dirty="0"/>
          </a:p>
        </p:txBody>
      </p:sp>
      <p:sp>
        <p:nvSpPr>
          <p:cNvPr id="6" name="正方形/長方形 5"/>
          <p:cNvSpPr/>
          <p:nvPr/>
        </p:nvSpPr>
        <p:spPr>
          <a:xfrm>
            <a:off x="8108795" y="5808776"/>
            <a:ext cx="789085" cy="51099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631187402"/>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Difference between SR rings and colliders</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kumimoji="1" lang="en-US" altLang="ja-JP" dirty="0" smtClean="0"/>
              <a:t>IR</a:t>
            </a:r>
          </a:p>
          <a:p>
            <a:pPr lvl="1"/>
            <a:r>
              <a:rPr lang="en-US" altLang="ja-JP" dirty="0" smtClean="0"/>
              <a:t>Detector solenoid and its compensation</a:t>
            </a:r>
          </a:p>
          <a:p>
            <a:pPr lvl="1"/>
            <a:r>
              <a:rPr kumimoji="1" lang="en-US" altLang="ja-JP" dirty="0" smtClean="0"/>
              <a:t>Low beta insertion</a:t>
            </a:r>
          </a:p>
          <a:p>
            <a:pPr lvl="1"/>
            <a:r>
              <a:rPr lang="en-US" altLang="ja-JP" dirty="0" smtClean="0"/>
              <a:t>Local chromaticity correction</a:t>
            </a:r>
          </a:p>
          <a:p>
            <a:r>
              <a:rPr kumimoji="1" lang="en-US" altLang="ja-JP" dirty="0" smtClean="0"/>
              <a:t>Size of rings</a:t>
            </a:r>
          </a:p>
          <a:p>
            <a:pPr lvl="1"/>
            <a:r>
              <a:rPr lang="en-US" altLang="ja-JP" dirty="0" smtClean="0"/>
              <a:t>In larger rings, orbit drift tends to be large.</a:t>
            </a:r>
          </a:p>
          <a:p>
            <a:pPr lvl="2"/>
            <a:r>
              <a:rPr kumimoji="1" lang="en-US" altLang="ja-JP" dirty="0" smtClean="0"/>
              <a:t>Accuracy of optics measurement with orbi</a:t>
            </a:r>
            <a:r>
              <a:rPr lang="en-US" altLang="ja-JP" dirty="0" smtClean="0"/>
              <a:t>t drifts</a:t>
            </a:r>
          </a:p>
          <a:p>
            <a:r>
              <a:rPr kumimoji="1" lang="en-US" altLang="ja-JP" dirty="0" smtClean="0"/>
              <a:t>Beam-beam interaction</a:t>
            </a:r>
          </a:p>
          <a:p>
            <a:pPr lvl="1"/>
            <a:r>
              <a:rPr lang="en-US" altLang="ja-JP" dirty="0" smtClean="0"/>
              <a:t>Beam-beam blowup</a:t>
            </a:r>
          </a:p>
          <a:p>
            <a:pPr lvl="1"/>
            <a:r>
              <a:rPr lang="en-US" altLang="ja-JP" dirty="0" smtClean="0"/>
              <a:t>Restriction on choice of working point</a:t>
            </a:r>
            <a:endParaRPr kumimoji="1" lang="ja-JP" altLang="en-US" dirty="0"/>
          </a:p>
        </p:txBody>
      </p:sp>
    </p:spTree>
    <p:extLst>
      <p:ext uri="{BB962C8B-B14F-4D97-AF65-F5344CB8AC3E}">
        <p14:creationId xmlns:p14="http://schemas.microsoft.com/office/powerpoint/2010/main" val="3672850828"/>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グループ化 13"/>
          <p:cNvGrpSpPr/>
          <p:nvPr/>
        </p:nvGrpSpPr>
        <p:grpSpPr>
          <a:xfrm>
            <a:off x="56168" y="993193"/>
            <a:ext cx="9015823" cy="5820183"/>
            <a:chOff x="56168" y="476672"/>
            <a:chExt cx="9015823" cy="5820183"/>
          </a:xfrm>
        </p:grpSpPr>
        <p:pic>
          <p:nvPicPr>
            <p:cNvPr id="30105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751911"/>
              <a:ext cx="7848872" cy="5544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線矢印コネクタ 6"/>
            <p:cNvCxnSpPr/>
            <p:nvPr/>
          </p:nvCxnSpPr>
          <p:spPr>
            <a:xfrm>
              <a:off x="539552" y="2348880"/>
              <a:ext cx="2201437" cy="51923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467544" y="2733666"/>
              <a:ext cx="1765615" cy="369332"/>
            </a:xfrm>
            <a:prstGeom prst="rect">
              <a:avLst/>
            </a:prstGeom>
            <a:noFill/>
          </p:spPr>
          <p:txBody>
            <a:bodyPr wrap="square" rtlCol="0">
              <a:spAutoFit/>
            </a:bodyPr>
            <a:lstStyle/>
            <a:p>
              <a:r>
                <a:rPr kumimoji="1" lang="en-US" altLang="ja-JP" dirty="0" smtClean="0">
                  <a:solidFill>
                    <a:srgbClr val="0000FF"/>
                  </a:solidFill>
                </a:rPr>
                <a:t>electron  (7GeV)</a:t>
              </a:r>
              <a:endParaRPr kumimoji="1" lang="ja-JP" altLang="en-US" dirty="0">
                <a:solidFill>
                  <a:srgbClr val="0000FF"/>
                </a:solidFill>
              </a:endParaRPr>
            </a:p>
          </p:txBody>
        </p:sp>
        <p:cxnSp>
          <p:nvCxnSpPr>
            <p:cNvPr id="9" name="直線矢印コネクタ 8"/>
            <p:cNvCxnSpPr/>
            <p:nvPr/>
          </p:nvCxnSpPr>
          <p:spPr>
            <a:xfrm>
              <a:off x="6893185" y="3882405"/>
              <a:ext cx="1604567" cy="410691"/>
            </a:xfrm>
            <a:prstGeom prst="straightConnector1">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6893184" y="4365104"/>
              <a:ext cx="1783271" cy="369332"/>
            </a:xfrm>
            <a:prstGeom prst="rect">
              <a:avLst/>
            </a:prstGeom>
            <a:noFill/>
          </p:spPr>
          <p:txBody>
            <a:bodyPr wrap="square" rtlCol="0">
              <a:spAutoFit/>
            </a:bodyPr>
            <a:lstStyle/>
            <a:p>
              <a:r>
                <a:rPr kumimoji="1" lang="en-US" altLang="ja-JP" dirty="0" smtClean="0">
                  <a:solidFill>
                    <a:srgbClr val="FF0000"/>
                  </a:solidFill>
                </a:rPr>
                <a:t>positron (4GeV)</a:t>
              </a:r>
              <a:endParaRPr kumimoji="1" lang="ja-JP" altLang="en-US" dirty="0">
                <a:solidFill>
                  <a:srgbClr val="FF0000"/>
                </a:solidFill>
              </a:endParaRPr>
            </a:p>
          </p:txBody>
        </p:sp>
        <p:sp>
          <p:nvSpPr>
            <p:cNvPr id="13" name="角丸四角形吹き出し 12"/>
            <p:cNvSpPr/>
            <p:nvPr/>
          </p:nvSpPr>
          <p:spPr>
            <a:xfrm>
              <a:off x="5292081" y="476672"/>
              <a:ext cx="3600400" cy="864096"/>
            </a:xfrm>
            <a:prstGeom prst="wedgeRoundRectCallout">
              <a:avLst>
                <a:gd name="adj1" fmla="val -37974"/>
                <a:gd name="adj2" fmla="val 63600"/>
                <a:gd name="adj3" fmla="val 16667"/>
              </a:avLst>
            </a:prstGeom>
            <a:solidFill>
              <a:schemeClr val="lt1">
                <a:tint val="100000"/>
                <a:shade val="100000"/>
                <a:satMod val="100000"/>
                <a:alpha val="30000"/>
              </a:schemeClr>
            </a:solidFill>
          </p:spPr>
          <p:style>
            <a:lnRef idx="2">
              <a:schemeClr val="accent3"/>
            </a:lnRef>
            <a:fillRef idx="1">
              <a:schemeClr val="lt1"/>
            </a:fillRef>
            <a:effectRef idx="0">
              <a:schemeClr val="accent3"/>
            </a:effectRef>
            <a:fontRef idx="minor">
              <a:schemeClr val="dk1"/>
            </a:fontRef>
          </p:style>
          <p:txBody>
            <a:bodyPr rtlCol="0" anchor="ctr"/>
            <a:lstStyle/>
            <a:p>
              <a:r>
                <a:rPr kumimoji="1" lang="en-US" altLang="ja-JP" dirty="0" smtClean="0"/>
                <a:t>KL and </a:t>
              </a:r>
              <a:r>
                <a:rPr kumimoji="1" lang="en-US" altLang="ja-JP" dirty="0" err="1" smtClean="0"/>
                <a:t>muon</a:t>
              </a:r>
              <a:r>
                <a:rPr kumimoji="1" lang="en-US" altLang="ja-JP" dirty="0" smtClean="0"/>
                <a:t> detector:</a:t>
              </a:r>
            </a:p>
            <a:p>
              <a:r>
                <a:rPr lang="en-US" altLang="ja-JP" sz="1600" dirty="0" smtClean="0"/>
                <a:t>Resistive Plate Counter (barrel)</a:t>
              </a:r>
            </a:p>
            <a:p>
              <a:r>
                <a:rPr lang="en-US" altLang="ja-JP" sz="1600" dirty="0" smtClean="0"/>
                <a:t>Scintillator + WLSF + MPPC (end-caps)</a:t>
              </a:r>
              <a:endParaRPr kumimoji="1" lang="ja-JP" altLang="en-US" sz="1600" dirty="0"/>
            </a:p>
          </p:txBody>
        </p:sp>
        <p:sp>
          <p:nvSpPr>
            <p:cNvPr id="15" name="角丸四角形吹き出し 14"/>
            <p:cNvSpPr/>
            <p:nvPr/>
          </p:nvSpPr>
          <p:spPr>
            <a:xfrm>
              <a:off x="5580112" y="2247679"/>
              <a:ext cx="3491879" cy="824541"/>
            </a:xfrm>
            <a:prstGeom prst="wedgeRoundRectCallout">
              <a:avLst>
                <a:gd name="adj1" fmla="val -79046"/>
                <a:gd name="adj2" fmla="val 26744"/>
                <a:gd name="adj3" fmla="val 16667"/>
              </a:avLst>
            </a:prstGeom>
            <a:solidFill>
              <a:schemeClr val="lt1">
                <a:tint val="100000"/>
                <a:shade val="100000"/>
                <a:satMod val="100000"/>
                <a:alpha val="30000"/>
              </a:schemeClr>
            </a:solidFill>
          </p:spPr>
          <p:style>
            <a:lnRef idx="2">
              <a:schemeClr val="accent3"/>
            </a:lnRef>
            <a:fillRef idx="1">
              <a:schemeClr val="lt1"/>
            </a:fillRef>
            <a:effectRef idx="0">
              <a:schemeClr val="accent3"/>
            </a:effectRef>
            <a:fontRef idx="minor">
              <a:schemeClr val="dk1"/>
            </a:fontRef>
          </p:style>
          <p:txBody>
            <a:bodyPr rtlCol="0" anchor="ctr"/>
            <a:lstStyle/>
            <a:p>
              <a:r>
                <a:rPr kumimoji="1" lang="en-US" altLang="ja-JP" dirty="0" smtClean="0"/>
                <a:t>Particle Identification </a:t>
              </a:r>
            </a:p>
            <a:p>
              <a:r>
                <a:rPr lang="en-US" altLang="ja-JP" sz="1600" dirty="0" smtClean="0"/>
                <a:t>Time-of-Propagation counter (barrel)</a:t>
              </a:r>
              <a:endParaRPr lang="en-US" altLang="ja-JP" sz="1600" dirty="0"/>
            </a:p>
            <a:p>
              <a:r>
                <a:rPr kumimoji="1" lang="en-US" altLang="ja-JP" sz="1600" dirty="0" smtClean="0"/>
                <a:t>Prox. focusing Aerogel RICH (</a:t>
              </a:r>
              <a:r>
                <a:rPr kumimoji="1" lang="en-US" altLang="ja-JP" sz="1600" dirty="0" err="1" smtClean="0"/>
                <a:t>fwd</a:t>
              </a:r>
              <a:r>
                <a:rPr kumimoji="1" lang="en-US" altLang="ja-JP" sz="1600" dirty="0" smtClean="0"/>
                <a:t>)</a:t>
              </a:r>
            </a:p>
          </p:txBody>
        </p:sp>
        <p:sp>
          <p:nvSpPr>
            <p:cNvPr id="16" name="角丸四角形吹き出し 15"/>
            <p:cNvSpPr/>
            <p:nvPr/>
          </p:nvSpPr>
          <p:spPr>
            <a:xfrm>
              <a:off x="827584" y="4734436"/>
              <a:ext cx="3407959" cy="854804"/>
            </a:xfrm>
            <a:prstGeom prst="wedgeRoundRectCallout">
              <a:avLst>
                <a:gd name="adj1" fmla="val 47309"/>
                <a:gd name="adj2" fmla="val -192294"/>
                <a:gd name="adj3" fmla="val 16667"/>
              </a:avLst>
            </a:prstGeom>
            <a:solidFill>
              <a:schemeClr val="lt1">
                <a:tint val="100000"/>
                <a:shade val="100000"/>
                <a:satMod val="100000"/>
                <a:alpha val="30000"/>
              </a:schemeClr>
            </a:solidFill>
          </p:spPr>
          <p:style>
            <a:lnRef idx="2">
              <a:schemeClr val="accent3"/>
            </a:lnRef>
            <a:fillRef idx="1">
              <a:schemeClr val="lt1"/>
            </a:fillRef>
            <a:effectRef idx="0">
              <a:schemeClr val="accent3"/>
            </a:effectRef>
            <a:fontRef idx="minor">
              <a:schemeClr val="dk1"/>
            </a:fontRef>
          </p:style>
          <p:txBody>
            <a:bodyPr rtlCol="0" anchor="ctr"/>
            <a:lstStyle/>
            <a:p>
              <a:r>
                <a:rPr lang="en-US" altLang="ja-JP" dirty="0" smtClean="0"/>
                <a:t>Central Drift Chamber</a:t>
              </a:r>
            </a:p>
            <a:p>
              <a:pPr lvl="0"/>
              <a:r>
                <a:rPr kumimoji="0" lang="en-US" altLang="ja-JP" sz="1600" dirty="0" smtClean="0">
                  <a:solidFill>
                    <a:schemeClr val="tx1"/>
                  </a:solidFill>
                  <a:ea typeface="ヒラギノ角ゴ ProN W3" pitchFamily="-109" charset="-128"/>
                  <a:sym typeface="Optima" pitchFamily="-109" charset="0"/>
                </a:rPr>
                <a:t>He(50%):C</a:t>
              </a:r>
              <a:r>
                <a:rPr kumimoji="0" lang="en-US" altLang="ja-JP" sz="1600" baseline="-6000" dirty="0" smtClean="0">
                  <a:solidFill>
                    <a:schemeClr val="tx1"/>
                  </a:solidFill>
                  <a:ea typeface="ヒラギノ角ゴ ProN W3" pitchFamily="-109" charset="-128"/>
                  <a:sym typeface="Optima" pitchFamily="-109" charset="0"/>
                </a:rPr>
                <a:t>2</a:t>
              </a:r>
              <a:r>
                <a:rPr kumimoji="0" lang="en-US" altLang="ja-JP" sz="1600" dirty="0" smtClean="0">
                  <a:solidFill>
                    <a:schemeClr val="tx1"/>
                  </a:solidFill>
                  <a:ea typeface="ヒラギノ角ゴ ProN W3" pitchFamily="-109" charset="-128"/>
                  <a:sym typeface="Optima" pitchFamily="-109" charset="0"/>
                </a:rPr>
                <a:t>H</a:t>
              </a:r>
              <a:r>
                <a:rPr kumimoji="0" lang="en-US" altLang="ja-JP" sz="1600" baseline="-6000" dirty="0" smtClean="0">
                  <a:solidFill>
                    <a:schemeClr val="tx1"/>
                  </a:solidFill>
                  <a:ea typeface="ヒラギノ角ゴ ProN W3" pitchFamily="-109" charset="-128"/>
                  <a:sym typeface="Optima" pitchFamily="-109" charset="0"/>
                </a:rPr>
                <a:t>6</a:t>
              </a:r>
              <a:r>
                <a:rPr kumimoji="0" lang="en-US" altLang="ja-JP" sz="1600" dirty="0">
                  <a:solidFill>
                    <a:schemeClr val="tx1"/>
                  </a:solidFill>
                  <a:ea typeface="ヒラギノ角ゴ ProN W3" pitchFamily="-109" charset="-128"/>
                  <a:sym typeface="Optima" pitchFamily="-109" charset="0"/>
                </a:rPr>
                <a:t>(50%)</a:t>
              </a:r>
              <a:r>
                <a:rPr kumimoji="1" lang="en-US" altLang="ja-JP" sz="1600" dirty="0" smtClean="0"/>
                <a:t>, Small cells, long lever arm,  fast electronics</a:t>
              </a:r>
            </a:p>
          </p:txBody>
        </p:sp>
        <p:sp>
          <p:nvSpPr>
            <p:cNvPr id="17" name="角丸四角形吹き出し 16"/>
            <p:cNvSpPr/>
            <p:nvPr/>
          </p:nvSpPr>
          <p:spPr>
            <a:xfrm>
              <a:off x="179512" y="1232494"/>
              <a:ext cx="3888432" cy="896548"/>
            </a:xfrm>
            <a:prstGeom prst="wedgeRoundRectCallout">
              <a:avLst>
                <a:gd name="adj1" fmla="val 30213"/>
                <a:gd name="adj2" fmla="val 78790"/>
                <a:gd name="adj3" fmla="val 16667"/>
              </a:avLst>
            </a:prstGeom>
            <a:solidFill>
              <a:schemeClr val="lt1">
                <a:tint val="100000"/>
                <a:shade val="100000"/>
                <a:satMod val="100000"/>
                <a:alpha val="30000"/>
              </a:schemeClr>
            </a:solidFill>
          </p:spPr>
          <p:style>
            <a:lnRef idx="2">
              <a:schemeClr val="accent3"/>
            </a:lnRef>
            <a:fillRef idx="1">
              <a:schemeClr val="lt1"/>
            </a:fillRef>
            <a:effectRef idx="0">
              <a:schemeClr val="accent3"/>
            </a:effectRef>
            <a:fontRef idx="minor">
              <a:schemeClr val="dk1"/>
            </a:fontRef>
          </p:style>
          <p:txBody>
            <a:bodyPr rtlCol="0" anchor="ctr"/>
            <a:lstStyle/>
            <a:p>
              <a:r>
                <a:rPr lang="en-US" altLang="ja-JP" dirty="0" smtClean="0"/>
                <a:t>EM Calorimeter:</a:t>
              </a:r>
            </a:p>
            <a:p>
              <a:r>
                <a:rPr kumimoji="1" lang="en-US" altLang="ja-JP" sz="1600" dirty="0" err="1" smtClean="0"/>
                <a:t>CsI</a:t>
              </a:r>
              <a:r>
                <a:rPr kumimoji="1" lang="en-US" altLang="ja-JP" sz="1600" dirty="0" smtClean="0"/>
                <a:t>(</a:t>
              </a:r>
              <a:r>
                <a:rPr kumimoji="1" lang="en-US" altLang="ja-JP" sz="1600" dirty="0" err="1" smtClean="0"/>
                <a:t>Tl</a:t>
              </a:r>
              <a:r>
                <a:rPr kumimoji="1" lang="en-US" altLang="ja-JP" sz="1600" dirty="0" smtClean="0"/>
                <a:t>), waveform sampling (barrel)</a:t>
              </a:r>
            </a:p>
            <a:p>
              <a:r>
                <a:rPr lang="en-US" altLang="ja-JP" sz="1600" dirty="0" smtClean="0"/>
                <a:t>Pure </a:t>
              </a:r>
              <a:r>
                <a:rPr lang="en-US" altLang="ja-JP" sz="1600" dirty="0" err="1" smtClean="0"/>
                <a:t>CsI</a:t>
              </a:r>
              <a:r>
                <a:rPr lang="en-US" altLang="ja-JP" sz="1600" dirty="0" smtClean="0"/>
                <a:t> + waveform sampling (end-caps)</a:t>
              </a:r>
              <a:endParaRPr kumimoji="1" lang="en-US" altLang="ja-JP" sz="1600" dirty="0" smtClean="0"/>
            </a:p>
          </p:txBody>
        </p:sp>
        <p:sp>
          <p:nvSpPr>
            <p:cNvPr id="18" name="角丸四角形吹き出し 17"/>
            <p:cNvSpPr/>
            <p:nvPr/>
          </p:nvSpPr>
          <p:spPr>
            <a:xfrm>
              <a:off x="56168" y="3848419"/>
              <a:ext cx="3031300" cy="648072"/>
            </a:xfrm>
            <a:prstGeom prst="wedgeRoundRectCallout">
              <a:avLst>
                <a:gd name="adj1" fmla="val 78119"/>
                <a:gd name="adj2" fmla="val -154880"/>
                <a:gd name="adj3" fmla="val 16667"/>
              </a:avLst>
            </a:prstGeom>
            <a:solidFill>
              <a:schemeClr val="lt1">
                <a:tint val="100000"/>
                <a:shade val="100000"/>
                <a:satMod val="100000"/>
                <a:alpha val="30000"/>
              </a:schemeClr>
            </a:solidFill>
          </p:spPr>
          <p:style>
            <a:lnRef idx="2">
              <a:schemeClr val="accent3"/>
            </a:lnRef>
            <a:fillRef idx="1">
              <a:schemeClr val="lt1"/>
            </a:fillRef>
            <a:effectRef idx="0">
              <a:schemeClr val="accent3"/>
            </a:effectRef>
            <a:fontRef idx="minor">
              <a:schemeClr val="dk1"/>
            </a:fontRef>
          </p:style>
          <p:txBody>
            <a:bodyPr rtlCol="0" anchor="ctr"/>
            <a:lstStyle/>
            <a:p>
              <a:r>
                <a:rPr lang="en-US" altLang="ja-JP" dirty="0" smtClean="0"/>
                <a:t>Vertex Detector</a:t>
              </a:r>
            </a:p>
            <a:p>
              <a:r>
                <a:rPr kumimoji="1" lang="en-US" altLang="ja-JP" sz="1600" dirty="0" smtClean="0"/>
                <a:t>2 layers DEPFET + 4 layers DSSD</a:t>
              </a:r>
            </a:p>
          </p:txBody>
        </p:sp>
        <p:sp>
          <p:nvSpPr>
            <p:cNvPr id="19" name="角丸四角形吹き出し 18"/>
            <p:cNvSpPr/>
            <p:nvPr/>
          </p:nvSpPr>
          <p:spPr>
            <a:xfrm>
              <a:off x="56168" y="3170079"/>
              <a:ext cx="2283583" cy="648072"/>
            </a:xfrm>
            <a:prstGeom prst="wedgeRoundRectCallout">
              <a:avLst>
                <a:gd name="adj1" fmla="val 116633"/>
                <a:gd name="adj2" fmla="val -59492"/>
                <a:gd name="adj3" fmla="val 16667"/>
              </a:avLst>
            </a:prstGeom>
            <a:solidFill>
              <a:schemeClr val="lt1">
                <a:tint val="100000"/>
                <a:shade val="100000"/>
                <a:satMod val="100000"/>
                <a:alpha val="30000"/>
              </a:schemeClr>
            </a:solidFill>
          </p:spPr>
          <p:style>
            <a:lnRef idx="2">
              <a:schemeClr val="accent3"/>
            </a:lnRef>
            <a:fillRef idx="1">
              <a:schemeClr val="lt1"/>
            </a:fillRef>
            <a:effectRef idx="0">
              <a:schemeClr val="accent3"/>
            </a:effectRef>
            <a:fontRef idx="minor">
              <a:schemeClr val="dk1"/>
            </a:fontRef>
          </p:style>
          <p:txBody>
            <a:bodyPr rtlCol="0" anchor="ctr"/>
            <a:lstStyle/>
            <a:p>
              <a:r>
                <a:rPr lang="en-US" altLang="ja-JP" dirty="0" smtClean="0"/>
                <a:t>Beryllium beam pipe</a:t>
              </a:r>
            </a:p>
            <a:p>
              <a:r>
                <a:rPr lang="en-US" altLang="ja-JP" sz="1600" dirty="0" smtClean="0"/>
                <a:t>2cm diameter</a:t>
              </a:r>
            </a:p>
          </p:txBody>
        </p:sp>
      </p:grpSp>
      <p:sp>
        <p:nvSpPr>
          <p:cNvPr id="2" name="タイトル 1"/>
          <p:cNvSpPr>
            <a:spLocks noGrp="1"/>
          </p:cNvSpPr>
          <p:nvPr>
            <p:ph type="title"/>
          </p:nvPr>
        </p:nvSpPr>
        <p:spPr>
          <a:xfrm>
            <a:off x="457200" y="116632"/>
            <a:ext cx="8229600" cy="876561"/>
          </a:xfrm>
        </p:spPr>
        <p:txBody>
          <a:bodyPr>
            <a:normAutofit/>
          </a:bodyPr>
          <a:lstStyle/>
          <a:p>
            <a:r>
              <a:rPr kumimoji="1" lang="en-US" altLang="ja-JP" dirty="0" smtClean="0"/>
              <a:t>Belle II Detector</a:t>
            </a:r>
            <a:endParaRPr kumimoji="1" lang="ja-JP" altLang="en-US" dirty="0"/>
          </a:p>
        </p:txBody>
      </p:sp>
    </p:spTree>
    <p:extLst>
      <p:ext uri="{BB962C8B-B14F-4D97-AF65-F5344CB8AC3E}">
        <p14:creationId xmlns:p14="http://schemas.microsoft.com/office/powerpoint/2010/main" val="2238089991"/>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IntegAmp-A"/>
          <p:cNvPicPr>
            <a:picLocks noChangeAspect="1" noChangeArrowheads="1"/>
          </p:cNvPicPr>
          <p:nvPr/>
        </p:nvPicPr>
        <p:blipFill>
          <a:blip r:embed="rId2" cstate="print"/>
          <a:srcRect l="8931" t="8911" r="44533" b="31760"/>
          <a:stretch>
            <a:fillRect/>
          </a:stretch>
        </p:blipFill>
        <p:spPr bwMode="auto">
          <a:xfrm>
            <a:off x="4644008" y="3429000"/>
            <a:ext cx="3384550" cy="3332162"/>
          </a:xfrm>
          <a:prstGeom prst="rect">
            <a:avLst/>
          </a:prstGeom>
          <a:noFill/>
        </p:spPr>
      </p:pic>
      <p:pic>
        <p:nvPicPr>
          <p:cNvPr id="4" name="Picture 7" descr="PSD-A"/>
          <p:cNvPicPr>
            <a:picLocks noChangeAspect="1" noChangeArrowheads="1"/>
          </p:cNvPicPr>
          <p:nvPr/>
        </p:nvPicPr>
        <p:blipFill>
          <a:blip r:embed="rId3" cstate="print"/>
          <a:srcRect l="8946" t="7973" r="45236" b="31750"/>
          <a:stretch>
            <a:fillRect/>
          </a:stretch>
        </p:blipFill>
        <p:spPr bwMode="auto">
          <a:xfrm>
            <a:off x="5651500" y="333375"/>
            <a:ext cx="3194050" cy="3246438"/>
          </a:xfrm>
          <a:prstGeom prst="rect">
            <a:avLst/>
          </a:prstGeom>
          <a:noFill/>
        </p:spPr>
      </p:pic>
      <p:sp>
        <p:nvSpPr>
          <p:cNvPr id="5" name="Text Box 8"/>
          <p:cNvSpPr txBox="1">
            <a:spLocks noChangeArrowheads="1"/>
          </p:cNvSpPr>
          <p:nvPr/>
        </p:nvSpPr>
        <p:spPr bwMode="auto">
          <a:xfrm>
            <a:off x="107950" y="188913"/>
            <a:ext cx="995363" cy="346075"/>
          </a:xfrm>
          <a:prstGeom prst="rect">
            <a:avLst/>
          </a:prstGeom>
          <a:solidFill>
            <a:srgbClr val="99FF99"/>
          </a:solidFill>
          <a:ln w="9525">
            <a:solidFill>
              <a:srgbClr val="0000FF"/>
            </a:solidFill>
            <a:miter lim="800000"/>
            <a:headEnd/>
            <a:tailEnd/>
          </a:ln>
          <a:effectLst/>
        </p:spPr>
        <p:txBody>
          <a:bodyPr wrap="none">
            <a:spAutoFit/>
          </a:bodyPr>
          <a:lstStyle/>
          <a:p>
            <a:r>
              <a:rPr lang="en-US" altLang="ja-JP" sz="1600" b="1">
                <a:solidFill>
                  <a:srgbClr val="0000FF"/>
                </a:solidFill>
              </a:rPr>
              <a:t>Model-A</a:t>
            </a:r>
          </a:p>
        </p:txBody>
      </p:sp>
      <p:sp>
        <p:nvSpPr>
          <p:cNvPr id="6" name="Text Box 9"/>
          <p:cNvSpPr txBox="1">
            <a:spLocks noChangeArrowheads="1"/>
          </p:cNvSpPr>
          <p:nvPr/>
        </p:nvSpPr>
        <p:spPr bwMode="auto">
          <a:xfrm>
            <a:off x="2176463" y="136525"/>
            <a:ext cx="588962" cy="376238"/>
          </a:xfrm>
          <a:prstGeom prst="rect">
            <a:avLst/>
          </a:prstGeom>
          <a:solidFill>
            <a:srgbClr val="FFFF99"/>
          </a:solidFill>
          <a:ln w="9525">
            <a:solidFill>
              <a:srgbClr val="FF0000"/>
            </a:solidFill>
            <a:miter lim="800000"/>
            <a:headEnd/>
            <a:tailEnd/>
          </a:ln>
          <a:effectLst/>
        </p:spPr>
        <p:txBody>
          <a:bodyPr wrap="none">
            <a:spAutoFit/>
          </a:bodyPr>
          <a:lstStyle/>
          <a:p>
            <a:r>
              <a:rPr lang="en-US" altLang="ja-JP" b="1">
                <a:solidFill>
                  <a:srgbClr val="0000FF"/>
                </a:solidFill>
              </a:rPr>
              <a:t>R</a:t>
            </a:r>
            <a:r>
              <a:rPr lang="ja-JP" altLang="en-US" b="1">
                <a:solidFill>
                  <a:srgbClr val="0000FF"/>
                </a:solidFill>
              </a:rPr>
              <a:t>側</a:t>
            </a:r>
          </a:p>
        </p:txBody>
      </p:sp>
      <p:sp>
        <p:nvSpPr>
          <p:cNvPr id="7" name="Text Box 10"/>
          <p:cNvSpPr txBox="1">
            <a:spLocks noChangeArrowheads="1"/>
          </p:cNvSpPr>
          <p:nvPr/>
        </p:nvSpPr>
        <p:spPr bwMode="auto">
          <a:xfrm>
            <a:off x="7164388" y="115888"/>
            <a:ext cx="563562" cy="376237"/>
          </a:xfrm>
          <a:prstGeom prst="rect">
            <a:avLst/>
          </a:prstGeom>
          <a:solidFill>
            <a:srgbClr val="FFFF99"/>
          </a:solidFill>
          <a:ln w="9525">
            <a:solidFill>
              <a:srgbClr val="FF0000"/>
            </a:solidFill>
            <a:miter lim="800000"/>
            <a:headEnd/>
            <a:tailEnd/>
          </a:ln>
          <a:effectLst/>
        </p:spPr>
        <p:txBody>
          <a:bodyPr wrap="none">
            <a:spAutoFit/>
          </a:bodyPr>
          <a:lstStyle/>
          <a:p>
            <a:r>
              <a:rPr lang="en-US" altLang="ja-JP" b="1">
                <a:solidFill>
                  <a:srgbClr val="0000FF"/>
                </a:solidFill>
              </a:rPr>
              <a:t>L</a:t>
            </a:r>
            <a:r>
              <a:rPr lang="ja-JP" altLang="en-US" b="1">
                <a:solidFill>
                  <a:srgbClr val="0000FF"/>
                </a:solidFill>
              </a:rPr>
              <a:t>側</a:t>
            </a:r>
          </a:p>
        </p:txBody>
      </p:sp>
      <p:pic>
        <p:nvPicPr>
          <p:cNvPr id="8" name="Picture 11" descr="PSD"/>
          <p:cNvPicPr>
            <a:picLocks noChangeAspect="1" noChangeArrowheads="1"/>
          </p:cNvPicPr>
          <p:nvPr/>
        </p:nvPicPr>
        <p:blipFill>
          <a:blip r:embed="rId4" cstate="print"/>
          <a:srcRect l="8931" t="8911" r="45969" b="31760"/>
          <a:stretch>
            <a:fillRect/>
          </a:stretch>
        </p:blipFill>
        <p:spPr bwMode="auto">
          <a:xfrm>
            <a:off x="252413" y="549275"/>
            <a:ext cx="2905125" cy="2951163"/>
          </a:xfrm>
          <a:prstGeom prst="rect">
            <a:avLst/>
          </a:prstGeom>
          <a:noFill/>
        </p:spPr>
      </p:pic>
      <p:pic>
        <p:nvPicPr>
          <p:cNvPr id="9" name="Picture 12" descr="IntegAmp"/>
          <p:cNvPicPr>
            <a:picLocks noChangeAspect="1" noChangeArrowheads="1"/>
          </p:cNvPicPr>
          <p:nvPr/>
        </p:nvPicPr>
        <p:blipFill>
          <a:blip r:embed="rId5" cstate="print"/>
          <a:srcRect l="8948" t="8931" r="44533" b="31740"/>
          <a:stretch>
            <a:fillRect/>
          </a:stretch>
        </p:blipFill>
        <p:spPr bwMode="auto">
          <a:xfrm>
            <a:off x="252413" y="3573463"/>
            <a:ext cx="3095625" cy="3048000"/>
          </a:xfrm>
          <a:prstGeom prst="rect">
            <a:avLst/>
          </a:prstGeom>
          <a:noFill/>
        </p:spPr>
      </p:pic>
      <p:sp>
        <p:nvSpPr>
          <p:cNvPr id="10" name="Text Box 13"/>
          <p:cNvSpPr txBox="1">
            <a:spLocks noChangeArrowheads="1"/>
          </p:cNvSpPr>
          <p:nvPr/>
        </p:nvSpPr>
        <p:spPr bwMode="auto">
          <a:xfrm>
            <a:off x="3419475" y="4257675"/>
            <a:ext cx="1050925" cy="511175"/>
          </a:xfrm>
          <a:prstGeom prst="rect">
            <a:avLst/>
          </a:prstGeom>
          <a:solidFill>
            <a:srgbClr val="FFFF99"/>
          </a:solidFill>
          <a:ln w="9525">
            <a:noFill/>
            <a:miter lim="800000"/>
            <a:headEnd/>
            <a:tailEnd/>
          </a:ln>
          <a:effectLst/>
        </p:spPr>
        <p:txBody>
          <a:bodyPr wrap="none" lIns="0" tIns="0" rIns="0" bIns="0">
            <a:spAutoFit/>
          </a:bodyPr>
          <a:lstStyle/>
          <a:p>
            <a:pPr>
              <a:lnSpc>
                <a:spcPct val="120000"/>
              </a:lnSpc>
            </a:pPr>
            <a:r>
              <a:rPr lang="en-US" altLang="ja-JP" sz="1400" b="1"/>
              <a:t>25nm@20Hz</a:t>
            </a:r>
          </a:p>
          <a:p>
            <a:pPr>
              <a:lnSpc>
                <a:spcPct val="120000"/>
              </a:lnSpc>
            </a:pPr>
            <a:r>
              <a:rPr lang="en-US" altLang="ja-JP" sz="1400" b="1"/>
              <a:t>14nm@50Hz</a:t>
            </a:r>
          </a:p>
        </p:txBody>
      </p:sp>
      <p:sp>
        <p:nvSpPr>
          <p:cNvPr id="11" name="Line 14"/>
          <p:cNvSpPr>
            <a:spLocks noChangeShapeType="1"/>
          </p:cNvSpPr>
          <p:nvPr/>
        </p:nvSpPr>
        <p:spPr bwMode="auto">
          <a:xfrm flipH="1">
            <a:off x="2339975" y="4437063"/>
            <a:ext cx="1079500" cy="287337"/>
          </a:xfrm>
          <a:prstGeom prst="line">
            <a:avLst/>
          </a:prstGeom>
          <a:noFill/>
          <a:ln w="9525">
            <a:solidFill>
              <a:schemeClr val="tx1"/>
            </a:solidFill>
            <a:round/>
            <a:headEnd/>
            <a:tailEnd type="triangle" w="med" len="med"/>
          </a:ln>
          <a:effectLst/>
        </p:spPr>
        <p:txBody>
          <a:bodyPr/>
          <a:lstStyle/>
          <a:p>
            <a:endParaRPr lang="ja-JP" altLang="en-US"/>
          </a:p>
        </p:txBody>
      </p:sp>
      <p:sp>
        <p:nvSpPr>
          <p:cNvPr id="12" name="Line 15"/>
          <p:cNvSpPr>
            <a:spLocks noChangeShapeType="1"/>
          </p:cNvSpPr>
          <p:nvPr/>
        </p:nvSpPr>
        <p:spPr bwMode="auto">
          <a:xfrm flipH="1">
            <a:off x="2771775" y="4652963"/>
            <a:ext cx="576263" cy="215900"/>
          </a:xfrm>
          <a:prstGeom prst="line">
            <a:avLst/>
          </a:prstGeom>
          <a:noFill/>
          <a:ln w="9525">
            <a:solidFill>
              <a:schemeClr val="tx1"/>
            </a:solidFill>
            <a:round/>
            <a:headEnd/>
            <a:tailEnd type="triangle" w="med" len="med"/>
          </a:ln>
          <a:effectLst/>
        </p:spPr>
        <p:txBody>
          <a:bodyPr/>
          <a:lstStyle/>
          <a:p>
            <a:endParaRPr lang="ja-JP" altLang="en-US"/>
          </a:p>
        </p:txBody>
      </p:sp>
      <p:pic>
        <p:nvPicPr>
          <p:cNvPr id="13" name="Picture 16" descr="Graph1"/>
          <p:cNvPicPr>
            <a:picLocks noChangeAspect="1" noChangeArrowheads="1"/>
          </p:cNvPicPr>
          <p:nvPr/>
        </p:nvPicPr>
        <p:blipFill>
          <a:blip r:embed="rId6" cstate="print"/>
          <a:srcRect l="10620" t="10136" r="45715" b="33333"/>
          <a:stretch>
            <a:fillRect/>
          </a:stretch>
        </p:blipFill>
        <p:spPr bwMode="auto">
          <a:xfrm>
            <a:off x="3203575" y="260350"/>
            <a:ext cx="2447925" cy="2446338"/>
          </a:xfrm>
          <a:prstGeom prst="rect">
            <a:avLst/>
          </a:prstGeom>
          <a:noFill/>
          <a:ln w="9525">
            <a:solidFill>
              <a:srgbClr val="0000FF"/>
            </a:solidFill>
            <a:miter lim="800000"/>
            <a:headEnd/>
            <a:tailEnd/>
          </a:ln>
        </p:spPr>
      </p:pic>
      <p:sp>
        <p:nvSpPr>
          <p:cNvPr id="14" name="スライド番号プレースホルダ 3"/>
          <p:cNvSpPr>
            <a:spLocks noGrp="1"/>
          </p:cNvSpPr>
          <p:nvPr>
            <p:ph type="sldNum" sz="quarter" idx="12"/>
          </p:nvPr>
        </p:nvSpPr>
        <p:spPr>
          <a:xfrm>
            <a:off x="6553200" y="6245225"/>
            <a:ext cx="2133600" cy="476250"/>
          </a:xfrm>
        </p:spPr>
        <p:txBody>
          <a:bodyPr/>
          <a:lstStyle/>
          <a:p>
            <a:r>
              <a:rPr lang="ja-JP" altLang="en-US" dirty="0" smtClean="0">
                <a:solidFill>
                  <a:schemeClr val="tx1"/>
                </a:solidFill>
                <a:latin typeface="+mj-ea"/>
                <a:ea typeface="+mj-ea"/>
              </a:rPr>
              <a:t>山岡</a:t>
            </a:r>
            <a:endParaRPr lang="en-US" altLang="ja-JP" dirty="0">
              <a:solidFill>
                <a:schemeClr val="tx1"/>
              </a:solidFill>
              <a:latin typeface="+mj-ea"/>
              <a:ea typeface="+mj-ea"/>
            </a:endParaRPr>
          </a:p>
        </p:txBody>
      </p:sp>
      <p:sp>
        <p:nvSpPr>
          <p:cNvPr id="2" name="テキスト ボックス 1"/>
          <p:cNvSpPr txBox="1"/>
          <p:nvPr/>
        </p:nvSpPr>
        <p:spPr>
          <a:xfrm>
            <a:off x="3348038" y="2782669"/>
            <a:ext cx="2121093" cy="646331"/>
          </a:xfrm>
          <a:prstGeom prst="rect">
            <a:avLst/>
          </a:prstGeom>
          <a:noFill/>
        </p:spPr>
        <p:txBody>
          <a:bodyPr wrap="none" rtlCol="0">
            <a:spAutoFit/>
          </a:bodyPr>
          <a:lstStyle/>
          <a:p>
            <a:r>
              <a:rPr kumimoji="1" lang="en-US" altLang="ja-JP" dirty="0" smtClean="0">
                <a:solidFill>
                  <a:srgbClr val="FF0000"/>
                </a:solidFill>
              </a:rPr>
              <a:t>Oscillation phases of</a:t>
            </a:r>
            <a:br>
              <a:rPr kumimoji="1" lang="en-US" altLang="ja-JP" dirty="0" smtClean="0">
                <a:solidFill>
                  <a:srgbClr val="FF0000"/>
                </a:solidFill>
              </a:rPr>
            </a:br>
            <a:r>
              <a:rPr kumimoji="1" lang="en-US" altLang="ja-JP" dirty="0" smtClean="0">
                <a:solidFill>
                  <a:srgbClr val="FF0000"/>
                </a:solidFill>
              </a:rPr>
              <a:t>QC1RP and QC1RE. </a:t>
            </a:r>
            <a:endParaRPr kumimoji="1" lang="ja-JP" altLang="en-US" dirty="0">
              <a:solidFill>
                <a:srgbClr val="FF0000"/>
              </a:solidFill>
            </a:endParaRPr>
          </a:p>
        </p:txBody>
      </p:sp>
    </p:spTree>
    <p:extLst>
      <p:ext uri="{BB962C8B-B14F-4D97-AF65-F5344CB8AC3E}">
        <p14:creationId xmlns:p14="http://schemas.microsoft.com/office/powerpoint/2010/main" val="1802438921"/>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f =24.75Hz (Model F)</a:t>
            </a:r>
            <a:endParaRPr kumimoji="1" lang="ja-JP" altLang="en-US" dirty="0"/>
          </a:p>
        </p:txBody>
      </p:sp>
      <p:pic>
        <p:nvPicPr>
          <p:cNvPr id="5" name="図 4"/>
          <p:cNvPicPr>
            <a:picLocks noChangeAspect="1"/>
          </p:cNvPicPr>
          <p:nvPr/>
        </p:nvPicPr>
        <p:blipFill>
          <a:blip r:embed="rId2"/>
          <a:stretch>
            <a:fillRect/>
          </a:stretch>
        </p:blipFill>
        <p:spPr>
          <a:xfrm>
            <a:off x="285346" y="1417638"/>
            <a:ext cx="6306116" cy="4046568"/>
          </a:xfrm>
          <a:prstGeom prst="rect">
            <a:avLst/>
          </a:prstGeom>
        </p:spPr>
      </p:pic>
      <p:pic>
        <p:nvPicPr>
          <p:cNvPr id="6" name="図 5"/>
          <p:cNvPicPr>
            <a:picLocks noChangeAspect="1"/>
          </p:cNvPicPr>
          <p:nvPr/>
        </p:nvPicPr>
        <p:blipFill>
          <a:blip r:embed="rId3"/>
          <a:stretch>
            <a:fillRect/>
          </a:stretch>
        </p:blipFill>
        <p:spPr>
          <a:xfrm>
            <a:off x="5931511" y="2590038"/>
            <a:ext cx="3444395" cy="1990095"/>
          </a:xfrm>
          <a:prstGeom prst="rect">
            <a:avLst/>
          </a:prstGeom>
        </p:spPr>
      </p:pic>
    </p:spTree>
    <p:extLst>
      <p:ext uri="{BB962C8B-B14F-4D97-AF65-F5344CB8AC3E}">
        <p14:creationId xmlns:p14="http://schemas.microsoft.com/office/powerpoint/2010/main" val="449109813"/>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24.75Hz (Model A)</a:t>
            </a:r>
            <a:endParaRPr kumimoji="1" lang="ja-JP" altLang="en-US" dirty="0"/>
          </a:p>
        </p:txBody>
      </p:sp>
      <p:cxnSp>
        <p:nvCxnSpPr>
          <p:cNvPr id="6" name="直線矢印コネクタ 5"/>
          <p:cNvCxnSpPr/>
          <p:nvPr/>
        </p:nvCxnSpPr>
        <p:spPr>
          <a:xfrm>
            <a:off x="6773564" y="4678009"/>
            <a:ext cx="0" cy="7760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テキスト ボックス 6"/>
          <p:cNvSpPr txBox="1"/>
          <p:nvPr/>
        </p:nvSpPr>
        <p:spPr>
          <a:xfrm>
            <a:off x="5355783" y="5454025"/>
            <a:ext cx="3788217" cy="646331"/>
          </a:xfrm>
          <a:prstGeom prst="rect">
            <a:avLst/>
          </a:prstGeom>
          <a:noFill/>
        </p:spPr>
        <p:txBody>
          <a:bodyPr wrap="none" rtlCol="0">
            <a:spAutoFit/>
          </a:bodyPr>
          <a:lstStyle/>
          <a:p>
            <a:r>
              <a:rPr kumimoji="1" lang="en-US" altLang="ja-JP" dirty="0" smtClean="0">
                <a:solidFill>
                  <a:srgbClr val="FF0000"/>
                </a:solidFill>
              </a:rPr>
              <a:t>The average luminosity is about 95.4%</a:t>
            </a:r>
            <a:br>
              <a:rPr kumimoji="1" lang="en-US" altLang="ja-JP" dirty="0" smtClean="0">
                <a:solidFill>
                  <a:srgbClr val="FF0000"/>
                </a:solidFill>
              </a:rPr>
            </a:br>
            <a:r>
              <a:rPr kumimoji="1" lang="en-US" altLang="ja-JP" dirty="0" smtClean="0">
                <a:solidFill>
                  <a:srgbClr val="FF0000"/>
                </a:solidFill>
              </a:rPr>
              <a:t>of the case w/o QCS vibration.</a:t>
            </a:r>
            <a:endParaRPr kumimoji="1" lang="ja-JP" altLang="en-US" dirty="0">
              <a:solidFill>
                <a:srgbClr val="FF0000"/>
              </a:solidFill>
            </a:endParaRPr>
          </a:p>
        </p:txBody>
      </p:sp>
      <p:pic>
        <p:nvPicPr>
          <p:cNvPr id="8" name="図 7"/>
          <p:cNvPicPr>
            <a:picLocks noChangeAspect="1"/>
          </p:cNvPicPr>
          <p:nvPr/>
        </p:nvPicPr>
        <p:blipFill>
          <a:blip r:embed="rId2"/>
          <a:stretch>
            <a:fillRect/>
          </a:stretch>
        </p:blipFill>
        <p:spPr>
          <a:xfrm>
            <a:off x="35862" y="1620336"/>
            <a:ext cx="4546600" cy="2717800"/>
          </a:xfrm>
          <a:prstGeom prst="rect">
            <a:avLst/>
          </a:prstGeom>
        </p:spPr>
      </p:pic>
      <p:pic>
        <p:nvPicPr>
          <p:cNvPr id="9" name="図 8"/>
          <p:cNvPicPr>
            <a:picLocks noChangeAspect="1"/>
          </p:cNvPicPr>
          <p:nvPr/>
        </p:nvPicPr>
        <p:blipFill>
          <a:blip r:embed="rId3"/>
          <a:stretch>
            <a:fillRect/>
          </a:stretch>
        </p:blipFill>
        <p:spPr>
          <a:xfrm>
            <a:off x="4673600" y="1620336"/>
            <a:ext cx="4470400" cy="2806700"/>
          </a:xfrm>
          <a:prstGeom prst="rect">
            <a:avLst/>
          </a:prstGeom>
        </p:spPr>
      </p:pic>
      <p:pic>
        <p:nvPicPr>
          <p:cNvPr id="10" name="図 9"/>
          <p:cNvPicPr>
            <a:picLocks noChangeAspect="1"/>
          </p:cNvPicPr>
          <p:nvPr/>
        </p:nvPicPr>
        <p:blipFill>
          <a:blip r:embed="rId4"/>
          <a:stretch>
            <a:fillRect/>
          </a:stretch>
        </p:blipFill>
        <p:spPr>
          <a:xfrm>
            <a:off x="622692" y="4427036"/>
            <a:ext cx="4158531" cy="2248445"/>
          </a:xfrm>
          <a:prstGeom prst="rect">
            <a:avLst/>
          </a:prstGeom>
        </p:spPr>
      </p:pic>
    </p:spTree>
    <p:extLst>
      <p:ext uri="{BB962C8B-B14F-4D97-AF65-F5344CB8AC3E}">
        <p14:creationId xmlns:p14="http://schemas.microsoft.com/office/powerpoint/2010/main" val="2999669580"/>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タイトル 1"/>
          <p:cNvSpPr>
            <a:spLocks noGrp="1"/>
          </p:cNvSpPr>
          <p:nvPr>
            <p:ph type="title"/>
          </p:nvPr>
        </p:nvSpPr>
        <p:spPr>
          <a:xfrm>
            <a:off x="457200" y="-200025"/>
            <a:ext cx="8229600" cy="1143000"/>
          </a:xfrm>
        </p:spPr>
        <p:txBody>
          <a:bodyPr/>
          <a:lstStyle/>
          <a:p>
            <a:r>
              <a:rPr lang="en-US" altLang="ja-JP" dirty="0">
                <a:solidFill>
                  <a:srgbClr val="0000FF"/>
                </a:solidFill>
                <a:latin typeface="Marker Felt" charset="0"/>
                <a:ea typeface="ＭＳ Ｐゴシック" charset="0"/>
                <a:cs typeface="Marker Felt" charset="0"/>
              </a:rPr>
              <a:t>IP machine parameters</a:t>
            </a:r>
            <a:endParaRPr lang="ja-JP" altLang="en-US" dirty="0">
              <a:solidFill>
                <a:srgbClr val="0000FF"/>
              </a:solidFill>
              <a:latin typeface="Marker Felt" charset="0"/>
              <a:ea typeface="ＭＳ Ｐゴシック" charset="0"/>
              <a:cs typeface="Marker Felt" charset="0"/>
            </a:endParaRPr>
          </a:p>
        </p:txBody>
      </p:sp>
      <p:graphicFrame>
        <p:nvGraphicFramePr>
          <p:cNvPr id="4" name="コンテンツ プレースホルダ 3"/>
          <p:cNvGraphicFramePr>
            <a:graphicFrameLocks noGrp="1"/>
          </p:cNvGraphicFramePr>
          <p:nvPr>
            <p:ph idx="1"/>
          </p:nvPr>
        </p:nvGraphicFramePr>
        <p:xfrm>
          <a:off x="457200" y="942975"/>
          <a:ext cx="8229600" cy="5200650"/>
        </p:xfrm>
        <a:graphic>
          <a:graphicData uri="http://schemas.openxmlformats.org/drawingml/2006/table">
            <a:tbl>
              <a:tblPr/>
              <a:tblGrid>
                <a:gridCol w="2743200"/>
                <a:gridCol w="1371600"/>
                <a:gridCol w="1371600"/>
                <a:gridCol w="1371600"/>
                <a:gridCol w="1371600"/>
              </a:tblGrid>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rgbClr val="FFFFFF"/>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FFFFFF"/>
                          </a:solidFill>
                          <a:effectLst/>
                          <a:latin typeface="Calibri" charset="0"/>
                          <a:ea typeface="ＭＳ Ｐゴシック" charset="0"/>
                          <a:cs typeface="ＭＳ Ｐゴシック" charset="0"/>
                        </a:rPr>
                        <a:t>KEKB</a:t>
                      </a:r>
                      <a:endParaRPr kumimoji="1" lang="ja-JP" altLang="en-US" sz="1800" b="1" i="0" u="none" strike="noStrike" cap="none" normalizeH="0" baseline="0">
                        <a:ln>
                          <a:noFill/>
                        </a:ln>
                        <a:solidFill>
                          <a:srgbClr val="FFFFFF"/>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1" i="0" u="none" strike="noStrike" cap="none" normalizeH="0" baseline="0">
                          <a:ln>
                            <a:noFill/>
                          </a:ln>
                          <a:solidFill>
                            <a:srgbClr val="FFFFFF"/>
                          </a:solidFill>
                          <a:effectLst/>
                          <a:latin typeface="Calibri" charset="0"/>
                          <a:ea typeface="ＭＳ Ｐゴシック" charset="0"/>
                          <a:cs typeface="ＭＳ Ｐゴシック" charset="0"/>
                        </a:rPr>
                        <a:t>SuperKEKB</a:t>
                      </a:r>
                      <a:endParaRPr kumimoji="1" lang="ja-JP" altLang="en-US" sz="1800" b="1" i="0" u="none" strike="noStrike" cap="none" normalizeH="0" baseline="0">
                        <a:ln>
                          <a:noFill/>
                        </a:ln>
                        <a:solidFill>
                          <a:srgbClr val="FFFFFF"/>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kumimoji="1" lang="ja-JP" altLang="en-US"/>
                    </a:p>
                  </a:txBody>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LER</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HER</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LER</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HER</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e</a:t>
                      </a:r>
                      <a:r>
                        <a:rPr kumimoji="1" lang="en-US" altLang="ja-JP" sz="1800" b="0" i="0" u="none" strike="noStrike" cap="none" normalizeH="0" baseline="-25000">
                          <a:ln>
                            <a:noFill/>
                          </a:ln>
                          <a:solidFill>
                            <a:srgbClr val="000000"/>
                          </a:solidFill>
                          <a:effectLst/>
                          <a:latin typeface="Calibri" charset="0"/>
                          <a:ea typeface="ＭＳ Ｐゴシック" charset="0"/>
                          <a:cs typeface="ＭＳ Ｐゴシック" charset="0"/>
                        </a:rPr>
                        <a:t>x</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18nm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24nm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3.2</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5.0</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err="1">
                          <a:ln>
                            <a:noFill/>
                          </a:ln>
                          <a:solidFill>
                            <a:srgbClr val="000000"/>
                          </a:solidFill>
                          <a:effectLst/>
                          <a:latin typeface="Symbol" charset="0"/>
                          <a:ea typeface="ＭＳ Ｐゴシック" charset="0"/>
                          <a:cs typeface="Symbol" charset="0"/>
                        </a:rPr>
                        <a:t>e</a:t>
                      </a:r>
                      <a:r>
                        <a:rPr kumimoji="1" lang="en-US" altLang="ja-JP" sz="1800" b="0" i="0" u="none" strike="noStrike" cap="none" normalizeH="0" baseline="-25000" dirty="0" err="1">
                          <a:ln>
                            <a:noFill/>
                          </a:ln>
                          <a:solidFill>
                            <a:srgbClr val="000000"/>
                          </a:solidFill>
                          <a:effectLst/>
                          <a:latin typeface="Calibri" charset="0"/>
                          <a:ea typeface="ＭＳ Ｐゴシック" charset="0"/>
                          <a:cs typeface="ＭＳ Ｐゴシック" charset="0"/>
                        </a:rPr>
                        <a:t>y</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0.15nm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0.15nm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8.6pm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13.5pm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k</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0.83 %</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0.62%</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0.27%</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0.25%</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b</a:t>
                      </a:r>
                      <a:r>
                        <a:rPr kumimoji="1" lang="en-US" altLang="ja-JP" sz="1800" b="0" i="0" u="none" strike="noStrike" cap="none" normalizeH="0" baseline="-25000">
                          <a:ln>
                            <a:noFill/>
                          </a:ln>
                          <a:solidFill>
                            <a:srgbClr val="000000"/>
                          </a:solidFill>
                          <a:effectLst/>
                          <a:latin typeface="Calibri" charset="0"/>
                          <a:ea typeface="ＭＳ Ｐゴシック" charset="0"/>
                          <a:cs typeface="ＭＳ Ｐゴシック" charset="0"/>
                        </a:rPr>
                        <a:t>x</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120cm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120cm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32mm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25mm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Symbol" charset="0"/>
                          <a:ea typeface="ＭＳ Ｐゴシック" charset="0"/>
                          <a:cs typeface="Symbol" charset="0"/>
                        </a:rPr>
                        <a:t>b</a:t>
                      </a:r>
                      <a:r>
                        <a:rPr kumimoji="1" lang="en-US" altLang="ja-JP" sz="1800" b="0" i="0" u="none" strike="noStrike" cap="none" normalizeH="0" baseline="-25000" dirty="0">
                          <a:ln>
                            <a:noFill/>
                          </a:ln>
                          <a:solidFill>
                            <a:srgbClr val="000000"/>
                          </a:solidFill>
                          <a:effectLst/>
                          <a:latin typeface="Calibri" charset="0"/>
                          <a:ea typeface="ＭＳ Ｐゴシック" charset="0"/>
                          <a:cs typeface="ＭＳ Ｐゴシック" charset="0"/>
                        </a:rPr>
                        <a:t>y</a:t>
                      </a: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5.9mm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5.9mm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0.27mm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0.31mm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s</a:t>
                      </a:r>
                      <a:r>
                        <a:rPr kumimoji="1" lang="en-US" altLang="ja-JP" sz="1800" b="0" i="0" u="none" strike="noStrike" cap="none" normalizeH="0" baseline="-25000">
                          <a:ln>
                            <a:noFill/>
                          </a:ln>
                          <a:solidFill>
                            <a:srgbClr val="000000"/>
                          </a:solidFill>
                          <a:effectLst/>
                          <a:latin typeface="Calibri" charset="0"/>
                          <a:ea typeface="ＭＳ Ｐゴシック" charset="0"/>
                          <a:cs typeface="ＭＳ Ｐゴシック" charset="0"/>
                        </a:rPr>
                        <a:t>x</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150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150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11</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s</a:t>
                      </a:r>
                      <a:r>
                        <a:rPr kumimoji="1" lang="en-US" altLang="ja-JP" sz="1800" b="0" i="0" u="none" strike="noStrike" cap="none" normalizeH="0" baseline="-25000">
                          <a:ln>
                            <a:noFill/>
                          </a:ln>
                          <a:solidFill>
                            <a:srgbClr val="000000"/>
                          </a:solidFill>
                          <a:effectLst/>
                          <a:latin typeface="Calibri" charset="0"/>
                          <a:ea typeface="ＭＳ Ｐゴシック" charset="0"/>
                          <a:cs typeface="ＭＳ Ｐゴシック" charset="0"/>
                        </a:rPr>
                        <a:t>x</a:t>
                      </a:r>
                      <a:r>
                        <a:rPr kumimoji="1" lang="en-US" altLang="ja-JP" sz="1800" b="0" i="0" u="none" strike="noStrike" cap="none" normalizeH="0" baseline="30000">
                          <a:ln>
                            <a:noFill/>
                          </a:ln>
                          <a:solidFill>
                            <a:srgbClr val="000000"/>
                          </a:solidFill>
                          <a:effectLst/>
                          <a:latin typeface="Calibri" charset="0"/>
                          <a:ea typeface="ＭＳ Ｐゴシック" charset="0"/>
                          <a:cs typeface="ＭＳ Ｐゴシック" charset="0"/>
                        </a:rPr>
                        <a:t>’</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120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120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450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320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err="1">
                          <a:ln>
                            <a:noFill/>
                          </a:ln>
                          <a:solidFill>
                            <a:srgbClr val="000000"/>
                          </a:solidFill>
                          <a:effectLst/>
                          <a:latin typeface="Symbol" charset="0"/>
                          <a:ea typeface="ＭＳ Ｐゴシック" charset="0"/>
                          <a:cs typeface="Symbol" charset="0"/>
                        </a:rPr>
                        <a:t>s</a:t>
                      </a:r>
                      <a:r>
                        <a:rPr kumimoji="1" lang="en-US" altLang="ja-JP" sz="1800" b="0" i="0" u="none" strike="noStrike" cap="none" normalizeH="0" baseline="-25000" dirty="0" err="1">
                          <a:ln>
                            <a:noFill/>
                          </a:ln>
                          <a:solidFill>
                            <a:srgbClr val="000000"/>
                          </a:solidFill>
                          <a:effectLst/>
                          <a:latin typeface="Calibri" charset="0"/>
                          <a:ea typeface="ＭＳ Ｐゴシック" charset="0"/>
                          <a:cs typeface="ＭＳ Ｐゴシック" charset="0"/>
                        </a:rPr>
                        <a:t>y</a:t>
                      </a: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0.94 </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0.94</a:t>
                      </a:r>
                      <a:r>
                        <a:rPr kumimoji="1" lang="en-US" altLang="ja-JP" sz="1800" b="0" i="0" u="none" strike="noStrike" cap="none" normalizeH="0" baseline="0" dirty="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48nm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56nm</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F00"/>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err="1">
                          <a:ln>
                            <a:noFill/>
                          </a:ln>
                          <a:solidFill>
                            <a:srgbClr val="000000"/>
                          </a:solidFill>
                          <a:effectLst/>
                          <a:latin typeface="Symbol" charset="0"/>
                          <a:ea typeface="ＭＳ Ｐゴシック" charset="0"/>
                          <a:cs typeface="Symbol" charset="0"/>
                        </a:rPr>
                        <a:t>s</a:t>
                      </a:r>
                      <a:r>
                        <a:rPr kumimoji="1" lang="en-US" altLang="ja-JP" sz="1800" b="0" i="0" u="none" strike="noStrike" cap="none" normalizeH="0" baseline="-25000" dirty="0" err="1">
                          <a:ln>
                            <a:noFill/>
                          </a:ln>
                          <a:solidFill>
                            <a:srgbClr val="000000"/>
                          </a:solidFill>
                          <a:effectLst/>
                          <a:latin typeface="Calibri" charset="0"/>
                          <a:ea typeface="ＭＳ Ｐゴシック" charset="0"/>
                          <a:cs typeface="ＭＳ Ｐゴシック" charset="0"/>
                        </a:rPr>
                        <a:t>y</a:t>
                      </a:r>
                      <a:r>
                        <a:rPr kumimoji="1" lang="en-US" altLang="ja-JP" sz="1800" b="0" i="0" u="none" strike="noStrike" cap="none" normalizeH="0" baseline="30000" dirty="0">
                          <a:ln>
                            <a:noFill/>
                          </a:ln>
                          <a:solidFill>
                            <a:srgbClr val="000000"/>
                          </a:solidFill>
                          <a:effectLst/>
                          <a:latin typeface="Calibri" charset="0"/>
                          <a:ea typeface="ＭＳ Ｐゴシック" charset="0"/>
                          <a:cs typeface="ＭＳ Ｐゴシック" charset="0"/>
                        </a:rPr>
                        <a:t>’</a:t>
                      </a: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0.16mrad</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Calibri" charset="0"/>
                          <a:ea typeface="ＭＳ Ｐゴシック" charset="0"/>
                          <a:cs typeface="ＭＳ Ｐゴシック" charset="0"/>
                        </a:rPr>
                        <a:t>0.16mrad</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0.18mrad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0.22mrad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iBump horizontal offset</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+/- 500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+/- 30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iBump vertical offset</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+/- 150</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+/- 7.5</a:t>
                      </a:r>
                      <a:r>
                        <a:rPr kumimoji="1" lang="en-US" altLang="ja-JP" sz="1800" b="0" i="0" u="none" strike="noStrike" cap="none" normalizeH="0" baseline="0">
                          <a:ln>
                            <a:noFill/>
                          </a:ln>
                          <a:solidFill>
                            <a:srgbClr val="000000"/>
                          </a:solidFill>
                          <a:effectLst/>
                          <a:latin typeface="Symbol" charset="0"/>
                          <a:ea typeface="ＭＳ Ｐゴシック" charset="0"/>
                          <a:cs typeface="Symbol" charset="0"/>
                        </a:rPr>
                        <a:t>m</a:t>
                      </a: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m?</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iBump vertical angle</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a:ln>
                            <a:noFill/>
                          </a:ln>
                          <a:solidFill>
                            <a:srgbClr val="000000"/>
                          </a:solidFill>
                          <a:effectLst/>
                          <a:latin typeface="Calibri" charset="0"/>
                          <a:ea typeface="ＭＳ Ｐゴシック" charset="0"/>
                          <a:cs typeface="ＭＳ Ｐゴシック" charset="0"/>
                        </a:rPr>
                        <a:t>+/- 0.4mrad</a:t>
                      </a: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rgbClr val="000000"/>
                          </a:solidFill>
                          <a:effectLst/>
                          <a:latin typeface="Calibri" charset="0"/>
                          <a:ea typeface="ＭＳ Ｐゴシック" charset="0"/>
                          <a:cs typeface="ＭＳ Ｐゴシック" charset="0"/>
                        </a:rPr>
                        <a:t>+/- 0.4mrad?</a:t>
                      </a:r>
                      <a:endParaRPr kumimoji="1" lang="ja-JP" altLang="en-US" sz="1800" b="0" i="0" u="none" strike="noStrike" cap="none" normalizeH="0" baseline="0" dirty="0">
                        <a:ln>
                          <a:noFill/>
                        </a:ln>
                        <a:solidFill>
                          <a:srgbClr val="000000"/>
                        </a:solidFill>
                        <a:effectLst/>
                        <a:latin typeface="Calibri" charset="0"/>
                        <a:ea typeface="ＭＳ Ｐゴシック" charset="0"/>
                        <a:cs typeface="ＭＳ Ｐゴシック"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7500" name="テキスト ボックス 1"/>
          <p:cNvSpPr txBox="1">
            <a:spLocks noChangeArrowheads="1"/>
          </p:cNvSpPr>
          <p:nvPr/>
        </p:nvSpPr>
        <p:spPr bwMode="auto">
          <a:xfrm>
            <a:off x="8512175" y="4305300"/>
            <a:ext cx="739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~1/20</a:t>
            </a:r>
            <a:endParaRPr lang="ja-JP" altLang="en-US" sz="1800"/>
          </a:p>
        </p:txBody>
      </p:sp>
      <p:sp>
        <p:nvSpPr>
          <p:cNvPr id="17501" name="テキスト ボックス 4"/>
          <p:cNvSpPr txBox="1">
            <a:spLocks noChangeArrowheads="1"/>
          </p:cNvSpPr>
          <p:nvPr/>
        </p:nvSpPr>
        <p:spPr bwMode="auto">
          <a:xfrm>
            <a:off x="8447088" y="3159125"/>
            <a:ext cx="7985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~1/4.5</a:t>
            </a:r>
            <a:endParaRPr lang="ja-JP" altLang="en-US" sz="1800"/>
          </a:p>
        </p:txBody>
      </p:sp>
      <p:sp>
        <p:nvSpPr>
          <p:cNvPr id="17502" name="テキスト ボックス 5"/>
          <p:cNvSpPr txBox="1">
            <a:spLocks noChangeArrowheads="1"/>
          </p:cNvSpPr>
          <p:nvPr/>
        </p:nvSpPr>
        <p:spPr bwMode="auto">
          <a:xfrm>
            <a:off x="8537575" y="2081213"/>
            <a:ext cx="622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1800"/>
              <a:t>~1/4</a:t>
            </a:r>
            <a:endParaRPr lang="ja-JP" altLang="en-US" sz="1800"/>
          </a:p>
        </p:txBody>
      </p:sp>
    </p:spTree>
    <p:extLst>
      <p:ext uri="{BB962C8B-B14F-4D97-AF65-F5344CB8AC3E}">
        <p14:creationId xmlns:p14="http://schemas.microsoft.com/office/powerpoint/2010/main" val="4288989900"/>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0"/>
            <a:ext cx="8229600" cy="857232"/>
          </a:xfrm>
        </p:spPr>
        <p:txBody>
          <a:bodyPr>
            <a:normAutofit/>
          </a:bodyPr>
          <a:lstStyle/>
          <a:p>
            <a:r>
              <a:rPr kumimoji="1" lang="en-US" altLang="ja-JP" dirty="0" smtClean="0"/>
              <a:t>Facilities</a:t>
            </a:r>
            <a:endParaRPr kumimoji="1" lang="ja-JP" altLang="en-US" dirty="0"/>
          </a:p>
        </p:txBody>
      </p:sp>
      <p:sp>
        <p:nvSpPr>
          <p:cNvPr id="3" name="コンテンツ プレースホルダ 2"/>
          <p:cNvSpPr>
            <a:spLocks noGrp="1"/>
          </p:cNvSpPr>
          <p:nvPr>
            <p:ph idx="1"/>
          </p:nvPr>
        </p:nvSpPr>
        <p:spPr>
          <a:xfrm>
            <a:off x="500034" y="928670"/>
            <a:ext cx="8229600" cy="2214578"/>
          </a:xfrm>
        </p:spPr>
        <p:txBody>
          <a:bodyPr>
            <a:normAutofit fontScale="77500" lnSpcReduction="20000"/>
          </a:bodyPr>
          <a:lstStyle/>
          <a:p>
            <a:pPr marL="456964" indent="-456964"/>
            <a:r>
              <a:rPr lang="en-US" altLang="ja-JP" dirty="0" smtClean="0"/>
              <a:t>Storage and staging areas needed for magnet and vacuum components.</a:t>
            </a:r>
          </a:p>
          <a:p>
            <a:pPr marL="456964" indent="-456964"/>
            <a:r>
              <a:rPr kumimoji="1" lang="en-US" altLang="ja-JP" dirty="0" smtClean="0"/>
              <a:t>Need increased cooling water for klystrons and magnets:</a:t>
            </a:r>
          </a:p>
          <a:p>
            <a:pPr marL="856810" lvl="1" indent="-456964"/>
            <a:r>
              <a:rPr kumimoji="1" lang="en-US" altLang="ja-JP" dirty="0" smtClean="0"/>
              <a:t>24 klystrons for ARES cavities, 8 klystrons for SCC</a:t>
            </a:r>
          </a:p>
          <a:p>
            <a:pPr marL="856810" lvl="1" indent="-456964"/>
            <a:r>
              <a:rPr lang="en-US" altLang="ja-JP" dirty="0" smtClean="0"/>
              <a:t>Magnet cooling water needs double (4 plants -&gt; 8)</a:t>
            </a:r>
          </a:p>
          <a:p>
            <a:pPr marL="456964" indent="-456964"/>
            <a:r>
              <a:rPr kumimoji="1" lang="en-US" altLang="ja-JP" dirty="0" smtClean="0"/>
              <a:t>Electricity:</a:t>
            </a:r>
            <a:endParaRPr kumimoji="1" lang="ja-JP" altLang="en-US" dirty="0"/>
          </a:p>
        </p:txBody>
      </p:sp>
      <p:sp>
        <p:nvSpPr>
          <p:cNvPr id="4" name="スライド番号プレースホルダ 245"/>
          <p:cNvSpPr txBox="1">
            <a:spLocks/>
          </p:cNvSpPr>
          <p:nvPr/>
        </p:nvSpPr>
        <p:spPr bwMode="auto">
          <a:xfrm>
            <a:off x="0" y="10"/>
            <a:ext cx="541337" cy="365125"/>
          </a:xfrm>
          <a:prstGeom prst="rect">
            <a:avLst/>
          </a:prstGeom>
          <a:noFill/>
          <a:ln>
            <a:miter lim="800000"/>
            <a:headEnd/>
            <a:tailEnd/>
          </a:ln>
        </p:spPr>
        <p:txBody>
          <a:bodyPr lIns="91392" tIns="45697" rIns="91392" bIns="45697"/>
          <a:lstStyle/>
          <a:p>
            <a:pPr defTabSz="913930">
              <a:defRPr/>
            </a:pPr>
            <a:fld id="{0074059E-8910-4D14-90AB-2FE0A52340F1}" type="slidenum">
              <a:rPr lang="ja-JP" altLang="en-US">
                <a:latin typeface="Arial" pitchFamily="34" charset="0"/>
                <a:ea typeface="ＭＳ Ｐゴシック" pitchFamily="50" charset="-128"/>
                <a:cs typeface="Arial" pitchFamily="34" charset="0"/>
              </a:rPr>
              <a:pPr defTabSz="913930">
                <a:defRPr/>
              </a:pPr>
              <a:t>88</a:t>
            </a:fld>
            <a:endParaRPr lang="ja-JP" altLang="en-US" dirty="0">
              <a:latin typeface="Arial" pitchFamily="34" charset="0"/>
              <a:ea typeface="ＭＳ Ｐゴシック" pitchFamily="50" charset="-128"/>
              <a:cs typeface="Arial" pitchFamily="34" charset="0"/>
            </a:endParaRPr>
          </a:p>
        </p:txBody>
      </p:sp>
      <p:sp>
        <p:nvSpPr>
          <p:cNvPr id="5" name="Rectangle 22"/>
          <p:cNvSpPr>
            <a:spLocks noChangeArrowheads="1"/>
          </p:cNvSpPr>
          <p:nvPr/>
        </p:nvSpPr>
        <p:spPr bwMode="auto">
          <a:xfrm>
            <a:off x="4714876" y="3000374"/>
            <a:ext cx="1618657" cy="373659"/>
          </a:xfrm>
          <a:prstGeom prst="rect">
            <a:avLst/>
          </a:prstGeom>
          <a:noFill/>
          <a:ln w="9525">
            <a:noFill/>
            <a:miter lim="800000"/>
            <a:headEnd/>
            <a:tailEnd/>
          </a:ln>
        </p:spPr>
        <p:txBody>
          <a:bodyPr wrap="none" lIns="91392" tIns="45697" rIns="91392" bIns="45697">
            <a:spAutoFit/>
          </a:bodyPr>
          <a:lstStyle/>
          <a:p>
            <a:r>
              <a:rPr lang="en-US" altLang="ja-JP" dirty="0"/>
              <a:t>KEKB/KEK total</a:t>
            </a:r>
          </a:p>
        </p:txBody>
      </p:sp>
      <p:sp>
        <p:nvSpPr>
          <p:cNvPr id="6" name="Rectangle 76"/>
          <p:cNvSpPr>
            <a:spLocks noChangeArrowheads="1"/>
          </p:cNvSpPr>
          <p:nvPr/>
        </p:nvSpPr>
        <p:spPr bwMode="auto">
          <a:xfrm>
            <a:off x="714348" y="3071810"/>
            <a:ext cx="4298950" cy="373659"/>
          </a:xfrm>
          <a:prstGeom prst="rect">
            <a:avLst/>
          </a:prstGeom>
          <a:noFill/>
          <a:ln w="9525">
            <a:noFill/>
            <a:miter lim="800000"/>
            <a:headEnd/>
            <a:tailEnd/>
          </a:ln>
        </p:spPr>
        <p:txBody>
          <a:bodyPr wrap="square" lIns="91392" tIns="45697" rIns="91392" bIns="45697">
            <a:spAutoFit/>
          </a:bodyPr>
          <a:lstStyle/>
          <a:p>
            <a:r>
              <a:rPr lang="en-US" altLang="ja-JP" dirty="0"/>
              <a:t>Electricity Consumption: June-09</a:t>
            </a:r>
          </a:p>
        </p:txBody>
      </p:sp>
      <p:graphicFrame>
        <p:nvGraphicFramePr>
          <p:cNvPr id="7" name="Group 209"/>
          <p:cNvGraphicFramePr>
            <a:graphicFrameLocks noGrp="1"/>
          </p:cNvGraphicFramePr>
          <p:nvPr/>
        </p:nvGraphicFramePr>
        <p:xfrm>
          <a:off x="714348" y="3500438"/>
          <a:ext cx="7239000" cy="2362202"/>
        </p:xfrm>
        <a:graphic>
          <a:graphicData uri="http://schemas.openxmlformats.org/drawingml/2006/table">
            <a:tbl>
              <a:tblPr/>
              <a:tblGrid>
                <a:gridCol w="2438400"/>
                <a:gridCol w="1447800"/>
                <a:gridCol w="1066800"/>
                <a:gridCol w="1295400"/>
                <a:gridCol w="990600"/>
              </a:tblGrid>
              <a:tr h="703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Times" charset="0"/>
                          <a:ea typeface="Osaka" charset="-128"/>
                        </a:rPr>
                        <a:t>(Design option)</a:t>
                      </a:r>
                    </a:p>
                  </a:txBody>
                  <a:tcPr anchor="ct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Times" charset="0"/>
                          <a:ea typeface="Osaka" charset="-128"/>
                        </a:rPr>
                        <a:t>KEKB:MW</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Times" charset="0"/>
                          <a:ea typeface="Osaka" charset="-128"/>
                        </a:rPr>
                        <a:t>ΔMW</a:t>
                      </a:r>
                      <a:endParaRPr kumimoji="1" lang="en-US" altLang="ja-JP" sz="1400" b="0" i="0" u="none" strike="noStrike" cap="none" normalizeH="0" baseline="0" dirty="0" smtClean="0">
                        <a:ln>
                          <a:noFill/>
                        </a:ln>
                        <a:solidFill>
                          <a:schemeClr val="tx1"/>
                        </a:solidFill>
                        <a:effectLst/>
                        <a:latin typeface="Times" charset="0"/>
                        <a:ea typeface="Osaka" charset="-128"/>
                      </a:endParaRP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KEK:MW</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ΔMW</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smtClean="0">
                          <a:ln>
                            <a:noFill/>
                          </a:ln>
                          <a:solidFill>
                            <a:srgbClr val="000080"/>
                          </a:solidFill>
                          <a:effectLst/>
                          <a:latin typeface="Times" charset="0"/>
                          <a:ea typeface="Osaka" charset="-128"/>
                        </a:rPr>
                        <a:t>Present(Average)</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rgbClr val="000080"/>
                          </a:solidFill>
                          <a:effectLst/>
                          <a:latin typeface="Times" charset="0"/>
                          <a:ea typeface="Osaka" charset="-128"/>
                        </a:rPr>
                        <a:t>45</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2000" b="0" i="0" u="none" strike="noStrike" cap="none" normalizeH="0" baseline="0" smtClean="0">
                        <a:ln>
                          <a:noFill/>
                        </a:ln>
                        <a:solidFill>
                          <a:srgbClr val="000080"/>
                        </a:solidFill>
                        <a:effectLst/>
                        <a:latin typeface="Times" charset="0"/>
                        <a:ea typeface="Osaka" charset="-128"/>
                      </a:endParaRP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rgbClr val="000080"/>
                          </a:solidFill>
                          <a:effectLst/>
                          <a:latin typeface="Times" charset="0"/>
                          <a:ea typeface="Osaka" charset="-128"/>
                        </a:rPr>
                        <a:t>64</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2000" b="0" i="0" u="none" strike="noStrike" cap="none" normalizeH="0" baseline="0" smtClean="0">
                        <a:ln>
                          <a:noFill/>
                        </a:ln>
                        <a:solidFill>
                          <a:srgbClr val="000080"/>
                        </a:solidFill>
                        <a:effectLst/>
                        <a:latin typeface="Times" charset="0"/>
                        <a:ea typeface="Osaka"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415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err="1" smtClean="0">
                          <a:ln>
                            <a:noFill/>
                          </a:ln>
                          <a:solidFill>
                            <a:srgbClr val="FFFF00"/>
                          </a:solidFill>
                          <a:effectLst/>
                          <a:latin typeface="Times" charset="0"/>
                          <a:ea typeface="Osaka" charset="-128"/>
                        </a:rPr>
                        <a:t>Nano</a:t>
                      </a:r>
                      <a:r>
                        <a:rPr kumimoji="1" lang="en-US" altLang="ja-JP" sz="1800" b="0" i="0" u="none" strike="noStrike" cap="none" normalizeH="0" baseline="0" dirty="0" smtClean="0">
                          <a:ln>
                            <a:noFill/>
                          </a:ln>
                          <a:solidFill>
                            <a:srgbClr val="FFFF00"/>
                          </a:solidFill>
                          <a:effectLst/>
                          <a:latin typeface="Times" charset="0"/>
                          <a:ea typeface="Osaka" charset="-128"/>
                        </a:rPr>
                        <a:t> Beam: </a:t>
                      </a:r>
                      <a:r>
                        <a:rPr kumimoji="1" lang="en-US" altLang="ja-JP" sz="1600" b="0" i="0" u="none" strike="noStrike" cap="none" normalizeH="0" baseline="0" dirty="0" smtClean="0">
                          <a:ln>
                            <a:noFill/>
                          </a:ln>
                          <a:solidFill>
                            <a:srgbClr val="FFFF00"/>
                          </a:solidFill>
                          <a:effectLst/>
                          <a:latin typeface="Times" charset="0"/>
                          <a:ea typeface="Osaka" charset="-128"/>
                        </a:rPr>
                        <a:t>June-09</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rgbClr val="FFFF00"/>
                          </a:solidFill>
                          <a:effectLst/>
                          <a:latin typeface="Times" charset="0"/>
                          <a:ea typeface="Osaka" charset="-128"/>
                        </a:rPr>
                        <a:t>70.7</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rgbClr val="FFFF00"/>
                          </a:solidFill>
                          <a:effectLst/>
                          <a:latin typeface="Times" charset="0"/>
                          <a:ea typeface="Osaka" charset="-128"/>
                        </a:rPr>
                        <a:t>24.3</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rgbClr val="FFFF00"/>
                          </a:solidFill>
                          <a:effectLst/>
                          <a:latin typeface="Times" charset="0"/>
                          <a:ea typeface="Osaka" charset="-128"/>
                        </a:rPr>
                        <a:t>96</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rgbClr val="FFFF00"/>
                          </a:solidFill>
                          <a:effectLst/>
                          <a:latin typeface="Times" charset="0"/>
                          <a:ea typeface="Osaka" charset="-128"/>
                        </a:rPr>
                        <a:t>32</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smtClean="0">
                          <a:ln>
                            <a:noFill/>
                          </a:ln>
                          <a:solidFill>
                            <a:schemeClr val="tx1"/>
                          </a:solidFill>
                          <a:effectLst/>
                          <a:latin typeface="Times" charset="0"/>
                          <a:ea typeface="Osaka" charset="-128"/>
                        </a:rPr>
                        <a:t>Upgrade: </a:t>
                      </a:r>
                      <a:r>
                        <a:rPr kumimoji="1" lang="en-US" altLang="ja-JP" sz="1600" b="0" i="0" u="none" strike="noStrike" cap="none" normalizeH="0" baseline="0" smtClean="0">
                          <a:ln>
                            <a:noFill/>
                          </a:ln>
                          <a:solidFill>
                            <a:schemeClr val="tx1"/>
                          </a:solidFill>
                          <a:effectLst/>
                          <a:latin typeface="Times" charset="0"/>
                          <a:ea typeface="Osaka" charset="-128"/>
                        </a:rPr>
                        <a:t>Feb.-09</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94.8</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49.8</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120</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56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414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smtClean="0">
                          <a:ln>
                            <a:noFill/>
                          </a:ln>
                          <a:solidFill>
                            <a:schemeClr val="tx1"/>
                          </a:solidFill>
                          <a:effectLst/>
                          <a:latin typeface="Times" charset="0"/>
                          <a:ea typeface="Osaka" charset="-128"/>
                        </a:rPr>
                        <a:t>Super: ‘07-July</a:t>
                      </a:r>
                    </a:p>
                  </a:txBody>
                  <a:tcPr horzOverflow="overflow">
                    <a:lnL w="28575"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102.6</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57.6</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Times" charset="0"/>
                          <a:ea typeface="Osaka" charset="-128"/>
                        </a:rPr>
                        <a:t>128</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Times" charset="0"/>
                          <a:ea typeface="Osaka" charset="-128"/>
                        </a:rPr>
                        <a:t>64</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70C0"/>
                    </a:solidFill>
                  </a:tcPr>
                </a:tc>
              </a:tr>
            </a:tbl>
          </a:graphicData>
        </a:graphic>
      </p:graphicFrame>
      <p:sp>
        <p:nvSpPr>
          <p:cNvPr id="8" name="Rectangle 210"/>
          <p:cNvSpPr>
            <a:spLocks noChangeArrowheads="1"/>
          </p:cNvSpPr>
          <p:nvPr/>
        </p:nvSpPr>
        <p:spPr bwMode="auto">
          <a:xfrm>
            <a:off x="642919" y="5857893"/>
            <a:ext cx="5464009" cy="373659"/>
          </a:xfrm>
          <a:prstGeom prst="rect">
            <a:avLst/>
          </a:prstGeom>
          <a:noFill/>
          <a:ln w="9525">
            <a:noFill/>
            <a:miter lim="800000"/>
            <a:headEnd/>
            <a:tailEnd/>
          </a:ln>
        </p:spPr>
        <p:txBody>
          <a:bodyPr wrap="none" lIns="91392" tIns="45697" rIns="91392" bIns="45697">
            <a:spAutoFit/>
          </a:bodyPr>
          <a:lstStyle/>
          <a:p>
            <a:r>
              <a:rPr lang="en-US" altLang="ja-JP" dirty="0">
                <a:solidFill>
                  <a:srgbClr val="800000"/>
                </a:solidFill>
              </a:rPr>
              <a:t>Recent Design(Feb.-10): Add 2 ARES units--&gt; +(3~4)MW</a:t>
            </a:r>
          </a:p>
        </p:txBody>
      </p:sp>
      <p:sp>
        <p:nvSpPr>
          <p:cNvPr id="9" name="テキスト ボックス 8"/>
          <p:cNvSpPr txBox="1"/>
          <p:nvPr/>
        </p:nvSpPr>
        <p:spPr>
          <a:xfrm>
            <a:off x="8255625" y="1"/>
            <a:ext cx="899313" cy="373659"/>
          </a:xfrm>
          <a:prstGeom prst="rect">
            <a:avLst/>
          </a:prstGeom>
          <a:solidFill>
            <a:srgbClr val="FFFF00"/>
          </a:solidFill>
          <a:ln>
            <a:solidFill>
              <a:schemeClr val="accent1"/>
            </a:solidFill>
          </a:ln>
        </p:spPr>
        <p:txBody>
          <a:bodyPr wrap="none" lIns="91392" tIns="45697" rIns="91392" bIns="45697" rtlCol="0">
            <a:spAutoFit/>
          </a:bodyPr>
          <a:lstStyle/>
          <a:p>
            <a:r>
              <a:rPr kumimoji="1" lang="en-US" altLang="ja-JP" dirty="0" smtClean="0">
                <a:solidFill>
                  <a:srgbClr val="002060"/>
                </a:solidFill>
              </a:rPr>
              <a:t>M. Ono</a:t>
            </a:r>
            <a:endParaRPr kumimoji="1" lang="ja-JP" altLang="en-US" dirty="0">
              <a:solidFill>
                <a:srgbClr val="002060"/>
              </a:solidFill>
            </a:endParaRPr>
          </a:p>
        </p:txBody>
      </p:sp>
    </p:spTree>
    <p:extLst>
      <p:ext uri="{BB962C8B-B14F-4D97-AF65-F5344CB8AC3E}">
        <p14:creationId xmlns:p14="http://schemas.microsoft.com/office/powerpoint/2010/main" val="3915714176"/>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mp:transition xmlns:mp="http://schemas.microsoft.com/office/mac/powerpoint/2008/main" spd="slow"/>
    </mc:Fallback>
  </mc:AlternateContent>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Overall budget (original)</a:t>
            </a:r>
            <a:endParaRPr lang="ja-JP" altLang="en-US" dirty="0"/>
          </a:p>
        </p:txBody>
      </p:sp>
      <p:sp>
        <p:nvSpPr>
          <p:cNvPr id="3" name="スライド番号プレースホルダ 2"/>
          <p:cNvSpPr>
            <a:spLocks noGrp="1"/>
          </p:cNvSpPr>
          <p:nvPr>
            <p:ph type="sldNum" sz="quarter" idx="12"/>
          </p:nvPr>
        </p:nvSpPr>
        <p:spPr/>
        <p:txBody>
          <a:bodyPr/>
          <a:lstStyle/>
          <a:p>
            <a:fld id="{9C0E2F81-601E-B447-A2CF-B5EA96351142}" type="slidenum">
              <a:rPr lang="ja-JP" altLang="en-US" smtClean="0"/>
              <a:pPr/>
              <a:t>89</a:t>
            </a:fld>
            <a:endParaRPr lang="ja-JP" altLang="en-US"/>
          </a:p>
        </p:txBody>
      </p:sp>
      <p:sp>
        <p:nvSpPr>
          <p:cNvPr id="4" name="日付プレースホルダ 3"/>
          <p:cNvSpPr>
            <a:spLocks noGrp="1"/>
          </p:cNvSpPr>
          <p:nvPr>
            <p:ph type="dt" sz="half" idx="4294967295"/>
          </p:nvPr>
        </p:nvSpPr>
        <p:spPr>
          <a:xfrm>
            <a:off x="324239" y="6576886"/>
            <a:ext cx="4800544" cy="256599"/>
          </a:xfrm>
          <a:prstGeom prst="rect">
            <a:avLst/>
          </a:prstGeom>
        </p:spPr>
        <p:txBody>
          <a:bodyPr/>
          <a:lstStyle/>
          <a:p>
            <a:r>
              <a:rPr lang="en-US" altLang="ja-JP" smtClean="0"/>
              <a:t>Overview of Ring Construction Status and Schedule, Mar. 4, 2013, K. Akai</a:t>
            </a:r>
            <a:endParaRPr lang="ja-JP" altLang="en-US" dirty="0"/>
          </a:p>
        </p:txBody>
      </p:sp>
      <p:graphicFrame>
        <p:nvGraphicFramePr>
          <p:cNvPr id="5" name="コンテンツ プレースホルダ 8"/>
          <p:cNvGraphicFramePr>
            <a:graphicFrameLocks/>
          </p:cNvGraphicFramePr>
          <p:nvPr/>
        </p:nvGraphicFramePr>
        <p:xfrm>
          <a:off x="1226818" y="4333309"/>
          <a:ext cx="6891989" cy="1807697"/>
        </p:xfrm>
        <a:graphic>
          <a:graphicData uri="http://schemas.openxmlformats.org/drawingml/2006/table">
            <a:tbl>
              <a:tblPr firstRow="1" bandRow="1">
                <a:tableStyleId>{5C22544A-7EE6-4342-B048-85BDC9FD1C3A}</a:tableStyleId>
              </a:tblPr>
              <a:tblGrid>
                <a:gridCol w="1118570"/>
                <a:gridCol w="1121707"/>
                <a:gridCol w="1168059"/>
                <a:gridCol w="1140248"/>
                <a:gridCol w="1121707"/>
                <a:gridCol w="1221698"/>
              </a:tblGrid>
              <a:tr h="283698">
                <a:tc>
                  <a:txBody>
                    <a:bodyPr/>
                    <a:lstStyle/>
                    <a:p>
                      <a:pPr algn="ctr"/>
                      <a:r>
                        <a:rPr kumimoji="1" lang="en-US" altLang="ja-JP" sz="1400" dirty="0" smtClean="0"/>
                        <a:t>JFY2010</a:t>
                      </a:r>
                      <a:endParaRPr kumimoji="1" lang="ja-JP" altLang="en-US" sz="1400" dirty="0"/>
                    </a:p>
                  </a:txBody>
                  <a:tcPr/>
                </a:tc>
                <a:tc>
                  <a:txBody>
                    <a:bodyPr/>
                    <a:lstStyle/>
                    <a:p>
                      <a:pPr algn="ctr"/>
                      <a:r>
                        <a:rPr kumimoji="1" lang="en-US" altLang="ja-JP" sz="1400" dirty="0" smtClean="0"/>
                        <a:t>JFY2011</a:t>
                      </a:r>
                      <a:endParaRPr kumimoji="1" lang="ja-JP" altLang="en-US" sz="1400" dirty="0"/>
                    </a:p>
                  </a:txBody>
                  <a:tcPr/>
                </a:tc>
                <a:tc>
                  <a:txBody>
                    <a:bodyPr/>
                    <a:lstStyle/>
                    <a:p>
                      <a:pPr algn="ctr"/>
                      <a:r>
                        <a:rPr kumimoji="1" lang="en-US" altLang="ja-JP" sz="1400" dirty="0" smtClean="0"/>
                        <a:t>JFY2012</a:t>
                      </a:r>
                      <a:endParaRPr kumimoji="1" lang="ja-JP" altLang="en-US" sz="1400" dirty="0"/>
                    </a:p>
                  </a:txBody>
                  <a:tcPr/>
                </a:tc>
                <a:tc>
                  <a:txBody>
                    <a:bodyPr/>
                    <a:lstStyle/>
                    <a:p>
                      <a:pPr algn="ctr"/>
                      <a:r>
                        <a:rPr kumimoji="1" lang="en-US" altLang="ja-JP" sz="1400" dirty="0" smtClean="0"/>
                        <a:t>JFY2013</a:t>
                      </a:r>
                      <a:endParaRPr kumimoji="1" lang="ja-JP" altLang="en-US" sz="1400" dirty="0"/>
                    </a:p>
                  </a:txBody>
                  <a:tcPr/>
                </a:tc>
                <a:tc>
                  <a:txBody>
                    <a:bodyPr/>
                    <a:lstStyle/>
                    <a:p>
                      <a:pPr algn="ctr"/>
                      <a:r>
                        <a:rPr kumimoji="1" lang="en-US" altLang="ja-JP" sz="1400" dirty="0" smtClean="0"/>
                        <a:t>JFY2014</a:t>
                      </a:r>
                      <a:endParaRPr kumimoji="1" lang="ja-JP" altLang="en-US" sz="1400" dirty="0"/>
                    </a:p>
                  </a:txBody>
                  <a:tcPr/>
                </a:tc>
                <a:tc>
                  <a:txBody>
                    <a:bodyPr/>
                    <a:lstStyle/>
                    <a:p>
                      <a:pPr algn="ctr"/>
                      <a:r>
                        <a:rPr kumimoji="1" lang="en-US" altLang="ja-JP" sz="1400" dirty="0" smtClean="0"/>
                        <a:t>Total</a:t>
                      </a:r>
                      <a:endParaRPr kumimoji="1" lang="ja-JP" altLang="en-US" sz="1400" dirty="0"/>
                    </a:p>
                  </a:txBody>
                  <a:tcPr/>
                </a:tc>
              </a:tr>
              <a:tr h="283698">
                <a:tc>
                  <a:txBody>
                    <a:bodyPr/>
                    <a:lstStyle/>
                    <a:p>
                      <a:pPr algn="r"/>
                      <a:r>
                        <a:rPr kumimoji="1" lang="en-US" altLang="ja-JP" sz="1400" dirty="0" smtClean="0"/>
                        <a:t>75.0</a:t>
                      </a:r>
                      <a:endParaRPr kumimoji="1" lang="ja-JP" altLang="en-US" sz="1400" dirty="0"/>
                    </a:p>
                  </a:txBody>
                  <a:tcPr/>
                </a:tc>
                <a:tc>
                  <a:txBody>
                    <a:bodyPr/>
                    <a:lstStyle/>
                    <a:p>
                      <a:pPr algn="r"/>
                      <a:r>
                        <a:rPr kumimoji="1" lang="en-US" altLang="ja-JP" sz="1400" dirty="0" smtClean="0"/>
                        <a:t>10.5</a:t>
                      </a:r>
                      <a:endParaRPr kumimoji="1" lang="ja-JP" altLang="en-US" sz="1400" dirty="0"/>
                    </a:p>
                  </a:txBody>
                  <a:tcPr/>
                </a:tc>
                <a:tc>
                  <a:txBody>
                    <a:bodyPr/>
                    <a:lstStyle/>
                    <a:p>
                      <a:pPr algn="r"/>
                      <a:r>
                        <a:rPr kumimoji="1" lang="en-US" altLang="ja-JP" sz="1400" dirty="0" smtClean="0"/>
                        <a:t>14.5</a:t>
                      </a:r>
                      <a:endParaRPr kumimoji="1" lang="ja-JP" altLang="en-US" sz="1400" dirty="0"/>
                    </a:p>
                  </a:txBody>
                  <a:tcPr/>
                </a:tc>
                <a:tc>
                  <a:txBody>
                    <a:bodyPr/>
                    <a:lstStyle/>
                    <a:p>
                      <a:pPr algn="r"/>
                      <a:r>
                        <a:rPr kumimoji="1" lang="en-US" altLang="ja-JP" sz="1400" dirty="0" smtClean="0"/>
                        <a:t>0</a:t>
                      </a:r>
                      <a:endParaRPr kumimoji="1" lang="ja-JP" altLang="en-US" sz="1400" dirty="0"/>
                    </a:p>
                  </a:txBody>
                  <a:tcPr/>
                </a:tc>
                <a:tc>
                  <a:txBody>
                    <a:bodyPr/>
                    <a:lstStyle/>
                    <a:p>
                      <a:pPr algn="r"/>
                      <a:r>
                        <a:rPr kumimoji="1" lang="en-US" altLang="ja-JP" sz="1400" dirty="0" smtClean="0"/>
                        <a:t>0</a:t>
                      </a:r>
                      <a:endParaRPr kumimoji="1" lang="ja-JP" altLang="en-US" sz="1400" dirty="0"/>
                    </a:p>
                  </a:txBody>
                  <a:tcPr/>
                </a:tc>
                <a:tc>
                  <a:txBody>
                    <a:bodyPr/>
                    <a:lstStyle/>
                    <a:p>
                      <a:pPr algn="r"/>
                      <a:r>
                        <a:rPr kumimoji="1" lang="en-US" altLang="ja-JP" sz="1400" dirty="0" smtClean="0"/>
                        <a:t>100.0</a:t>
                      </a:r>
                      <a:endParaRPr kumimoji="1" lang="ja-JP" altLang="en-US" sz="1400" dirty="0"/>
                    </a:p>
                  </a:txBody>
                  <a:tcPr/>
                </a:tc>
              </a:tr>
              <a:tr h="283698">
                <a:tc>
                  <a:txBody>
                    <a:bodyPr/>
                    <a:lstStyle/>
                    <a:p>
                      <a:pPr algn="r"/>
                      <a:r>
                        <a:rPr kumimoji="1" lang="en-US" altLang="ja-JP" sz="1400" dirty="0" smtClean="0"/>
                        <a:t>0</a:t>
                      </a:r>
                      <a:endParaRPr kumimoji="1" lang="ja-JP" altLang="en-US" sz="1400" dirty="0"/>
                    </a:p>
                  </a:txBody>
                  <a:tcPr/>
                </a:tc>
                <a:tc>
                  <a:txBody>
                    <a:bodyPr/>
                    <a:lstStyle/>
                    <a:p>
                      <a:pPr algn="r"/>
                      <a:r>
                        <a:rPr kumimoji="1" lang="en-US" altLang="ja-JP" sz="1400" dirty="0" smtClean="0"/>
                        <a:t>41.6</a:t>
                      </a:r>
                      <a:endParaRPr kumimoji="1" lang="ja-JP" altLang="en-US" sz="1400" dirty="0"/>
                    </a:p>
                  </a:txBody>
                  <a:tcPr/>
                </a:tc>
                <a:tc>
                  <a:txBody>
                    <a:bodyPr/>
                    <a:lstStyle/>
                    <a:p>
                      <a:pPr algn="r"/>
                      <a:r>
                        <a:rPr kumimoji="1" lang="en-US" altLang="ja-JP" sz="1400" dirty="0" smtClean="0"/>
                        <a:t>40.2</a:t>
                      </a:r>
                      <a:endParaRPr kumimoji="1" lang="ja-JP" altLang="en-US" sz="1400" dirty="0"/>
                    </a:p>
                  </a:txBody>
                  <a:tcPr/>
                </a:tc>
                <a:tc>
                  <a:txBody>
                    <a:bodyPr/>
                    <a:lstStyle/>
                    <a:p>
                      <a:pPr algn="r"/>
                      <a:r>
                        <a:rPr kumimoji="1" lang="en-US" altLang="ja-JP" sz="1400" dirty="0" smtClean="0"/>
                        <a:t>61.6</a:t>
                      </a:r>
                      <a:endParaRPr kumimoji="1" lang="ja-JP" altLang="en-US" sz="1400" dirty="0"/>
                    </a:p>
                  </a:txBody>
                  <a:tcPr/>
                </a:tc>
                <a:tc>
                  <a:txBody>
                    <a:bodyPr/>
                    <a:lstStyle/>
                    <a:p>
                      <a:pPr algn="r"/>
                      <a:r>
                        <a:rPr kumimoji="1" lang="en-US" altLang="ja-JP" sz="1400" dirty="0" smtClean="0"/>
                        <a:t>46.7</a:t>
                      </a:r>
                      <a:endParaRPr kumimoji="1" lang="ja-JP" altLang="en-US" sz="1400" dirty="0"/>
                    </a:p>
                  </a:txBody>
                  <a:tcPr/>
                </a:tc>
                <a:tc>
                  <a:txBody>
                    <a:bodyPr/>
                    <a:lstStyle/>
                    <a:p>
                      <a:pPr algn="r"/>
                      <a:r>
                        <a:rPr kumimoji="1" lang="en-US" altLang="ja-JP" sz="1400" dirty="0" smtClean="0"/>
                        <a:t>190.0</a:t>
                      </a:r>
                      <a:endParaRPr kumimoji="1" lang="ja-JP" altLang="en-US" sz="1400" dirty="0"/>
                    </a:p>
                  </a:txBody>
                  <a:tcPr/>
                </a:tc>
              </a:tr>
              <a:tr h="283698">
                <a:tc>
                  <a:txBody>
                    <a:bodyPr/>
                    <a:lstStyle/>
                    <a:p>
                      <a:pPr algn="r"/>
                      <a:r>
                        <a:rPr kumimoji="1" lang="en-US" altLang="ja-JP" sz="1400" dirty="0" smtClean="0"/>
                        <a:t>0</a:t>
                      </a:r>
                      <a:endParaRPr kumimoji="1" lang="ja-JP" altLang="en-US" sz="1400" dirty="0"/>
                    </a:p>
                  </a:txBody>
                  <a:tcPr/>
                </a:tc>
                <a:tc>
                  <a:txBody>
                    <a:bodyPr/>
                    <a:lstStyle/>
                    <a:p>
                      <a:pPr algn="r"/>
                      <a:r>
                        <a:rPr kumimoji="1" lang="en-US" altLang="ja-JP" sz="1400" dirty="0" smtClean="0"/>
                        <a:t>4.5</a:t>
                      </a:r>
                      <a:endParaRPr kumimoji="1" lang="ja-JP" altLang="en-US" sz="1400" dirty="0"/>
                    </a:p>
                  </a:txBody>
                  <a:tcPr/>
                </a:tc>
                <a:tc>
                  <a:txBody>
                    <a:bodyPr/>
                    <a:lstStyle/>
                    <a:p>
                      <a:pPr algn="r"/>
                      <a:r>
                        <a:rPr kumimoji="1" lang="en-US" altLang="ja-JP" sz="1400" dirty="0" smtClean="0"/>
                        <a:t>12.4</a:t>
                      </a:r>
                      <a:endParaRPr kumimoji="1" lang="ja-JP" altLang="en-US" sz="1400" dirty="0"/>
                    </a:p>
                  </a:txBody>
                  <a:tcPr/>
                </a:tc>
                <a:tc>
                  <a:txBody>
                    <a:bodyPr/>
                    <a:lstStyle/>
                    <a:p>
                      <a:pPr algn="r"/>
                      <a:r>
                        <a:rPr kumimoji="1" lang="en-US" altLang="ja-JP" sz="1400" dirty="0" smtClean="0"/>
                        <a:t>7.2</a:t>
                      </a:r>
                      <a:endParaRPr kumimoji="1" lang="ja-JP" altLang="en-US" sz="1400" dirty="0"/>
                    </a:p>
                  </a:txBody>
                  <a:tcPr/>
                </a:tc>
                <a:tc>
                  <a:txBody>
                    <a:bodyPr/>
                    <a:lstStyle/>
                    <a:p>
                      <a:pPr algn="r"/>
                      <a:r>
                        <a:rPr kumimoji="1" lang="en-US" altLang="ja-JP" sz="1400" dirty="0" smtClean="0"/>
                        <a:t>0</a:t>
                      </a:r>
                      <a:endParaRPr kumimoji="1" lang="ja-JP" altLang="en-US" sz="1400" dirty="0"/>
                    </a:p>
                  </a:txBody>
                  <a:tcPr/>
                </a:tc>
                <a:tc>
                  <a:txBody>
                    <a:bodyPr/>
                    <a:lstStyle/>
                    <a:p>
                      <a:pPr algn="r"/>
                      <a:r>
                        <a:rPr kumimoji="1" lang="en-US" altLang="ja-JP" sz="1400" dirty="0" smtClean="0"/>
                        <a:t>24.1</a:t>
                      </a:r>
                      <a:endParaRPr kumimoji="1" lang="ja-JP" altLang="en-US" sz="1400" dirty="0"/>
                    </a:p>
                  </a:txBody>
                  <a:tcPr/>
                </a:tc>
              </a:tr>
              <a:tr h="283698">
                <a:tc>
                  <a:txBody>
                    <a:bodyPr/>
                    <a:lstStyle/>
                    <a:p>
                      <a:pPr algn="r"/>
                      <a:r>
                        <a:rPr kumimoji="1" lang="en-US" altLang="ja-JP" sz="1400" dirty="0" smtClean="0">
                          <a:solidFill>
                            <a:schemeClr val="tx2"/>
                          </a:solidFill>
                        </a:rPr>
                        <a:t>75.0</a:t>
                      </a:r>
                      <a:endParaRPr kumimoji="1" lang="ja-JP" altLang="en-US" sz="1400" dirty="0">
                        <a:solidFill>
                          <a:schemeClr val="tx2"/>
                        </a:solidFill>
                      </a:endParaRPr>
                    </a:p>
                  </a:txBody>
                  <a:tcPr/>
                </a:tc>
                <a:tc>
                  <a:txBody>
                    <a:bodyPr/>
                    <a:lstStyle/>
                    <a:p>
                      <a:pPr algn="r"/>
                      <a:r>
                        <a:rPr kumimoji="1" lang="en-US" altLang="ja-JP" sz="1400" dirty="0" smtClean="0">
                          <a:solidFill>
                            <a:schemeClr val="tx2"/>
                          </a:solidFill>
                        </a:rPr>
                        <a:t>56.6</a:t>
                      </a:r>
                      <a:endParaRPr kumimoji="1" lang="ja-JP" altLang="en-US" sz="1400" dirty="0">
                        <a:solidFill>
                          <a:schemeClr val="tx2"/>
                        </a:solidFill>
                      </a:endParaRPr>
                    </a:p>
                  </a:txBody>
                  <a:tcPr/>
                </a:tc>
                <a:tc>
                  <a:txBody>
                    <a:bodyPr/>
                    <a:lstStyle/>
                    <a:p>
                      <a:pPr algn="r"/>
                      <a:r>
                        <a:rPr kumimoji="1" lang="en-US" altLang="ja-JP" sz="1400" dirty="0" smtClean="0">
                          <a:solidFill>
                            <a:schemeClr val="tx2"/>
                          </a:solidFill>
                        </a:rPr>
                        <a:t>67.1</a:t>
                      </a:r>
                      <a:endParaRPr kumimoji="1" lang="ja-JP" altLang="en-US" sz="1400" dirty="0">
                        <a:solidFill>
                          <a:schemeClr val="tx2"/>
                        </a:solidFill>
                      </a:endParaRPr>
                    </a:p>
                  </a:txBody>
                  <a:tcPr/>
                </a:tc>
                <a:tc>
                  <a:txBody>
                    <a:bodyPr/>
                    <a:lstStyle/>
                    <a:p>
                      <a:pPr algn="r"/>
                      <a:r>
                        <a:rPr kumimoji="1" lang="en-US" altLang="ja-JP" sz="1400" dirty="0" smtClean="0">
                          <a:solidFill>
                            <a:schemeClr val="tx2"/>
                          </a:solidFill>
                        </a:rPr>
                        <a:t>68.8</a:t>
                      </a:r>
                      <a:endParaRPr kumimoji="1" lang="ja-JP" altLang="en-US" sz="1400" dirty="0">
                        <a:solidFill>
                          <a:schemeClr val="tx2"/>
                        </a:solidFill>
                      </a:endParaRPr>
                    </a:p>
                  </a:txBody>
                  <a:tcPr/>
                </a:tc>
                <a:tc>
                  <a:txBody>
                    <a:bodyPr/>
                    <a:lstStyle/>
                    <a:p>
                      <a:pPr algn="r"/>
                      <a:r>
                        <a:rPr kumimoji="1" lang="en-US" altLang="ja-JP" sz="1400" dirty="0" smtClean="0">
                          <a:solidFill>
                            <a:schemeClr val="tx2"/>
                          </a:solidFill>
                        </a:rPr>
                        <a:t>46.7</a:t>
                      </a:r>
                      <a:endParaRPr kumimoji="1" lang="ja-JP" altLang="en-US" sz="1400" dirty="0">
                        <a:solidFill>
                          <a:schemeClr val="tx2"/>
                        </a:solidFill>
                      </a:endParaRPr>
                    </a:p>
                  </a:txBody>
                  <a:tcPr/>
                </a:tc>
                <a:tc>
                  <a:txBody>
                    <a:bodyPr/>
                    <a:lstStyle/>
                    <a:p>
                      <a:pPr algn="r"/>
                      <a:r>
                        <a:rPr kumimoji="1" lang="en-US" altLang="ja-JP" sz="1400" dirty="0" smtClean="0">
                          <a:solidFill>
                            <a:schemeClr val="tx2"/>
                          </a:solidFill>
                        </a:rPr>
                        <a:t>314.1</a:t>
                      </a:r>
                      <a:endParaRPr kumimoji="1" lang="ja-JP" altLang="en-US" sz="1400" dirty="0">
                        <a:solidFill>
                          <a:schemeClr val="tx2"/>
                        </a:solidFill>
                      </a:endParaRPr>
                    </a:p>
                  </a:txBody>
                  <a:tcPr/>
                </a:tc>
              </a:tr>
              <a:tr h="283698">
                <a:tc>
                  <a:txBody>
                    <a:bodyPr/>
                    <a:lstStyle/>
                    <a:p>
                      <a:pPr algn="r"/>
                      <a:r>
                        <a:rPr kumimoji="1" lang="en-US" altLang="ja-JP" sz="1200" dirty="0" smtClean="0">
                          <a:solidFill>
                            <a:srgbClr val="008000"/>
                          </a:solidFill>
                        </a:rPr>
                        <a:t>Supplied</a:t>
                      </a:r>
                      <a:endParaRPr kumimoji="1" lang="ja-JP" altLang="en-US" sz="1200" dirty="0">
                        <a:solidFill>
                          <a:srgbClr val="008000"/>
                        </a:solidFill>
                      </a:endParaRPr>
                    </a:p>
                  </a:txBody>
                  <a:tcPr/>
                </a:tc>
                <a:tc>
                  <a:txBody>
                    <a:bodyPr/>
                    <a:lstStyle/>
                    <a:p>
                      <a:pPr algn="r"/>
                      <a:r>
                        <a:rPr kumimoji="1" lang="en-US" altLang="ja-JP" sz="1200" dirty="0" smtClean="0">
                          <a:solidFill>
                            <a:srgbClr val="008000"/>
                          </a:solidFill>
                        </a:rPr>
                        <a:t>Supplied</a:t>
                      </a:r>
                      <a:endParaRPr kumimoji="1" lang="ja-JP" altLang="en-US" sz="1200" dirty="0">
                        <a:solidFill>
                          <a:srgbClr val="008000"/>
                        </a:solidFill>
                      </a:endParaRPr>
                    </a:p>
                  </a:txBody>
                  <a:tcPr/>
                </a:tc>
                <a:tc>
                  <a:txBody>
                    <a:bodyPr/>
                    <a:lstStyle/>
                    <a:p>
                      <a:pPr algn="r"/>
                      <a:r>
                        <a:rPr kumimoji="1" lang="en-US" altLang="ja-JP" sz="1100" dirty="0" smtClean="0">
                          <a:solidFill>
                            <a:srgbClr val="008000"/>
                          </a:solidFill>
                        </a:rPr>
                        <a:t>Supplied</a:t>
                      </a:r>
                      <a:endParaRPr kumimoji="1" lang="ja-JP" altLang="en-US" sz="1100" dirty="0">
                        <a:solidFill>
                          <a:srgbClr val="008000"/>
                        </a:solidFill>
                      </a:endParaRPr>
                    </a:p>
                  </a:txBody>
                  <a:tcPr/>
                </a:tc>
                <a:tc>
                  <a:txBody>
                    <a:bodyPr/>
                    <a:lstStyle/>
                    <a:p>
                      <a:pPr algn="r"/>
                      <a:endParaRPr kumimoji="1" lang="ja-JP" altLang="en-US" sz="1100" dirty="0">
                        <a:solidFill>
                          <a:schemeClr val="tx1"/>
                        </a:solidFill>
                      </a:endParaRPr>
                    </a:p>
                  </a:txBody>
                  <a:tcPr/>
                </a:tc>
                <a:tc>
                  <a:txBody>
                    <a:bodyPr/>
                    <a:lstStyle/>
                    <a:p>
                      <a:pPr marL="0" marR="0" indent="0" algn="r" defTabSz="457200" rtl="0" eaLnBrk="1" fontAlgn="auto" latinLnBrk="0" hangingPunct="1">
                        <a:lnSpc>
                          <a:spcPct val="100000"/>
                        </a:lnSpc>
                        <a:spcBef>
                          <a:spcPts val="0"/>
                        </a:spcBef>
                        <a:spcAft>
                          <a:spcPts val="0"/>
                        </a:spcAft>
                        <a:buClrTx/>
                        <a:buSzTx/>
                        <a:buFontTx/>
                        <a:buNone/>
                        <a:tabLst/>
                        <a:defRPr/>
                      </a:pPr>
                      <a:endParaRPr kumimoji="1" lang="ja-JP" altLang="en-US" sz="1100" dirty="0" smtClean="0">
                        <a:solidFill>
                          <a:schemeClr val="tx1"/>
                        </a:solidFill>
                      </a:endParaRPr>
                    </a:p>
                  </a:txBody>
                  <a:tcPr/>
                </a:tc>
                <a:tc>
                  <a:txBody>
                    <a:bodyPr/>
                    <a:lstStyle/>
                    <a:p>
                      <a:pPr algn="r"/>
                      <a:endParaRPr kumimoji="1" lang="ja-JP" altLang="en-US" sz="1100" dirty="0">
                        <a:solidFill>
                          <a:schemeClr val="tx2"/>
                        </a:solidFill>
                      </a:endParaRPr>
                    </a:p>
                  </a:txBody>
                  <a:tcPr/>
                </a:tc>
              </a:tr>
            </a:tbl>
          </a:graphicData>
        </a:graphic>
      </p:graphicFrame>
      <p:sp>
        <p:nvSpPr>
          <p:cNvPr id="6" name="正方形/長方形 5"/>
          <p:cNvSpPr/>
          <p:nvPr/>
        </p:nvSpPr>
        <p:spPr>
          <a:xfrm>
            <a:off x="1226821" y="2926764"/>
            <a:ext cx="1093328" cy="285969"/>
          </a:xfrm>
          <a:prstGeom prst="rect">
            <a:avLst/>
          </a:prstGeom>
          <a:solidFill>
            <a:schemeClr val="tx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2370609" y="2927768"/>
            <a:ext cx="1093328" cy="285969"/>
          </a:xfrm>
          <a:prstGeom prst="rect">
            <a:avLst/>
          </a:prstGeom>
          <a:solidFill>
            <a:schemeClr val="tx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3505987" y="2928772"/>
            <a:ext cx="1093328" cy="285969"/>
          </a:xfrm>
          <a:prstGeom prst="rect">
            <a:avLst/>
          </a:prstGeom>
          <a:solidFill>
            <a:schemeClr val="tx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2370609" y="3368145"/>
            <a:ext cx="1093328" cy="285969"/>
          </a:xfrm>
          <a:prstGeom prst="rect">
            <a:avLst/>
          </a:prstGeom>
          <a:solidFill>
            <a:srgbClr val="DFE36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3505987" y="3369149"/>
            <a:ext cx="1093328" cy="285969"/>
          </a:xfrm>
          <a:prstGeom prst="rect">
            <a:avLst/>
          </a:prstGeom>
          <a:solidFill>
            <a:srgbClr val="DFE36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4641365" y="3367141"/>
            <a:ext cx="1093328" cy="285969"/>
          </a:xfrm>
          <a:prstGeom prst="rect">
            <a:avLst/>
          </a:prstGeom>
          <a:solidFill>
            <a:srgbClr val="DFE36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5776743" y="3368145"/>
            <a:ext cx="1093328" cy="285969"/>
          </a:xfrm>
          <a:prstGeom prst="rect">
            <a:avLst/>
          </a:prstGeom>
          <a:solidFill>
            <a:srgbClr val="DFE36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5776743" y="3809526"/>
            <a:ext cx="1093328" cy="285969"/>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6912121" y="3810530"/>
            <a:ext cx="1093328" cy="285969"/>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50672" y="3811534"/>
            <a:ext cx="1093328" cy="285969"/>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34272" y="2551029"/>
            <a:ext cx="944790" cy="369332"/>
          </a:xfrm>
          <a:prstGeom prst="rect">
            <a:avLst/>
          </a:prstGeom>
          <a:noFill/>
        </p:spPr>
        <p:txBody>
          <a:bodyPr wrap="none" rtlCol="0">
            <a:spAutoFit/>
          </a:bodyPr>
          <a:lstStyle/>
          <a:p>
            <a:r>
              <a:rPr kumimoji="1" lang="en-US" altLang="ja-JP" dirty="0" smtClean="0">
                <a:solidFill>
                  <a:srgbClr val="0000FF"/>
                </a:solidFill>
              </a:rPr>
              <a:t>JFY2010</a:t>
            </a:r>
            <a:endParaRPr kumimoji="1" lang="ja-JP" altLang="en-US" dirty="0">
              <a:solidFill>
                <a:srgbClr val="0000FF"/>
              </a:solidFill>
            </a:endParaRPr>
          </a:p>
        </p:txBody>
      </p:sp>
      <p:sp>
        <p:nvSpPr>
          <p:cNvPr id="17" name="テキスト ボックス 16"/>
          <p:cNvSpPr txBox="1"/>
          <p:nvPr/>
        </p:nvSpPr>
        <p:spPr>
          <a:xfrm>
            <a:off x="2447894" y="2559440"/>
            <a:ext cx="944790" cy="369332"/>
          </a:xfrm>
          <a:prstGeom prst="rect">
            <a:avLst/>
          </a:prstGeom>
          <a:noFill/>
        </p:spPr>
        <p:txBody>
          <a:bodyPr wrap="none" rtlCol="0">
            <a:spAutoFit/>
          </a:bodyPr>
          <a:lstStyle/>
          <a:p>
            <a:r>
              <a:rPr kumimoji="1" lang="en-US" altLang="ja-JP" dirty="0" smtClean="0">
                <a:solidFill>
                  <a:srgbClr val="0000FF"/>
                </a:solidFill>
              </a:rPr>
              <a:t>JFY2011</a:t>
            </a:r>
            <a:endParaRPr kumimoji="1" lang="ja-JP" altLang="en-US" dirty="0">
              <a:solidFill>
                <a:srgbClr val="0000FF"/>
              </a:solidFill>
            </a:endParaRPr>
          </a:p>
        </p:txBody>
      </p:sp>
      <p:sp>
        <p:nvSpPr>
          <p:cNvPr id="18" name="テキスト ボックス 17"/>
          <p:cNvSpPr txBox="1"/>
          <p:nvPr/>
        </p:nvSpPr>
        <p:spPr>
          <a:xfrm>
            <a:off x="3578336" y="2567851"/>
            <a:ext cx="944790" cy="369332"/>
          </a:xfrm>
          <a:prstGeom prst="rect">
            <a:avLst/>
          </a:prstGeom>
          <a:noFill/>
        </p:spPr>
        <p:txBody>
          <a:bodyPr wrap="none" rtlCol="0">
            <a:spAutoFit/>
          </a:bodyPr>
          <a:lstStyle/>
          <a:p>
            <a:r>
              <a:rPr kumimoji="1" lang="en-US" altLang="ja-JP" dirty="0" smtClean="0">
                <a:solidFill>
                  <a:srgbClr val="0000FF"/>
                </a:solidFill>
              </a:rPr>
              <a:t>JFY2012</a:t>
            </a:r>
            <a:endParaRPr kumimoji="1" lang="ja-JP" altLang="en-US" dirty="0">
              <a:solidFill>
                <a:srgbClr val="0000FF"/>
              </a:solidFill>
            </a:endParaRPr>
          </a:p>
        </p:txBody>
      </p:sp>
      <p:sp>
        <p:nvSpPr>
          <p:cNvPr id="19" name="テキスト ボックス 18"/>
          <p:cNvSpPr txBox="1"/>
          <p:nvPr/>
        </p:nvSpPr>
        <p:spPr>
          <a:xfrm>
            <a:off x="4708778" y="2576262"/>
            <a:ext cx="944790" cy="369332"/>
          </a:xfrm>
          <a:prstGeom prst="rect">
            <a:avLst/>
          </a:prstGeom>
          <a:noFill/>
        </p:spPr>
        <p:txBody>
          <a:bodyPr wrap="none" rtlCol="0">
            <a:spAutoFit/>
          </a:bodyPr>
          <a:lstStyle/>
          <a:p>
            <a:r>
              <a:rPr kumimoji="1" lang="en-US" altLang="ja-JP" dirty="0" smtClean="0">
                <a:solidFill>
                  <a:srgbClr val="0000FF"/>
                </a:solidFill>
              </a:rPr>
              <a:t>JFY2013</a:t>
            </a:r>
            <a:endParaRPr kumimoji="1" lang="ja-JP" altLang="en-US" dirty="0">
              <a:solidFill>
                <a:srgbClr val="0000FF"/>
              </a:solidFill>
            </a:endParaRPr>
          </a:p>
        </p:txBody>
      </p:sp>
      <p:sp>
        <p:nvSpPr>
          <p:cNvPr id="20" name="テキスト ボックス 19"/>
          <p:cNvSpPr txBox="1"/>
          <p:nvPr/>
        </p:nvSpPr>
        <p:spPr>
          <a:xfrm>
            <a:off x="5839220" y="2584673"/>
            <a:ext cx="944790" cy="369332"/>
          </a:xfrm>
          <a:prstGeom prst="rect">
            <a:avLst/>
          </a:prstGeom>
          <a:noFill/>
        </p:spPr>
        <p:txBody>
          <a:bodyPr wrap="none" rtlCol="0">
            <a:spAutoFit/>
          </a:bodyPr>
          <a:lstStyle/>
          <a:p>
            <a:r>
              <a:rPr kumimoji="1" lang="en-US" altLang="ja-JP" dirty="0" smtClean="0">
                <a:solidFill>
                  <a:srgbClr val="0000FF"/>
                </a:solidFill>
              </a:rPr>
              <a:t>JFY2014</a:t>
            </a:r>
            <a:endParaRPr kumimoji="1" lang="ja-JP" altLang="en-US" dirty="0">
              <a:solidFill>
                <a:srgbClr val="0000FF"/>
              </a:solidFill>
            </a:endParaRPr>
          </a:p>
        </p:txBody>
      </p:sp>
      <p:sp>
        <p:nvSpPr>
          <p:cNvPr id="21" name="テキスト ボックス 20"/>
          <p:cNvSpPr txBox="1"/>
          <p:nvPr/>
        </p:nvSpPr>
        <p:spPr>
          <a:xfrm>
            <a:off x="6969662" y="2593084"/>
            <a:ext cx="944790" cy="369332"/>
          </a:xfrm>
          <a:prstGeom prst="rect">
            <a:avLst/>
          </a:prstGeom>
          <a:noFill/>
        </p:spPr>
        <p:txBody>
          <a:bodyPr wrap="none" rtlCol="0">
            <a:spAutoFit/>
          </a:bodyPr>
          <a:lstStyle/>
          <a:p>
            <a:r>
              <a:rPr kumimoji="1" lang="en-US" altLang="ja-JP" dirty="0" smtClean="0">
                <a:solidFill>
                  <a:srgbClr val="0000FF"/>
                </a:solidFill>
              </a:rPr>
              <a:t>JFY2015</a:t>
            </a:r>
            <a:endParaRPr kumimoji="1" lang="ja-JP" altLang="en-US" dirty="0">
              <a:solidFill>
                <a:srgbClr val="0000FF"/>
              </a:solidFill>
            </a:endParaRPr>
          </a:p>
        </p:txBody>
      </p:sp>
      <p:sp>
        <p:nvSpPr>
          <p:cNvPr id="22" name="テキスト ボックス 21"/>
          <p:cNvSpPr txBox="1"/>
          <p:nvPr/>
        </p:nvSpPr>
        <p:spPr>
          <a:xfrm>
            <a:off x="8083284" y="2601495"/>
            <a:ext cx="944790" cy="369332"/>
          </a:xfrm>
          <a:prstGeom prst="rect">
            <a:avLst/>
          </a:prstGeom>
          <a:noFill/>
        </p:spPr>
        <p:txBody>
          <a:bodyPr wrap="none" rtlCol="0">
            <a:spAutoFit/>
          </a:bodyPr>
          <a:lstStyle/>
          <a:p>
            <a:r>
              <a:rPr kumimoji="1" lang="en-US" altLang="ja-JP" dirty="0" smtClean="0">
                <a:solidFill>
                  <a:srgbClr val="0000FF"/>
                </a:solidFill>
              </a:rPr>
              <a:t>JFY2016</a:t>
            </a:r>
          </a:p>
        </p:txBody>
      </p:sp>
      <p:sp>
        <p:nvSpPr>
          <p:cNvPr id="23" name="テキスト ボックス 22"/>
          <p:cNvSpPr txBox="1"/>
          <p:nvPr/>
        </p:nvSpPr>
        <p:spPr>
          <a:xfrm>
            <a:off x="1300650" y="2914829"/>
            <a:ext cx="3728486" cy="307777"/>
          </a:xfrm>
          <a:prstGeom prst="rect">
            <a:avLst/>
          </a:prstGeom>
          <a:noFill/>
        </p:spPr>
        <p:txBody>
          <a:bodyPr wrap="square" rtlCol="0">
            <a:spAutoFit/>
          </a:bodyPr>
          <a:lstStyle/>
          <a:p>
            <a:r>
              <a:rPr kumimoji="1" lang="en-US" altLang="ja-JP" sz="1400" b="1" dirty="0" smtClean="0"/>
              <a:t>Very Advanced Research SP (100 Oku-Yen) </a:t>
            </a:r>
            <a:endParaRPr kumimoji="1" lang="ja-JP" altLang="en-US" sz="1400" b="1" dirty="0"/>
          </a:p>
        </p:txBody>
      </p:sp>
      <p:sp>
        <p:nvSpPr>
          <p:cNvPr id="24" name="テキスト ボックス 23"/>
          <p:cNvSpPr txBox="1"/>
          <p:nvPr/>
        </p:nvSpPr>
        <p:spPr>
          <a:xfrm>
            <a:off x="2632534" y="3345106"/>
            <a:ext cx="4009141" cy="307777"/>
          </a:xfrm>
          <a:prstGeom prst="rect">
            <a:avLst/>
          </a:prstGeom>
          <a:noFill/>
        </p:spPr>
        <p:txBody>
          <a:bodyPr wrap="square" rtlCol="0">
            <a:spAutoFit/>
          </a:bodyPr>
          <a:lstStyle/>
          <a:p>
            <a:r>
              <a:rPr kumimoji="1" lang="en-US" altLang="ja-JP" sz="1400" b="1" dirty="0" smtClean="0"/>
              <a:t>Other budgets for construction (214 Oku-Yen) </a:t>
            </a:r>
            <a:endParaRPr kumimoji="1" lang="ja-JP" altLang="en-US" sz="1400" b="1" dirty="0"/>
          </a:p>
        </p:txBody>
      </p:sp>
      <p:sp>
        <p:nvSpPr>
          <p:cNvPr id="25" name="テキスト ボックス 24"/>
          <p:cNvSpPr txBox="1"/>
          <p:nvPr/>
        </p:nvSpPr>
        <p:spPr>
          <a:xfrm>
            <a:off x="5991351" y="3791651"/>
            <a:ext cx="3007378" cy="307777"/>
          </a:xfrm>
          <a:prstGeom prst="rect">
            <a:avLst/>
          </a:prstGeom>
          <a:noFill/>
        </p:spPr>
        <p:txBody>
          <a:bodyPr wrap="square" rtlCol="0">
            <a:spAutoFit/>
          </a:bodyPr>
          <a:lstStyle/>
          <a:p>
            <a:r>
              <a:rPr kumimoji="1" lang="en-US" altLang="ja-JP" sz="1400" b="1" dirty="0" smtClean="0"/>
              <a:t>Operation budget (continues - - - ) </a:t>
            </a:r>
            <a:endParaRPr kumimoji="1" lang="ja-JP" altLang="en-US" sz="1400" b="1" dirty="0"/>
          </a:p>
        </p:txBody>
      </p:sp>
      <p:cxnSp>
        <p:nvCxnSpPr>
          <p:cNvPr id="26" name="直線コネクタ 25"/>
          <p:cNvCxnSpPr/>
          <p:nvPr/>
        </p:nvCxnSpPr>
        <p:spPr>
          <a:xfrm rot="5400000">
            <a:off x="6181671" y="3697471"/>
            <a:ext cx="948711" cy="1588"/>
          </a:xfrm>
          <a:prstGeom prst="line">
            <a:avLst/>
          </a:prstGeom>
          <a:ln w="28575"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5857786" y="2920361"/>
            <a:ext cx="2108019" cy="307777"/>
          </a:xfrm>
          <a:prstGeom prst="rect">
            <a:avLst/>
          </a:prstGeom>
          <a:noFill/>
        </p:spPr>
        <p:txBody>
          <a:bodyPr wrap="none" rtlCol="0">
            <a:spAutoFit/>
          </a:bodyPr>
          <a:lstStyle/>
          <a:p>
            <a:r>
              <a:rPr kumimoji="1" lang="en-US" altLang="ja-JP" sz="1400" dirty="0" err="1" smtClean="0">
                <a:solidFill>
                  <a:srgbClr val="FF0000"/>
                </a:solidFill>
              </a:rPr>
              <a:t>SuperKEKB</a:t>
            </a:r>
            <a:r>
              <a:rPr kumimoji="1" lang="en-US" altLang="ja-JP" sz="1400" dirty="0" smtClean="0">
                <a:solidFill>
                  <a:srgbClr val="FF0000"/>
                </a:solidFill>
              </a:rPr>
              <a:t> commissioning</a:t>
            </a:r>
            <a:endParaRPr kumimoji="1" lang="ja-JP" altLang="en-US" sz="1400" dirty="0">
              <a:solidFill>
                <a:srgbClr val="FF0000"/>
              </a:solidFill>
            </a:endParaRPr>
          </a:p>
        </p:txBody>
      </p:sp>
      <p:cxnSp>
        <p:nvCxnSpPr>
          <p:cNvPr id="28" name="直線コネクタ 27"/>
          <p:cNvCxnSpPr/>
          <p:nvPr/>
        </p:nvCxnSpPr>
        <p:spPr>
          <a:xfrm rot="5400000">
            <a:off x="4132422" y="3581622"/>
            <a:ext cx="699869" cy="1588"/>
          </a:xfrm>
          <a:prstGeom prst="line">
            <a:avLst/>
          </a:prstGeom>
          <a:ln w="28575"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9" name="テキスト ボックス 28"/>
          <p:cNvSpPr txBox="1"/>
          <p:nvPr/>
        </p:nvSpPr>
        <p:spPr>
          <a:xfrm>
            <a:off x="3961637" y="3869869"/>
            <a:ext cx="1082348" cy="307777"/>
          </a:xfrm>
          <a:prstGeom prst="rect">
            <a:avLst/>
          </a:prstGeom>
          <a:noFill/>
        </p:spPr>
        <p:txBody>
          <a:bodyPr wrap="none" rtlCol="0">
            <a:spAutoFit/>
          </a:bodyPr>
          <a:lstStyle/>
          <a:p>
            <a:r>
              <a:rPr kumimoji="1" lang="en-US" altLang="ja-JP" sz="1400" dirty="0" smtClean="0">
                <a:solidFill>
                  <a:srgbClr val="FF0000"/>
                </a:solidFill>
              </a:rPr>
              <a:t>We are here</a:t>
            </a:r>
            <a:endParaRPr kumimoji="1" lang="ja-JP" altLang="en-US" sz="1400" dirty="0">
              <a:solidFill>
                <a:srgbClr val="FF0000"/>
              </a:solidFill>
            </a:endParaRPr>
          </a:p>
        </p:txBody>
      </p:sp>
      <p:sp>
        <p:nvSpPr>
          <p:cNvPr id="30" name="コンテンツ プレースホルダ 2"/>
          <p:cNvSpPr txBox="1">
            <a:spLocks/>
          </p:cNvSpPr>
          <p:nvPr/>
        </p:nvSpPr>
        <p:spPr>
          <a:xfrm>
            <a:off x="324239" y="994622"/>
            <a:ext cx="8574330" cy="1443572"/>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altLang="ja-JP" sz="2400" noProof="0" dirty="0" smtClean="0">
                <a:solidFill>
                  <a:srgbClr val="0000FF"/>
                </a:solidFill>
                <a:latin typeface="Osaka"/>
                <a:ea typeface="Osaka"/>
                <a:cs typeface="Osaka"/>
              </a:rPr>
              <a:t>Budget</a:t>
            </a:r>
            <a:endParaRPr kumimoji="1" lang="en-US" altLang="ja-JP" sz="2400" b="0" i="0" u="none" strike="noStrike" kern="1200" cap="none" spc="0" normalizeH="0" baseline="0" noProof="0" dirty="0" smtClean="0">
              <a:ln>
                <a:noFill/>
              </a:ln>
              <a:solidFill>
                <a:srgbClr val="0000FF"/>
              </a:solidFill>
              <a:effectLst/>
              <a:uLnTx/>
              <a:uFillTx/>
              <a:latin typeface="Osaka"/>
              <a:ea typeface="Osaka"/>
              <a:cs typeface="Osaka"/>
            </a:endParaRP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1" lang="en-US" altLang="ja-JP" sz="1600" b="0" i="0" u="none" strike="noStrike" kern="1200" cap="none" spc="0" normalizeH="0" baseline="0" noProof="0" dirty="0" smtClean="0">
                <a:ln>
                  <a:noFill/>
                </a:ln>
                <a:solidFill>
                  <a:schemeClr val="tx1"/>
                </a:solidFill>
                <a:effectLst/>
                <a:uLnTx/>
                <a:uFillTx/>
                <a:latin typeface="Osaka"/>
                <a:ea typeface="Osaka"/>
                <a:cs typeface="Osaka"/>
              </a:rPr>
              <a:t>Total construction budget is 314 Oku-Yen</a:t>
            </a:r>
            <a:r>
              <a:rPr kumimoji="1" lang="en-US" altLang="ja-JP" sz="1600" b="0" i="0" u="none" strike="noStrike" kern="1200" cap="none" spc="0" normalizeH="0" noProof="0" dirty="0" smtClean="0">
                <a:ln>
                  <a:noFill/>
                </a:ln>
                <a:solidFill>
                  <a:schemeClr val="tx1"/>
                </a:solidFill>
                <a:effectLst/>
                <a:uLnTx/>
                <a:uFillTx/>
                <a:latin typeface="Osaka"/>
                <a:ea typeface="Osaka"/>
                <a:cs typeface="Osaka"/>
              </a:rPr>
              <a:t> </a:t>
            </a:r>
            <a:r>
              <a:rPr lang="en-US" altLang="ja-JP" sz="1600" dirty="0" smtClean="0">
                <a:latin typeface="Osaka"/>
                <a:ea typeface="Osaka"/>
                <a:cs typeface="Osaka"/>
              </a:rPr>
              <a:t>for Rings, Injector, and Belle-II.</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lang="en-US" altLang="ja-JP" sz="1600" dirty="0" smtClean="0">
                <a:latin typeface="Osaka"/>
                <a:ea typeface="Osaka"/>
                <a:cs typeface="Osaka"/>
              </a:rPr>
              <a:t>Most of the budget comes year-by-year based.</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1" lang="en-US" altLang="ja-JP" sz="1600" b="0" i="0" u="none" strike="noStrike" kern="1200" cap="none" spc="0" normalizeH="0" baseline="0" noProof="0" dirty="0" smtClean="0">
                <a:ln>
                  <a:noFill/>
                </a:ln>
                <a:solidFill>
                  <a:schemeClr val="tx1"/>
                </a:solidFill>
                <a:effectLst/>
                <a:uLnTx/>
                <a:uFillTx/>
                <a:latin typeface="Osaka"/>
                <a:ea typeface="Osaka"/>
                <a:cs typeface="Osaka"/>
              </a:rPr>
              <a:t>Operation budget is expected in FY2014 and later.</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endParaRPr kumimoji="1" lang="ja-JP" altLang="en-US" sz="1600" b="0" i="0" u="none" strike="noStrike" kern="1200" cap="none" spc="0" normalizeH="0" baseline="0" noProof="0" dirty="0">
              <a:ln>
                <a:noFill/>
              </a:ln>
              <a:solidFill>
                <a:schemeClr val="tx1"/>
              </a:solidFill>
              <a:effectLst/>
              <a:uLnTx/>
              <a:uFillTx/>
              <a:latin typeface="Osaka"/>
              <a:ea typeface="Osaka"/>
              <a:cs typeface="Osaka"/>
            </a:endParaRPr>
          </a:p>
        </p:txBody>
      </p:sp>
      <p:sp>
        <p:nvSpPr>
          <p:cNvPr id="31" name="テキスト ボックス 30"/>
          <p:cNvSpPr txBox="1"/>
          <p:nvPr/>
        </p:nvSpPr>
        <p:spPr>
          <a:xfrm>
            <a:off x="324239" y="4621215"/>
            <a:ext cx="767458" cy="307777"/>
          </a:xfrm>
          <a:prstGeom prst="rect">
            <a:avLst/>
          </a:prstGeom>
          <a:noFill/>
        </p:spPr>
        <p:txBody>
          <a:bodyPr wrap="none" rtlCol="0">
            <a:spAutoFit/>
          </a:bodyPr>
          <a:lstStyle/>
          <a:p>
            <a:r>
              <a:rPr lang="en-US" altLang="ja-JP" sz="1400" dirty="0" smtClean="0">
                <a:latin typeface="Osaka"/>
                <a:ea typeface="Osaka"/>
                <a:cs typeface="Osaka"/>
              </a:rPr>
              <a:t>VARSP</a:t>
            </a:r>
            <a:endParaRPr kumimoji="1" lang="ja-JP" altLang="en-US" sz="1400" dirty="0">
              <a:latin typeface="Osaka"/>
              <a:ea typeface="Osaka"/>
              <a:cs typeface="Osaka"/>
            </a:endParaRPr>
          </a:p>
        </p:txBody>
      </p:sp>
      <p:sp>
        <p:nvSpPr>
          <p:cNvPr id="32" name="テキスト ボックス 31"/>
          <p:cNvSpPr txBox="1"/>
          <p:nvPr/>
        </p:nvSpPr>
        <p:spPr>
          <a:xfrm>
            <a:off x="315030" y="4928992"/>
            <a:ext cx="763951" cy="307777"/>
          </a:xfrm>
          <a:prstGeom prst="rect">
            <a:avLst/>
          </a:prstGeom>
          <a:noFill/>
        </p:spPr>
        <p:txBody>
          <a:bodyPr wrap="none" rtlCol="0">
            <a:spAutoFit/>
          </a:bodyPr>
          <a:lstStyle/>
          <a:p>
            <a:r>
              <a:rPr lang="en-US" altLang="ja-JP" sz="1400" dirty="0" smtClean="0">
                <a:latin typeface="Osaka"/>
                <a:ea typeface="Osaka"/>
                <a:cs typeface="Osaka"/>
              </a:rPr>
              <a:t>Others</a:t>
            </a:r>
            <a:endParaRPr kumimoji="1" lang="ja-JP" altLang="en-US" sz="1400" dirty="0">
              <a:latin typeface="Osaka"/>
              <a:ea typeface="Osaka"/>
              <a:cs typeface="Osaka"/>
            </a:endParaRPr>
          </a:p>
        </p:txBody>
      </p:sp>
      <p:sp>
        <p:nvSpPr>
          <p:cNvPr id="33" name="テキスト ボックス 32"/>
          <p:cNvSpPr txBox="1"/>
          <p:nvPr/>
        </p:nvSpPr>
        <p:spPr>
          <a:xfrm>
            <a:off x="315299" y="5236769"/>
            <a:ext cx="942786" cy="307777"/>
          </a:xfrm>
          <a:prstGeom prst="rect">
            <a:avLst/>
          </a:prstGeom>
          <a:noFill/>
        </p:spPr>
        <p:txBody>
          <a:bodyPr wrap="none" rtlCol="0">
            <a:spAutoFit/>
          </a:bodyPr>
          <a:lstStyle/>
          <a:p>
            <a:r>
              <a:rPr lang="en-US" altLang="ja-JP" sz="1400" dirty="0" smtClean="0">
                <a:latin typeface="Osaka"/>
                <a:ea typeface="Osaka"/>
                <a:cs typeface="Osaka"/>
              </a:rPr>
              <a:t>Buildings</a:t>
            </a:r>
            <a:endParaRPr kumimoji="1" lang="ja-JP" altLang="en-US" sz="1400" dirty="0">
              <a:latin typeface="Osaka"/>
              <a:ea typeface="Osaka"/>
              <a:cs typeface="Osaka"/>
            </a:endParaRPr>
          </a:p>
        </p:txBody>
      </p:sp>
      <p:sp>
        <p:nvSpPr>
          <p:cNvPr id="34" name="テキスト ボックス 33"/>
          <p:cNvSpPr txBox="1"/>
          <p:nvPr/>
        </p:nvSpPr>
        <p:spPr>
          <a:xfrm>
            <a:off x="299312" y="5549531"/>
            <a:ext cx="629299" cy="307777"/>
          </a:xfrm>
          <a:prstGeom prst="rect">
            <a:avLst/>
          </a:prstGeom>
          <a:noFill/>
        </p:spPr>
        <p:txBody>
          <a:bodyPr wrap="none" rtlCol="0">
            <a:spAutoFit/>
          </a:bodyPr>
          <a:lstStyle/>
          <a:p>
            <a:r>
              <a:rPr lang="en-US" altLang="ja-JP" sz="1400" dirty="0" smtClean="0">
                <a:solidFill>
                  <a:schemeClr val="tx2"/>
                </a:solidFill>
                <a:latin typeface="Osaka"/>
                <a:ea typeface="Osaka"/>
                <a:cs typeface="Osaka"/>
              </a:rPr>
              <a:t>Total</a:t>
            </a:r>
            <a:endParaRPr kumimoji="1" lang="ja-JP" altLang="en-US" sz="1400" dirty="0">
              <a:solidFill>
                <a:schemeClr val="tx2"/>
              </a:solidFill>
              <a:latin typeface="Osaka"/>
              <a:ea typeface="Osaka"/>
              <a:cs typeface="Osaka"/>
            </a:endParaRPr>
          </a:p>
        </p:txBody>
      </p:sp>
      <p:sp>
        <p:nvSpPr>
          <p:cNvPr id="35" name="テキスト ボックス 34"/>
          <p:cNvSpPr txBox="1"/>
          <p:nvPr/>
        </p:nvSpPr>
        <p:spPr>
          <a:xfrm>
            <a:off x="315299" y="5854331"/>
            <a:ext cx="748923" cy="307777"/>
          </a:xfrm>
          <a:prstGeom prst="rect">
            <a:avLst/>
          </a:prstGeom>
          <a:noFill/>
        </p:spPr>
        <p:txBody>
          <a:bodyPr wrap="none" rtlCol="0">
            <a:spAutoFit/>
          </a:bodyPr>
          <a:lstStyle/>
          <a:p>
            <a:r>
              <a:rPr lang="en-US" altLang="ja-JP" sz="1400" dirty="0" smtClean="0">
                <a:solidFill>
                  <a:srgbClr val="008000"/>
                </a:solidFill>
                <a:latin typeface="Osaka"/>
                <a:ea typeface="Osaka"/>
                <a:cs typeface="Osaka"/>
              </a:rPr>
              <a:t>Status</a:t>
            </a:r>
            <a:endParaRPr kumimoji="1" lang="ja-JP" altLang="en-US" sz="1400" dirty="0">
              <a:solidFill>
                <a:srgbClr val="008000"/>
              </a:solidFill>
              <a:latin typeface="Osaka"/>
              <a:ea typeface="Osaka"/>
              <a:cs typeface="Osaka"/>
            </a:endParaRPr>
          </a:p>
        </p:txBody>
      </p:sp>
      <p:sp>
        <p:nvSpPr>
          <p:cNvPr id="36" name="テキスト ボックス 35"/>
          <p:cNvSpPr txBox="1"/>
          <p:nvPr/>
        </p:nvSpPr>
        <p:spPr>
          <a:xfrm>
            <a:off x="299312" y="4025532"/>
            <a:ext cx="1988044" cy="276999"/>
          </a:xfrm>
          <a:prstGeom prst="rect">
            <a:avLst/>
          </a:prstGeom>
          <a:noFill/>
          <a:ln>
            <a:solidFill>
              <a:schemeClr val="tx2"/>
            </a:solidFill>
          </a:ln>
        </p:spPr>
        <p:txBody>
          <a:bodyPr wrap="none" rtlCol="0">
            <a:spAutoFit/>
          </a:bodyPr>
          <a:lstStyle/>
          <a:p>
            <a:r>
              <a:rPr lang="en-US" altLang="ja-JP" sz="1200" dirty="0" smtClean="0">
                <a:solidFill>
                  <a:schemeClr val="tx2"/>
                </a:solidFill>
                <a:latin typeface="Osaka"/>
                <a:ea typeface="Osaka"/>
                <a:cs typeface="Osaka"/>
              </a:rPr>
              <a:t>Unit: Oku-Yen (~1.1M$)</a:t>
            </a:r>
            <a:endParaRPr kumimoji="1" lang="ja-JP" altLang="en-US" sz="1200" dirty="0">
              <a:solidFill>
                <a:schemeClr val="tx2"/>
              </a:solidFill>
              <a:latin typeface="Osaka"/>
              <a:ea typeface="Osaka"/>
              <a:cs typeface="Osaka"/>
            </a:endParaRPr>
          </a:p>
        </p:txBody>
      </p:sp>
    </p:spTree>
    <p:extLst>
      <p:ext uri="{BB962C8B-B14F-4D97-AF65-F5344CB8AC3E}">
        <p14:creationId xmlns:p14="http://schemas.microsoft.com/office/powerpoint/2010/main" val="35042838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26259" y="2130425"/>
            <a:ext cx="8552655" cy="1470025"/>
          </a:xfrm>
        </p:spPr>
        <p:txBody>
          <a:bodyPr>
            <a:normAutofit fontScale="90000"/>
          </a:bodyPr>
          <a:lstStyle/>
          <a:p>
            <a:pPr algn="l"/>
            <a:r>
              <a:rPr kumimoji="1" lang="en-US" altLang="ja-JP" dirty="0" smtClean="0"/>
              <a:t>The construction works are in full swing at </a:t>
            </a:r>
            <a:r>
              <a:rPr kumimoji="1" lang="en-US" altLang="ja-JP" dirty="0" err="1" smtClean="0"/>
              <a:t>SuperKEKB</a:t>
            </a:r>
            <a:r>
              <a:rPr kumimoji="1" lang="en-US" altLang="ja-JP" dirty="0" smtClean="0"/>
              <a:t>.</a:t>
            </a:r>
            <a:br>
              <a:rPr kumimoji="1" lang="en-US" altLang="ja-JP" dirty="0" smtClean="0"/>
            </a:br>
            <a:r>
              <a:rPr lang="en-US" altLang="ja-JP" dirty="0"/>
              <a:t/>
            </a:r>
            <a:br>
              <a:rPr lang="en-US" altLang="ja-JP" dirty="0"/>
            </a:br>
            <a:r>
              <a:rPr lang="en-US" altLang="ja-JP" dirty="0" smtClean="0"/>
              <a:t>However, in this talk, instead of describing the construction status, I will focus on issues for </a:t>
            </a:r>
            <a:r>
              <a:rPr lang="en-US" altLang="ja-JP" dirty="0" err="1" smtClean="0"/>
              <a:t>SuperKEKB</a:t>
            </a:r>
            <a:r>
              <a:rPr lang="en-US" altLang="ja-JP" dirty="0" smtClean="0"/>
              <a:t>.</a:t>
            </a:r>
            <a:endParaRPr kumimoji="1" lang="ja-JP" altLang="en-US" dirty="0"/>
          </a:p>
        </p:txBody>
      </p:sp>
    </p:spTree>
    <p:extLst>
      <p:ext uri="{BB962C8B-B14F-4D97-AF65-F5344CB8AC3E}">
        <p14:creationId xmlns:p14="http://schemas.microsoft.com/office/powerpoint/2010/main" val="3097288332"/>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Effect of </a:t>
            </a:r>
            <a:r>
              <a:rPr lang="en-US" altLang="ja-JP" dirty="0" err="1" smtClean="0"/>
              <a:t>mis</a:t>
            </a:r>
            <a:r>
              <a:rPr lang="en-US" altLang="ja-JP" dirty="0" smtClean="0"/>
              <a:t>-alignment of SX and Q</a:t>
            </a:r>
            <a:endParaRPr kumimoji="1" lang="ja-JP" altLang="en-US" dirty="0"/>
          </a:p>
        </p:txBody>
      </p:sp>
      <p:sp>
        <p:nvSpPr>
          <p:cNvPr id="3" name="コンテンツ プレースホルダー 2"/>
          <p:cNvSpPr>
            <a:spLocks noGrp="1"/>
          </p:cNvSpPr>
          <p:nvPr>
            <p:ph idx="1"/>
          </p:nvPr>
        </p:nvSpPr>
        <p:spPr/>
        <p:txBody>
          <a:bodyPr/>
          <a:lstStyle/>
          <a:p>
            <a:r>
              <a:rPr lang="en-US" altLang="ja-JP" dirty="0"/>
              <a:t>HER(Quad rotation)</a:t>
            </a:r>
          </a:p>
          <a:p>
            <a:pPr lvl="1"/>
            <a:r>
              <a:rPr lang="en-US" altLang="ja-JP" dirty="0" smtClean="0"/>
              <a:t>Coupling term:</a:t>
            </a:r>
            <a:r>
              <a:rPr lang="ja-JP" altLang="en-US" dirty="0"/>
              <a:t>　</a:t>
            </a:r>
            <a:r>
              <a:rPr lang="en-US" altLang="ja-JP" dirty="0"/>
              <a:t>.0010816287630558967</a:t>
            </a:r>
          </a:p>
          <a:p>
            <a:pPr lvl="1"/>
            <a:r>
              <a:rPr lang="en-US" altLang="ja-JP" dirty="0" smtClean="0"/>
              <a:t>Dispersion term:</a:t>
            </a:r>
            <a:r>
              <a:rPr lang="ja-JP" altLang="en-US" dirty="0"/>
              <a:t>　</a:t>
            </a:r>
            <a:r>
              <a:rPr lang="en-US" altLang="ja-JP" dirty="0"/>
              <a:t>3.748599954860665e-05</a:t>
            </a:r>
          </a:p>
          <a:p>
            <a:endParaRPr lang="en-US" altLang="ja-JP" dirty="0"/>
          </a:p>
          <a:p>
            <a:r>
              <a:rPr lang="en-US" altLang="ja-JP" dirty="0"/>
              <a:t>HER(</a:t>
            </a:r>
            <a:r>
              <a:rPr lang="en-US" altLang="ja-JP" dirty="0" err="1" smtClean="0"/>
              <a:t>Sextu</a:t>
            </a:r>
            <a:r>
              <a:rPr lang="en-US" altLang="ja-JP" dirty="0" smtClean="0"/>
              <a:t> </a:t>
            </a:r>
            <a:r>
              <a:rPr lang="en-US" altLang="ja-JP" dirty="0"/>
              <a:t>vertical misalignment)</a:t>
            </a:r>
          </a:p>
          <a:p>
            <a:pPr lvl="1"/>
            <a:r>
              <a:rPr lang="en-US" altLang="ja-JP" dirty="0" smtClean="0"/>
              <a:t>Coupling term:</a:t>
            </a:r>
            <a:r>
              <a:rPr lang="ja-JP" altLang="en-US" dirty="0"/>
              <a:t>　</a:t>
            </a:r>
            <a:r>
              <a:rPr lang="en-US" altLang="ja-JP" dirty="0"/>
              <a:t>.044995709319378976</a:t>
            </a:r>
          </a:p>
          <a:p>
            <a:pPr lvl="1"/>
            <a:r>
              <a:rPr lang="en-US" altLang="ja-JP" dirty="0" smtClean="0"/>
              <a:t>Dispersion term:</a:t>
            </a:r>
            <a:r>
              <a:rPr lang="ja-JP" altLang="en-US" dirty="0"/>
              <a:t>　</a:t>
            </a:r>
            <a:r>
              <a:rPr lang="en-US" altLang="ja-JP" dirty="0"/>
              <a:t>.</a:t>
            </a:r>
            <a:r>
              <a:rPr lang="en-US" altLang="ja-JP" dirty="0" smtClean="0"/>
              <a:t>0045765442050508375</a:t>
            </a:r>
          </a:p>
          <a:p>
            <a:endParaRPr kumimoji="1" lang="ja-JP" altLang="en-US" dirty="0"/>
          </a:p>
        </p:txBody>
      </p:sp>
      <p:pic>
        <p:nvPicPr>
          <p:cNvPr id="4" name="図 3"/>
          <p:cNvPicPr>
            <a:picLocks noChangeAspect="1"/>
          </p:cNvPicPr>
          <p:nvPr/>
        </p:nvPicPr>
        <p:blipFill>
          <a:blip r:embed="rId3"/>
          <a:stretch>
            <a:fillRect/>
          </a:stretch>
        </p:blipFill>
        <p:spPr>
          <a:xfrm>
            <a:off x="0" y="25400"/>
            <a:ext cx="9144000" cy="6797310"/>
          </a:xfrm>
          <a:prstGeom prst="rect">
            <a:avLst/>
          </a:prstGeom>
        </p:spPr>
      </p:pic>
    </p:spTree>
    <p:extLst>
      <p:ext uri="{BB962C8B-B14F-4D97-AF65-F5344CB8AC3E}">
        <p14:creationId xmlns:p14="http://schemas.microsoft.com/office/powerpoint/2010/main" val="1497046810"/>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0" y="177800"/>
            <a:ext cx="9144000" cy="6499041"/>
          </a:xfrm>
          <a:prstGeom prst="rect">
            <a:avLst/>
          </a:prstGeom>
        </p:spPr>
      </p:pic>
    </p:spTree>
    <p:extLst>
      <p:ext uri="{BB962C8B-B14F-4D97-AF65-F5344CB8AC3E}">
        <p14:creationId xmlns:p14="http://schemas.microsoft.com/office/powerpoint/2010/main" val="142362793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63500"/>
            <a:ext cx="9144000" cy="6714637"/>
          </a:xfrm>
          <a:prstGeom prst="rect">
            <a:avLst/>
          </a:prstGeom>
        </p:spPr>
      </p:pic>
    </p:spTree>
    <p:extLst>
      <p:ext uri="{BB962C8B-B14F-4D97-AF65-F5344CB8AC3E}">
        <p14:creationId xmlns:p14="http://schemas.microsoft.com/office/powerpoint/2010/main" val="165297765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177800"/>
            <a:ext cx="9144000" cy="6498697"/>
          </a:xfrm>
          <a:prstGeom prst="rect">
            <a:avLst/>
          </a:prstGeom>
        </p:spPr>
      </p:pic>
    </p:spTree>
    <p:extLst>
      <p:ext uri="{BB962C8B-B14F-4D97-AF65-F5344CB8AC3E}">
        <p14:creationId xmlns:p14="http://schemas.microsoft.com/office/powerpoint/2010/main" val="2112346282"/>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アート.thmx</Template>
  <TotalTime>5158</TotalTime>
  <Words>3952</Words>
  <Application>Microsoft Macintosh PowerPoint</Application>
  <PresentationFormat>画面に合わせる (4:3)</PresentationFormat>
  <Paragraphs>993</Paragraphs>
  <Slides>93</Slides>
  <Notes>9</Notes>
  <HiddenSlides>0</HiddenSlides>
  <MMClips>0</MMClips>
  <ScaleCrop>false</ScaleCrop>
  <HeadingPairs>
    <vt:vector size="6" baseType="variant">
      <vt:variant>
        <vt:lpstr>テーマ</vt:lpstr>
      </vt:variant>
      <vt:variant>
        <vt:i4>1</vt:i4>
      </vt:variant>
      <vt:variant>
        <vt:lpstr>埋め込まれた OLE サーバー</vt:lpstr>
      </vt:variant>
      <vt:variant>
        <vt:i4>3</vt:i4>
      </vt:variant>
      <vt:variant>
        <vt:lpstr>スライド タイトル</vt:lpstr>
      </vt:variant>
      <vt:variant>
        <vt:i4>93</vt:i4>
      </vt:variant>
    </vt:vector>
  </HeadingPairs>
  <TitlesOfParts>
    <vt:vector size="97" baseType="lpstr">
      <vt:lpstr>ホワイト</vt:lpstr>
      <vt:lpstr>数式</vt:lpstr>
      <vt:lpstr>Equation</vt:lpstr>
      <vt:lpstr>Microsoft 数式</vt:lpstr>
      <vt:lpstr>Pushing Luminosity of e+e- Colliders: the SuperKEKB project</vt:lpstr>
      <vt:lpstr>Concept of SuperKEKB</vt:lpstr>
      <vt:lpstr>KEKB B-Factory</vt:lpstr>
      <vt:lpstr>SuperKEKB Luminosity Target</vt:lpstr>
      <vt:lpstr>Luminosity of KEKB and SuperKEKB</vt:lpstr>
      <vt:lpstr>Collision Scheme</vt:lpstr>
      <vt:lpstr>Machine Design Parameters</vt:lpstr>
      <vt:lpstr>What’s new at SuperKEKB</vt:lpstr>
      <vt:lpstr>The construction works are in full swing at SuperKEKB.  However, in this talk, instead of describing the construction status, I will focus on issues for SuperKEKB.</vt:lpstr>
      <vt:lpstr>Issues</vt:lpstr>
      <vt:lpstr>IR design and dynamic aperture</vt:lpstr>
      <vt:lpstr>PowerPoint プレゼンテーション</vt:lpstr>
      <vt:lpstr>PowerPoint プレゼンテーション</vt:lpstr>
      <vt:lpstr>PowerPoint プレゼンテーション</vt:lpstr>
      <vt:lpstr>Corrector coils</vt:lpstr>
      <vt:lpstr>Touschek Lifetime</vt:lpstr>
      <vt:lpstr>Low emittance tuning</vt:lpstr>
      <vt:lpstr>Comparison of emittances of colliders</vt:lpstr>
      <vt:lpstr>PowerPoint プレゼンテーション</vt:lpstr>
      <vt:lpstr>PowerPoint プレゼンテーション</vt:lpstr>
      <vt:lpstr>PowerPoint プレゼンテーション</vt:lpstr>
      <vt:lpstr>PowerPoint プレゼンテーション</vt:lpstr>
      <vt:lpstr>Simulation for SuperKEKB with machine errors</vt:lpstr>
      <vt:lpstr>Results of simulation</vt:lpstr>
      <vt:lpstr>Dynamic aperture with different types of errors</vt:lpstr>
      <vt:lpstr>Magnet alignment strategy at SuperKEKB</vt:lpstr>
      <vt:lpstr>Effects of Tunnel deformation at SuperKEKB HER</vt:lpstr>
      <vt:lpstr>Beam-beam related issues</vt:lpstr>
      <vt:lpstr>LER Dynamic Aperture</vt:lpstr>
      <vt:lpstr>HER Dynamic Aperture</vt:lpstr>
      <vt:lpstr>Tune survey (LER)</vt:lpstr>
      <vt:lpstr>LER Dynamic Aperture</vt:lpstr>
      <vt:lpstr>Preliminary results on dynamic aperture study with sextupoles for crab waist</vt:lpstr>
      <vt:lpstr>SuperKEKB beam-beam simulation</vt:lpstr>
      <vt:lpstr>Strong-weak simulation (tune survey)</vt:lpstr>
      <vt:lpstr>PowerPoint プレゼンテーション</vt:lpstr>
      <vt:lpstr>PowerPoint プレゼンテーション</vt:lpstr>
      <vt:lpstr>IP orbit control</vt:lpstr>
      <vt:lpstr>QCSL vertical position oscillation (measurement) and orbit change (tracking) :  SuperKEKB HER</vt:lpstr>
      <vt:lpstr>Countermeasures</vt:lpstr>
      <vt:lpstr>Orbit change at IP with 1mm offset of QCS magnets </vt:lpstr>
      <vt:lpstr>PowerPoint プレゼンテーション</vt:lpstr>
      <vt:lpstr>PowerPoint プレゼンテーション</vt:lpstr>
      <vt:lpstr>Orbit feedback at IP :Algorism </vt:lpstr>
      <vt:lpstr>Rejection gain by fast orbit feedback </vt:lpstr>
      <vt:lpstr>Electron cloud issues</vt:lpstr>
      <vt:lpstr>Latest simulation result on the threshold value of instability</vt:lpstr>
      <vt:lpstr>Countermeasures</vt:lpstr>
      <vt:lpstr>Countermeasures for electron clouds</vt:lpstr>
      <vt:lpstr>Expected electron density</vt:lpstr>
      <vt:lpstr>Beam lifetime</vt:lpstr>
      <vt:lpstr>PowerPoint プレゼンテーション</vt:lpstr>
      <vt:lpstr>Continuous injection</vt:lpstr>
      <vt:lpstr>Beam background</vt:lpstr>
      <vt:lpstr>Collimators</vt:lpstr>
      <vt:lpstr>Tungsten shield inside QCS cryostat </vt:lpstr>
      <vt:lpstr>Impact on detector</vt:lpstr>
      <vt:lpstr>Schedule</vt:lpstr>
      <vt:lpstr>PowerPoint プレゼンテーション</vt:lpstr>
      <vt:lpstr>SuperKEKB luminosity projection</vt:lpstr>
      <vt:lpstr>Backup slides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RF Gun Development</vt:lpstr>
      <vt:lpstr>Comparison of emittances of colliders [cont’d]</vt:lpstr>
      <vt:lpstr>PowerPoint プレゼンテーション</vt:lpstr>
      <vt:lpstr>Difference between SR rings and colliders</vt:lpstr>
      <vt:lpstr>Belle II Detector</vt:lpstr>
      <vt:lpstr>PowerPoint プレゼンテーション</vt:lpstr>
      <vt:lpstr>f =24.75Hz (Model F)</vt:lpstr>
      <vt:lpstr>24.75Hz (Model A)</vt:lpstr>
      <vt:lpstr>IP machine parameters</vt:lpstr>
      <vt:lpstr>Facilities</vt:lpstr>
      <vt:lpstr>Overall budget (original)</vt:lpstr>
      <vt:lpstr>Effect of mis-alignment of SX and Q</vt:lpstr>
      <vt:lpstr>PowerPoint プレゼンテーション</vt:lpstr>
      <vt:lpstr>PowerPoint プレゼンテーション</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Pushing Luminosity of e+e- Colliders: the SuperKEKB project</dc:title>
  <dc:creator>Funakoshi Yoshihiro</dc:creator>
  <cp:lastModifiedBy>船越 義裕</cp:lastModifiedBy>
  <cp:revision>99</cp:revision>
  <cp:lastPrinted>2013-10-13T08:41:51Z</cp:lastPrinted>
  <dcterms:created xsi:type="dcterms:W3CDTF">2013-10-08T06:31:02Z</dcterms:created>
  <dcterms:modified xsi:type="dcterms:W3CDTF">2013-10-17T06:36:55Z</dcterms:modified>
</cp:coreProperties>
</file>