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1"/>
  </p:notesMasterIdLst>
  <p:sldIdLst>
    <p:sldId id="280" r:id="rId3"/>
    <p:sldId id="281" r:id="rId4"/>
    <p:sldId id="276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7" r:id="rId16"/>
    <p:sldId id="278" r:id="rId17"/>
    <p:sldId id="297" r:id="rId18"/>
    <p:sldId id="279" r:id="rId19"/>
    <p:sldId id="256" r:id="rId20"/>
    <p:sldId id="260" r:id="rId21"/>
    <p:sldId id="264" r:id="rId22"/>
    <p:sldId id="263" r:id="rId23"/>
    <p:sldId id="265" r:id="rId24"/>
    <p:sldId id="295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82" r:id="rId38"/>
    <p:sldId id="296" r:id="rId39"/>
    <p:sldId id="298" r:id="rId4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image" Target="../media/image21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12" Type="http://schemas.openxmlformats.org/officeDocument/2006/relationships/image" Target="../media/image20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11" Type="http://schemas.openxmlformats.org/officeDocument/2006/relationships/image" Target="../media/image19.wmf"/><Relationship Id="rId5" Type="http://schemas.openxmlformats.org/officeDocument/2006/relationships/image" Target="../media/image13.wmf"/><Relationship Id="rId15" Type="http://schemas.openxmlformats.org/officeDocument/2006/relationships/image" Target="../media/image2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Relationship Id="rId1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B8DA0-9F18-4265-8A5B-4DD9544212B9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5A162-9DF3-4E16-A0BD-79DBD71801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123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5A162-9DF3-4E16-A0BD-79DBD71801E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528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9CB9A-5A42-481B-A45E-D37D3A42E4A5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575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CFD2C-3570-4086-8532-84B5631A647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599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62F4-39FE-4ECF-B963-BE8FF92D192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57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10C34-A373-4414-A42A-61236DF970B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153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6F35F7-2938-40D1-B27C-702B61201FF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992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223D1-CDF6-41E3-8073-759A741B75B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310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F0ED39-0FB4-4277-B153-9A7292BE267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476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B749E-A646-48CC-BEAA-211B103341D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04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A04E4-4D6D-4E94-9848-0280710F44B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981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3AE941-E1BB-4E28-8493-7EBA755F19B7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5993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0CFED-517B-4D34-BEEC-5663E32CBBCC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007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2013/10/17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FAB56B0-B57E-4283-BE75-2FAAEE4DB953}" type="slidenum">
              <a:rPr lang="en-US" altLang="zh-CN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97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27.bin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3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3.wmf"/><Relationship Id="rId11" Type="http://schemas.openxmlformats.org/officeDocument/2006/relationships/image" Target="../media/image37.png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3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16.wmf"/><Relationship Id="rId26" Type="http://schemas.openxmlformats.org/officeDocument/2006/relationships/image" Target="../media/image20.wmf"/><Relationship Id="rId3" Type="http://schemas.openxmlformats.org/officeDocument/2006/relationships/oleObject" Target="../embeddings/oleObject8.bin"/><Relationship Id="rId21" Type="http://schemas.openxmlformats.org/officeDocument/2006/relationships/oleObject" Target="../embeddings/oleObject17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5.bin"/><Relationship Id="rId25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5.wmf"/><Relationship Id="rId20" Type="http://schemas.openxmlformats.org/officeDocument/2006/relationships/image" Target="../media/image17.wmf"/><Relationship Id="rId29" Type="http://schemas.openxmlformats.org/officeDocument/2006/relationships/oleObject" Target="../embeddings/oleObject21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2.bin"/><Relationship Id="rId24" Type="http://schemas.openxmlformats.org/officeDocument/2006/relationships/image" Target="../media/image19.wmf"/><Relationship Id="rId32" Type="http://schemas.openxmlformats.org/officeDocument/2006/relationships/image" Target="../media/image23.wmf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23" Type="http://schemas.openxmlformats.org/officeDocument/2006/relationships/oleObject" Target="../embeddings/oleObject18.bin"/><Relationship Id="rId28" Type="http://schemas.openxmlformats.org/officeDocument/2006/relationships/image" Target="../media/image21.wmf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16.bin"/><Relationship Id="rId31" Type="http://schemas.openxmlformats.org/officeDocument/2006/relationships/oleObject" Target="../embeddings/oleObject22.bin"/><Relationship Id="rId4" Type="http://schemas.openxmlformats.org/officeDocument/2006/relationships/image" Target="../media/image9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4.wmf"/><Relationship Id="rId22" Type="http://schemas.openxmlformats.org/officeDocument/2006/relationships/image" Target="../media/image18.wmf"/><Relationship Id="rId27" Type="http://schemas.openxmlformats.org/officeDocument/2006/relationships/oleObject" Target="../embeddings/oleObject20.bin"/><Relationship Id="rId30" Type="http://schemas.openxmlformats.org/officeDocument/2006/relationships/image" Target="../media/image2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1988840"/>
            <a:ext cx="7772400" cy="1470025"/>
          </a:xfrm>
        </p:spPr>
        <p:txBody>
          <a:bodyPr>
            <a:noAutofit/>
          </a:bodyPr>
          <a:lstStyle/>
          <a:p>
            <a:r>
              <a:rPr lang="en-US" altLang="zh-CN" sz="48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CEPC Machine Optimization and Final Focus Design</a:t>
            </a:r>
            <a:endParaRPr lang="zh-CN" altLang="en-US" sz="4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 Wang, </a:t>
            </a:r>
            <a:r>
              <a:rPr lang="en-US" altLang="zh-CN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Jie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Gao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Ming Xiao, </a:t>
            </a:r>
          </a:p>
          <a:p>
            <a:r>
              <a:rPr lang="en-US" altLang="zh-CN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Yiwei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Wang, </a:t>
            </a:r>
            <a:r>
              <a:rPr lang="en-US" altLang="zh-CN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Feng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</a:t>
            </a:r>
          </a:p>
          <a:p>
            <a:r>
              <a:rPr lang="en-US" altLang="zh-CN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(IHEP)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F:\office\资料\IHEP 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680"/>
            <a:ext cx="2047875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2195736" y="6226224"/>
            <a:ext cx="4608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i="1" dirty="0">
                <a:solidFill>
                  <a:srgbClr val="C00000"/>
                </a:solidFill>
              </a:rPr>
              <a:t>16-18 October </a:t>
            </a:r>
            <a:r>
              <a:rPr lang="en-US" altLang="zh-CN" b="1" i="1" dirty="0" smtClean="0">
                <a:solidFill>
                  <a:srgbClr val="C00000"/>
                </a:solidFill>
              </a:rPr>
              <a:t>2013, CERN. </a:t>
            </a:r>
            <a:r>
              <a:rPr lang="en-US" altLang="zh-CN" i="1" dirty="0" smtClean="0">
                <a:solidFill>
                  <a:srgbClr val="C00000"/>
                </a:solidFill>
                <a:latin typeface="Agency FB" panose="020B0503020202020204" pitchFamily="34" charset="0"/>
              </a:rPr>
              <a:t>Geneva, Switzerland.</a:t>
            </a:r>
            <a:endParaRPr lang="zh-CN" altLang="en-US" b="1" i="1" dirty="0">
              <a:solidFill>
                <a:srgbClr val="C00000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4128" y="237977"/>
            <a:ext cx="316835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 i="1" dirty="0" smtClean="0">
                <a:solidFill>
                  <a:schemeClr val="accent2">
                    <a:lumMod val="7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6th TLEP Workshop</a:t>
            </a:r>
            <a:endParaRPr lang="zh-CN" altLang="en-US" sz="2400" i="1" dirty="0">
              <a:solidFill>
                <a:schemeClr val="accent2">
                  <a:lumMod val="75000"/>
                </a:schemeClr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15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en-US" altLang="zh-CN" sz="4000" dirty="0"/>
              <a:t>Constraints from RF system</a:t>
            </a:r>
            <a:endParaRPr lang="zh-CN" altLang="en-US" sz="4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972230"/>
              </p:ext>
            </p:extLst>
          </p:nvPr>
        </p:nvGraphicFramePr>
        <p:xfrm>
          <a:off x="2555775" y="2132856"/>
          <a:ext cx="1438271" cy="363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3" name="Equation" r:id="rId3" imgW="939392" imgH="241195" progId="Equation.DSMT4">
                  <p:embed/>
                </p:oleObj>
              </mc:Choice>
              <mc:Fallback>
                <p:oleObj name="Equation" r:id="rId3" imgW="939392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5" y="2132856"/>
                        <a:ext cx="1438271" cy="3639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583365"/>
              </p:ext>
            </p:extLst>
          </p:nvPr>
        </p:nvGraphicFramePr>
        <p:xfrm>
          <a:off x="2411760" y="3068960"/>
          <a:ext cx="1969243" cy="727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4" name="Equation" r:id="rId5" imgW="1371600" imgH="508000" progId="Equation.DSMT4">
                  <p:embed/>
                </p:oleObj>
              </mc:Choice>
              <mc:Fallback>
                <p:oleObj name="Equation" r:id="rId5" imgW="1371600" imgH="508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3068960"/>
                        <a:ext cx="1969243" cy="7271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1825531"/>
              </p:ext>
            </p:extLst>
          </p:nvPr>
        </p:nvGraphicFramePr>
        <p:xfrm>
          <a:off x="2015716" y="4358717"/>
          <a:ext cx="2168746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5" name="Equation" r:id="rId7" imgW="1714500" imgH="508000" progId="Equation.DSMT4">
                  <p:embed/>
                </p:oleObj>
              </mc:Choice>
              <mc:Fallback>
                <p:oleObj name="Equation" r:id="rId7" imgW="1714500" imgH="508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5716" y="4358717"/>
                        <a:ext cx="2168746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8284387"/>
              </p:ext>
            </p:extLst>
          </p:nvPr>
        </p:nvGraphicFramePr>
        <p:xfrm>
          <a:off x="827584" y="5661248"/>
          <a:ext cx="3039065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6" name="Equation" r:id="rId9" imgW="2463800" imgH="520700" progId="Equation.DSMT4">
                  <p:embed/>
                </p:oleObj>
              </mc:Choice>
              <mc:Fallback>
                <p:oleObj name="Equation" r:id="rId9" imgW="24638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5661248"/>
                        <a:ext cx="3039065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140" y="1182643"/>
            <a:ext cx="3613008" cy="2989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832" y="4149080"/>
            <a:ext cx="3657624" cy="2633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68488" y="1422632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altLang="zh-CN" sz="2400" dirty="0" smtClean="0">
                <a:solidFill>
                  <a:prstClr val="black"/>
                </a:solidFill>
              </a:rPr>
              <a:t>Synchrotron radiation loss per turn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267751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altLang="zh-CN" sz="2400" dirty="0" smtClean="0">
                <a:solidFill>
                  <a:prstClr val="black"/>
                </a:solidFill>
              </a:rPr>
              <a:t>Synchrotron phase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3839841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altLang="zh-CN" sz="2400" dirty="0" smtClean="0">
                <a:solidFill>
                  <a:prstClr val="black"/>
                </a:solidFill>
              </a:rPr>
              <a:t>Nature bunch length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5065715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altLang="zh-CN" sz="2400" dirty="0" smtClean="0">
                <a:solidFill>
                  <a:prstClr val="black"/>
                </a:solidFill>
              </a:rPr>
              <a:t>Momentum acceptance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407730"/>
              </p:ext>
            </p:extLst>
          </p:nvPr>
        </p:nvGraphicFramePr>
        <p:xfrm>
          <a:off x="3995936" y="5661248"/>
          <a:ext cx="826110" cy="564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" name="Equation" r:id="rId13" imgW="711000" imgH="482400" progId="Equation.DSMT4">
                  <p:embed/>
                </p:oleObj>
              </mc:Choice>
              <mc:Fallback>
                <p:oleObj name="Equation" r:id="rId13" imgW="71100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5661248"/>
                        <a:ext cx="826110" cy="5647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18"/>
          <p:cNvSpPr/>
          <p:nvPr/>
        </p:nvSpPr>
        <p:spPr>
          <a:xfrm>
            <a:off x="5868144" y="1412776"/>
            <a:ext cx="1277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 dirty="0">
                <a:solidFill>
                  <a:prstClr val="black"/>
                </a:solidFill>
                <a:sym typeface="Symbol"/>
              </a:rPr>
              <a:t></a:t>
            </a:r>
            <a:r>
              <a:rPr lang="en-US" altLang="zh-CN" sz="2400" dirty="0">
                <a:solidFill>
                  <a:prstClr val="black"/>
                </a:solidFill>
                <a:sym typeface="Symbol"/>
              </a:rPr>
              <a:t>=6.2 m 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44208" y="4221088"/>
            <a:ext cx="1277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i="1" dirty="0">
                <a:solidFill>
                  <a:prstClr val="black"/>
                </a:solidFill>
                <a:sym typeface="Symbol"/>
              </a:rPr>
              <a:t></a:t>
            </a:r>
            <a:r>
              <a:rPr lang="en-US" altLang="zh-CN" sz="2400" dirty="0">
                <a:solidFill>
                  <a:prstClr val="black"/>
                </a:solidFill>
                <a:sym typeface="Symbol"/>
              </a:rPr>
              <a:t>=6.2 m 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00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Choice</a:t>
            </a:r>
            <a:r>
              <a:rPr lang="zh-CN" altLang="en-US" dirty="0"/>
              <a:t> </a:t>
            </a:r>
            <a:r>
              <a:rPr lang="en-US" altLang="zh-CN" dirty="0" smtClean="0"/>
              <a:t>for RF technology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412776"/>
            <a:ext cx="806489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altLang="zh-CN" sz="2000" dirty="0">
                <a:solidFill>
                  <a:prstClr val="black"/>
                </a:solidFill>
              </a:rPr>
              <a:t>the maximum luminosity which we can obtain is </a:t>
            </a:r>
            <a:r>
              <a:rPr lang="en-US" altLang="zh-CN" sz="2000" dirty="0" smtClean="0">
                <a:solidFill>
                  <a:prstClr val="black"/>
                </a:solidFill>
              </a:rPr>
              <a:t>decided by the </a:t>
            </a:r>
            <a:r>
              <a:rPr lang="en-US" altLang="zh-CN" sz="2000" dirty="0">
                <a:solidFill>
                  <a:prstClr val="black"/>
                </a:solidFill>
              </a:rPr>
              <a:t>RF technology (frequency</a:t>
            </a:r>
            <a:r>
              <a:rPr lang="en-US" altLang="zh-CN" sz="2000" dirty="0" smtClean="0">
                <a:solidFill>
                  <a:prstClr val="black"/>
                </a:solidFill>
              </a:rPr>
              <a:t>). </a:t>
            </a:r>
            <a:r>
              <a:rPr lang="en-US" altLang="zh-CN" sz="2000" dirty="0" smtClean="0">
                <a:solidFill>
                  <a:srgbClr val="C00000"/>
                </a:solidFill>
              </a:rPr>
              <a:t>Higher RF frequency will give larger luminosity</a:t>
            </a:r>
            <a:r>
              <a:rPr lang="en-US" altLang="zh-CN" sz="2000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altLang="zh-CN" sz="2000" dirty="0">
                <a:solidFill>
                  <a:prstClr val="black"/>
                </a:solidFill>
              </a:rPr>
              <a:t>From the beam dynamics point of view, lower RF frequency is a better choice because </a:t>
            </a:r>
            <a:r>
              <a:rPr lang="en-US" altLang="zh-CN" sz="2000" dirty="0">
                <a:solidFill>
                  <a:srgbClr val="C00000"/>
                </a:solidFill>
              </a:rPr>
              <a:t>the cavities with lower frequency have larger aperture and hence lower impendence</a:t>
            </a:r>
            <a:r>
              <a:rPr lang="en-US" altLang="zh-CN" sz="2000" dirty="0">
                <a:solidFill>
                  <a:prstClr val="black"/>
                </a:solidFill>
              </a:rPr>
              <a:t> which is a favor for the collective instabilities</a:t>
            </a:r>
            <a:r>
              <a:rPr lang="en-US" altLang="zh-CN" sz="2000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altLang="zh-CN" sz="2000" dirty="0">
                <a:solidFill>
                  <a:prstClr val="black"/>
                </a:solidFill>
              </a:rPr>
              <a:t>there are still technical difficulties to directly use ILC 1.3 GHz SC technology on storage </a:t>
            </a:r>
            <a:r>
              <a:rPr lang="en-US" altLang="zh-CN" sz="2000" dirty="0" smtClean="0">
                <a:solidFill>
                  <a:prstClr val="black"/>
                </a:solidFill>
              </a:rPr>
              <a:t>rings, </a:t>
            </a:r>
            <a:r>
              <a:rPr lang="en-US" altLang="zh-CN" sz="2000" dirty="0">
                <a:solidFill>
                  <a:prstClr val="black"/>
                </a:solidFill>
              </a:rPr>
              <a:t>it’s better to choose the frequency lower than </a:t>
            </a:r>
            <a:r>
              <a:rPr lang="en-US" altLang="zh-CN" sz="2000" dirty="0" smtClean="0">
                <a:solidFill>
                  <a:prstClr val="black"/>
                </a:solidFill>
              </a:rPr>
              <a:t>1GHz. 700 </a:t>
            </a:r>
            <a:r>
              <a:rPr lang="en-US" altLang="zh-CN" sz="2000" dirty="0">
                <a:solidFill>
                  <a:prstClr val="black"/>
                </a:solidFill>
              </a:rPr>
              <a:t>MHz </a:t>
            </a:r>
            <a:r>
              <a:rPr lang="en-US" altLang="zh-CN" sz="2000" dirty="0" smtClean="0">
                <a:solidFill>
                  <a:prstClr val="black"/>
                </a:solidFill>
              </a:rPr>
              <a:t>is a good candidate with better gradient and lower impedance.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altLang="zh-CN" sz="2000" dirty="0">
                <a:solidFill>
                  <a:prstClr val="black"/>
                </a:solidFill>
              </a:rPr>
              <a:t>the requirement of enlarging energy acceptance is translated to design a low momentum compaction lattice and also larger RF voltage will relax this tolerance and lose the difficulties of lattice design. So we need to make a reasonable choice for the total RF voltage while balancing the constraints from the RF frequency and momentum compaction.</a:t>
            </a:r>
            <a:endParaRPr lang="zh-CN" alt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6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Optimization Parameter Design of </a:t>
            </a:r>
            <a:r>
              <a:rPr lang="en-US" altLang="zh-CN" dirty="0" smtClean="0"/>
              <a:t>CEPC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218302"/>
              </p:ext>
            </p:extLst>
          </p:nvPr>
        </p:nvGraphicFramePr>
        <p:xfrm>
          <a:off x="251520" y="1196742"/>
          <a:ext cx="8640960" cy="55446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8312"/>
                <a:gridCol w="1463624"/>
                <a:gridCol w="1344688"/>
                <a:gridCol w="1440160"/>
                <a:gridCol w="1584176"/>
              </a:tblGrid>
              <a:tr h="382387">
                <a:tc>
                  <a:txBody>
                    <a:bodyPr/>
                    <a:lstStyle/>
                    <a:p>
                      <a:endParaRPr lang="zh-CN" sz="1200" kern="100" dirty="0">
                        <a:effectLst/>
                        <a:latin typeface="Calibri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b="1" kern="100" dirty="0">
                          <a:effectLst/>
                        </a:rPr>
                        <a:t>350 MHz (LEP2-like) technology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 gridSpan="2"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</a:rPr>
                        <a:t>700 </a:t>
                      </a:r>
                      <a:r>
                        <a:rPr lang="en-US" sz="1200" b="1" kern="100" dirty="0" smtClean="0">
                          <a:effectLst/>
                        </a:rPr>
                        <a:t>MHz</a:t>
                      </a:r>
                      <a:r>
                        <a:rPr lang="en-US" sz="1200" b="1" kern="100" baseline="0" dirty="0" smtClean="0">
                          <a:effectLst/>
                        </a:rPr>
                        <a:t> </a:t>
                      </a:r>
                    </a:p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en-US" sz="1200" b="1" kern="100" dirty="0" smtClean="0">
                          <a:effectLst/>
                        </a:rPr>
                        <a:t>technology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</a:rPr>
                        <a:t>1.3 GHz (LEP3-like) </a:t>
                      </a:r>
                      <a:endParaRPr lang="en-US" sz="1200" b="1" kern="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 dirty="0" smtClean="0">
                          <a:effectLst/>
                        </a:rPr>
                        <a:t>technology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Number of IPs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Energy (GeV)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120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120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Circumference (km)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50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SR loss/turn (GeV)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2.96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2.96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2.96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2.96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N</a:t>
                      </a:r>
                      <a:r>
                        <a:rPr lang="en-US" sz="1200" kern="100" baseline="-25000">
                          <a:effectLst/>
                        </a:rPr>
                        <a:t>e</a:t>
                      </a:r>
                      <a:r>
                        <a:rPr lang="en-US" sz="1200" kern="100">
                          <a:effectLst/>
                        </a:rPr>
                        <a:t>/bunch (10</a:t>
                      </a:r>
                      <a:r>
                        <a:rPr lang="en-US" sz="1200" kern="100" baseline="30000">
                          <a:effectLst/>
                        </a:rPr>
                        <a:t>12</a:t>
                      </a:r>
                      <a:r>
                        <a:rPr lang="en-US" sz="1200" kern="100">
                          <a:effectLst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1.61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0.79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1.12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0.33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Bunch number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11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Beam current (mA)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16.9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16.9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16.9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16.9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SR power /beam (MW)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 dirty="0">
                          <a:effectLst/>
                        </a:rPr>
                        <a:t>50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B</a:t>
                      </a:r>
                      <a:r>
                        <a:rPr lang="en-US" sz="1200" kern="100" baseline="-25000">
                          <a:effectLst/>
                        </a:rPr>
                        <a:t>0</a:t>
                      </a:r>
                      <a:r>
                        <a:rPr lang="en-US" sz="1200" kern="100">
                          <a:effectLst/>
                        </a:rPr>
                        <a:t> (T)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0.065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0.065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0.065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0.065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Bending radius (km)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6.2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6.2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Momentum compaction (10</a:t>
                      </a:r>
                      <a:r>
                        <a:rPr lang="en-US" sz="1200" kern="100" baseline="30000">
                          <a:effectLst/>
                        </a:rPr>
                        <a:t>-4</a:t>
                      </a:r>
                      <a:r>
                        <a:rPr lang="en-US" sz="1200" kern="100">
                          <a:effectLst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0.43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0.38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0.38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0.21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sym typeface="Symbol"/>
                        </a:rPr>
                        <a:t></a:t>
                      </a:r>
                      <a:r>
                        <a:rPr lang="en-US" sz="1200" kern="100" baseline="-25000">
                          <a:effectLst/>
                        </a:rPr>
                        <a:t>IP</a:t>
                      </a:r>
                      <a:r>
                        <a:rPr lang="en-US" sz="1200" kern="100">
                          <a:effectLst/>
                        </a:rPr>
                        <a:t> x/y (m)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 dirty="0">
                          <a:effectLst/>
                        </a:rPr>
                        <a:t>0.2/0.001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0.2/0.001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0.2/0.001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0.2/0.001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Emittance  x/y (nm)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29.7/0.15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14.6/0.073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29.1/0.15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6.1/0.03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Transverse  </a:t>
                      </a:r>
                      <a:r>
                        <a:rPr lang="en-US" sz="1200" kern="100">
                          <a:effectLst/>
                          <a:sym typeface="Symbol"/>
                        </a:rPr>
                        <a:t></a:t>
                      </a:r>
                      <a:r>
                        <a:rPr lang="en-US" sz="1200" kern="100" baseline="-25000">
                          <a:effectLst/>
                        </a:rPr>
                        <a:t>IP</a:t>
                      </a:r>
                      <a:r>
                        <a:rPr lang="en-US" sz="1200" kern="100">
                          <a:effectLst/>
                        </a:rPr>
                        <a:t> (um)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77/0.38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54/0.27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76/0.38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35/0.17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sym typeface="Symbol"/>
                        </a:rPr>
                        <a:t></a:t>
                      </a:r>
                      <a:r>
                        <a:rPr lang="en-US" sz="1200" kern="100" baseline="-25000">
                          <a:effectLst/>
                        </a:rPr>
                        <a:t>x</a:t>
                      </a:r>
                      <a:r>
                        <a:rPr lang="en-US" sz="1200" kern="100">
                          <a:effectLst/>
                        </a:rPr>
                        <a:t>/IP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0.103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0.103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0.073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0.103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sym typeface="Symbol"/>
                        </a:rPr>
                        <a:t></a:t>
                      </a:r>
                      <a:r>
                        <a:rPr lang="en-US" sz="1200" kern="100" baseline="-25000">
                          <a:effectLst/>
                        </a:rPr>
                        <a:t>y</a:t>
                      </a:r>
                      <a:r>
                        <a:rPr lang="en-US" sz="1200" kern="100">
                          <a:effectLst/>
                        </a:rPr>
                        <a:t>/IP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 dirty="0">
                          <a:effectLst/>
                        </a:rPr>
                        <a:t>0.103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0.103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0.073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0.103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V</a:t>
                      </a:r>
                      <a:r>
                        <a:rPr lang="en-US" sz="1200" kern="100" baseline="-25000">
                          <a:effectLst/>
                        </a:rPr>
                        <a:t>RF </a:t>
                      </a:r>
                      <a:r>
                        <a:rPr lang="en-US" sz="1200" kern="100">
                          <a:effectLst/>
                        </a:rPr>
                        <a:t>(GV)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4.1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9.3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 </a:t>
                      </a:r>
                      <a:r>
                        <a:rPr lang="en-US" sz="1200" kern="100" baseline="-25000">
                          <a:effectLst/>
                        </a:rPr>
                        <a:t>RF</a:t>
                      </a:r>
                      <a:r>
                        <a:rPr lang="en-US" sz="1200" kern="100">
                          <a:effectLst/>
                        </a:rPr>
                        <a:t> (MHz)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350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704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704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1304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sym typeface="Symbol"/>
                        </a:rPr>
                        <a:t></a:t>
                      </a:r>
                      <a:r>
                        <a:rPr lang="en-US" sz="1200" kern="100" baseline="-25000">
                          <a:effectLst/>
                        </a:rPr>
                        <a:t>z</a:t>
                      </a:r>
                      <a:r>
                        <a:rPr lang="en-US" sz="1200" kern="100">
                          <a:effectLst/>
                        </a:rPr>
                        <a:t> (mm)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4.6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0.95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Energy spread (%)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0.13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0.13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0.13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0.13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Energy acceptance (%)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3.5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7.7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sym typeface="Symbol"/>
                        </a:rPr>
                        <a:t></a:t>
                      </a:r>
                      <a:r>
                        <a:rPr lang="en-US" sz="1200" kern="100" baseline="-25000">
                          <a:effectLst/>
                        </a:rPr>
                        <a:t>BS </a:t>
                      </a:r>
                      <a:r>
                        <a:rPr lang="en-US" sz="1200" kern="100">
                          <a:effectLst/>
                        </a:rPr>
                        <a:t>(10</a:t>
                      </a:r>
                      <a:r>
                        <a:rPr lang="en-US" sz="1200" kern="100" baseline="30000">
                          <a:effectLst/>
                        </a:rPr>
                        <a:t>-4</a:t>
                      </a:r>
                      <a:r>
                        <a:rPr lang="en-US" sz="1200" kern="100">
                          <a:effectLst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9.7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13.8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13.8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21.3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n</a:t>
                      </a:r>
                      <a:r>
                        <a:rPr lang="en-US" sz="1200" kern="100" baseline="-25000">
                          <a:effectLst/>
                          <a:sym typeface="Symbol"/>
                        </a:rPr>
                        <a:t>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0.86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0.39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sym typeface="Symbol"/>
                        </a:rPr>
                        <a:t></a:t>
                      </a:r>
                      <a:r>
                        <a:rPr lang="en-US" sz="1200" kern="100" baseline="-25000">
                          <a:effectLst/>
                        </a:rPr>
                        <a:t>BS</a:t>
                      </a:r>
                      <a:r>
                        <a:rPr lang="en-US" sz="1200" kern="100">
                          <a:effectLst/>
                        </a:rPr>
                        <a:t> (10</a:t>
                      </a:r>
                      <a:r>
                        <a:rPr lang="en-US" sz="1200" kern="100" baseline="30000">
                          <a:effectLst/>
                        </a:rPr>
                        <a:t>-4</a:t>
                      </a:r>
                      <a:r>
                        <a:rPr lang="en-US" sz="1200" kern="100">
                          <a:effectLst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4.3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4.3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4.3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4.3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Life time due to beamstrahlung (minute)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30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 (hour glass)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>
                          <a:effectLst/>
                        </a:rPr>
                        <a:t>0.49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0.68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0.68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0.87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</a:tr>
              <a:tr h="19119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L</a:t>
                      </a:r>
                      <a:r>
                        <a:rPr lang="en-US" sz="1200" kern="100" baseline="-25000">
                          <a:effectLst/>
                        </a:rPr>
                        <a:t>max</a:t>
                      </a:r>
                      <a:r>
                        <a:rPr lang="en-US" sz="1200" kern="100">
                          <a:effectLst/>
                        </a:rPr>
                        <a:t>/IP (10</a:t>
                      </a:r>
                      <a:r>
                        <a:rPr lang="en-US" sz="1200" kern="100" baseline="30000">
                          <a:effectLst/>
                        </a:rPr>
                        <a:t>34</a:t>
                      </a:r>
                      <a:r>
                        <a:rPr lang="en-US" sz="1200" kern="100">
                          <a:effectLst/>
                        </a:rPr>
                        <a:t>cm</a:t>
                      </a:r>
                      <a:r>
                        <a:rPr lang="en-US" sz="1200" kern="100" baseline="30000">
                          <a:effectLst/>
                        </a:rPr>
                        <a:t>-2</a:t>
                      </a:r>
                      <a:r>
                        <a:rPr lang="en-US" sz="1200" kern="100">
                          <a:effectLst/>
                        </a:rPr>
                        <a:t>s</a:t>
                      </a:r>
                      <a:r>
                        <a:rPr lang="en-US" sz="1200" kern="100" baseline="30000">
                          <a:effectLst/>
                        </a:rPr>
                        <a:t>-1</a:t>
                      </a:r>
                      <a:r>
                        <a:rPr lang="en-US" sz="1200" kern="100">
                          <a:effectLst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6770" algn="l"/>
                        </a:tabLst>
                      </a:pPr>
                      <a:r>
                        <a:rPr lang="en-US" sz="1200" kern="100" dirty="0">
                          <a:effectLst/>
                        </a:rPr>
                        <a:t>2.2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3.1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2.2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4.0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51367" marR="51367" marT="0" marB="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79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Linear lattice</a:t>
            </a:r>
            <a:r>
              <a:rPr lang="zh-CN" altLang="en-US" dirty="0" smtClean="0"/>
              <a:t> </a:t>
            </a:r>
            <a:r>
              <a:rPr lang="en-US" altLang="zh-CN" dirty="0" smtClean="0"/>
              <a:t>design</a:t>
            </a:r>
            <a:endParaRPr lang="zh-CN" alt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" y="1170939"/>
            <a:ext cx="4343400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20059"/>
            <a:ext cx="4392488" cy="347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4647407"/>
            <a:ext cx="4608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sz="2000" dirty="0" smtClean="0">
                <a:solidFill>
                  <a:prstClr val="black"/>
                </a:solidFill>
              </a:rPr>
              <a:t>60</a:t>
            </a:r>
            <a:r>
              <a:rPr lang="en-US" altLang="zh-CN" sz="2000" dirty="0" smtClean="0">
                <a:solidFill>
                  <a:prstClr val="black"/>
                </a:solidFill>
                <a:sym typeface="Symbol"/>
              </a:rPr>
              <a:t> FODO cells in arc</a:t>
            </a:r>
            <a:endParaRPr lang="en-US" altLang="zh-CN" sz="2000" dirty="0" smtClean="0">
              <a:solidFill>
                <a:prstClr val="black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sz="2000" dirty="0" smtClean="0">
                <a:solidFill>
                  <a:prstClr val="black"/>
                </a:solidFill>
              </a:rPr>
              <a:t>16-fold symmetry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sz="2000" dirty="0" smtClean="0">
                <a:solidFill>
                  <a:prstClr val="black"/>
                </a:solidFill>
              </a:rPr>
              <a:t>SC cavities and other </a:t>
            </a:r>
            <a:r>
              <a:rPr lang="en-US" altLang="zh-CN" sz="2000" dirty="0" smtClean="0"/>
              <a:t>cryogenic system are inserted in 14 linear sections.</a:t>
            </a:r>
            <a:endParaRPr lang="zh-CN" altLang="en-US" sz="2000" dirty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42262" y="2544682"/>
            <a:ext cx="2251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prstClr val="black"/>
                </a:solidFill>
              </a:rPr>
              <a:t>Dispersion suppressor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40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Lower power design of CEPC</a:t>
            </a:r>
            <a:endParaRPr lang="zh-CN" altLang="en-US" sz="4000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720420"/>
              </p:ext>
            </p:extLst>
          </p:nvPr>
        </p:nvGraphicFramePr>
        <p:xfrm>
          <a:off x="899592" y="1268760"/>
          <a:ext cx="7488834" cy="5468578"/>
        </p:xfrm>
        <a:graphic>
          <a:graphicData uri="http://schemas.openxmlformats.org/drawingml/2006/table">
            <a:tbl>
              <a:tblPr firstRow="1" bandRow="1"/>
              <a:tblGrid>
                <a:gridCol w="2736304"/>
                <a:gridCol w="1080120"/>
                <a:gridCol w="1224136"/>
                <a:gridCol w="1224136"/>
                <a:gridCol w="1224138"/>
              </a:tblGrid>
              <a:tr h="186451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endParaRPr lang="zh-CN" sz="7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Baseline</a:t>
                      </a:r>
                      <a:endParaRPr lang="zh-CN" sz="1400" b="1" i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Low</a:t>
                      </a:r>
                      <a:r>
                        <a:rPr lang="en-US" altLang="zh-CN" sz="1400" b="1" i="1" kern="100" baseline="0" dirty="0" smtClean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 power design</a:t>
                      </a:r>
                      <a:endParaRPr lang="zh-CN" sz="1400" b="1" i="1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Number of IPs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(</a:t>
                      </a:r>
                      <a:r>
                        <a:rPr lang="en-US" sz="1200" kern="100" dirty="0" err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GeV</a:t>
                      </a: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Circumference (km)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SR loss/turn (GeV)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2.96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2.96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2.96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2.96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/bunch 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0.79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0.38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0.33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0.28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Bunch number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19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Beam current (mA)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16.9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8.45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6.76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5.07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SR power /beam (MW)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(T)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0.065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0.065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0.065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0.065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Bending radius (km)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6.2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69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Momentum compaction 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-4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0.38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0.38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0.38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0.38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693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</a:t>
                      </a:r>
                      <a:r>
                        <a:rPr lang="en-US" sz="1200" i="1" kern="100" baseline="-250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IP</a:t>
                      </a: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x/y (m)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0.2/0.001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0.071/0.00048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0.056/0.00042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0.041/0.00035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Emittance  x/y (nm)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14.6/0.073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9.5/0.035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9.1/0.031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8.9/0.026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Transverse  </a:t>
                      </a: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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IP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(um)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54/0.27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25.9/0.13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22.7/0.11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19.2/0.096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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x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/IP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0.103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0.076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0.069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</a:t>
                      </a:r>
                      <a:r>
                        <a:rPr lang="en-US" sz="1200" i="1" kern="100" baseline="-250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y</a:t>
                      </a: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/IP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0.103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0.103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0.103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0.103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RF 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(GV)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 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RF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(MHz)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704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704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704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704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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z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(mm)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spread (%)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acceptance (%)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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BS</a:t>
                      </a:r>
                      <a:r>
                        <a:rPr lang="en-US" sz="1200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-4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13.8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13.8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13.8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13.8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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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BS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-4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69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Life time due to beamstrahlung (minute)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(hour glass)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0.68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0.48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0.45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0.41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6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max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/IP 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34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cm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-2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3.1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2.31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1.97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1.58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1345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AC </a:t>
                      </a:r>
                      <a:r>
                        <a:rPr lang="en-US" sz="12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power for RF source/two </a:t>
                      </a: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beam (MW) 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286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143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114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86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6205" marR="46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45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792088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CEPC low power scheme with recovered luminosity</a:t>
            </a:r>
            <a:endParaRPr lang="zh-CN" altLang="en-US" sz="3200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092615"/>
              </p:ext>
            </p:extLst>
          </p:nvPr>
        </p:nvGraphicFramePr>
        <p:xfrm>
          <a:off x="539552" y="908720"/>
          <a:ext cx="7992889" cy="5779137"/>
        </p:xfrm>
        <a:graphic>
          <a:graphicData uri="http://schemas.openxmlformats.org/drawingml/2006/table">
            <a:tbl>
              <a:tblPr firstRow="1" bandRow="1" bandCol="1"/>
              <a:tblGrid>
                <a:gridCol w="2664296"/>
                <a:gridCol w="1512168"/>
                <a:gridCol w="1296144"/>
                <a:gridCol w="1224136"/>
                <a:gridCol w="1296145"/>
              </a:tblGrid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Baseline – 50 MW</a:t>
                      </a:r>
                      <a:endParaRPr lang="zh-CN" sz="14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b="1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Low power design – 25 MW</a:t>
                      </a:r>
                      <a:endParaRPr lang="zh-CN" sz="14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Aspect ratio (coupling factor)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~200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~200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~550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~1200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Number of IPs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(GeV)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Circumference (km)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SR loss/turn (GeV)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2.96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2.96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2.96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2.96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/bunch 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0.79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0.38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0.51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0.079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Bunch number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17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111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Beam current (mA)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16.9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8.45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8.45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8.45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SR power /beam (MW)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(T)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0.065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0.065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0.065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0.065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Bending radius (km)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6.2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9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Momentum compaction (10-4)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0.38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0.38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0.38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0.38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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IP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x/y (m)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0.2/0.001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0.071/0.00048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0.13/0.00024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0.11/0.0001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Emittance  x/y (nm)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14.6/0.073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9.5/0.035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9.4/0.017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9.4/0.0073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Transverse  </a:t>
                      </a: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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IP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(um)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54/0.27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25.9/0.13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34.9/0.063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32.4/0.027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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x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/IP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0.103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0.076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0.103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0.016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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y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/IP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0.103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0.103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0.103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0.103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RF 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(GV)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 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RF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(MHz)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704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704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704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704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Calibri"/>
                          <a:ea typeface="宋体"/>
                          <a:cs typeface="Times New Roman"/>
                        </a:rPr>
                        <a:t> </a:t>
                      </a:r>
                      <a:r>
                        <a:rPr lang="en-US" sz="1200" i="1" dirty="0" smtClean="0">
                          <a:effectLst/>
                          <a:latin typeface="Times New Roman"/>
                          <a:sym typeface="Symbol"/>
                        </a:rPr>
                        <a:t></a:t>
                      </a:r>
                      <a:r>
                        <a:rPr lang="en-US" sz="1200" i="1" baseline="-25000" dirty="0">
                          <a:effectLst/>
                          <a:latin typeface="Times New Roman"/>
                        </a:rPr>
                        <a:t>z</a:t>
                      </a:r>
                      <a:r>
                        <a:rPr lang="en-US" sz="1200" dirty="0">
                          <a:effectLst/>
                          <a:latin typeface="Times New Roman"/>
                        </a:rPr>
                        <a:t> (mm)</a:t>
                      </a:r>
                      <a:r>
                        <a:rPr lang="zh-CN" sz="1200" dirty="0">
                          <a:effectLst/>
                          <a:latin typeface="Calibri"/>
                        </a:rPr>
                        <a:t> </a:t>
                      </a: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spread (%)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acceptance (%)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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BS</a:t>
                      </a:r>
                      <a:r>
                        <a:rPr lang="en-US" sz="1200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-4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13.8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13.8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13.8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13.8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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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BS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-4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Life time due to beamstrahlung (minute)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(hour glass)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0.68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0.48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0.32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0.18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78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max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/IP 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34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cm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-2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3.1</a:t>
                      </a:r>
                      <a:endParaRPr lang="zh-CN" sz="1200" b="1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2.31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3.1</a:t>
                      </a:r>
                      <a:endParaRPr lang="zh-CN" sz="1200" b="1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9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AC </a:t>
                      </a:r>
                      <a:r>
                        <a:rPr lang="en-US" sz="12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power /two </a:t>
                      </a: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beam (MW) *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286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143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143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143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39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Technology</a:t>
                      </a:r>
                      <a:r>
                        <a:rPr lang="en-US" altLang="zh-CN" sz="1200" kern="100" baseline="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 Maturity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2475" marR="424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笑脸 8"/>
          <p:cNvSpPr/>
          <p:nvPr/>
        </p:nvSpPr>
        <p:spPr>
          <a:xfrm>
            <a:off x="3779912" y="6462560"/>
            <a:ext cx="216024" cy="215305"/>
          </a:xfrm>
          <a:prstGeom prst="smileyFace">
            <a:avLst/>
          </a:prstGeom>
          <a:solidFill>
            <a:schemeClr val="tx1">
              <a:alpha val="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笑脸 9"/>
          <p:cNvSpPr/>
          <p:nvPr/>
        </p:nvSpPr>
        <p:spPr>
          <a:xfrm>
            <a:off x="5284204" y="6471065"/>
            <a:ext cx="216024" cy="206800"/>
          </a:xfrm>
          <a:prstGeom prst="smileyFace">
            <a:avLst>
              <a:gd name="adj" fmla="val 47"/>
            </a:avLst>
          </a:prstGeom>
          <a:solidFill>
            <a:schemeClr val="accent1">
              <a:alpha val="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笑脸 10"/>
          <p:cNvSpPr/>
          <p:nvPr/>
        </p:nvSpPr>
        <p:spPr>
          <a:xfrm>
            <a:off x="6460318" y="6474301"/>
            <a:ext cx="216024" cy="206800"/>
          </a:xfrm>
          <a:prstGeom prst="smileyFace">
            <a:avLst>
              <a:gd name="adj" fmla="val -4653"/>
            </a:avLst>
          </a:prstGeom>
          <a:solidFill>
            <a:schemeClr val="accent1">
              <a:alpha val="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笑脸 11"/>
          <p:cNvSpPr/>
          <p:nvPr/>
        </p:nvSpPr>
        <p:spPr>
          <a:xfrm>
            <a:off x="7668344" y="6462561"/>
            <a:ext cx="216024" cy="206800"/>
          </a:xfrm>
          <a:prstGeom prst="smileyFace">
            <a:avLst>
              <a:gd name="adj" fmla="val -4653"/>
            </a:avLst>
          </a:prstGeom>
          <a:solidFill>
            <a:schemeClr val="accent1">
              <a:alpha val="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笑脸 12"/>
          <p:cNvSpPr/>
          <p:nvPr/>
        </p:nvSpPr>
        <p:spPr>
          <a:xfrm>
            <a:off x="7956376" y="6462561"/>
            <a:ext cx="216024" cy="206800"/>
          </a:xfrm>
          <a:prstGeom prst="smileyFace">
            <a:avLst>
              <a:gd name="adj" fmla="val -4653"/>
            </a:avLst>
          </a:prstGeom>
          <a:solidFill>
            <a:schemeClr val="accent1">
              <a:alpha val="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09" y="116632"/>
            <a:ext cx="9036496" cy="850106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Parameter comparison with exist machine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717359"/>
              </p:ext>
            </p:extLst>
          </p:nvPr>
        </p:nvGraphicFramePr>
        <p:xfrm>
          <a:off x="107504" y="1062001"/>
          <a:ext cx="8856984" cy="5320633"/>
        </p:xfrm>
        <a:graphic>
          <a:graphicData uri="http://schemas.openxmlformats.org/drawingml/2006/table">
            <a:tbl>
              <a:tblPr/>
              <a:tblGrid>
                <a:gridCol w="845041"/>
                <a:gridCol w="537753"/>
                <a:gridCol w="537753"/>
                <a:gridCol w="460932"/>
                <a:gridCol w="537753"/>
                <a:gridCol w="614575"/>
                <a:gridCol w="713767"/>
                <a:gridCol w="592205"/>
                <a:gridCol w="614575"/>
                <a:gridCol w="524541"/>
                <a:gridCol w="550966"/>
                <a:gridCol w="456684"/>
                <a:gridCol w="649006"/>
                <a:gridCol w="649006"/>
                <a:gridCol w="572427"/>
              </a:tblGrid>
              <a:tr h="470035"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Parameters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PEP-X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ESRF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SSRF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70qjvmlqdrmdsdj"/>
                        </a:rPr>
                        <a:t>Swiss Light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70qjvmlqdrmdsdj"/>
                        </a:rPr>
                        <a:t>Source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Diamond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PETRA III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Positron Machine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NSLS-II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Spear-III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TLS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TPS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NSRL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CEPC-25MW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1335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i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β</a:t>
                      </a:r>
                      <a:r>
                        <a:rPr lang="en-US" sz="110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IP</a:t>
                      </a:r>
                      <a:r>
                        <a:rPr lang="en-US" sz="1100" i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x/y (m)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1335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宋体"/>
                        </a:rPr>
                        <a:t>0.071/0.00048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宋体"/>
                        </a:rPr>
                        <a:t>0.13/0.00024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/>
                          <a:ea typeface="宋体"/>
                        </a:rPr>
                        <a:t>0.11/0.0001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1566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E(GeV)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4.5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6.03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3.5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2.4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6.0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1.5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0.8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120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120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120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3133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Circumference(m)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2199.32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844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432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288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561.6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2304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620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234.126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120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518.4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3133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Emittance(nm-rad)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0.094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4/0.025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3.9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4.8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2.74/0.0274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1/0.01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1.5/0.008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18.6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25.5(nature)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1.7(nature)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9.5/0.035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9.4/0.017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9.4/0.0073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3133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γ (E/m</a:t>
                      </a:r>
                      <a:r>
                        <a:rPr lang="en-US" sz="1100" kern="1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</a:t>
                      </a: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c</a:t>
                      </a:r>
                      <a:r>
                        <a:rPr lang="en-US" sz="1100" kern="100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</a:t>
                      </a: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8806.26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11800.39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6849.32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4696.67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5870.84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11741.68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5870.84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5870.84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2935.42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5870.84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1565.56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234833.66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234833.66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234833.66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6267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宋体"/>
                        </a:rPr>
                        <a:t> Normalized Emittance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effectLst/>
                          <a:latin typeface="Times New Roman"/>
                          <a:ea typeface="宋体"/>
                        </a:rPr>
                        <a:t>(nm-rad)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827.79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47201.56/295.01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26712.348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22544.03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16086.10/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160.86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11741.68/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117.42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8806.26/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46.97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109197.62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74853.21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9980.43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2230919.77/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8219.18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2207436.39/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3992.17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2207436.39/1714.29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3133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κ(Coupling Factor)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160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187.5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271.43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552.94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1287.67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4700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Momentum compaction factor(E-4)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0.472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7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1.7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3.7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11.3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67.8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2.0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0.38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0.38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0.38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4700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Energy loss per turn(keV)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3270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512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1250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20.9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286.4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912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128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853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2960000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2960000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2960000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3133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Energy spead(%)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0.112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0.09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0.094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0.097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0.0756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0.13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0.13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0.13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3133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Beam current(mA)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200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300--500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400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300(500)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8.45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8.45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8.45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  <a:tr h="3133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Beam life time (h)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&gt;10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&lt;10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&gt;10(20)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0.5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0.5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0.5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4602" marR="64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7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7504" y="2204864"/>
            <a:ext cx="86764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buFont typeface="+mj-lt"/>
              <a:buAutoNum type="arabicPeriod" startAt="2"/>
            </a:pPr>
            <a:r>
              <a:rPr lang="en-US" altLang="zh-CN" sz="4400" dirty="0" smtClean="0"/>
              <a:t>70 </a:t>
            </a:r>
            <a:r>
              <a:rPr lang="en-US" altLang="zh-CN" sz="4400" dirty="0"/>
              <a:t>km Circular electron-positron Collider (CEPC) design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20347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9293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dirty="0"/>
              <a:t>Beam parameter scan </a:t>
            </a:r>
            <a:r>
              <a:rPr lang="en-US" altLang="zh-CN" dirty="0" smtClean="0"/>
              <a:t>-1</a:t>
            </a:r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179412" y="1178719"/>
            <a:ext cx="8850601" cy="5430164"/>
            <a:chOff x="179412" y="1178719"/>
            <a:chExt cx="8850601" cy="543016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412" y="1240433"/>
              <a:ext cx="4392488" cy="2640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9359" y="1178719"/>
              <a:ext cx="4430654" cy="26583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714" y="3925540"/>
              <a:ext cx="4355504" cy="26150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7693" y="3943424"/>
              <a:ext cx="4422320" cy="2665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2483768" y="3573016"/>
              <a:ext cx="4320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i="1" dirty="0" smtClean="0"/>
                <a:t>L</a:t>
              </a:r>
              <a:r>
                <a:rPr lang="en-US" altLang="zh-CN" sz="1400" i="1" baseline="-25000" dirty="0" smtClean="0"/>
                <a:t>0</a:t>
              </a:r>
              <a:endParaRPr lang="zh-CN" altLang="en-US" sz="1400" i="1" baseline="-25000" dirty="0"/>
            </a:p>
          </p:txBody>
        </p:sp>
        <p:sp>
          <p:nvSpPr>
            <p:cNvPr id="4" name="矩形 3"/>
            <p:cNvSpPr/>
            <p:nvPr/>
          </p:nvSpPr>
          <p:spPr>
            <a:xfrm>
              <a:off x="7090022" y="3573016"/>
              <a:ext cx="3209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400" i="1" dirty="0">
                  <a:solidFill>
                    <a:prstClr val="black"/>
                  </a:solidFill>
                </a:rPr>
                <a:t>L</a:t>
              </a:r>
              <a:r>
                <a:rPr lang="en-US" altLang="zh-CN" sz="1400" i="1" baseline="-25000" dirty="0">
                  <a:solidFill>
                    <a:prstClr val="black"/>
                  </a:solidFill>
                </a:rPr>
                <a:t>0</a:t>
              </a:r>
              <a:endParaRPr lang="zh-CN" altLang="en-US" sz="1400" i="1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428392" y="6212306"/>
              <a:ext cx="3209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400" i="1" dirty="0">
                  <a:solidFill>
                    <a:prstClr val="black"/>
                  </a:solidFill>
                </a:rPr>
                <a:t>L</a:t>
              </a:r>
              <a:r>
                <a:rPr lang="en-US" altLang="zh-CN" sz="1400" i="1" baseline="-25000" dirty="0">
                  <a:solidFill>
                    <a:prstClr val="black"/>
                  </a:solidFill>
                </a:rPr>
                <a:t>0</a:t>
              </a:r>
              <a:endParaRPr lang="zh-CN" altLang="en-US" sz="1400" i="1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929561" y="6301106"/>
              <a:ext cx="3209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400" i="1" dirty="0">
                  <a:solidFill>
                    <a:prstClr val="black"/>
                  </a:solidFill>
                </a:rPr>
                <a:t>L</a:t>
              </a:r>
              <a:r>
                <a:rPr lang="en-US" altLang="zh-CN" sz="1400" i="1" baseline="-25000" dirty="0">
                  <a:solidFill>
                    <a:prstClr val="black"/>
                  </a:solidFill>
                </a:rPr>
                <a:t>0</a:t>
              </a:r>
              <a:endParaRPr lang="zh-CN" altLang="en-US" sz="1400" i="1" baseline="-250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36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>
            <a:normAutofit/>
          </a:bodyPr>
          <a:lstStyle/>
          <a:p>
            <a:r>
              <a:rPr lang="en-US" altLang="zh-CN" dirty="0"/>
              <a:t>Beam parameter scan </a:t>
            </a:r>
            <a:r>
              <a:rPr lang="en-US" altLang="zh-CN" dirty="0" smtClean="0"/>
              <a:t>-2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179512" y="1102928"/>
            <a:ext cx="8905642" cy="5638440"/>
            <a:chOff x="179512" y="1102928"/>
            <a:chExt cx="8905642" cy="563844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15120"/>
              <a:ext cx="4432308" cy="26642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1820" y="1102928"/>
              <a:ext cx="4473334" cy="26886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3" y="3861048"/>
              <a:ext cx="4779563" cy="2880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矩形 2"/>
            <p:cNvSpPr/>
            <p:nvPr/>
          </p:nvSpPr>
          <p:spPr>
            <a:xfrm>
              <a:off x="2555776" y="3471639"/>
              <a:ext cx="3209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400" i="1" dirty="0">
                  <a:solidFill>
                    <a:prstClr val="black"/>
                  </a:solidFill>
                </a:rPr>
                <a:t>L</a:t>
              </a:r>
              <a:r>
                <a:rPr lang="en-US" altLang="zh-CN" sz="1400" i="1" baseline="-25000" dirty="0">
                  <a:solidFill>
                    <a:prstClr val="black"/>
                  </a:solidFill>
                </a:rPr>
                <a:t>0</a:t>
              </a:r>
              <a:endParaRPr lang="zh-CN" altLang="en-US" sz="1400" i="1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896112" y="3471639"/>
              <a:ext cx="3209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400" i="1" dirty="0">
                  <a:solidFill>
                    <a:prstClr val="black"/>
                  </a:solidFill>
                </a:rPr>
                <a:t>L</a:t>
              </a:r>
              <a:r>
                <a:rPr lang="en-US" altLang="zh-CN" sz="1400" i="1" baseline="-25000" dirty="0">
                  <a:solidFill>
                    <a:prstClr val="black"/>
                  </a:solidFill>
                </a:rPr>
                <a:t>0</a:t>
              </a:r>
              <a:endParaRPr lang="zh-CN" altLang="en-US" sz="1400" i="1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451359" y="6433591"/>
              <a:ext cx="3209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400" i="1" dirty="0">
                  <a:solidFill>
                    <a:prstClr val="black"/>
                  </a:solidFill>
                </a:rPr>
                <a:t>L</a:t>
              </a:r>
              <a:r>
                <a:rPr lang="en-US" altLang="zh-CN" sz="1400" i="1" baseline="-25000" dirty="0">
                  <a:solidFill>
                    <a:prstClr val="black"/>
                  </a:solidFill>
                </a:rPr>
                <a:t>0</a:t>
              </a:r>
              <a:endParaRPr lang="zh-CN" altLang="en-US" sz="1400" i="1" baseline="-250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422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 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50 km CEPC optimized design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70 km CEPC optimized design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Primary results of final focus design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180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2976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altLang="zh-CN" dirty="0"/>
              <a:t>RF parameter </a:t>
            </a:r>
            <a:r>
              <a:rPr lang="en-US" altLang="zh-CN" dirty="0" smtClean="0"/>
              <a:t>scan </a:t>
            </a:r>
            <a:r>
              <a:rPr lang="en-US" altLang="zh-CN" dirty="0"/>
              <a:t>for 70km CEPC</a:t>
            </a:r>
            <a:endParaRPr lang="zh-CN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3888986"/>
            <a:ext cx="4619009" cy="2780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3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zh-CN" dirty="0"/>
              <a:t>Lattice </a:t>
            </a:r>
            <a:r>
              <a:rPr lang="en-US" altLang="zh-CN" dirty="0" smtClean="0"/>
              <a:t>design</a:t>
            </a:r>
            <a:r>
              <a:rPr lang="en-US" altLang="zh-CN" dirty="0"/>
              <a:t> </a:t>
            </a:r>
            <a:r>
              <a:rPr lang="en-US" altLang="zh-CN" dirty="0" smtClean="0"/>
              <a:t>for 70km CEPC</a:t>
            </a:r>
            <a:endParaRPr lang="zh-CN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61" y="1484784"/>
            <a:ext cx="4149423" cy="322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404" y="2502188"/>
            <a:ext cx="4243387" cy="323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1410969" y="4685184"/>
            <a:ext cx="2105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/>
              </a:rPr>
              <a:t>60</a:t>
            </a:r>
            <a:r>
              <a:rPr lang="en-US" altLang="zh-CN" dirty="0">
                <a:latin typeface="Times New Roman"/>
                <a:cs typeface="Times New Roman"/>
                <a:sym typeface="Symbol"/>
              </a:rPr>
              <a:t></a:t>
            </a:r>
            <a:r>
              <a:rPr lang="en-US" altLang="zh-CN" dirty="0">
                <a:latin typeface="Times New Roman"/>
              </a:rPr>
              <a:t> FODO ARC cell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687049" y="2132856"/>
            <a:ext cx="2230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kern="100" dirty="0">
                <a:latin typeface="Times New Roman"/>
                <a:cs typeface="Times New Roman"/>
              </a:rPr>
              <a:t>Dispersion suppressor</a:t>
            </a:r>
            <a:endParaRPr lang="zh-CN" altLang="zh-CN" sz="1200" kern="100" dirty="0"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1511" y="537321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kern="100" dirty="0">
                <a:solidFill>
                  <a:srgbClr val="C00000"/>
                </a:solidFill>
                <a:latin typeface="Times New Roman"/>
                <a:cs typeface="Times New Roman"/>
              </a:rPr>
              <a:t>Parameters from lattice design:</a:t>
            </a:r>
            <a:endParaRPr lang="zh-CN" altLang="zh-CN" sz="2000" kern="100" dirty="0">
              <a:solidFill>
                <a:srgbClr val="C00000"/>
              </a:solidFill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400"/>
              <a:buFont typeface="Wingdings"/>
              <a:buChar char=""/>
            </a:pPr>
            <a:r>
              <a:rPr lang="en-US" altLang="zh-CN" sz="2000" i="1" kern="100" dirty="0">
                <a:solidFill>
                  <a:srgbClr val="C00000"/>
                </a:solidFill>
                <a:latin typeface="Times New Roman"/>
                <a:cs typeface="Times New Roman"/>
                <a:sym typeface="Symbol"/>
              </a:rPr>
              <a:t></a:t>
            </a:r>
            <a:r>
              <a:rPr lang="en-US" altLang="zh-CN" sz="2000" kern="100" dirty="0">
                <a:solidFill>
                  <a:srgbClr val="C00000"/>
                </a:solidFill>
                <a:latin typeface="Times New Roman"/>
                <a:cs typeface="Times New Roman"/>
              </a:rPr>
              <a:t>=8.56 km</a:t>
            </a:r>
            <a:endParaRPr lang="zh-CN" altLang="zh-CN" sz="2000" kern="100" dirty="0">
              <a:solidFill>
                <a:srgbClr val="C00000"/>
              </a:solidFill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400"/>
              <a:buFont typeface="Wingdings"/>
              <a:buChar char=""/>
            </a:pPr>
            <a:r>
              <a:rPr lang="en-US" altLang="zh-CN" sz="2000" i="1" kern="100" dirty="0">
                <a:solidFill>
                  <a:srgbClr val="C00000"/>
                </a:solidFill>
                <a:latin typeface="Times New Roman"/>
                <a:cs typeface="Times New Roman"/>
                <a:sym typeface="Symbol"/>
              </a:rPr>
              <a:t></a:t>
            </a:r>
            <a:r>
              <a:rPr lang="en-US" altLang="zh-CN" sz="2000" kern="100" baseline="-25000" dirty="0">
                <a:solidFill>
                  <a:srgbClr val="C00000"/>
                </a:solidFill>
                <a:latin typeface="Times New Roman"/>
                <a:cs typeface="Times New Roman"/>
              </a:rPr>
              <a:t>x</a:t>
            </a:r>
            <a:r>
              <a:rPr lang="en-US" altLang="zh-CN" sz="2000" kern="100" dirty="0">
                <a:solidFill>
                  <a:srgbClr val="C00000"/>
                </a:solidFill>
                <a:latin typeface="Times New Roman"/>
                <a:cs typeface="Times New Roman"/>
              </a:rPr>
              <a:t>=9.5 nm</a:t>
            </a:r>
            <a:endParaRPr lang="zh-CN" altLang="zh-CN" sz="2000" kern="100" dirty="0">
              <a:solidFill>
                <a:srgbClr val="C00000"/>
              </a:solidFill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400"/>
              <a:buFont typeface="Wingdings"/>
              <a:buChar char=""/>
            </a:pPr>
            <a:r>
              <a:rPr lang="en-US" altLang="zh-CN" sz="2000" i="1" kern="100" dirty="0">
                <a:solidFill>
                  <a:srgbClr val="C00000"/>
                </a:solidFill>
                <a:latin typeface="Times New Roman"/>
                <a:cs typeface="Times New Roman"/>
                <a:sym typeface="Symbol"/>
              </a:rPr>
              <a:t></a:t>
            </a:r>
            <a:r>
              <a:rPr lang="en-US" altLang="zh-CN" sz="2000" kern="100" baseline="-25000" dirty="0">
                <a:solidFill>
                  <a:srgbClr val="C00000"/>
                </a:solidFill>
                <a:latin typeface="Times New Roman"/>
                <a:cs typeface="Times New Roman"/>
              </a:rPr>
              <a:t>p</a:t>
            </a:r>
            <a:r>
              <a:rPr lang="en-US" altLang="zh-CN" sz="2000" kern="100" dirty="0">
                <a:solidFill>
                  <a:srgbClr val="C00000"/>
                </a:solidFill>
                <a:latin typeface="Times New Roman"/>
                <a:cs typeface="Times New Roman"/>
              </a:rPr>
              <a:t>=4.7</a:t>
            </a:r>
            <a:r>
              <a:rPr lang="en-US" altLang="zh-CN" sz="2000" kern="100" dirty="0">
                <a:solidFill>
                  <a:srgbClr val="C00000"/>
                </a:solidFill>
                <a:latin typeface="Times New Roman"/>
                <a:cs typeface="Times New Roman"/>
                <a:sym typeface="Symbol"/>
              </a:rPr>
              <a:t></a:t>
            </a:r>
            <a:r>
              <a:rPr lang="en-US" altLang="zh-CN" sz="2000" kern="100" dirty="0">
                <a:solidFill>
                  <a:srgbClr val="C00000"/>
                </a:solidFill>
                <a:latin typeface="Times New Roman"/>
                <a:cs typeface="Times New Roman"/>
              </a:rPr>
              <a:t>10</a:t>
            </a:r>
            <a:r>
              <a:rPr lang="en-US" altLang="zh-CN" sz="2000" kern="100" baseline="30000" dirty="0">
                <a:solidFill>
                  <a:srgbClr val="C00000"/>
                </a:solidFill>
                <a:latin typeface="Times New Roman"/>
                <a:cs typeface="Times New Roman"/>
              </a:rPr>
              <a:t>-5</a:t>
            </a:r>
            <a:endParaRPr lang="zh-CN" altLang="zh-CN" sz="2000" kern="100" dirty="0">
              <a:solidFill>
                <a:srgbClr val="C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1189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936104"/>
          </a:xfrm>
        </p:spPr>
        <p:txBody>
          <a:bodyPr>
            <a:normAutofit fontScale="90000"/>
          </a:bodyPr>
          <a:lstStyle/>
          <a:p>
            <a:pPr lvl="0"/>
            <a:r>
              <a:rPr lang="en-US" altLang="zh-CN" sz="4000" dirty="0"/>
              <a:t>Optimized machine </a:t>
            </a:r>
            <a:r>
              <a:rPr lang="en-US" altLang="zh-CN" sz="4000" dirty="0" smtClean="0"/>
              <a:t>parameters for 70km CEPC</a:t>
            </a:r>
            <a:endParaRPr lang="zh-CN" altLang="en-US" sz="4000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996271"/>
              </p:ext>
            </p:extLst>
          </p:nvPr>
        </p:nvGraphicFramePr>
        <p:xfrm>
          <a:off x="323529" y="1196752"/>
          <a:ext cx="8100391" cy="5336670"/>
        </p:xfrm>
        <a:graphic>
          <a:graphicData uri="http://schemas.openxmlformats.org/drawingml/2006/table">
            <a:tbl>
              <a:tblPr firstRow="1" bandRow="1"/>
              <a:tblGrid>
                <a:gridCol w="2736303"/>
                <a:gridCol w="1296144"/>
                <a:gridCol w="1368152"/>
                <a:gridCol w="1351944"/>
                <a:gridCol w="1347848"/>
              </a:tblGrid>
              <a:tr h="21603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Baseline design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Low 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power design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Number of IPs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(GeV)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Circumference (km)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SR loss/turn (GeV)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2.14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2.14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/bunch 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0.87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1.23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0.44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0.61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Bunch number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39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Beam current (mA)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23.3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23.3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11.7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11.7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33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SR power /beam (MW)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(T)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0.047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0.047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35632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Bending radius (km)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8.56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8.56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27248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Momentum compaction 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-5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4.7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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IP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x/y (m)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0.4/0.001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0.79/0.001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0.1/0.0005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0.2/0.0005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Emittance  x/y (nm)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9.5/0.094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9.5/0.19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9.5/0.047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9.5/0.094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10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Transverse  </a:t>
                      </a: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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IP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(um)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61.6/0.31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86.6/0.43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30.8/0.15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43.3/0.22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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x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/IP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0.175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0.245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0.087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0.123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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y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/IP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0.088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0.062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0.088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0.062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RF 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(GV)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5.8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5.8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 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RF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(MHz)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709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709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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z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(mm)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spread (%)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0.11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0.11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572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acceptance (%)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4.4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4.4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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BS</a:t>
                      </a:r>
                      <a:r>
                        <a:rPr lang="en-US" sz="1200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-4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12.2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12.2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12.2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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0.58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0.58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0.58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0.58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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BS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-4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3.7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3.7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3.7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3.7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858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Life time due to beamstrahlung (minute)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F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(hour glass)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0.65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0.47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9066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i="1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en-US" sz="1200" i="1" kern="100" baseline="-25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max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/IP (10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34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cm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-2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</a:t>
                      </a:r>
                      <a:r>
                        <a:rPr lang="en-US" sz="1200" kern="100" baseline="300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</a:t>
                      </a: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3.5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2.5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2.5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1.8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6571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AC </a:t>
                      </a:r>
                      <a:r>
                        <a:rPr lang="en-US" sz="12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power </a:t>
                      </a:r>
                      <a:r>
                        <a:rPr lang="en-US" altLang="zh-CN" sz="1200" kern="100" dirty="0" smtClean="0"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for RF source</a:t>
                      </a:r>
                      <a:r>
                        <a:rPr lang="en-US" sz="12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/two </a:t>
                      </a: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beam (MW) 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286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143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70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3.  Primary </a:t>
            </a:r>
            <a:r>
              <a:rPr lang="en-US" altLang="zh-CN" dirty="0"/>
              <a:t>results of final focus </a:t>
            </a:r>
            <a:r>
              <a:rPr lang="en-US" altLang="zh-CN" dirty="0" smtClean="0"/>
              <a:t>design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4941168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Thanks to </a:t>
            </a:r>
            <a:r>
              <a:rPr lang="en-US" altLang="zh-CN" sz="2800" dirty="0" err="1" smtClean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Sha</a:t>
            </a:r>
            <a:r>
              <a:rPr lang="en-US" altLang="zh-CN" sz="2800" dirty="0" smtClean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</a:t>
            </a:r>
            <a:r>
              <a:rPr lang="en-US" altLang="zh-CN" sz="2800" dirty="0" err="1" smtClean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Bai</a:t>
            </a:r>
            <a:r>
              <a:rPr lang="en-US" altLang="zh-CN" sz="2800" dirty="0" smtClean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and </a:t>
            </a:r>
            <a:r>
              <a:rPr lang="en-US" altLang="zh-CN" sz="2800" dirty="0" err="1" smtClean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Yiwei</a:t>
            </a:r>
            <a:r>
              <a:rPr lang="en-US" altLang="zh-CN" sz="2800" dirty="0" smtClean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 Wang in our group!</a:t>
            </a:r>
            <a:endParaRPr lang="zh-CN" altLang="en-US" sz="2800" dirty="0">
              <a:solidFill>
                <a:srgbClr val="C0000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400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altLang="zh-CN" sz="4000">
                <a:solidFill>
                  <a:schemeClr val="hlink"/>
                </a:solidFill>
              </a:rPr>
              <a:t>Local compact FFS design</a:t>
            </a:r>
            <a:br>
              <a:rPr lang="en-US" altLang="zh-CN" sz="4000">
                <a:solidFill>
                  <a:schemeClr val="hlink"/>
                </a:solidFill>
              </a:rPr>
            </a:br>
            <a:r>
              <a:rPr lang="en-US" altLang="zh-CN" sz="4000" i="1">
                <a:solidFill>
                  <a:schemeClr val="hlink"/>
                </a:solidFill>
              </a:rPr>
              <a:t>L*=1.5m</a:t>
            </a:r>
          </a:p>
        </p:txBody>
      </p:sp>
    </p:spTree>
    <p:extLst>
      <p:ext uri="{BB962C8B-B14F-4D97-AF65-F5344CB8AC3E}">
        <p14:creationId xmlns:p14="http://schemas.microsoft.com/office/powerpoint/2010/main" val="381236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/>
              <a:t>IP parameters (25MW, 1.5m)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sz="2700"/>
              <a:t>IP parameters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BETX := 0.071;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ALFX := 0;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BETY := 0.00048;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ALFY := 0;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DX := 0;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DPX := -0.00795452718; 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BLENG  := 2.2E-3;  !bunch length (m)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ESPRD  := 1.3E-3;  !energy spread (1)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EMITX := 9.5E-9;</a:t>
            </a:r>
          </a:p>
          <a:p>
            <a:pPr lvl="1">
              <a:lnSpc>
                <a:spcPct val="80000"/>
              </a:lnSpc>
            </a:pPr>
            <a:r>
              <a:rPr lang="en-US" altLang="zh-CN" sz="2400"/>
              <a:t>EMITY := 0.035E-9;</a:t>
            </a:r>
          </a:p>
          <a:p>
            <a:pPr lvl="1">
              <a:lnSpc>
                <a:spcPct val="80000"/>
              </a:lnSpc>
            </a:pPr>
            <a:r>
              <a:rPr lang="en-US" altLang="zh-CN" sz="2400">
                <a:solidFill>
                  <a:schemeClr val="accent2"/>
                </a:solidFill>
              </a:rPr>
              <a:t>D0-&gt;L = 1.5;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96136" y="6406589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</a:t>
            </a:r>
            <a:r>
              <a:rPr lang="en-US" altLang="zh-CN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</a:t>
            </a:r>
            <a:r>
              <a:rPr lang="en-US" altLang="zh-CN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(baisha@ihep.ac.cn)</a:t>
            </a:r>
            <a:endParaRPr lang="zh-CN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9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06437"/>
          </a:xfrm>
        </p:spPr>
        <p:txBody>
          <a:bodyPr>
            <a:normAutofit/>
          </a:bodyPr>
          <a:lstStyle/>
          <a:p>
            <a:r>
              <a:rPr lang="en-US" altLang="zh-CN" sz="4000"/>
              <a:t>Refit IP to QF1</a:t>
            </a:r>
          </a:p>
        </p:txBody>
      </p:sp>
      <p:sp>
        <p:nvSpPr>
          <p:cNvPr id="5123" name="内容占位符 2"/>
          <p:cNvSpPr>
            <a:spLocks noGrp="1"/>
          </p:cNvSpPr>
          <p:nvPr>
            <p:ph idx="4294967295"/>
          </p:nvPr>
        </p:nvSpPr>
        <p:spPr>
          <a:xfrm>
            <a:off x="457200" y="1125538"/>
            <a:ext cx="8229600" cy="4929187"/>
          </a:xfrm>
        </p:spPr>
        <p:txBody>
          <a:bodyPr/>
          <a:lstStyle/>
          <a:p>
            <a:r>
              <a:rPr lang="en-US" altLang="zh-CN" sz="2400"/>
              <a:t>Fit five variables :</a:t>
            </a:r>
          </a:p>
          <a:p>
            <a:endParaRPr lang="en-US" altLang="zh-CN" sz="1000"/>
          </a:p>
          <a:p>
            <a:pPr lvl="1"/>
            <a:r>
              <a:rPr lang="en-US" altLang="zh-CN" sz="2000">
                <a:solidFill>
                  <a:schemeClr val="accent2"/>
                </a:solidFill>
              </a:rPr>
              <a:t>QD0 length</a:t>
            </a:r>
          </a:p>
          <a:p>
            <a:pPr lvl="1"/>
            <a:r>
              <a:rPr lang="en-US" altLang="zh-CN" sz="2000">
                <a:solidFill>
                  <a:schemeClr val="accent2"/>
                </a:solidFill>
              </a:rPr>
              <a:t>QF1 length </a:t>
            </a:r>
          </a:p>
          <a:p>
            <a:pPr lvl="1"/>
            <a:r>
              <a:rPr lang="en-US" altLang="zh-CN" sz="2000">
                <a:solidFill>
                  <a:schemeClr val="accent2"/>
                </a:solidFill>
              </a:rPr>
              <a:t>Pole-tip strength of QD0</a:t>
            </a:r>
          </a:p>
          <a:p>
            <a:pPr lvl="1"/>
            <a:r>
              <a:rPr lang="en-US" altLang="zh-CN" sz="2000">
                <a:solidFill>
                  <a:schemeClr val="accent2"/>
                </a:solidFill>
              </a:rPr>
              <a:t>Pole-tip strength of QF1</a:t>
            </a:r>
          </a:p>
          <a:p>
            <a:pPr lvl="1"/>
            <a:r>
              <a:rPr lang="en-US" altLang="zh-CN" sz="2000">
                <a:solidFill>
                  <a:schemeClr val="accent2"/>
                </a:solidFill>
              </a:rPr>
              <a:t>Distance between QD0&amp;QF1</a:t>
            </a: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3695700"/>
            <a:ext cx="335597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716338"/>
            <a:ext cx="3243262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580112" y="6465927"/>
            <a:ext cx="3417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(baisha@ihep.ac.cn)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11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229600" cy="647700"/>
          </a:xfrm>
        </p:spPr>
        <p:txBody>
          <a:bodyPr>
            <a:normAutofit fontScale="90000"/>
          </a:bodyPr>
          <a:lstStyle/>
          <a:p>
            <a:r>
              <a:rPr lang="en-US" altLang="zh-CN" sz="4000"/>
              <a:t>Linear lattice</a:t>
            </a:r>
          </a:p>
        </p:txBody>
      </p:sp>
      <p:sp>
        <p:nvSpPr>
          <p:cNvPr id="6147" name="内容占位符 2"/>
          <p:cNvSpPr>
            <a:spLocks noGrp="1"/>
          </p:cNvSpPr>
          <p:nvPr>
            <p:ph idx="4294967295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r>
              <a:rPr lang="en-US" altLang="zh-CN" sz="2000"/>
              <a:t>fit B1, B2 and B5 to obtain Dx=0 and Dpx=0 at exit of B5</a:t>
            </a:r>
          </a:p>
          <a:p>
            <a:r>
              <a:rPr lang="en-US" altLang="zh-CN" sz="2000"/>
              <a:t>reverse the system, refit QMs to match </a:t>
            </a:r>
            <a:r>
              <a:rPr lang="el-GR" altLang="zh-CN" sz="2000"/>
              <a:t>β</a:t>
            </a:r>
            <a:r>
              <a:rPr lang="en-US" altLang="zh-CN" sz="2000"/>
              <a:t> and </a:t>
            </a:r>
            <a:r>
              <a:rPr lang="el-GR" altLang="zh-CN" sz="2000">
                <a:latin typeface="Comic Sans MS" pitchFamily="66" charset="0"/>
                <a:ea typeface="楷体" pitchFamily="49" charset="-122"/>
                <a:cs typeface="Times New Roman" pitchFamily="18" charset="0"/>
              </a:rPr>
              <a:t>α</a:t>
            </a:r>
            <a:r>
              <a:rPr lang="en-US" altLang="zh-CN" sz="2000"/>
              <a:t>.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2205038"/>
            <a:ext cx="408305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475"/>
            <a:ext cx="4002088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508104" y="6381328"/>
            <a:ext cx="3417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(baisha@ihep.ac.cn)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19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/>
              <a:t>Chromaticity</a:t>
            </a:r>
          </a:p>
        </p:txBody>
      </p:sp>
      <p:sp>
        <p:nvSpPr>
          <p:cNvPr id="7171" name="内容占位符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zh-CN" sz="2400"/>
              <a:t>natural chromaticity decreased (compared with L*=3.5m)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708275"/>
            <a:ext cx="3770313" cy="304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655888"/>
            <a:ext cx="3781425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5436096" y="6381328"/>
            <a:ext cx="3417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(baisha@ihep.ac.cn)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85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/>
              <a:t>Reduce the length of Bend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altLang="zh-CN" sz="2400" dirty="0"/>
              <a:t>We are </a:t>
            </a:r>
            <a:r>
              <a:rPr lang="en-US" altLang="zh-CN" sz="2400" dirty="0" smtClean="0"/>
              <a:t>trying </a:t>
            </a:r>
            <a:r>
              <a:rPr lang="en-US" altLang="zh-CN" sz="2400" dirty="0"/>
              <a:t>to reduce the length of the bends as the beam energy of CEPC is lower than the 500GeV ILC.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2997200"/>
            <a:ext cx="3827463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213100"/>
            <a:ext cx="44640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5402227" y="6381328"/>
            <a:ext cx="3417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(baisha@ihep.ac.cn)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76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504" y="1772816"/>
            <a:ext cx="8928992" cy="2880320"/>
          </a:xfrm>
        </p:spPr>
        <p:txBody>
          <a:bodyPr>
            <a:noAutofit/>
          </a:bodyPr>
          <a:lstStyle/>
          <a:p>
            <a:pPr marL="914400" indent="-914400" algn="l">
              <a:buFont typeface="+mj-lt"/>
              <a:buAutoNum type="arabicPeriod"/>
            </a:pPr>
            <a:r>
              <a:rPr lang="en-US" altLang="zh-CN" dirty="0" smtClean="0"/>
              <a:t>50 km Circular electron-positron Collider (CEPC) design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729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altLang="zh-CN" dirty="0">
                <a:solidFill>
                  <a:schemeClr val="hlink"/>
                </a:solidFill>
              </a:rPr>
              <a:t>Local non-compact FFS design</a:t>
            </a:r>
          </a:p>
        </p:txBody>
      </p:sp>
    </p:spTree>
    <p:extLst>
      <p:ext uri="{BB962C8B-B14F-4D97-AF65-F5344CB8AC3E}">
        <p14:creationId xmlns:p14="http://schemas.microsoft.com/office/powerpoint/2010/main" val="44649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Procedure &amp; Method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The CEPC design parameters :</a:t>
            </a:r>
          </a:p>
          <a:p>
            <a:pPr>
              <a:buFontTx/>
              <a:buNone/>
            </a:pPr>
            <a:r>
              <a:rPr lang="en-US" altLang="zh-CN">
                <a:cs typeface="Times New Roman" pitchFamily="18" charset="0"/>
              </a:rPr>
              <a:t>   two cases of </a:t>
            </a:r>
            <a:r>
              <a:rPr lang="el-GR" altLang="zh-CN"/>
              <a:t>β</a:t>
            </a:r>
            <a:r>
              <a:rPr lang="en-US" altLang="zh-CN" baseline="-25000"/>
              <a:t>y</a:t>
            </a:r>
            <a:r>
              <a:rPr lang="en-US" altLang="zh-CN"/>
              <a:t>=1mm and </a:t>
            </a:r>
            <a:r>
              <a:rPr lang="el-GR" altLang="zh-CN"/>
              <a:t>β</a:t>
            </a:r>
            <a:r>
              <a:rPr lang="en-US" altLang="zh-CN" baseline="-25000"/>
              <a:t>y</a:t>
            </a:r>
            <a:r>
              <a:rPr lang="en-US" altLang="zh-CN"/>
              <a:t>=0.35mm.</a:t>
            </a:r>
          </a:p>
          <a:p>
            <a:r>
              <a:rPr lang="en-US" altLang="zh-CN"/>
              <a:t>FFADA program</a:t>
            </a:r>
          </a:p>
          <a:p>
            <a:r>
              <a:rPr lang="en-US" altLang="zh-CN"/>
              <a:t>Matching section, CCS, Final Doublet.</a:t>
            </a:r>
          </a:p>
          <a:p>
            <a:r>
              <a:rPr lang="en-US" altLang="zh-CN"/>
              <a:t>Non-interlaced sextupoles</a:t>
            </a:r>
          </a:p>
          <a:p>
            <a:endParaRPr lang="en-US" altLang="zh-CN"/>
          </a:p>
        </p:txBody>
      </p:sp>
      <p:sp>
        <p:nvSpPr>
          <p:cNvPr id="2" name="矩形 1"/>
          <p:cNvSpPr/>
          <p:nvPr/>
        </p:nvSpPr>
        <p:spPr>
          <a:xfrm>
            <a:off x="5436096" y="6309320"/>
            <a:ext cx="3417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(baisha@ihep.ac.cn)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42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/>
          <a:lstStyle/>
          <a:p>
            <a:r>
              <a:rPr lang="en-US" altLang="zh-CN">
                <a:solidFill>
                  <a:schemeClr val="hlink"/>
                </a:solidFill>
              </a:rPr>
              <a:t>IP </a:t>
            </a:r>
            <a:r>
              <a:rPr lang="el-GR" altLang="zh-CN">
                <a:solidFill>
                  <a:schemeClr val="hlink"/>
                </a:solidFill>
                <a:latin typeface="Comic Sans MS" pitchFamily="66" charset="0"/>
                <a:ea typeface="华文行楷" pitchFamily="2" charset="-122"/>
                <a:cs typeface="Times New Roman" pitchFamily="18" charset="0"/>
              </a:rPr>
              <a:t>β</a:t>
            </a:r>
            <a:r>
              <a:rPr lang="en-US" altLang="zh-CN" baseline="-25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=1mm</a:t>
            </a:r>
            <a:endParaRPr lang="el-GR" altLang="zh-CN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4275" y="1600200"/>
            <a:ext cx="6775450" cy="4525963"/>
          </a:xfrm>
          <a:noFill/>
          <a:ln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7391400" y="3276600"/>
            <a:ext cx="1752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at IP: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bx=0.2 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by=1 mm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L*=3.5 m</a:t>
            </a:r>
          </a:p>
        </p:txBody>
      </p:sp>
      <p:sp>
        <p:nvSpPr>
          <p:cNvPr id="2" name="矩形 1"/>
          <p:cNvSpPr/>
          <p:nvPr/>
        </p:nvSpPr>
        <p:spPr>
          <a:xfrm>
            <a:off x="5508104" y="6381328"/>
            <a:ext cx="3417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(baisha@ihep.ac.cn)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54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Beta Function at IP vs momentum</a:t>
            </a: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600200"/>
            <a:ext cx="6927850" cy="4525963"/>
          </a:xfrm>
          <a:noFill/>
          <a:ln/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67544" y="6165304"/>
            <a:ext cx="8020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0000"/>
                </a:solidFill>
              </a:rPr>
              <a:t>Good region of ±0.4% in </a:t>
            </a:r>
            <a:r>
              <a:rPr lang="en-US" altLang="zh-CN" dirty="0" err="1">
                <a:solidFill>
                  <a:srgbClr val="000000"/>
                </a:solidFill>
              </a:rPr>
              <a:t>Dp</a:t>
            </a:r>
            <a:r>
              <a:rPr lang="en-US" altLang="zh-CN" dirty="0">
                <a:solidFill>
                  <a:srgbClr val="000000"/>
                </a:solidFill>
              </a:rPr>
              <a:t>/p is necessary for the core in beam distribution. </a:t>
            </a:r>
          </a:p>
        </p:txBody>
      </p:sp>
      <p:sp>
        <p:nvSpPr>
          <p:cNvPr id="2" name="矩形 1"/>
          <p:cNvSpPr/>
          <p:nvPr/>
        </p:nvSpPr>
        <p:spPr>
          <a:xfrm>
            <a:off x="5726077" y="6504514"/>
            <a:ext cx="3417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(baisha@ihep.ac.cn)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25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/>
          <a:lstStyle/>
          <a:p>
            <a:r>
              <a:rPr lang="en-US" altLang="zh-CN">
                <a:solidFill>
                  <a:schemeClr val="hlink"/>
                </a:solidFill>
              </a:rPr>
              <a:t>IP low</a:t>
            </a:r>
            <a:r>
              <a:rPr lang="el-GR" altLang="zh-CN">
                <a:solidFill>
                  <a:schemeClr val="hlink"/>
                </a:solidFill>
                <a:latin typeface="Comic Sans MS" pitchFamily="66" charset="0"/>
                <a:ea typeface="华文行楷" pitchFamily="2" charset="-122"/>
                <a:cs typeface="Times New Roman" pitchFamily="18" charset="0"/>
              </a:rPr>
              <a:t>β</a:t>
            </a:r>
            <a:r>
              <a:rPr lang="en-US" altLang="zh-CN" baseline="-25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=0.35mm</a:t>
            </a:r>
            <a:endParaRPr lang="el-GR" altLang="zh-CN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600200"/>
            <a:ext cx="6719888" cy="4525963"/>
          </a:xfrm>
          <a:noFill/>
          <a:ln/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7391400" y="3276600"/>
            <a:ext cx="1752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at IP: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bx=0.041 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by=0.35 mm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</a:rPr>
              <a:t>L*=3.5 m</a:t>
            </a:r>
          </a:p>
        </p:txBody>
      </p:sp>
      <p:sp>
        <p:nvSpPr>
          <p:cNvPr id="2" name="矩形 1"/>
          <p:cNvSpPr/>
          <p:nvPr/>
        </p:nvSpPr>
        <p:spPr>
          <a:xfrm>
            <a:off x="5508104" y="6381328"/>
            <a:ext cx="3417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(baisha@ihep.ac.cn)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39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/>
              <a:t>Beta Function at IP vs momentum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691680" y="5661248"/>
            <a:ext cx="4095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mtClean="0">
                <a:solidFill>
                  <a:srgbClr val="000000"/>
                </a:solidFill>
              </a:rPr>
              <a:t>Optical bandwidth needs optimization. </a:t>
            </a:r>
            <a:endParaRPr lang="en-US" altLang="zh-CN" dirty="0">
              <a:solidFill>
                <a:srgbClr val="000000"/>
              </a:solidFill>
            </a:endParaRPr>
          </a:p>
        </p:txBody>
      </p:sp>
      <p:pic>
        <p:nvPicPr>
          <p:cNvPr id="1434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584" y="1196752"/>
            <a:ext cx="6853237" cy="4454525"/>
          </a:xfrm>
          <a:noFill/>
          <a:ln/>
        </p:spPr>
      </p:pic>
      <p:sp>
        <p:nvSpPr>
          <p:cNvPr id="2" name="矩形 1"/>
          <p:cNvSpPr/>
          <p:nvPr/>
        </p:nvSpPr>
        <p:spPr>
          <a:xfrm>
            <a:off x="5580112" y="6381328"/>
            <a:ext cx="3417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Bai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(baisha@ihep.ac.cn)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45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683" y="116632"/>
            <a:ext cx="8229600" cy="864096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5267" y="1052736"/>
            <a:ext cx="8460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A </a:t>
            </a:r>
            <a:r>
              <a:rPr lang="en-US" altLang="zh-CN" sz="2000" dirty="0"/>
              <a:t>general method of how to make an optimized parameter design of a circular </a:t>
            </a:r>
            <a:r>
              <a:rPr lang="en-US" altLang="zh-CN" sz="2000" dirty="0" err="1"/>
              <a:t>e+e</a:t>
            </a:r>
            <a:r>
              <a:rPr lang="en-US" altLang="zh-CN" sz="2000" dirty="0"/>
              <a:t>- Higgs Factory </a:t>
            </a:r>
            <a:r>
              <a:rPr lang="en-US" altLang="zh-CN" sz="2000" dirty="0" smtClean="0"/>
              <a:t>was given.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407368" y="1760622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Based on beam parameters scan and RF parameters scan, a set of optimized parameter designs for 50 km Circular </a:t>
            </a:r>
            <a:r>
              <a:rPr lang="en-US" altLang="zh-CN" sz="2000" dirty="0" smtClean="0"/>
              <a:t>e-e+ Collider (CEPC) </a:t>
            </a:r>
            <a:r>
              <a:rPr lang="en-US" altLang="zh-CN" sz="2000" dirty="0"/>
              <a:t>with different RF frequency was proposed.</a:t>
            </a:r>
            <a:endParaRPr lang="zh-CN" alt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12701" y="2769538"/>
            <a:ext cx="81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In order to reduce the total AC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power, we decrease the SR power from 50 MW (baseline design) to 25 MW even to 15 MW (low power design) . 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</a:t>
            </a:r>
            <a:r>
              <a:rPr lang="en-US" altLang="zh-CN" sz="2000" dirty="0" smtClean="0">
                <a:solidFill>
                  <a:srgbClr val="FF0000"/>
                </a:solidFill>
                <a:latin typeface="GungsuhChe" panose="02030609000101010101" pitchFamily="49" charset="-127"/>
                <a:ea typeface="GungsuhChe" panose="02030609000101010101" pitchFamily="49" charset="-127"/>
              </a:rPr>
              <a:t>Luminosity: 3.1</a:t>
            </a:r>
            <a:r>
              <a:rPr lang="en-US" altLang="zh-CN" sz="2000" dirty="0" smtClean="0">
                <a:solidFill>
                  <a:srgbClr val="FF0000"/>
                </a:solidFill>
                <a:latin typeface="GungsuhChe" panose="02030609000101010101" pitchFamily="49" charset="-127"/>
                <a:ea typeface="GungsuhChe" panose="02030609000101010101" pitchFamily="49" charset="-127"/>
                <a:sym typeface="Symbol"/>
              </a:rPr>
              <a:t>2.3  10</a:t>
            </a:r>
            <a:r>
              <a:rPr lang="en-US" altLang="zh-CN" sz="2000" baseline="30000" dirty="0" smtClean="0">
                <a:solidFill>
                  <a:srgbClr val="FF0000"/>
                </a:solidFill>
                <a:latin typeface="GungsuhChe" panose="02030609000101010101" pitchFamily="49" charset="-127"/>
                <a:ea typeface="GungsuhChe" panose="02030609000101010101" pitchFamily="49" charset="-127"/>
                <a:sym typeface="Symbol"/>
              </a:rPr>
              <a:t>34</a:t>
            </a:r>
            <a:r>
              <a:rPr lang="en-US" altLang="zh-CN" sz="2000" dirty="0" smtClean="0">
                <a:solidFill>
                  <a:srgbClr val="FF0000"/>
                </a:solidFill>
                <a:latin typeface="GungsuhChe" panose="02030609000101010101" pitchFamily="49" charset="-127"/>
                <a:ea typeface="GungsuhChe" panose="02030609000101010101" pitchFamily="49" charset="-127"/>
                <a:sym typeface="Symbol"/>
              </a:rPr>
              <a:t> cm</a:t>
            </a:r>
            <a:r>
              <a:rPr lang="en-US" altLang="zh-CN" sz="2000" baseline="30000" dirty="0" smtClean="0">
                <a:solidFill>
                  <a:srgbClr val="FF0000"/>
                </a:solidFill>
                <a:latin typeface="GungsuhChe" panose="02030609000101010101" pitchFamily="49" charset="-127"/>
                <a:ea typeface="GungsuhChe" panose="02030609000101010101" pitchFamily="49" charset="-127"/>
                <a:sym typeface="Symbol"/>
              </a:rPr>
              <a:t>-2</a:t>
            </a:r>
            <a:r>
              <a:rPr lang="en-US" altLang="zh-CN" sz="2000" dirty="0" smtClean="0">
                <a:solidFill>
                  <a:srgbClr val="FF0000"/>
                </a:solidFill>
                <a:latin typeface="GungsuhChe" panose="02030609000101010101" pitchFamily="49" charset="-127"/>
                <a:ea typeface="GungsuhChe" panose="02030609000101010101" pitchFamily="49" charset="-127"/>
                <a:sym typeface="Symbol"/>
              </a:rPr>
              <a:t>s</a:t>
            </a:r>
            <a:r>
              <a:rPr lang="en-US" altLang="zh-CN" sz="2000" baseline="30000" dirty="0" smtClean="0">
                <a:solidFill>
                  <a:srgbClr val="FF0000"/>
                </a:solidFill>
                <a:latin typeface="GungsuhChe" panose="02030609000101010101" pitchFamily="49" charset="-127"/>
                <a:ea typeface="GungsuhChe" panose="02030609000101010101" pitchFamily="49" charset="-127"/>
                <a:sym typeface="Symbol"/>
              </a:rPr>
              <a:t>-1</a:t>
            </a:r>
            <a:endParaRPr lang="en-US" altLang="zh-CN" sz="2000" baseline="30000" dirty="0" smtClean="0">
              <a:solidFill>
                <a:srgbClr val="FF0000"/>
              </a:solidFill>
              <a:latin typeface="GungsuhChe" panose="02030609000101010101" pitchFamily="49" charset="-127"/>
              <a:ea typeface="GungsuhChe" panose="02030609000101010101" pitchFamily="49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9459" y="3785201"/>
            <a:ext cx="8456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Recover the luminosity to the baseline design (3.1</a:t>
            </a:r>
            <a:r>
              <a:rPr lang="en-US" altLang="zh-CN" sz="2000" dirty="0">
                <a:solidFill>
                  <a:srgbClr val="FF0000"/>
                </a:solidFill>
                <a:ea typeface="GungsuhChe" panose="02030609000101010101" pitchFamily="49" charset="-127"/>
                <a:sym typeface="Symbol"/>
              </a:rPr>
              <a:t> </a:t>
            </a:r>
            <a:r>
              <a:rPr lang="en-US" altLang="zh-CN" sz="2000" dirty="0">
                <a:ea typeface="GungsuhChe" panose="02030609000101010101" pitchFamily="49" charset="-127"/>
                <a:sym typeface="Symbol"/>
              </a:rPr>
              <a:t>10</a:t>
            </a:r>
            <a:r>
              <a:rPr lang="en-US" altLang="zh-CN" sz="2000" baseline="30000" dirty="0">
                <a:ea typeface="GungsuhChe" panose="02030609000101010101" pitchFamily="49" charset="-127"/>
                <a:sym typeface="Symbol"/>
              </a:rPr>
              <a:t>34</a:t>
            </a:r>
            <a:r>
              <a:rPr lang="en-US" altLang="zh-CN" sz="2000" dirty="0">
                <a:ea typeface="GungsuhChe" panose="02030609000101010101" pitchFamily="49" charset="-127"/>
                <a:sym typeface="Symbol"/>
              </a:rPr>
              <a:t> cm</a:t>
            </a:r>
            <a:r>
              <a:rPr lang="en-US" altLang="zh-CN" sz="2000" baseline="30000" dirty="0">
                <a:ea typeface="GungsuhChe" panose="02030609000101010101" pitchFamily="49" charset="-127"/>
                <a:sym typeface="Symbol"/>
              </a:rPr>
              <a:t>-2</a:t>
            </a:r>
            <a:r>
              <a:rPr lang="en-US" altLang="zh-CN" sz="2000" dirty="0">
                <a:ea typeface="GungsuhChe" panose="02030609000101010101" pitchFamily="49" charset="-127"/>
                <a:sym typeface="Symbol"/>
              </a:rPr>
              <a:t>s</a:t>
            </a:r>
            <a:r>
              <a:rPr lang="en-US" altLang="zh-CN" sz="2000" baseline="30000" dirty="0">
                <a:ea typeface="GungsuhChe" panose="02030609000101010101" pitchFamily="49" charset="-127"/>
                <a:sym typeface="Symbol"/>
              </a:rPr>
              <a:t>-1</a:t>
            </a:r>
            <a:r>
              <a:rPr lang="en-US" altLang="zh-CN" sz="2000" dirty="0" smtClean="0"/>
              <a:t>) by the low power scheme.  But we undertake the challenge of technology (ultra-low </a:t>
            </a:r>
            <a:r>
              <a:rPr lang="en-US" altLang="zh-CN" sz="2000" dirty="0" smtClean="0">
                <a:sym typeface="Symbol"/>
              </a:rPr>
              <a:t>* and ultra-flat beam</a:t>
            </a:r>
            <a:r>
              <a:rPr lang="en-US" altLang="zh-CN" sz="2000" dirty="0" smtClean="0"/>
              <a:t>).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399728" y="5445224"/>
            <a:ext cx="82767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There are two FFS Design considerations: the local-compact FFS </a:t>
            </a:r>
            <a:r>
              <a:rPr lang="en-US" altLang="zh-CN" sz="2000" dirty="0" err="1"/>
              <a:t>Desgin</a:t>
            </a:r>
            <a:r>
              <a:rPr lang="en-US" altLang="zh-CN" sz="2000" dirty="0"/>
              <a:t> which we tried to reduce the L* to reduce the chromatic aberrations and </a:t>
            </a:r>
            <a:r>
              <a:rPr lang="en-US" altLang="zh-CN" sz="2000"/>
              <a:t>local </a:t>
            </a:r>
            <a:r>
              <a:rPr lang="en-US" altLang="zh-CN" sz="2000" smtClean="0"/>
              <a:t>non-compact </a:t>
            </a:r>
            <a:r>
              <a:rPr lang="en-US" altLang="zh-CN" sz="2000" dirty="0"/>
              <a:t>FFS </a:t>
            </a:r>
            <a:r>
              <a:rPr lang="en-US" altLang="zh-CN" sz="2000" dirty="0" err="1"/>
              <a:t>Desgin</a:t>
            </a:r>
            <a:r>
              <a:rPr lang="en-US" altLang="zh-CN" sz="2000" dirty="0"/>
              <a:t> which using the non interleaved </a:t>
            </a:r>
            <a:r>
              <a:rPr lang="en-US" altLang="zh-CN" sz="2000" dirty="0" err="1"/>
              <a:t>sextupoles</a:t>
            </a:r>
            <a:r>
              <a:rPr lang="en-US" altLang="zh-CN" sz="2000" dirty="0"/>
              <a:t> to reduce the third order "kick".</a:t>
            </a:r>
            <a:endParaRPr lang="zh-CN" alt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85266" y="4941168"/>
            <a:ext cx="8939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70km CEPC optimized design was done, including normal and low power scheme.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2395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References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altLang="zh-CN" sz="2200" dirty="0"/>
              <a:t>J. </a:t>
            </a:r>
            <a:r>
              <a:rPr lang="en-US" altLang="zh-CN" sz="2200" dirty="0" err="1"/>
              <a:t>Gao</a:t>
            </a:r>
            <a:r>
              <a:rPr lang="en-US" altLang="zh-CN" sz="2200" dirty="0"/>
              <a:t>, </a:t>
            </a:r>
            <a:r>
              <a:rPr lang="en-US" altLang="zh-CN" sz="2200" dirty="0" smtClean="0"/>
              <a:t>“</a:t>
            </a:r>
            <a:r>
              <a:rPr lang="en-US" altLang="zh-CN" sz="2200" dirty="0" err="1"/>
              <a:t>emittance</a:t>
            </a:r>
            <a:r>
              <a:rPr lang="en-US" altLang="zh-CN" sz="2200" dirty="0"/>
              <a:t> growth and beam lifetime limitations due to beam-beam effects in </a:t>
            </a:r>
            <a:r>
              <a:rPr lang="en-US" altLang="zh-CN" sz="2200" dirty="0" err="1"/>
              <a:t>e+e</a:t>
            </a:r>
            <a:r>
              <a:rPr lang="en-US" altLang="zh-CN" sz="2200" dirty="0"/>
              <a:t>- storage rings</a:t>
            </a:r>
            <a:r>
              <a:rPr lang="en-US" altLang="zh-CN" sz="2200" dirty="0" smtClean="0"/>
              <a:t>”, </a:t>
            </a:r>
            <a:r>
              <a:rPr lang="en-US" altLang="zh-CN" sz="2200" dirty="0" err="1" smtClean="0"/>
              <a:t>Nucl</a:t>
            </a:r>
            <a:r>
              <a:rPr lang="en-US" altLang="zh-CN" sz="2200" dirty="0"/>
              <a:t>. Instr. and methods</a:t>
            </a:r>
            <a:r>
              <a:rPr lang="en-US" altLang="zh-CN" sz="2200" b="1" dirty="0"/>
              <a:t> A533</a:t>
            </a:r>
            <a:r>
              <a:rPr lang="zh-CN" altLang="zh-CN" sz="2200" dirty="0"/>
              <a:t>（</a:t>
            </a:r>
            <a:r>
              <a:rPr lang="en-US" altLang="zh-CN" sz="2200" dirty="0"/>
              <a:t>2004</a:t>
            </a:r>
            <a:r>
              <a:rPr lang="zh-CN" altLang="zh-CN" sz="2200" dirty="0"/>
              <a:t>）</a:t>
            </a:r>
            <a:r>
              <a:rPr lang="en-US" altLang="zh-CN" sz="2200" dirty="0"/>
              <a:t>p. 270-274.</a:t>
            </a:r>
            <a:endParaRPr lang="zh-CN" altLang="zh-CN" sz="2200" dirty="0"/>
          </a:p>
          <a:p>
            <a:pPr lvl="0"/>
            <a:r>
              <a:rPr lang="en-US" altLang="zh-CN" sz="2200" dirty="0"/>
              <a:t>V. </a:t>
            </a:r>
            <a:r>
              <a:rPr lang="en-US" altLang="zh-CN" sz="2200" dirty="0" err="1"/>
              <a:t>Telnov</a:t>
            </a:r>
            <a:r>
              <a:rPr lang="en-US" altLang="zh-CN" sz="2200" dirty="0"/>
              <a:t>, </a:t>
            </a:r>
            <a:r>
              <a:rPr lang="en-US" altLang="zh-CN" sz="2200" dirty="0" smtClean="0"/>
              <a:t>“Restriction </a:t>
            </a:r>
            <a:r>
              <a:rPr lang="en-US" altLang="zh-CN" sz="2200" dirty="0"/>
              <a:t>on the energy and luminosity of </a:t>
            </a:r>
            <a:r>
              <a:rPr lang="en-US" altLang="zh-CN" sz="2200" dirty="0" err="1"/>
              <a:t>e+e</a:t>
            </a:r>
            <a:r>
              <a:rPr lang="en-US" altLang="zh-CN" sz="2200" dirty="0"/>
              <a:t>- storage rings due to </a:t>
            </a:r>
            <a:r>
              <a:rPr lang="en-US" altLang="zh-CN" sz="2200" dirty="0" err="1" smtClean="0"/>
              <a:t>beamstrahlung</a:t>
            </a:r>
            <a:r>
              <a:rPr lang="en-US" altLang="zh-CN" sz="2200" dirty="0" smtClean="0"/>
              <a:t>”, </a:t>
            </a:r>
            <a:r>
              <a:rPr lang="en-US" altLang="zh-CN" sz="2200" dirty="0"/>
              <a:t>arXiv:1203.6563v, 29 March 2012.</a:t>
            </a:r>
            <a:endParaRPr lang="zh-CN" altLang="zh-CN" sz="2200" dirty="0"/>
          </a:p>
          <a:p>
            <a:pPr lvl="0"/>
            <a:r>
              <a:rPr lang="en-US" altLang="zh-CN" sz="2200" dirty="0"/>
              <a:t>V. </a:t>
            </a:r>
            <a:r>
              <a:rPr lang="en-US" altLang="zh-CN" sz="2200" dirty="0" err="1"/>
              <a:t>Telnov</a:t>
            </a:r>
            <a:r>
              <a:rPr lang="en-US" altLang="zh-CN" sz="2200" dirty="0"/>
              <a:t>, </a:t>
            </a:r>
            <a:r>
              <a:rPr lang="en-US" altLang="zh-CN" sz="2200" dirty="0" smtClean="0"/>
              <a:t>“Limitation </a:t>
            </a:r>
            <a:r>
              <a:rPr lang="en-US" altLang="zh-CN" sz="2200" dirty="0"/>
              <a:t>on the luminosity of </a:t>
            </a:r>
            <a:r>
              <a:rPr lang="en-US" altLang="zh-CN" sz="2200" dirty="0" err="1"/>
              <a:t>e+e</a:t>
            </a:r>
            <a:r>
              <a:rPr lang="en-US" altLang="zh-CN" sz="2200" dirty="0"/>
              <a:t>- storage rings due to </a:t>
            </a:r>
            <a:r>
              <a:rPr lang="en-US" altLang="zh-CN" sz="2200" dirty="0" err="1" smtClean="0"/>
              <a:t>beamstrahlung</a:t>
            </a:r>
            <a:r>
              <a:rPr lang="en-US" altLang="zh-CN" sz="2200" dirty="0" smtClean="0"/>
              <a:t>”, </a:t>
            </a:r>
            <a:r>
              <a:rPr lang="en-US" altLang="zh-CN" sz="2200" dirty="0"/>
              <a:t>HF2012, November 15, 2012.</a:t>
            </a:r>
            <a:endParaRPr lang="zh-CN" altLang="zh-CN" sz="2200" dirty="0"/>
          </a:p>
          <a:p>
            <a:pPr lvl="0"/>
            <a:r>
              <a:rPr lang="en-US" altLang="zh-CN" sz="2200" dirty="0" smtClean="0"/>
              <a:t>Dou </a:t>
            </a:r>
            <a:r>
              <a:rPr lang="en-US" altLang="zh-CN" sz="2200" dirty="0"/>
              <a:t>Wang, </a:t>
            </a:r>
            <a:r>
              <a:rPr lang="en-US" altLang="zh-CN" sz="2200" dirty="0" err="1"/>
              <a:t>Jie</a:t>
            </a:r>
            <a:r>
              <a:rPr lang="en-US" altLang="zh-CN" sz="2200" dirty="0"/>
              <a:t> </a:t>
            </a:r>
            <a:r>
              <a:rPr lang="en-US" altLang="zh-CN" sz="2200" dirty="0" err="1"/>
              <a:t>Gao</a:t>
            </a:r>
            <a:r>
              <a:rPr lang="en-US" altLang="zh-CN" sz="2200" dirty="0"/>
              <a:t> et al., “Optimization parameter design of a circular </a:t>
            </a:r>
            <a:r>
              <a:rPr lang="en-US" altLang="zh-CN" sz="2200" dirty="0" err="1"/>
              <a:t>e+e</a:t>
            </a:r>
            <a:r>
              <a:rPr lang="en-US" altLang="zh-CN" sz="2200" dirty="0"/>
              <a:t>- Higgs factory”, Chinese Physics C Vol. 37, No. 9 (2013).</a:t>
            </a:r>
            <a:endParaRPr lang="zh-CN" altLang="zh-CN" sz="2200" dirty="0"/>
          </a:p>
          <a:p>
            <a:pPr lvl="0"/>
            <a:r>
              <a:rPr lang="en-US" altLang="zh-CN" sz="2200" dirty="0"/>
              <a:t>Dou Wang, Ming </a:t>
            </a:r>
            <a:r>
              <a:rPr lang="en-US" altLang="zh-CN" sz="2200" dirty="0" err="1"/>
              <a:t>Xiao,Jie</a:t>
            </a:r>
            <a:r>
              <a:rPr lang="en-US" altLang="zh-CN" sz="2200" dirty="0"/>
              <a:t> </a:t>
            </a:r>
            <a:r>
              <a:rPr lang="en-US" altLang="zh-CN" sz="2200" dirty="0" err="1"/>
              <a:t>Gao</a:t>
            </a:r>
            <a:r>
              <a:rPr lang="en-US" altLang="zh-CN" sz="2200" dirty="0"/>
              <a:t>, “CEPC low power design”, IHEP-AC-LC-Note2013-015, 7 Aug. 2013.</a:t>
            </a:r>
            <a:endParaRPr lang="zh-CN" altLang="zh-CN" sz="2200" dirty="0"/>
          </a:p>
          <a:p>
            <a:pPr lvl="0"/>
            <a:r>
              <a:rPr lang="en-US" altLang="zh-CN" sz="2200" dirty="0"/>
              <a:t>Dou Wang, Ming Xiao, </a:t>
            </a:r>
            <a:r>
              <a:rPr lang="en-US" altLang="zh-CN" sz="2200" dirty="0" err="1"/>
              <a:t>Jie</a:t>
            </a:r>
            <a:r>
              <a:rPr lang="en-US" altLang="zh-CN" sz="2200" dirty="0"/>
              <a:t> </a:t>
            </a:r>
            <a:r>
              <a:rPr lang="en-US" altLang="zh-CN" sz="2200" dirty="0" err="1"/>
              <a:t>Gao</a:t>
            </a:r>
            <a:r>
              <a:rPr lang="en-US" altLang="zh-CN" sz="2200" dirty="0"/>
              <a:t>, “CEPC low power scheme with ultra-low </a:t>
            </a:r>
            <a:r>
              <a:rPr lang="en-US" altLang="zh-CN" sz="2200" dirty="0" err="1"/>
              <a:t>betay</a:t>
            </a:r>
            <a:r>
              <a:rPr lang="en-US" altLang="zh-CN" sz="2200" dirty="0"/>
              <a:t>”, IHEP-AC-LC-Note2013-020, 9 Sep. 2013</a:t>
            </a:r>
            <a:r>
              <a:rPr lang="en-US" altLang="zh-CN" sz="2200" dirty="0" smtClean="0"/>
              <a:t>.</a:t>
            </a:r>
          </a:p>
          <a:p>
            <a:r>
              <a:rPr lang="en-US" altLang="zh-CN" sz="2200" dirty="0"/>
              <a:t>Dou Wang, Ming Xiao, </a:t>
            </a:r>
            <a:r>
              <a:rPr lang="en-US" altLang="zh-CN" sz="2200" dirty="0" err="1"/>
              <a:t>Jie</a:t>
            </a:r>
            <a:r>
              <a:rPr lang="en-US" altLang="zh-CN" sz="2200" dirty="0"/>
              <a:t> </a:t>
            </a:r>
            <a:r>
              <a:rPr lang="en-US" altLang="zh-CN" sz="2200" dirty="0" err="1"/>
              <a:t>Gao</a:t>
            </a:r>
            <a:r>
              <a:rPr lang="en-US" altLang="zh-CN" sz="2200" dirty="0"/>
              <a:t>, “CEPC low power scheme with </a:t>
            </a:r>
            <a:r>
              <a:rPr lang="en-US" altLang="zh-CN" sz="2200" dirty="0" smtClean="0"/>
              <a:t>recovered luminosity”, </a:t>
            </a:r>
            <a:r>
              <a:rPr lang="en-US" altLang="zh-CN" sz="2200" dirty="0"/>
              <a:t>IHEP-AC-LC-Note2013-022</a:t>
            </a:r>
            <a:r>
              <a:rPr lang="en-US" altLang="zh-CN" sz="2200" dirty="0" smtClean="0"/>
              <a:t>, 16 </a:t>
            </a:r>
            <a:r>
              <a:rPr lang="en-US" altLang="zh-CN" sz="2200" dirty="0"/>
              <a:t>Sep. 2013.</a:t>
            </a:r>
          </a:p>
          <a:p>
            <a:r>
              <a:rPr lang="en-US" altLang="zh-CN" sz="2200" dirty="0"/>
              <a:t>Dou Wang, Ming Xiao, </a:t>
            </a:r>
            <a:r>
              <a:rPr lang="en-US" altLang="zh-CN" sz="2200" dirty="0" err="1"/>
              <a:t>Jie</a:t>
            </a:r>
            <a:r>
              <a:rPr lang="en-US" altLang="zh-CN" sz="2200" dirty="0"/>
              <a:t> </a:t>
            </a:r>
            <a:r>
              <a:rPr lang="en-US" altLang="zh-CN" sz="2200" dirty="0" err="1"/>
              <a:t>Gao</a:t>
            </a:r>
            <a:r>
              <a:rPr lang="en-US" altLang="zh-CN" sz="2200" dirty="0"/>
              <a:t>, </a:t>
            </a:r>
            <a:r>
              <a:rPr lang="en-US" altLang="zh-CN" sz="2200" dirty="0" smtClean="0"/>
              <a:t>“</a:t>
            </a:r>
            <a:r>
              <a:rPr lang="en-US" altLang="zh-CN" sz="2200" dirty="0"/>
              <a:t>70 km CEPC optimized design</a:t>
            </a:r>
            <a:r>
              <a:rPr lang="en-US" altLang="zh-CN" sz="2200" dirty="0" smtClean="0"/>
              <a:t>”, </a:t>
            </a:r>
            <a:r>
              <a:rPr lang="en-US" altLang="zh-CN" sz="2200" dirty="0"/>
              <a:t>IHEP-AC-LC-Note2013-018</a:t>
            </a:r>
            <a:r>
              <a:rPr lang="en-US" altLang="zh-CN" sz="2200" dirty="0" smtClean="0"/>
              <a:t>, 23 Aug. </a:t>
            </a:r>
            <a:r>
              <a:rPr lang="en-US" altLang="zh-CN" sz="2200" dirty="0"/>
              <a:t>2013</a:t>
            </a:r>
            <a:r>
              <a:rPr lang="en-US" altLang="zh-CN" sz="2200" dirty="0" smtClean="0"/>
              <a:t>.</a:t>
            </a:r>
            <a:endParaRPr lang="zh-CN" altLang="zh-CN" sz="22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95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07704" y="2276872"/>
            <a:ext cx="52968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Thank you!</a:t>
            </a:r>
            <a:endParaRPr lang="zh-CN" altLang="en-US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3118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Constraints from IP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428306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400" dirty="0" smtClean="0">
                <a:solidFill>
                  <a:prstClr val="black"/>
                </a:solidFill>
              </a:rPr>
              <a:t>Beam-beam </a:t>
            </a:r>
            <a:r>
              <a:rPr lang="en-US" altLang="zh-CN" sz="2400" dirty="0">
                <a:solidFill>
                  <a:prstClr val="black"/>
                </a:solidFill>
              </a:rPr>
              <a:t>parameter limit coming from beam </a:t>
            </a:r>
            <a:r>
              <a:rPr lang="en-US" altLang="zh-CN" sz="2400" dirty="0" err="1">
                <a:solidFill>
                  <a:prstClr val="black"/>
                </a:solidFill>
              </a:rPr>
              <a:t>emittance</a:t>
            </a:r>
            <a:r>
              <a:rPr lang="en-US" altLang="zh-CN" sz="2400" dirty="0">
                <a:solidFill>
                  <a:prstClr val="black"/>
                </a:solidFill>
              </a:rPr>
              <a:t> </a:t>
            </a:r>
            <a:r>
              <a:rPr lang="en-US" altLang="zh-CN" sz="2400" dirty="0" smtClean="0">
                <a:solidFill>
                  <a:prstClr val="black"/>
                </a:solidFill>
              </a:rPr>
              <a:t>blow-up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7544" y="3315254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400" dirty="0">
                <a:solidFill>
                  <a:prstClr val="black"/>
                </a:solidFill>
              </a:rPr>
              <a:t>Beam lifetime limit </a:t>
            </a:r>
            <a:r>
              <a:rPr lang="en-US" altLang="zh-CN" sz="2400" dirty="0" smtClean="0">
                <a:solidFill>
                  <a:prstClr val="black"/>
                </a:solidFill>
              </a:rPr>
              <a:t>due </a:t>
            </a:r>
            <a:r>
              <a:rPr lang="en-US" altLang="zh-CN" sz="2400" dirty="0">
                <a:solidFill>
                  <a:prstClr val="black"/>
                </a:solidFill>
              </a:rPr>
              <a:t>to </a:t>
            </a:r>
            <a:r>
              <a:rPr lang="en-US" altLang="zh-CN" sz="2400" dirty="0" err="1" smtClean="0">
                <a:solidFill>
                  <a:prstClr val="black"/>
                </a:solidFill>
              </a:rPr>
              <a:t>beamstrahlung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544" y="4811992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400" dirty="0" smtClean="0">
                <a:solidFill>
                  <a:prstClr val="black"/>
                </a:solidFill>
              </a:rPr>
              <a:t>Extra energy spread due </a:t>
            </a:r>
            <a:r>
              <a:rPr lang="en-US" altLang="zh-CN" sz="2400" dirty="0">
                <a:solidFill>
                  <a:prstClr val="black"/>
                </a:solidFill>
              </a:rPr>
              <a:t>to </a:t>
            </a:r>
            <a:r>
              <a:rPr lang="en-US" altLang="zh-CN" sz="2400" dirty="0" err="1">
                <a:solidFill>
                  <a:prstClr val="black"/>
                </a:solidFill>
              </a:rPr>
              <a:t>beamstrahlung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1475733"/>
              </p:ext>
            </p:extLst>
          </p:nvPr>
        </p:nvGraphicFramePr>
        <p:xfrm>
          <a:off x="3660559" y="2348880"/>
          <a:ext cx="2005169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3" name="Equation" r:id="rId3" imgW="1244060" imgH="495085" progId="Equation.DSMT4">
                  <p:embed/>
                </p:oleObj>
              </mc:Choice>
              <mc:Fallback>
                <p:oleObj name="Equation" r:id="rId3" imgW="1244060" imgH="49508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0559" y="2348880"/>
                        <a:ext cx="2005169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159310"/>
              </p:ext>
            </p:extLst>
          </p:nvPr>
        </p:nvGraphicFramePr>
        <p:xfrm>
          <a:off x="3768472" y="3933056"/>
          <a:ext cx="1892027" cy="734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4" name="Equation" r:id="rId5" imgW="1117440" imgH="431640" progId="Equation.DSMT4">
                  <p:embed/>
                </p:oleObj>
              </mc:Choice>
              <mc:Fallback>
                <p:oleObj name="Equation" r:id="rId5" imgW="111744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8472" y="3933056"/>
                        <a:ext cx="1892027" cy="7349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245880"/>
              </p:ext>
            </p:extLst>
          </p:nvPr>
        </p:nvGraphicFramePr>
        <p:xfrm>
          <a:off x="4139952" y="5517232"/>
          <a:ext cx="1152128" cy="702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" name="Equation" r:id="rId7" imgW="634725" imgH="393529" progId="Equation.DSMT4">
                  <p:embed/>
                </p:oleObj>
              </mc:Choice>
              <mc:Fallback>
                <p:oleObj name="Equation" r:id="rId7" imgW="63472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5517232"/>
                        <a:ext cx="1152128" cy="7025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87624" y="2564904"/>
            <a:ext cx="1980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err="1" smtClean="0">
                <a:solidFill>
                  <a:schemeClr val="tx2"/>
                </a:solidFill>
              </a:rPr>
              <a:t>Gao’s</a:t>
            </a:r>
            <a:r>
              <a:rPr lang="en-US" altLang="zh-CN" sz="2000" b="1" dirty="0" smtClean="0">
                <a:solidFill>
                  <a:schemeClr val="tx2"/>
                </a:solidFill>
              </a:rPr>
              <a:t> theory</a:t>
            </a:r>
            <a:r>
              <a:rPr lang="en-US" altLang="zh-CN" b="1" dirty="0" smtClean="0">
                <a:solidFill>
                  <a:schemeClr val="tx2"/>
                </a:solidFill>
              </a:rPr>
              <a:t>:</a:t>
            </a:r>
            <a:endParaRPr lang="zh-CN" altLang="en-US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1600" y="4077072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2"/>
                </a:solidFill>
              </a:rPr>
              <a:t>Valery </a:t>
            </a:r>
            <a:r>
              <a:rPr lang="en-US" altLang="zh-CN" sz="2000" b="1" dirty="0" err="1" smtClean="0">
                <a:solidFill>
                  <a:schemeClr val="tx2"/>
                </a:solidFill>
              </a:rPr>
              <a:t>Telnov</a:t>
            </a:r>
            <a:r>
              <a:rPr lang="en-US" altLang="zh-CN" sz="2000" b="1" dirty="0" smtClean="0">
                <a:solidFill>
                  <a:schemeClr val="tx2"/>
                </a:solidFill>
              </a:rPr>
              <a:t>’ theory</a:t>
            </a:r>
            <a:endParaRPr lang="zh-CN" altLang="en-US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50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luminosity of circular collider</a:t>
            </a:r>
            <a:endParaRPr lang="zh-CN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730489"/>
              </p:ext>
            </p:extLst>
          </p:nvPr>
        </p:nvGraphicFramePr>
        <p:xfrm>
          <a:off x="1331640" y="2204864"/>
          <a:ext cx="509920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" name="Equation" r:id="rId3" imgW="3200400" imgH="444500" progId="Equation.DSMT4">
                  <p:embed/>
                </p:oleObj>
              </mc:Choice>
              <mc:Fallback>
                <p:oleObj name="Equation" r:id="rId3" imgW="3200400" imgH="444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204864"/>
                        <a:ext cx="5099203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9128252"/>
              </p:ext>
            </p:extLst>
          </p:nvPr>
        </p:nvGraphicFramePr>
        <p:xfrm>
          <a:off x="1331640" y="4581128"/>
          <a:ext cx="5961865" cy="695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" name="Equation" r:id="rId5" imgW="4140000" imgH="495000" progId="Equation.DSMT4">
                  <p:embed/>
                </p:oleObj>
              </mc:Choice>
              <mc:Fallback>
                <p:oleObj name="Equation" r:id="rId5" imgW="41400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581128"/>
                        <a:ext cx="5961865" cy="6950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0906470"/>
              </p:ext>
            </p:extLst>
          </p:nvPr>
        </p:nvGraphicFramePr>
        <p:xfrm>
          <a:off x="2411760" y="5589240"/>
          <a:ext cx="1152128" cy="37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4" name="Equation" r:id="rId7" imgW="723600" imgH="228600" progId="Equation.DSMT4">
                  <p:embed/>
                </p:oleObj>
              </mc:Choice>
              <mc:Fallback>
                <p:oleObj name="Equation" r:id="rId7" imgW="723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5589240"/>
                        <a:ext cx="1152128" cy="373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接箭头连接符 9"/>
          <p:cNvCxnSpPr/>
          <p:nvPr/>
        </p:nvCxnSpPr>
        <p:spPr>
          <a:xfrm>
            <a:off x="2771800" y="2852936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38068"/>
              </p:ext>
            </p:extLst>
          </p:nvPr>
        </p:nvGraphicFramePr>
        <p:xfrm>
          <a:off x="3203848" y="3501008"/>
          <a:ext cx="231140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5" name="Equation" r:id="rId9" imgW="1434960" imgH="495000" progId="Equation.DSMT4">
                  <p:embed/>
                </p:oleObj>
              </mc:Choice>
              <mc:Fallback>
                <p:oleObj name="Equation" r:id="rId9" imgW="143496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3501008"/>
                        <a:ext cx="2311400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6683390" y="3789040"/>
            <a:ext cx="2089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rgbClr val="002060"/>
                </a:solidFill>
                <a:latin typeface="Calibri" pitchFamily="34" charset="0"/>
              </a:rPr>
              <a:t>Number of IPs</a:t>
            </a:r>
            <a:endParaRPr lang="zh-CN" alt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076056" y="3861048"/>
            <a:ext cx="360040" cy="391914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5652120" y="3973190"/>
            <a:ext cx="792088" cy="8381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6228184" y="5949280"/>
            <a:ext cx="1069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C00000"/>
                </a:solidFill>
              </a:rPr>
              <a:t>SR power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372200" y="4581128"/>
            <a:ext cx="311190" cy="432048"/>
          </a:xfrm>
          <a:prstGeom prst="ellipse">
            <a:avLst/>
          </a:prstGeom>
          <a:solidFill>
            <a:srgbClr val="00206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 flipV="1">
            <a:off x="6527795" y="5157192"/>
            <a:ext cx="0" cy="72008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11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altLang="zh-CN" sz="4000" dirty="0"/>
              <a:t>Beam parameters calculation</a:t>
            </a:r>
            <a:endParaRPr lang="zh-CN" altLang="en-US" sz="4000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102230"/>
              </p:ext>
            </p:extLst>
          </p:nvPr>
        </p:nvGraphicFramePr>
        <p:xfrm>
          <a:off x="128200" y="1463072"/>
          <a:ext cx="9001000" cy="947615"/>
        </p:xfrm>
        <a:graphic>
          <a:graphicData uri="http://schemas.openxmlformats.org/drawingml/2006/table">
            <a:tbl>
              <a:tblPr firstRow="1" firstCol="1" bandRow="1"/>
              <a:tblGrid>
                <a:gridCol w="800547"/>
                <a:gridCol w="1250302"/>
                <a:gridCol w="1388462"/>
                <a:gridCol w="973001"/>
                <a:gridCol w="972023"/>
                <a:gridCol w="972023"/>
                <a:gridCol w="694721"/>
                <a:gridCol w="832880"/>
                <a:gridCol w="1117041"/>
              </a:tblGrid>
              <a:tr h="5875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1400" i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</a:t>
                      </a:r>
                      <a:r>
                        <a:rPr lang="en-US" sz="1400" i="1" kern="100" baseline="-250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Circumference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1400" i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</a:t>
                      </a:r>
                      <a:r>
                        <a:rPr lang="en-US" sz="1400" i="1" kern="100" baseline="-250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Goal </a:t>
                      </a:r>
                      <a:r>
                        <a:rPr lang="en-US" sz="14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luminosity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1400" i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en-US" sz="1400" i="1" kern="100" baseline="-250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IP </a:t>
                      </a:r>
                      <a:r>
                        <a:rPr lang="en-US" sz="14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number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1400" i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</a:t>
                      </a:r>
                      <a:r>
                        <a:rPr lang="en-US" sz="1400" i="1" kern="100" baseline="-250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IP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SR power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/beam </a:t>
                      </a:r>
                      <a:r>
                        <a:rPr lang="en-US" sz="1400" i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</a:t>
                      </a:r>
                      <a:r>
                        <a:rPr lang="en-US" sz="1400" i="1" kern="100" baseline="-250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Bending radius </a:t>
                      </a:r>
                      <a:r>
                        <a:rPr lang="en-US" sz="1400" i="1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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aspect ratio </a:t>
                      </a:r>
                      <a:r>
                        <a:rPr lang="en-US" sz="1400" i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Coupling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US" sz="1400" i="1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</a:t>
                      </a:r>
                      <a:r>
                        <a:rPr lang="en-US" sz="1400" i="1" kern="100" baseline="-250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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acceptance </a:t>
                      </a:r>
                      <a:r>
                        <a:rPr lang="en-US" sz="1400" i="1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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120GeV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 km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10</a:t>
                      </a:r>
                      <a:r>
                        <a:rPr lang="en-US" sz="1400" kern="100" baseline="300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34 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cm</a:t>
                      </a:r>
                      <a:r>
                        <a:rPr lang="en-US" sz="1400" kern="100" baseline="300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-2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</a:t>
                      </a:r>
                      <a:r>
                        <a:rPr lang="en-US" sz="1400" kern="100" baseline="300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50 MW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6.2 km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200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0.005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5%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400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12%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6464" y="973951"/>
            <a:ext cx="3993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prstClr val="black"/>
                </a:solidFill>
              </a:rPr>
              <a:t>Input parameters 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985173"/>
              </p:ext>
            </p:extLst>
          </p:nvPr>
        </p:nvGraphicFramePr>
        <p:xfrm>
          <a:off x="1043607" y="2564904"/>
          <a:ext cx="1881531" cy="52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" name="Equation" r:id="rId3" imgW="1562100" imgH="444500" progId="Equation.DSMT4">
                  <p:embed/>
                </p:oleObj>
              </mc:Choice>
              <mc:Fallback>
                <p:oleObj name="Equation" r:id="rId3" imgW="1562100" imgH="444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7" y="2564904"/>
                        <a:ext cx="1881531" cy="5287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899664"/>
              </p:ext>
            </p:extLst>
          </p:nvPr>
        </p:nvGraphicFramePr>
        <p:xfrm>
          <a:off x="1331640" y="3140968"/>
          <a:ext cx="648072" cy="52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" name="Equation" r:id="rId5" imgW="520474" imgH="431613" progId="Equation.DSMT4">
                  <p:embed/>
                </p:oleObj>
              </mc:Choice>
              <mc:Fallback>
                <p:oleObj name="Equation" r:id="rId5" imgW="520474" imgH="43161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140968"/>
                        <a:ext cx="648072" cy="529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017695"/>
              </p:ext>
            </p:extLst>
          </p:nvPr>
        </p:nvGraphicFramePr>
        <p:xfrm>
          <a:off x="1410640" y="3645024"/>
          <a:ext cx="1006138" cy="615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1" name="Equation" r:id="rId7" imgW="799753" imgH="495085" progId="Equation.DSMT4">
                  <p:embed/>
                </p:oleObj>
              </mc:Choice>
              <mc:Fallback>
                <p:oleObj name="Equation" r:id="rId7" imgW="799753" imgH="49508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0640" y="3645024"/>
                        <a:ext cx="1006138" cy="6157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7711675"/>
              </p:ext>
            </p:extLst>
          </p:nvPr>
        </p:nvGraphicFramePr>
        <p:xfrm>
          <a:off x="1090701" y="4365104"/>
          <a:ext cx="1897123" cy="595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2" name="Equation" r:id="rId9" imgW="1536700" imgH="482600" progId="Equation.DSMT4">
                  <p:embed/>
                </p:oleObj>
              </mc:Choice>
              <mc:Fallback>
                <p:oleObj name="Equation" r:id="rId9" imgW="1536700" imgH="482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701" y="4365104"/>
                        <a:ext cx="1897123" cy="5952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4135330"/>
              </p:ext>
            </p:extLst>
          </p:nvPr>
        </p:nvGraphicFramePr>
        <p:xfrm>
          <a:off x="899592" y="5085184"/>
          <a:ext cx="2199062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" name="Equation" r:id="rId11" imgW="1866900" imgH="482600" progId="Equation.DSMT4">
                  <p:embed/>
                </p:oleObj>
              </mc:Choice>
              <mc:Fallback>
                <p:oleObj name="Equation" r:id="rId11" imgW="1866900" imgH="482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085184"/>
                        <a:ext cx="2199062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233151"/>
              </p:ext>
            </p:extLst>
          </p:nvPr>
        </p:nvGraphicFramePr>
        <p:xfrm>
          <a:off x="1259632" y="5733256"/>
          <a:ext cx="1131717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4" name="Equation" r:id="rId13" imgW="939392" imgH="482391" progId="Equation.DSMT4">
                  <p:embed/>
                </p:oleObj>
              </mc:Choice>
              <mc:Fallback>
                <p:oleObj name="Equation" r:id="rId13" imgW="939392" imgH="48239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733256"/>
                        <a:ext cx="1131717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5961265"/>
              </p:ext>
            </p:extLst>
          </p:nvPr>
        </p:nvGraphicFramePr>
        <p:xfrm>
          <a:off x="1416368" y="6381328"/>
          <a:ext cx="695887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5" name="Equation" r:id="rId15" imgW="571252" imgH="241195" progId="Equation.DSMT4">
                  <p:embed/>
                </p:oleObj>
              </mc:Choice>
              <mc:Fallback>
                <p:oleObj name="Equation" r:id="rId15" imgW="571252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6368" y="6381328"/>
                        <a:ext cx="695887" cy="2880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1559253"/>
            <a:ext cx="47320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endParaRPr lang="en-US" altLang="zh-CN" sz="600" dirty="0" smtClean="0">
              <a:solidFill>
                <a:prstClr val="black"/>
              </a:solidFill>
              <a:latin typeface="Arial" pitchFamily="34" charset="0"/>
              <a:cs typeface="宋体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dirty="0" smtClean="0">
              <a:solidFill>
                <a:prstClr val="black"/>
              </a:solidFill>
              <a:latin typeface="Arial" pitchFamily="34" charset="0"/>
              <a:cs typeface="宋体" pitchFamily="2" charset="-122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0" y="2787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600" dirty="0" smtClean="0">
                <a:solidFill>
                  <a:prstClr val="black"/>
                </a:solidFill>
                <a:latin typeface="Arial" pitchFamily="34" charset="0"/>
                <a:cs typeface="宋体" pitchFamily="2" charset="-122"/>
              </a:rPr>
              <a:t> </a:t>
            </a:r>
            <a:endParaRPr lang="en-US" altLang="zh-CN" dirty="0" smtClean="0">
              <a:solidFill>
                <a:prstClr val="black"/>
              </a:solidFill>
              <a:latin typeface="Arial" pitchFamily="34" charset="0"/>
              <a:cs typeface="宋体" pitchFamily="2" charset="-122"/>
            </a:endParaRPr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3974882"/>
              </p:ext>
            </p:extLst>
          </p:nvPr>
        </p:nvGraphicFramePr>
        <p:xfrm>
          <a:off x="6948264" y="2564904"/>
          <a:ext cx="720080" cy="655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6" name="Equation" r:id="rId17" imgW="533169" imgH="482391" progId="Equation.DSMT4">
                  <p:embed/>
                </p:oleObj>
              </mc:Choice>
              <mc:Fallback>
                <p:oleObj name="Equation" r:id="rId17" imgW="533169" imgH="48239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2564904"/>
                        <a:ext cx="720080" cy="6558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4209901"/>
              </p:ext>
            </p:extLst>
          </p:nvPr>
        </p:nvGraphicFramePr>
        <p:xfrm>
          <a:off x="5508104" y="2564904"/>
          <a:ext cx="720080" cy="628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7" name="Equation" r:id="rId19" imgW="507780" imgH="444307" progId="Equation.DSMT4">
                  <p:embed/>
                </p:oleObj>
              </mc:Choice>
              <mc:Fallback>
                <p:oleObj name="Equation" r:id="rId19" imgW="507780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2564904"/>
                        <a:ext cx="720080" cy="6283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726284"/>
              </p:ext>
            </p:extLst>
          </p:nvPr>
        </p:nvGraphicFramePr>
        <p:xfrm>
          <a:off x="6156176" y="3140968"/>
          <a:ext cx="707113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8" name="Equation" r:id="rId21" imgW="558800" imgH="457200" progId="Equation.DSMT4">
                  <p:embed/>
                </p:oleObj>
              </mc:Choice>
              <mc:Fallback>
                <p:oleObj name="Equation" r:id="rId21" imgW="5588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3140968"/>
                        <a:ext cx="707113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605286"/>
              </p:ext>
            </p:extLst>
          </p:nvPr>
        </p:nvGraphicFramePr>
        <p:xfrm>
          <a:off x="5940152" y="3717032"/>
          <a:ext cx="1309920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" name="Equation" r:id="rId23" imgW="1079500" imgH="457200" progId="Equation.DSMT4">
                  <p:embed/>
                </p:oleObj>
              </mc:Choice>
              <mc:Fallback>
                <p:oleObj name="Equation" r:id="rId23" imgW="10795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3717032"/>
                        <a:ext cx="1309920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7424668"/>
              </p:ext>
            </p:extLst>
          </p:nvPr>
        </p:nvGraphicFramePr>
        <p:xfrm>
          <a:off x="6012160" y="4329100"/>
          <a:ext cx="1129587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0" name="Equation" r:id="rId25" imgW="901700" imgH="457200" progId="Equation.DSMT4">
                  <p:embed/>
                </p:oleObj>
              </mc:Choice>
              <mc:Fallback>
                <p:oleObj name="Equation" r:id="rId25" imgW="9017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4329100"/>
                        <a:ext cx="1129587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1907207"/>
              </p:ext>
            </p:extLst>
          </p:nvPr>
        </p:nvGraphicFramePr>
        <p:xfrm>
          <a:off x="5724128" y="5085184"/>
          <a:ext cx="2232248" cy="560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1" name="Equation" r:id="rId27" imgW="2032000" imgH="508000" progId="Equation.DSMT4">
                  <p:embed/>
                </p:oleObj>
              </mc:Choice>
              <mc:Fallback>
                <p:oleObj name="Equation" r:id="rId27" imgW="2032000" imgH="508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5085184"/>
                        <a:ext cx="2232248" cy="5609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521859"/>
              </p:ext>
            </p:extLst>
          </p:nvPr>
        </p:nvGraphicFramePr>
        <p:xfrm>
          <a:off x="6228184" y="5733256"/>
          <a:ext cx="720080" cy="491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" name="Equation" r:id="rId29" imgW="647700" imgH="431800" progId="Equation.DSMT4">
                  <p:embed/>
                </p:oleObj>
              </mc:Choice>
              <mc:Fallback>
                <p:oleObj name="Equation" r:id="rId29" imgW="6477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5733256"/>
                        <a:ext cx="720080" cy="4911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6124981"/>
              </p:ext>
            </p:extLst>
          </p:nvPr>
        </p:nvGraphicFramePr>
        <p:xfrm>
          <a:off x="6228184" y="6344955"/>
          <a:ext cx="792089" cy="324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3" name="Equation" r:id="rId31" imgW="558800" imgH="228600" progId="Equation.DSMT4">
                  <p:embed/>
                </p:oleObj>
              </mc:Choice>
              <mc:Fallback>
                <p:oleObj name="Equation" r:id="rId31" imgW="558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6344955"/>
                        <a:ext cx="792089" cy="3244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4499992" y="2564904"/>
            <a:ext cx="0" cy="4104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30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78098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Beam parameter scan-1</a:t>
            </a:r>
            <a:endParaRPr lang="zh-CN" altLang="en-US" sz="4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1" y="1052736"/>
            <a:ext cx="3843499" cy="2842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000" y="1028321"/>
            <a:ext cx="3744416" cy="2963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1" y="3895218"/>
            <a:ext cx="3882553" cy="2847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404" y="3991510"/>
            <a:ext cx="3965608" cy="2707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777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/>
          </a:bodyPr>
          <a:lstStyle/>
          <a:p>
            <a:r>
              <a:rPr lang="en-US" altLang="zh-CN" sz="4000" dirty="0"/>
              <a:t>Beam parameter </a:t>
            </a:r>
            <a:r>
              <a:rPr lang="en-US" altLang="zh-CN" sz="4000" dirty="0" smtClean="0"/>
              <a:t>scan-2</a:t>
            </a:r>
            <a:endParaRPr lang="zh-CN" altLang="en-US" sz="40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7" y="1124744"/>
            <a:ext cx="407962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80319"/>
            <a:ext cx="4032448" cy="284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7" y="3819880"/>
            <a:ext cx="3987446" cy="2946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651" y="4005064"/>
            <a:ext cx="3981939" cy="2761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30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Machine parameter choice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772816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zh-CN" sz="2800" i="1" dirty="0" smtClean="0">
                <a:solidFill>
                  <a:prstClr val="black"/>
                </a:solidFill>
              </a:rPr>
              <a:t>Less IP give higher luminosity</a:t>
            </a:r>
          </a:p>
          <a:p>
            <a:r>
              <a:rPr lang="en-US" altLang="zh-CN" sz="2400" dirty="0" smtClean="0">
                <a:solidFill>
                  <a:prstClr val="black"/>
                </a:solidFill>
              </a:rPr>
              <a:t>        </a:t>
            </a:r>
            <a:r>
              <a:rPr lang="en-US" altLang="zh-CN" sz="2400" dirty="0" smtClean="0">
                <a:solidFill>
                  <a:schemeClr val="accent5">
                    <a:lumMod val="50000"/>
                  </a:schemeClr>
                </a:solidFill>
              </a:rPr>
              <a:t>choose </a:t>
            </a:r>
            <a:r>
              <a:rPr lang="en-US" altLang="zh-CN" sz="2400" i="1" dirty="0" smtClean="0">
                <a:solidFill>
                  <a:schemeClr val="accent5">
                    <a:lumMod val="50000"/>
                  </a:schemeClr>
                </a:solidFill>
              </a:rPr>
              <a:t>N</a:t>
            </a:r>
            <a:r>
              <a:rPr lang="en-US" altLang="zh-CN" sz="2400" i="1" baseline="-25000" dirty="0" smtClean="0">
                <a:solidFill>
                  <a:schemeClr val="accent5">
                    <a:lumMod val="50000"/>
                  </a:schemeClr>
                </a:solidFill>
              </a:rPr>
              <a:t>IP</a:t>
            </a:r>
            <a:r>
              <a:rPr lang="en-US" altLang="zh-CN" sz="2400" dirty="0" smtClean="0">
                <a:solidFill>
                  <a:schemeClr val="accent5">
                    <a:lumMod val="50000"/>
                  </a:schemeClr>
                </a:solidFill>
              </a:rPr>
              <a:t>=1</a:t>
            </a:r>
            <a:endParaRPr lang="en-US" altLang="zh-CN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altLang="zh-CN" sz="2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800" i="1" dirty="0" smtClean="0">
                <a:solidFill>
                  <a:prstClr val="black"/>
                </a:solidFill>
              </a:rPr>
              <a:t>Larger bending radius give higher luminosity</a:t>
            </a:r>
          </a:p>
          <a:p>
            <a:r>
              <a:rPr lang="en-US" altLang="zh-CN" sz="2400" dirty="0" smtClean="0">
                <a:solidFill>
                  <a:prstClr val="black"/>
                </a:solidFill>
              </a:rPr>
              <a:t>         </a:t>
            </a:r>
            <a:r>
              <a:rPr lang="en-US" altLang="zh-CN" sz="2400" dirty="0" smtClean="0">
                <a:solidFill>
                  <a:schemeClr val="accent5">
                    <a:lumMod val="50000"/>
                  </a:schemeClr>
                </a:solidFill>
              </a:rPr>
              <a:t>choose </a:t>
            </a:r>
            <a:r>
              <a:rPr lang="en-US" altLang="zh-CN" sz="2400" i="1" dirty="0" smtClean="0">
                <a:solidFill>
                  <a:schemeClr val="accent5">
                    <a:lumMod val="50000"/>
                  </a:schemeClr>
                </a:solidFill>
                <a:sym typeface="Symbol"/>
              </a:rPr>
              <a:t></a:t>
            </a:r>
            <a:r>
              <a:rPr lang="en-US" altLang="zh-CN" sz="2400" dirty="0" smtClean="0">
                <a:solidFill>
                  <a:schemeClr val="accent5">
                    <a:lumMod val="50000"/>
                  </a:schemeClr>
                </a:solidFill>
                <a:sym typeface="Symbol"/>
              </a:rPr>
              <a:t>=6.2 m  </a:t>
            </a:r>
            <a:r>
              <a:rPr lang="zh-CN" altLang="en-US" sz="2400" dirty="0" smtClean="0">
                <a:solidFill>
                  <a:schemeClr val="accent5">
                    <a:lumMod val="50000"/>
                  </a:schemeClr>
                </a:solidFill>
                <a:sym typeface="Symbol"/>
              </a:rPr>
              <a:t>（</a:t>
            </a:r>
            <a:r>
              <a:rPr lang="en-US" altLang="zh-CN" sz="2400" dirty="0" smtClean="0">
                <a:solidFill>
                  <a:schemeClr val="accent5">
                    <a:lumMod val="50000"/>
                  </a:schemeClr>
                </a:solidFill>
                <a:sym typeface="Symbol"/>
              </a:rPr>
              <a:t>80%</a:t>
            </a:r>
            <a:r>
              <a:rPr lang="zh-CN" altLang="en-US" sz="2400" dirty="0" smtClean="0">
                <a:solidFill>
                  <a:schemeClr val="accent5">
                    <a:lumMod val="50000"/>
                  </a:schemeClr>
                </a:solidFill>
                <a:sym typeface="Symbol"/>
              </a:rPr>
              <a:t> </a:t>
            </a:r>
            <a:r>
              <a:rPr lang="en-US" altLang="zh-CN" sz="2400" dirty="0" smtClean="0">
                <a:solidFill>
                  <a:schemeClr val="accent5">
                    <a:lumMod val="50000"/>
                  </a:schemeClr>
                </a:solidFill>
                <a:sym typeface="Symbol"/>
              </a:rPr>
              <a:t>filling factor for bending dipoles</a:t>
            </a:r>
            <a:r>
              <a:rPr lang="zh-CN" altLang="en-US" sz="2400" dirty="0" smtClean="0">
                <a:solidFill>
                  <a:schemeClr val="accent5">
                    <a:lumMod val="50000"/>
                  </a:schemeClr>
                </a:solidFill>
                <a:sym typeface="Symbol"/>
              </a:rPr>
              <a:t>）</a:t>
            </a:r>
            <a:endParaRPr lang="en-US" altLang="zh-CN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altLang="zh-CN" sz="2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CN" sz="2800" i="1" dirty="0" smtClean="0">
                <a:solidFill>
                  <a:prstClr val="black"/>
                </a:solidFill>
              </a:rPr>
              <a:t>Higher momentum acceptance give higher luminosity</a:t>
            </a:r>
          </a:p>
          <a:p>
            <a:r>
              <a:rPr lang="en-US" altLang="zh-CN" sz="2400" dirty="0" smtClean="0">
                <a:solidFill>
                  <a:prstClr val="black"/>
                </a:solidFill>
              </a:rPr>
              <a:t>         </a:t>
            </a:r>
            <a:r>
              <a:rPr lang="en-US" altLang="zh-CN" sz="2400" dirty="0" smtClean="0">
                <a:solidFill>
                  <a:schemeClr val="accent5">
                    <a:lumMod val="50000"/>
                  </a:schemeClr>
                </a:solidFill>
              </a:rPr>
              <a:t>How to choose </a:t>
            </a:r>
            <a:r>
              <a:rPr lang="en-US" altLang="zh-CN" sz="2400" i="1" dirty="0" smtClean="0">
                <a:solidFill>
                  <a:schemeClr val="accent5">
                    <a:lumMod val="50000"/>
                  </a:schemeClr>
                </a:solidFill>
                <a:sym typeface="Symbol"/>
              </a:rPr>
              <a:t></a:t>
            </a:r>
            <a:r>
              <a:rPr lang="en-US" altLang="zh-CN" sz="2400" dirty="0" smtClean="0">
                <a:solidFill>
                  <a:schemeClr val="accent5">
                    <a:lumMod val="50000"/>
                  </a:schemeClr>
                </a:solidFill>
                <a:sym typeface="Symbol"/>
              </a:rPr>
              <a:t>?</a:t>
            </a:r>
          </a:p>
          <a:p>
            <a:r>
              <a:rPr lang="en-US" altLang="zh-CN" sz="2400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 </a:t>
            </a:r>
            <a:r>
              <a:rPr lang="en-US" altLang="zh-CN" sz="2400" dirty="0" smtClean="0">
                <a:solidFill>
                  <a:schemeClr val="accent5">
                    <a:lumMod val="50000"/>
                  </a:schemeClr>
                </a:solidFill>
                <a:sym typeface="Symbol"/>
              </a:rPr>
              <a:t>        decided by RF parameters</a:t>
            </a:r>
            <a:endParaRPr lang="en-US" altLang="zh-CN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zh-CN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25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2080</TotalTime>
  <Words>2427</Words>
  <Application>Microsoft Office PowerPoint</Application>
  <PresentationFormat>全屏显示(4:3)</PresentationFormat>
  <Paragraphs>924</Paragraphs>
  <Slides>38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1" baseType="lpstr">
      <vt:lpstr>Office 主题</vt:lpstr>
      <vt:lpstr>默认设计模板</vt:lpstr>
      <vt:lpstr>Equation</vt:lpstr>
      <vt:lpstr>CEPC Machine Optimization and Final Focus Design</vt:lpstr>
      <vt:lpstr>Outline </vt:lpstr>
      <vt:lpstr>50 km Circular electron-positron Collider (CEPC) design</vt:lpstr>
      <vt:lpstr>Constraints from IP</vt:lpstr>
      <vt:lpstr>luminosity of circular collider</vt:lpstr>
      <vt:lpstr>Beam parameters calculation</vt:lpstr>
      <vt:lpstr>Beam parameter scan-1</vt:lpstr>
      <vt:lpstr>Beam parameter scan-2</vt:lpstr>
      <vt:lpstr>Machine parameter choice</vt:lpstr>
      <vt:lpstr>Constraints from RF system</vt:lpstr>
      <vt:lpstr>Choice for RF technology</vt:lpstr>
      <vt:lpstr>Optimization Parameter Design of CEPC</vt:lpstr>
      <vt:lpstr>Linear lattice design</vt:lpstr>
      <vt:lpstr>Lower power design of CEPC</vt:lpstr>
      <vt:lpstr>CEPC low power scheme with recovered luminosity</vt:lpstr>
      <vt:lpstr>Parameter comparison with exist machine</vt:lpstr>
      <vt:lpstr>PowerPoint 演示文稿</vt:lpstr>
      <vt:lpstr>Beam parameter scan -1</vt:lpstr>
      <vt:lpstr>Beam parameter scan -2</vt:lpstr>
      <vt:lpstr>RF parameter scan for 70km CEPC</vt:lpstr>
      <vt:lpstr>Lattice design for 70km CEPC</vt:lpstr>
      <vt:lpstr>Optimized machine parameters for 70km CEPC</vt:lpstr>
      <vt:lpstr>3.  Primary results of final focus design</vt:lpstr>
      <vt:lpstr>Local compact FFS design L*=1.5m</vt:lpstr>
      <vt:lpstr>IP parameters (25MW, 1.5m)</vt:lpstr>
      <vt:lpstr>Refit IP to QF1</vt:lpstr>
      <vt:lpstr>Linear lattice</vt:lpstr>
      <vt:lpstr>Chromaticity</vt:lpstr>
      <vt:lpstr>Reduce the length of Bend</vt:lpstr>
      <vt:lpstr>Local non-compact FFS design</vt:lpstr>
      <vt:lpstr>Procedure &amp; Method</vt:lpstr>
      <vt:lpstr>IP βy=1mm</vt:lpstr>
      <vt:lpstr>Beta Function at IP vs momentum</vt:lpstr>
      <vt:lpstr>IP lowβy=0.35mm</vt:lpstr>
      <vt:lpstr>Beta Function at IP vs momentum</vt:lpstr>
      <vt:lpstr>Summary</vt:lpstr>
      <vt:lpstr>References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parameter scan for 70km CEPC</dc:title>
  <dc:creator>Dou</dc:creator>
  <cp:lastModifiedBy>Dou</cp:lastModifiedBy>
  <cp:revision>52</cp:revision>
  <dcterms:created xsi:type="dcterms:W3CDTF">2013-10-09T09:13:31Z</dcterms:created>
  <dcterms:modified xsi:type="dcterms:W3CDTF">2013-10-16T19:55:02Z</dcterms:modified>
</cp:coreProperties>
</file>