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600" r:id="rId3"/>
    <p:sldId id="584" r:id="rId4"/>
    <p:sldId id="596" r:id="rId5"/>
    <p:sldId id="590" r:id="rId6"/>
    <p:sldId id="591" r:id="rId7"/>
    <p:sldId id="592" r:id="rId8"/>
    <p:sldId id="593" r:id="rId9"/>
    <p:sldId id="598" r:id="rId10"/>
    <p:sldId id="597" r:id="rId11"/>
    <p:sldId id="603" r:id="rId12"/>
    <p:sldId id="610" r:id="rId13"/>
    <p:sldId id="587" r:id="rId14"/>
    <p:sldId id="599" r:id="rId15"/>
    <p:sldId id="604" r:id="rId16"/>
    <p:sldId id="605" r:id="rId17"/>
    <p:sldId id="606" r:id="rId18"/>
    <p:sldId id="607" r:id="rId19"/>
    <p:sldId id="608" r:id="rId20"/>
    <p:sldId id="609" r:id="rId21"/>
    <p:sldId id="595" r:id="rId22"/>
    <p:sldId id="601" r:id="rId23"/>
    <p:sldId id="602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5F8BD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9930" autoAdjust="0"/>
    <p:restoredTop sz="92857" autoAdjust="0"/>
  </p:normalViewPr>
  <p:slideViewPr>
    <p:cSldViewPr snapToGrid="0" snapToObjects="1">
      <p:cViewPr>
        <p:scale>
          <a:sx n="161" d="100"/>
          <a:sy n="161" d="100"/>
        </p:scale>
        <p:origin x="-792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-4376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2.xml"/><Relationship Id="rId23" Type="http://schemas.openxmlformats.org/officeDocument/2006/relationships/slide" Target="slides/slide21.xml"/><Relationship Id="rId4" Type="http://schemas.openxmlformats.org/officeDocument/2006/relationships/slide" Target="slides/slide2.xml"/><Relationship Id="rId28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11" Type="http://schemas.openxmlformats.org/officeDocument/2006/relationships/slide" Target="slides/slide9.xml"/><Relationship Id="rId29" Type="http://schemas.openxmlformats.org/officeDocument/2006/relationships/viewProps" Target="viewProps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71181" y="6356350"/>
            <a:ext cx="3494321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Comments on CLIC phase stability, June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0190" y="6356350"/>
            <a:ext cx="367681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4348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7114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8273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682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3978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6901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4690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70080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79186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55748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2490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52863" y="6356350"/>
            <a:ext cx="380033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00190" y="6356350"/>
            <a:ext cx="3549536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181" y="6356350"/>
            <a:ext cx="3494321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Comments on CLIC phase stability, June 2013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37087" y="6356350"/>
            <a:ext cx="357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Comments on CLIC phase stability, June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2454E-8A69-2047-A37E-988A1F7F8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567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tif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emf"/><Relationship Id="rId5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3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3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3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df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df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df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Comments on CLIC </a:t>
            </a:r>
            <a:r>
              <a:rPr lang="en-US" dirty="0" smtClean="0"/>
              <a:t>P</a:t>
            </a:r>
            <a:r>
              <a:rPr lang="en-US" dirty="0" smtClean="0"/>
              <a:t>hase Stability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Schulte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44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Hardware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0624"/>
            <a:ext cx="8229600" cy="523554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RF systems</a:t>
            </a:r>
            <a:endParaRPr lang="en-US" dirty="0" smtClean="0"/>
          </a:p>
          <a:p>
            <a:pPr lvl="1"/>
            <a:r>
              <a:rPr lang="en-US" dirty="0" smtClean="0"/>
              <a:t>Measurements of errors</a:t>
            </a:r>
          </a:p>
          <a:p>
            <a:pPr lvl="1"/>
            <a:r>
              <a:rPr lang="en-US" dirty="0" err="1" smtClean="0"/>
              <a:t>Modelling</a:t>
            </a:r>
            <a:r>
              <a:rPr lang="en-US" dirty="0" smtClean="0"/>
              <a:t> </a:t>
            </a:r>
            <a:r>
              <a:rPr lang="en-US" dirty="0" smtClean="0"/>
              <a:t>of errors</a:t>
            </a:r>
          </a:p>
          <a:p>
            <a:pPr lvl="1"/>
            <a:r>
              <a:rPr lang="en-US" dirty="0" smtClean="0"/>
              <a:t>Improvements</a:t>
            </a:r>
          </a:p>
          <a:p>
            <a:r>
              <a:rPr lang="en-US" dirty="0" smtClean="0"/>
              <a:t>Feedbacks/</a:t>
            </a:r>
            <a:r>
              <a:rPr lang="en-US" dirty="0" err="1" smtClean="0"/>
              <a:t>feedforwards</a:t>
            </a:r>
            <a:endParaRPr lang="en-US" dirty="0" smtClean="0"/>
          </a:p>
          <a:p>
            <a:pPr lvl="1"/>
            <a:r>
              <a:rPr lang="en-US" dirty="0" smtClean="0"/>
              <a:t>Lattice designs</a:t>
            </a:r>
          </a:p>
          <a:p>
            <a:pPr lvl="1"/>
            <a:r>
              <a:rPr lang="en-US" dirty="0" smtClean="0"/>
              <a:t>Component design (phase monitor, kickers amplifiers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Component and beam tests</a:t>
            </a:r>
            <a:endParaRPr lang="en-US" dirty="0" smtClean="0"/>
          </a:p>
          <a:p>
            <a:r>
              <a:rPr lang="en-US" dirty="0" smtClean="0"/>
              <a:t>Timing reference system</a:t>
            </a:r>
          </a:p>
          <a:p>
            <a:pPr lvl="1"/>
            <a:r>
              <a:rPr lang="en-US" dirty="0" smtClean="0"/>
              <a:t>Local system shown in </a:t>
            </a:r>
            <a:r>
              <a:rPr lang="en-US" dirty="0" err="1" smtClean="0"/>
              <a:t>EUROTeV</a:t>
            </a:r>
            <a:endParaRPr lang="en-US" dirty="0" smtClean="0"/>
          </a:p>
          <a:p>
            <a:pPr lvl="1"/>
            <a:r>
              <a:rPr lang="en-US" dirty="0" smtClean="0"/>
              <a:t>Coupled clock system to be </a:t>
            </a:r>
            <a:r>
              <a:rPr lang="en-US" dirty="0" smtClean="0"/>
              <a:t>developed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468901" y="6356350"/>
            <a:ext cx="460650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Comments on CLIC phase stability, 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Past activities</a:t>
            </a:r>
          </a:p>
          <a:p>
            <a:pPr lvl="1"/>
            <a:r>
              <a:rPr lang="en-US" dirty="0" smtClean="0"/>
              <a:t>Development of local phase reference</a:t>
            </a:r>
          </a:p>
          <a:p>
            <a:r>
              <a:rPr lang="en-US" dirty="0" smtClean="0"/>
              <a:t>O</a:t>
            </a:r>
            <a:r>
              <a:rPr lang="en-US" dirty="0" smtClean="0"/>
              <a:t>ngoing activities</a:t>
            </a:r>
          </a:p>
          <a:p>
            <a:pPr lvl="1"/>
            <a:r>
              <a:rPr lang="en-US" dirty="0" smtClean="0"/>
              <a:t>Beam </a:t>
            </a:r>
            <a:r>
              <a:rPr lang="en-US" dirty="0" smtClean="0"/>
              <a:t>p</a:t>
            </a:r>
            <a:r>
              <a:rPr lang="en-US" dirty="0" smtClean="0"/>
              <a:t>hase jitter measurements in CTF3</a:t>
            </a:r>
          </a:p>
          <a:p>
            <a:pPr lvl="1"/>
            <a:r>
              <a:rPr lang="en-US" dirty="0" smtClean="0"/>
              <a:t>Klystron phase jitter measurements at different locations</a:t>
            </a:r>
          </a:p>
          <a:p>
            <a:pPr lvl="1"/>
            <a:r>
              <a:rPr lang="en-US" dirty="0" err="1" smtClean="0"/>
              <a:t>Modelling</a:t>
            </a:r>
            <a:r>
              <a:rPr lang="en-US" dirty="0" smtClean="0"/>
              <a:t> of expected modulator jitter</a:t>
            </a:r>
          </a:p>
          <a:p>
            <a:pPr lvl="1"/>
            <a:r>
              <a:rPr lang="en-US" dirty="0" err="1" smtClean="0"/>
              <a:t>Feedforward</a:t>
            </a:r>
            <a:r>
              <a:rPr lang="en-US" dirty="0" smtClean="0"/>
              <a:t> test in CTF3</a:t>
            </a:r>
          </a:p>
          <a:p>
            <a:pPr lvl="2"/>
            <a:r>
              <a:rPr lang="en-US" dirty="0" smtClean="0"/>
              <a:t>Phase monitors</a:t>
            </a:r>
          </a:p>
          <a:p>
            <a:pPr lvl="2"/>
            <a:r>
              <a:rPr lang="en-US" dirty="0" smtClean="0"/>
              <a:t>Fast kickers and amplifiers</a:t>
            </a:r>
          </a:p>
          <a:p>
            <a:pPr lvl="2"/>
            <a:r>
              <a:rPr lang="en-US" dirty="0" smtClean="0"/>
              <a:t>Beam test</a:t>
            </a:r>
          </a:p>
          <a:p>
            <a:pPr lvl="1"/>
            <a:r>
              <a:rPr lang="en-US" dirty="0" smtClean="0"/>
              <a:t>Development of phase </a:t>
            </a:r>
            <a:r>
              <a:rPr lang="en-US" dirty="0" err="1" smtClean="0"/>
              <a:t>stabilisation</a:t>
            </a:r>
            <a:r>
              <a:rPr lang="en-US" dirty="0" smtClean="0"/>
              <a:t> concept, beam dynamics studies</a:t>
            </a:r>
          </a:p>
          <a:p>
            <a:r>
              <a:rPr lang="en-US" dirty="0" smtClean="0"/>
              <a:t>Foreseen activities</a:t>
            </a:r>
          </a:p>
          <a:p>
            <a:pPr lvl="1"/>
            <a:r>
              <a:rPr lang="en-US" dirty="0" smtClean="0"/>
              <a:t>Distributed phase reference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CLIC Test Facility (CTF3)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8217" y="1177977"/>
            <a:ext cx="7410931" cy="53831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40252" y="3901368"/>
            <a:ext cx="1285717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High current, full</a:t>
            </a: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beam-loading operation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985985" y="1177977"/>
            <a:ext cx="1700398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Operation of isochronous lines and rings</a:t>
            </a:r>
          </a:p>
        </p:txBody>
      </p:sp>
      <p:sp>
        <p:nvSpPr>
          <p:cNvPr id="7" name="Rectangle 6"/>
          <p:cNvSpPr/>
          <p:nvPr/>
        </p:nvSpPr>
        <p:spPr>
          <a:xfrm>
            <a:off x="1569973" y="6470682"/>
            <a:ext cx="1581251" cy="24897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Bunch phase coding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286768" y="3922391"/>
            <a:ext cx="1732754" cy="83099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Beam recombination and current multiplication  by RF deflectors</a:t>
            </a:r>
            <a:endParaRPr lang="en-US" sz="12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13966" y="5354160"/>
            <a:ext cx="1623634" cy="120032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12 GHz power generation by drive beam deceleration</a:t>
            </a:r>
          </a:p>
          <a:p>
            <a:endParaRPr lang="en-US" sz="1200" b="1" dirty="0" smtClean="0">
              <a:solidFill>
                <a:srgbClr val="C00000"/>
              </a:solidFill>
              <a:latin typeface="Calibri"/>
              <a:cs typeface="Calibri"/>
            </a:endParaRP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High-gradient two-beam acceleration</a:t>
            </a:r>
            <a:endParaRPr lang="en-US" sz="12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629" y="992553"/>
            <a:ext cx="2941596" cy="171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Straight Connector 10"/>
          <p:cNvCxnSpPr/>
          <p:nvPr/>
        </p:nvCxnSpPr>
        <p:spPr>
          <a:xfrm>
            <a:off x="4237031" y="3451096"/>
            <a:ext cx="257352" cy="205970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210198" y="2921108"/>
            <a:ext cx="1062330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4 A, 1.4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us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120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425819" y="3545165"/>
            <a:ext cx="541675" cy="137648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907592" y="3590178"/>
            <a:ext cx="1071547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30 A, 140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 ns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120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3225641" y="5081554"/>
            <a:ext cx="797798" cy="248830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188303" y="5615219"/>
            <a:ext cx="1084225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30 A, 140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 ns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60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956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92875"/>
            <a:ext cx="4470805" cy="365125"/>
          </a:xfr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43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RF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CTC</a:t>
            </a:r>
            <a:r>
              <a:rPr lang="en-US" b="1" dirty="0"/>
              <a:t>-</a:t>
            </a:r>
            <a:r>
              <a:rPr lang="en-US" b="1" dirty="0" smtClean="0"/>
              <a:t>RF </a:t>
            </a:r>
            <a:r>
              <a:rPr lang="en-US" b="1" dirty="0"/>
              <a:t>(</a:t>
            </a:r>
            <a:r>
              <a:rPr lang="en-US" b="1" dirty="0" smtClean="0"/>
              <a:t>E</a:t>
            </a:r>
            <a:r>
              <a:rPr lang="en-US" b="1" dirty="0"/>
              <a:t>. </a:t>
            </a:r>
            <a:r>
              <a:rPr lang="en-US" b="1" dirty="0" smtClean="0"/>
              <a:t>Jensen)</a:t>
            </a:r>
            <a:endParaRPr lang="en-US" dirty="0" smtClean="0"/>
          </a:p>
          <a:p>
            <a:pPr lvl="1"/>
            <a:r>
              <a:rPr lang="en-US" dirty="0" smtClean="0"/>
              <a:t>Task3: DB </a:t>
            </a:r>
            <a:r>
              <a:rPr lang="en-US" dirty="0"/>
              <a:t>LLRF </a:t>
            </a:r>
            <a:r>
              <a:rPr lang="en-US" dirty="0" smtClean="0"/>
              <a:t>design</a:t>
            </a:r>
            <a:endParaRPr lang="en-US" dirty="0"/>
          </a:p>
          <a:p>
            <a:pPr lvl="2"/>
            <a:r>
              <a:rPr lang="en-US" dirty="0" smtClean="0"/>
              <a:t>Design </a:t>
            </a:r>
            <a:r>
              <a:rPr lang="en-US" dirty="0"/>
              <a:t>of LLRF system for DB with optimization for phase and amplitude </a:t>
            </a:r>
            <a:r>
              <a:rPr lang="en-US" dirty="0" smtClean="0"/>
              <a:t>stability; Designs</a:t>
            </a:r>
            <a:r>
              <a:rPr lang="en-US" dirty="0"/>
              <a:t>, measurements at other plants, </a:t>
            </a:r>
            <a:r>
              <a:rPr lang="en-US" dirty="0" err="1" smtClean="0"/>
              <a:t>modelization</a:t>
            </a:r>
            <a:r>
              <a:rPr lang="en-US" dirty="0" smtClean="0"/>
              <a:t> </a:t>
            </a:r>
            <a:r>
              <a:rPr lang="en-US" dirty="0"/>
              <a:t>tools 2011-</a:t>
            </a:r>
            <a:r>
              <a:rPr lang="en-US" dirty="0" smtClean="0"/>
              <a:t>2016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Will this be enough to cover other LL RF stability issues?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RF-DESIGN (</a:t>
            </a:r>
            <a:r>
              <a:rPr lang="en-US" b="1" dirty="0" err="1" smtClean="0"/>
              <a:t>A.Grudiev</a:t>
            </a:r>
            <a:r>
              <a:rPr lang="en-US" b="1" dirty="0" smtClean="0"/>
              <a:t>, I. </a:t>
            </a:r>
            <a:r>
              <a:rPr lang="en-US" b="1" dirty="0" err="1" smtClean="0"/>
              <a:t>Syratchev</a:t>
            </a:r>
            <a:r>
              <a:rPr lang="en-US" b="1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Task 5: Design of X-band crab cavity RF system</a:t>
            </a:r>
          </a:p>
          <a:p>
            <a:pPr lvl="2"/>
            <a:r>
              <a:rPr lang="en-US" dirty="0" smtClean="0"/>
              <a:t>Design of crab cavity and the corresponding high power RF system   2012-2016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Does this cover crab cavity low level RF?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0800" y="6356350"/>
            <a:ext cx="4361379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Comments on CLIC phase stability, 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Lattice Design/Beam Physics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CD</a:t>
            </a:r>
            <a:r>
              <a:rPr lang="en-US" b="1" dirty="0"/>
              <a:t>-</a:t>
            </a:r>
            <a:r>
              <a:rPr lang="en-US" b="1" dirty="0" smtClean="0"/>
              <a:t>DR Damping (</a:t>
            </a:r>
            <a:r>
              <a:rPr lang="en-US" b="1" dirty="0" err="1" smtClean="0"/>
              <a:t>Yannis</a:t>
            </a:r>
            <a:r>
              <a:rPr lang="en-US" b="1" dirty="0" smtClean="0"/>
              <a:t> </a:t>
            </a:r>
            <a:r>
              <a:rPr lang="en-US" b="1" dirty="0" err="1" smtClean="0"/>
              <a:t>Papaphilippou</a:t>
            </a:r>
            <a:r>
              <a:rPr lang="en-US" b="1" dirty="0" smtClean="0"/>
              <a:t>)</a:t>
            </a:r>
          </a:p>
          <a:p>
            <a:pPr lvl="1"/>
            <a:r>
              <a:rPr lang="en-US" dirty="0" smtClean="0"/>
              <a:t>Task 2</a:t>
            </a:r>
            <a:r>
              <a:rPr lang="en-US" dirty="0"/>
              <a:t>:</a:t>
            </a:r>
            <a:r>
              <a:rPr lang="en-US" dirty="0" smtClean="0"/>
              <a:t> Correction techniques</a:t>
            </a:r>
            <a:endParaRPr lang="en-US" dirty="0"/>
          </a:p>
          <a:p>
            <a:pPr lvl="2"/>
            <a:r>
              <a:rPr lang="en-US" dirty="0" smtClean="0"/>
              <a:t>Determine </a:t>
            </a:r>
            <a:r>
              <a:rPr lang="en-US" dirty="0"/>
              <a:t>dynamic tolerances and requirements for the </a:t>
            </a:r>
            <a:r>
              <a:rPr lang="en-US" dirty="0" smtClean="0"/>
              <a:t>feedback; report </a:t>
            </a:r>
            <a:r>
              <a:rPr lang="en-US" dirty="0"/>
              <a:t>2011-</a:t>
            </a:r>
            <a:r>
              <a:rPr lang="en-US" dirty="0" smtClean="0"/>
              <a:t>2016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Should make sure this contains phase stability</a:t>
            </a:r>
          </a:p>
          <a:p>
            <a:r>
              <a:rPr lang="en-US" b="1" dirty="0" smtClean="0"/>
              <a:t>CD-RTML (Andrea Latina)</a:t>
            </a:r>
          </a:p>
          <a:p>
            <a:pPr lvl="1"/>
            <a:r>
              <a:rPr lang="en-US" dirty="0" smtClean="0"/>
              <a:t>Main beam jitter sources</a:t>
            </a:r>
          </a:p>
          <a:p>
            <a:pPr lvl="1"/>
            <a:r>
              <a:rPr lang="en-US" dirty="0" smtClean="0"/>
              <a:t>Bunch compressors (with RF)</a:t>
            </a:r>
          </a:p>
          <a:p>
            <a:pPr lvl="1"/>
            <a:r>
              <a:rPr lang="en-US" dirty="0" smtClean="0"/>
              <a:t>Main beam feedback/</a:t>
            </a:r>
            <a:r>
              <a:rPr lang="en-US" dirty="0" err="1" smtClean="0"/>
              <a:t>feedforward</a:t>
            </a:r>
            <a:r>
              <a:rPr lang="en-US" dirty="0" smtClean="0"/>
              <a:t> implementation</a:t>
            </a:r>
          </a:p>
          <a:p>
            <a:r>
              <a:rPr lang="en-US" b="1" dirty="0" smtClean="0"/>
              <a:t>CD-DRV (Bernard </a:t>
            </a:r>
            <a:r>
              <a:rPr lang="en-US" b="1" dirty="0" err="1" smtClean="0"/>
              <a:t>Jeanneret</a:t>
            </a:r>
            <a:r>
              <a:rPr lang="en-US" b="1" dirty="0" smtClean="0"/>
              <a:t>)</a:t>
            </a:r>
          </a:p>
          <a:p>
            <a:pPr lvl="1"/>
            <a:r>
              <a:rPr lang="en-US" dirty="0" smtClean="0"/>
              <a:t>Drive beam jitter sources</a:t>
            </a:r>
          </a:p>
          <a:p>
            <a:pPr lvl="1"/>
            <a:r>
              <a:rPr lang="en-US" dirty="0" smtClean="0"/>
              <a:t>Bunch compressors</a:t>
            </a:r>
          </a:p>
          <a:p>
            <a:pPr lvl="1"/>
            <a:r>
              <a:rPr lang="en-US" dirty="0" smtClean="0"/>
              <a:t>Drive beam feedback/</a:t>
            </a:r>
            <a:r>
              <a:rPr lang="en-US" dirty="0" err="1" smtClean="0"/>
              <a:t>feedforward</a:t>
            </a:r>
            <a:r>
              <a:rPr lang="en-US" dirty="0" smtClean="0"/>
              <a:t> implementation</a:t>
            </a:r>
          </a:p>
          <a:p>
            <a:r>
              <a:rPr lang="en-US" b="1" dirty="0" smtClean="0"/>
              <a:t>CD-BDS (Rogelio Tomas)</a:t>
            </a:r>
          </a:p>
          <a:p>
            <a:pPr lvl="1"/>
            <a:r>
              <a:rPr lang="en-US" dirty="0" smtClean="0"/>
              <a:t>Crab cavity phasing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Integration with RF studies?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D. Schulte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0800" y="6538912"/>
            <a:ext cx="4392929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Comments on CLIC phase stability, 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Timing Reference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CTC</a:t>
            </a:r>
            <a:r>
              <a:rPr lang="en-US" b="1" dirty="0"/>
              <a:t>-</a:t>
            </a:r>
            <a:r>
              <a:rPr lang="en-US" b="1" dirty="0" smtClean="0"/>
              <a:t>CO (M</a:t>
            </a:r>
            <a:r>
              <a:rPr lang="en-US" b="1" dirty="0"/>
              <a:t>. </a:t>
            </a:r>
            <a:r>
              <a:rPr lang="en-US" b="1" dirty="0" smtClean="0"/>
              <a:t>Draper)</a:t>
            </a:r>
            <a:endParaRPr lang="en-US" dirty="0"/>
          </a:p>
          <a:p>
            <a:pPr lvl="1"/>
            <a:r>
              <a:rPr lang="en-US" dirty="0" smtClean="0"/>
              <a:t>Task1: Timing reference, </a:t>
            </a:r>
            <a:r>
              <a:rPr lang="en-US" dirty="0"/>
              <a:t>timing distribution and 10 </a:t>
            </a:r>
            <a:r>
              <a:rPr lang="en-US" dirty="0" err="1"/>
              <a:t>fs</a:t>
            </a:r>
            <a:r>
              <a:rPr lang="en-US" dirty="0"/>
              <a:t> </a:t>
            </a:r>
            <a:r>
              <a:rPr lang="en-US" dirty="0" smtClean="0"/>
              <a:t>synchronization</a:t>
            </a:r>
          </a:p>
          <a:p>
            <a:pPr lvl="2"/>
            <a:r>
              <a:rPr lang="en-US" dirty="0" smtClean="0"/>
              <a:t>Review </a:t>
            </a:r>
            <a:r>
              <a:rPr lang="en-US" dirty="0"/>
              <a:t>of specifications, design of fine-timing system, first practical </a:t>
            </a:r>
            <a:r>
              <a:rPr lang="en-US" dirty="0" smtClean="0"/>
              <a:t>demonstration</a:t>
            </a:r>
          </a:p>
          <a:p>
            <a:pPr lvl="2"/>
            <a:r>
              <a:rPr lang="en-US" dirty="0" smtClean="0"/>
              <a:t>Specifications</a:t>
            </a:r>
            <a:r>
              <a:rPr lang="en-US" dirty="0"/>
              <a:t>, Designs, Lab set-up of master-clock and distribution </a:t>
            </a:r>
            <a:r>
              <a:rPr lang="en-US" dirty="0" smtClean="0"/>
              <a:t>system</a:t>
            </a:r>
          </a:p>
          <a:p>
            <a:pPr lvl="2"/>
            <a:r>
              <a:rPr lang="en-US" dirty="0" smtClean="0"/>
              <a:t>Timing </a:t>
            </a:r>
            <a:r>
              <a:rPr lang="en-US" dirty="0"/>
              <a:t>reference for CTF3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Provide </a:t>
            </a:r>
            <a:r>
              <a:rPr lang="en-US" dirty="0"/>
              <a:t>models for integrated studies 2012-</a:t>
            </a:r>
            <a:r>
              <a:rPr lang="en-US" dirty="0" smtClean="0"/>
              <a:t>2014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Are both timing system options covered?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D. Schulte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723529" y="6538912"/>
            <a:ext cx="4487583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Comments on CLIC phase stability, 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Plan (and Components)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CTF3</a:t>
            </a:r>
            <a:r>
              <a:rPr lang="en-US" b="1" dirty="0"/>
              <a:t>-</a:t>
            </a:r>
            <a:r>
              <a:rPr lang="en-US" b="1" dirty="0" smtClean="0"/>
              <a:t>002 Drive </a:t>
            </a:r>
            <a:r>
              <a:rPr lang="en-US" b="1" dirty="0"/>
              <a:t>Beam phase feed-forward and </a:t>
            </a:r>
            <a:r>
              <a:rPr lang="en-US" b="1" dirty="0" smtClean="0"/>
              <a:t>feedbacks (P</a:t>
            </a:r>
            <a:r>
              <a:rPr lang="en-US" b="1" dirty="0"/>
              <a:t>. </a:t>
            </a:r>
            <a:r>
              <a:rPr lang="en-US" b="1" dirty="0" err="1" smtClean="0"/>
              <a:t>Skowronski</a:t>
            </a:r>
            <a:r>
              <a:rPr lang="en-US" b="1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Task </a:t>
            </a:r>
            <a:r>
              <a:rPr lang="en-US" dirty="0"/>
              <a:t>1: Drive Beam phase </a:t>
            </a:r>
            <a:r>
              <a:rPr lang="en-US" dirty="0" smtClean="0"/>
              <a:t>monitors</a:t>
            </a:r>
            <a:endParaRPr lang="en-US" dirty="0"/>
          </a:p>
          <a:p>
            <a:pPr lvl="2"/>
            <a:r>
              <a:rPr lang="en-US" dirty="0" smtClean="0"/>
              <a:t>Understand </a:t>
            </a:r>
            <a:r>
              <a:rPr lang="en-US" dirty="0"/>
              <a:t>sources of drive beam phase </a:t>
            </a:r>
            <a:r>
              <a:rPr lang="en-US" dirty="0" smtClean="0"/>
              <a:t>jitter</a:t>
            </a:r>
            <a:endParaRPr lang="en-US" dirty="0"/>
          </a:p>
          <a:p>
            <a:pPr lvl="2"/>
            <a:r>
              <a:rPr lang="en-US" dirty="0" smtClean="0"/>
              <a:t>Used </a:t>
            </a:r>
            <a:r>
              <a:rPr lang="en-US" dirty="0"/>
              <a:t>in feedbacks and feed-forward </a:t>
            </a:r>
            <a:r>
              <a:rPr lang="en-US" dirty="0" smtClean="0"/>
              <a:t>test</a:t>
            </a:r>
          </a:p>
          <a:p>
            <a:pPr lvl="2"/>
            <a:r>
              <a:rPr lang="en-US" dirty="0" smtClean="0"/>
              <a:t>Drive </a:t>
            </a:r>
            <a:r>
              <a:rPr lang="en-US" dirty="0"/>
              <a:t>Beam phase monitor prototype, phase monitor small series (2-3), electronics and </a:t>
            </a:r>
            <a:r>
              <a:rPr lang="en-US" dirty="0" smtClean="0"/>
              <a:t>acquisition; Monitor proto</a:t>
            </a:r>
            <a:r>
              <a:rPr lang="en-US" dirty="0"/>
              <a:t> </a:t>
            </a:r>
            <a:r>
              <a:rPr lang="en-US" dirty="0" smtClean="0"/>
              <a:t>2011 </a:t>
            </a:r>
            <a:r>
              <a:rPr lang="en-US" dirty="0"/>
              <a:t>– </a:t>
            </a:r>
            <a:r>
              <a:rPr lang="en-US" dirty="0" smtClean="0"/>
              <a:t>4Q, Monitor </a:t>
            </a:r>
            <a:r>
              <a:rPr lang="en-US" dirty="0"/>
              <a:t>series</a:t>
            </a:r>
            <a:r>
              <a:rPr lang="en-US" dirty="0" smtClean="0"/>
              <a:t>: 2013 </a:t>
            </a:r>
            <a:r>
              <a:rPr lang="en-US" dirty="0"/>
              <a:t>– </a:t>
            </a:r>
            <a:r>
              <a:rPr lang="en-US" dirty="0" smtClean="0"/>
              <a:t>2Q</a:t>
            </a:r>
            <a:endParaRPr lang="en-US" dirty="0"/>
          </a:p>
          <a:p>
            <a:pPr lvl="1"/>
            <a:r>
              <a:rPr lang="en-US" dirty="0" smtClean="0"/>
              <a:t>Task </a:t>
            </a:r>
            <a:r>
              <a:rPr lang="en-US" dirty="0"/>
              <a:t>2: Feed-forward </a:t>
            </a:r>
            <a:r>
              <a:rPr lang="en-US" dirty="0" smtClean="0"/>
              <a:t>kickers</a:t>
            </a:r>
          </a:p>
          <a:p>
            <a:pPr lvl="2"/>
            <a:r>
              <a:rPr lang="en-US" dirty="0" smtClean="0"/>
              <a:t>Two </a:t>
            </a:r>
            <a:r>
              <a:rPr lang="en-US" dirty="0"/>
              <a:t>strip-line </a:t>
            </a:r>
            <a:r>
              <a:rPr lang="en-US" dirty="0" smtClean="0"/>
              <a:t>kickers; 2012 </a:t>
            </a:r>
            <a:r>
              <a:rPr lang="en-US" dirty="0"/>
              <a:t>– </a:t>
            </a:r>
            <a:r>
              <a:rPr lang="en-US" dirty="0" smtClean="0"/>
              <a:t>4Q</a:t>
            </a:r>
          </a:p>
          <a:p>
            <a:pPr lvl="1"/>
            <a:r>
              <a:rPr lang="en-US" dirty="0" smtClean="0"/>
              <a:t>Task </a:t>
            </a:r>
            <a:r>
              <a:rPr lang="en-US" dirty="0"/>
              <a:t>3: Feed-forward </a:t>
            </a:r>
            <a:r>
              <a:rPr lang="en-US" dirty="0" err="1" smtClean="0"/>
              <a:t>pulsers</a:t>
            </a:r>
            <a:endParaRPr lang="en-US" dirty="0" smtClean="0"/>
          </a:p>
          <a:p>
            <a:pPr lvl="2"/>
            <a:r>
              <a:rPr lang="en-US" dirty="0" smtClean="0"/>
              <a:t>Fast </a:t>
            </a:r>
            <a:r>
              <a:rPr lang="en-US" dirty="0"/>
              <a:t>amplifiers for the two </a:t>
            </a:r>
            <a:r>
              <a:rPr lang="en-US" dirty="0" smtClean="0"/>
              <a:t>kickers</a:t>
            </a:r>
            <a:endParaRPr lang="en-US" dirty="0"/>
          </a:p>
          <a:p>
            <a:pPr lvl="2"/>
            <a:r>
              <a:rPr lang="en-US" dirty="0" smtClean="0"/>
              <a:t>Fast electronics; 2013 </a:t>
            </a:r>
            <a:r>
              <a:rPr lang="en-US" dirty="0"/>
              <a:t>– 4Q 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Task </a:t>
            </a:r>
            <a:r>
              <a:rPr lang="en-US" dirty="0"/>
              <a:t>4: Infrastructure and </a:t>
            </a:r>
            <a:r>
              <a:rPr lang="en-US" dirty="0" smtClean="0"/>
              <a:t>operation</a:t>
            </a:r>
          </a:p>
          <a:p>
            <a:pPr lvl="2"/>
            <a:r>
              <a:rPr lang="en-US" dirty="0" smtClean="0"/>
              <a:t>Cabling</a:t>
            </a:r>
            <a:r>
              <a:rPr lang="en-US" dirty="0"/>
              <a:t>, infrastructure, controls, operational </a:t>
            </a:r>
            <a:r>
              <a:rPr lang="en-US" dirty="0" smtClean="0"/>
              <a:t>support; distributed </a:t>
            </a:r>
            <a:r>
              <a:rPr lang="en-US" dirty="0"/>
              <a:t>2012-2016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07331" y="648498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D. Schulte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0800" y="6492875"/>
            <a:ext cx="4653229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Comments on CLIC phase stability, 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WP: CD-</a:t>
            </a:r>
            <a:r>
              <a:rPr lang="en-US" b="1" dirty="0" smtClean="0"/>
              <a:t>LUMI, Feedback Design (DS)</a:t>
            </a:r>
            <a:endParaRPr lang="en-US" dirty="0" smtClean="0"/>
          </a:p>
          <a:p>
            <a:pPr lvl="1"/>
            <a:r>
              <a:rPr lang="en-US" dirty="0" smtClean="0"/>
              <a:t>Task </a:t>
            </a:r>
            <a:r>
              <a:rPr lang="en-US" dirty="0"/>
              <a:t>1: Determination of feedback </a:t>
            </a:r>
            <a:r>
              <a:rPr lang="en-US" dirty="0" smtClean="0"/>
              <a:t>layout</a:t>
            </a:r>
            <a:endParaRPr lang="en-US" dirty="0"/>
          </a:p>
          <a:p>
            <a:pPr lvl="2"/>
            <a:r>
              <a:rPr lang="en-US" dirty="0" smtClean="0"/>
              <a:t>Integrate </a:t>
            </a:r>
            <a:r>
              <a:rPr lang="en-US" dirty="0"/>
              <a:t>area feedback systems into one coherent set of feedback </a:t>
            </a:r>
            <a:r>
              <a:rPr lang="en-US" dirty="0" smtClean="0"/>
              <a:t>systems; Baseline </a:t>
            </a:r>
            <a:r>
              <a:rPr lang="en-US" dirty="0"/>
              <a:t>feedback </a:t>
            </a:r>
            <a:r>
              <a:rPr lang="en-US" dirty="0" smtClean="0"/>
              <a:t>layout 2011</a:t>
            </a:r>
            <a:r>
              <a:rPr lang="en-US" dirty="0"/>
              <a:t>-</a:t>
            </a:r>
            <a:r>
              <a:rPr lang="en-US" dirty="0" smtClean="0"/>
              <a:t>2016</a:t>
            </a:r>
            <a:endParaRPr lang="en-US" dirty="0"/>
          </a:p>
          <a:p>
            <a:pPr lvl="1"/>
            <a:r>
              <a:rPr lang="en-US" dirty="0" smtClean="0"/>
              <a:t>Task </a:t>
            </a:r>
            <a:r>
              <a:rPr lang="en-US" dirty="0"/>
              <a:t>2: Controller </a:t>
            </a:r>
            <a:r>
              <a:rPr lang="en-US" dirty="0" smtClean="0"/>
              <a:t>design</a:t>
            </a:r>
            <a:endParaRPr lang="en-US" dirty="0"/>
          </a:p>
          <a:p>
            <a:pPr lvl="2"/>
            <a:r>
              <a:rPr lang="en-US" dirty="0" smtClean="0"/>
              <a:t>Develop</a:t>
            </a:r>
            <a:r>
              <a:rPr lang="en-US" dirty="0"/>
              <a:t>, adjust and </a:t>
            </a:r>
            <a:r>
              <a:rPr lang="en-US" dirty="0" err="1"/>
              <a:t>optimise</a:t>
            </a:r>
            <a:r>
              <a:rPr lang="en-US" dirty="0"/>
              <a:t> controller for performance, cost and </a:t>
            </a:r>
            <a:r>
              <a:rPr lang="en-US" dirty="0" smtClean="0"/>
              <a:t>risk; 2011</a:t>
            </a:r>
            <a:r>
              <a:rPr lang="en-US" dirty="0"/>
              <a:t>-</a:t>
            </a:r>
            <a:r>
              <a:rPr lang="en-US" dirty="0" smtClean="0"/>
              <a:t>2016</a:t>
            </a:r>
          </a:p>
          <a:p>
            <a:pPr lvl="1"/>
            <a:r>
              <a:rPr lang="en-US" dirty="0" smtClean="0"/>
              <a:t>Task </a:t>
            </a:r>
            <a:r>
              <a:rPr lang="en-US" dirty="0"/>
              <a:t>6: Phase and </a:t>
            </a:r>
            <a:r>
              <a:rPr lang="en-US" dirty="0" smtClean="0"/>
              <a:t>amplitude stability</a:t>
            </a:r>
            <a:endParaRPr lang="en-US" dirty="0"/>
          </a:p>
          <a:p>
            <a:pPr lvl="2"/>
            <a:r>
              <a:rPr lang="en-US" dirty="0" smtClean="0"/>
              <a:t>Objective</a:t>
            </a:r>
            <a:r>
              <a:rPr lang="en-US" dirty="0"/>
              <a:t>: Develop an integrated concept to mitigate drive and main beam phase and amplitude errors</a:t>
            </a:r>
            <a:br>
              <a:rPr lang="en-US" dirty="0"/>
            </a:br>
            <a:r>
              <a:rPr lang="en-US" dirty="0"/>
              <a:t>Description: Determine the impact of hardware on beam phase and amplitude </a:t>
            </a:r>
            <a:r>
              <a:rPr lang="en-US" dirty="0" smtClean="0"/>
              <a:t>stability In </a:t>
            </a:r>
            <a:r>
              <a:rPr lang="en-US" dirty="0"/>
              <a:t>collaboration with hardware experts identify critical hardware and required R&amp;</a:t>
            </a:r>
            <a:r>
              <a:rPr lang="en-US" dirty="0" smtClean="0"/>
              <a:t>D</a:t>
            </a:r>
          </a:p>
          <a:p>
            <a:pPr lvl="2"/>
            <a:r>
              <a:rPr lang="en-US" dirty="0" smtClean="0"/>
              <a:t>Identify </a:t>
            </a:r>
            <a:r>
              <a:rPr lang="en-US" dirty="0"/>
              <a:t>and follow relevant beam </a:t>
            </a:r>
            <a:r>
              <a:rPr lang="en-US" dirty="0" smtClean="0"/>
              <a:t>tests</a:t>
            </a:r>
          </a:p>
          <a:p>
            <a:pPr lvl="2"/>
            <a:r>
              <a:rPr lang="en-US" dirty="0" smtClean="0"/>
              <a:t>Design </a:t>
            </a:r>
            <a:r>
              <a:rPr lang="en-US" dirty="0"/>
              <a:t>feedback and feed-forward </a:t>
            </a:r>
            <a:r>
              <a:rPr lang="en-US" dirty="0" smtClean="0"/>
              <a:t>systems</a:t>
            </a:r>
          </a:p>
          <a:p>
            <a:pPr lvl="2"/>
            <a:r>
              <a:rPr lang="en-US" dirty="0" err="1" smtClean="0"/>
              <a:t>Optimise</a:t>
            </a:r>
            <a:r>
              <a:rPr lang="en-US" dirty="0" smtClean="0"/>
              <a:t> </a:t>
            </a:r>
            <a:r>
              <a:rPr lang="en-US" dirty="0"/>
              <a:t>beam line design for </a:t>
            </a:r>
            <a:r>
              <a:rPr lang="en-US" dirty="0" smtClean="0"/>
              <a:t>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62546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D. Schulte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261120" y="6492875"/>
            <a:ext cx="4744907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Comments on CLIC phase stability, 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Instrumentation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CTC</a:t>
            </a:r>
            <a:r>
              <a:rPr lang="en-US" b="1" dirty="0"/>
              <a:t>-BDI: </a:t>
            </a:r>
            <a:r>
              <a:rPr lang="en-US" b="1" dirty="0" smtClean="0"/>
              <a:t> </a:t>
            </a:r>
            <a:r>
              <a:rPr lang="en-US" b="1" dirty="0"/>
              <a:t>(</a:t>
            </a:r>
            <a:r>
              <a:rPr lang="en-US" b="1" dirty="0" smtClean="0"/>
              <a:t>T</a:t>
            </a:r>
            <a:r>
              <a:rPr lang="en-US" b="1" dirty="0"/>
              <a:t>. </a:t>
            </a:r>
            <a:r>
              <a:rPr lang="en-US" b="1" dirty="0" err="1" smtClean="0"/>
              <a:t>Lefevre</a:t>
            </a:r>
            <a:r>
              <a:rPr lang="en-US" b="1" dirty="0" smtClean="0"/>
              <a:t>)</a:t>
            </a:r>
          </a:p>
          <a:p>
            <a:pPr lvl="1"/>
            <a:r>
              <a:rPr lang="en-US" dirty="0" smtClean="0"/>
              <a:t>Task 3b: Longitudinal </a:t>
            </a:r>
            <a:r>
              <a:rPr lang="en-US" dirty="0" err="1"/>
              <a:t>Emittance</a:t>
            </a:r>
            <a:r>
              <a:rPr lang="en-US" dirty="0"/>
              <a:t> </a:t>
            </a:r>
            <a:r>
              <a:rPr lang="en-US" dirty="0" smtClean="0"/>
              <a:t>measurements</a:t>
            </a:r>
            <a:endParaRPr lang="en-US" dirty="0"/>
          </a:p>
          <a:p>
            <a:pPr lvl="2"/>
            <a:r>
              <a:rPr lang="en-US" dirty="0" smtClean="0"/>
              <a:t>Development </a:t>
            </a:r>
            <a:r>
              <a:rPr lang="en-US" dirty="0"/>
              <a:t>of 20fs time resolution longitudinal profile monitor using EO techniques.</a:t>
            </a:r>
            <a:r>
              <a:rPr lang="en-US" dirty="0" smtClean="0"/>
              <a:t> </a:t>
            </a:r>
            <a:r>
              <a:rPr lang="en-US" dirty="0"/>
              <a:t> Prototype of each monitor End </a:t>
            </a:r>
            <a:r>
              <a:rPr lang="en-US" dirty="0" smtClean="0"/>
              <a:t>2014</a:t>
            </a:r>
          </a:p>
          <a:p>
            <a:pPr lvl="2"/>
            <a:r>
              <a:rPr lang="en-US" dirty="0" smtClean="0"/>
              <a:t>Development </a:t>
            </a:r>
            <a:r>
              <a:rPr lang="en-US" dirty="0"/>
              <a:t>and test of cheap high resolution bunch length monitor based on Coherent Diffraction Radiation</a:t>
            </a:r>
            <a:r>
              <a:rPr lang="en-US" dirty="0" smtClean="0"/>
              <a:t> </a:t>
            </a:r>
            <a:r>
              <a:rPr lang="en-US" dirty="0"/>
              <a:t> Prototype of each monitor End </a:t>
            </a:r>
            <a:r>
              <a:rPr lang="en-US" dirty="0" smtClean="0"/>
              <a:t>2016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Only bunch length but not phase covered in BDI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Energy measurements to be checked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09701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D. Schulte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343301" y="6492875"/>
            <a:ext cx="4739995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Comments on CLIC phase stability, 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4465"/>
            <a:ext cx="9144000" cy="497291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15453" y="0"/>
            <a:ext cx="7566923" cy="616022"/>
          </a:xfrm>
        </p:spPr>
        <p:txBody>
          <a:bodyPr>
            <a:noAutofit/>
          </a:bodyPr>
          <a:lstStyle/>
          <a:p>
            <a:r>
              <a:rPr lang="en-US" sz="3600" dirty="0" smtClean="0"/>
              <a:t>CLIC Layout at 3 TeV</a:t>
            </a:r>
            <a:endParaRPr lang="en-US" sz="3600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723900"/>
            <a:ext cx="1315269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88454" y="5749079"/>
            <a:ext cx="1150923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</a:rPr>
              <a:t>Main Beam Generation Complex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113395" y="1175498"/>
            <a:ext cx="8898471" cy="1686236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>
                <a:buFont typeface="StarSymbol" charset="0"/>
                <a:buNone/>
              </a:pPr>
              <a:r>
                <a:rPr lang="en-US" sz="1100" b="1" dirty="0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– 60 cm between bunches</a:t>
              </a:r>
            </a:p>
          </p:txBody>
        </p:sp>
        <p:grpSp>
          <p:nvGrpSpPr>
            <p:cNvPr id="17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224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216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208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200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192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418" cy="18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4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26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419" cy="18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9" name="Rectangle 60"/>
            <p:cNvSpPr>
              <a:spLocks noChangeArrowheads="1"/>
            </p:cNvSpPr>
            <p:nvPr/>
          </p:nvSpPr>
          <p:spPr bwMode="auto">
            <a:xfrm>
              <a:off x="4133" y="3685"/>
              <a:ext cx="391" cy="18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30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1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114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54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74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84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6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7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8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9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0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1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75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6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7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8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9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0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1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2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3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55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56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66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7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8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9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7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58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9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0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1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2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3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5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15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16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36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46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7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9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1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2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3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7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38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2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3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4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5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7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18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8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2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19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0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36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76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9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06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1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9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98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7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78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8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1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3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5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9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0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5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7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37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8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58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8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0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1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4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5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9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0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5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6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9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40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50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4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1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2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7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33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 sz="2500">
                <a:solidFill>
                  <a:srgbClr val="FF0000"/>
                </a:solidFill>
                <a:ea typeface="+mn-ea"/>
                <a:cs typeface="+mn-cs"/>
              </a:endParaRPr>
            </a:p>
          </p:txBody>
        </p:sp>
        <p:sp>
          <p:nvSpPr>
            <p:cNvPr id="34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u="sng" dirty="0">
                  <a:solidFill>
                    <a:srgbClr val="0000FF"/>
                  </a:solidFill>
                </a:rPr>
                <a:t>Drive beam time structure - initial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  <p:sp>
          <p:nvSpPr>
            <p:cNvPr id="35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u="sng" dirty="0">
                  <a:solidFill>
                    <a:srgbClr val="0000FF"/>
                  </a:solidFill>
                </a:rPr>
                <a:t>Drive beam time structure - final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</p:grpSp>
      <p:pic>
        <p:nvPicPr>
          <p:cNvPr id="232" name="Picture 231" descr="CLIC_twobeam-nocaption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021" y="2899834"/>
            <a:ext cx="5107928" cy="224102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</p:pic>
      <p:sp>
        <p:nvSpPr>
          <p:cNvPr id="3" name="Oval Callout 2"/>
          <p:cNvSpPr/>
          <p:nvPr/>
        </p:nvSpPr>
        <p:spPr>
          <a:xfrm>
            <a:off x="2812745" y="2710511"/>
            <a:ext cx="831280" cy="820089"/>
          </a:xfrm>
          <a:prstGeom prst="wedgeEllipseCallout">
            <a:avLst>
              <a:gd name="adj1" fmla="val 78980"/>
              <a:gd name="adj2" fmla="val 39307"/>
            </a:avLst>
          </a:prstGeom>
          <a:noFill/>
          <a:ln w="31750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3" name="Picture 232" descr="Pictur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70783" y="5171702"/>
            <a:ext cx="2146291" cy="1429717"/>
          </a:xfrm>
          <a:prstGeom prst="rect">
            <a:avLst/>
          </a:prstGeom>
        </p:spPr>
      </p:pic>
      <p:pic>
        <p:nvPicPr>
          <p:cNvPr id="234" name="Picture 233" descr="cell 9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78862" y="5171703"/>
            <a:ext cx="1297471" cy="1184648"/>
          </a:xfrm>
          <a:prstGeom prst="rect">
            <a:avLst/>
          </a:prstGeom>
        </p:spPr>
      </p:pic>
      <p:pic>
        <p:nvPicPr>
          <p:cNvPr id="235" name="Picture 234" descr="p5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1025" y="5119180"/>
            <a:ext cx="2372649" cy="1482239"/>
          </a:xfrm>
          <a:prstGeom prst="rect">
            <a:avLst/>
          </a:prstGeom>
        </p:spPr>
      </p:pic>
      <p:sp>
        <p:nvSpPr>
          <p:cNvPr id="236" name="Date Placeholder 235"/>
          <p:cNvSpPr>
            <a:spLocks noGrp="1"/>
          </p:cNvSpPr>
          <p:nvPr>
            <p:ph type="dt" sz="half" idx="10"/>
          </p:nvPr>
        </p:nvSpPr>
        <p:spPr>
          <a:xfrm>
            <a:off x="390191" y="6492875"/>
            <a:ext cx="2133600" cy="365125"/>
          </a:xfr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237" name="Footer Placeholder 236"/>
          <p:cNvSpPr>
            <a:spLocks noGrp="1"/>
          </p:cNvSpPr>
          <p:nvPr>
            <p:ph type="ftr" sz="quarter" idx="11"/>
          </p:nvPr>
        </p:nvSpPr>
        <p:spPr>
          <a:xfrm>
            <a:off x="2760989" y="6538912"/>
            <a:ext cx="3800337" cy="365125"/>
          </a:xfr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405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84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Cause of Beam Phase Jitter</a:t>
            </a:r>
            <a:endParaRPr lang="en-US" dirty="0"/>
          </a:p>
        </p:txBody>
      </p:sp>
      <p:pic>
        <p:nvPicPr>
          <p:cNvPr id="4" name="Content Placeholder 3" descr="p9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6038" r="-6038"/>
          <a:stretch>
            <a:fillRect/>
          </a:stretch>
        </p:blipFill>
        <p:spPr>
          <a:xfrm>
            <a:off x="0" y="959208"/>
            <a:ext cx="9051207" cy="4977815"/>
          </a:xfrm>
        </p:spPr>
      </p:pic>
      <p:sp>
        <p:nvSpPr>
          <p:cNvPr id="5" name="TextBox 4"/>
          <p:cNvSpPr txBox="1"/>
          <p:nvPr/>
        </p:nvSpPr>
        <p:spPr>
          <a:xfrm>
            <a:off x="2916318" y="5937023"/>
            <a:ext cx="33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 errors and bunch compression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157461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2916318" y="6538912"/>
            <a:ext cx="3761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43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Timing Tolerances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9281"/>
            <a:ext cx="3920570" cy="502492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Main beam to main beam timing error</a:t>
            </a:r>
          </a:p>
          <a:p>
            <a:pPr lvl="1"/>
            <a:r>
              <a:rPr lang="en-US" dirty="0" smtClean="0"/>
              <a:t>40μm (0.6°, 150fs) </a:t>
            </a:r>
            <a:r>
              <a:rPr lang="en-US" dirty="0" smtClean="0"/>
              <a:t>[</a:t>
            </a:r>
            <a:r>
              <a:rPr lang="en-US" dirty="0" smtClean="0"/>
              <a:t>=20μm shift of collision point]</a:t>
            </a:r>
          </a:p>
          <a:p>
            <a:endParaRPr lang="en-US" dirty="0" smtClean="0"/>
          </a:p>
          <a:p>
            <a:r>
              <a:rPr lang="en-US" dirty="0" smtClean="0"/>
              <a:t>Main to drive beam timing error</a:t>
            </a:r>
          </a:p>
          <a:p>
            <a:pPr lvl="1"/>
            <a:r>
              <a:rPr lang="en-US" dirty="0" smtClean="0"/>
              <a:t>14μm</a:t>
            </a:r>
            <a:r>
              <a:rPr lang="en-US" dirty="0" smtClean="0"/>
              <a:t> (0.2°, 50fs) </a:t>
            </a:r>
            <a:r>
              <a:rPr lang="en-US" dirty="0" smtClean="0"/>
              <a:t>coherent error along the whole main </a:t>
            </a:r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40μm (0.6°, 150fs) if jitter changes from from decelerator sector to decelerator sector</a:t>
            </a:r>
          </a:p>
          <a:p>
            <a:endParaRPr lang="en-US" dirty="0" smtClean="0"/>
          </a:p>
          <a:p>
            <a:r>
              <a:rPr lang="en-US" dirty="0" smtClean="0"/>
              <a:t>Crab cavity to crab cavity timing error</a:t>
            </a:r>
          </a:p>
          <a:p>
            <a:pPr lvl="1"/>
            <a:r>
              <a:rPr lang="en-US" dirty="0" smtClean="0"/>
              <a:t>0.8μm (0.01°, 3fs)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Each tolerance leads to 1% luminosity</a:t>
            </a:r>
          </a:p>
          <a:p>
            <a:pPr>
              <a:buNone/>
            </a:pPr>
            <a:r>
              <a:rPr lang="en-US" dirty="0" smtClean="0"/>
              <a:t>loss, so would like even better values</a:t>
            </a:r>
            <a:endParaRPr lang="en-US" dirty="0"/>
          </a:p>
        </p:txBody>
      </p:sp>
      <p:pic>
        <p:nvPicPr>
          <p:cNvPr id="4" name="Picture 3" descr="p8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025" y="689009"/>
            <a:ext cx="4216109" cy="2972826"/>
          </a:xfrm>
          <a:prstGeom prst="rect">
            <a:avLst/>
          </a:prstGeom>
        </p:spPr>
      </p:pic>
      <p:pic>
        <p:nvPicPr>
          <p:cNvPr id="5" name="Picture 4" descr="p7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6120" y="3661835"/>
            <a:ext cx="4577880" cy="319616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30733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2590800" y="6492875"/>
            <a:ext cx="378259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Beam Tolerances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4753"/>
                <a:gridCol w="1517471"/>
                <a:gridCol w="1297376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MB ref.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Ext. ref.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Energy jitter from damping ring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2x10</a:t>
                      </a:r>
                      <a:r>
                        <a:rPr lang="en-US" sz="2400" baseline="30000" dirty="0" smtClean="0"/>
                        <a:t>-4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4x10</a:t>
                      </a:r>
                      <a:r>
                        <a:rPr lang="en-US" sz="2400" baseline="30000" dirty="0" smtClean="0"/>
                        <a:t>-4</a:t>
                      </a:r>
                      <a:endParaRPr lang="en-US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Phase jitter from damping ring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0.2°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0.35°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Phase error of BC1 RF </a:t>
                      </a:r>
                      <a:r>
                        <a:rPr lang="en-US" sz="2400" dirty="0" smtClean="0"/>
                        <a:t>@4GHz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0.08°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0.14°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Gradient</a:t>
                      </a:r>
                      <a:r>
                        <a:rPr lang="en-US" sz="2400" baseline="0" dirty="0" smtClean="0"/>
                        <a:t> error booster </a:t>
                      </a:r>
                      <a:r>
                        <a:rPr lang="en-US" sz="2400" baseline="0" dirty="0" err="1" smtClean="0"/>
                        <a:t>linac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1x10</a:t>
                      </a:r>
                      <a:r>
                        <a:rPr lang="en-US" sz="2400" baseline="30000" dirty="0" smtClean="0"/>
                        <a:t>-3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1x10</a:t>
                      </a:r>
                      <a:r>
                        <a:rPr lang="en-US" sz="2400" baseline="30000" dirty="0" smtClean="0"/>
                        <a:t>-3</a:t>
                      </a:r>
                      <a:endParaRPr lang="en-US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Phase error of BC2 RF @ 12GHz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0.2°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0.2°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1" y="5130097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Could gain a factor if main beam is used as a reference if we use a collision waist </a:t>
            </a:r>
            <a:r>
              <a:rPr lang="en-US" sz="2400" dirty="0" err="1" smtClean="0"/>
              <a:t>feedforward</a:t>
            </a:r>
            <a:endParaRPr lang="en-US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0078"/>
          </a:xfrm>
        </p:spPr>
        <p:txBody>
          <a:bodyPr>
            <a:noAutofit/>
          </a:bodyPr>
          <a:lstStyle/>
          <a:p>
            <a:r>
              <a:rPr lang="en-US" sz="3200" dirty="0" smtClean="0"/>
              <a:t>Main Beam to Main Beam Phase Error</a:t>
            </a:r>
            <a:endParaRPr lang="en-US" sz="3200" dirty="0"/>
          </a:p>
        </p:txBody>
      </p:sp>
      <p:pic>
        <p:nvPicPr>
          <p:cNvPr id="4" name="Content Placeholder 3" descr="p2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29264" b="-29264"/>
          <a:stretch>
            <a:fillRect/>
          </a:stretch>
        </p:blipFill>
        <p:spPr>
          <a:xfrm>
            <a:off x="0" y="-438218"/>
            <a:ext cx="9144000" cy="5122519"/>
          </a:xfrm>
        </p:spPr>
      </p:pic>
      <p:sp>
        <p:nvSpPr>
          <p:cNvPr id="5" name="TextBox 4"/>
          <p:cNvSpPr txBox="1"/>
          <p:nvPr/>
        </p:nvSpPr>
        <p:spPr>
          <a:xfrm>
            <a:off x="346770" y="3841663"/>
            <a:ext cx="42834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important jitter source is BC2 RF -&gt; need phase alignment over 50km (&lt;0.6</a:t>
            </a:r>
            <a:r>
              <a:rPr lang="en-US" dirty="0" smtClean="0"/>
              <a:t>° for 1% luminosity loss</a:t>
            </a:r>
            <a:r>
              <a:rPr lang="en-US" dirty="0" smtClean="0"/>
              <a:t>,</a:t>
            </a:r>
            <a:r>
              <a:rPr lang="en-US" dirty="0" smtClean="0"/>
              <a:t> 42μm, 140fs)</a:t>
            </a:r>
            <a:endParaRPr lang="en-US" dirty="0" smtClean="0"/>
          </a:p>
          <a:p>
            <a:r>
              <a:rPr lang="en-US" dirty="0" smtClean="0"/>
              <a:t>Equivalent to 0.4</a:t>
            </a:r>
            <a:r>
              <a:rPr lang="en-US" dirty="0" smtClean="0"/>
              <a:t>° over 25km (assuming central clock is master)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34677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2966443" y="6492875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  <p:pic>
        <p:nvPicPr>
          <p:cNvPr id="9" name="Picture 8" descr="p8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7568" y="3197888"/>
            <a:ext cx="4216109" cy="2972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0078"/>
          </a:xfrm>
        </p:spPr>
        <p:txBody>
          <a:bodyPr>
            <a:noAutofit/>
          </a:bodyPr>
          <a:lstStyle/>
          <a:p>
            <a:r>
              <a:rPr lang="en-US" sz="3200" dirty="0" smtClean="0"/>
              <a:t>Drive Beam Phase</a:t>
            </a:r>
            <a:r>
              <a:rPr lang="en-US" sz="3200" dirty="0" smtClean="0"/>
              <a:t> </a:t>
            </a:r>
            <a:r>
              <a:rPr lang="en-US" sz="3200" dirty="0" smtClean="0"/>
              <a:t>Tolerance</a:t>
            </a:r>
            <a:endParaRPr lang="en-US" sz="3200" dirty="0"/>
          </a:p>
        </p:txBody>
      </p:sp>
      <p:pic>
        <p:nvPicPr>
          <p:cNvPr id="4" name="Content Placeholder 3" descr="p7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3619" b="-3619"/>
          <a:stretch>
            <a:fillRect/>
          </a:stretch>
        </p:blipFill>
        <p:spPr>
          <a:xfrm>
            <a:off x="-5880" y="1932883"/>
            <a:ext cx="9144000" cy="4925117"/>
          </a:xfrm>
        </p:spPr>
      </p:pic>
      <p:sp>
        <p:nvSpPr>
          <p:cNvPr id="5" name="TextBox 4"/>
          <p:cNvSpPr txBox="1"/>
          <p:nvPr/>
        </p:nvSpPr>
        <p:spPr>
          <a:xfrm>
            <a:off x="0" y="875615"/>
            <a:ext cx="532560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Main to drive beam timing </a:t>
            </a:r>
            <a:r>
              <a:rPr lang="en-US" sz="1600" dirty="0" smtClean="0"/>
              <a:t>error</a:t>
            </a:r>
          </a:p>
          <a:p>
            <a:r>
              <a:rPr lang="en-US" sz="1600" dirty="0" smtClean="0"/>
              <a:t>14μm </a:t>
            </a:r>
            <a:r>
              <a:rPr lang="en-US" sz="1600" dirty="0" smtClean="0"/>
              <a:t>(0.2°, 50fs) coherent error along the whole main </a:t>
            </a:r>
            <a:r>
              <a:rPr lang="en-US" sz="1600" dirty="0" err="1" smtClean="0"/>
              <a:t>linac</a:t>
            </a:r>
            <a:endParaRPr lang="en-US" sz="1600" dirty="0" smtClean="0"/>
          </a:p>
          <a:p>
            <a:r>
              <a:rPr lang="en-US" sz="1600" dirty="0" smtClean="0"/>
              <a:t>40μm </a:t>
            </a:r>
            <a:r>
              <a:rPr lang="en-US" sz="1600" dirty="0" smtClean="0"/>
              <a:t>(0.6°, 150fs) if jitter changes from from decelerator sector to decelerator sector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283744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2787996" y="6492875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  <p:pic>
        <p:nvPicPr>
          <p:cNvPr id="9" name="Picture 8" descr="p7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8916" y="756558"/>
            <a:ext cx="3639204" cy="2540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443" y="0"/>
            <a:ext cx="8229600" cy="5995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Drive Beam Requirements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520" y="793380"/>
            <a:ext cx="2870201" cy="8195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err="1" smtClean="0"/>
              <a:t>Emittance</a:t>
            </a:r>
            <a:r>
              <a:rPr lang="en-US" sz="1800" dirty="0" smtClean="0"/>
              <a:t> </a:t>
            </a:r>
            <a:r>
              <a:rPr lang="en-US" sz="1800" dirty="0" err="1" smtClean="0"/>
              <a:t>ε</a:t>
            </a:r>
            <a:r>
              <a:rPr lang="en-US" sz="1800" baseline="-25000" dirty="0" err="1" smtClean="0"/>
              <a:t>x,y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≤ 150μm</a:t>
            </a:r>
          </a:p>
          <a:p>
            <a:pPr>
              <a:buNone/>
            </a:pPr>
            <a:r>
              <a:rPr lang="en-US" sz="1800" dirty="0" smtClean="0"/>
              <a:t>Transverse jitter ≤ 0.3σ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64443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48150" y="793380"/>
            <a:ext cx="3416300" cy="9846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 stability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0.75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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kumimoji="0" lang="en-US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-3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Phase stability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0.2° @ 12GHz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>
                <a:solidFill>
                  <a:srgbClr val="0000FF"/>
                </a:solidFill>
              </a:rPr>
              <a:t>Bunch length stability 1%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drive_beam_layou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05763" y="1612900"/>
            <a:ext cx="7888280" cy="40090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89100" y="5634666"/>
            <a:ext cx="2365063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RF power stability 0.2%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RF phase stability 0.05°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56300" y="5969000"/>
            <a:ext cx="287771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Phase stability 2.5° @ 12GHz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0.2° @ 1GHz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>
            <a:off x="3035300" y="2679700"/>
            <a:ext cx="3797302" cy="32893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3050492" y="4102100"/>
            <a:ext cx="3782117" cy="18669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1754670" y="4976334"/>
            <a:ext cx="1037263" cy="2539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H="1">
            <a:off x="1993899" y="1460499"/>
            <a:ext cx="673103" cy="6477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2870202" y="1447797"/>
            <a:ext cx="1308099" cy="67310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4"/>
          <p:cNvSpPr>
            <a:spLocks noGrp="1"/>
          </p:cNvSpPr>
          <p:nvPr>
            <p:ph type="ftr" sz="quarter" idx="4294967295"/>
          </p:nvPr>
        </p:nvSpPr>
        <p:spPr>
          <a:xfrm>
            <a:off x="2870201" y="6492875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85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Beam Phase Reference</a:t>
            </a:r>
            <a:endParaRPr lang="en-US" dirty="0"/>
          </a:p>
        </p:txBody>
      </p:sp>
      <p:pic>
        <p:nvPicPr>
          <p:cNvPr id="4" name="Content Placeholder 3" descr="p1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3289" r="-3289"/>
          <a:stretch>
            <a:fillRect/>
          </a:stretch>
        </p:blipFill>
        <p:spPr>
          <a:xfrm>
            <a:off x="457200" y="670812"/>
            <a:ext cx="8229600" cy="4790017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186602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2862290" y="6538912"/>
            <a:ext cx="369091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04169" y="5821658"/>
            <a:ext cx="7272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Compare and correct drive beam phase with respect to outgoing main beam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969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External Phase Reference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2743972" y="6538912"/>
            <a:ext cx="380922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  <p:pic>
        <p:nvPicPr>
          <p:cNvPr id="9" name="Picture 8" descr="ff_ne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04169" y="707902"/>
            <a:ext cx="7319478" cy="46720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04169" y="5821658"/>
            <a:ext cx="7568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Compare a correct drive beam phase with respect to external reference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85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External Phase </a:t>
            </a:r>
            <a:r>
              <a:rPr lang="en-US" dirty="0" smtClean="0"/>
              <a:t>Reference II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2808077" y="6492875"/>
            <a:ext cx="363766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  <p:pic>
        <p:nvPicPr>
          <p:cNvPr id="8" name="Picture 7" descr="ff_new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49406" y="796731"/>
            <a:ext cx="7027487" cy="44856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49406" y="5592894"/>
            <a:ext cx="6368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Pulse-to-pulse feedback adjusts the </a:t>
            </a:r>
            <a:r>
              <a:rPr lang="en-US" dirty="0" err="1" smtClean="0"/>
              <a:t>setpoints</a:t>
            </a:r>
            <a:r>
              <a:rPr lang="en-US" dirty="0" smtClean="0"/>
              <a:t> for the feed forward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855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External Reference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3342"/>
            <a:ext cx="8229600" cy="324262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Chain of reference </a:t>
            </a:r>
            <a:r>
              <a:rPr lang="en-US" dirty="0" smtClean="0"/>
              <a:t>lines</a:t>
            </a:r>
          </a:p>
          <a:p>
            <a:pPr lvl="1"/>
            <a:r>
              <a:rPr lang="en-US" dirty="0" smtClean="0"/>
              <a:t>Random walk error propagation along the line</a:t>
            </a:r>
          </a:p>
          <a:p>
            <a:pPr lvl="1"/>
            <a:r>
              <a:rPr lang="en-US" dirty="0" smtClean="0"/>
              <a:t>Additional local extraction error</a:t>
            </a:r>
          </a:p>
          <a:p>
            <a:pPr lvl="1"/>
            <a:r>
              <a:rPr lang="en-US" dirty="0" smtClean="0"/>
              <a:t>DESY </a:t>
            </a:r>
            <a:r>
              <a:rPr lang="en-US" dirty="0" smtClean="0"/>
              <a:t>demonstrated </a:t>
            </a:r>
            <a:r>
              <a:rPr lang="en-US" dirty="0" smtClean="0"/>
              <a:t>3μm over </a:t>
            </a:r>
            <a:r>
              <a:rPr lang="en-US" dirty="0" smtClean="0"/>
              <a:t>~800m (RF to RF)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Require</a:t>
            </a:r>
            <a:r>
              <a:rPr lang="en-US" dirty="0" smtClean="0"/>
              <a:t> σ</a:t>
            </a:r>
            <a:r>
              <a:rPr lang="en-US" dirty="0" smtClean="0"/>
              <a:t>≤3μm </a:t>
            </a:r>
            <a:r>
              <a:rPr lang="en-US" dirty="0" smtClean="0"/>
              <a:t>phase drift per</a:t>
            </a:r>
            <a:r>
              <a:rPr lang="en-US" dirty="0" smtClean="0"/>
              <a:t> 900m segment</a:t>
            </a:r>
          </a:p>
          <a:p>
            <a:pPr lvl="1"/>
            <a:r>
              <a:rPr lang="en-US" dirty="0" smtClean="0"/>
              <a:t>Main beam to main beam error </a:t>
            </a:r>
            <a:r>
              <a:rPr lang="en-US" dirty="0" smtClean="0"/>
              <a:t>~7σ=21</a:t>
            </a:r>
            <a:r>
              <a:rPr lang="en-US" dirty="0" smtClean="0"/>
              <a:t>μm</a:t>
            </a:r>
            <a:endParaRPr lang="en-US" dirty="0" smtClean="0"/>
          </a:p>
          <a:p>
            <a:pPr lvl="1"/>
            <a:r>
              <a:rPr lang="en-US" dirty="0" smtClean="0"/>
              <a:t>Relevant main to drive beam offset ~3-5</a:t>
            </a:r>
            <a:r>
              <a:rPr lang="en-US" dirty="0" smtClean="0"/>
              <a:t>σ=9-15</a:t>
            </a:r>
            <a:r>
              <a:rPr lang="en-US" dirty="0" smtClean="0"/>
              <a:t>μm</a:t>
            </a:r>
            <a:r>
              <a:rPr lang="en-US" dirty="0" smtClean="0"/>
              <a:t> (larger RF phase at the end of the </a:t>
            </a:r>
            <a:r>
              <a:rPr lang="en-US" dirty="0" err="1" smtClean="0"/>
              <a:t>linac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Direct optical-to-optical transition might be better</a:t>
            </a:r>
          </a:p>
          <a:p>
            <a:pPr lvl="1"/>
            <a:endParaRPr lang="en-US" dirty="0"/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9789"/>
            <a:ext cx="9144000" cy="239355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861AE-8D0D-004E-9C36-593A40D0F06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2885954" y="6492875"/>
            <a:ext cx="3667246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Comments on CLIC phase stability, 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181877</TotalTime>
  <Words>1530</Words>
  <Application>Microsoft Macintosh PowerPoint</Application>
  <PresentationFormat>On-screen Show (4:3)</PresentationFormat>
  <Paragraphs>248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Custom Design</vt:lpstr>
      <vt:lpstr>Comments on CLIC Phase Stability</vt:lpstr>
      <vt:lpstr>CLIC Layout at 3 TeV</vt:lpstr>
      <vt:lpstr>Main Beam to Main Beam Phase Error</vt:lpstr>
      <vt:lpstr>Drive Beam Phase Tolerance</vt:lpstr>
      <vt:lpstr>Drive Beam Requirements</vt:lpstr>
      <vt:lpstr>Main Beam Phase Reference</vt:lpstr>
      <vt:lpstr>External Phase Reference</vt:lpstr>
      <vt:lpstr>External Phase Reference II</vt:lpstr>
      <vt:lpstr>External Reference System</vt:lpstr>
      <vt:lpstr>Main Hardware Components</vt:lpstr>
      <vt:lpstr>Activities</vt:lpstr>
      <vt:lpstr>CLIC Test Facility (CTF3)</vt:lpstr>
      <vt:lpstr>Reserve</vt:lpstr>
      <vt:lpstr>RF Plan</vt:lpstr>
      <vt:lpstr>Lattice Design/Beam Physics Plans</vt:lpstr>
      <vt:lpstr>Timing Reference Plans</vt:lpstr>
      <vt:lpstr>Test Plan (and Components)</vt:lpstr>
      <vt:lpstr>Integration Plans</vt:lpstr>
      <vt:lpstr>Instrumentation Plans</vt:lpstr>
      <vt:lpstr>Main Cause of Beam Phase Jitter</vt:lpstr>
      <vt:lpstr>Main Timing Tolerances</vt:lpstr>
      <vt:lpstr>Main Beam Tolerances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588</cp:revision>
  <cp:lastPrinted>2012-03-08T15:31:26Z</cp:lastPrinted>
  <dcterms:created xsi:type="dcterms:W3CDTF">2013-05-06T07:59:08Z</dcterms:created>
  <dcterms:modified xsi:type="dcterms:W3CDTF">2013-06-14T11:40:40Z</dcterms:modified>
</cp:coreProperties>
</file>