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embeddings/Microsoft_Equation12.bin" ContentType="application/vnd.openxmlformats-officedocument.oleObject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embeddings/Microsoft_Equation7.bin" ContentType="application/vnd.openxmlformats-officedocument.oleObject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embeddings/Microsoft_Equation3.bin" ContentType="application/vnd.openxmlformats-officedocument.oleObject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embeddings/Microsoft_Equation17.bin" ContentType="application/vnd.openxmlformats-officedocument.oleObject"/>
  <Override PartName="/ppt/embeddings/Microsoft_Equation20.bin" ContentType="application/vnd.openxmlformats-officedocument.oleObject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embeddings/Microsoft_Equation13.bin" ContentType="application/vnd.openxmlformats-officedocument.oleObject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Microsoft_Equation8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embeddings/Microsoft_Equation4.bin" ContentType="application/vnd.openxmlformats-officedocument.oleObject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embeddings/Microsoft_Equation18.bin" ContentType="application/vnd.openxmlformats-officedocument.oleObject"/>
  <Override PartName="/ppt/embeddings/Microsoft_Equation14.bin" ContentType="application/vnd.openxmlformats-officedocument.oleObject"/>
  <Override PartName="/ppt/slides/slide16.xml" ContentType="application/vnd.openxmlformats-officedocument.presentationml.slide+xml"/>
  <Override PartName="/ppt/embeddings/Microsoft_Equation10.bin" ContentType="application/vnd.openxmlformats-officedocument.oleObject"/>
  <Override PartName="/ppt/slides/slide7.xml" ContentType="application/vnd.openxmlformats-officedocument.presentationml.slide+xml"/>
  <Override PartName="/ppt/embeddings/Microsoft_Equation9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embeddings/Microsoft_Equation5.bin" ContentType="application/vnd.openxmlformats-officedocument.oleObject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embeddings/Microsoft_Equation1.bin" ContentType="application/vnd.openxmlformats-officedocument.oleObject"/>
  <Override PartName="/ppt/embeddings/Microsoft_Equation19.bin" ContentType="application/vnd.openxmlformats-officedocument.oleObject"/>
  <Override PartName="/ppt/slides/slide20.xml" ContentType="application/vnd.openxmlformats-officedocument.presentationml.slide+xml"/>
  <Override PartName="/ppt/embeddings/Microsoft_Equation15.bin" ContentType="application/vnd.openxmlformats-officedocument.oleObject"/>
  <Override PartName="/ppt/slides/slide17.xml" ContentType="application/vnd.openxmlformats-officedocument.presentationml.slide+xml"/>
  <Override PartName="/ppt/embeddings/Microsoft_Equation11.bin" ContentType="application/vnd.openxmlformats-officedocument.oleObject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embeddings/Microsoft_Equation6.bin" ContentType="application/vnd.openxmlformats-officedocument.oleObject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embeddings/Microsoft_Equation16.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362" r:id="rId3"/>
    <p:sldId id="360" r:id="rId4"/>
    <p:sldId id="359" r:id="rId5"/>
    <p:sldId id="328" r:id="rId6"/>
    <p:sldId id="361" r:id="rId7"/>
    <p:sldId id="327" r:id="rId8"/>
    <p:sldId id="278" r:id="rId9"/>
    <p:sldId id="276" r:id="rId10"/>
    <p:sldId id="332" r:id="rId11"/>
    <p:sldId id="333" r:id="rId12"/>
    <p:sldId id="287" r:id="rId13"/>
    <p:sldId id="307" r:id="rId14"/>
    <p:sldId id="320" r:id="rId15"/>
    <p:sldId id="339" r:id="rId16"/>
    <p:sldId id="342" r:id="rId17"/>
    <p:sldId id="348" r:id="rId18"/>
    <p:sldId id="309" r:id="rId19"/>
    <p:sldId id="310" r:id="rId20"/>
    <p:sldId id="351" r:id="rId21"/>
    <p:sldId id="313" r:id="rId22"/>
    <p:sldId id="323" r:id="rId23"/>
    <p:sldId id="353" r:id="rId24"/>
    <p:sldId id="273" r:id="rId25"/>
    <p:sldId id="336" r:id="rId26"/>
    <p:sldId id="363" r:id="rId27"/>
    <p:sldId id="354" r:id="rId28"/>
    <p:sldId id="337" r:id="rId29"/>
    <p:sldId id="338" r:id="rId30"/>
    <p:sldId id="349" r:id="rId31"/>
    <p:sldId id="350" r:id="rId32"/>
    <p:sldId id="352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E6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aximized">
    <p:restoredLeft sz="19281" autoAdjust="0"/>
    <p:restoredTop sz="96926" autoAdjust="0"/>
  </p:normalViewPr>
  <p:slideViewPr>
    <p:cSldViewPr snapToGrid="0" snapToObjects="1">
      <p:cViewPr>
        <p:scale>
          <a:sx n="100" d="100"/>
          <a:sy n="100" d="100"/>
        </p:scale>
        <p:origin x="-136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pict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pict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ict"/><Relationship Id="rId2" Type="http://schemas.openxmlformats.org/officeDocument/2006/relationships/image" Target="../media/image17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ict"/><Relationship Id="rId2" Type="http://schemas.openxmlformats.org/officeDocument/2006/relationships/image" Target="../media/image35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Relationship Id="rId2" Type="http://schemas.openxmlformats.org/officeDocument/2006/relationships/image" Target="../media/image5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pict"/><Relationship Id="rId2" Type="http://schemas.openxmlformats.org/officeDocument/2006/relationships/image" Target="../media/image59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763FA-3F29-474A-9CD2-883E624A86C6}" type="datetime1">
              <a:rPr lang="en-US" smtClean="0"/>
              <a:pPr/>
              <a:t>4/30/14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82975-29AB-AD4F-97FA-ED7609E49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AFFFC-4CF0-C244-94A4-AE385A65368A}" type="datetime1">
              <a:rPr lang="en-US" smtClean="0"/>
              <a:pPr/>
              <a:t>4/30/14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02235-20BB-0043-9BA6-3CA39F541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02235-20BB-0043-9BA6-3CA39F5413C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AB1DB-3EEE-774A-AAE9-2101630230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df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d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df"/><Relationship Id="rId5" Type="http://schemas.openxmlformats.org/officeDocument/2006/relationships/image" Target="../media/image31.png"/><Relationship Id="rId6" Type="http://schemas.openxmlformats.org/officeDocument/2006/relationships/image" Target="../media/image32.pdf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oleObject" Target="../embeddings/Microsoft_Equation6.bin"/><Relationship Id="rId6" Type="http://schemas.openxmlformats.org/officeDocument/2006/relationships/oleObject" Target="../embeddings/Microsoft_Equation7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df"/><Relationship Id="rId4" Type="http://schemas.openxmlformats.org/officeDocument/2006/relationships/image" Target="../media/image40.png"/><Relationship Id="rId5" Type="http://schemas.openxmlformats.org/officeDocument/2006/relationships/image" Target="../media/image41.pdf"/><Relationship Id="rId6" Type="http://schemas.openxmlformats.org/officeDocument/2006/relationships/image" Target="../media/image42.png"/><Relationship Id="rId7" Type="http://schemas.openxmlformats.org/officeDocument/2006/relationships/oleObject" Target="../embeddings/Microsoft_Equation8.bin"/><Relationship Id="rId8" Type="http://schemas.openxmlformats.org/officeDocument/2006/relationships/image" Target="../media/image43.pdf"/><Relationship Id="rId9" Type="http://schemas.openxmlformats.org/officeDocument/2006/relationships/image" Target="../media/image44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df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d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9.bin"/><Relationship Id="rId4" Type="http://schemas.openxmlformats.org/officeDocument/2006/relationships/oleObject" Target="../embeddings/Microsoft_Equation10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df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d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1.bin"/><Relationship Id="rId4" Type="http://schemas.openxmlformats.org/officeDocument/2006/relationships/oleObject" Target="../embeddings/Microsoft_Equation12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df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d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df"/><Relationship Id="rId5" Type="http://schemas.openxmlformats.org/officeDocument/2006/relationships/image" Target="../media/image68.png"/><Relationship Id="rId6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d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3.bin"/><Relationship Id="rId4" Type="http://schemas.openxmlformats.org/officeDocument/2006/relationships/image" Target="../media/image70.pdf"/><Relationship Id="rId5" Type="http://schemas.openxmlformats.org/officeDocument/2006/relationships/image" Target="../media/image71.png"/><Relationship Id="rId6" Type="http://schemas.openxmlformats.org/officeDocument/2006/relationships/image" Target="../media/image72.pdf"/><Relationship Id="rId7" Type="http://schemas.openxmlformats.org/officeDocument/2006/relationships/image" Target="../media/image73.png"/><Relationship Id="rId8" Type="http://schemas.openxmlformats.org/officeDocument/2006/relationships/image" Target="../media/image74.pdf"/><Relationship Id="rId9" Type="http://schemas.openxmlformats.org/officeDocument/2006/relationships/image" Target="../media/image75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d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df"/><Relationship Id="rId5" Type="http://schemas.openxmlformats.org/officeDocument/2006/relationships/image" Target="../media/image81.png"/><Relationship Id="rId6" Type="http://schemas.openxmlformats.org/officeDocument/2006/relationships/image" Target="../media/image82.pdf"/><Relationship Id="rId7" Type="http://schemas.openxmlformats.org/officeDocument/2006/relationships/image" Target="../media/image83.png"/><Relationship Id="rId8" Type="http://schemas.openxmlformats.org/officeDocument/2006/relationships/image" Target="../media/image84.pdf"/><Relationship Id="rId9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d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4" Type="http://schemas.openxmlformats.org/officeDocument/2006/relationships/image" Target="../media/image88.emf"/><Relationship Id="rId5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df"/><Relationship Id="rId4" Type="http://schemas.openxmlformats.org/officeDocument/2006/relationships/image" Target="../media/image91.png"/><Relationship Id="rId5" Type="http://schemas.openxmlformats.org/officeDocument/2006/relationships/image" Target="../media/image92.pdf"/><Relationship Id="rId6" Type="http://schemas.openxmlformats.org/officeDocument/2006/relationships/image" Target="../media/image93.png"/><Relationship Id="rId7" Type="http://schemas.openxmlformats.org/officeDocument/2006/relationships/image" Target="../media/image94.pdf"/><Relationship Id="rId8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emf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Equation16.bin"/><Relationship Id="rId12" Type="http://schemas.openxmlformats.org/officeDocument/2006/relationships/image" Target="../media/image103.pdf"/><Relationship Id="rId13" Type="http://schemas.openxmlformats.org/officeDocument/2006/relationships/image" Target="../media/image104.png"/><Relationship Id="rId14" Type="http://schemas.openxmlformats.org/officeDocument/2006/relationships/oleObject" Target="../embeddings/Microsoft_Equation17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7.pdf"/><Relationship Id="rId4" Type="http://schemas.openxmlformats.org/officeDocument/2006/relationships/image" Target="../media/image98.png"/><Relationship Id="rId5" Type="http://schemas.openxmlformats.org/officeDocument/2006/relationships/oleObject" Target="../embeddings/Microsoft_Equation14.bin"/><Relationship Id="rId6" Type="http://schemas.openxmlformats.org/officeDocument/2006/relationships/image" Target="../media/image99.pdf"/><Relationship Id="rId7" Type="http://schemas.openxmlformats.org/officeDocument/2006/relationships/image" Target="../media/image100.png"/><Relationship Id="rId8" Type="http://schemas.openxmlformats.org/officeDocument/2006/relationships/oleObject" Target="../embeddings/Microsoft_Equation15.bin"/><Relationship Id="rId9" Type="http://schemas.openxmlformats.org/officeDocument/2006/relationships/image" Target="../media/image101.pdf"/><Relationship Id="rId10" Type="http://schemas.openxmlformats.org/officeDocument/2006/relationships/image" Target="../media/image10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df"/><Relationship Id="rId4" Type="http://schemas.openxmlformats.org/officeDocument/2006/relationships/image" Target="../media/image106.png"/><Relationship Id="rId5" Type="http://schemas.openxmlformats.org/officeDocument/2006/relationships/oleObject" Target="../embeddings/Microsoft_Equation18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5" Type="http://schemas.openxmlformats.org/officeDocument/2006/relationships/image" Target="../media/image110.pdf"/><Relationship Id="rId6" Type="http://schemas.openxmlformats.org/officeDocument/2006/relationships/image" Target="../media/image111.png"/><Relationship Id="rId7" Type="http://schemas.openxmlformats.org/officeDocument/2006/relationships/image" Target="../media/image112.pdf"/><Relationship Id="rId8" Type="http://schemas.openxmlformats.org/officeDocument/2006/relationships/image" Target="../media/image113.png"/><Relationship Id="rId9" Type="http://schemas.openxmlformats.org/officeDocument/2006/relationships/oleObject" Target="../embeddings/Microsoft_Equation19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4" Type="http://schemas.openxmlformats.org/officeDocument/2006/relationships/image" Target="../media/image116.png"/><Relationship Id="rId5" Type="http://schemas.openxmlformats.org/officeDocument/2006/relationships/image" Target="../media/image117.pdf"/><Relationship Id="rId6" Type="http://schemas.openxmlformats.org/officeDocument/2006/relationships/image" Target="../media/image118.png"/><Relationship Id="rId7" Type="http://schemas.openxmlformats.org/officeDocument/2006/relationships/image" Target="../media/image119.pdf"/><Relationship Id="rId8" Type="http://schemas.openxmlformats.org/officeDocument/2006/relationships/image" Target="../media/image120.png"/><Relationship Id="rId9" Type="http://schemas.openxmlformats.org/officeDocument/2006/relationships/oleObject" Target="../embeddings/Microsoft_Equation20.bin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df"/><Relationship Id="rId4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6" Type="http://schemas.openxmlformats.org/officeDocument/2006/relationships/image" Target="../media/image10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2.pdf"/><Relationship Id="rId5" Type="http://schemas.openxmlformats.org/officeDocument/2006/relationships/image" Target="../media/image141.png"/><Relationship Id="rId6" Type="http://schemas.openxmlformats.org/officeDocument/2006/relationships/image" Target="../media/image13.pdf"/><Relationship Id="rId7" Type="http://schemas.openxmlformats.org/officeDocument/2006/relationships/image" Target="../media/image16.png"/><Relationship Id="rId8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oleObject" Target="../embeddings/Microsoft_Equation3.bin"/><Relationship Id="rId5" Type="http://schemas.openxmlformats.org/officeDocument/2006/relationships/oleObject" Target="../embeddings/Microsoft_Equation4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oleObject" Target="../embeddings/Microsoft_Equation5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0934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Salvatore Fazio (Brookhaven National Lab)</a:t>
            </a:r>
          </a:p>
          <a:p>
            <a:r>
              <a:rPr lang="en-US" sz="2400" b="1" i="1" dirty="0" smtClean="0">
                <a:solidFill>
                  <a:srgbClr val="0000FF"/>
                </a:solidFill>
              </a:rPr>
              <a:t>for the STAR Collaboration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DIS 2014 – April 28 to May 2 2014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7917" y="5610409"/>
            <a:ext cx="1924228" cy="481057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42899" y="240280"/>
            <a:ext cx="8445501" cy="1390843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Transverse single-spin asymmetries in W</a:t>
            </a:r>
            <a:r>
              <a:rPr lang="en-US" sz="3200" baseline="30000" dirty="0" smtClean="0">
                <a:solidFill>
                  <a:srgbClr val="0000FF"/>
                </a:solidFill>
              </a:rPr>
              <a:t>±</a:t>
            </a:r>
            <a:r>
              <a:rPr lang="en-US" sz="3200" dirty="0" smtClean="0">
                <a:solidFill>
                  <a:srgbClr val="0000FF"/>
                </a:solidFill>
              </a:rPr>
              <a:t> and Z</a:t>
            </a:r>
            <a:r>
              <a:rPr lang="en-US" sz="3200" baseline="30000" dirty="0" smtClean="0">
                <a:solidFill>
                  <a:srgbClr val="0000FF"/>
                </a:solidFill>
              </a:rPr>
              <a:t>0</a:t>
            </a:r>
            <a:r>
              <a:rPr lang="en-US" sz="3200" dirty="0" smtClean="0">
                <a:solidFill>
                  <a:srgbClr val="0000FF"/>
                </a:solidFill>
              </a:rPr>
              <a:t> bosons production in </a:t>
            </a:r>
            <a:r>
              <a:rPr lang="en-US" sz="3200" dirty="0" err="1" smtClean="0">
                <a:solidFill>
                  <a:srgbClr val="0000FF"/>
                </a:solidFill>
              </a:rPr>
              <a:t>p+p</a:t>
            </a:r>
            <a:r>
              <a:rPr lang="en-US" sz="3200" dirty="0" smtClean="0">
                <a:solidFill>
                  <a:srgbClr val="0000FF"/>
                </a:solidFill>
              </a:rPr>
              <a:t> collisions at RHIC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019300" y="3136900"/>
            <a:ext cx="5060948" cy="2954566"/>
            <a:chOff x="2019300" y="3136900"/>
            <a:chExt cx="5060948" cy="2954566"/>
          </a:xfrm>
        </p:grpSpPr>
        <p:grpSp>
          <p:nvGrpSpPr>
            <p:cNvPr id="16" name="Group 15"/>
            <p:cNvGrpSpPr/>
            <p:nvPr/>
          </p:nvGrpSpPr>
          <p:grpSpPr>
            <a:xfrm>
              <a:off x="2019300" y="3136900"/>
              <a:ext cx="5060948" cy="2954566"/>
              <a:chOff x="10581" y="275190"/>
              <a:chExt cx="5545667" cy="3234972"/>
            </a:xfrm>
          </p:grpSpPr>
          <p:pic>
            <p:nvPicPr>
              <p:cNvPr id="11" name="Picture 10" descr="W_Boson_Production_Illustration-600px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tretch>
                <a:fillRect/>
              </a:stretch>
            </p:blipFill>
            <p:spPr>
              <a:xfrm>
                <a:off x="10581" y="275190"/>
                <a:ext cx="5545667" cy="3234972"/>
              </a:xfrm>
              <a:prstGeom prst="rect">
                <a:avLst/>
              </a:prstGeom>
            </p:spPr>
          </p:pic>
          <p:sp>
            <p:nvSpPr>
              <p:cNvPr id="12" name="Notched Right Arrow 11"/>
              <p:cNvSpPr/>
              <p:nvPr/>
            </p:nvSpPr>
            <p:spPr>
              <a:xfrm rot="16200000">
                <a:off x="553518" y="2333759"/>
                <a:ext cx="534062" cy="146883"/>
              </a:xfrm>
              <a:prstGeom prst="notched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5" name="Picture 14" descr="Screen Shot 2014-04-24 at 9.44.14 AM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2825496" y="4764024"/>
              <a:ext cx="711200" cy="787400"/>
            </a:xfrm>
            <a:prstGeom prst="rect">
              <a:avLst/>
            </a:prstGeom>
          </p:spPr>
        </p:pic>
      </p:grpSp>
      <p:pic>
        <p:nvPicPr>
          <p:cNvPr id="7" name="Picture 6" descr="BNL_logo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231" y="5610409"/>
            <a:ext cx="2036314" cy="745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lot_4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r="50000" b="50000"/>
              <a:stretch>
                <a:fillRect/>
              </a:stretch>
            </p:blipFill>
          </mc:Choice>
          <mc:Fallback>
            <p:blipFill>
              <a:blip r:embed="rId3"/>
              <a:srcRect r="50000" b="50000"/>
              <a:stretch>
                <a:fillRect/>
              </a:stretch>
            </p:blipFill>
          </mc:Fallback>
        </mc:AlternateContent>
        <p:spPr>
          <a:xfrm>
            <a:off x="195931" y="1342079"/>
            <a:ext cx="2928269" cy="284047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noProof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Background estimation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400" y="4163020"/>
            <a:ext cx="35702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Clr>
                <a:srgbClr val="FFE619"/>
              </a:buClr>
              <a:buSzPct val="125000"/>
              <a:buFont typeface="Wingdings" charset="2"/>
              <a:buChar char="§"/>
            </a:pPr>
            <a:r>
              <a:rPr lang="en-US" dirty="0" smtClean="0"/>
              <a:t>Positive-charge signal </a:t>
            </a:r>
            <a:r>
              <a:rPr lang="en-US" b="1" dirty="0" smtClean="0">
                <a:solidFill>
                  <a:srgbClr val="FF0000"/>
                </a:solidFill>
              </a:rPr>
              <a:t>1216 events</a:t>
            </a:r>
          </a:p>
          <a:p>
            <a:pPr marL="169863" indent="-169863">
              <a:buClr>
                <a:srgbClr val="008000"/>
              </a:buClr>
              <a:buSzPct val="125000"/>
              <a:buFont typeface="Wingdings" charset="2"/>
              <a:buChar char="§"/>
            </a:pPr>
            <a:r>
              <a:rPr lang="en-US" i="1" dirty="0" smtClean="0"/>
              <a:t>Z </a:t>
            </a:r>
            <a:r>
              <a:rPr lang="en-US" i="1" dirty="0" err="1" smtClean="0">
                <a:sym typeface="Wingdings"/>
              </a:rPr>
              <a:t></a:t>
            </a:r>
            <a:r>
              <a:rPr lang="en-US" i="1" dirty="0" smtClean="0">
                <a:sym typeface="Wingdings"/>
              </a:rPr>
              <a:t> </a:t>
            </a:r>
            <a:r>
              <a:rPr lang="en-US" i="1" dirty="0" err="1" smtClean="0">
                <a:sym typeface="Wingdings"/>
              </a:rPr>
              <a:t>ee</a:t>
            </a:r>
            <a:endParaRPr lang="en-US" i="1" dirty="0" smtClean="0">
              <a:sym typeface="Wingdings"/>
            </a:endParaRPr>
          </a:p>
          <a:p>
            <a:pPr marL="169863" indent="-169863">
              <a:buClr>
                <a:srgbClr val="FF0000"/>
              </a:buClr>
              <a:buSzPct val="125000"/>
              <a:buFont typeface="Wingdings" charset="2"/>
              <a:buChar char="§"/>
            </a:pPr>
            <a:r>
              <a:rPr lang="en-US" i="1" dirty="0" smtClean="0">
                <a:sym typeface="Wingdings"/>
              </a:rPr>
              <a:t>W</a:t>
            </a:r>
            <a:r>
              <a:rPr lang="en-US" i="1" baseline="30000" dirty="0" smtClean="0">
                <a:sym typeface="Wingdings"/>
              </a:rPr>
              <a:t>+ </a:t>
            </a:r>
            <a:r>
              <a:rPr lang="en-US" i="1" dirty="0" err="1" smtClean="0">
                <a:sym typeface="Wingdings"/>
              </a:rPr>
              <a:t></a:t>
            </a:r>
            <a:r>
              <a:rPr lang="en-US" i="1" dirty="0" smtClean="0">
                <a:sym typeface="Wingdings"/>
              </a:rPr>
              <a:t> </a:t>
            </a:r>
            <a:r>
              <a:rPr lang="en-US" i="1" dirty="0" err="1" smtClean="0">
                <a:sym typeface="Wingdings"/>
              </a:rPr>
              <a:t>tv</a:t>
            </a:r>
            <a:r>
              <a:rPr lang="en-US" i="1" baseline="-25000" dirty="0" err="1" smtClean="0">
                <a:sym typeface="Wingdings"/>
              </a:rPr>
              <a:t>t</a:t>
            </a:r>
            <a:endParaRPr lang="en-US" i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1907616" y="805934"/>
            <a:ext cx="6320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Background estimated via MC normalized to data </a:t>
            </a:r>
            <a:r>
              <a:rPr lang="en-US" b="1" dirty="0" err="1" smtClean="0">
                <a:solidFill>
                  <a:srgbClr val="0000FF"/>
                </a:solidFill>
              </a:rPr>
              <a:t>lumi</a:t>
            </a:r>
            <a:endParaRPr lang="en-US" b="1" dirty="0" smtClean="0">
              <a:solidFill>
                <a:srgbClr val="0000FF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1" name="Picture 10" descr="plot_4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r="50351" b="51062"/>
              <a:stretch>
                <a:fillRect/>
              </a:stretch>
            </p:blipFill>
          </mc:Choice>
          <mc:Fallback>
            <p:blipFill>
              <a:blip r:embed="rId5"/>
              <a:srcRect r="50351" b="51062"/>
              <a:stretch>
                <a:fillRect/>
              </a:stretch>
            </p:blipFill>
          </mc:Fallback>
        </mc:AlternateContent>
        <p:spPr>
          <a:xfrm>
            <a:off x="5067800" y="1342079"/>
            <a:ext cx="2970800" cy="284047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64316" y="4163020"/>
            <a:ext cx="35573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Clr>
                <a:srgbClr val="FFE619"/>
              </a:buClr>
              <a:buSzPct val="125000"/>
              <a:buFont typeface="Wingdings" charset="2"/>
              <a:buChar char="§"/>
            </a:pPr>
            <a:r>
              <a:rPr lang="en-US" dirty="0" smtClean="0"/>
              <a:t>Negative-charge signal </a:t>
            </a:r>
            <a:r>
              <a:rPr lang="en-US" b="1" dirty="0" smtClean="0">
                <a:solidFill>
                  <a:srgbClr val="FF0000"/>
                </a:solidFill>
              </a:rPr>
              <a:t>332 events</a:t>
            </a:r>
          </a:p>
          <a:p>
            <a:pPr marL="169863" indent="-169863">
              <a:buClr>
                <a:srgbClr val="008000"/>
              </a:buClr>
              <a:buSzPct val="125000"/>
              <a:buFont typeface="Wingdings" charset="2"/>
              <a:buChar char="§"/>
            </a:pPr>
            <a:r>
              <a:rPr lang="en-US" i="1" dirty="0" smtClean="0"/>
              <a:t>Z </a:t>
            </a:r>
            <a:r>
              <a:rPr lang="en-US" i="1" dirty="0" err="1" smtClean="0">
                <a:sym typeface="Wingdings"/>
              </a:rPr>
              <a:t></a:t>
            </a:r>
            <a:r>
              <a:rPr lang="en-US" i="1" dirty="0" smtClean="0">
                <a:sym typeface="Wingdings"/>
              </a:rPr>
              <a:t> </a:t>
            </a:r>
            <a:r>
              <a:rPr lang="en-US" i="1" dirty="0" err="1" smtClean="0">
                <a:sym typeface="Wingdings"/>
              </a:rPr>
              <a:t>ee</a:t>
            </a:r>
            <a:endParaRPr lang="en-US" i="1" dirty="0" smtClean="0">
              <a:sym typeface="Wingdings"/>
            </a:endParaRPr>
          </a:p>
          <a:p>
            <a:pPr marL="169863" indent="-169863">
              <a:buClr>
                <a:srgbClr val="FF0000"/>
              </a:buClr>
              <a:buSzPct val="125000"/>
              <a:buFont typeface="Wingdings" charset="2"/>
              <a:buChar char="§"/>
            </a:pPr>
            <a:r>
              <a:rPr lang="en-US" i="1" dirty="0" smtClean="0">
                <a:sym typeface="Wingdings"/>
              </a:rPr>
              <a:t>W</a:t>
            </a:r>
            <a:r>
              <a:rPr lang="en-US" i="1" baseline="30000" dirty="0" smtClean="0">
                <a:sym typeface="Wingdings"/>
              </a:rPr>
              <a:t>- </a:t>
            </a:r>
            <a:r>
              <a:rPr lang="en-US" i="1" dirty="0" err="1" smtClean="0">
                <a:sym typeface="Wingdings"/>
              </a:rPr>
              <a:t></a:t>
            </a:r>
            <a:r>
              <a:rPr lang="en-US" i="1" dirty="0" smtClean="0">
                <a:sym typeface="Wingdings"/>
              </a:rPr>
              <a:t> </a:t>
            </a:r>
            <a:r>
              <a:rPr lang="en-US" i="1" dirty="0" err="1" smtClean="0">
                <a:sym typeface="Wingdings"/>
              </a:rPr>
              <a:t>tv</a:t>
            </a:r>
            <a:r>
              <a:rPr lang="en-US" i="1" baseline="-25000" dirty="0" err="1" smtClean="0">
                <a:sym typeface="Wingdings"/>
              </a:rPr>
              <a:t>t</a:t>
            </a:r>
            <a:endParaRPr lang="en-US" i="1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400" y="5162550"/>
            <a:ext cx="389115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W</a:t>
            </a:r>
            <a:r>
              <a:rPr lang="en-US" sz="2400" b="1" i="1" baseline="30000" dirty="0" smtClean="0">
                <a:solidFill>
                  <a:srgbClr val="FF0000"/>
                </a:solidFill>
              </a:rPr>
              <a:t>+</a:t>
            </a:r>
            <a:r>
              <a:rPr lang="en-US" sz="2400" b="1" i="1" dirty="0" smtClean="0">
                <a:solidFill>
                  <a:srgbClr val="FF0000"/>
                </a:solidFill>
              </a:rPr>
              <a:t> sample</a:t>
            </a:r>
          </a:p>
          <a:p>
            <a:r>
              <a:rPr lang="en-US" b="1" i="1" dirty="0" smtClean="0"/>
              <a:t>Z</a:t>
            </a:r>
            <a:r>
              <a:rPr lang="en-US" b="1" i="1" baseline="30000" dirty="0" smtClean="0"/>
              <a:t>0</a:t>
            </a:r>
            <a:r>
              <a:rPr lang="en-US" b="1" i="1" dirty="0" smtClean="0"/>
              <a:t> -&gt; </a:t>
            </a:r>
            <a:r>
              <a:rPr lang="en-US" b="1" i="1" dirty="0" err="1" smtClean="0"/>
              <a:t>ee</a:t>
            </a:r>
            <a:r>
              <a:rPr lang="en-US" b="1" i="1" dirty="0" smtClean="0"/>
              <a:t>   </a:t>
            </a:r>
            <a:r>
              <a:rPr lang="en-US" b="1" dirty="0" smtClean="0"/>
              <a:t>= 10.71 events   [B/S = 0.88%]</a:t>
            </a:r>
          </a:p>
          <a:p>
            <a:r>
              <a:rPr lang="en-US" b="1" i="1" dirty="0" smtClean="0"/>
              <a:t>W</a:t>
            </a:r>
            <a:r>
              <a:rPr lang="en-US" b="1" i="1" baseline="30000" dirty="0" smtClean="0"/>
              <a:t>+</a:t>
            </a:r>
            <a:r>
              <a:rPr lang="en-US" b="1" i="1" dirty="0" smtClean="0"/>
              <a:t> -&gt; </a:t>
            </a:r>
            <a:r>
              <a:rPr lang="en-US" b="1" i="1" dirty="0" err="1" smtClean="0"/>
              <a:t>tv</a:t>
            </a:r>
            <a:r>
              <a:rPr lang="en-US" b="1" i="1" baseline="-25000" dirty="0" err="1" smtClean="0"/>
              <a:t>t</a:t>
            </a:r>
            <a:r>
              <a:rPr lang="en-US" b="1" i="1" dirty="0" smtClean="0"/>
              <a:t> </a:t>
            </a:r>
            <a:r>
              <a:rPr lang="en-US" b="1" dirty="0" smtClean="0"/>
              <a:t>= 22.92 events [B/S = 1.88%]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002416" y="5124450"/>
            <a:ext cx="389115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W</a:t>
            </a:r>
            <a:r>
              <a:rPr lang="en-US" sz="2400" b="1" i="1" baseline="30000" dirty="0" smtClean="0">
                <a:solidFill>
                  <a:srgbClr val="FF0000"/>
                </a:solidFill>
              </a:rPr>
              <a:t>−</a:t>
            </a:r>
            <a:r>
              <a:rPr lang="en-US" sz="2400" b="1" i="1" dirty="0" smtClean="0">
                <a:solidFill>
                  <a:srgbClr val="FF0000"/>
                </a:solidFill>
              </a:rPr>
              <a:t> sample</a:t>
            </a:r>
          </a:p>
          <a:p>
            <a:r>
              <a:rPr lang="en-US" b="1" i="1" dirty="0" smtClean="0"/>
              <a:t>Z</a:t>
            </a:r>
            <a:r>
              <a:rPr lang="en-US" b="1" i="1" baseline="30000" dirty="0" smtClean="0"/>
              <a:t>0</a:t>
            </a:r>
            <a:r>
              <a:rPr lang="en-US" b="1" i="1" dirty="0" smtClean="0"/>
              <a:t> -&gt; </a:t>
            </a:r>
            <a:r>
              <a:rPr lang="en-US" b="1" i="1" dirty="0" err="1" smtClean="0"/>
              <a:t>ee</a:t>
            </a:r>
            <a:r>
              <a:rPr lang="en-US" b="1" i="1" dirty="0" smtClean="0"/>
              <a:t>   </a:t>
            </a:r>
            <a:r>
              <a:rPr lang="en-US" b="1" dirty="0" smtClean="0"/>
              <a:t>= 9.77 events   [B/S = 2.94%]</a:t>
            </a:r>
          </a:p>
          <a:p>
            <a:r>
              <a:rPr lang="en-US" b="1" i="1" dirty="0" smtClean="0"/>
              <a:t>W</a:t>
            </a:r>
            <a:r>
              <a:rPr lang="en-US" b="1" i="1" baseline="30000" dirty="0" smtClean="0"/>
              <a:t>-</a:t>
            </a:r>
            <a:r>
              <a:rPr lang="en-US" b="1" i="1" dirty="0" smtClean="0"/>
              <a:t> -&gt; </a:t>
            </a:r>
            <a:r>
              <a:rPr lang="en-US" b="1" i="1" dirty="0" err="1" smtClean="0"/>
              <a:t>tv</a:t>
            </a:r>
            <a:r>
              <a:rPr lang="en-US" b="1" i="1" baseline="-25000" dirty="0" err="1" smtClean="0"/>
              <a:t>t</a:t>
            </a:r>
            <a:r>
              <a:rPr lang="en-US" b="1" i="1" dirty="0" smtClean="0"/>
              <a:t> </a:t>
            </a:r>
            <a:r>
              <a:rPr lang="en-US" b="1" dirty="0" smtClean="0"/>
              <a:t>= 4.62 events    [B/S = 1.39%]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QCD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3200" noProof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background estimation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 descr="plot_4c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r="51291"/>
              <a:stretch>
                <a:fillRect/>
              </a:stretch>
            </p:blipFill>
          </mc:Choice>
          <mc:Fallback>
            <p:blipFill>
              <a:blip r:embed="rId3"/>
              <a:srcRect r="51291"/>
              <a:stretch>
                <a:fillRect/>
              </a:stretch>
            </p:blipFill>
          </mc:Fallback>
        </mc:AlternateContent>
        <p:spPr>
          <a:xfrm>
            <a:off x="6299200" y="672812"/>
            <a:ext cx="2832100" cy="271749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49" y="853547"/>
            <a:ext cx="65468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Data-driven QCD background estimation</a:t>
            </a:r>
          </a:p>
          <a:p>
            <a:pPr marL="169863" indent="-169863">
              <a:buFont typeface="Arial"/>
              <a:buChar char="•"/>
            </a:pPr>
            <a:r>
              <a:rPr lang="en-US" sz="1600" b="1" u="sng" dirty="0" smtClean="0">
                <a:solidFill>
                  <a:srgbClr val="0000FF"/>
                </a:solidFill>
              </a:rPr>
              <a:t>Reverse</a:t>
            </a:r>
            <a:r>
              <a:rPr lang="en-US" sz="1600" b="1" dirty="0" smtClean="0">
                <a:solidFill>
                  <a:srgbClr val="0000FF"/>
                </a:solidFill>
              </a:rPr>
              <a:t> of P</a:t>
            </a:r>
            <a:r>
              <a:rPr lang="en-US" sz="1600" b="1" baseline="-25000" dirty="0" smtClean="0">
                <a:solidFill>
                  <a:srgbClr val="0000FF"/>
                </a:solidFill>
              </a:rPr>
              <a:t>T</a:t>
            </a:r>
            <a:r>
              <a:rPr lang="en-US" sz="1600" b="1" dirty="0" smtClean="0">
                <a:solidFill>
                  <a:srgbClr val="0000FF"/>
                </a:solidFill>
              </a:rPr>
              <a:t>-balance cut [</a:t>
            </a:r>
            <a:r>
              <a:rPr lang="en-US" sz="1600" b="1" dirty="0" smtClean="0">
                <a:solidFill>
                  <a:srgbClr val="FF0000"/>
                </a:solidFill>
              </a:rPr>
              <a:t>PT-balance &lt; 15 </a:t>
            </a:r>
            <a:r>
              <a:rPr lang="en-US" sz="1600" b="1" dirty="0" err="1" smtClean="0">
                <a:solidFill>
                  <a:srgbClr val="FF0000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] </a:t>
            </a:r>
            <a:r>
              <a:rPr lang="en-US" sz="1600" b="1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600" b="1" dirty="0" smtClean="0">
                <a:solidFill>
                  <a:srgbClr val="0000FF"/>
                </a:solidFill>
                <a:sym typeface="Wingdings"/>
              </a:rPr>
              <a:t> Selects </a:t>
            </a:r>
            <a:r>
              <a:rPr lang="en-US" sz="1600" b="1" dirty="0" smtClean="0">
                <a:solidFill>
                  <a:srgbClr val="0000FF"/>
                </a:solidFill>
              </a:rPr>
              <a:t>QCD events </a:t>
            </a:r>
          </a:p>
          <a:p>
            <a:pPr marL="169863" indent="-169863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</a:rPr>
              <a:t>Plot lepton-P</a:t>
            </a:r>
            <a:r>
              <a:rPr lang="en-US" sz="1600" b="1" baseline="-25000" dirty="0" smtClean="0">
                <a:solidFill>
                  <a:srgbClr val="0000FF"/>
                </a:solidFill>
              </a:rPr>
              <a:t>T</a:t>
            </a:r>
            <a:r>
              <a:rPr lang="en-US" sz="1600" b="1" dirty="0" smtClean="0">
                <a:solidFill>
                  <a:srgbClr val="0000FF"/>
                </a:solidFill>
              </a:rPr>
              <a:t> &gt; 15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endParaRPr lang="en-US" sz="1600" b="1" dirty="0" smtClean="0">
              <a:solidFill>
                <a:srgbClr val="0000FF"/>
              </a:solidFill>
            </a:endParaRPr>
          </a:p>
          <a:p>
            <a:pPr marL="169863" indent="-169863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</a:rPr>
              <a:t>QCD sample </a:t>
            </a:r>
            <a:r>
              <a:rPr lang="en-US" sz="1600" b="1" u="sng" dirty="0" smtClean="0">
                <a:solidFill>
                  <a:srgbClr val="0000FF"/>
                </a:solidFill>
              </a:rPr>
              <a:t>normalized to the first P</a:t>
            </a:r>
            <a:r>
              <a:rPr lang="en-US" sz="1600" b="1" u="sng" baseline="-25000" dirty="0" smtClean="0">
                <a:solidFill>
                  <a:srgbClr val="0000FF"/>
                </a:solidFill>
              </a:rPr>
              <a:t>T</a:t>
            </a:r>
            <a:r>
              <a:rPr lang="en-US" sz="1600" b="1" u="sng" dirty="0" smtClean="0">
                <a:solidFill>
                  <a:srgbClr val="0000FF"/>
                </a:solidFill>
              </a:rPr>
              <a:t>-bin </a:t>
            </a:r>
            <a:r>
              <a:rPr lang="en-US" sz="1600" b="1" dirty="0" smtClean="0">
                <a:solidFill>
                  <a:srgbClr val="0000FF"/>
                </a:solidFill>
              </a:rPr>
              <a:t>[15-19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]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49" y="2266343"/>
            <a:ext cx="345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W</a:t>
            </a:r>
            <a:r>
              <a:rPr lang="en-US" sz="2400" b="1" i="1" baseline="30000" dirty="0" smtClean="0">
                <a:solidFill>
                  <a:srgbClr val="FF0000"/>
                </a:solidFill>
              </a:rPr>
              <a:t>+</a:t>
            </a:r>
            <a:r>
              <a:rPr lang="en-US" sz="2400" b="1" i="1" dirty="0" smtClean="0">
                <a:solidFill>
                  <a:srgbClr val="FF0000"/>
                </a:solidFill>
              </a:rPr>
              <a:t> sample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r>
              <a:rPr lang="en-US" b="1" i="1" dirty="0" smtClean="0"/>
              <a:t>QCD   </a:t>
            </a:r>
            <a:r>
              <a:rPr lang="en-US" b="1" dirty="0" smtClean="0"/>
              <a:t>= 19.37 events </a:t>
            </a:r>
          </a:p>
          <a:p>
            <a:r>
              <a:rPr lang="en-US" b="1" dirty="0" smtClean="0"/>
              <a:t>[B/S = 1.59%]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94831" y="3405034"/>
            <a:ext cx="2854482" cy="2577950"/>
            <a:chOff x="513931" y="2935134"/>
            <a:chExt cx="2854482" cy="2577950"/>
          </a:xfrm>
        </p:grpSpPr>
        <p:pic>
          <p:nvPicPr>
            <p:cNvPr id="13" name="Picture 12" descr="plot_5.png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rcRect r="50576" b="4495"/>
                <a:stretch>
                  <a:fillRect/>
                </a:stretch>
              </p:blipFill>
            </mc:Choice>
            <mc:Fallback>
              <p:blipFill>
                <a:blip r:embed="rId5"/>
                <a:srcRect r="50576" b="4495"/>
                <a:stretch>
                  <a:fillRect/>
                </a:stretch>
              </p:blipFill>
            </mc:Fallback>
          </mc:AlternateContent>
          <p:spPr>
            <a:xfrm>
              <a:off x="513931" y="2935134"/>
              <a:ext cx="2854482" cy="257795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009777" y="4226580"/>
              <a:ext cx="11620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final sample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P</a:t>
              </a:r>
              <a:r>
                <a:rPr lang="en-US" sz="1400" b="1" baseline="-25000" dirty="0" smtClean="0">
                  <a:solidFill>
                    <a:srgbClr val="FF0000"/>
                  </a:solidFill>
                </a:rPr>
                <a:t>T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 &gt; 25 </a:t>
              </a:r>
              <a:r>
                <a:rPr lang="en-US" sz="1400" b="1" dirty="0" err="1" smtClean="0">
                  <a:solidFill>
                    <a:srgbClr val="FF0000"/>
                  </a:solidFill>
                </a:rPr>
                <a:t>GeV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2992526" y="3379634"/>
            <a:ext cx="2836774" cy="2577950"/>
            <a:chOff x="4135526" y="2935134"/>
            <a:chExt cx="2836774" cy="2577950"/>
          </a:xfrm>
        </p:grpSpPr>
        <p:pic>
          <p:nvPicPr>
            <p:cNvPr id="12" name="Picture 11" descr="plot_5.png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rcRect r="50882" b="4495"/>
                <a:stretch>
                  <a:fillRect/>
                </a:stretch>
              </p:blipFill>
            </mc:Choice>
            <mc:Fallback>
              <p:blipFill>
                <a:blip r:embed="rId7"/>
                <a:srcRect r="50882" b="4495"/>
                <a:stretch>
                  <a:fillRect/>
                </a:stretch>
              </p:blipFill>
            </mc:Fallback>
          </mc:AlternateContent>
          <p:spPr>
            <a:xfrm>
              <a:off x="4135526" y="2935134"/>
              <a:ext cx="2836774" cy="257795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632455" y="4226580"/>
              <a:ext cx="11620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final sample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P</a:t>
              </a:r>
              <a:r>
                <a:rPr lang="en-US" sz="1400" b="1" baseline="-25000" dirty="0" smtClean="0">
                  <a:solidFill>
                    <a:srgbClr val="FF0000"/>
                  </a:solidFill>
                </a:rPr>
                <a:t>T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 &gt; 25 </a:t>
              </a:r>
              <a:r>
                <a:rPr lang="en-US" sz="1400" b="1" dirty="0" err="1" smtClean="0">
                  <a:solidFill>
                    <a:srgbClr val="FF0000"/>
                  </a:solidFill>
                </a:rPr>
                <a:t>GeV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377236" y="2266343"/>
            <a:ext cx="4777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W</a:t>
            </a:r>
            <a:r>
              <a:rPr lang="en-US" sz="2400" b="1" i="1" baseline="30000" dirty="0" smtClean="0">
                <a:solidFill>
                  <a:srgbClr val="FF0000"/>
                </a:solidFill>
              </a:rPr>
              <a:t>−</a:t>
            </a:r>
            <a:r>
              <a:rPr lang="en-US" sz="2400" b="1" i="1" dirty="0" smtClean="0">
                <a:solidFill>
                  <a:srgbClr val="FF0000"/>
                </a:solidFill>
              </a:rPr>
              <a:t> sample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r>
              <a:rPr lang="en-US" b="1" i="1" dirty="0" smtClean="0"/>
              <a:t>QCD   </a:t>
            </a:r>
            <a:r>
              <a:rPr lang="en-US" b="1" dirty="0" smtClean="0"/>
              <a:t>= 11.30 events </a:t>
            </a:r>
          </a:p>
          <a:p>
            <a:r>
              <a:rPr lang="en-US" b="1" dirty="0" smtClean="0"/>
              <a:t>[B/S = 3.40%]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81701" y="4198922"/>
            <a:ext cx="3111500" cy="13542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COMMENTS: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Backgrounds under control!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Z -&gt; </a:t>
            </a:r>
            <a:r>
              <a:rPr lang="en-US" dirty="0" err="1" smtClean="0"/>
              <a:t>e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baseline="30000" dirty="0" smtClean="0"/>
              <a:t>−</a:t>
            </a:r>
            <a:r>
              <a:rPr lang="en-US" dirty="0" smtClean="0"/>
              <a:t> expected to have a comparable asymmetry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c_hRecoVsGenNeutrinoP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" y="2498880"/>
            <a:ext cx="3949700" cy="226833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FF"/>
                </a:solidFill>
              </a:rPr>
              <a:t>W P</a:t>
            </a:r>
            <a:r>
              <a:rPr lang="en-US" sz="3200" baseline="-25000" dirty="0" smtClean="0">
                <a:solidFill>
                  <a:srgbClr val="0000FF"/>
                </a:solidFill>
              </a:rPr>
              <a:t>T</a:t>
            </a:r>
            <a:r>
              <a:rPr lang="en-US" sz="3200" dirty="0" smtClean="0">
                <a:solidFill>
                  <a:srgbClr val="0000FF"/>
                </a:solidFill>
              </a:rPr>
              <a:t> reconstruction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6634" y="769620"/>
            <a:ext cx="901736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We calculate the recoil summing up all tracks and trackless electromagnetic clusters</a:t>
            </a:r>
          </a:p>
          <a:p>
            <a:endParaRPr lang="en-US" dirty="0" smtClean="0"/>
          </a:p>
          <a:p>
            <a:pPr marL="173038" indent="-173038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Matching track</a:t>
            </a:r>
            <a:r>
              <a:rPr lang="en-US" dirty="0" smtClean="0">
                <a:sym typeface="Wingdings"/>
              </a:rPr>
              <a:t> is a track which extends to the BEMC and matches a firing tower (&lt; 7 cm)</a:t>
            </a:r>
            <a:endParaRPr lang="en-US" dirty="0" smtClean="0"/>
          </a:p>
          <a:p>
            <a:pPr marL="173038" indent="-173038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Trackless tower </a:t>
            </a:r>
            <a:r>
              <a:rPr lang="en-US" dirty="0" smtClean="0">
                <a:sym typeface="Wingdings"/>
              </a:rPr>
              <a:t>is a firing tower in the BEMC with no matching tracks and Energy &gt; 200 </a:t>
            </a:r>
            <a:r>
              <a:rPr lang="en-US" dirty="0" err="1" smtClean="0">
                <a:sym typeface="Wingdings"/>
              </a:rPr>
              <a:t>MeV</a:t>
            </a:r>
            <a:endParaRPr lang="en-US" dirty="0" smtClean="0">
              <a:sym typeface="Wingdings"/>
            </a:endParaRPr>
          </a:p>
          <a:p>
            <a:pPr marL="173038" indent="-173038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ym typeface="Wingdings"/>
              </a:rPr>
              <a:t>Recoil is calculated summing the </a:t>
            </a:r>
            <a:r>
              <a:rPr lang="en-US" dirty="0" err="1" smtClean="0">
                <a:sym typeface="Wingdings"/>
              </a:rPr>
              <a:t>momenta</a:t>
            </a:r>
            <a:r>
              <a:rPr lang="en-US" dirty="0" smtClean="0">
                <a:sym typeface="Wingdings"/>
              </a:rPr>
              <a:t> of all tracks which do not belong to the electron candidate + all firing trackless towers 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rcRect r="6155" b="4762"/>
          <a:stretch>
            <a:fillRect/>
          </a:stretch>
        </p:blipFill>
        <p:spPr>
          <a:xfrm>
            <a:off x="3892883" y="2306892"/>
            <a:ext cx="5238417" cy="2460321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264583" y="4784709"/>
            <a:ext cx="8422217" cy="1667347"/>
            <a:chOff x="457200" y="4059619"/>
            <a:chExt cx="8422217" cy="1667347"/>
          </a:xfrm>
        </p:grpSpPr>
        <p:grpSp>
          <p:nvGrpSpPr>
            <p:cNvPr id="32" name="Group 10"/>
            <p:cNvGrpSpPr/>
            <p:nvPr/>
          </p:nvGrpSpPr>
          <p:grpSpPr>
            <a:xfrm>
              <a:off x="457200" y="4059619"/>
              <a:ext cx="8422217" cy="1667347"/>
              <a:chOff x="457200" y="4059619"/>
              <a:chExt cx="8968471" cy="1667347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457200" y="4095750"/>
                <a:ext cx="8968471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15888" indent="-115888">
                  <a:buFont typeface="Wingdings" charset="2"/>
                  <a:buChar char="ü"/>
                </a:pPr>
                <a:r>
                  <a:rPr lang="en-US" sz="2000" dirty="0" smtClean="0">
                    <a:solidFill>
                      <a:srgbClr val="0000FF"/>
                    </a:solidFill>
                  </a:rPr>
                  <a:t>In transverse plane:</a:t>
                </a:r>
              </a:p>
              <a:p>
                <a:pPr marL="115888" indent="-115888">
                  <a:buFont typeface="Wingdings" charset="2"/>
                  <a:buChar char="ü"/>
                </a:pPr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marL="115888" indent="-115888">
                  <a:buFont typeface="Wingdings" charset="2"/>
                  <a:buChar char="ü"/>
                </a:pPr>
                <a:r>
                  <a:rPr lang="en-US" sz="2000" dirty="0" smtClean="0">
                    <a:solidFill>
                      <a:srgbClr val="0000FF"/>
                    </a:solidFill>
                  </a:rPr>
                  <a:t>Recoil reconstructed using tracks and towers:</a:t>
                </a:r>
              </a:p>
              <a:p>
                <a:pPr marL="115888" indent="-115888">
                  <a:buFont typeface="Wingdings" charset="2"/>
                  <a:buChar char="ü"/>
                </a:pPr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marL="115888" indent="-115888">
                  <a:buFont typeface="Wingdings" charset="2"/>
                  <a:buChar char="ü"/>
                </a:pPr>
                <a:r>
                  <a:rPr lang="en-US" sz="2000" dirty="0" smtClean="0">
                    <a:solidFill>
                      <a:srgbClr val="0000FF"/>
                    </a:solidFill>
                  </a:rPr>
                  <a:t>Part of the recoil not within STAR acceptance </a:t>
                </a:r>
                <a:r>
                  <a:rPr lang="en-US" sz="2000" dirty="0" err="1" smtClean="0">
                    <a:solidFill>
                      <a:srgbClr val="0000FF"/>
                    </a:solidFill>
                    <a:sym typeface="Wingdings"/>
                  </a:rPr>
                  <a:t></a:t>
                </a:r>
                <a:r>
                  <a:rPr lang="en-US" sz="2000" dirty="0" smtClean="0">
                    <a:solidFill>
                      <a:srgbClr val="0000FF"/>
                    </a:solidFill>
                    <a:sym typeface="Wingdings"/>
                  </a:rPr>
                  <a:t> </a:t>
                </a:r>
                <a:r>
                  <a:rPr lang="en-US" sz="2000" dirty="0" smtClean="0">
                    <a:solidFill>
                      <a:srgbClr val="FF0000"/>
                    </a:solidFill>
                    <a:sym typeface="Wingdings"/>
                  </a:rPr>
                  <a:t>MC correction applied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 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  <p:graphicFrame>
            <p:nvGraphicFramePr>
              <p:cNvPr id="35" name="Object 34"/>
              <p:cNvGraphicFramePr>
                <a:graphicFrameLocks noChangeAspect="1"/>
              </p:cNvGraphicFramePr>
              <p:nvPr/>
            </p:nvGraphicFramePr>
            <p:xfrm>
              <a:off x="3150672" y="4059619"/>
              <a:ext cx="3240271" cy="460390"/>
            </p:xfrm>
            <a:graphic>
              <a:graphicData uri="http://schemas.openxmlformats.org/presentationml/2006/ole">
                <p:oleObj spid="_x0000_s19463" name="Equation" r:id="rId5" imgW="1435100" imgH="203200" progId="Equation.3">
                  <p:embed/>
                </p:oleObj>
              </a:graphicData>
            </a:graphic>
          </p:graphicFrame>
        </p:grpSp>
        <p:graphicFrame>
          <p:nvGraphicFramePr>
            <p:cNvPr id="33" name="Object 32"/>
            <p:cNvGraphicFramePr>
              <a:graphicFrameLocks noChangeAspect="1"/>
            </p:cNvGraphicFramePr>
            <p:nvPr/>
          </p:nvGraphicFramePr>
          <p:xfrm>
            <a:off x="5626100" y="4527549"/>
            <a:ext cx="941917" cy="833235"/>
          </p:xfrm>
          <a:graphic>
            <a:graphicData uri="http://schemas.openxmlformats.org/presentationml/2006/ole">
              <p:oleObj spid="_x0000_s19464" name="Equation" r:id="rId6" imgW="431800" imgH="3810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lot_PtCorr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257881" y="3595108"/>
            <a:ext cx="3148016" cy="295924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FF"/>
                </a:solidFill>
              </a:rPr>
              <a:t>Monte Carlo correction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plot_CorrectionVsRecoilPt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 l="6844" r="10162"/>
              <a:stretch>
                <a:fillRect/>
              </a:stretch>
            </p:blipFill>
          </mc:Choice>
          <mc:Fallback>
            <p:blipFill>
              <a:blip r:embed="rId6"/>
              <a:srcRect l="6844" r="10162"/>
              <a:stretch>
                <a:fillRect/>
              </a:stretch>
            </p:blipFill>
          </mc:Fallback>
        </mc:AlternateContent>
        <p:spPr>
          <a:xfrm>
            <a:off x="1" y="723506"/>
            <a:ext cx="3911600" cy="2792945"/>
          </a:xfrm>
          <a:prstGeom prst="rect">
            <a:avLst/>
          </a:prstGeom>
        </p:spPr>
      </p:pic>
      <p:graphicFrame>
        <p:nvGraphicFramePr>
          <p:cNvPr id="115714" name="Object 2"/>
          <p:cNvGraphicFramePr>
            <a:graphicFrameLocks noChangeAspect="1"/>
          </p:cNvGraphicFramePr>
          <p:nvPr/>
        </p:nvGraphicFramePr>
        <p:xfrm>
          <a:off x="5143500" y="800100"/>
          <a:ext cx="2817813" cy="735013"/>
        </p:xfrm>
        <a:graphic>
          <a:graphicData uri="http://schemas.openxmlformats.org/presentationml/2006/ole">
            <p:oleObj spid="_x0000_s115714" name="Equation" r:id="rId7" imgW="1651000" imgH="4318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911600" y="1549400"/>
            <a:ext cx="5207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</a:rPr>
              <a:t>The Correction method –</a:t>
            </a:r>
          </a:p>
          <a:p>
            <a:pPr marL="228600" indent="-228600" algn="just">
              <a:buFont typeface="Wingdings" charset="2"/>
              <a:buChar char="ü"/>
            </a:pPr>
            <a:r>
              <a:rPr lang="en-US" b="1" dirty="0" smtClean="0">
                <a:solidFill>
                  <a:srgbClr val="000000"/>
                </a:solidFill>
              </a:rPr>
              <a:t>Read recoil P</a:t>
            </a:r>
            <a:r>
              <a:rPr lang="en-US" b="1" baseline="-25000" dirty="0" smtClean="0">
                <a:solidFill>
                  <a:srgbClr val="000000"/>
                </a:solidFill>
              </a:rPr>
              <a:t>T</a:t>
            </a:r>
            <a:r>
              <a:rPr lang="en-US" b="1" dirty="0" smtClean="0">
                <a:solidFill>
                  <a:srgbClr val="000000"/>
                </a:solidFill>
              </a:rPr>
              <a:t> bin from data</a:t>
            </a:r>
          </a:p>
          <a:p>
            <a:pPr marL="228600" indent="-228600">
              <a:buFont typeface="Wingdings" charset="2"/>
              <a:buChar char="ü"/>
            </a:pPr>
            <a:r>
              <a:rPr lang="en-US" b="1" dirty="0" smtClean="0"/>
              <a:t>Project correction factor for corresponding P</a:t>
            </a:r>
            <a:r>
              <a:rPr lang="en-US" b="1" baseline="-25000" dirty="0" smtClean="0"/>
              <a:t>T</a:t>
            </a:r>
            <a:r>
              <a:rPr lang="en-US" b="1" dirty="0" smtClean="0"/>
              <a:t>-bins</a:t>
            </a:r>
          </a:p>
          <a:p>
            <a:pPr marL="228600" indent="-228600">
              <a:buFont typeface="Wingdings" charset="2"/>
              <a:buChar char="ü"/>
            </a:pPr>
            <a:r>
              <a:rPr lang="en-US" b="1" dirty="0" smtClean="0"/>
              <a:t>Normalize the projection distribution to 1</a:t>
            </a:r>
          </a:p>
          <a:p>
            <a:pPr marL="228600" indent="-228600">
              <a:buFont typeface="Wingdings" charset="2"/>
              <a:buChar char="ü"/>
            </a:pPr>
            <a:r>
              <a:rPr lang="en-US" b="1" dirty="0" smtClean="0"/>
              <a:t>Pick a correction value sampled from the projection distribution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77801" y="3595108"/>
            <a:ext cx="3080080" cy="2895384"/>
            <a:chOff x="177801" y="3658608"/>
            <a:chExt cx="3080080" cy="2895384"/>
          </a:xfrm>
        </p:grpSpPr>
        <p:pic>
          <p:nvPicPr>
            <p:cNvPr id="12" name="Picture 11" descr="plot_PtCorr.png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8"/>
                <a:stretch>
                  <a:fillRect/>
                </a:stretch>
              </p:blipFill>
            </mc:Choice>
            <mc:Fallback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177801" y="3658608"/>
              <a:ext cx="3080080" cy="289538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958533" y="4971534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MC</a:t>
              </a:r>
              <a:endParaRPr lang="en-US" b="1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545553" y="4284701"/>
            <a:ext cx="251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MC test:</a:t>
            </a:r>
          </a:p>
          <a:p>
            <a:r>
              <a:rPr lang="en-US" b="1" i="1" dirty="0" smtClean="0">
                <a:solidFill>
                  <a:srgbClr val="0000FF"/>
                </a:solidFill>
              </a:rPr>
              <a:t>After MC correction </a:t>
            </a:r>
          </a:p>
          <a:p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very good agreement with </a:t>
            </a:r>
            <a:r>
              <a:rPr lang="en-US" dirty="0" err="1" smtClean="0"/>
              <a:t>RhicBOS</a:t>
            </a:r>
            <a:r>
              <a:rPr lang="en-US" dirty="0" smtClean="0"/>
              <a:t> and PYTHIA predictions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90495" y="764908"/>
            <a:ext cx="432682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We add to our selection:</a:t>
            </a:r>
          </a:p>
          <a:p>
            <a:pPr marL="177800" indent="-177800"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Track-P</a:t>
            </a:r>
            <a:r>
              <a:rPr lang="en-US" sz="2400" baseline="-25000" dirty="0" smtClean="0">
                <a:solidFill>
                  <a:srgbClr val="000090"/>
                </a:solidFill>
              </a:rPr>
              <a:t>T</a:t>
            </a:r>
            <a:r>
              <a:rPr lang="en-US" sz="2400" dirty="0" smtClean="0">
                <a:solidFill>
                  <a:srgbClr val="000090"/>
                </a:solidFill>
              </a:rPr>
              <a:t> in the recoil &gt; 0.2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endParaRPr lang="en-US" sz="2400" dirty="0" smtClean="0">
              <a:solidFill>
                <a:srgbClr val="000090"/>
              </a:solidFill>
            </a:endParaRPr>
          </a:p>
          <a:p>
            <a:pPr marL="177800" indent="-177800"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Total recoil-P</a:t>
            </a:r>
            <a:r>
              <a:rPr lang="en-US" sz="2400" baseline="-25000" dirty="0" smtClean="0">
                <a:solidFill>
                  <a:srgbClr val="000090"/>
                </a:solidFill>
              </a:rPr>
              <a:t>T</a:t>
            </a:r>
            <a:r>
              <a:rPr lang="en-US" sz="2400" dirty="0" smtClean="0">
                <a:solidFill>
                  <a:srgbClr val="000090"/>
                </a:solidFill>
              </a:rPr>
              <a:t> &gt; 0.5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</a:t>
            </a:r>
            <a:r>
              <a:rPr lang="en-US" sz="3200" baseline="30000" noProof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noProof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P</a:t>
            </a:r>
            <a:r>
              <a:rPr lang="en-US" sz="3200" baseline="-25000" noProof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T</a:t>
            </a:r>
            <a:r>
              <a:rPr lang="en-US" sz="3200" noProof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– Data/MC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" name="Picture 23" descr="hWBosonPz_GoodRecoFraction_OtherSol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698999" y="1950932"/>
            <a:ext cx="4445000" cy="4178457"/>
          </a:xfrm>
          <a:prstGeom prst="rect">
            <a:avLst/>
          </a:prstGeom>
        </p:spPr>
      </p:pic>
      <p:pic>
        <p:nvPicPr>
          <p:cNvPr id="25" name="Picture 24" descr="plot_DataMc_Wp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98263" y="1950932"/>
            <a:ext cx="4188372" cy="393721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678507" y="5907385"/>
            <a:ext cx="6040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GOOD data/MC agreement after P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T</a:t>
            </a:r>
            <a:r>
              <a:rPr lang="en-US" sz="2400" b="1" dirty="0" smtClean="0">
                <a:solidFill>
                  <a:srgbClr val="FF0000"/>
                </a:solidFill>
              </a:rPr>
              <a:t> correction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FF"/>
                </a:solidFill>
              </a:rPr>
              <a:t>W P</a:t>
            </a:r>
            <a:r>
              <a:rPr lang="en-US" sz="3200" baseline="-25000" dirty="0" smtClean="0">
                <a:solidFill>
                  <a:srgbClr val="0000FF"/>
                </a:solidFill>
              </a:rPr>
              <a:t>Z</a:t>
            </a:r>
            <a:r>
              <a:rPr lang="en-US" sz="3200" dirty="0" smtClean="0">
                <a:solidFill>
                  <a:srgbClr val="0000FF"/>
                </a:solidFill>
              </a:rPr>
              <a:t> reconstruction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100" y="977900"/>
            <a:ext cx="85217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r>
              <a:rPr lang="en-US" dirty="0" smtClean="0">
                <a:solidFill>
                  <a:srgbClr val="000090"/>
                </a:solidFill>
              </a:rPr>
              <a:t>W longitudinal momentum (along </a:t>
            </a:r>
            <a:r>
              <a:rPr lang="en-US" dirty="0" err="1" smtClean="0">
                <a:solidFill>
                  <a:srgbClr val="000090"/>
                </a:solidFill>
              </a:rPr>
              <a:t>z</a:t>
            </a:r>
            <a:r>
              <a:rPr lang="en-US" dirty="0" smtClean="0">
                <a:solidFill>
                  <a:srgbClr val="000090"/>
                </a:solidFill>
              </a:rPr>
              <a:t>) can be calculated from the invariant mass. Currently we assume constant M</a:t>
            </a:r>
            <a:r>
              <a:rPr lang="en-US" baseline="-25000" dirty="0" smtClean="0">
                <a:solidFill>
                  <a:srgbClr val="000090"/>
                </a:solidFill>
              </a:rPr>
              <a:t>W</a:t>
            </a:r>
            <a:r>
              <a:rPr lang="en-US" dirty="0" smtClean="0">
                <a:solidFill>
                  <a:srgbClr val="000090"/>
                </a:solidFill>
              </a:rPr>
              <a:t> (for W produced on shell) 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endParaRPr lang="en-US" dirty="0" smtClean="0">
              <a:solidFill>
                <a:srgbClr val="000090"/>
              </a:solidFill>
            </a:endParaRPr>
          </a:p>
          <a:p>
            <a:pPr marL="228600" indent="-228600">
              <a:spcAft>
                <a:spcPts val="600"/>
              </a:spcAft>
            </a:pPr>
            <a:endParaRPr lang="en-US" dirty="0" smtClean="0">
              <a:solidFill>
                <a:srgbClr val="000090"/>
              </a:solidFill>
            </a:endParaRPr>
          </a:p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r>
              <a:rPr lang="en-US" dirty="0" smtClean="0">
                <a:solidFill>
                  <a:srgbClr val="000090"/>
                </a:solidFill>
              </a:rPr>
              <a:t>Neutrino longitudinal momentum component from quadratic equation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endParaRPr lang="en-US" dirty="0" smtClean="0">
              <a:solidFill>
                <a:srgbClr val="000090"/>
              </a:solidFill>
            </a:endParaRPr>
          </a:p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endParaRPr lang="en-US" dirty="0" smtClean="0">
              <a:solidFill>
                <a:srgbClr val="000090"/>
              </a:solidFill>
            </a:endParaRPr>
          </a:p>
          <a:p>
            <a:pPr marL="228600" indent="-228600">
              <a:spcAft>
                <a:spcPts val="600"/>
              </a:spcAft>
            </a:pPr>
            <a:endParaRPr lang="en-US" dirty="0" smtClean="0">
              <a:solidFill>
                <a:srgbClr val="000090"/>
              </a:solidFill>
            </a:endParaRPr>
          </a:p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r>
              <a:rPr lang="en-US" sz="2400" b="1" u="sng" dirty="0" smtClean="0">
                <a:solidFill>
                  <a:srgbClr val="FF0000"/>
                </a:solidFill>
              </a:rPr>
              <a:t>Two solutions</a:t>
            </a:r>
            <a:r>
              <a:rPr lang="en-US" sz="2400" dirty="0" smtClean="0">
                <a:solidFill>
                  <a:srgbClr val="000090"/>
                </a:solidFill>
              </a:rPr>
              <a:t>! 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563813" y="1741488"/>
          <a:ext cx="3189287" cy="504407"/>
        </p:xfrm>
        <a:graphic>
          <a:graphicData uri="http://schemas.openxmlformats.org/presentationml/2006/ole">
            <p:oleObj spid="_x0000_s182274" name="Equation" r:id="rId3" imgW="1803400" imgH="266700" progId="Equation.3">
              <p:embed/>
            </p:oleObj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692150" y="2830513"/>
          <a:ext cx="7353300" cy="715962"/>
        </p:xfrm>
        <a:graphic>
          <a:graphicData uri="http://schemas.openxmlformats.org/presentationml/2006/ole">
            <p:oleObj spid="_x0000_s182275" name="Equation" r:id="rId4" imgW="4178300" imgH="3810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50067" y="4614923"/>
            <a:ext cx="3112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Smaller |</a:t>
            </a:r>
            <a:r>
              <a:rPr lang="en-US" b="1" dirty="0" err="1" smtClean="0">
                <a:solidFill>
                  <a:srgbClr val="FF0000"/>
                </a:solidFill>
              </a:rPr>
              <a:t>Pz</a:t>
            </a:r>
            <a:r>
              <a:rPr lang="en-US" b="1" dirty="0" smtClean="0">
                <a:solidFill>
                  <a:srgbClr val="FF0000"/>
                </a:solidFill>
              </a:rPr>
              <a:t>|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b="1" dirty="0" smtClean="0">
                <a:solidFill>
                  <a:srgbClr val="0000FF"/>
                </a:solidFill>
                <a:sym typeface="Wingdings"/>
              </a:rPr>
              <a:t>first solution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/>
              </a:rPr>
              <a:t>Larger |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Pz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|  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b="1" dirty="0" smtClean="0">
                <a:solidFill>
                  <a:srgbClr val="0000FF"/>
                </a:solidFill>
                <a:sym typeface="Wingdings"/>
              </a:rPr>
              <a:t>other solution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5100" y="5715000"/>
            <a:ext cx="8978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BOTH</a:t>
            </a:r>
            <a:r>
              <a:rPr lang="en-US" sz="2000" dirty="0" smtClean="0"/>
              <a:t> the first and the other solution can have </a:t>
            </a:r>
            <a:r>
              <a:rPr lang="en-US" sz="2000" dirty="0" err="1" smtClean="0"/>
              <a:t>misreconstructed</a:t>
            </a:r>
            <a:r>
              <a:rPr lang="en-US" sz="2000" dirty="0" smtClean="0"/>
              <a:t> events!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lot_MCWp_PzVsRap.eps"/>
          <p:cNvPicPr>
            <a:picLocks noChangeAspect="1"/>
          </p:cNvPicPr>
          <p:nvPr/>
        </p:nvPicPr>
        <p:blipFill>
          <a:blip r:embed="rId2"/>
          <a:srcRect l="6276" t="6111" r="10042"/>
          <a:stretch>
            <a:fillRect/>
          </a:stretch>
        </p:blipFill>
        <p:spPr>
          <a:xfrm>
            <a:off x="50263" y="3936999"/>
            <a:ext cx="3664487" cy="27844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FIRST SOLUTION for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Pz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97691" y="1575832"/>
            <a:ext cx="432682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|P</a:t>
            </a:r>
            <a:r>
              <a:rPr lang="en-US" b="1" baseline="-25000" dirty="0" smtClean="0">
                <a:solidFill>
                  <a:srgbClr val="FF0000"/>
                </a:solidFill>
              </a:rPr>
              <a:t>L</a:t>
            </a:r>
            <a:r>
              <a:rPr lang="en-US" b="1" dirty="0" smtClean="0">
                <a:solidFill>
                  <a:srgbClr val="FF0000"/>
                </a:solidFill>
              </a:rPr>
              <a:t>| &lt; 50 </a:t>
            </a:r>
            <a:r>
              <a:rPr lang="en-US" b="1" dirty="0" err="1" smtClean="0">
                <a:solidFill>
                  <a:srgbClr val="FF0000"/>
                </a:solidFill>
              </a:rPr>
              <a:t>GeV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 &lt; 40 % 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misreconstructions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97691" y="1892300"/>
            <a:ext cx="3830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0090"/>
                </a:solidFill>
              </a:rPr>
              <a:t>How do we estimate the fraction?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Answer:</a:t>
            </a:r>
            <a:r>
              <a:rPr lang="en-US" dirty="0" smtClean="0"/>
              <a:t> we take the # events where </a:t>
            </a:r>
            <a:r>
              <a:rPr lang="en-US" dirty="0" err="1" smtClean="0"/>
              <a:t>Pz</a:t>
            </a:r>
            <a:r>
              <a:rPr lang="en-US" dirty="0" smtClean="0"/>
              <a:t> is reconstructed within +/- 30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48201" y="29222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NOTE:</a:t>
            </a:r>
            <a:r>
              <a:rPr lang="en-US" dirty="0" smtClean="0"/>
              <a:t> We </a:t>
            </a:r>
            <a:r>
              <a:rPr lang="en-US" b="1" u="sng" dirty="0" smtClean="0"/>
              <a:t>only</a:t>
            </a:r>
            <a:r>
              <a:rPr lang="en-US" u="sng" dirty="0" smtClean="0"/>
              <a:t> </a:t>
            </a:r>
            <a:r>
              <a:rPr lang="en-US" dirty="0" smtClean="0"/>
              <a:t>use the </a:t>
            </a:r>
            <a:r>
              <a:rPr lang="en-US" dirty="0" smtClean="0">
                <a:solidFill>
                  <a:srgbClr val="FF0000"/>
                </a:solidFill>
              </a:rPr>
              <a:t>first solution. </a:t>
            </a:r>
            <a:r>
              <a:rPr lang="en-US" dirty="0" smtClean="0"/>
              <a:t>This can be improved at a later stage.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97691" y="3657600"/>
            <a:ext cx="4573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We cut at |</a:t>
            </a:r>
            <a:r>
              <a:rPr lang="en-US" b="1" dirty="0" err="1" smtClean="0">
                <a:solidFill>
                  <a:srgbClr val="000090"/>
                </a:solidFill>
              </a:rPr>
              <a:t>Pz</a:t>
            </a:r>
            <a:r>
              <a:rPr lang="en-US" b="1" dirty="0" smtClean="0">
                <a:solidFill>
                  <a:srgbClr val="000090"/>
                </a:solidFill>
              </a:rPr>
              <a:t>| &lt; 50 </a:t>
            </a:r>
            <a:r>
              <a:rPr lang="en-US" b="1" dirty="0" err="1" smtClean="0">
                <a:solidFill>
                  <a:srgbClr val="000090"/>
                </a:solidFill>
              </a:rPr>
              <a:t>GeV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 |W-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y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| &lt; 0.6 </a:t>
            </a:r>
            <a:r>
              <a:rPr lang="en-US" b="1" dirty="0" smtClean="0">
                <a:solidFill>
                  <a:srgbClr val="000090"/>
                </a:solidFill>
              </a:rPr>
              <a:t>to minimize </a:t>
            </a:r>
            <a:r>
              <a:rPr lang="en-US" b="1" dirty="0" err="1" smtClean="0">
                <a:solidFill>
                  <a:srgbClr val="000090"/>
                </a:solidFill>
              </a:rPr>
              <a:t>misreconstructions</a:t>
            </a:r>
            <a:r>
              <a:rPr lang="en-US" b="1" dirty="0" smtClean="0">
                <a:solidFill>
                  <a:srgbClr val="000090"/>
                </a:solidFill>
              </a:rPr>
              <a:t> </a:t>
            </a:r>
          </a:p>
          <a:p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329584" y="876300"/>
            <a:ext cx="4204315" cy="3060700"/>
            <a:chOff x="443884" y="952500"/>
            <a:chExt cx="4204315" cy="3060700"/>
          </a:xfrm>
        </p:grpSpPr>
        <p:grpSp>
          <p:nvGrpSpPr>
            <p:cNvPr id="2" name="Group 12"/>
            <p:cNvGrpSpPr/>
            <p:nvPr/>
          </p:nvGrpSpPr>
          <p:grpSpPr>
            <a:xfrm>
              <a:off x="457200" y="952500"/>
              <a:ext cx="4190999" cy="3031789"/>
              <a:chOff x="1751248" y="990600"/>
              <a:chExt cx="6586300" cy="4460563"/>
            </a:xfrm>
          </p:grpSpPr>
          <p:pic>
            <p:nvPicPr>
              <p:cNvPr id="7" name="Picture 6" descr="hWBosonPz_GoodRecoFraction.eps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51248" y="990600"/>
                <a:ext cx="6586300" cy="4460563"/>
              </a:xfrm>
              <a:prstGeom prst="rect">
                <a:avLst/>
              </a:prstGeom>
            </p:spPr>
          </p:pic>
          <p:cxnSp>
            <p:nvCxnSpPr>
              <p:cNvPr id="11" name="Straight Connector 10"/>
              <p:cNvCxnSpPr/>
              <p:nvPr/>
            </p:nvCxnSpPr>
            <p:spPr>
              <a:xfrm rot="5400000">
                <a:off x="1512868" y="3204689"/>
                <a:ext cx="3774270" cy="1587"/>
              </a:xfrm>
              <a:prstGeom prst="line">
                <a:avLst/>
              </a:prstGeom>
              <a:ln w="317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>
                <a:off x="4815913" y="3195346"/>
                <a:ext cx="3755585" cy="1589"/>
              </a:xfrm>
              <a:prstGeom prst="line">
                <a:avLst/>
              </a:prstGeom>
              <a:ln w="317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ectangle 19"/>
            <p:cNvSpPr/>
            <p:nvPr/>
          </p:nvSpPr>
          <p:spPr>
            <a:xfrm>
              <a:off x="443884" y="3898900"/>
              <a:ext cx="1041400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 descr="hRecoVsGenWBosonRap.png"/>
          <p:cNvPicPr>
            <a:picLocks noChangeAspect="1"/>
          </p:cNvPicPr>
          <p:nvPr/>
        </p:nvPicPr>
        <p:blipFill>
          <a:blip r:embed="rId4"/>
          <a:srcRect l="4979" t="6543" r="11229"/>
          <a:stretch>
            <a:fillRect/>
          </a:stretch>
        </p:blipFill>
        <p:spPr>
          <a:xfrm>
            <a:off x="5245101" y="4356333"/>
            <a:ext cx="2895309" cy="218997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30700" y="774700"/>
            <a:ext cx="4813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We select </a:t>
            </a:r>
            <a:r>
              <a:rPr lang="en-US" b="1" u="sng" dirty="0" smtClean="0">
                <a:solidFill>
                  <a:srgbClr val="FF0000"/>
                </a:solidFill>
              </a:rPr>
              <a:t>the first solution </a:t>
            </a:r>
            <a:r>
              <a:rPr lang="en-US" b="1" u="sng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better </a:t>
            </a:r>
            <a:r>
              <a:rPr lang="en-US" b="1" i="1" dirty="0" smtClean="0">
                <a:solidFill>
                  <a:srgbClr val="000090"/>
                </a:solidFill>
              </a:rPr>
              <a:t>Fraction of </a:t>
            </a:r>
            <a:r>
              <a:rPr lang="en-US" b="1" i="1" u="sng" dirty="0" smtClean="0">
                <a:solidFill>
                  <a:srgbClr val="000090"/>
                </a:solidFill>
              </a:rPr>
              <a:t>correctly reconstructed </a:t>
            </a:r>
            <a:r>
              <a:rPr lang="en-US" b="1" i="1" dirty="0" smtClean="0">
                <a:solidFill>
                  <a:srgbClr val="000090"/>
                </a:solidFill>
              </a:rPr>
              <a:t>events</a:t>
            </a:r>
            <a:endParaRPr lang="en-US" b="1" i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noProof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MC challenge - </a:t>
            </a:r>
            <a:r>
              <a:rPr lang="en-US" sz="3200" noProof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systematics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701" y="732629"/>
            <a:ext cx="8877299" cy="1549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2100" indent="-292100">
              <a:lnSpc>
                <a:spcPct val="150000"/>
              </a:lnSpc>
              <a:buFont typeface="Wingdings" charset="2"/>
              <a:buChar char="Ø"/>
            </a:pPr>
            <a:r>
              <a:rPr lang="en-US" sz="1600" b="1" dirty="0" smtClean="0"/>
              <a:t>Tables (W rapidity-P</a:t>
            </a:r>
            <a:r>
              <a:rPr lang="en-US" sz="1600" b="1" baseline="-25000" dirty="0" smtClean="0"/>
              <a:t>T</a:t>
            </a:r>
            <a:r>
              <a:rPr lang="en-US" sz="1600" b="1" dirty="0" smtClean="0"/>
              <a:t> bins) for A</a:t>
            </a:r>
            <a:r>
              <a:rPr lang="en-US" sz="1600" b="1" baseline="-25000" dirty="0" smtClean="0"/>
              <a:t>N</a:t>
            </a:r>
            <a:r>
              <a:rPr lang="en-US" sz="1600" b="1" dirty="0" smtClean="0"/>
              <a:t> prediction with evolution given by Z-B Kang [arXiv:1401.5078]</a:t>
            </a:r>
          </a:p>
          <a:p>
            <a:pPr marL="292100" indent="-292100">
              <a:lnSpc>
                <a:spcPct val="150000"/>
              </a:lnSpc>
              <a:buFont typeface="Wingdings" charset="2"/>
              <a:buChar char="Ø"/>
            </a:pPr>
            <a:r>
              <a:rPr lang="en-US" sz="1600" b="1" dirty="0" smtClean="0"/>
              <a:t>Use PYTHIA MC prediction for W</a:t>
            </a:r>
            <a:r>
              <a:rPr lang="en-US" sz="1600" b="1" baseline="30000" dirty="0" smtClean="0"/>
              <a:t>− </a:t>
            </a:r>
            <a:r>
              <a:rPr lang="en-US" sz="1600" b="1" dirty="0" smtClean="0"/>
              <a:t>(the A</a:t>
            </a:r>
            <a:r>
              <a:rPr lang="en-US" sz="1600" b="1" baseline="-25000" dirty="0" smtClean="0"/>
              <a:t>N</a:t>
            </a:r>
            <a:r>
              <a:rPr lang="en-US" sz="1600" b="1" dirty="0" smtClean="0"/>
              <a:t> prediction is always positive)</a:t>
            </a:r>
          </a:p>
          <a:p>
            <a:pPr marL="292100" indent="-292100">
              <a:lnSpc>
                <a:spcPct val="150000"/>
              </a:lnSpc>
              <a:buFont typeface="Wingdings" charset="2"/>
              <a:buChar char="Ø"/>
            </a:pPr>
            <a:r>
              <a:rPr lang="en-US" sz="1600" b="1" dirty="0" smtClean="0"/>
              <a:t>Assign each prediction value from the tables according to the generated values of W-rapidity and P</a:t>
            </a:r>
            <a:r>
              <a:rPr lang="en-US" sz="1600" b="1" baseline="-25000" dirty="0" smtClean="0"/>
              <a:t>T</a:t>
            </a:r>
          </a:p>
          <a:p>
            <a:pPr marL="292100" indent="-292100">
              <a:lnSpc>
                <a:spcPct val="150000"/>
              </a:lnSpc>
              <a:buFont typeface="Wingdings" charset="2"/>
              <a:buChar char="Ø"/>
            </a:pPr>
            <a:r>
              <a:rPr lang="en-US" sz="1600" b="1" dirty="0" smtClean="0"/>
              <a:t>After the event is fully reconstructed we look at the P</a:t>
            </a:r>
            <a:r>
              <a:rPr lang="en-US" sz="1600" b="1" baseline="-25000" dirty="0" smtClean="0"/>
              <a:t>T</a:t>
            </a:r>
            <a:r>
              <a:rPr lang="en-US" sz="1600" b="1" dirty="0" smtClean="0"/>
              <a:t> distributions of A</a:t>
            </a:r>
            <a:r>
              <a:rPr lang="en-US" sz="1600" b="1" baseline="-25000" dirty="0" smtClean="0"/>
              <a:t>N</a:t>
            </a:r>
            <a:r>
              <a:rPr lang="en-US" sz="1600" b="1" dirty="0" smtClean="0"/>
              <a:t> </a:t>
            </a:r>
            <a:endParaRPr lang="en-US" sz="1600" b="1" dirty="0"/>
          </a:p>
        </p:txBody>
      </p:sp>
      <p:pic>
        <p:nvPicPr>
          <p:cNvPr id="11" name="Picture 10" descr="plot_Wm_An_evol_ZK_Vs_RapGen_proj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50295" b="52093"/>
              <a:stretch>
                <a:fillRect/>
              </a:stretch>
            </p:blipFill>
          </mc:Choice>
          <mc:Fallback>
            <p:blipFill>
              <a:blip r:embed="rId3"/>
              <a:srcRect l="50295" b="52093"/>
              <a:stretch>
                <a:fillRect/>
              </a:stretch>
            </p:blipFill>
          </mc:Fallback>
        </mc:AlternateContent>
        <p:spPr>
          <a:xfrm>
            <a:off x="1254031" y="2351625"/>
            <a:ext cx="3381469" cy="3161449"/>
          </a:xfrm>
          <a:prstGeom prst="rect">
            <a:avLst/>
          </a:prstGeom>
        </p:spPr>
      </p:pic>
      <p:pic>
        <p:nvPicPr>
          <p:cNvPr id="12" name="Picture 11" descr="plot_Wm_An_evol_ZK_Vs_RapRec_proj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50450" b="52120"/>
              <a:stretch>
                <a:fillRect/>
              </a:stretch>
            </p:blipFill>
          </mc:Choice>
          <mc:Fallback>
            <p:blipFill>
              <a:blip r:embed="rId5"/>
              <a:srcRect l="50450" b="52120"/>
              <a:stretch>
                <a:fillRect/>
              </a:stretch>
            </p:blipFill>
          </mc:Fallback>
        </mc:AlternateContent>
        <p:spPr>
          <a:xfrm>
            <a:off x="5018723" y="2351624"/>
            <a:ext cx="3372843" cy="31614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60700" y="4267200"/>
            <a:ext cx="1608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Generated</a:t>
            </a:r>
            <a:endParaRPr lang="en-US" sz="24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83400" y="4267200"/>
            <a:ext cx="2066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Reconstructed</a:t>
            </a:r>
            <a:endParaRPr lang="en-US" sz="24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86102" y="5511800"/>
            <a:ext cx="8148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Wingdings" charset="2"/>
              <a:buChar char="Ø"/>
            </a:pPr>
            <a:r>
              <a:rPr lang="en-US" dirty="0" smtClean="0">
                <a:solidFill>
                  <a:srgbClr val="000090"/>
                </a:solidFill>
              </a:rPr>
              <a:t>We fit a Gaussian distribution and compare the means</a:t>
            </a:r>
          </a:p>
          <a:p>
            <a:pPr marL="228600" indent="-228600">
              <a:buFont typeface="Wingdings" charset="2"/>
              <a:buChar char="Ø"/>
            </a:pPr>
            <a:r>
              <a:rPr lang="en-US" dirty="0" smtClean="0">
                <a:solidFill>
                  <a:srgbClr val="000090"/>
                </a:solidFill>
              </a:rPr>
              <a:t>We rely on the fact that the input asymmetry has the same dependence as the data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36900" y="6094631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same is done for W-P</a:t>
            </a:r>
            <a:r>
              <a:rPr lang="en-US" b="1" baseline="-25000" dirty="0" smtClean="0">
                <a:solidFill>
                  <a:srgbClr val="FF0000"/>
                </a:solidFill>
              </a:rPr>
              <a:t>T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36900" y="4544199"/>
            <a:ext cx="138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-0.2 &lt; </a:t>
            </a:r>
            <a:r>
              <a:rPr lang="en-US" b="1" dirty="0" err="1" smtClean="0"/>
              <a:t>y</a:t>
            </a:r>
            <a:r>
              <a:rPr lang="en-US" b="1" dirty="0" smtClean="0"/>
              <a:t> &lt; 0.2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303789" y="4544199"/>
            <a:ext cx="138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-0.2 &lt; </a:t>
            </a:r>
            <a:r>
              <a:rPr lang="en-US" b="1" dirty="0" err="1" smtClean="0"/>
              <a:t>y</a:t>
            </a:r>
            <a:r>
              <a:rPr lang="en-US" b="1" dirty="0" smtClean="0"/>
              <a:t> &lt; 0.2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  </a:t>
            </a: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Asymmetry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8308" y="1016000"/>
            <a:ext cx="499269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r>
              <a:rPr lang="en-US" sz="2000" dirty="0" smtClean="0"/>
              <a:t>First we calculate the asymmetries for each beam separately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r>
              <a:rPr lang="en-US" sz="2000" dirty="0" smtClean="0"/>
              <a:t>Then we combine the two asymmetries 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r>
              <a:rPr lang="en-US" sz="2000" dirty="0" smtClean="0"/>
              <a:t>We fit </a:t>
            </a:r>
            <a:r>
              <a:rPr lang="en-US" sz="2000" dirty="0" err="1" smtClean="0">
                <a:solidFill>
                  <a:srgbClr val="FF0000"/>
                </a:solidFill>
              </a:rPr>
              <a:t>sin(</a:t>
            </a:r>
            <a:r>
              <a:rPr lang="en-US" sz="2000" dirty="0" err="1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sz="2000" dirty="0" smtClean="0">
                <a:solidFill>
                  <a:srgbClr val="FF0000"/>
                </a:solidFill>
              </a:rPr>
              <a:t>) </a:t>
            </a:r>
            <a:r>
              <a:rPr lang="en-US" sz="2000" dirty="0" smtClean="0"/>
              <a:t>modulation </a:t>
            </a:r>
            <a:r>
              <a:rPr lang="en-US" sz="2000" dirty="0" smtClean="0">
                <a:solidFill>
                  <a:srgbClr val="000000"/>
                </a:solidFill>
              </a:rPr>
              <a:t>with</a:t>
            </a:r>
            <a:r>
              <a:rPr lang="en-US" sz="2000" dirty="0" smtClean="0">
                <a:solidFill>
                  <a:srgbClr val="FF0000"/>
                </a:solidFill>
              </a:rPr>
              <a:t> phase = π/2 </a:t>
            </a:r>
            <a:endParaRPr lang="en-US" sz="2000" dirty="0" smtClean="0"/>
          </a:p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r>
              <a:rPr lang="en-US" sz="2000" b="1" dirty="0" smtClean="0"/>
              <a:t>Average RHIC polarization </a:t>
            </a:r>
            <a:r>
              <a:rPr lang="en-US" sz="2000" dirty="0" smtClean="0"/>
              <a:t>for 2011 transverse </a:t>
            </a:r>
            <a:r>
              <a:rPr lang="en-US" sz="2000" dirty="0" err="1" smtClean="0"/>
              <a:t>p-p</a:t>
            </a:r>
            <a:r>
              <a:rPr lang="en-US" sz="2000" dirty="0" smtClean="0"/>
              <a:t> data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P = 53%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17762" name="Object 2"/>
          <p:cNvGraphicFramePr>
            <a:graphicFrameLocks noChangeAspect="1"/>
          </p:cNvGraphicFramePr>
          <p:nvPr/>
        </p:nvGraphicFramePr>
        <p:xfrm>
          <a:off x="6127750" y="1366838"/>
          <a:ext cx="2154238" cy="1101725"/>
        </p:xfrm>
        <a:graphic>
          <a:graphicData uri="http://schemas.openxmlformats.org/presentationml/2006/ole">
            <p:oleObj spid="_x0000_s117762" name="Equation" r:id="rId3" imgW="850900" imgH="4064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97884" y="3467100"/>
            <a:ext cx="43211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0000FF"/>
                </a:solidFill>
              </a:rPr>
              <a:t>We use the “square root formula” </a:t>
            </a:r>
            <a:r>
              <a:rPr lang="en-US" sz="2000" b="1" dirty="0" smtClean="0">
                <a:solidFill>
                  <a:srgbClr val="0000FF"/>
                </a:solidFill>
              </a:rPr>
              <a:t>to cancel dependencies on geometry and luminosity</a:t>
            </a:r>
            <a:endParaRPr lang="en-US" sz="2000" b="1" dirty="0">
              <a:solidFill>
                <a:srgbClr val="0000FF"/>
              </a:solidFill>
            </a:endParaRPr>
          </a:p>
        </p:txBody>
      </p:sp>
      <p:graphicFrame>
        <p:nvGraphicFramePr>
          <p:cNvPr id="117763" name="Object 3"/>
          <p:cNvGraphicFramePr>
            <a:graphicFrameLocks noChangeAspect="1"/>
          </p:cNvGraphicFramePr>
          <p:nvPr/>
        </p:nvGraphicFramePr>
        <p:xfrm>
          <a:off x="5445125" y="3505200"/>
          <a:ext cx="3302000" cy="1035050"/>
        </p:xfrm>
        <a:graphic>
          <a:graphicData uri="http://schemas.openxmlformats.org/presentationml/2006/ole">
            <p:oleObj spid="_x0000_s117763" name="Equation" r:id="rId4" imgW="1866900" imgH="546100" progId="Equation.3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20084" y="4610100"/>
            <a:ext cx="32496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Asymmetries measured: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</a:rPr>
              <a:t>Signal sample asymmetry</a:t>
            </a:r>
          </a:p>
          <a:p>
            <a:pPr marL="342900" indent="-342900"/>
            <a:r>
              <a:rPr lang="en-US" sz="1600" b="1" dirty="0" smtClean="0"/>
              <a:t>In backup slides: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1600" dirty="0" smtClean="0"/>
              <a:t>Geometrical effects asymmetry 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1600" dirty="0" smtClean="0"/>
              <a:t>Luminosity effects asymmetry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3200" baseline="-250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N</a:t>
            </a: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vs</a:t>
            </a: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W-rapidity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" name="Picture 20" descr="hd_Wp_AsymAmpSqrtVsRa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66799"/>
            <a:ext cx="4577065" cy="4778375"/>
          </a:xfrm>
          <a:prstGeom prst="rect">
            <a:avLst/>
          </a:prstGeom>
        </p:spPr>
      </p:pic>
      <p:pic>
        <p:nvPicPr>
          <p:cNvPr id="29" name="Picture 28" descr="hd_Wm_AsymAmpSqrtVsRa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66937" y="1066798"/>
            <a:ext cx="4577063" cy="4778375"/>
          </a:xfrm>
          <a:prstGeom prst="rect">
            <a:avLst/>
          </a:prstGeom>
        </p:spPr>
      </p:pic>
      <p:pic>
        <p:nvPicPr>
          <p:cNvPr id="8" name="Picture 7" descr="newproduc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6444" y="240280"/>
            <a:ext cx="2737556" cy="123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dirty="0" smtClean="0">
                <a:solidFill>
                  <a:srgbClr val="0000FF"/>
                </a:solidFill>
              </a:rPr>
              <a:t>Plan of the talk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6167" y="1816100"/>
            <a:ext cx="771236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spcAft>
                <a:spcPts val="1200"/>
              </a:spcAft>
              <a:buFont typeface="Wingdings" charset="2"/>
              <a:buChar char="²"/>
            </a:pPr>
            <a:r>
              <a:rPr lang="en-US" sz="3200" dirty="0" smtClean="0">
                <a:solidFill>
                  <a:srgbClr val="0000FF"/>
                </a:solidFill>
                <a:latin typeface="Arial"/>
                <a:cs typeface="Arial"/>
              </a:rPr>
              <a:t>Physics motivations</a:t>
            </a:r>
          </a:p>
          <a:p>
            <a:pPr marL="457200" indent="-457200">
              <a:spcAft>
                <a:spcPts val="1200"/>
              </a:spcAft>
              <a:buFont typeface="Wingdings" charset="2"/>
              <a:buChar char="²"/>
            </a:pPr>
            <a:r>
              <a:rPr lang="en-US" sz="3200" dirty="0" smtClean="0">
                <a:solidFill>
                  <a:srgbClr val="008000"/>
                </a:solidFill>
                <a:latin typeface="Arial"/>
                <a:cs typeface="Arial"/>
              </a:rPr>
              <a:t>The W</a:t>
            </a:r>
            <a:r>
              <a:rPr lang="en-US" sz="3200" baseline="30000" dirty="0" smtClean="0">
                <a:solidFill>
                  <a:srgbClr val="008000"/>
                </a:solidFill>
                <a:latin typeface="Arial"/>
                <a:cs typeface="Arial"/>
              </a:rPr>
              <a:t>±</a:t>
            </a:r>
            <a:r>
              <a:rPr lang="en-US" sz="3200" dirty="0" smtClean="0">
                <a:solidFill>
                  <a:srgbClr val="008000"/>
                </a:solidFill>
                <a:latin typeface="Arial"/>
                <a:cs typeface="Arial"/>
              </a:rPr>
              <a:t> selection and A</a:t>
            </a:r>
            <a:r>
              <a:rPr lang="en-US" sz="3200" baseline="-25000" dirty="0" smtClean="0">
                <a:solidFill>
                  <a:srgbClr val="008000"/>
                </a:solidFill>
                <a:latin typeface="Arial"/>
                <a:cs typeface="Arial"/>
              </a:rPr>
              <a:t>N</a:t>
            </a:r>
            <a:r>
              <a:rPr lang="en-US" sz="3200" dirty="0" smtClean="0">
                <a:solidFill>
                  <a:srgbClr val="008000"/>
                </a:solidFill>
                <a:latin typeface="Arial"/>
                <a:cs typeface="Arial"/>
              </a:rPr>
              <a:t> measurement</a:t>
            </a:r>
          </a:p>
          <a:p>
            <a:pPr marL="457200" indent="-457200">
              <a:spcAft>
                <a:spcPts val="1200"/>
              </a:spcAft>
              <a:buFont typeface="Wingdings" charset="2"/>
              <a:buChar char="²"/>
            </a:pPr>
            <a:r>
              <a:rPr lang="en-US" sz="3200" dirty="0" smtClean="0">
                <a:solidFill>
                  <a:srgbClr val="FF6600"/>
                </a:solidFill>
                <a:latin typeface="Arial"/>
                <a:cs typeface="Arial"/>
              </a:rPr>
              <a:t>The Z</a:t>
            </a:r>
            <a:r>
              <a:rPr lang="en-US" sz="3200" baseline="30000" dirty="0" smtClean="0">
                <a:solidFill>
                  <a:srgbClr val="FF6600"/>
                </a:solidFill>
                <a:latin typeface="Arial"/>
                <a:cs typeface="Arial"/>
              </a:rPr>
              <a:t>0</a:t>
            </a:r>
            <a:r>
              <a:rPr lang="en-US" sz="3200" dirty="0" smtClean="0">
                <a:solidFill>
                  <a:srgbClr val="FF6600"/>
                </a:solidFill>
                <a:latin typeface="Arial"/>
                <a:cs typeface="Arial"/>
              </a:rPr>
              <a:t> selection and A</a:t>
            </a:r>
            <a:r>
              <a:rPr lang="en-US" sz="3200" baseline="-25000" dirty="0" smtClean="0">
                <a:solidFill>
                  <a:srgbClr val="FF6600"/>
                </a:solidFill>
                <a:latin typeface="Arial"/>
                <a:cs typeface="Arial"/>
              </a:rPr>
              <a:t>N</a:t>
            </a:r>
            <a:r>
              <a:rPr lang="en-US" sz="3200" dirty="0" smtClean="0">
                <a:solidFill>
                  <a:srgbClr val="FF6600"/>
                </a:solidFill>
                <a:latin typeface="Arial"/>
                <a:cs typeface="Arial"/>
              </a:rPr>
              <a:t> measurement</a:t>
            </a:r>
          </a:p>
          <a:p>
            <a:pPr marL="457200" indent="-457200">
              <a:spcAft>
                <a:spcPts val="1200"/>
              </a:spcAft>
              <a:buFont typeface="Wingdings" charset="2"/>
              <a:buChar char="²"/>
            </a:pPr>
            <a:r>
              <a:rPr lang="en-US" sz="3200" dirty="0" smtClean="0">
                <a:solidFill>
                  <a:srgbClr val="FF0000"/>
                </a:solidFill>
                <a:latin typeface="Arial"/>
                <a:cs typeface="Arial"/>
              </a:rPr>
              <a:t>Future plans </a:t>
            </a:r>
          </a:p>
          <a:p>
            <a:pPr marL="457200" indent="-457200">
              <a:spcAft>
                <a:spcPts val="1200"/>
              </a:spcAft>
              <a:buFont typeface="Wingdings" charset="2"/>
              <a:buChar char="²"/>
            </a:pPr>
            <a:r>
              <a:rPr lang="en-US" sz="3200" dirty="0" smtClean="0">
                <a:solidFill>
                  <a:srgbClr val="0000FF"/>
                </a:solidFill>
                <a:latin typeface="Arial"/>
                <a:cs typeface="Arial"/>
              </a:rPr>
              <a:t>Conclusions</a:t>
            </a:r>
            <a:endParaRPr lang="en-US" sz="32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>A</a:t>
            </a:r>
            <a:r>
              <a:rPr lang="en-US" sz="3200" baseline="-25000" dirty="0" smtClean="0">
                <a:solidFill>
                  <a:srgbClr val="0000FF"/>
                </a:solidFill>
              </a:rPr>
              <a:t>N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vs</a:t>
            </a:r>
            <a:r>
              <a:rPr lang="en-US" sz="3200" dirty="0" smtClean="0">
                <a:solidFill>
                  <a:srgbClr val="0000FF"/>
                </a:solidFill>
              </a:rPr>
              <a:t> W-P</a:t>
            </a:r>
            <a:r>
              <a:rPr lang="en-US" sz="3200" baseline="-25000" dirty="0" smtClean="0">
                <a:solidFill>
                  <a:srgbClr val="0000FF"/>
                </a:solidFill>
              </a:rPr>
              <a:t>T</a:t>
            </a: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endParaRPr lang="en-US" sz="3200" dirty="0" smtClean="0">
              <a:solidFill>
                <a:srgbClr val="0000FF"/>
              </a:solidFill>
            </a:endParaRPr>
          </a:p>
        </p:txBody>
      </p:sp>
      <p:pic>
        <p:nvPicPr>
          <p:cNvPr id="21" name="Picture 20" descr="hd_Wp_AsymAmpSqrtVsRa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0" y="1066799"/>
            <a:ext cx="4576585" cy="4778375"/>
          </a:xfrm>
          <a:prstGeom prst="rect">
            <a:avLst/>
          </a:prstGeom>
        </p:spPr>
      </p:pic>
      <p:pic>
        <p:nvPicPr>
          <p:cNvPr id="29" name="Picture 28" descr="hd_Wm_AsymAmpSqrtVsRa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67176" y="1066798"/>
            <a:ext cx="4576585" cy="4778375"/>
          </a:xfrm>
          <a:prstGeom prst="rect">
            <a:avLst/>
          </a:prstGeom>
        </p:spPr>
      </p:pic>
      <p:pic>
        <p:nvPicPr>
          <p:cNvPr id="8" name="Picture 7" descr="newproduc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6444" y="240280"/>
            <a:ext cx="2737556" cy="123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</a:t>
            </a:r>
            <a:r>
              <a:rPr kumimoji="0" lang="en-US" sz="3200" b="0" i="0" u="none" strike="noStrike" kern="1200" cap="none" spc="0" normalizeH="0" baseline="3000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production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" y="874718"/>
            <a:ext cx="36068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Clean experimental momentum reconstruction</a:t>
            </a:r>
          </a:p>
          <a:p>
            <a:pPr marL="171450" indent="-171450">
              <a:buFont typeface="Arial"/>
              <a:buChar char="•"/>
            </a:pP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Negligible background</a:t>
            </a:r>
          </a:p>
          <a:p>
            <a:pPr marL="171450" indent="-171450">
              <a:buFont typeface="Arial"/>
              <a:buChar char="•"/>
            </a:pP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electrons rapidity peaks within tracker accept. (|</a:t>
            </a:r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>
                <a:cs typeface="Symbol" charset="2"/>
              </a:rPr>
              <a:t>|&lt; 1)</a:t>
            </a:r>
            <a:endParaRPr lang="en-US" dirty="0" smtClean="0"/>
          </a:p>
          <a:p>
            <a:pPr marL="171450" indent="-171450">
              <a:buFont typeface="Arial"/>
              <a:buChar char="•"/>
            </a:pPr>
            <a:endParaRPr lang="en-US" dirty="0" smtClean="0"/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Statistics limited</a:t>
            </a:r>
          </a:p>
          <a:p>
            <a:endParaRPr lang="en-US" dirty="0"/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6629400" y="291617"/>
          <a:ext cx="2057400" cy="412750"/>
        </p:xfrm>
        <a:graphic>
          <a:graphicData uri="http://schemas.openxmlformats.org/presentationml/2006/ole">
            <p:oleObj spid="_x0000_s121858" name="Equation" r:id="rId3" imgW="1016000" imgH="2032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080933" y="841276"/>
            <a:ext cx="50969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Z</a:t>
            </a:r>
            <a:r>
              <a:rPr lang="en-US" b="1" baseline="30000" dirty="0" smtClean="0">
                <a:solidFill>
                  <a:srgbClr val="0000FF"/>
                </a:solidFill>
              </a:rPr>
              <a:t>0</a:t>
            </a:r>
            <a:r>
              <a:rPr lang="en-US" b="1" dirty="0" smtClean="0">
                <a:solidFill>
                  <a:srgbClr val="0000FF"/>
                </a:solidFill>
              </a:rPr>
              <a:t> boson selection criteria </a:t>
            </a:r>
          </a:p>
          <a:p>
            <a:pPr marL="169863" indent="-169863">
              <a:buFont typeface="Arial"/>
              <a:buChar char="•"/>
            </a:pPr>
            <a:r>
              <a:rPr lang="en-US" dirty="0" smtClean="0"/>
              <a:t>Two tracks each pointing to a cluster (no isolation requirements)</a:t>
            </a:r>
          </a:p>
          <a:p>
            <a:pPr marL="169863" indent="-169863">
              <a:buFont typeface="Arial"/>
              <a:buChar char="•"/>
            </a:pPr>
            <a:r>
              <a:rPr lang="en-US" dirty="0" smtClean="0"/>
              <a:t>E</a:t>
            </a:r>
            <a:r>
              <a:rPr lang="en-US" baseline="-25000" dirty="0" smtClean="0"/>
              <a:t>T </a:t>
            </a:r>
            <a:r>
              <a:rPr lang="en-US" dirty="0" smtClean="0"/>
              <a:t>&gt; 25 </a:t>
            </a:r>
            <a:r>
              <a:rPr lang="en-US" dirty="0" err="1" smtClean="0"/>
              <a:t>GeV</a:t>
            </a:r>
            <a:r>
              <a:rPr lang="en-US" dirty="0" smtClean="0"/>
              <a:t> for both candidates</a:t>
            </a:r>
          </a:p>
          <a:p>
            <a:pPr marL="169863" indent="-169863">
              <a:buFont typeface="Arial"/>
              <a:buChar char="•"/>
            </a:pPr>
            <a:r>
              <a:rPr lang="en-US" dirty="0" smtClean="0"/>
              <a:t>The two candidate tracks have opposite charge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/>
              <a:t>|</a:t>
            </a:r>
            <a:r>
              <a:rPr lang="en-US" dirty="0" err="1" smtClean="0"/>
              <a:t>Zvertex</a:t>
            </a:r>
            <a:r>
              <a:rPr lang="en-US" dirty="0" smtClean="0"/>
              <a:t>|&lt; 100 cm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/>
              <a:t>Invariant Mass within ± 20% from the nominal M</a:t>
            </a:r>
            <a:r>
              <a:rPr lang="en-US" baseline="-25000" dirty="0" smtClean="0"/>
              <a:t>Z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78200" y="3187699"/>
            <a:ext cx="544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2011 pp-</a:t>
            </a:r>
            <a:r>
              <a:rPr lang="en-US" dirty="0" err="1" smtClean="0">
                <a:solidFill>
                  <a:srgbClr val="000090"/>
                </a:solidFill>
              </a:rPr>
              <a:t>tran</a:t>
            </a:r>
            <a:r>
              <a:rPr lang="en-US" dirty="0" smtClean="0">
                <a:solidFill>
                  <a:srgbClr val="000090"/>
                </a:solidFill>
              </a:rPr>
              <a:t>. ~25 pb</a:t>
            </a:r>
            <a:r>
              <a:rPr lang="en-US" baseline="30000" dirty="0" smtClean="0">
                <a:solidFill>
                  <a:srgbClr val="000090"/>
                </a:solidFill>
              </a:rPr>
              <a:t>-1</a:t>
            </a:r>
            <a:r>
              <a:rPr lang="en-US" dirty="0" smtClean="0">
                <a:solidFill>
                  <a:srgbClr val="000090"/>
                </a:solidFill>
              </a:rPr>
              <a:t>: </a:t>
            </a:r>
            <a:r>
              <a:rPr lang="en-US" b="1" dirty="0" smtClean="0">
                <a:solidFill>
                  <a:srgbClr val="FF0000"/>
                </a:solidFill>
              </a:rPr>
              <a:t>50 events </a:t>
            </a:r>
            <a:r>
              <a:rPr lang="en-US" dirty="0" smtClean="0"/>
              <a:t>survive the selection</a:t>
            </a:r>
            <a:endParaRPr lang="en-US" dirty="0"/>
          </a:p>
        </p:txBody>
      </p:sp>
      <p:pic>
        <p:nvPicPr>
          <p:cNvPr id="14" name="Picture 13" descr="plot_DataMc_Z0Rapidity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768600" y="3737041"/>
            <a:ext cx="2786394" cy="2619308"/>
          </a:xfrm>
          <a:prstGeom prst="rect">
            <a:avLst/>
          </a:prstGeom>
        </p:spPr>
      </p:pic>
      <p:pic>
        <p:nvPicPr>
          <p:cNvPr id="15" name="Picture 14" descr="plot_DataMc_Z0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50738" y="3737041"/>
            <a:ext cx="2681760" cy="2520948"/>
          </a:xfrm>
          <a:prstGeom prst="rect">
            <a:avLst/>
          </a:prstGeom>
        </p:spPr>
      </p:pic>
      <p:pic>
        <p:nvPicPr>
          <p:cNvPr id="16" name="Picture 15" descr="Z0_plot_2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rcRect l="9625" t="50032" r="22391"/>
              <a:stretch>
                <a:fillRect/>
              </a:stretch>
            </p:blipFill>
          </mc:Choice>
          <mc:Fallback>
            <p:blipFill>
              <a:blip r:embed="rId9"/>
              <a:srcRect l="9625" t="50032" r="22391"/>
              <a:stretch>
                <a:fillRect/>
              </a:stretch>
            </p:blipFill>
          </mc:Fallback>
        </mc:AlternateContent>
        <p:spPr>
          <a:xfrm>
            <a:off x="5829300" y="3898900"/>
            <a:ext cx="3200400" cy="22817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_Z0_AsymAmpSqrtVsRap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31900" y="968548"/>
            <a:ext cx="5966256" cy="572423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Asymmetry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53477" y="858999"/>
            <a:ext cx="5551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N</a:t>
            </a:r>
            <a:r>
              <a:rPr lang="en-US" sz="2400" b="1" dirty="0" smtClean="0">
                <a:solidFill>
                  <a:srgbClr val="FF0000"/>
                </a:solidFill>
              </a:rPr>
              <a:t> measured in a single </a:t>
            </a:r>
            <a:r>
              <a:rPr lang="en-US" sz="2400" b="1" dirty="0" err="1" smtClean="0">
                <a:solidFill>
                  <a:srgbClr val="FF0000"/>
                </a:solidFill>
              </a:rPr>
              <a:t>y</a:t>
            </a:r>
            <a:r>
              <a:rPr lang="en-US" sz="2400" b="1" dirty="0" smtClean="0">
                <a:solidFill>
                  <a:srgbClr val="FF0000"/>
                </a:solidFill>
              </a:rPr>
              <a:t>, P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T</a:t>
            </a:r>
            <a:r>
              <a:rPr lang="en-US" sz="2400" b="1" dirty="0" smtClean="0">
                <a:solidFill>
                  <a:srgbClr val="FF0000"/>
                </a:solidFill>
              </a:rPr>
              <a:t> bin</a:t>
            </a:r>
          </a:p>
        </p:txBody>
      </p:sp>
      <p:pic>
        <p:nvPicPr>
          <p:cNvPr id="8" name="Picture 7" descr="newproduc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6444" y="240280"/>
            <a:ext cx="2737556" cy="123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_WAsym2016ProjPt_zoom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967" y="3866988"/>
            <a:ext cx="2636633" cy="275288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7" descr="hd_WAsym2016Proj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937298" y="591053"/>
            <a:ext cx="3234902" cy="33775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81700" y="737800"/>
            <a:ext cx="307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RHIC is capable of delivering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~900 pb</a:t>
            </a:r>
            <a:r>
              <a:rPr lang="en-US" b="1" baseline="30000" dirty="0" smtClean="0">
                <a:solidFill>
                  <a:srgbClr val="FF0000"/>
                </a:solidFill>
              </a:rPr>
              <a:t>-1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transverse </a:t>
            </a:r>
            <a:r>
              <a:rPr lang="en-US" b="1" dirty="0" err="1" smtClean="0">
                <a:solidFill>
                  <a:srgbClr val="0000FF"/>
                </a:solidFill>
              </a:rPr>
              <a:t>p-p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in 2016  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2" name="Picture 11" descr="hd_WAsym2016Proj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438400" y="3866988"/>
            <a:ext cx="2638017" cy="27543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81700" y="1549400"/>
            <a:ext cx="31622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/>
              <a:buChar char="•"/>
            </a:pPr>
            <a:r>
              <a:rPr lang="en-US" dirty="0" smtClean="0"/>
              <a:t>Possibility for </a:t>
            </a:r>
            <a:r>
              <a:rPr lang="en-US" b="1" dirty="0" smtClean="0"/>
              <a:t>significantly measure A</a:t>
            </a:r>
            <a:r>
              <a:rPr lang="en-US" b="1" baseline="-25000" dirty="0" smtClean="0"/>
              <a:t>N</a:t>
            </a:r>
            <a:r>
              <a:rPr lang="en-US" b="1" dirty="0" smtClean="0"/>
              <a:t> for Ws within a few % </a:t>
            </a:r>
            <a:r>
              <a:rPr lang="en-US" dirty="0" smtClean="0"/>
              <a:t>in several W-P</a:t>
            </a:r>
            <a:r>
              <a:rPr lang="en-US" baseline="-25000" dirty="0" smtClean="0"/>
              <a:t>T</a:t>
            </a:r>
            <a:r>
              <a:rPr lang="en-US" dirty="0" smtClean="0"/>
              <a:t>, </a:t>
            </a:r>
            <a:r>
              <a:rPr lang="en-US" dirty="0" err="1" smtClean="0"/>
              <a:t>y</a:t>
            </a:r>
            <a:r>
              <a:rPr lang="en-US" dirty="0" smtClean="0"/>
              <a:t> bins. 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/>
              <a:t>Syst. from 2011 analysis rely on predictions and can be improved with more data</a:t>
            </a:r>
          </a:p>
          <a:p>
            <a:pPr marL="177800" indent="-177800">
              <a:buFont typeface="Arial"/>
              <a:buChar char="•"/>
            </a:pPr>
            <a:r>
              <a:rPr lang="en-US" dirty="0" smtClean="0"/>
              <a:t>Possibility to measure the very clean </a:t>
            </a:r>
            <a:r>
              <a:rPr lang="en-US" b="1" dirty="0" smtClean="0"/>
              <a:t>Z</a:t>
            </a:r>
            <a:r>
              <a:rPr lang="en-US" b="1" baseline="30000" dirty="0" smtClean="0"/>
              <a:t>0</a:t>
            </a:r>
            <a:r>
              <a:rPr lang="en-US" b="1" dirty="0" smtClean="0"/>
              <a:t> channel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092701" y="4095588"/>
            <a:ext cx="3937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Goal:</a:t>
            </a:r>
            <a:r>
              <a:rPr lang="en-US" dirty="0" smtClean="0">
                <a:sym typeface="Wingdings"/>
              </a:rPr>
              <a:t> </a:t>
            </a:r>
            <a:r>
              <a:rPr lang="en-US" i="1" dirty="0" smtClean="0">
                <a:sym typeface="Wingdings"/>
              </a:rPr>
              <a:t>measure sea-quark </a:t>
            </a:r>
            <a:r>
              <a:rPr lang="en-US" i="1" dirty="0" err="1" smtClean="0">
                <a:sym typeface="Wingdings"/>
              </a:rPr>
              <a:t>Sivers</a:t>
            </a:r>
            <a:r>
              <a:rPr lang="en-US" i="1" dirty="0" smtClean="0">
                <a:sym typeface="Wingdings"/>
              </a:rPr>
              <a:t> and pin down TMD-evolution</a:t>
            </a:r>
            <a:endParaRPr lang="en-US" dirty="0" smtClean="0">
              <a:sym typeface="Wingdings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How?</a:t>
            </a:r>
          </a:p>
          <a:p>
            <a:pPr marL="228600" lvl="1" indent="-228600">
              <a:buFont typeface="Wingdings" charset="0"/>
              <a:buChar char="à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Measure A</a:t>
            </a:r>
            <a:r>
              <a:rPr lang="en-US" baseline="-25000" dirty="0" smtClean="0">
                <a:solidFill>
                  <a:srgbClr val="0000FF"/>
                </a:solidFill>
                <a:sym typeface="Wingdings"/>
              </a:rPr>
              <a:t>N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for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, W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±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, Z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0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, DY</a:t>
            </a:r>
          </a:p>
          <a:p>
            <a:pPr marL="228600" lvl="1" indent="-228600">
              <a:buFont typeface="Wingdings" charset="0"/>
              <a:buChar char="à"/>
            </a:pPr>
            <a:r>
              <a:rPr lang="en-US" dirty="0" smtClean="0">
                <a:solidFill>
                  <a:srgbClr val="0000FF"/>
                </a:solidFill>
                <a:sym typeface="Wingdings"/>
              </a:rPr>
              <a:t> DY and W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±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, Z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0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give Q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2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evolution</a:t>
            </a:r>
          </a:p>
          <a:p>
            <a:pPr marL="228600" lvl="1" indent="-228600">
              <a:buFont typeface="Wingdings" charset="0"/>
              <a:buChar char="à"/>
            </a:pPr>
            <a:r>
              <a:rPr lang="en-US" dirty="0" smtClean="0">
                <a:solidFill>
                  <a:srgbClr val="0000FF"/>
                </a:solidFill>
                <a:sym typeface="Wingdings"/>
              </a:rPr>
              <a:t> W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±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give sea-quark 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Sivers</a:t>
            </a:r>
            <a:endParaRPr lang="en-US" dirty="0" smtClean="0">
              <a:solidFill>
                <a:srgbClr val="0000FF"/>
              </a:solidFill>
              <a:sym typeface="Wingdings"/>
            </a:endParaRPr>
          </a:p>
          <a:p>
            <a:pPr marL="228600" lvl="1" indent="-228600">
              <a:buFont typeface="Wingdings" charset="0"/>
              <a:buChar char="à"/>
            </a:pPr>
            <a:r>
              <a:rPr lang="en-US" dirty="0" smtClean="0">
                <a:solidFill>
                  <a:srgbClr val="0000FF"/>
                </a:solidFill>
                <a:sym typeface="Wingdings"/>
              </a:rPr>
              <a:t> All three A</a:t>
            </a:r>
            <a:r>
              <a:rPr lang="en-US" baseline="-25000" dirty="0" smtClean="0">
                <a:solidFill>
                  <a:srgbClr val="0000FF"/>
                </a:solidFill>
                <a:sym typeface="Wingdings"/>
              </a:rPr>
              <a:t>N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give sign change</a:t>
            </a:r>
            <a:endParaRPr lang="en-US" dirty="0" smtClean="0">
              <a:sym typeface="Wingdings"/>
            </a:endParaRPr>
          </a:p>
        </p:txBody>
      </p:sp>
      <p:pic>
        <p:nvPicPr>
          <p:cNvPr id="7" name="Picture 6" descr="hd_WAsym2016ProjPt_zoom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rcRect/>
              <a:stretch>
                <a:fillRect/>
              </a:stretch>
            </p:blipFill>
          </mc:Choice>
          <mc:Fallback>
            <p:blipFill>
              <a:blip r:embed="rId9"/>
              <a:srcRect/>
              <a:stretch>
                <a:fillRect/>
              </a:stretch>
            </p:blipFill>
          </mc:Fallback>
        </mc:AlternateContent>
        <p:spPr>
          <a:xfrm>
            <a:off x="4967" y="591053"/>
            <a:ext cx="3235241" cy="3377535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...and the future?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6680" y="240280"/>
            <a:ext cx="8935720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339367"/>
            <a:ext cx="9144000" cy="4770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spcAft>
                <a:spcPts val="1200"/>
              </a:spcAft>
              <a:buFont typeface="Arial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First measurement of A</a:t>
            </a:r>
            <a:r>
              <a:rPr lang="en-US" sz="2400" b="1" baseline="-25000" dirty="0" smtClean="0">
                <a:solidFill>
                  <a:srgbClr val="0000FF"/>
                </a:solidFill>
              </a:rPr>
              <a:t>N</a:t>
            </a:r>
            <a:r>
              <a:rPr lang="en-US" sz="2400" b="1" dirty="0" smtClean="0">
                <a:solidFill>
                  <a:srgbClr val="0000FF"/>
                </a:solidFill>
              </a:rPr>
              <a:t> for W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±</a:t>
            </a:r>
            <a:r>
              <a:rPr lang="en-US" sz="2400" b="1" dirty="0" smtClean="0">
                <a:solidFill>
                  <a:srgbClr val="0000FF"/>
                </a:solidFill>
              </a:rPr>
              <a:t> and Z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0</a:t>
            </a:r>
            <a:r>
              <a:rPr lang="en-US" sz="2400" b="1" dirty="0" smtClean="0">
                <a:solidFill>
                  <a:srgbClr val="0000FF"/>
                </a:solidFill>
              </a:rPr>
              <a:t> production at RHIC by reconstruction of the boson kinematics, using a sample of 25 pb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-1</a:t>
            </a:r>
            <a:r>
              <a:rPr lang="en-US" sz="2400" b="1" dirty="0" smtClean="0">
                <a:solidFill>
                  <a:srgbClr val="0000FF"/>
                </a:solidFill>
              </a:rPr>
              <a:t> transverse </a:t>
            </a:r>
            <a:r>
              <a:rPr lang="en-US" sz="2400" b="1" dirty="0" err="1" smtClean="0">
                <a:solidFill>
                  <a:srgbClr val="0000FF"/>
                </a:solidFill>
              </a:rPr>
              <a:t>p-p</a:t>
            </a:r>
            <a:r>
              <a:rPr lang="en-US" sz="2400" b="1" dirty="0" smtClean="0">
                <a:solidFill>
                  <a:srgbClr val="0000FF"/>
                </a:solidFill>
              </a:rPr>
              <a:t> data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@ √500 </a:t>
            </a:r>
            <a:r>
              <a:rPr lang="en-US" sz="2400" b="1" dirty="0" err="1" smtClean="0">
                <a:solidFill>
                  <a:srgbClr val="0000FF"/>
                </a:solidFill>
              </a:rPr>
              <a:t>GeV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collected </a:t>
            </a:r>
            <a:r>
              <a:rPr lang="en-US" sz="2400" b="1" dirty="0" smtClean="0">
                <a:solidFill>
                  <a:srgbClr val="0000FF"/>
                </a:solidFill>
              </a:rPr>
              <a:t>by STAR </a:t>
            </a:r>
          </a:p>
          <a:p>
            <a:pPr marL="177800" indent="-177800">
              <a:spcAft>
                <a:spcPts val="1200"/>
              </a:spcAft>
              <a:buFont typeface="Arial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Systematic uncertainties are constrained within &lt; 15% </a:t>
            </a:r>
          </a:p>
          <a:p>
            <a:pPr marL="177800" indent="-177800">
              <a:spcAft>
                <a:spcPts val="1200"/>
              </a:spcAft>
              <a:buFont typeface="Arial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A</a:t>
            </a:r>
            <a:r>
              <a:rPr lang="en-US" sz="2400" b="1" baseline="-25000" dirty="0" smtClean="0">
                <a:solidFill>
                  <a:srgbClr val="0000FF"/>
                </a:solidFill>
              </a:rPr>
              <a:t>N</a:t>
            </a:r>
            <a:r>
              <a:rPr lang="en-US" sz="2400" b="1" dirty="0" smtClean="0">
                <a:solidFill>
                  <a:srgbClr val="0000FF"/>
                </a:solidFill>
              </a:rPr>
              <a:t> in the Z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0</a:t>
            </a:r>
            <a:r>
              <a:rPr lang="en-US" sz="2400" b="1" dirty="0" smtClean="0">
                <a:solidFill>
                  <a:srgbClr val="0000FF"/>
                </a:solidFill>
              </a:rPr>
              <a:t> boson channel </a:t>
            </a:r>
            <a:r>
              <a:rPr lang="en-US" sz="2400" b="1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2400" b="1" dirty="0" smtClean="0">
                <a:solidFill>
                  <a:srgbClr val="0000FF"/>
                </a:solidFill>
              </a:rPr>
              <a:t> clean &amp; background free, but need </a:t>
            </a:r>
            <a:r>
              <a:rPr lang="en-US" sz="2400" b="1" dirty="0" err="1" smtClean="0">
                <a:solidFill>
                  <a:srgbClr val="0000FF"/>
                </a:solidFill>
              </a:rPr>
              <a:t>lumi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</a:p>
          <a:p>
            <a:pPr marL="177800" indent="-177800">
              <a:spcAft>
                <a:spcPts val="1200"/>
              </a:spcAft>
              <a:buFont typeface="Arial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We have a proof-of principle </a:t>
            </a:r>
            <a:r>
              <a:rPr lang="en-US" sz="2400" b="1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N</a:t>
            </a:r>
            <a:r>
              <a:rPr lang="en-US" sz="2400" b="1" dirty="0" smtClean="0">
                <a:solidFill>
                  <a:srgbClr val="FF0000"/>
                </a:solidFill>
              </a:rPr>
              <a:t> for Ws can be measured at STAR</a:t>
            </a:r>
            <a:r>
              <a:rPr lang="en-US" sz="2400" b="1" dirty="0" smtClean="0">
                <a:solidFill>
                  <a:srgbClr val="0000FF"/>
                </a:solidFill>
              </a:rPr>
              <a:t>, new RHIC data (can deliver up to L~900 pb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-1</a:t>
            </a:r>
            <a:r>
              <a:rPr lang="en-US" sz="2400" b="1" dirty="0" smtClean="0">
                <a:solidFill>
                  <a:srgbClr val="0000FF"/>
                </a:solidFill>
              </a:rPr>
              <a:t>) can give statistical significance to test the </a:t>
            </a:r>
            <a:r>
              <a:rPr lang="en-US" sz="2400" b="1" dirty="0" err="1" smtClean="0">
                <a:solidFill>
                  <a:srgbClr val="0000FF"/>
                </a:solidFill>
              </a:rPr>
              <a:t>Sivers</a:t>
            </a:r>
            <a:r>
              <a:rPr lang="en-US" sz="2400" b="1" dirty="0" smtClean="0">
                <a:solidFill>
                  <a:srgbClr val="0000FF"/>
                </a:solidFill>
              </a:rPr>
              <a:t>’ sign change and pin down TMD evolution </a:t>
            </a:r>
          </a:p>
          <a:p>
            <a:pPr marL="177800" indent="-177800">
              <a:spcAft>
                <a:spcPts val="1200"/>
              </a:spcAft>
              <a:buFont typeface="Arial"/>
              <a:buChar char="•"/>
            </a:pPr>
            <a:r>
              <a:rPr lang="en-US" sz="2400" b="1" dirty="0" smtClean="0">
                <a:solidFill>
                  <a:srgbClr val="FF0000"/>
                </a:solidFill>
              </a:rPr>
              <a:t>RHIC run 2016: </a:t>
            </a:r>
            <a:r>
              <a:rPr lang="en-US" sz="2400" b="1" dirty="0" smtClean="0">
                <a:solidFill>
                  <a:srgbClr val="0000FF"/>
                </a:solidFill>
              </a:rPr>
              <a:t>STAR can have access to </a:t>
            </a: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A</a:t>
            </a:r>
            <a:r>
              <a:rPr lang="en-US" sz="2400" b="1" baseline="-25000" dirty="0" smtClean="0">
                <a:solidFill>
                  <a:srgbClr val="0000FF"/>
                </a:solidFill>
                <a:sym typeface="Wingdings"/>
              </a:rPr>
              <a:t>N</a:t>
            </a: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 for </a:t>
            </a:r>
            <a:r>
              <a:rPr lang="en-US" sz="2400" b="1" dirty="0" err="1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, W</a:t>
            </a:r>
            <a:r>
              <a:rPr lang="en-US" sz="2400" b="1" baseline="30000" dirty="0" smtClean="0">
                <a:solidFill>
                  <a:srgbClr val="0000FF"/>
                </a:solidFill>
                <a:sym typeface="Wingdings"/>
              </a:rPr>
              <a:t>±</a:t>
            </a: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, Z</a:t>
            </a:r>
            <a:r>
              <a:rPr lang="en-US" sz="2400" b="1" baseline="30000" dirty="0" smtClean="0">
                <a:solidFill>
                  <a:srgbClr val="0000FF"/>
                </a:solidFill>
                <a:sym typeface="Wingdings"/>
              </a:rPr>
              <a:t>0</a:t>
            </a: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, DY in a single experiment, simultaneously!</a:t>
            </a: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06700" y="2133600"/>
            <a:ext cx="33180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BACKUP</a:t>
            </a:r>
            <a:endParaRPr lang="en-US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8" name="Picture 7" descr="hWBosonPz_GoodRecoFraction_OtherSo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501" y="3826778"/>
            <a:ext cx="3816658" cy="25883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8600" y="698500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Determine the fraction for </a:t>
            </a:r>
            <a:r>
              <a:rPr lang="en-US" sz="2000" b="1" u="sng" dirty="0" smtClean="0">
                <a:solidFill>
                  <a:srgbClr val="0000FF"/>
                </a:solidFill>
              </a:rPr>
              <a:t>correctly reconstructed </a:t>
            </a:r>
            <a:r>
              <a:rPr lang="en-US" sz="2000" b="1" dirty="0" smtClean="0">
                <a:solidFill>
                  <a:srgbClr val="0000FF"/>
                </a:solidFill>
              </a:rPr>
              <a:t>events </a:t>
            </a:r>
            <a:r>
              <a:rPr lang="en-US" sz="2000" b="1" dirty="0" smtClean="0">
                <a:solidFill>
                  <a:srgbClr val="FF0000"/>
                </a:solidFill>
              </a:rPr>
              <a:t>(for both solutions)</a:t>
            </a:r>
          </a:p>
        </p:txBody>
      </p:sp>
      <p:grpSp>
        <p:nvGrpSpPr>
          <p:cNvPr id="2" name="Group 14"/>
          <p:cNvGrpSpPr/>
          <p:nvPr/>
        </p:nvGrpSpPr>
        <p:grpSpPr>
          <a:xfrm>
            <a:off x="457200" y="1090010"/>
            <a:ext cx="3625849" cy="2640268"/>
            <a:chOff x="457200" y="924910"/>
            <a:chExt cx="3625849" cy="2640268"/>
          </a:xfrm>
        </p:grpSpPr>
        <p:pic>
          <p:nvPicPr>
            <p:cNvPr id="10" name="Picture 9" descr="hRecoVsWBosonPz_FirstSol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109576"/>
              <a:ext cx="3625849" cy="245560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57200" y="924910"/>
              <a:ext cx="17119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FIRST SOLUTION</a:t>
              </a:r>
              <a:endParaRPr lang="en-US" dirty="0"/>
            </a:p>
          </p:txBody>
        </p:sp>
      </p:grpSp>
      <p:grpSp>
        <p:nvGrpSpPr>
          <p:cNvPr id="3" name="Group 15"/>
          <p:cNvGrpSpPr/>
          <p:nvPr/>
        </p:nvGrpSpPr>
        <p:grpSpPr>
          <a:xfrm>
            <a:off x="4945091" y="1051910"/>
            <a:ext cx="3697259" cy="2640268"/>
            <a:chOff x="4945091" y="924910"/>
            <a:chExt cx="3697259" cy="2640268"/>
          </a:xfrm>
        </p:grpSpPr>
        <p:pic>
          <p:nvPicPr>
            <p:cNvPr id="11" name="Picture 10" descr="hRecoVsWBosonPz_OtherSol.eps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16500" y="1109576"/>
              <a:ext cx="3625850" cy="245560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945091" y="924910"/>
              <a:ext cx="184940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OTHER SOLUTION</a:t>
              </a:r>
              <a:endParaRPr lang="en-US" dirty="0"/>
            </a:p>
          </p:txBody>
        </p:sp>
      </p:grpSp>
      <p:sp>
        <p:nvSpPr>
          <p:cNvPr id="1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FF"/>
                </a:solidFill>
              </a:rPr>
              <a:t>W P</a:t>
            </a:r>
            <a:r>
              <a:rPr lang="en-US" sz="3200" baseline="-25000" dirty="0" smtClean="0">
                <a:solidFill>
                  <a:srgbClr val="0000FF"/>
                </a:solidFill>
              </a:rPr>
              <a:t>Z</a:t>
            </a:r>
            <a:r>
              <a:rPr lang="en-US" sz="3200" dirty="0" smtClean="0">
                <a:solidFill>
                  <a:srgbClr val="0000FF"/>
                </a:solidFill>
              </a:rPr>
              <a:t> reconstruction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15"/>
          <p:cNvGrpSpPr/>
          <p:nvPr/>
        </p:nvGrpSpPr>
        <p:grpSpPr>
          <a:xfrm>
            <a:off x="393700" y="3775978"/>
            <a:ext cx="3740036" cy="2681971"/>
            <a:chOff x="1136650" y="1499392"/>
            <a:chExt cx="6449635" cy="4368006"/>
          </a:xfrm>
        </p:grpSpPr>
        <p:pic>
          <p:nvPicPr>
            <p:cNvPr id="18" name="Picture 17" descr="hWBosonPz_GoodRecoFraction.eps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6650" y="1499392"/>
              <a:ext cx="6449635" cy="4368006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 rot="5400000">
              <a:off x="980322" y="3628528"/>
              <a:ext cx="3487145" cy="1588"/>
            </a:xfrm>
            <a:prstGeom prst="line">
              <a:avLst/>
            </a:prstGeom>
            <a:ln w="3175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4241000" y="3628530"/>
              <a:ext cx="3487141" cy="1588"/>
            </a:xfrm>
            <a:prstGeom prst="line">
              <a:avLst/>
            </a:prstGeom>
            <a:ln w="3175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Wy_RecVsGen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9399" y="935044"/>
            <a:ext cx="3494959" cy="236695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 descr="hWy_RecVsGen_pjy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5400" y="3472676"/>
            <a:ext cx="3010894" cy="2039123"/>
          </a:xfrm>
          <a:prstGeom prst="rect">
            <a:avLst/>
          </a:prstGeom>
        </p:spPr>
      </p:pic>
      <p:pic>
        <p:nvPicPr>
          <p:cNvPr id="9" name="Picture 8" descr="hWy_RecVsGen_pjy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3056382" y="3472676"/>
            <a:ext cx="3001517" cy="2032773"/>
          </a:xfrm>
          <a:prstGeom prst="rect">
            <a:avLst/>
          </a:prstGeom>
        </p:spPr>
      </p:pic>
      <p:pic>
        <p:nvPicPr>
          <p:cNvPr id="10" name="Picture 9" descr="hWy_RecVsGen_pjy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6131469" y="3472676"/>
            <a:ext cx="3001517" cy="2032774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rot="10800000" flipV="1">
            <a:off x="1625600" y="3136900"/>
            <a:ext cx="4203700" cy="4373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 flipV="1">
            <a:off x="4406900" y="3136900"/>
            <a:ext cx="2540000" cy="5598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7543800" y="3136899"/>
            <a:ext cx="508000" cy="46277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4000" y="5549900"/>
            <a:ext cx="210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~11% </a:t>
            </a:r>
            <a:r>
              <a:rPr lang="en-US" sz="1600" b="1" dirty="0" smtClean="0"/>
              <a:t>of </a:t>
            </a:r>
            <a:r>
              <a:rPr lang="en-US" sz="1600" b="1" dirty="0" err="1" smtClean="0"/>
              <a:t>reco</a:t>
            </a:r>
            <a:r>
              <a:rPr lang="en-US" sz="1600" b="1" dirty="0" smtClean="0"/>
              <a:t>. events</a:t>
            </a:r>
          </a:p>
          <a:p>
            <a:pPr algn="ctr"/>
            <a:r>
              <a:rPr lang="en-US" sz="1600" b="1" dirty="0" smtClean="0"/>
              <a:t>migrate more than one </a:t>
            </a:r>
            <a:r>
              <a:rPr lang="en-US" sz="1600" b="1" dirty="0" err="1" smtClean="0"/>
              <a:t>y</a:t>
            </a:r>
            <a:r>
              <a:rPr lang="en-US" sz="1600" b="1" dirty="0" smtClean="0"/>
              <a:t>-bin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429000" y="5549900"/>
            <a:ext cx="210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>
                <a:solidFill>
                  <a:srgbClr val="FF0000"/>
                </a:solidFill>
              </a:rPr>
              <a:t>~2% </a:t>
            </a:r>
            <a:r>
              <a:rPr lang="en-US" sz="1600" b="1" dirty="0" smtClean="0"/>
              <a:t>of </a:t>
            </a:r>
            <a:r>
              <a:rPr lang="en-US" sz="1600" b="1" dirty="0" err="1" smtClean="0"/>
              <a:t>reco</a:t>
            </a:r>
            <a:r>
              <a:rPr lang="en-US" sz="1600" b="1" dirty="0" smtClean="0"/>
              <a:t>. events</a:t>
            </a:r>
          </a:p>
          <a:p>
            <a:pPr algn="ctr"/>
            <a:r>
              <a:rPr lang="en-US" sz="1600" b="1" dirty="0" smtClean="0"/>
              <a:t>migrate more than one </a:t>
            </a:r>
            <a:r>
              <a:rPr lang="en-US" sz="1600" b="1" dirty="0" err="1" smtClean="0"/>
              <a:t>y</a:t>
            </a:r>
            <a:r>
              <a:rPr lang="en-US" sz="1600" b="1" dirty="0" smtClean="0"/>
              <a:t>-bin</a:t>
            </a:r>
            <a:endParaRPr lang="en-US" sz="1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578600" y="5549900"/>
            <a:ext cx="210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~11% </a:t>
            </a:r>
            <a:r>
              <a:rPr lang="en-US" sz="1600" b="1" dirty="0" smtClean="0"/>
              <a:t>of </a:t>
            </a:r>
            <a:r>
              <a:rPr lang="en-US" sz="1600" b="1" dirty="0" err="1" smtClean="0"/>
              <a:t>reco</a:t>
            </a:r>
            <a:r>
              <a:rPr lang="en-US" sz="1600" b="1" dirty="0" smtClean="0"/>
              <a:t>. events</a:t>
            </a:r>
          </a:p>
          <a:p>
            <a:pPr algn="ctr"/>
            <a:r>
              <a:rPr lang="en-US" sz="1600" b="1" dirty="0" smtClean="0"/>
              <a:t>migrate more than one </a:t>
            </a:r>
            <a:r>
              <a:rPr lang="en-US" sz="1600" b="1" dirty="0" err="1" smtClean="0"/>
              <a:t>y</a:t>
            </a:r>
            <a:r>
              <a:rPr lang="en-US" sz="1600" b="1" dirty="0" smtClean="0"/>
              <a:t>-bin</a:t>
            </a:r>
            <a:endParaRPr lang="en-US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711700" y="647700"/>
            <a:ext cx="4314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Distributions of </a:t>
            </a:r>
            <a:r>
              <a:rPr lang="en-US" b="1" dirty="0" err="1" smtClean="0">
                <a:solidFill>
                  <a:srgbClr val="000090"/>
                </a:solidFill>
              </a:rPr>
              <a:t>y-Reco</a:t>
            </a:r>
            <a:r>
              <a:rPr lang="en-US" b="1" dirty="0" smtClean="0">
                <a:solidFill>
                  <a:srgbClr val="000090"/>
                </a:solidFill>
              </a:rPr>
              <a:t> in each bin of </a:t>
            </a:r>
            <a:r>
              <a:rPr lang="en-US" b="1" dirty="0" err="1" smtClean="0">
                <a:solidFill>
                  <a:srgbClr val="000090"/>
                </a:solidFill>
              </a:rPr>
              <a:t>y</a:t>
            </a:r>
            <a:r>
              <a:rPr lang="en-US" b="1" dirty="0" smtClean="0">
                <a:solidFill>
                  <a:srgbClr val="000090"/>
                </a:solidFill>
              </a:rPr>
              <a:t>-Gen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100" y="818634"/>
            <a:ext cx="3664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Three W-</a:t>
            </a:r>
            <a:r>
              <a:rPr lang="en-US" b="1" dirty="0" err="1" smtClean="0"/>
              <a:t>y</a:t>
            </a:r>
            <a:r>
              <a:rPr lang="en-US" b="1" dirty="0" smtClean="0"/>
              <a:t> bins = {-0.6; -0.3; 0.3; 0.6}</a:t>
            </a:r>
            <a:endParaRPr lang="en-US" b="1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FF"/>
                </a:solidFill>
              </a:rPr>
              <a:t>Rapidity binning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65100" y="1397337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bin1 survival probability = 52%</a:t>
            </a:r>
          </a:p>
          <a:p>
            <a:r>
              <a:rPr lang="en-US" sz="2000" b="1" dirty="0" smtClean="0"/>
              <a:t>bin2 survival probability = 63%</a:t>
            </a:r>
          </a:p>
          <a:p>
            <a:r>
              <a:rPr lang="en-US" sz="2000" b="1" dirty="0" smtClean="0"/>
              <a:t>bin3 survival probability = 54%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 descr="c_hWBosonAsymAmpVsEta_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11776" y="934224"/>
            <a:ext cx="3780121" cy="25600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1259109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W+</a:t>
            </a:r>
            <a:endParaRPr lang="en-US" sz="2400" b="1" dirty="0"/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2238492" y="2493837"/>
          <a:ext cx="1322271" cy="629344"/>
        </p:xfrm>
        <a:graphic>
          <a:graphicData uri="http://schemas.openxmlformats.org/presentationml/2006/ole">
            <p:oleObj spid="_x0000_s165890" name="Equation" r:id="rId5" imgW="914400" imgH="406400" progId="Equation.3">
              <p:embed/>
            </p:oleObj>
          </a:graphicData>
        </a:graphic>
      </p:graphicFrame>
      <p:pic>
        <p:nvPicPr>
          <p:cNvPr id="10" name="Picture 9" descr="c_hWBosonAsymAmpVsEta_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052296" y="958538"/>
            <a:ext cx="3694210" cy="25018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46353" y="1259109"/>
            <a:ext cx="548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W-</a:t>
            </a:r>
            <a:endParaRPr lang="en-US" sz="2400" b="1" dirty="0"/>
          </a:p>
        </p:txBody>
      </p:sp>
      <p:graphicFrame>
        <p:nvGraphicFramePr>
          <p:cNvPr id="12" name="Object 5"/>
          <p:cNvGraphicFramePr>
            <a:graphicFrameLocks noChangeAspect="1"/>
          </p:cNvGraphicFramePr>
          <p:nvPr/>
        </p:nvGraphicFramePr>
        <p:xfrm>
          <a:off x="6913771" y="2410344"/>
          <a:ext cx="1322388" cy="628650"/>
        </p:xfrm>
        <a:graphic>
          <a:graphicData uri="http://schemas.openxmlformats.org/presentationml/2006/ole">
            <p:oleObj spid="_x0000_s165891" name="Equation" r:id="rId8" imgW="914400" imgH="406400" progId="Equation.3">
              <p:embed/>
            </p:oleObj>
          </a:graphicData>
        </a:graphic>
      </p:graphicFrame>
      <p:pic>
        <p:nvPicPr>
          <p:cNvPr id="13" name="Picture 12" descr="c_hWBosonAsymAmpVsEta_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211833" y="3567440"/>
            <a:ext cx="3780064" cy="25600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7361" y="3824570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W+</a:t>
            </a:r>
            <a:endParaRPr lang="en-US" sz="2400" b="1" dirty="0"/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2230053" y="5059298"/>
          <a:ext cx="1322271" cy="629344"/>
        </p:xfrm>
        <a:graphic>
          <a:graphicData uri="http://schemas.openxmlformats.org/presentationml/2006/ole">
            <p:oleObj spid="_x0000_s165892" name="Equation" r:id="rId11" imgW="914400" imgH="406400" progId="Equation.3">
              <p:embed/>
            </p:oleObj>
          </a:graphicData>
        </a:graphic>
      </p:graphicFrame>
      <p:pic>
        <p:nvPicPr>
          <p:cNvPr id="16" name="Picture 15" descr="c_hWBosonAsymAmpVsEta_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5060819" y="3532485"/>
            <a:ext cx="3694154" cy="250186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437914" y="3824570"/>
            <a:ext cx="548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W-</a:t>
            </a:r>
            <a:endParaRPr lang="en-US" sz="2400" b="1" dirty="0"/>
          </a:p>
        </p:txBody>
      </p:sp>
      <p:graphicFrame>
        <p:nvGraphicFramePr>
          <p:cNvPr id="18" name="Object 5"/>
          <p:cNvGraphicFramePr>
            <a:graphicFrameLocks noChangeAspect="1"/>
          </p:cNvGraphicFramePr>
          <p:nvPr/>
        </p:nvGraphicFramePr>
        <p:xfrm>
          <a:off x="6905332" y="4975805"/>
          <a:ext cx="1322388" cy="628650"/>
        </p:xfrm>
        <a:graphic>
          <a:graphicData uri="http://schemas.openxmlformats.org/presentationml/2006/ole">
            <p:oleObj spid="_x0000_s165893" name="Equation" r:id="rId14" imgW="914400" imgH="406400" progId="Equation.3">
              <p:embed/>
            </p:oleObj>
          </a:graphicData>
        </a:graphic>
      </p:graphicFrame>
      <p:sp>
        <p:nvSpPr>
          <p:cNvPr id="19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  plain </a:t>
            </a:r>
            <a:r>
              <a:rPr lang="en-US" sz="3200" noProof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symmetry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plain </a:t>
            </a:r>
            <a:r>
              <a:rPr lang="en-US" sz="3200" noProof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symmetry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Z0_AsymAmp_P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593971" y="1826948"/>
            <a:ext cx="3862199" cy="2615670"/>
          </a:xfrm>
          <a:prstGeom prst="rect">
            <a:avLst/>
          </a:prstGeom>
        </p:spPr>
      </p:pic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4475638" y="3418151"/>
          <a:ext cx="1322388" cy="628650"/>
        </p:xfrm>
        <a:graphic>
          <a:graphicData uri="http://schemas.openxmlformats.org/presentationml/2006/ole">
            <p:oleObj spid="_x0000_s168962" name="Equation" r:id="rId5" imgW="914400" imgH="4064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158012" y="2011614"/>
            <a:ext cx="1051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-6 &lt; </a:t>
            </a:r>
            <a:r>
              <a:rPr lang="en-US" b="1" dirty="0" err="1" smtClean="0">
                <a:solidFill>
                  <a:srgbClr val="0000FF"/>
                </a:solidFill>
              </a:rPr>
              <a:t>η</a:t>
            </a:r>
            <a:r>
              <a:rPr lang="en-US" b="1" dirty="0" smtClean="0">
                <a:solidFill>
                  <a:srgbClr val="0000FF"/>
                </a:solidFill>
              </a:rPr>
              <a:t> &lt; 6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0F47-C6DD-A04E-B29D-1DE275AF35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6237899" y="973533"/>
            <a:ext cx="1268166" cy="954107"/>
          </a:xfrm>
          <a:prstGeom prst="rect">
            <a:avLst/>
          </a:prstGeom>
          <a:noFill/>
          <a:ln w="12700">
            <a:solidFill>
              <a:srgbClr val="CCFFCC"/>
            </a:solidFill>
          </a:ln>
          <a:effectLst>
            <a:glow rad="50800">
              <a:srgbClr val="008000">
                <a:alpha val="82000"/>
              </a:srgb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Comic Sans MS"/>
                <a:ea typeface="+mn-ea"/>
                <a:cs typeface="Comic Sans MS"/>
              </a:rPr>
              <a:t>Collinear/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Comic Sans MS"/>
                <a:ea typeface="+mn-ea"/>
                <a:cs typeface="Comic Sans MS"/>
              </a:rPr>
              <a:t>twist-</a:t>
            </a:r>
            <a:r>
              <a:rPr lang="en-US" sz="1400" b="1" dirty="0" smtClean="0">
                <a:latin typeface="Comic Sans MS"/>
                <a:ea typeface="+mn-ea"/>
                <a:cs typeface="Comic Sans MS"/>
              </a:rPr>
              <a:t>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latin typeface="Comic Sans MS"/>
                <a:ea typeface="+mn-ea"/>
                <a:cs typeface="Comic Sans MS"/>
              </a:rPr>
              <a:t>Q,Q</a:t>
            </a:r>
            <a:r>
              <a:rPr lang="en-US" sz="1400" b="1" baseline="-25000" dirty="0" smtClean="0">
                <a:latin typeface="Comic Sans MS"/>
                <a:ea typeface="+mn-ea"/>
                <a:cs typeface="Comic Sans MS"/>
              </a:rPr>
              <a:t>T</a:t>
            </a:r>
            <a:r>
              <a:rPr lang="en-US" sz="1400" b="1" dirty="0" smtClean="0">
                <a:latin typeface="Comic Sans MS"/>
                <a:ea typeface="+mn-ea"/>
                <a:cs typeface="Comic Sans MS"/>
              </a:rPr>
              <a:t>&gt;&gt;</a:t>
            </a:r>
            <a:r>
              <a:rPr lang="en-US" sz="1400" b="1" dirty="0" smtClean="0">
                <a:latin typeface="Symbol" charset="2"/>
                <a:ea typeface="+mn-ea"/>
                <a:cs typeface="Symbol" charset="2"/>
              </a:rPr>
              <a:t>L</a:t>
            </a:r>
            <a:r>
              <a:rPr lang="en-US" sz="1400" b="1" baseline="-25000" dirty="0" smtClean="0">
                <a:latin typeface="Comic Sans MS"/>
                <a:ea typeface="+mn-ea"/>
                <a:cs typeface="Comic Sans MS"/>
              </a:rPr>
              <a:t>QCD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err="1" smtClean="0">
                <a:latin typeface="Comic Sans MS"/>
                <a:ea typeface="+mn-ea"/>
                <a:cs typeface="Comic Sans MS"/>
              </a:rPr>
              <a:t>p</a:t>
            </a:r>
            <a:r>
              <a:rPr lang="en-US" sz="1400" b="1" baseline="-25000" dirty="0" err="1" smtClean="0">
                <a:latin typeface="Comic Sans MS"/>
                <a:ea typeface="+mn-ea"/>
                <a:cs typeface="Comic Sans MS"/>
              </a:rPr>
              <a:t>T</a:t>
            </a:r>
            <a:r>
              <a:rPr lang="en-US" sz="1400" b="1" dirty="0" err="1" smtClean="0">
                <a:latin typeface="Comic Sans MS"/>
                <a:ea typeface="+mn-ea"/>
                <a:cs typeface="Comic Sans MS"/>
              </a:rPr>
              <a:t>~Q</a:t>
            </a:r>
            <a:endParaRPr lang="en-US" sz="1400" b="1" dirty="0">
              <a:latin typeface="Comic Sans MS"/>
              <a:ea typeface="+mn-ea"/>
              <a:cs typeface="Comic Sans M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03383" y="977313"/>
            <a:ext cx="1409481" cy="1169551"/>
          </a:xfrm>
          <a:prstGeom prst="rect">
            <a:avLst/>
          </a:prstGeom>
          <a:noFill/>
          <a:ln w="12700">
            <a:solidFill>
              <a:srgbClr val="66CCFF"/>
            </a:solidFill>
          </a:ln>
          <a:effectLst>
            <a:glow rad="101600">
              <a:srgbClr val="66CCFF">
                <a:alpha val="75000"/>
              </a:srgb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latin typeface="Comic Sans MS"/>
                <a:ea typeface="+mn-ea"/>
                <a:cs typeface="Comic Sans MS"/>
              </a:rPr>
              <a:t>Transverse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latin typeface="Comic Sans MS"/>
                <a:ea typeface="+mn-ea"/>
                <a:cs typeface="Comic Sans MS"/>
              </a:rPr>
              <a:t>momentum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latin typeface="Comic Sans MS"/>
                <a:ea typeface="+mn-ea"/>
                <a:cs typeface="Comic Sans MS"/>
              </a:rPr>
              <a:t>dependent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latin typeface="Comic Sans MS"/>
                <a:cs typeface="Comic Sans MS"/>
              </a:rPr>
              <a:t>Q&gt;&gt;Q</a:t>
            </a:r>
            <a:r>
              <a:rPr lang="en-US" sz="1400" b="1" baseline="-25000" dirty="0" smtClean="0">
                <a:latin typeface="Comic Sans MS"/>
                <a:cs typeface="Comic Sans MS"/>
              </a:rPr>
              <a:t>T</a:t>
            </a:r>
            <a:r>
              <a:rPr lang="en-US" sz="1400" b="1" dirty="0" smtClean="0">
                <a:latin typeface="Comic Sans MS"/>
                <a:cs typeface="Comic Sans MS"/>
              </a:rPr>
              <a:t>&gt;=</a:t>
            </a:r>
            <a:r>
              <a:rPr lang="en-US" sz="1400" b="1" dirty="0" smtClean="0">
                <a:latin typeface="Symbol" charset="2"/>
                <a:cs typeface="Symbol" charset="2"/>
              </a:rPr>
              <a:t>L</a:t>
            </a:r>
            <a:r>
              <a:rPr lang="en-US" sz="1400" b="1" baseline="-25000" dirty="0" smtClean="0">
                <a:latin typeface="Comic Sans MS"/>
                <a:cs typeface="Comic Sans MS"/>
              </a:rPr>
              <a:t>QCD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latin typeface="Comic Sans MS"/>
                <a:cs typeface="Comic Sans MS"/>
              </a:rPr>
              <a:t>Q&gt;&gt;</a:t>
            </a:r>
            <a:r>
              <a:rPr lang="en-US" sz="1400" b="1" dirty="0" err="1" smtClean="0">
                <a:latin typeface="Comic Sans MS"/>
                <a:cs typeface="Comic Sans MS"/>
              </a:rPr>
              <a:t>p</a:t>
            </a:r>
            <a:r>
              <a:rPr lang="en-US" sz="1400" b="1" baseline="-25000" dirty="0" err="1" smtClean="0">
                <a:latin typeface="Comic Sans MS"/>
                <a:cs typeface="Comic Sans MS"/>
              </a:rPr>
              <a:t>T</a:t>
            </a:r>
            <a:endParaRPr lang="en-US" sz="1400" b="1" baseline="-25000" dirty="0" smtClean="0">
              <a:latin typeface="Comic Sans MS"/>
              <a:cs typeface="Comic Sans M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57320" y="801615"/>
            <a:ext cx="1865607" cy="523220"/>
          </a:xfrm>
          <a:prstGeom prst="rect">
            <a:avLst/>
          </a:prstGeom>
          <a:noFill/>
          <a:ln w="12700">
            <a:solidFill>
              <a:srgbClr val="66CCFF"/>
            </a:solidFill>
          </a:ln>
          <a:effectLst>
            <a:glow rad="38100">
              <a:srgbClr val="66CCFF">
                <a:alpha val="96000"/>
              </a:srgbClr>
            </a:glo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008000"/>
                </a:solidFill>
                <a:latin typeface="Comic Sans MS"/>
                <a:ea typeface="+mn-ea"/>
                <a:cs typeface="Comic Sans MS"/>
              </a:rPr>
              <a:t>Intermediate Q</a:t>
            </a:r>
            <a:r>
              <a:rPr lang="en-US" sz="1400" b="1" baseline="-25000" dirty="0" smtClean="0">
                <a:solidFill>
                  <a:srgbClr val="008000"/>
                </a:solidFill>
                <a:latin typeface="Comic Sans MS"/>
                <a:ea typeface="+mn-ea"/>
                <a:cs typeface="Comic Sans MS"/>
              </a:rPr>
              <a:t>T</a:t>
            </a:r>
            <a:r>
              <a:rPr lang="en-US" sz="1400" b="1" dirty="0" smtClean="0">
                <a:solidFill>
                  <a:srgbClr val="008000"/>
                </a:solidFill>
                <a:latin typeface="Comic Sans MS"/>
                <a:ea typeface="+mn-ea"/>
                <a:cs typeface="Comic Sans M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Q&gt;&gt;Q</a:t>
            </a:r>
            <a:r>
              <a:rPr lang="en-US" sz="14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T</a:t>
            </a:r>
            <a:r>
              <a:rPr lang="en-US" sz="1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/</a:t>
            </a:r>
            <a:r>
              <a:rPr lang="en-US" sz="1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p</a:t>
            </a:r>
            <a:r>
              <a:rPr lang="en-US" sz="14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T</a:t>
            </a:r>
            <a:r>
              <a:rPr lang="en-US" sz="1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&gt;&gt;</a:t>
            </a:r>
            <a:r>
              <a:rPr lang="en-US" sz="1400" b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L</a:t>
            </a:r>
            <a:r>
              <a:rPr lang="en-US" sz="1400" b="1" baseline="-25000" dirty="0" smtClean="0">
                <a:solidFill>
                  <a:srgbClr val="008000"/>
                </a:solidFill>
                <a:latin typeface="Comic Sans MS"/>
                <a:cs typeface="Comic Sans MS"/>
              </a:rPr>
              <a:t>QCD</a:t>
            </a:r>
          </a:p>
        </p:txBody>
      </p:sp>
      <p:grpSp>
        <p:nvGrpSpPr>
          <p:cNvPr id="5" name="Group 6"/>
          <p:cNvGrpSpPr/>
          <p:nvPr/>
        </p:nvGrpSpPr>
        <p:grpSpPr>
          <a:xfrm>
            <a:off x="530043" y="935433"/>
            <a:ext cx="1246865" cy="1572597"/>
            <a:chOff x="377643" y="1494233"/>
            <a:chExt cx="1246865" cy="1572597"/>
          </a:xfrm>
        </p:grpSpPr>
        <p:pic>
          <p:nvPicPr>
            <p:cNvPr id="27" name="Bild 2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7643" y="1494233"/>
              <a:ext cx="1153728" cy="1572597"/>
            </a:xfrm>
            <a:prstGeom prst="rect">
              <a:avLst/>
            </a:prstGeom>
            <a:solidFill>
              <a:srgbClr val="FFF6D2"/>
            </a:solidFill>
          </p:spPr>
        </p:pic>
        <p:sp>
          <p:nvSpPr>
            <p:cNvPr id="28" name="TextBox 27"/>
            <p:cNvSpPr txBox="1"/>
            <p:nvPr/>
          </p:nvSpPr>
          <p:spPr>
            <a:xfrm>
              <a:off x="754183" y="2794449"/>
              <a:ext cx="8703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Comic Sans MS"/>
                  <a:cs typeface="Comic Sans MS"/>
                </a:rPr>
                <a:t>Sivers</a:t>
              </a:r>
              <a:r>
                <a:rPr lang="en-US" sz="1000" b="1" dirty="0" smtClean="0">
                  <a:latin typeface="Comic Sans MS"/>
                  <a:cs typeface="Comic Sans MS"/>
                </a:rPr>
                <a:t> </a:t>
              </a:r>
              <a:r>
                <a:rPr lang="en-US" sz="1000" b="1" dirty="0" err="1" smtClean="0">
                  <a:latin typeface="Comic Sans MS"/>
                  <a:cs typeface="Comic Sans MS"/>
                </a:rPr>
                <a:t>fct</a:t>
              </a:r>
              <a:r>
                <a:rPr lang="en-US" sz="1000" b="1" dirty="0" smtClean="0">
                  <a:latin typeface="Comic Sans MS"/>
                  <a:cs typeface="Comic Sans MS"/>
                </a:rPr>
                <a:t>.</a:t>
              </a:r>
              <a:endParaRPr lang="en-US" sz="1000" b="1" dirty="0">
                <a:latin typeface="Comic Sans MS"/>
                <a:cs typeface="Comic Sans MS"/>
              </a:endParaRPr>
            </a:p>
          </p:txBody>
        </p:sp>
      </p:grpSp>
      <p:grpSp>
        <p:nvGrpSpPr>
          <p:cNvPr id="6" name="Group 30"/>
          <p:cNvGrpSpPr/>
          <p:nvPr/>
        </p:nvGrpSpPr>
        <p:grpSpPr>
          <a:xfrm>
            <a:off x="7520395" y="965608"/>
            <a:ext cx="1358239" cy="1306542"/>
            <a:chOff x="7177495" y="1579436"/>
            <a:chExt cx="1358239" cy="1306542"/>
          </a:xfrm>
        </p:grpSpPr>
        <p:pic>
          <p:nvPicPr>
            <p:cNvPr id="29" name="Bild 3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14307" y="1579436"/>
              <a:ext cx="812497" cy="966769"/>
            </a:xfrm>
            <a:prstGeom prst="rect">
              <a:avLst/>
            </a:prstGeom>
            <a:solidFill>
              <a:srgbClr val="FFF6D2"/>
            </a:solidFill>
          </p:spPr>
        </p:pic>
        <p:sp>
          <p:nvSpPr>
            <p:cNvPr id="30" name="Textfeld 41"/>
            <p:cNvSpPr txBox="1"/>
            <p:nvPr/>
          </p:nvSpPr>
          <p:spPr>
            <a:xfrm>
              <a:off x="7177495" y="2485868"/>
              <a:ext cx="13582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err="1" smtClean="0">
                  <a:latin typeface="Comic Sans MS"/>
                  <a:cs typeface="Comic Sans MS"/>
                </a:rPr>
                <a:t>Efremov</a:t>
              </a:r>
              <a:r>
                <a:rPr lang="en-US" sz="1000" b="1" dirty="0" smtClean="0">
                  <a:latin typeface="Comic Sans MS"/>
                  <a:cs typeface="Comic Sans MS"/>
                </a:rPr>
                <a:t>, </a:t>
              </a:r>
              <a:r>
                <a:rPr lang="en-US" sz="1000" b="1" dirty="0" err="1" smtClean="0">
                  <a:latin typeface="Comic Sans MS"/>
                  <a:cs typeface="Comic Sans MS"/>
                </a:rPr>
                <a:t>Teryaev</a:t>
              </a:r>
              <a:r>
                <a:rPr lang="en-US" sz="1000" b="1" dirty="0" smtClean="0">
                  <a:latin typeface="Comic Sans MS"/>
                  <a:cs typeface="Comic Sans MS"/>
                </a:rPr>
                <a:t>;</a:t>
              </a:r>
            </a:p>
            <a:p>
              <a:pPr algn="ctr"/>
              <a:r>
                <a:rPr lang="en-US" sz="1000" b="1" dirty="0" err="1" smtClean="0">
                  <a:latin typeface="Comic Sans MS"/>
                  <a:cs typeface="Comic Sans MS"/>
                </a:rPr>
                <a:t>Qiu</a:t>
              </a:r>
              <a:r>
                <a:rPr lang="en-US" sz="1000" b="1" dirty="0" smtClean="0">
                  <a:latin typeface="Comic Sans MS"/>
                  <a:cs typeface="Comic Sans MS"/>
                </a:rPr>
                <a:t>, </a:t>
              </a:r>
              <a:r>
                <a:rPr lang="en-US" sz="1000" b="1" dirty="0" err="1" smtClean="0">
                  <a:latin typeface="Comic Sans MS"/>
                  <a:cs typeface="Comic Sans MS"/>
                </a:rPr>
                <a:t>Sterman</a:t>
              </a:r>
              <a:endParaRPr lang="en-US" sz="1000" b="1" dirty="0">
                <a:latin typeface="Comic Sans MS"/>
                <a:cs typeface="Comic Sans MS"/>
              </a:endParaRPr>
            </a:p>
          </p:txBody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lang="en-US" sz="3200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3200" dirty="0" smtClean="0">
                <a:solidFill>
                  <a:srgbClr val="0000FF"/>
                </a:solidFill>
              </a:rPr>
              <a:t>Motivations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474114" y="3160249"/>
            <a:ext cx="10003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CD1416"/>
                </a:solidFill>
                <a:latin typeface="Comic Sans MS"/>
                <a:cs typeface="Comic Sans MS"/>
              </a:rPr>
              <a:t>Q</a:t>
            </a:r>
            <a:r>
              <a:rPr lang="en-US" sz="2400" b="1" dirty="0" smtClean="0">
                <a:solidFill>
                  <a:srgbClr val="0B9E08"/>
                </a:solidFill>
                <a:latin typeface="Comic Sans MS"/>
                <a:cs typeface="Comic Sans MS"/>
              </a:rPr>
              <a:t>C</a:t>
            </a:r>
            <a:r>
              <a:rPr lang="en-US" sz="2400" b="1" dirty="0" smtClean="0">
                <a:solidFill>
                  <a:srgbClr val="2130C9"/>
                </a:solidFill>
                <a:latin typeface="Comic Sans MS"/>
                <a:cs typeface="Comic Sans MS"/>
              </a:rPr>
              <a:t>D</a:t>
            </a:r>
            <a:r>
              <a:rPr lang="en-US" sz="2400" b="1" dirty="0">
                <a:solidFill>
                  <a:srgbClr val="CD1416"/>
                </a:solidFill>
                <a:latin typeface="Comic Sans MS"/>
                <a:cs typeface="Comic Sans MS"/>
              </a:rPr>
              <a:t>:</a:t>
            </a:r>
            <a:endParaRPr lang="en-US" sz="2400" b="1" dirty="0">
              <a:solidFill>
                <a:srgbClr val="E63F29"/>
              </a:solidFill>
              <a:latin typeface="Comic Sans MS"/>
              <a:cs typeface="Comic Sans MS"/>
            </a:endParaRPr>
          </a:p>
        </p:txBody>
      </p:sp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74728" y="3662852"/>
            <a:ext cx="4810559" cy="116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2425701" y="4724400"/>
            <a:ext cx="4267486" cy="36933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5400">
              <a:srgbClr val="0000FF">
                <a:alpha val="75000"/>
              </a:srgb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latin typeface="Comic Sans MS"/>
                <a:cs typeface="Comic Sans MS"/>
              </a:rPr>
              <a:t>Sivers</a:t>
            </a:r>
            <a:r>
              <a:rPr lang="en-US" b="1" baseline="-25000" dirty="0" err="1" smtClean="0">
                <a:latin typeface="Comic Sans MS"/>
                <a:cs typeface="Comic Sans MS"/>
              </a:rPr>
              <a:t>DIS</a:t>
            </a:r>
            <a:r>
              <a:rPr lang="en-US" b="1" dirty="0" smtClean="0">
                <a:latin typeface="Comic Sans MS"/>
                <a:cs typeface="Comic Sans MS"/>
              </a:rPr>
              <a:t> = </a:t>
            </a:r>
            <a:r>
              <a:rPr lang="en-US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-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b="1" dirty="0" err="1" smtClean="0">
                <a:latin typeface="Comic Sans MS"/>
                <a:cs typeface="Comic Sans MS"/>
              </a:rPr>
              <a:t>Sivers</a:t>
            </a:r>
            <a:r>
              <a:rPr lang="en-US" b="1" dirty="0" smtClean="0">
                <a:latin typeface="Comic Sans MS"/>
                <a:cs typeface="Comic Sans MS"/>
              </a:rPr>
              <a:t> (DY or W or Z)</a:t>
            </a:r>
            <a:endParaRPr lang="en-US" b="1" baseline="-25000" dirty="0">
              <a:latin typeface="Comic Sans MS"/>
              <a:cs typeface="Comic Sans M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32887" y="2929428"/>
            <a:ext cx="22792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FF0000"/>
                </a:solidFill>
              </a:rPr>
              <a:t>A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N</a:t>
            </a:r>
            <a:r>
              <a:rPr lang="en-US" sz="1600" b="1" dirty="0" err="1" smtClean="0">
                <a:solidFill>
                  <a:srgbClr val="FF0000"/>
                </a:solidFill>
              </a:rPr>
              <a:t>(</a:t>
            </a:r>
            <a:r>
              <a:rPr lang="en-US" sz="1600" b="1" dirty="0" err="1" smtClean="0">
                <a:solidFill>
                  <a:srgbClr val="0000FF"/>
                </a:solidFill>
              </a:rPr>
              <a:t>direct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n-US" sz="1600" b="1" dirty="0" smtClean="0">
                <a:solidFill>
                  <a:srgbClr val="FF0000"/>
                </a:solidFill>
              </a:rPr>
              <a:t>) measures the sign change through Twist-3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2209800" y="3134573"/>
            <a:ext cx="2101520" cy="584776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  <a:effectLst>
            <a:glow rad="25400">
              <a:srgbClr val="0000FF">
                <a:alpha val="98000"/>
              </a:srgbClr>
            </a:glo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rgbClr val="FF0000"/>
                </a:solidFill>
                <a:latin typeface="Comic Sans MS"/>
                <a:cs typeface="Comic Sans MS"/>
              </a:rPr>
              <a:t>DIS: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n-US" sz="1600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q</a:t>
            </a:r>
            <a:r>
              <a:rPr lang="en-US" sz="1600" dirty="0" smtClean="0">
                <a:solidFill>
                  <a:srgbClr val="0000FF"/>
                </a:solidFill>
                <a:latin typeface="Comic Sans MS"/>
                <a:cs typeface="Comic Sans MS"/>
              </a:rPr>
              <a:t> scattering</a:t>
            </a:r>
            <a:endParaRPr lang="en-US" sz="1600" b="1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algn="ctr" eaLnBrk="0" hangingPunct="0"/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attractive</a:t>
            </a:r>
            <a:r>
              <a:rPr lang="en-US" sz="1600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FSI</a:t>
            </a:r>
            <a:endParaRPr lang="en-US" sz="1600" b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4503836" y="3145328"/>
            <a:ext cx="2172189" cy="584776"/>
            <a:chOff x="4160936" y="3754928"/>
            <a:chExt cx="2172189" cy="584776"/>
          </a:xfrm>
        </p:grpSpPr>
        <p:sp>
          <p:nvSpPr>
            <p:cNvPr id="34" name="Text Box 5"/>
            <p:cNvSpPr txBox="1">
              <a:spLocks noChangeArrowheads="1"/>
            </p:cNvSpPr>
            <p:nvPr/>
          </p:nvSpPr>
          <p:spPr bwMode="auto">
            <a:xfrm>
              <a:off x="4160936" y="3754928"/>
              <a:ext cx="2172189" cy="584776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  <a:effectLst>
              <a:glow rad="25400">
                <a:srgbClr val="0000FF">
                  <a:alpha val="98000"/>
                </a:srgbClr>
              </a:glo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pp:</a:t>
              </a:r>
              <a:r>
                <a:rPr lang="en-US" sz="1600" b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      </a:t>
              </a:r>
              <a:r>
                <a:rPr lang="en-US" sz="1600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 annihilation</a:t>
              </a:r>
              <a:endPara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eaLnBrk="0" hangingPunct="0"/>
              <a:r>
                <a:rPr lang="en-US" sz="1600" b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repulsive</a:t>
              </a:r>
              <a:r>
                <a:rPr lang="en-US" sz="1600" dirty="0">
                  <a:solidFill>
                    <a:srgbClr val="0000FF"/>
                  </a:solidFill>
                  <a:latin typeface="Comic Sans MS"/>
                  <a:cs typeface="Comic Sans MS"/>
                </a:rPr>
                <a:t> </a:t>
              </a:r>
              <a:r>
                <a:rPr lang="en-US" sz="1600" b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ISI</a:t>
              </a:r>
              <a:endParaRPr lang="en-US" sz="16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</p:txBody>
        </p:sp>
        <p:graphicFrame>
          <p:nvGraphicFramePr>
            <p:cNvPr id="40" name="Object 39"/>
            <p:cNvGraphicFramePr>
              <a:graphicFrameLocks noChangeAspect="1"/>
            </p:cNvGraphicFramePr>
            <p:nvPr/>
          </p:nvGraphicFramePr>
          <p:xfrm>
            <a:off x="4647369" y="3775924"/>
            <a:ext cx="484187" cy="322263"/>
          </p:xfrm>
          <a:graphic>
            <a:graphicData uri="http://schemas.openxmlformats.org/presentationml/2006/ole">
              <p:oleObj spid="_x0000_s231426" name="Equation" r:id="rId6" imgW="266700" imgH="177800" progId="Equation.3">
                <p:embed/>
              </p:oleObj>
            </a:graphicData>
          </a:graphic>
        </p:graphicFrame>
      </p:grpSp>
      <p:sp>
        <p:nvSpPr>
          <p:cNvPr id="41" name="TextBox 40"/>
          <p:cNvSpPr txBox="1"/>
          <p:nvPr/>
        </p:nvSpPr>
        <p:spPr>
          <a:xfrm>
            <a:off x="55014" y="5566582"/>
            <a:ext cx="8322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critical test for our understanding of TMD’s and TMD factorization</a:t>
            </a:r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-334453" y="5108575"/>
            <a:ext cx="9144000" cy="60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much discussed sign change of the </a:t>
            </a:r>
            <a:r>
              <a:rPr lang="en-US" sz="2400" dirty="0" err="1" smtClean="0"/>
              <a:t>Sivers</a:t>
            </a:r>
            <a:r>
              <a:rPr lang="en-US" sz="2400" dirty="0" smtClean="0"/>
              <a:t>’ function</a:t>
            </a:r>
            <a:endParaRPr lang="en-US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55014" y="3885505"/>
            <a:ext cx="2205586" cy="1169551"/>
          </a:xfrm>
          <a:prstGeom prst="rect">
            <a:avLst/>
          </a:prstGeom>
          <a:noFill/>
          <a:ln w="12700">
            <a:solidFill>
              <a:srgbClr val="66CCFF"/>
            </a:solidFill>
          </a:ln>
          <a:effectLst>
            <a:glow rad="50800">
              <a:srgbClr val="66CCFF">
                <a:alpha val="90000"/>
              </a:srgbClr>
            </a:glo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err="1" smtClean="0">
                <a:solidFill>
                  <a:srgbClr val="FF0000"/>
                </a:solidFill>
                <a:latin typeface="Comic Sans MS"/>
                <a:ea typeface="+mn-ea"/>
                <a:cs typeface="Comic Sans MS"/>
              </a:rPr>
              <a:t>TMDs</a:t>
            </a:r>
            <a:r>
              <a:rPr lang="en-US" sz="1400" b="1" dirty="0" smtClean="0">
                <a:solidFill>
                  <a:srgbClr val="FF0000"/>
                </a:solidFill>
                <a:latin typeface="Comic Sans MS"/>
                <a:ea typeface="+mn-ea"/>
                <a:cs typeface="Comic Sans MS"/>
              </a:rPr>
              <a:t> </a:t>
            </a:r>
            <a:r>
              <a:rPr lang="en-US" sz="1400" dirty="0" smtClean="0">
                <a:latin typeface="Comic Sans MS"/>
                <a:cs typeface="Comic Sans MS"/>
              </a:rPr>
              <a:t>n</a:t>
            </a:r>
            <a:r>
              <a:rPr lang="en-US" sz="1400" dirty="0" smtClean="0">
                <a:latin typeface="Comic Sans MS"/>
                <a:ea typeface="+mn-ea"/>
                <a:cs typeface="Comic Sans MS"/>
              </a:rPr>
              <a:t>eed 2 scales </a:t>
            </a:r>
            <a:r>
              <a:rPr lang="en-US" sz="1400" b="1" dirty="0" smtClean="0">
                <a:latin typeface="Comic Sans MS"/>
                <a:ea typeface="+mn-ea"/>
                <a:cs typeface="Comic Sans MS"/>
              </a:rPr>
              <a:t>Q</a:t>
            </a:r>
            <a:r>
              <a:rPr lang="en-US" sz="1400" b="1" baseline="30000" dirty="0" smtClean="0">
                <a:latin typeface="Comic Sans MS"/>
                <a:ea typeface="+mn-ea"/>
                <a:cs typeface="Comic Sans MS"/>
              </a:rPr>
              <a:t>2</a:t>
            </a:r>
            <a:r>
              <a:rPr lang="en-US" sz="1400" b="1" dirty="0" smtClean="0">
                <a:latin typeface="Comic Sans MS"/>
                <a:ea typeface="+mn-ea"/>
                <a:cs typeface="Comic Sans MS"/>
              </a:rPr>
              <a:t> and p</a:t>
            </a:r>
            <a:r>
              <a:rPr lang="en-US" sz="1400" b="1" baseline="-25000" dirty="0" smtClean="0">
                <a:latin typeface="Comic Sans MS"/>
                <a:ea typeface="+mn-ea"/>
                <a:cs typeface="Comic Sans MS"/>
              </a:rPr>
              <a:t>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3366FF"/>
                </a:solidFill>
                <a:latin typeface="Comic Sans MS"/>
                <a:ea typeface="+mn-ea"/>
                <a:cs typeface="Comic Sans MS"/>
              </a:rPr>
              <a:t>Remember pp: </a:t>
            </a:r>
            <a:r>
              <a:rPr lang="en-US" sz="1400" dirty="0" smtClean="0">
                <a:latin typeface="Comic Sans MS"/>
                <a:ea typeface="+mn-ea"/>
                <a:cs typeface="Comic Sans MS"/>
              </a:rPr>
              <a:t>most observables one scale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3366FF"/>
                </a:solidFill>
                <a:latin typeface="Comic Sans MS"/>
                <a:ea typeface="+mn-ea"/>
                <a:cs typeface="Comic Sans MS"/>
              </a:rPr>
              <a:t>Exception: </a:t>
            </a:r>
            <a:r>
              <a:rPr lang="en-US" sz="1400" dirty="0" smtClean="0">
                <a:latin typeface="Comic Sans MS"/>
                <a:ea typeface="+mn-ea"/>
                <a:cs typeface="Comic Sans MS"/>
              </a:rPr>
              <a:t>DY, W/Z</a:t>
            </a:r>
            <a:endParaRPr lang="en-US" sz="1400" b="1" dirty="0" smtClean="0">
              <a:latin typeface="Comic Sans MS"/>
              <a:cs typeface="Comic Sans M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07487" y="3760671"/>
            <a:ext cx="2279252" cy="1384995"/>
          </a:xfrm>
          <a:prstGeom prst="rect">
            <a:avLst/>
          </a:prstGeom>
          <a:noFill/>
          <a:ln w="12700">
            <a:solidFill>
              <a:srgbClr val="66FFCC"/>
            </a:solidFill>
          </a:ln>
          <a:effectLst>
            <a:glow rad="101600">
              <a:srgbClr val="CCFFCC">
                <a:alpha val="75000"/>
              </a:srgbClr>
            </a:glo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Twist-3 </a:t>
            </a:r>
            <a:r>
              <a:rPr lang="en-US" sz="1400" dirty="0" smtClean="0">
                <a:latin typeface="Comic Sans MS"/>
                <a:cs typeface="Comic Sans MS"/>
              </a:rPr>
              <a:t>n</a:t>
            </a:r>
            <a:r>
              <a:rPr lang="en-US" sz="1400" dirty="0" smtClean="0">
                <a:latin typeface="Comic Sans MS"/>
                <a:ea typeface="+mn-ea"/>
                <a:cs typeface="Comic Sans MS"/>
              </a:rPr>
              <a:t>eeds only 1 scale </a:t>
            </a:r>
            <a:r>
              <a:rPr lang="en-US" sz="1400" b="1" dirty="0" smtClean="0">
                <a:latin typeface="Comic Sans MS"/>
                <a:ea typeface="+mn-ea"/>
                <a:cs typeface="Comic Sans MS"/>
              </a:rPr>
              <a:t>Q</a:t>
            </a:r>
            <a:r>
              <a:rPr lang="en-US" sz="1400" b="1" baseline="30000" dirty="0" smtClean="0">
                <a:latin typeface="Comic Sans MS"/>
                <a:ea typeface="+mn-ea"/>
                <a:cs typeface="Comic Sans MS"/>
              </a:rPr>
              <a:t>2</a:t>
            </a:r>
            <a:r>
              <a:rPr lang="en-US" sz="1400" b="1" dirty="0" smtClean="0">
                <a:latin typeface="Comic Sans MS"/>
                <a:ea typeface="+mn-ea"/>
                <a:cs typeface="Comic Sans MS"/>
              </a:rPr>
              <a:t> or p</a:t>
            </a:r>
            <a:r>
              <a:rPr lang="en-US" sz="1400" b="1" baseline="-25000" dirty="0" smtClean="0">
                <a:latin typeface="Comic Sans MS"/>
                <a:ea typeface="+mn-ea"/>
                <a:cs typeface="Comic Sans MS"/>
              </a:rPr>
              <a:t>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66FFCC"/>
                </a:solidFill>
                <a:latin typeface="Comic Sans MS"/>
                <a:ea typeface="+mn-ea"/>
                <a:cs typeface="Comic Sans MS"/>
              </a:rPr>
              <a:t>But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Comic Sans MS"/>
                <a:ea typeface="+mn-ea"/>
                <a:cs typeface="Comic Sans MS"/>
              </a:rPr>
              <a:t>should be of </a:t>
            </a:r>
            <a:r>
              <a:rPr lang="en-US" sz="1400" dirty="0" err="1" smtClean="0">
                <a:latin typeface="Comic Sans MS"/>
                <a:ea typeface="+mn-ea"/>
                <a:cs typeface="Comic Sans MS"/>
              </a:rPr>
              <a:t>reas</a:t>
            </a:r>
            <a:r>
              <a:rPr lang="en-US" sz="1400" dirty="0" smtClean="0">
                <a:latin typeface="Comic Sans MS"/>
                <a:ea typeface="+mn-ea"/>
                <a:cs typeface="Comic Sans MS"/>
              </a:rPr>
              <a:t>. size.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Comic Sans MS"/>
                <a:cs typeface="Comic Sans MS"/>
              </a:rPr>
              <a:t>A</a:t>
            </a:r>
            <a:r>
              <a:rPr lang="en-US" sz="1400" dirty="0" smtClean="0">
                <a:latin typeface="Comic Sans MS"/>
                <a:ea typeface="+mn-ea"/>
                <a:cs typeface="Comic Sans MS"/>
              </a:rPr>
              <a:t>pplicable to most pp observables A</a:t>
            </a:r>
            <a:r>
              <a:rPr lang="en-US" sz="1400" baseline="-25000" dirty="0" smtClean="0">
                <a:latin typeface="Comic Sans MS"/>
                <a:ea typeface="+mn-ea"/>
                <a:cs typeface="Comic Sans MS"/>
              </a:rPr>
              <a:t>N</a:t>
            </a:r>
            <a:r>
              <a:rPr lang="en-US" sz="1400" dirty="0" smtClean="0">
                <a:latin typeface="Comic Sans MS"/>
                <a:ea typeface="+mn-ea"/>
                <a:cs typeface="Comic Sans MS"/>
              </a:rPr>
              <a:t>(</a:t>
            </a:r>
            <a:r>
              <a:rPr lang="en-US" sz="1400" dirty="0" smtClean="0">
                <a:latin typeface="Symbol" charset="2"/>
                <a:ea typeface="+mn-ea"/>
                <a:cs typeface="Symbol" charset="2"/>
              </a:rPr>
              <a:t>p</a:t>
            </a:r>
            <a:r>
              <a:rPr lang="en-US" sz="1400" baseline="30000" dirty="0" smtClean="0">
                <a:latin typeface="Comic Sans MS"/>
                <a:ea typeface="+mn-ea"/>
                <a:cs typeface="Comic Sans MS"/>
              </a:rPr>
              <a:t>0</a:t>
            </a:r>
            <a:r>
              <a:rPr lang="en-US" sz="1400" dirty="0" smtClean="0">
                <a:latin typeface="Comic Sans MS"/>
                <a:ea typeface="+mn-ea"/>
                <a:cs typeface="Comic Sans MS"/>
              </a:rPr>
              <a:t>/</a:t>
            </a:r>
            <a:r>
              <a:rPr lang="en-US" sz="1400" dirty="0" smtClean="0">
                <a:latin typeface="Symbol" charset="2"/>
                <a:ea typeface="+mn-ea"/>
                <a:cs typeface="Symbol" charset="2"/>
              </a:rPr>
              <a:t>g</a:t>
            </a:r>
            <a:r>
              <a:rPr lang="en-US" sz="1400" dirty="0">
                <a:latin typeface="Comic Sans MS"/>
                <a:ea typeface="+mn-ea"/>
                <a:cs typeface="Comic Sans MS"/>
              </a:rPr>
              <a:t>/</a:t>
            </a:r>
            <a:r>
              <a:rPr lang="en-US" sz="1400" dirty="0" smtClean="0">
                <a:latin typeface="Comic Sans MS"/>
                <a:ea typeface="+mn-ea"/>
                <a:cs typeface="Comic Sans MS"/>
              </a:rPr>
              <a:t>jet)</a:t>
            </a:r>
            <a:endParaRPr lang="en-US" sz="1400" b="1" dirty="0" smtClean="0">
              <a:latin typeface="Comic Sans MS"/>
              <a:ea typeface="+mn-ea"/>
              <a:cs typeface="Comic Sans M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0" y="599434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Goal:</a:t>
            </a:r>
            <a:r>
              <a:rPr lang="en-US" dirty="0" smtClean="0">
                <a:sym typeface="Wingdings"/>
              </a:rPr>
              <a:t> </a:t>
            </a:r>
            <a:r>
              <a:rPr lang="en-US" b="1" i="1" dirty="0" smtClean="0">
                <a:sym typeface="Wingdings"/>
              </a:rPr>
              <a:t>measure sign change and pin down TMD-evolution</a:t>
            </a:r>
            <a:r>
              <a:rPr lang="en-US" i="1" dirty="0" smtClean="0">
                <a:sym typeface="Wingdings"/>
              </a:rPr>
              <a:t> by measuring A</a:t>
            </a:r>
            <a:r>
              <a:rPr lang="en-US" i="1" baseline="-25000" dirty="0" smtClean="0">
                <a:sym typeface="Wingdings"/>
              </a:rPr>
              <a:t>N</a:t>
            </a:r>
            <a:r>
              <a:rPr lang="en-US" i="1" dirty="0" smtClean="0">
                <a:sym typeface="Wingdings"/>
              </a:rPr>
              <a:t> for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, W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±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, Z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0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, DY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7657207" y="5219700"/>
            <a:ext cx="642870" cy="1174750"/>
            <a:chOff x="7657207" y="5219700"/>
            <a:chExt cx="642870" cy="1174750"/>
          </a:xfrm>
        </p:grpSpPr>
        <p:sp>
          <p:nvSpPr>
            <p:cNvPr id="47" name="Oval 46"/>
            <p:cNvSpPr/>
            <p:nvPr/>
          </p:nvSpPr>
          <p:spPr>
            <a:xfrm>
              <a:off x="7657207" y="5998482"/>
              <a:ext cx="642870" cy="39596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Down Arrow 47"/>
            <p:cNvSpPr/>
            <p:nvPr/>
          </p:nvSpPr>
          <p:spPr>
            <a:xfrm>
              <a:off x="7657207" y="5219700"/>
              <a:ext cx="642870" cy="687966"/>
            </a:xfrm>
            <a:prstGeom prst="downArrow">
              <a:avLst/>
            </a:prstGeom>
            <a:gradFill flip="none" rotWithShape="1">
              <a:gsLst>
                <a:gs pos="32000">
                  <a:srgbClr val="FF0000"/>
                </a:gs>
                <a:gs pos="100000">
                  <a:srgbClr val="FFFFFF"/>
                </a:gs>
              </a:gsLst>
              <a:lin ang="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417141" y="1071785"/>
            <a:ext cx="3529759" cy="2094906"/>
            <a:chOff x="3417141" y="1071785"/>
            <a:chExt cx="3529759" cy="2094906"/>
          </a:xfrm>
        </p:grpSpPr>
        <p:grpSp>
          <p:nvGrpSpPr>
            <p:cNvPr id="3" name="Group 69"/>
            <p:cNvGrpSpPr>
              <a:grpSpLocks/>
            </p:cNvGrpSpPr>
            <p:nvPr/>
          </p:nvGrpSpPr>
          <p:grpSpPr bwMode="auto">
            <a:xfrm>
              <a:off x="3606801" y="1252674"/>
              <a:ext cx="3340099" cy="1914017"/>
              <a:chOff x="1199045" y="4059469"/>
              <a:chExt cx="4477610" cy="3152389"/>
            </a:xfrm>
          </p:grpSpPr>
          <p:sp>
            <p:nvSpPr>
              <p:cNvPr id="23582" name="TextBox 16"/>
              <p:cNvSpPr txBox="1">
                <a:spLocks noChangeArrowheads="1"/>
              </p:cNvSpPr>
              <p:nvPr/>
            </p:nvSpPr>
            <p:spPr bwMode="auto">
              <a:xfrm>
                <a:off x="3806631" y="6147350"/>
                <a:ext cx="389850" cy="10645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>
                    <a:solidFill>
                      <a:srgbClr val="FF0000"/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Q</a:t>
                </a:r>
              </a:p>
            </p:txBody>
          </p:sp>
          <p:sp>
            <p:nvSpPr>
              <p:cNvPr id="23583" name="TextBox 17"/>
              <p:cNvSpPr txBox="1">
                <a:spLocks noChangeArrowheads="1"/>
              </p:cNvSpPr>
              <p:nvPr/>
            </p:nvSpPr>
            <p:spPr bwMode="auto">
              <a:xfrm>
                <a:off x="1199045" y="6144056"/>
                <a:ext cx="924470" cy="506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  <a:latin typeface="Symbol" charset="2"/>
                    <a:ea typeface="Symbol" charset="2"/>
                    <a:cs typeface="Symbol" charset="2"/>
                    <a:sym typeface="Mathematica1" charset="0"/>
                  </a:rPr>
                  <a:t>L</a:t>
                </a:r>
                <a:r>
                  <a:rPr lang="en-US" sz="1400" b="1" baseline="-25000" dirty="0">
                    <a:solidFill>
                      <a:srgbClr val="FF0000"/>
                    </a:solidFill>
                    <a:latin typeface="Comic Sans MS" charset="0"/>
                    <a:ea typeface="Comic Sans MS" charset="0"/>
                    <a:cs typeface="Comic Sans MS" charset="0"/>
                    <a:sym typeface="Mathematica1" charset="0"/>
                  </a:rPr>
                  <a:t>QCD</a:t>
                </a:r>
                <a:endParaRPr lang="en-US" sz="1400" b="1" baseline="-25000" dirty="0">
                  <a:solidFill>
                    <a:srgbClr val="FF0000"/>
                  </a:solidFill>
                  <a:latin typeface="Comic Sans MS" charset="0"/>
                  <a:ea typeface="Comic Sans MS" charset="0"/>
                  <a:cs typeface="Comic Sans MS" charset="0"/>
                </a:endParaRPr>
              </a:p>
            </p:txBody>
          </p:sp>
          <p:sp>
            <p:nvSpPr>
              <p:cNvPr id="23584" name="TextBox 52"/>
              <p:cNvSpPr txBox="1">
                <a:spLocks noChangeArrowheads="1"/>
              </p:cNvSpPr>
              <p:nvPr/>
            </p:nvSpPr>
            <p:spPr bwMode="auto">
              <a:xfrm>
                <a:off x="2595403" y="6149883"/>
                <a:ext cx="920717" cy="506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 dirty="0" smtClean="0">
                    <a:solidFill>
                      <a:srgbClr val="1818FF"/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Q</a:t>
                </a:r>
                <a:r>
                  <a:rPr lang="en-US" sz="1400" b="1" baseline="-25000" dirty="0" smtClean="0">
                    <a:solidFill>
                      <a:srgbClr val="1818FF"/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T</a:t>
                </a:r>
                <a:r>
                  <a:rPr lang="en-US" sz="1400" b="1" dirty="0" smtClean="0">
                    <a:solidFill>
                      <a:srgbClr val="1818FF"/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/P</a:t>
                </a:r>
                <a:r>
                  <a:rPr lang="en-US" sz="1400" b="1" baseline="-25000" dirty="0" smtClean="0">
                    <a:solidFill>
                      <a:srgbClr val="1818FF"/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T</a:t>
                </a:r>
                <a:endParaRPr lang="en-US" sz="1400" b="1" baseline="-25000" dirty="0">
                  <a:solidFill>
                    <a:srgbClr val="1818FF"/>
                  </a:solidFill>
                  <a:latin typeface="Comic Sans MS" charset="0"/>
                  <a:ea typeface="Comic Sans MS" charset="0"/>
                  <a:cs typeface="Comic Sans MS" charset="0"/>
                </a:endParaRPr>
              </a:p>
            </p:txBody>
          </p:sp>
          <p:sp>
            <p:nvSpPr>
              <p:cNvPr id="23585" name="TextBox 20"/>
              <p:cNvSpPr txBox="1">
                <a:spLocks noChangeArrowheads="1"/>
              </p:cNvSpPr>
              <p:nvPr/>
            </p:nvSpPr>
            <p:spPr bwMode="auto">
              <a:xfrm>
                <a:off x="3289106" y="6162588"/>
                <a:ext cx="548834" cy="506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latin typeface="Calibri" charset="0"/>
                  </a:rPr>
                  <a:t>&lt;&lt;</a:t>
                </a:r>
              </a:p>
            </p:txBody>
          </p:sp>
          <p:sp>
            <p:nvSpPr>
              <p:cNvPr id="23586" name="TextBox 21"/>
              <p:cNvSpPr txBox="1">
                <a:spLocks noChangeArrowheads="1"/>
              </p:cNvSpPr>
              <p:nvPr/>
            </p:nvSpPr>
            <p:spPr bwMode="auto">
              <a:xfrm>
                <a:off x="2123515" y="6162588"/>
                <a:ext cx="568729" cy="506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latin typeface="Calibri" charset="0"/>
                  </a:rPr>
                  <a:t>&lt;</a:t>
                </a:r>
                <a:r>
                  <a:rPr lang="en-US" sz="1400" dirty="0" smtClean="0">
                    <a:latin typeface="Calibri" charset="0"/>
                  </a:rPr>
                  <a:t>&lt;</a:t>
                </a:r>
                <a:endParaRPr lang="en-US" sz="1400" dirty="0">
                  <a:latin typeface="Calibri" charset="0"/>
                </a:endParaRPr>
              </a:p>
            </p:txBody>
          </p:sp>
          <p:grpSp>
            <p:nvGrpSpPr>
              <p:cNvPr id="4" name="Group 55"/>
              <p:cNvGrpSpPr>
                <a:grpSpLocks noChangeAspect="1"/>
              </p:cNvGrpSpPr>
              <p:nvPr/>
            </p:nvGrpSpPr>
            <p:grpSpPr bwMode="auto">
              <a:xfrm>
                <a:off x="1640646" y="4059469"/>
                <a:ext cx="3064192" cy="2240280"/>
                <a:chOff x="2055813" y="1905000"/>
                <a:chExt cx="5106987" cy="3733800"/>
              </a:xfrm>
            </p:grpSpPr>
            <p:sp>
              <p:nvSpPr>
                <p:cNvPr id="57" name="Rectangle 56"/>
                <p:cNvSpPr/>
                <p:nvPr/>
              </p:nvSpPr>
              <p:spPr bwMode="auto">
                <a:xfrm>
                  <a:off x="3429000" y="2133600"/>
                  <a:ext cx="3200400" cy="3200400"/>
                </a:xfrm>
                <a:prstGeom prst="rect">
                  <a:avLst/>
                </a:prstGeom>
                <a:solidFill>
                  <a:srgbClr val="CCFFCC"/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schemeClr val="tx1"/>
                    </a:solidFill>
                    <a:ea typeface="Arial" pitchFamily="28" charset="0"/>
                    <a:cs typeface="Arial" pitchFamily="28" charset="0"/>
                  </a:endParaRPr>
                </a:p>
              </p:txBody>
            </p:sp>
            <p:sp>
              <p:nvSpPr>
                <p:cNvPr id="58" name="Rectangle 57"/>
                <p:cNvSpPr>
                  <a:spLocks noChangeArrowheads="1"/>
                </p:cNvSpPr>
                <p:nvPr/>
              </p:nvSpPr>
              <p:spPr bwMode="auto">
                <a:xfrm>
                  <a:off x="2057400" y="2133600"/>
                  <a:ext cx="3124200" cy="3200400"/>
                </a:xfrm>
                <a:prstGeom prst="rect">
                  <a:avLst/>
                </a:prstGeom>
                <a:solidFill>
                  <a:srgbClr val="66FFFF"/>
                </a:solidFill>
                <a:ln w="9525">
                  <a:solidFill>
                    <a:srgbClr val="F9F9F9"/>
                  </a:solidFill>
                  <a:miter lim="800000"/>
                  <a:headEnd/>
                  <a:tailEnd/>
                </a:ln>
                <a:effectLst>
                  <a:outerShdw blurRad="63500" dist="23000" dir="5400000" rotWithShape="0">
                    <a:srgbClr val="000000">
                      <a:alpha val="34999"/>
                    </a:srgbClr>
                  </a:outerShdw>
                </a:effectLst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Rectangle 58"/>
                <p:cNvSpPr>
                  <a:spLocks noChangeArrowheads="1"/>
                </p:cNvSpPr>
                <p:nvPr/>
              </p:nvSpPr>
              <p:spPr bwMode="auto">
                <a:xfrm>
                  <a:off x="3429000" y="2057400"/>
                  <a:ext cx="1752600" cy="335280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66FFFF"/>
                    </a:gs>
                    <a:gs pos="100000">
                      <a:srgbClr val="CCFF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solidFill>
                    <a:srgbClr val="C4C4FB"/>
                  </a:solidFill>
                  <a:miter lim="800000"/>
                  <a:headEnd/>
                  <a:tailEnd/>
                </a:ln>
                <a:effectLst>
                  <a:outerShdw blurRad="63500" dist="20000" dir="5400000" rotWithShape="0">
                    <a:srgbClr val="000000">
                      <a:alpha val="37999"/>
                    </a:srgbClr>
                  </a:outerShdw>
                </a:effectLst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cxnSp>
              <p:nvCxnSpPr>
                <p:cNvPr id="23598" name="Straight Arrow Connector 6"/>
                <p:cNvCxnSpPr>
                  <a:cxnSpLocks noChangeShapeType="1"/>
                </p:cNvCxnSpPr>
                <p:nvPr/>
              </p:nvCxnSpPr>
              <p:spPr bwMode="auto">
                <a:xfrm>
                  <a:off x="2057400" y="5334000"/>
                  <a:ext cx="5105400" cy="1588"/>
                </a:xfrm>
                <a:prstGeom prst="straightConnector1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23599" name="Straight Arrow Connector 60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341313" y="3619500"/>
                  <a:ext cx="3430588" cy="1587"/>
                </a:xfrm>
                <a:prstGeom prst="straightConnector1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 type="arrow" w="med" len="med"/>
                </a:ln>
              </p:spPr>
            </p:cxnSp>
            <p:sp>
              <p:nvSpPr>
                <p:cNvPr id="23600" name="Freeform 61"/>
                <p:cNvSpPr>
                  <a:spLocks noChangeArrowheads="1"/>
                </p:cNvSpPr>
                <p:nvPr/>
              </p:nvSpPr>
              <p:spPr bwMode="auto">
                <a:xfrm>
                  <a:off x="2387600" y="2355850"/>
                  <a:ext cx="4135438" cy="2598738"/>
                </a:xfrm>
                <a:custGeom>
                  <a:avLst/>
                  <a:gdLst>
                    <a:gd name="T0" fmla="*/ 0 w 4135272"/>
                    <a:gd name="T1" fmla="*/ 2557777 h 2597623"/>
                    <a:gd name="T2" fmla="*/ 955381 w 4135272"/>
                    <a:gd name="T3" fmla="*/ 113780 h 2597623"/>
                    <a:gd name="T4" fmla="*/ 2306565 w 4135272"/>
                    <a:gd name="T5" fmla="*/ 1875097 h 2597623"/>
                    <a:gd name="T6" fmla="*/ 4135438 w 4135272"/>
                    <a:gd name="T7" fmla="*/ 2598738 h 2597623"/>
                    <a:gd name="T8" fmla="*/ 4135438 w 4135272"/>
                    <a:gd name="T9" fmla="*/ 2598738 h 2597623"/>
                    <a:gd name="T10" fmla="*/ 4135438 w 4135272"/>
                    <a:gd name="T11" fmla="*/ 2598738 h 259762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135272"/>
                    <a:gd name="T19" fmla="*/ 0 h 2597623"/>
                    <a:gd name="T20" fmla="*/ 4135272 w 4135272"/>
                    <a:gd name="T21" fmla="*/ 2597623 h 259762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135272" h="2597623">
                      <a:moveTo>
                        <a:pt x="0" y="2556680"/>
                      </a:moveTo>
                      <a:cubicBezTo>
                        <a:pt x="285465" y="1392071"/>
                        <a:pt x="570931" y="227462"/>
                        <a:pt x="955343" y="113731"/>
                      </a:cubicBezTo>
                      <a:cubicBezTo>
                        <a:pt x="1339755" y="0"/>
                        <a:pt x="1776484" y="1460310"/>
                        <a:pt x="2306472" y="1874292"/>
                      </a:cubicBezTo>
                      <a:cubicBezTo>
                        <a:pt x="2836460" y="2288274"/>
                        <a:pt x="4135272" y="2597623"/>
                        <a:pt x="4135272" y="2597623"/>
                      </a:cubicBezTo>
                    </a:path>
                  </a:pathLst>
                </a:custGeom>
                <a:solidFill>
                  <a:srgbClr val="E6E6E6"/>
                </a:solidFill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/>
                  <a:endParaRPr lang="en-US">
                    <a:latin typeface="Calibri" charset="0"/>
                  </a:endParaRPr>
                </a:p>
              </p:txBody>
            </p:sp>
            <p:cxnSp>
              <p:nvCxnSpPr>
                <p:cNvPr id="23601" name="Straight Connector 62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601787" y="3808413"/>
                  <a:ext cx="3656013" cy="1588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</p:cxnSp>
            <p:cxnSp>
              <p:nvCxnSpPr>
                <p:cNvPr id="23602" name="Straight Connector 63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3314700" y="3771900"/>
                  <a:ext cx="373380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3588" name="TextBox 64"/>
              <p:cNvSpPr txBox="1">
                <a:spLocks noChangeArrowheads="1"/>
              </p:cNvSpPr>
              <p:nvPr/>
            </p:nvSpPr>
            <p:spPr bwMode="auto">
              <a:xfrm>
                <a:off x="4634884" y="6116869"/>
                <a:ext cx="1041771" cy="506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 dirty="0" smtClean="0">
                    <a:solidFill>
                      <a:srgbClr val="1818FF"/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Q</a:t>
                </a:r>
                <a:r>
                  <a:rPr lang="en-US" sz="1400" b="1" baseline="-25000" dirty="0" smtClean="0">
                    <a:solidFill>
                      <a:srgbClr val="1818FF"/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T</a:t>
                </a:r>
                <a:r>
                  <a:rPr lang="en-US" sz="1400" b="1" dirty="0" smtClean="0">
                    <a:solidFill>
                      <a:srgbClr val="1818FF"/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/P</a:t>
                </a:r>
                <a:r>
                  <a:rPr lang="en-US" sz="1400" b="1" baseline="-25000" dirty="0" smtClean="0">
                    <a:solidFill>
                      <a:srgbClr val="1818FF"/>
                    </a:solidFill>
                    <a:latin typeface="Comic Sans MS" charset="0"/>
                    <a:ea typeface="Comic Sans MS" charset="0"/>
                    <a:cs typeface="Comic Sans MS" charset="0"/>
                  </a:rPr>
                  <a:t>T</a:t>
                </a:r>
                <a:endParaRPr lang="en-US" sz="1400" b="1" baseline="-25000" dirty="0">
                  <a:solidFill>
                    <a:srgbClr val="1818FF"/>
                  </a:solidFill>
                  <a:latin typeface="Comic Sans MS" charset="0"/>
                  <a:ea typeface="Comic Sans MS" charset="0"/>
                  <a:cs typeface="Comic Sans MS" charset="0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3417141" y="1071785"/>
              <a:ext cx="5063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00FF"/>
                  </a:solidFill>
                </a:rPr>
                <a:t>A</a:t>
              </a:r>
              <a:r>
                <a:rPr lang="en-US" sz="2400" b="1" baseline="-25000" dirty="0" smtClean="0">
                  <a:solidFill>
                    <a:srgbClr val="0000FF"/>
                  </a:solidFill>
                </a:rPr>
                <a:t>N</a:t>
              </a:r>
              <a:endParaRPr lang="en-US" sz="2400" b="1" baseline="-250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5395913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/>
      <p:bldP spid="43" grpId="0"/>
      <p:bldP spid="44" grpId="0" animBg="1"/>
      <p:bldP spid="45" grpId="0" animBg="1"/>
      <p:bldP spid="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8" name="Picture 7" descr="c_hWBosonAsymAmpVsEta_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23" y="1376933"/>
            <a:ext cx="4457698" cy="25600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1663700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W+</a:t>
            </a:r>
            <a:endParaRPr lang="en-US" sz="2400" b="1" dirty="0"/>
          </a:p>
        </p:txBody>
      </p:sp>
      <p:pic>
        <p:nvPicPr>
          <p:cNvPr id="12" name="Picture 11" descr="c_hWBosonAsymAmpVsEta_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607" y="1435115"/>
            <a:ext cx="4356387" cy="25018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217753" y="1663700"/>
            <a:ext cx="548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W-</a:t>
            </a:r>
            <a:endParaRPr lang="en-US" sz="2400" b="1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Geometrical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Asymmetry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" name="Picture 16" descr="c_hWBosonAsymAmpVsEta_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9282" y="3966041"/>
            <a:ext cx="3779443" cy="255962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57200" y="4148435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W+</a:t>
            </a:r>
            <a:endParaRPr lang="en-US" sz="2400" b="1" dirty="0"/>
          </a:p>
        </p:txBody>
      </p:sp>
      <p:pic>
        <p:nvPicPr>
          <p:cNvPr id="19" name="Picture 18" descr="c_hWBosonAsymAmpVsEta_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4764456" y="3934883"/>
            <a:ext cx="3694152" cy="25018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217753" y="4173835"/>
            <a:ext cx="548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W-</a:t>
            </a:r>
            <a:endParaRPr lang="en-US" sz="2400" b="1" dirty="0"/>
          </a:p>
        </p:txBody>
      </p:sp>
      <p:graphicFrame>
        <p:nvGraphicFramePr>
          <p:cNvPr id="132102" name="Object 6"/>
          <p:cNvGraphicFramePr>
            <a:graphicFrameLocks noChangeAspect="1"/>
          </p:cNvGraphicFramePr>
          <p:nvPr/>
        </p:nvGraphicFramePr>
        <p:xfrm>
          <a:off x="3124200" y="751402"/>
          <a:ext cx="2541356" cy="861516"/>
        </p:xfrm>
        <a:graphic>
          <a:graphicData uri="http://schemas.openxmlformats.org/presentationml/2006/ole">
            <p:oleObj spid="_x0000_s193538" name="Equation" r:id="rId9" imgW="1727200" imgH="546100" progId="Equation.3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8" name="Picture 7" descr="c_hWBosonAsymAmpVsEta_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57" y="1351532"/>
            <a:ext cx="4457698" cy="25600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1663700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W+</a:t>
            </a:r>
            <a:endParaRPr lang="en-US" sz="2400" b="1" dirty="0"/>
          </a:p>
        </p:txBody>
      </p:sp>
      <p:pic>
        <p:nvPicPr>
          <p:cNvPr id="12" name="Picture 11" descr="c_hWBosonAsymAmpVsEta_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804" y="1405479"/>
            <a:ext cx="4448196" cy="25545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98768" y="1663700"/>
            <a:ext cx="548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W-</a:t>
            </a:r>
            <a:endParaRPr lang="en-US" sz="2400" b="1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Luminosity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Asymmetry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" name="Picture 16" descr="c_hWBosonAsymAmpVsEta_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17749" y="3923706"/>
            <a:ext cx="3779443" cy="255962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57200" y="4148435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W+</a:t>
            </a:r>
            <a:endParaRPr lang="en-US" sz="2400" b="1" dirty="0"/>
          </a:p>
        </p:txBody>
      </p:sp>
      <p:pic>
        <p:nvPicPr>
          <p:cNvPr id="19" name="Picture 18" descr="c_hWBosonAsymAmpVsEta_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4713654" y="3943350"/>
            <a:ext cx="3694152" cy="25018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217753" y="4173835"/>
            <a:ext cx="548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W-</a:t>
            </a:r>
            <a:endParaRPr lang="en-US" sz="2400" b="1" dirty="0"/>
          </a:p>
        </p:txBody>
      </p:sp>
      <p:graphicFrame>
        <p:nvGraphicFramePr>
          <p:cNvPr id="132102" name="Object 6"/>
          <p:cNvGraphicFramePr>
            <a:graphicFrameLocks noChangeAspect="1"/>
          </p:cNvGraphicFramePr>
          <p:nvPr/>
        </p:nvGraphicFramePr>
        <p:xfrm>
          <a:off x="3124200" y="751402"/>
          <a:ext cx="2541356" cy="861516"/>
        </p:xfrm>
        <a:graphic>
          <a:graphicData uri="http://schemas.openxmlformats.org/presentationml/2006/ole">
            <p:oleObj spid="_x0000_s194562" name="Equation" r:id="rId9" imgW="1727200" imgH="546100" progId="Equation.3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lepton candidates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13" descr="Z0_plot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3" y="1227371"/>
            <a:ext cx="4509115" cy="4373161"/>
          </a:xfrm>
          <a:prstGeom prst="rect">
            <a:avLst/>
          </a:prstGeom>
        </p:spPr>
      </p:pic>
      <p:pic>
        <p:nvPicPr>
          <p:cNvPr id="15" name="Picture 14" descr="Z0_plot_1b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561202" y="1251692"/>
            <a:ext cx="4519775" cy="43842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7953" y="5806985"/>
            <a:ext cx="7391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Lepton candidate go to central rapidity and have large P</a:t>
            </a:r>
            <a:r>
              <a:rPr lang="en-US" sz="2400" b="1" baseline="-25000" dirty="0" smtClean="0"/>
              <a:t>T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Motivations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16"/>
          <p:cNvGrpSpPr/>
          <p:nvPr/>
        </p:nvGrpSpPr>
        <p:grpSpPr>
          <a:xfrm>
            <a:off x="3560763" y="943217"/>
            <a:ext cx="5291137" cy="2031325"/>
            <a:chOff x="4356100" y="1295400"/>
            <a:chExt cx="5291137" cy="2031325"/>
          </a:xfrm>
        </p:grpSpPr>
        <p:sp>
          <p:nvSpPr>
            <p:cNvPr id="9" name="TextBox 8"/>
            <p:cNvSpPr txBox="1"/>
            <p:nvPr/>
          </p:nvSpPr>
          <p:spPr>
            <a:xfrm>
              <a:off x="4356100" y="1295400"/>
              <a:ext cx="529113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Font typeface="Wingdings" charset="2"/>
                <a:buChar char="²"/>
              </a:pPr>
              <a:r>
                <a:rPr lang="en-US" b="1" dirty="0" err="1" smtClean="0">
                  <a:solidFill>
                    <a:srgbClr val="0000FF"/>
                  </a:solidFill>
                </a:rPr>
                <a:t>Unpolarized</a:t>
              </a:r>
              <a:r>
                <a:rPr lang="en-US" b="1" dirty="0" smtClean="0">
                  <a:solidFill>
                    <a:srgbClr val="0000FF"/>
                  </a:solidFill>
                </a:rPr>
                <a:t> asymmetries: </a:t>
              </a:r>
              <a:r>
                <a:rPr lang="en-US" dirty="0" smtClean="0"/>
                <a:t>Quantitative calculation of Pauli blocking does not explain          ratio </a:t>
              </a:r>
            </a:p>
            <a:p>
              <a:pPr marL="228600" indent="-228600"/>
              <a:r>
                <a:rPr lang="en-US" dirty="0" smtClean="0">
                  <a:sym typeface="Wingdings"/>
                </a:rPr>
                <a:t>     </a:t>
              </a:r>
              <a:r>
                <a:rPr lang="en-US" dirty="0" err="1" smtClean="0">
                  <a:sym typeface="Wingdings"/>
                </a:rPr>
                <a:t></a:t>
              </a:r>
              <a:r>
                <a:rPr lang="en-US" dirty="0" smtClean="0">
                  <a:sym typeface="Wingdings"/>
                </a:rPr>
                <a:t> </a:t>
              </a:r>
              <a:r>
                <a:rPr lang="en-US" dirty="0" smtClean="0"/>
                <a:t>Non-</a:t>
              </a:r>
              <a:r>
                <a:rPr lang="en-US" dirty="0" err="1" smtClean="0"/>
                <a:t>pQCD</a:t>
              </a:r>
              <a:r>
                <a:rPr lang="en-US" dirty="0" smtClean="0"/>
                <a:t> effects are large for sea quarks</a:t>
              </a:r>
            </a:p>
            <a:p>
              <a:pPr marL="228600" indent="-228600"/>
              <a:endParaRPr lang="en-US" dirty="0" smtClean="0"/>
            </a:p>
            <a:p>
              <a:pPr marL="228600" indent="-228600">
                <a:buFont typeface="Wingdings" charset="2"/>
                <a:buChar char="²"/>
              </a:pPr>
              <a:r>
                <a:rPr lang="en-US" b="1" dirty="0" smtClean="0">
                  <a:solidFill>
                    <a:srgbClr val="0000FF"/>
                  </a:solidFill>
                </a:rPr>
                <a:t>Polarized asymmetries: </a:t>
              </a:r>
              <a:r>
                <a:rPr lang="en-US" dirty="0" smtClean="0"/>
                <a:t>valence quarks distributions well determined from DIS measurements</a:t>
              </a:r>
            </a:p>
            <a:p>
              <a:endParaRPr lang="en-US" dirty="0"/>
            </a:p>
          </p:txBody>
        </p:sp>
        <p:graphicFrame>
          <p:nvGraphicFramePr>
            <p:cNvPr id="16" name="Object 15"/>
            <p:cNvGraphicFramePr>
              <a:graphicFrameLocks noChangeAspect="1"/>
            </p:cNvGraphicFramePr>
            <p:nvPr/>
          </p:nvGraphicFramePr>
          <p:xfrm>
            <a:off x="7767637" y="1565176"/>
            <a:ext cx="506419" cy="368304"/>
          </p:xfrm>
          <a:graphic>
            <a:graphicData uri="http://schemas.openxmlformats.org/presentationml/2006/ole">
              <p:oleObj spid="_x0000_s215042" name="Equation" r:id="rId3" imgW="279400" imgH="203200" progId="Equation.3">
                <p:embed/>
              </p:oleObj>
            </a:graphicData>
          </a:graphic>
        </p:graphicFrame>
      </p:grpSp>
      <p:sp>
        <p:nvSpPr>
          <p:cNvPr id="15" name="TextBox 14"/>
          <p:cNvSpPr txBox="1"/>
          <p:nvPr/>
        </p:nvSpPr>
        <p:spPr>
          <a:xfrm>
            <a:off x="457200" y="4408520"/>
            <a:ext cx="863600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The W</a:t>
            </a:r>
            <a:r>
              <a:rPr lang="en-US" b="1" baseline="30000" dirty="0" smtClean="0">
                <a:solidFill>
                  <a:srgbClr val="FF0000"/>
                </a:solidFill>
              </a:rPr>
              <a:t>±</a:t>
            </a:r>
            <a:r>
              <a:rPr lang="en-US" b="1" dirty="0" smtClean="0">
                <a:solidFill>
                  <a:srgbClr val="FF0000"/>
                </a:solidFill>
              </a:rPr>
              <a:t>/Z</a:t>
            </a:r>
            <a:r>
              <a:rPr lang="en-US" b="1" baseline="30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</a:rPr>
              <a:t> transverse asymmetry:</a:t>
            </a:r>
          </a:p>
          <a:p>
            <a:pPr marL="292100" indent="-292100">
              <a:spcAft>
                <a:spcPts val="600"/>
              </a:spcAft>
              <a:buFont typeface="Wingdings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Very high Q</a:t>
            </a:r>
            <a:r>
              <a:rPr 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-scale (~ W/Z boson mass)</a:t>
            </a:r>
          </a:p>
          <a:p>
            <a:pPr marL="292100" indent="-292100">
              <a:spcAft>
                <a:spcPts val="600"/>
              </a:spcAft>
              <a:buFont typeface="Wingdings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No fragmentation function </a:t>
            </a:r>
          </a:p>
          <a:p>
            <a:pPr marL="292100" indent="-292100">
              <a:spcAft>
                <a:spcPts val="600"/>
              </a:spcAft>
              <a:buFont typeface="Wingdings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Asymmetry from lepton-decay is diluted </a:t>
            </a:r>
          </a:p>
          <a:p>
            <a:pPr marL="292100" indent="-292100">
              <a:spcAft>
                <a:spcPts val="600"/>
              </a:spcAft>
            </a:pPr>
            <a:r>
              <a:rPr lang="en-US" dirty="0" smtClean="0">
                <a:solidFill>
                  <a:srgbClr val="0000FF"/>
                </a:solidFill>
                <a:sym typeface="Wingdings"/>
              </a:rPr>
              <a:t>     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u="sng" dirty="0" smtClean="0">
                <a:solidFill>
                  <a:srgbClr val="0000FF"/>
                </a:solidFill>
                <a:sym typeface="Wingdings"/>
              </a:rPr>
              <a:t>Full kin. reconstruction of the boson needed</a:t>
            </a:r>
            <a:endParaRPr lang="en-US" u="sng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00924" y="5243147"/>
            <a:ext cx="148474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Processes:</a:t>
            </a:r>
          </a:p>
          <a:p>
            <a:r>
              <a:rPr lang="en-US" sz="2400" b="1" i="1" dirty="0" smtClean="0"/>
              <a:t>W </a:t>
            </a:r>
            <a:r>
              <a:rPr lang="en-US" sz="2400" b="1" i="1" dirty="0" err="1" smtClean="0">
                <a:sym typeface="Wingdings"/>
              </a:rPr>
              <a:t></a:t>
            </a:r>
            <a:r>
              <a:rPr lang="en-US" sz="2400" b="1" i="1" dirty="0" smtClean="0">
                <a:sym typeface="Wingdings"/>
              </a:rPr>
              <a:t> </a:t>
            </a:r>
            <a:r>
              <a:rPr lang="en-US" sz="2400" b="1" i="1" dirty="0" err="1" smtClean="0">
                <a:sym typeface="Wingdings"/>
              </a:rPr>
              <a:t>e</a:t>
            </a:r>
            <a:r>
              <a:rPr lang="en-US" sz="2400" b="1" i="1" dirty="0" smtClean="0">
                <a:sym typeface="Wingdings"/>
              </a:rPr>
              <a:t> </a:t>
            </a:r>
            <a:r>
              <a:rPr lang="en-US" sz="2400" b="1" i="1" dirty="0" err="1" smtClean="0">
                <a:sym typeface="Wingdings"/>
              </a:rPr>
              <a:t>v</a:t>
            </a:r>
            <a:r>
              <a:rPr lang="en-US" sz="2400" b="1" i="1" baseline="-25000" dirty="0" err="1" smtClean="0">
                <a:sym typeface="Wingdings"/>
              </a:rPr>
              <a:t>e</a:t>
            </a:r>
            <a:endParaRPr lang="en-US" sz="2400" b="1" i="1" baseline="-25000" dirty="0" smtClean="0">
              <a:sym typeface="Wingdings"/>
            </a:endParaRPr>
          </a:p>
          <a:p>
            <a:r>
              <a:rPr lang="en-US" sz="2400" b="1" i="1" dirty="0" smtClean="0"/>
              <a:t>Z</a:t>
            </a:r>
            <a:r>
              <a:rPr lang="en-US" sz="2400" b="1" i="1" baseline="30000" dirty="0" smtClean="0"/>
              <a:t>0</a:t>
            </a:r>
            <a:r>
              <a:rPr lang="en-US" sz="2400" b="1" i="1" dirty="0" smtClean="0"/>
              <a:t> </a:t>
            </a:r>
            <a:r>
              <a:rPr lang="en-US" sz="2400" b="1" i="1" dirty="0" err="1" smtClean="0">
                <a:sym typeface="Wingdings"/>
              </a:rPr>
              <a:t></a:t>
            </a:r>
            <a:r>
              <a:rPr lang="en-US" sz="2400" b="1" i="1" dirty="0" smtClean="0">
                <a:sym typeface="Wingdings"/>
              </a:rPr>
              <a:t> </a:t>
            </a:r>
            <a:r>
              <a:rPr lang="en-US" sz="2400" b="1" i="1" dirty="0" err="1" smtClean="0">
                <a:sym typeface="Wingdings"/>
              </a:rPr>
              <a:t>e</a:t>
            </a:r>
            <a:r>
              <a:rPr lang="en-US" sz="2400" b="1" i="1" baseline="30000" dirty="0" smtClean="0">
                <a:sym typeface="Wingdings"/>
              </a:rPr>
              <a:t>+ </a:t>
            </a:r>
            <a:r>
              <a:rPr lang="en-US" sz="2400" b="1" i="1" dirty="0" err="1" smtClean="0">
                <a:sym typeface="Wingdings"/>
              </a:rPr>
              <a:t>e</a:t>
            </a:r>
            <a:r>
              <a:rPr lang="en-US" sz="2400" b="1" i="1" baseline="30000" dirty="0" smtClean="0">
                <a:sym typeface="Wingdings"/>
              </a:rPr>
              <a:t>−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5156213" y="3140362"/>
            <a:ext cx="3860793" cy="2253924"/>
            <a:chOff x="5156213" y="3140362"/>
            <a:chExt cx="3860793" cy="2253924"/>
          </a:xfrm>
        </p:grpSpPr>
        <p:grpSp>
          <p:nvGrpSpPr>
            <p:cNvPr id="17" name="Group 16"/>
            <p:cNvGrpSpPr/>
            <p:nvPr/>
          </p:nvGrpSpPr>
          <p:grpSpPr>
            <a:xfrm>
              <a:off x="5156213" y="3140362"/>
              <a:ext cx="3860793" cy="2253924"/>
              <a:chOff x="966573" y="-622389"/>
              <a:chExt cx="4230596" cy="2467862"/>
            </a:xfrm>
          </p:grpSpPr>
          <p:pic>
            <p:nvPicPr>
              <p:cNvPr id="20" name="Picture 19" descr="W_Boson_Production_Illustration-600px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tretch>
                <a:fillRect/>
              </a:stretch>
            </p:blipFill>
            <p:spPr>
              <a:xfrm>
                <a:off x="966573" y="-622389"/>
                <a:ext cx="4230596" cy="2467862"/>
              </a:xfrm>
              <a:prstGeom prst="rect">
                <a:avLst/>
              </a:prstGeom>
            </p:spPr>
          </p:pic>
          <p:sp>
            <p:nvSpPr>
              <p:cNvPr id="21" name="Notched Right Arrow 20"/>
              <p:cNvSpPr/>
              <p:nvPr/>
            </p:nvSpPr>
            <p:spPr>
              <a:xfrm rot="16200000" flipV="1">
                <a:off x="1409021" y="949860"/>
                <a:ext cx="372872" cy="116646"/>
              </a:xfrm>
              <a:prstGeom prst="notched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5947351" y="4383120"/>
              <a:ext cx="237549" cy="544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7" descr="Screen Shot 2014-04-24 at 9.44.14 AM.png"/>
            <p:cNvPicPr>
              <a:picLocks noChangeAspect="1"/>
            </p:cNvPicPr>
            <p:nvPr/>
          </p:nvPicPr>
          <p:blipFill>
            <a:blip r:embed="rId5"/>
            <a:srcRect t="11947"/>
            <a:stretch>
              <a:fillRect/>
            </a:stretch>
          </p:blipFill>
          <p:spPr>
            <a:xfrm rot="10800000">
              <a:off x="5782253" y="4383120"/>
              <a:ext cx="542348" cy="528718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38100" y="762000"/>
            <a:ext cx="3525732" cy="3439299"/>
            <a:chOff x="38100" y="762000"/>
            <a:chExt cx="3525732" cy="3439299"/>
          </a:xfrm>
        </p:grpSpPr>
        <p:pic>
          <p:nvPicPr>
            <p:cNvPr id="8" name="Picture 7" descr="Screen Shot 2014-04-21 at 8.33.45 PM.png"/>
            <p:cNvPicPr>
              <a:picLocks noChangeAspect="1"/>
            </p:cNvPicPr>
            <p:nvPr/>
          </p:nvPicPr>
          <p:blipFill>
            <a:blip r:embed="rId6"/>
            <a:srcRect b="-3856"/>
            <a:stretch>
              <a:fillRect/>
            </a:stretch>
          </p:blipFill>
          <p:spPr>
            <a:xfrm>
              <a:off x="38100" y="762000"/>
              <a:ext cx="3525732" cy="33274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808118" y="3739634"/>
              <a:ext cx="3260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/>
                <a:t>x</a:t>
              </a:r>
              <a:endParaRPr lang="en-US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-1" y="3821379"/>
            <a:ext cx="9043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M. G. </a:t>
            </a:r>
            <a:r>
              <a:rPr lang="en-US" dirty="0" err="1" smtClean="0"/>
              <a:t>Echevarria</a:t>
            </a:r>
            <a:r>
              <a:rPr lang="en-US" dirty="0" smtClean="0"/>
              <a:t>, A. </a:t>
            </a:r>
            <a:r>
              <a:rPr lang="en-US" dirty="0" err="1" smtClean="0"/>
              <a:t>Idilbi</a:t>
            </a:r>
            <a:r>
              <a:rPr lang="en-US" dirty="0" smtClean="0"/>
              <a:t>, Z-B Kang, and I. </a:t>
            </a:r>
            <a:r>
              <a:rPr lang="en-US" dirty="0" err="1" smtClean="0"/>
              <a:t>Vitev</a:t>
            </a:r>
            <a:r>
              <a:rPr lang="en-US" dirty="0" smtClean="0"/>
              <a:t> arXiv:1401.5078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Motivations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7" name="Picture 16" descr="w_minus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51" y="4478645"/>
            <a:ext cx="2432049" cy="2017405"/>
          </a:xfrm>
          <a:prstGeom prst="rect">
            <a:avLst/>
          </a:prstGeom>
        </p:spPr>
      </p:pic>
      <p:pic>
        <p:nvPicPr>
          <p:cNvPr id="18" name="Picture 17" descr="w_plus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986399" y="4478646"/>
            <a:ext cx="2436501" cy="2021098"/>
          </a:xfrm>
          <a:prstGeom prst="rect">
            <a:avLst/>
          </a:prstGeom>
        </p:spPr>
      </p:pic>
      <p:pic>
        <p:nvPicPr>
          <p:cNvPr id="19" name="Picture 18" descr="z0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740399" y="4501649"/>
            <a:ext cx="2527301" cy="20451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rcRect l="3835"/>
          <a:stretch>
            <a:fillRect/>
          </a:stretch>
        </p:blipFill>
        <p:spPr>
          <a:xfrm>
            <a:off x="38100" y="795298"/>
            <a:ext cx="4458147" cy="222117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8101" y="2825234"/>
            <a:ext cx="4279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Sea quarks are mostly unconstrained 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but</a:t>
            </a:r>
            <a:r>
              <a:rPr lang="en-US" b="1" dirty="0" smtClean="0">
                <a:solidFill>
                  <a:srgbClr val="0000FF"/>
                </a:solidFill>
              </a:rPr>
              <a:t> they can give a relevant contribution!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9160" y="4501649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0 &lt; </a:t>
            </a:r>
            <a:r>
              <a:rPr lang="en-US" sz="1400" b="1" dirty="0" err="1" smtClean="0"/>
              <a:t>p</a:t>
            </a:r>
            <a:r>
              <a:rPr lang="en-US" sz="1400" b="1" baseline="-25000" dirty="0" err="1" smtClean="0"/>
              <a:t>T</a:t>
            </a:r>
            <a:r>
              <a:rPr lang="en-US" sz="1400" b="1" baseline="-25000" dirty="0" smtClean="0"/>
              <a:t> </a:t>
            </a:r>
            <a:r>
              <a:rPr lang="en-US" sz="1400" b="1" dirty="0" smtClean="0"/>
              <a:t>&lt;3 </a:t>
            </a:r>
            <a:r>
              <a:rPr lang="en-US" sz="1400" b="1" dirty="0" err="1" smtClean="0"/>
              <a:t>GeV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19478" y="4132317"/>
            <a:ext cx="515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Error bands use positivity bounds for the sea quarks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496247" y="807998"/>
            <a:ext cx="4547556" cy="2539157"/>
          </a:xfrm>
          <a:prstGeom prst="rect">
            <a:avLst/>
          </a:prstGeom>
          <a:ln w="41275" cmpd="dbl"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pPr marL="228600" indent="-228600">
              <a:spcAft>
                <a:spcPts val="600"/>
              </a:spcAft>
              <a:buFont typeface="Wingdings" charset="2"/>
              <a:buChar char="Ø"/>
            </a:pPr>
            <a:r>
              <a:rPr lang="en-US" dirty="0" smtClean="0"/>
              <a:t>Z</a:t>
            </a:r>
            <a:r>
              <a:rPr lang="en-US" baseline="30000" dirty="0" smtClean="0"/>
              <a:t>0</a:t>
            </a:r>
            <a:r>
              <a:rPr lang="en-US" dirty="0" smtClean="0"/>
              <a:t> easy to reconstruct (</a:t>
            </a:r>
            <a:r>
              <a:rPr lang="en-US" dirty="0" smtClean="0">
                <a:solidFill>
                  <a:srgbClr val="0000FF"/>
                </a:solidFill>
              </a:rPr>
              <a:t>but</a:t>
            </a:r>
            <a:r>
              <a:rPr lang="en-US" dirty="0" smtClean="0"/>
              <a:t> small cross section)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Ø"/>
            </a:pPr>
            <a:r>
              <a:rPr lang="en-US" dirty="0" smtClean="0"/>
              <a:t>W kin. can be reconstructed from the </a:t>
            </a:r>
            <a:r>
              <a:rPr lang="en-US" dirty="0" err="1" smtClean="0"/>
              <a:t>hadronic</a:t>
            </a:r>
            <a:r>
              <a:rPr lang="en-US" dirty="0" smtClean="0"/>
              <a:t> recoil (first time at STAR)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Ø"/>
            </a:pPr>
            <a:r>
              <a:rPr lang="en-US" dirty="0" smtClean="0"/>
              <a:t>HERMES, COMPASS and </a:t>
            </a:r>
            <a:r>
              <a:rPr lang="en-US" dirty="0" err="1" smtClean="0"/>
              <a:t>JLab</a:t>
            </a:r>
            <a:r>
              <a:rPr lang="en-US" dirty="0" smtClean="0"/>
              <a:t> data not very sensitive to the sea quark </a:t>
            </a:r>
            <a:r>
              <a:rPr lang="en-US" dirty="0" err="1" smtClean="0"/>
              <a:t>Sivers</a:t>
            </a:r>
            <a:r>
              <a:rPr lang="en-US" dirty="0" smtClean="0"/>
              <a:t> because of their limited </a:t>
            </a:r>
            <a:r>
              <a:rPr lang="en-US" dirty="0" err="1" smtClean="0"/>
              <a:t>x</a:t>
            </a:r>
            <a:r>
              <a:rPr lang="en-US" dirty="0" smtClean="0"/>
              <a:t>-range 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W</a:t>
            </a:r>
            <a:r>
              <a:rPr lang="en-US" b="1" baseline="30000" dirty="0" smtClean="0">
                <a:solidFill>
                  <a:srgbClr val="FF0000"/>
                </a:solidFill>
              </a:rPr>
              <a:t>± </a:t>
            </a:r>
            <a:r>
              <a:rPr lang="en-US" b="1" dirty="0" smtClean="0">
                <a:solidFill>
                  <a:srgbClr val="FF0000"/>
                </a:solidFill>
              </a:rPr>
              <a:t>data can constrain the sea-quark </a:t>
            </a:r>
            <a:r>
              <a:rPr lang="en-US" b="1" dirty="0" err="1" smtClean="0">
                <a:solidFill>
                  <a:srgbClr val="FF0000"/>
                </a:solidFill>
              </a:rPr>
              <a:t>Sivers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04028" y="668298"/>
            <a:ext cx="2276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Uncertainties not shown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3124200" y="3471565"/>
            <a:ext cx="456012" cy="34981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The STAR detector @ RHIC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ev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562" y="1092200"/>
            <a:ext cx="5915238" cy="41386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20832" y="5431780"/>
            <a:ext cx="3236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Solenoid Magnet (0.5 T)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522104"/>
            <a:ext cx="23114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Time Projection Chamber</a:t>
            </a:r>
          </a:p>
          <a:p>
            <a:pPr algn="ctr"/>
            <a:r>
              <a:rPr lang="en-US" sz="2400" b="1" dirty="0" smtClean="0"/>
              <a:t>(|</a:t>
            </a:r>
            <a:r>
              <a:rPr lang="en-US" sz="2400" b="1" dirty="0" err="1" smtClean="0"/>
              <a:t>η</a:t>
            </a:r>
            <a:r>
              <a:rPr lang="en-US" sz="2400" b="1" dirty="0" smtClean="0"/>
              <a:t>| &lt; 1.4)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5230813"/>
            <a:ext cx="231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Barrel EMCAL</a:t>
            </a:r>
          </a:p>
          <a:p>
            <a:pPr algn="ctr"/>
            <a:r>
              <a:rPr lang="en-US" sz="2400" b="1" dirty="0" smtClean="0"/>
              <a:t>(|</a:t>
            </a:r>
            <a:r>
              <a:rPr lang="en-US" sz="2400" b="1" dirty="0" err="1" smtClean="0"/>
              <a:t>η</a:t>
            </a:r>
            <a:r>
              <a:rPr lang="en-US" sz="2400" b="1" dirty="0" smtClean="0"/>
              <a:t>| &lt; 1)</a:t>
            </a:r>
          </a:p>
        </p:txBody>
      </p:sp>
      <p:cxnSp>
        <p:nvCxnSpPr>
          <p:cNvPr id="14" name="Straight Arrow Connector 13"/>
          <p:cNvCxnSpPr>
            <a:stCxn id="10" idx="2"/>
          </p:cNvCxnSpPr>
          <p:nvPr/>
        </p:nvCxnSpPr>
        <p:spPr>
          <a:xfrm rot="5400000" flipH="1" flipV="1">
            <a:off x="3134584" y="459516"/>
            <a:ext cx="284032" cy="424180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0"/>
          </p:cNvCxnSpPr>
          <p:nvPr/>
        </p:nvCxnSpPr>
        <p:spPr>
          <a:xfrm rot="5400000" flipH="1" flipV="1">
            <a:off x="3429795" y="3110706"/>
            <a:ext cx="303213" cy="3937003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noProof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St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rategy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43538" y="977900"/>
            <a:ext cx="44294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/>
            <a:r>
              <a:rPr lang="en-US" sz="2400" b="1" dirty="0" smtClean="0"/>
              <a:t>Ingredients for the analysis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177800" indent="-1778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Isolated electron</a:t>
            </a:r>
            <a:endParaRPr lang="en-US" sz="2400" dirty="0" smtClean="0"/>
          </a:p>
          <a:p>
            <a:pPr marL="177800" indent="-177800">
              <a:buFont typeface="Arial"/>
              <a:buChar char="•"/>
            </a:pPr>
            <a:r>
              <a:rPr lang="en-US" sz="2400" dirty="0" smtClean="0"/>
              <a:t>neutrino (not measured directly)</a:t>
            </a:r>
          </a:p>
          <a:p>
            <a:pPr marL="177800" indent="-177800">
              <a:buFont typeface="Arial"/>
              <a:buChar char="•"/>
            </a:pPr>
            <a:r>
              <a:rPr lang="en-US" sz="2400" dirty="0" err="1" smtClean="0">
                <a:solidFill>
                  <a:srgbClr val="008000"/>
                </a:solidFill>
              </a:rPr>
              <a:t>Hadronic</a:t>
            </a:r>
            <a:r>
              <a:rPr lang="en-US" sz="2400" dirty="0" smtClean="0">
                <a:solidFill>
                  <a:srgbClr val="008000"/>
                </a:solidFill>
              </a:rPr>
              <a:t> recoil</a:t>
            </a:r>
            <a:endParaRPr lang="en-US" sz="2400" dirty="0" smtClean="0"/>
          </a:p>
        </p:txBody>
      </p:sp>
      <p:pic>
        <p:nvPicPr>
          <p:cNvPr id="8" name="Picture 7" descr="W_production_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18" y="787400"/>
            <a:ext cx="3194050" cy="2468389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2530561" y="2196024"/>
            <a:ext cx="554908" cy="4578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719510" y="1051910"/>
            <a:ext cx="606833" cy="291272"/>
          </a:xfrm>
          <a:prstGeom prst="ellipse">
            <a:avLst/>
          </a:prstGeom>
          <a:noFill/>
          <a:ln w="381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719510" y="2457470"/>
            <a:ext cx="606833" cy="291272"/>
          </a:xfrm>
          <a:prstGeom prst="ellipse">
            <a:avLst/>
          </a:prstGeom>
          <a:noFill/>
          <a:ln w="381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69018" y="2984500"/>
            <a:ext cx="795602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92100" indent="-292100">
              <a:buFont typeface="Wingdings" charset="2"/>
              <a:buChar char="q"/>
            </a:pPr>
            <a:r>
              <a:rPr lang="en-US" b="1" dirty="0" smtClean="0"/>
              <a:t>Select events with the W-signature</a:t>
            </a:r>
          </a:p>
          <a:p>
            <a:pPr marL="685800" lvl="1" indent="-228600">
              <a:buFont typeface="Wingdings" charset="2"/>
              <a:buChar char="Ø"/>
            </a:pPr>
            <a:r>
              <a:rPr lang="en-US" dirty="0" smtClean="0"/>
              <a:t>Isolated high P</a:t>
            </a:r>
            <a:r>
              <a:rPr lang="en-US" baseline="-25000" dirty="0" smtClean="0"/>
              <a:t>T</a:t>
            </a:r>
            <a:r>
              <a:rPr lang="en-US" dirty="0" smtClean="0"/>
              <a:t> &gt; 25 </a:t>
            </a:r>
            <a:r>
              <a:rPr lang="en-US" dirty="0" err="1" smtClean="0"/>
              <a:t>GeV</a:t>
            </a:r>
            <a:r>
              <a:rPr lang="en-US" dirty="0" smtClean="0"/>
              <a:t> electron</a:t>
            </a:r>
          </a:p>
          <a:p>
            <a:pPr marL="685800" lvl="1" indent="-228600">
              <a:buFont typeface="Wingdings" charset="2"/>
              <a:buChar char="Ø"/>
            </a:pPr>
            <a:r>
              <a:rPr lang="en-US" dirty="0" err="1" smtClean="0"/>
              <a:t>Hadronic</a:t>
            </a:r>
            <a:r>
              <a:rPr lang="en-US" dirty="0" smtClean="0"/>
              <a:t> recoil with total P</a:t>
            </a:r>
            <a:r>
              <a:rPr lang="en-US" baseline="-25000" dirty="0" smtClean="0"/>
              <a:t>T</a:t>
            </a:r>
            <a:r>
              <a:rPr lang="en-US" dirty="0" smtClean="0"/>
              <a:t> &gt; 18 </a:t>
            </a:r>
            <a:r>
              <a:rPr lang="en-US" dirty="0" err="1" smtClean="0"/>
              <a:t>GeV</a:t>
            </a:r>
            <a:endParaRPr lang="en-US" dirty="0" smtClean="0"/>
          </a:p>
          <a:p>
            <a:pPr marL="685800" lvl="1" indent="-228600"/>
            <a:endParaRPr lang="en-US" dirty="0" smtClean="0"/>
          </a:p>
          <a:p>
            <a:pPr marL="228600" indent="-228600">
              <a:buFont typeface="Wingdings" charset="2"/>
              <a:buChar char="q"/>
            </a:pPr>
            <a:r>
              <a:rPr lang="en-US" b="1" dirty="0" smtClean="0"/>
              <a:t>Neutrino transverse momentum is reconstructed from missing P</a:t>
            </a:r>
            <a:r>
              <a:rPr lang="en-US" b="1" baseline="-25000" dirty="0" smtClean="0"/>
              <a:t>T</a:t>
            </a:r>
          </a:p>
          <a:p>
            <a:pPr marL="228600" indent="-228600">
              <a:buFont typeface="Wingdings" charset="2"/>
              <a:buChar char="q"/>
            </a:pPr>
            <a:endParaRPr lang="en-US" baseline="-25000" dirty="0" smtClean="0"/>
          </a:p>
          <a:p>
            <a:pPr marL="228600" indent="-228600">
              <a:buFont typeface="Wingdings" charset="2"/>
              <a:buChar char="q"/>
            </a:pPr>
            <a:endParaRPr lang="en-US" baseline="-25000" dirty="0" smtClean="0"/>
          </a:p>
          <a:p>
            <a:pPr marL="228600" indent="-228600">
              <a:buFont typeface="Wingdings" charset="2"/>
              <a:buChar char="q"/>
            </a:pPr>
            <a:endParaRPr lang="en-US" baseline="-25000" dirty="0" smtClean="0"/>
          </a:p>
          <a:p>
            <a:pPr marL="228600" indent="-228600">
              <a:buFont typeface="Wingdings" charset="2"/>
              <a:buChar char="q"/>
            </a:pPr>
            <a:endParaRPr lang="en-US" baseline="-25000" dirty="0" smtClean="0"/>
          </a:p>
          <a:p>
            <a:pPr marL="228600" indent="-228600">
              <a:buFont typeface="Wingdings" charset="2"/>
              <a:buChar char="q"/>
            </a:pPr>
            <a:endParaRPr lang="en-US" baseline="-25000" dirty="0" smtClean="0"/>
          </a:p>
          <a:p>
            <a:pPr marL="228600" indent="-228600">
              <a:buFont typeface="Wingdings" charset="2"/>
              <a:buChar char="q"/>
            </a:pPr>
            <a:r>
              <a:rPr lang="en-US" b="1" dirty="0" smtClean="0"/>
              <a:t>Neutrino’s longitudinal momentum is reconstructed from the decay kinematics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3363068" y="4489629"/>
          <a:ext cx="1795097" cy="815954"/>
        </p:xfrm>
        <a:graphic>
          <a:graphicData uri="http://schemas.openxmlformats.org/presentationml/2006/ole">
            <p:oleObj spid="_x0000_s151554" name="Equation" r:id="rId4" imgW="838200" imgH="381000" progId="Equation.3">
              <p:embed/>
            </p:oleObj>
          </a:graphicData>
        </a:graphic>
      </p:graphicFrame>
      <p:graphicFrame>
        <p:nvGraphicFramePr>
          <p:cNvPr id="151555" name="Object 3"/>
          <p:cNvGraphicFramePr>
            <a:graphicFrameLocks noChangeAspect="1"/>
          </p:cNvGraphicFramePr>
          <p:nvPr/>
        </p:nvGraphicFramePr>
        <p:xfrm>
          <a:off x="2830513" y="5736510"/>
          <a:ext cx="3189287" cy="504825"/>
        </p:xfrm>
        <a:graphic>
          <a:graphicData uri="http://schemas.openxmlformats.org/presentationml/2006/ole">
            <p:oleObj spid="_x0000_s151555" name="Equation" r:id="rId5" imgW="1803400" imgH="26670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054182" y="971570"/>
            <a:ext cx="36388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/>
            <a:r>
              <a:rPr lang="en-US" sz="2400" b="1" dirty="0" smtClean="0"/>
              <a:t>Ingredients for the analysis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177800" indent="-1778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Isolated electron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53265" y="977506"/>
            <a:ext cx="4429418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/>
            <a:r>
              <a:rPr lang="en-US" sz="2400" b="1" dirty="0" smtClean="0"/>
              <a:t>Ingredients for the analysis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177800" indent="-17780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Isolated electron</a:t>
            </a:r>
            <a:endParaRPr lang="en-US" sz="2400" dirty="0" smtClean="0"/>
          </a:p>
          <a:p>
            <a:pPr marL="177800" indent="-177800">
              <a:buFont typeface="Arial"/>
              <a:buChar char="•"/>
            </a:pPr>
            <a:r>
              <a:rPr lang="en-US" sz="2400" dirty="0" smtClean="0"/>
              <a:t>neutrino (not measured directly)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47956" y="972649"/>
            <a:ext cx="3638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/>
            <a:r>
              <a:rPr lang="en-US" sz="2400" b="1" dirty="0" smtClean="0"/>
              <a:t>Ingredients for the analysis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animBg="1"/>
      <p:bldP spid="13" grpId="0" animBg="1"/>
      <p:bldP spid="16" grpId="0"/>
      <p:bldP spid="18" grpId="0"/>
      <p:bldP spid="18" grpId="1"/>
      <p:bldP spid="19" grpId="0"/>
      <p:bldP spid="19" grpId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plot_WPT_2.png"/>
          <p:cNvPicPr>
            <a:picLocks noChangeAspect="1"/>
          </p:cNvPicPr>
          <p:nvPr/>
        </p:nvPicPr>
        <p:blipFill>
          <a:blip r:embed="rId2"/>
          <a:srcRect r="22189" b="3719"/>
          <a:stretch>
            <a:fillRect/>
          </a:stretch>
        </p:blipFill>
        <p:spPr>
          <a:xfrm>
            <a:off x="4318000" y="766240"/>
            <a:ext cx="4775201" cy="566984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2550" y="1071215"/>
            <a:ext cx="42966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2100" indent="-292100"/>
            <a:r>
              <a:rPr lang="en-US" sz="2000" b="1" dirty="0" smtClean="0">
                <a:solidFill>
                  <a:srgbClr val="0000FF"/>
                </a:solidFill>
              </a:rPr>
              <a:t>Monte Carlo</a:t>
            </a:r>
            <a:endParaRPr lang="en-US" sz="2000" b="1" dirty="0" smtClean="0">
              <a:solidFill>
                <a:srgbClr val="FF0000"/>
              </a:solidFill>
              <a:sym typeface="Wingdings"/>
            </a:endParaRPr>
          </a:p>
          <a:p>
            <a:pPr marL="292100" indent="-292100">
              <a:buFont typeface="Wingdings" pitchFamily="12" charset="2"/>
              <a:buChar char="à"/>
            </a:pP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PYTHIA </a:t>
            </a:r>
            <a:r>
              <a:rPr lang="en-US" sz="2000" dirty="0" smtClean="0">
                <a:sym typeface="Wingdings"/>
              </a:rPr>
              <a:t>reconstructed trough GEANT simulated STAR detector</a:t>
            </a:r>
          </a:p>
          <a:p>
            <a:pPr marL="292100" indent="-292100">
              <a:buFont typeface="Wingdings" pitchFamily="12" charset="2"/>
              <a:buChar char="à"/>
            </a:pP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Perugia tune 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with hard P</a:t>
            </a:r>
            <a:r>
              <a:rPr lang="en-US" sz="2000" baseline="-25000" dirty="0" smtClean="0">
                <a:solidFill>
                  <a:srgbClr val="000000"/>
                </a:solidFill>
                <a:sym typeface="Wingdings"/>
              </a:rPr>
              <a:t>T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 &gt; 10 </a:t>
            </a:r>
            <a:r>
              <a:rPr lang="en-US" sz="2000" dirty="0" err="1" smtClean="0">
                <a:solidFill>
                  <a:srgbClr val="000000"/>
                </a:solidFill>
                <a:sym typeface="Wingdings"/>
              </a:rPr>
              <a:t>GeV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 </a:t>
            </a:r>
          </a:p>
          <a:p>
            <a:pPr marL="292100" indent="-292100">
              <a:buFont typeface="Wingdings" pitchFamily="-106" charset="2"/>
              <a:buChar char="à"/>
            </a:pPr>
            <a:r>
              <a:rPr lang="en-US" sz="2000" dirty="0" smtClean="0">
                <a:sym typeface="Wingdings"/>
              </a:rPr>
              <a:t>PYTHIA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embedded</a:t>
            </a:r>
            <a:r>
              <a:rPr lang="en-US" sz="2000" dirty="0" smtClean="0">
                <a:sym typeface="Wingdings"/>
              </a:rPr>
              <a:t> into real zero-bias pp events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2550" y="3385814"/>
            <a:ext cx="395492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Data sample</a:t>
            </a:r>
          </a:p>
          <a:p>
            <a:pPr marL="169863" indent="-169863">
              <a:buClr>
                <a:srgbClr val="FF0000"/>
              </a:buClr>
              <a:buFont typeface="Arial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pp – transverse </a:t>
            </a:r>
            <a:r>
              <a:rPr lang="en-US" sz="2000" dirty="0" smtClean="0"/>
              <a:t>(collected in 2011</a:t>
            </a:r>
            <a:r>
              <a:rPr lang="en-US" sz="2000" dirty="0" smtClean="0"/>
              <a:t>) </a:t>
            </a:r>
          </a:p>
          <a:p>
            <a:pPr marL="169863" indent="-169863">
              <a:buClr>
                <a:srgbClr val="FF0000"/>
              </a:buClr>
            </a:pPr>
            <a:r>
              <a:rPr lang="en-US" sz="2000" dirty="0" smtClean="0"/>
              <a:t>  </a:t>
            </a:r>
            <a:r>
              <a:rPr lang="en-US" sz="2000" dirty="0" smtClean="0"/>
              <a:t>@ √500 </a:t>
            </a:r>
            <a:r>
              <a:rPr lang="en-US" sz="2000" dirty="0" err="1" smtClean="0"/>
              <a:t>GeV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marL="169863" indent="-169863">
              <a:buClr>
                <a:srgbClr val="FF0000"/>
              </a:buClr>
              <a:buFont typeface="Arial"/>
              <a:buChar char="•"/>
            </a:pPr>
            <a:r>
              <a:rPr lang="en-US" sz="2000" dirty="0" smtClean="0"/>
              <a:t>Luminosity: </a:t>
            </a:r>
            <a:r>
              <a:rPr lang="en-US" sz="2000" b="1" dirty="0" smtClean="0">
                <a:solidFill>
                  <a:srgbClr val="FF0000"/>
                </a:solidFill>
              </a:rPr>
              <a:t>~ 25 pb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-1</a:t>
            </a:r>
          </a:p>
          <a:p>
            <a:pPr marL="169863" indent="-169863">
              <a:buClr>
                <a:srgbClr val="FF0000"/>
              </a:buClr>
              <a:buFont typeface="Arial"/>
              <a:buChar char="•"/>
            </a:pPr>
            <a:r>
              <a:rPr lang="en-US" sz="2000" dirty="0" smtClean="0"/>
              <a:t>Events triggered in Barrel EMCAL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Data </a:t>
            </a: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&amp; MC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90800" y="5043901"/>
            <a:ext cx="19408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Background</a:t>
            </a:r>
          </a:p>
          <a:p>
            <a:r>
              <a:rPr lang="en-US" sz="2000" i="1" dirty="0" smtClean="0"/>
              <a:t>W </a:t>
            </a:r>
            <a:r>
              <a:rPr lang="en-US" sz="2000" i="1" dirty="0" err="1" smtClean="0">
                <a:sym typeface="Wingdings"/>
              </a:rPr>
              <a:t></a:t>
            </a:r>
            <a:r>
              <a:rPr lang="en-US" sz="2000" i="1" dirty="0" smtClean="0">
                <a:sym typeface="Wingdings"/>
              </a:rPr>
              <a:t> </a:t>
            </a:r>
            <a:r>
              <a:rPr lang="en-US" sz="2000" i="1" dirty="0" err="1" smtClean="0">
                <a:sym typeface="Wingdings"/>
              </a:rPr>
              <a:t>tv</a:t>
            </a:r>
            <a:r>
              <a:rPr lang="en-US" sz="2000" i="1" baseline="-25000" dirty="0" err="1" smtClean="0">
                <a:sym typeface="Wingdings"/>
              </a:rPr>
              <a:t>t</a:t>
            </a:r>
            <a:r>
              <a:rPr lang="en-US" sz="2000" i="1" dirty="0" smtClean="0">
                <a:sym typeface="Wingdings"/>
              </a:rPr>
              <a:t> </a:t>
            </a:r>
            <a:r>
              <a:rPr lang="en-US" sz="2000" i="1" dirty="0" err="1" smtClean="0">
                <a:sym typeface="Wingdings"/>
              </a:rPr>
              <a:t></a:t>
            </a:r>
            <a:r>
              <a:rPr lang="en-US" sz="2000" i="1" dirty="0" smtClean="0">
                <a:sym typeface="Wingdings"/>
              </a:rPr>
              <a:t> </a:t>
            </a:r>
            <a:r>
              <a:rPr lang="en-US" sz="2000" i="1" dirty="0" err="1" smtClean="0">
                <a:sym typeface="Wingdings"/>
              </a:rPr>
              <a:t>ev</a:t>
            </a:r>
            <a:r>
              <a:rPr lang="en-US" sz="2000" i="1" baseline="-25000" dirty="0" err="1" smtClean="0">
                <a:sym typeface="Wingdings"/>
              </a:rPr>
              <a:t>e</a:t>
            </a:r>
            <a:r>
              <a:rPr lang="en-US" sz="2000" i="1" dirty="0" err="1" smtClean="0">
                <a:sym typeface="Wingdings"/>
              </a:rPr>
              <a:t>v</a:t>
            </a:r>
            <a:r>
              <a:rPr lang="en-US" sz="2000" i="1" baseline="-25000" dirty="0" err="1" smtClean="0">
                <a:sym typeface="Wingdings"/>
              </a:rPr>
              <a:t>t</a:t>
            </a:r>
            <a:endParaRPr lang="en-US" sz="2000" i="1" baseline="-25000" dirty="0" smtClean="0">
              <a:sym typeface="Wingdings"/>
            </a:endParaRPr>
          </a:p>
          <a:p>
            <a:r>
              <a:rPr lang="en-US" sz="2000" i="1" dirty="0" smtClean="0">
                <a:sym typeface="Wingdings"/>
              </a:rPr>
              <a:t>Z </a:t>
            </a:r>
            <a:r>
              <a:rPr lang="en-US" sz="2000" i="1" dirty="0" err="1" smtClean="0">
                <a:sym typeface="Wingdings"/>
              </a:rPr>
              <a:t></a:t>
            </a:r>
            <a:r>
              <a:rPr lang="en-US" sz="2000" i="1" dirty="0" smtClean="0">
                <a:sym typeface="Wingdings"/>
              </a:rPr>
              <a:t> </a:t>
            </a:r>
            <a:r>
              <a:rPr lang="en-US" sz="2000" i="1" dirty="0" err="1" smtClean="0">
                <a:sym typeface="Wingdings"/>
              </a:rPr>
              <a:t>ee</a:t>
            </a:r>
            <a:endParaRPr lang="en-US" sz="2000" i="1" dirty="0" smtClean="0">
              <a:sym typeface="Wingdings"/>
            </a:endParaRPr>
          </a:p>
          <a:p>
            <a:r>
              <a:rPr lang="en-US" sz="2000" i="1" dirty="0" smtClean="0">
                <a:sym typeface="Wingdings"/>
              </a:rPr>
              <a:t>QCD events</a:t>
            </a:r>
            <a:endParaRPr lang="en-US" sz="2000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57200" y="5043901"/>
            <a:ext cx="114449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Signal</a:t>
            </a:r>
          </a:p>
          <a:p>
            <a:r>
              <a:rPr lang="en-US" sz="2000" i="1" dirty="0" smtClean="0"/>
              <a:t>W </a:t>
            </a:r>
            <a:r>
              <a:rPr lang="en-US" sz="2000" i="1" dirty="0" err="1" smtClean="0">
                <a:sym typeface="Wingdings"/>
              </a:rPr>
              <a:t></a:t>
            </a:r>
            <a:r>
              <a:rPr lang="en-US" sz="2000" i="1" dirty="0" smtClean="0">
                <a:sym typeface="Wingdings"/>
              </a:rPr>
              <a:t> ev</a:t>
            </a:r>
            <a:r>
              <a:rPr lang="en-US" sz="2000" i="1" baseline="-25000" dirty="0" smtClean="0">
                <a:sym typeface="Wingdings"/>
              </a:rPr>
              <a:t>e</a:t>
            </a:r>
          </a:p>
          <a:p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318000" y="2209800"/>
            <a:ext cx="1320800" cy="800407"/>
          </a:xfrm>
          <a:prstGeom prst="straightConnector1">
            <a:avLst/>
          </a:prstGeom>
          <a:ln w="3175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5676900" y="948174"/>
            <a:ext cx="3403600" cy="2427971"/>
            <a:chOff x="5676900" y="1227574"/>
            <a:chExt cx="3403600" cy="2427971"/>
          </a:xfrm>
        </p:grpSpPr>
        <p:pic>
          <p:nvPicPr>
            <p:cNvPr id="13" name="Picture 12" descr="c_hTrackCluster2x2EVsLeptonPt.png"/>
            <p:cNvPicPr>
              <a:picLocks noChangeAspect="1"/>
            </p:cNvPicPr>
            <p:nvPr/>
          </p:nvPicPr>
          <p:blipFill>
            <a:blip r:embed="rId3"/>
            <a:srcRect r="19492"/>
            <a:stretch>
              <a:fillRect/>
            </a:stretch>
          </p:blipFill>
          <p:spPr>
            <a:xfrm>
              <a:off x="5676900" y="1227574"/>
              <a:ext cx="3403600" cy="242797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298901" y="1586468"/>
              <a:ext cx="5085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MC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Fazio - DIS 2014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E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lectron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identification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220" y="755167"/>
            <a:ext cx="8861682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Isolation:</a:t>
            </a:r>
            <a:r>
              <a:rPr lang="en-US" dirty="0" smtClean="0"/>
              <a:t> (</a:t>
            </a:r>
            <a:r>
              <a:rPr lang="en-US" dirty="0" err="1" smtClean="0"/>
              <a:t>P</a:t>
            </a:r>
            <a:r>
              <a:rPr lang="en-US" baseline="30000" dirty="0" err="1" smtClean="0"/>
              <a:t>track</a:t>
            </a:r>
            <a:r>
              <a:rPr lang="en-US" dirty="0" err="1" smtClean="0"/>
              <a:t>+E</a:t>
            </a:r>
            <a:r>
              <a:rPr lang="en-US" baseline="30000" dirty="0" err="1" smtClean="0"/>
              <a:t>cluster</a:t>
            </a:r>
            <a:r>
              <a:rPr lang="en-US" dirty="0" smtClean="0"/>
              <a:t>) / </a:t>
            </a:r>
            <a:r>
              <a:rPr lang="en-US" dirty="0" err="1" smtClean="0"/>
              <a:t>Σ[P</a:t>
            </a:r>
            <a:r>
              <a:rPr lang="en-US" baseline="30000" dirty="0" err="1" smtClean="0"/>
              <a:t>tracks</a:t>
            </a:r>
            <a:r>
              <a:rPr lang="en-US" baseline="30000" dirty="0" smtClean="0"/>
              <a:t> </a:t>
            </a:r>
            <a:r>
              <a:rPr lang="en-US" dirty="0" smtClean="0"/>
              <a:t>in R=0.7 cone] &gt; 0.8 </a:t>
            </a:r>
          </a:p>
          <a:p>
            <a:pPr marL="169863" indent="-169863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Imbalance:</a:t>
            </a:r>
            <a:r>
              <a:rPr lang="en-US" dirty="0" smtClean="0"/>
              <a:t> no energy in opposite cone (E&lt;20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marL="169863" indent="-169863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E</a:t>
            </a:r>
            <a:r>
              <a:rPr lang="en-US" b="1" baseline="-25000" dirty="0" smtClean="0">
                <a:solidFill>
                  <a:srgbClr val="0000FF"/>
                </a:solidFill>
              </a:rPr>
              <a:t>T</a:t>
            </a:r>
            <a:r>
              <a:rPr lang="en-US" b="1" dirty="0" smtClean="0">
                <a:solidFill>
                  <a:srgbClr val="0000FF"/>
                </a:solidFill>
              </a:rPr>
              <a:t> &gt; 25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en-US" dirty="0" smtClean="0"/>
          </a:p>
          <a:p>
            <a:pPr marL="169863" indent="-169863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Track |</a:t>
            </a:r>
            <a:r>
              <a:rPr lang="en-US" dirty="0" err="1" smtClean="0"/>
              <a:t>η</a:t>
            </a:r>
            <a:r>
              <a:rPr lang="en-US" dirty="0" smtClean="0"/>
              <a:t>| &lt; 1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|Z-vertex|&lt;100 cm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Charge separation </a:t>
            </a:r>
            <a:r>
              <a:rPr lang="en-US" dirty="0" smtClean="0"/>
              <a:t>(avoids charge misidentification):</a:t>
            </a:r>
          </a:p>
          <a:p>
            <a:pPr marL="177800" indent="-177800">
              <a:spcAft>
                <a:spcPts val="600"/>
              </a:spcAft>
            </a:pPr>
            <a:r>
              <a:rPr lang="en-US" dirty="0" smtClean="0"/>
              <a:t>   0.4 &lt; |Charge (TPC) </a:t>
            </a:r>
            <a:r>
              <a:rPr lang="en-US" dirty="0" err="1" smtClean="0"/>
              <a:t>x</a:t>
            </a:r>
            <a:r>
              <a:rPr lang="en-US" dirty="0" smtClean="0"/>
              <a:t> E</a:t>
            </a:r>
            <a:r>
              <a:rPr lang="en-US" baseline="-25000" dirty="0" smtClean="0"/>
              <a:t>T</a:t>
            </a:r>
            <a:r>
              <a:rPr lang="en-US" dirty="0" smtClean="0"/>
              <a:t> (EMC) / P</a:t>
            </a:r>
            <a:r>
              <a:rPr lang="en-US" baseline="-25000" dirty="0" smtClean="0"/>
              <a:t>T</a:t>
            </a:r>
            <a:r>
              <a:rPr lang="en-US" dirty="0" smtClean="0"/>
              <a:t> (TPC)| &lt; 1.8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Signed P</a:t>
            </a:r>
            <a:r>
              <a:rPr lang="en-US" baseline="-25000" dirty="0" smtClean="0"/>
              <a:t>T</a:t>
            </a:r>
            <a:r>
              <a:rPr lang="en-US" dirty="0" smtClean="0"/>
              <a:t> balance &gt; 18 </a:t>
            </a:r>
            <a:r>
              <a:rPr lang="en-US" dirty="0" err="1" smtClean="0"/>
              <a:t>GeV</a:t>
            </a:r>
            <a:r>
              <a:rPr lang="en-US" dirty="0" smtClean="0"/>
              <a:t> (</a:t>
            </a:r>
            <a:r>
              <a:rPr lang="en-US" b="1" dirty="0" smtClean="0">
                <a:solidFill>
                  <a:srgbClr val="0000FF"/>
                </a:solidFill>
              </a:rPr>
              <a:t>rejects QCD Background</a:t>
            </a:r>
            <a:r>
              <a:rPr lang="en-US" dirty="0" smtClean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80456" y="842397"/>
            <a:ext cx="3368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We calculate energy from the cluster</a:t>
            </a:r>
            <a:endParaRPr lang="en-US" sz="1600" b="1" dirty="0">
              <a:solidFill>
                <a:srgbClr val="FF000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52601" y="3995143"/>
            <a:ext cx="2725294" cy="2418786"/>
            <a:chOff x="4657630" y="3730207"/>
            <a:chExt cx="2961412" cy="276436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57630" y="3825454"/>
              <a:ext cx="2961412" cy="266911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5765501" y="3730207"/>
              <a:ext cx="684803" cy="386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DATA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172833" y="4075785"/>
              <a:ext cx="1716917" cy="41275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161341" y="5630333"/>
              <a:ext cx="1716917" cy="550334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72833" y="5016496"/>
              <a:ext cx="1716917" cy="254031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37"/>
          <p:cNvGrpSpPr/>
          <p:nvPr/>
        </p:nvGrpSpPr>
        <p:grpSpPr>
          <a:xfrm>
            <a:off x="3793464" y="3928465"/>
            <a:ext cx="2505437" cy="2426302"/>
            <a:chOff x="4419599" y="1517375"/>
            <a:chExt cx="4267201" cy="4521201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19599" y="1517375"/>
              <a:ext cx="4267201" cy="4521201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6610287" y="1709906"/>
              <a:ext cx="1708797" cy="630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SIGNAL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74533" y="4717847"/>
              <a:ext cx="1678315" cy="630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QCD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238594" name="Object 2"/>
          <p:cNvGraphicFramePr>
            <a:graphicFrameLocks noChangeAspect="1"/>
          </p:cNvGraphicFramePr>
          <p:nvPr/>
        </p:nvGraphicFramePr>
        <p:xfrm>
          <a:off x="6656388" y="4838700"/>
          <a:ext cx="2247900" cy="481013"/>
        </p:xfrm>
        <a:graphic>
          <a:graphicData uri="http://schemas.openxmlformats.org/presentationml/2006/ole">
            <p:oleObj spid="_x0000_s238594" name="Equation" r:id="rId6" imgW="1244600" imgH="266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12534</TotalTime>
  <Words>2617</Words>
  <Application>Microsoft Macintosh PowerPoint</Application>
  <PresentationFormat>On-screen Show (4:3)</PresentationFormat>
  <Paragraphs>401</Paragraphs>
  <Slides>32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Equation</vt:lpstr>
      <vt:lpstr>Slide 1</vt:lpstr>
      <vt:lpstr>Slide 2</vt:lpstr>
      <vt:lpstr>The much discussed sign change of the Sivers’ function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Manager/>
  <Company>Brookhaven National Laboratory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Theta_gamma vs Pt</dc:title>
  <dc:subject/>
  <dc:creator>Salvatore Fazio</dc:creator>
  <cp:keywords/>
  <dc:description/>
  <cp:lastModifiedBy>Salvatore Fazio</cp:lastModifiedBy>
  <cp:revision>659</cp:revision>
  <dcterms:created xsi:type="dcterms:W3CDTF">2014-04-30T21:47:48Z</dcterms:created>
  <dcterms:modified xsi:type="dcterms:W3CDTF">2014-04-30T23:00:50Z</dcterms:modified>
  <cp:category/>
</cp:coreProperties>
</file>