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  <p:sldMasterId id="2147483918" r:id="rId2"/>
  </p:sldMasterIdLst>
  <p:notesMasterIdLst>
    <p:notesMasterId r:id="rId32"/>
  </p:notesMasterIdLst>
  <p:handoutMasterIdLst>
    <p:handoutMasterId r:id="rId33"/>
  </p:handoutMasterIdLst>
  <p:sldIdLst>
    <p:sldId id="389" r:id="rId3"/>
    <p:sldId id="285" r:id="rId4"/>
    <p:sldId id="388" r:id="rId5"/>
    <p:sldId id="390" r:id="rId6"/>
    <p:sldId id="391" r:id="rId7"/>
    <p:sldId id="396" r:id="rId8"/>
    <p:sldId id="398" r:id="rId9"/>
    <p:sldId id="394" r:id="rId10"/>
    <p:sldId id="414" r:id="rId11"/>
    <p:sldId id="395" r:id="rId12"/>
    <p:sldId id="399" r:id="rId13"/>
    <p:sldId id="397" r:id="rId14"/>
    <p:sldId id="401" r:id="rId15"/>
    <p:sldId id="402" r:id="rId16"/>
    <p:sldId id="403" r:id="rId17"/>
    <p:sldId id="404" r:id="rId18"/>
    <p:sldId id="413" r:id="rId19"/>
    <p:sldId id="405" r:id="rId20"/>
    <p:sldId id="406" r:id="rId21"/>
    <p:sldId id="407" r:id="rId22"/>
    <p:sldId id="408" r:id="rId23"/>
    <p:sldId id="409" r:id="rId24"/>
    <p:sldId id="415" r:id="rId25"/>
    <p:sldId id="410" r:id="rId26"/>
    <p:sldId id="416" r:id="rId27"/>
    <p:sldId id="412" r:id="rId28"/>
    <p:sldId id="393" r:id="rId29"/>
    <p:sldId id="419" r:id="rId30"/>
    <p:sldId id="418" r:id="rId31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E220C"/>
    <a:srgbClr val="0033CC"/>
    <a:srgbClr val="B52B0F"/>
    <a:srgbClr val="DAA600"/>
    <a:srgbClr val="CC0000"/>
    <a:srgbClr val="FF3300"/>
    <a:srgbClr val="0066FF"/>
    <a:srgbClr val="FFFF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12" autoAdjust="0"/>
    <p:restoredTop sz="94660"/>
  </p:normalViewPr>
  <p:slideViewPr>
    <p:cSldViewPr>
      <p:cViewPr>
        <p:scale>
          <a:sx n="70" d="100"/>
          <a:sy n="70" d="100"/>
        </p:scale>
        <p:origin x="-14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7" d="100"/>
          <a:sy n="57" d="100"/>
        </p:scale>
        <p:origin x="-2862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F805E01A-1648-4080-89C7-2D5A5B45BA93}" type="datetimeFigureOut">
              <a:rPr lang="en-GB"/>
              <a:pPr>
                <a:defRPr/>
              </a:pPr>
              <a:t>29/04/2014</a:t>
            </a:fld>
            <a:endParaRPr lang="en-GB"/>
          </a:p>
        </p:txBody>
      </p:sp>
      <p:sp>
        <p:nvSpPr>
          <p:cNvPr id="645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45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94DEDD22-C27B-4E18-8CEE-BA651F13FD1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3587589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Kliknij, aby edytować style wzorca tekstu</a:t>
            </a:r>
          </a:p>
          <a:p>
            <a:pPr lvl="1"/>
            <a:r>
              <a:rPr lang="en-GB" noProof="0" smtClean="0"/>
              <a:t>Drugi poziom</a:t>
            </a:r>
          </a:p>
          <a:p>
            <a:pPr lvl="2"/>
            <a:r>
              <a:rPr lang="en-GB" noProof="0" smtClean="0"/>
              <a:t>Trzeci poziom</a:t>
            </a:r>
          </a:p>
          <a:p>
            <a:pPr lvl="3"/>
            <a:r>
              <a:rPr lang="en-GB" noProof="0" smtClean="0"/>
              <a:t>Czwarty poziom</a:t>
            </a:r>
          </a:p>
          <a:p>
            <a:pPr lvl="4"/>
            <a:r>
              <a:rPr lang="en-GB" noProof="0" smtClean="0"/>
              <a:t>Piąty poziom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1933F95-24FC-4F0C-A6E7-B71BD2A3311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81054189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1933F95-24FC-4F0C-A6E7-B71BD2A33116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GB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en-GB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FA9B06-3D46-4B50-8D75-01C1A92A2801}" type="datetime1">
              <a:rPr lang="en-GB"/>
              <a:pPr>
                <a:defRPr/>
              </a:pPr>
              <a:t>29/04/2014</a:t>
            </a:fld>
            <a:endParaRPr lang="en-GB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Tomasz Szumlak AGH – University of Science and Technology WIT Pisa 03 – 05/05/2012</a:t>
            </a: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FB24EE-54F0-4C5E-972F-AA4AB4B02C9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GB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GB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11A367-194A-4AE0-BCBA-BEFBAFEEBEBA}" type="datetime1">
              <a:rPr lang="en-GB"/>
              <a:pPr>
                <a:defRPr/>
              </a:pPr>
              <a:t>29/04/2014</a:t>
            </a:fld>
            <a:endParaRPr lang="en-GB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Tomasz Szumlak AGH – University of Science and Technology WIT Pisa 03 – 05/05/2012</a:t>
            </a: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B6C7A5-5614-4470-B9BE-16325BC64F3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en-GB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GB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157A13-8F48-48E9-8A52-C55EFFD0F84D}" type="datetime1">
              <a:rPr lang="en-GB"/>
              <a:pPr>
                <a:defRPr/>
              </a:pPr>
              <a:t>29/04/2014</a:t>
            </a:fld>
            <a:endParaRPr lang="en-GB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Tomasz Szumlak AGH – University of Science and Technology WIT Pisa 03 – 05/05/2012</a:t>
            </a: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FA21AD-CD06-494E-950D-4468201D170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l-PL" smtClean="0"/>
              <a:t>Kliknij, aby edytować styl</a:t>
            </a:r>
            <a:endParaRPr lang="en-GB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3B23E8-6C11-4238-8608-02C4DF0B9F9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rostokąt zaokrąglony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Prostokąt zaokrąglony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ytuł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20" name="Podtytuł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sp>
        <p:nvSpPr>
          <p:cNvPr id="19" name="Symbol zastępczy daty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0FA9B06-3D46-4B50-8D75-01C1A92A2801}" type="datetime1">
              <a:rPr lang="en-GB" smtClean="0"/>
              <a:pPr>
                <a:defRPr/>
              </a:pPr>
              <a:t>29/04/2014</a:t>
            </a:fld>
            <a:endParaRPr lang="en-GB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GB" smtClean="0"/>
              <a:t>Tomasz Szumlak AGH – University of Science and Technology WIT Pisa 03 – 05/05/2012</a:t>
            </a:r>
            <a:endParaRPr lang="en-GB"/>
          </a:p>
        </p:txBody>
      </p:sp>
      <p:sp>
        <p:nvSpPr>
          <p:cNvPr id="11" name="Symbol zastępczy numeru slajdu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FFB24EE-54F0-4C5E-972F-AA4AB4B02C97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D2C92AB-F04C-4973-9B17-9A40198B11C2}" type="datetime1">
              <a:rPr lang="en-GB" smtClean="0"/>
              <a:pPr>
                <a:defRPr/>
              </a:pPr>
              <a:t>29/04/2014</a:t>
            </a:fld>
            <a:endParaRPr lang="en-GB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GB" smtClean="0"/>
              <a:t>Tomasz Szumlak AGH – University of Science and Technology WIT Pisa 03 – 05/05/2012</a:t>
            </a:r>
            <a:endParaRPr lang="en-GB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7E69671-75E5-4E13-8756-FDE69D2DDDED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rostokąt zaokrąglony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Prostokąt zaokrąglony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E9AC28E-C9F0-4C09-BB41-A58CA33C568B}" type="datetime1">
              <a:rPr lang="en-GB" smtClean="0"/>
              <a:pPr>
                <a:defRPr/>
              </a:pPr>
              <a:t>29/04/2014</a:t>
            </a:fld>
            <a:endParaRPr lang="en-GB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GB" smtClean="0"/>
              <a:t>Tomasz Szumlak AGH – University of Science and Technology WIT Pisa 03 – 05/05/2012</a:t>
            </a:r>
            <a:endParaRPr lang="en-GB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D37F30E-9837-4209-9C27-1B5401E7BC01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F0DA10F-6961-43B9-89FD-D8123CE8A98F}" type="datetime1">
              <a:rPr lang="en-GB" smtClean="0"/>
              <a:pPr>
                <a:defRPr/>
              </a:pPr>
              <a:t>29/04/2014</a:t>
            </a:fld>
            <a:endParaRPr lang="en-GB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GB" smtClean="0"/>
              <a:t>Tomasz Szumlak AGH – University of Science and Technology WIT Pisa 03 – 05/05/2012</a:t>
            </a:r>
            <a:endParaRPr lang="en-GB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D4F5898-7993-41FD-9ED5-FFC485153C48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6D519B2-9FD8-4541-AF38-BF3D71C1C0DA}" type="datetime1">
              <a:rPr lang="en-GB" smtClean="0"/>
              <a:pPr>
                <a:defRPr/>
              </a:pPr>
              <a:t>29/04/2014</a:t>
            </a:fld>
            <a:endParaRPr lang="en-GB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GB" smtClean="0"/>
              <a:t>Tomasz Szumlak AGH – University of Science and Technology WIT Pisa 03 – 05/05/2012</a:t>
            </a:r>
            <a:endParaRPr lang="en-GB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5D9E677-A2D5-42CD-916D-8D444669A668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8FBA8BC-3B48-499F-9C66-C670EA770B0B}" type="datetime1">
              <a:rPr lang="en-GB" smtClean="0"/>
              <a:pPr>
                <a:defRPr/>
              </a:pPr>
              <a:t>29/04/2014</a:t>
            </a:fld>
            <a:endParaRPr lang="en-GB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GB" smtClean="0"/>
              <a:t>Tomasz Szumlak AGH – University of Science and Technology WIT Pisa 03 – 05/05/2012</a:t>
            </a:r>
            <a:endParaRPr lang="en-GB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98EB127-7241-4CA2-B87E-0A90C9CCBE18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zaokrąglony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4CAA491-A76B-4D42-87CB-8F22694DCEB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GB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GB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2C92AB-F04C-4973-9B17-9A40198B11C2}" type="datetime1">
              <a:rPr lang="en-GB"/>
              <a:pPr>
                <a:defRPr/>
              </a:pPr>
              <a:t>29/04/2014</a:t>
            </a:fld>
            <a:endParaRPr lang="en-GB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Tomasz Szumlak AGH – University of Science and Technology WIT Pisa 03 – 05/05/2012</a:t>
            </a: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E69671-75E5-4E13-8756-FDE69D2DDDE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5404B92-1FB5-436C-9C17-9C920D613ED9}" type="datetime1">
              <a:rPr lang="en-GB" smtClean="0"/>
              <a:pPr>
                <a:defRPr/>
              </a:pPr>
              <a:t>29/04/2014</a:t>
            </a:fld>
            <a:endParaRPr lang="en-GB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GB" smtClean="0"/>
              <a:t>Tomasz Szumlak AGH – University of Science and Technology WIT Pisa 03 – 05/05/2012</a:t>
            </a:r>
            <a:endParaRPr lang="en-GB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82718D2-AC35-4015-8730-E144FAF3C07C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rostokąt zaokrąglony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Prostokąt z zaokrąglonym rogiem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B119466-5057-4730-960B-C2E5B6AB7BFB}" type="datetime1">
              <a:rPr lang="en-GB" smtClean="0"/>
              <a:pPr>
                <a:defRPr/>
              </a:pPr>
              <a:t>29/04/2014</a:t>
            </a:fld>
            <a:endParaRPr lang="en-GB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GB" smtClean="0"/>
              <a:t>Tomasz Szumlak AGH – University of Science and Technology WIT Pisa 03 – 05/05/2012</a:t>
            </a:r>
            <a:endParaRPr lang="en-GB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3818E7B-A72B-4293-AEED-33AC21E042A7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l-PL" smtClean="0"/>
              <a:t>Kliknij ikonę, aby dodać obraz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F11A367-194A-4AE0-BCBA-BEFBAFEEBEBA}" type="datetime1">
              <a:rPr lang="en-GB" smtClean="0"/>
              <a:pPr>
                <a:defRPr/>
              </a:pPr>
              <a:t>29/04/2014</a:t>
            </a:fld>
            <a:endParaRPr lang="en-GB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GB" smtClean="0"/>
              <a:t>Tomasz Szumlak AGH – University of Science and Technology WIT Pisa 03 – 05/05/2012</a:t>
            </a:r>
            <a:endParaRPr lang="en-GB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EB6C7A5-5614-4470-B9BE-16325BC64F3C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A157A13-8F48-48E9-8A52-C55EFFD0F84D}" type="datetime1">
              <a:rPr lang="en-GB" smtClean="0"/>
              <a:pPr>
                <a:defRPr/>
              </a:pPr>
              <a:t>29/04/2014</a:t>
            </a:fld>
            <a:endParaRPr lang="en-GB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GB" smtClean="0"/>
              <a:t>Tomasz Szumlak AGH – University of Science and Technology WIT Pisa 03 – 05/05/2012</a:t>
            </a:r>
            <a:endParaRPr lang="en-GB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9FA21AD-CD06-494E-950D-4468201D170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en-GB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9AC28E-C9F0-4C09-BB41-A58CA33C568B}" type="datetime1">
              <a:rPr lang="en-GB"/>
              <a:pPr>
                <a:defRPr/>
              </a:pPr>
              <a:t>29/04/2014</a:t>
            </a:fld>
            <a:endParaRPr lang="en-GB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Tomasz Szumlak AGH – University of Science and Technology WIT Pisa 03 – 05/05/2012</a:t>
            </a: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37F30E-9837-4209-9C27-1B5401E7BC0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GB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GB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GB"/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0DA10F-6961-43B9-89FD-D8123CE8A98F}" type="datetime1">
              <a:rPr lang="en-GB"/>
              <a:pPr>
                <a:defRPr/>
              </a:pPr>
              <a:t>29/04/2014</a:t>
            </a:fld>
            <a:endParaRPr lang="en-GB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Tomasz Szumlak AGH – University of Science and Technology WIT Pisa 03 – 05/05/2012</a:t>
            </a:r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4F5898-7993-41FD-9ED5-FFC485153C4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en-GB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GB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GB"/>
          </a:p>
        </p:txBody>
      </p:sp>
      <p:sp>
        <p:nvSpPr>
          <p:cNvPr id="7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D519B2-9FD8-4541-AF38-BF3D71C1C0DA}" type="datetime1">
              <a:rPr lang="en-GB"/>
              <a:pPr>
                <a:defRPr/>
              </a:pPr>
              <a:t>29/04/2014</a:t>
            </a:fld>
            <a:endParaRPr lang="en-GB"/>
          </a:p>
        </p:txBody>
      </p:sp>
      <p:sp>
        <p:nvSpPr>
          <p:cNvPr id="8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Tomasz Szumlak AGH – University of Science and Technology WIT Pisa 03 – 05/05/2012</a:t>
            </a:r>
          </a:p>
        </p:txBody>
      </p:sp>
      <p:sp>
        <p:nvSpPr>
          <p:cNvPr id="9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D9E677-A2D5-42CD-916D-8D444669A66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GB"/>
          </a:p>
        </p:txBody>
      </p:sp>
      <p:sp>
        <p:nvSpPr>
          <p:cNvPr id="3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FBA8BC-3B48-499F-9C66-C670EA770B0B}" type="datetime1">
              <a:rPr lang="en-GB"/>
              <a:pPr>
                <a:defRPr/>
              </a:pPr>
              <a:t>29/04/2014</a:t>
            </a:fld>
            <a:endParaRPr lang="en-GB"/>
          </a:p>
        </p:txBody>
      </p:sp>
      <p:sp>
        <p:nvSpPr>
          <p:cNvPr id="4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Tomasz Szumlak AGH – University of Science and Technology WIT Pisa 03 – 05/05/2012</a:t>
            </a:r>
          </a:p>
        </p:txBody>
      </p:sp>
      <p:sp>
        <p:nvSpPr>
          <p:cNvPr id="5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8EB127-7241-4CA2-B87E-0A90C9CCBE1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D8C49-A585-4EB7-829E-0426C1A53F08}" type="datetime1">
              <a:rPr lang="en-GB"/>
              <a:pPr>
                <a:defRPr/>
              </a:pPr>
              <a:t>29/04/2014</a:t>
            </a:fld>
            <a:endParaRPr lang="en-GB"/>
          </a:p>
        </p:txBody>
      </p:sp>
      <p:sp>
        <p:nvSpPr>
          <p:cNvPr id="3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Tomasz Szumlak AGH – University of Science and Technology WIT Pisa 03 – 05/05/2012</a:t>
            </a:r>
          </a:p>
        </p:txBody>
      </p:sp>
      <p:sp>
        <p:nvSpPr>
          <p:cNvPr id="4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CAA491-A76B-4D42-87CB-8F22694DCEB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en-GB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GB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404B92-1FB5-436C-9C17-9C920D613ED9}" type="datetime1">
              <a:rPr lang="en-GB"/>
              <a:pPr>
                <a:defRPr/>
              </a:pPr>
              <a:t>29/04/2014</a:t>
            </a:fld>
            <a:endParaRPr lang="en-GB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Tomasz Szumlak AGH – University of Science and Technology WIT Pisa 03 – 05/05/2012</a:t>
            </a:r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2718D2-AC35-4015-8730-E144FAF3C07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en-GB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119466-5057-4730-960B-C2E5B6AB7BFB}" type="datetime1">
              <a:rPr lang="en-GB"/>
              <a:pPr>
                <a:defRPr/>
              </a:pPr>
              <a:t>29/04/2014</a:t>
            </a:fld>
            <a:endParaRPr lang="en-GB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Tomasz Szumlak AGH – University of Science and Technology WIT Pisa 03 – 05/05/2012</a:t>
            </a:r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818E7B-A72B-4293-AEED-33AC21E042A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ymbol zastępczy tytułu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</a:t>
            </a:r>
            <a:endParaRPr lang="en-GB" smtClean="0"/>
          </a:p>
        </p:txBody>
      </p:sp>
      <p:sp>
        <p:nvSpPr>
          <p:cNvPr id="1027" name="Symbol zastępczy tekstu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GB" smtClean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0472846-5C85-4EE9-B4BC-DE9F0B5370C0}" type="datetime1">
              <a:rPr lang="en-GB"/>
              <a:pPr>
                <a:defRPr/>
              </a:pPr>
              <a:t>29/04/2014</a:t>
            </a:fld>
            <a:endParaRPr lang="en-GB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GB"/>
              <a:t>Tomasz Szumlak AGH – University of Science and Technology WIT Pisa 03 – 05/05/2012</a:t>
            </a: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F99D54F-2892-4F10-AB07-F3F532B3FAF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7" r:id="rId1"/>
    <p:sldLayoutId id="2147483856" r:id="rId2"/>
    <p:sldLayoutId id="2147483855" r:id="rId3"/>
    <p:sldLayoutId id="2147483854" r:id="rId4"/>
    <p:sldLayoutId id="2147483853" r:id="rId5"/>
    <p:sldLayoutId id="2147483852" r:id="rId6"/>
    <p:sldLayoutId id="2147483851" r:id="rId7"/>
    <p:sldLayoutId id="2147483850" r:id="rId8"/>
    <p:sldLayoutId id="2147483849" r:id="rId9"/>
    <p:sldLayoutId id="2147483848" r:id="rId10"/>
    <p:sldLayoutId id="2147483847" r:id="rId11"/>
    <p:sldLayoutId id="2147483869" r:id="rId12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zaokrąglony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Prostokąt zaokrąglony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Symbol zastępczy tytułu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4" name="Symbol zastępczy tekstu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25" name="Symbol zastępczy daty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fld id="{F0472846-5C85-4EE9-B4BC-DE9F0B5370C0}" type="datetime1">
              <a:rPr lang="en-GB" smtClean="0"/>
              <a:pPr>
                <a:defRPr/>
              </a:pPr>
              <a:t>29/04/2014</a:t>
            </a:fld>
            <a:endParaRPr lang="en-GB"/>
          </a:p>
        </p:txBody>
      </p:sp>
      <p:sp>
        <p:nvSpPr>
          <p:cNvPr id="18" name="Symbol zastępczy stopki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r>
              <a:rPr lang="en-GB" smtClean="0"/>
              <a:t>Tomasz Szumlak AGH – University of Science and Technology WIT Pisa 03 – 05/05/2012</a:t>
            </a:r>
            <a:endParaRPr lang="en-GB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fld id="{CF99D54F-2892-4F10-AB07-F3F532B3FAF6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9" r:id="rId1"/>
    <p:sldLayoutId id="2147483920" r:id="rId2"/>
    <p:sldLayoutId id="2147483921" r:id="rId3"/>
    <p:sldLayoutId id="2147483922" r:id="rId4"/>
    <p:sldLayoutId id="2147483923" r:id="rId5"/>
    <p:sldLayoutId id="2147483924" r:id="rId6"/>
    <p:sldLayoutId id="2147483925" r:id="rId7"/>
    <p:sldLayoutId id="2147483926" r:id="rId8"/>
    <p:sldLayoutId id="2147483927" r:id="rId9"/>
    <p:sldLayoutId id="2147483928" r:id="rId10"/>
    <p:sldLayoutId id="2147483929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9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9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3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44.png"/><Relationship Id="rId4" Type="http://schemas.openxmlformats.org/officeDocument/2006/relationships/image" Target="../media/image50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5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CAA491-A76B-4D42-87CB-8F22694DCEB0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  <p:sp>
        <p:nvSpPr>
          <p:cNvPr id="3" name="Symbol zastępczy numeru slajdu 1"/>
          <p:cNvSpPr txBox="1">
            <a:spLocks/>
          </p:cNvSpPr>
          <p:nvPr/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A916CFA-9A4D-4AA7-92BF-A802C8DB85E4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2">
                    <a:shade val="50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chemeClr val="bg2">
                  <a:shade val="50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755576" y="1844824"/>
            <a:ext cx="7848872" cy="561514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lnSpc>
                <a:spcPct val="120000"/>
              </a:lnSpc>
              <a:defRPr/>
            </a:pPr>
            <a:r>
              <a:rPr lang="en-US" sz="2000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Exclusive J/ψ and ψ(2S) vector meson production</a:t>
            </a:r>
            <a:endParaRPr lang="en-US" sz="2000" b="1" dirty="0">
              <a:ln w="12700">
                <a:noFill/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755576" y="2564904"/>
            <a:ext cx="7848872" cy="29897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>
              <a:lnSpc>
                <a:spcPct val="120000"/>
              </a:lnSpc>
              <a:defRPr/>
            </a:pPr>
            <a:r>
              <a:rPr lang="en-US" sz="2000" b="1" dirty="0" smtClean="0">
                <a:ln w="12700">
                  <a:noFill/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Outline</a:t>
            </a:r>
          </a:p>
          <a:p>
            <a:pPr>
              <a:lnSpc>
                <a:spcPct val="120000"/>
              </a:lnSpc>
              <a:buFont typeface="Arial" pitchFamily="34" charset="0"/>
              <a:buChar char="•"/>
              <a:defRPr/>
            </a:pPr>
            <a:r>
              <a:rPr lang="en-US" sz="2000" b="1" dirty="0" smtClean="0">
                <a:ln w="12700">
                  <a:noFill/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 </a:t>
            </a:r>
            <a:r>
              <a:rPr lang="en-US" sz="2000" b="1" dirty="0" err="1" smtClean="0">
                <a:ln w="12700">
                  <a:noFill/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LHCb</a:t>
            </a:r>
            <a:r>
              <a:rPr lang="en-US" sz="2000" b="1" dirty="0" smtClean="0">
                <a:ln w="12700">
                  <a:noFill/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 Experiment</a:t>
            </a:r>
          </a:p>
          <a:p>
            <a:pPr>
              <a:lnSpc>
                <a:spcPct val="120000"/>
              </a:lnSpc>
              <a:buFont typeface="Arial" pitchFamily="34" charset="0"/>
              <a:buChar char="•"/>
              <a:defRPr/>
            </a:pPr>
            <a:r>
              <a:rPr lang="en-US" sz="2000" b="1" dirty="0" smtClean="0">
                <a:ln w="12700">
                  <a:noFill/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 Central Exclusive Production (CEP)@</a:t>
            </a:r>
            <a:r>
              <a:rPr lang="en-US" sz="2000" b="1" dirty="0" err="1" smtClean="0">
                <a:ln w="12700">
                  <a:noFill/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LHCb</a:t>
            </a:r>
            <a:endParaRPr lang="en-US" sz="2000" b="1" dirty="0" smtClean="0">
              <a:ln w="12700">
                <a:noFill/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  <a:p>
            <a:pPr>
              <a:lnSpc>
                <a:spcPct val="120000"/>
              </a:lnSpc>
              <a:buFont typeface="Arial" pitchFamily="34" charset="0"/>
              <a:buChar char="•"/>
              <a:defRPr/>
            </a:pPr>
            <a:r>
              <a:rPr lang="en-US" sz="2000" b="1" dirty="0" smtClean="0">
                <a:ln w="12700">
                  <a:noFill/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 Current Results</a:t>
            </a:r>
          </a:p>
          <a:p>
            <a:pPr>
              <a:lnSpc>
                <a:spcPct val="120000"/>
              </a:lnSpc>
              <a:buFont typeface="Arial" pitchFamily="34" charset="0"/>
              <a:buChar char="•"/>
              <a:defRPr/>
            </a:pPr>
            <a:r>
              <a:rPr lang="en-US" sz="2000" b="1" dirty="0" smtClean="0">
                <a:ln w="12700">
                  <a:noFill/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 Summary</a:t>
            </a:r>
          </a:p>
          <a:p>
            <a:pPr>
              <a:lnSpc>
                <a:spcPct val="120000"/>
              </a:lnSpc>
              <a:defRPr/>
            </a:pPr>
            <a:endParaRPr lang="en-US" sz="2000" b="1" dirty="0" smtClean="0">
              <a:ln w="12700">
                <a:noFill/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  <a:p>
            <a:pPr algn="ctr">
              <a:lnSpc>
                <a:spcPct val="120000"/>
              </a:lnSpc>
              <a:defRPr/>
            </a:pPr>
            <a:r>
              <a:rPr lang="en-US" sz="2000" b="1" dirty="0" smtClean="0">
                <a:ln w="12700">
                  <a:noFill/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On behalf of the </a:t>
            </a:r>
            <a:r>
              <a:rPr lang="en-US" sz="2000" b="1" dirty="0" err="1" smtClean="0">
                <a:ln w="12700">
                  <a:noFill/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LHCb</a:t>
            </a:r>
            <a:r>
              <a:rPr lang="en-US" sz="2000" b="1" dirty="0" smtClean="0">
                <a:ln w="12700">
                  <a:noFill/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 Collaboration</a:t>
            </a:r>
            <a:endParaRPr lang="en-US" sz="2000" b="1" dirty="0">
              <a:ln w="12700">
                <a:noFill/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</p:txBody>
      </p:sp>
      <p:sp>
        <p:nvSpPr>
          <p:cNvPr id="6" name="pole tekstowe 5"/>
          <p:cNvSpPr txBox="1"/>
          <p:nvPr/>
        </p:nvSpPr>
        <p:spPr>
          <a:xfrm>
            <a:off x="755576" y="5710014"/>
            <a:ext cx="7560840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latin typeface="+mj-lt"/>
              </a:rPr>
              <a:t>Tomasz </a:t>
            </a:r>
            <a:r>
              <a:rPr lang="en-US" sz="1100" b="1" dirty="0" err="1" smtClean="0">
                <a:latin typeface="+mj-lt"/>
              </a:rPr>
              <a:t>Szumlak</a:t>
            </a:r>
            <a:r>
              <a:rPr lang="en-US" sz="1100" b="1" dirty="0" smtClean="0"/>
              <a:t> </a:t>
            </a:r>
            <a:r>
              <a:rPr lang="en-US" sz="1200" dirty="0" smtClean="0"/>
              <a:t> </a:t>
            </a:r>
            <a:r>
              <a:rPr lang="en-US" sz="1200" b="1" dirty="0" smtClean="0">
                <a:solidFill>
                  <a:srgbClr val="00B050"/>
                </a:solidFill>
                <a:latin typeface="+mj-lt"/>
              </a:rPr>
              <a:t>A</a:t>
            </a:r>
            <a:r>
              <a:rPr lang="en-US" sz="1200" b="1" dirty="0" smtClean="0">
                <a:latin typeface="+mj-lt"/>
              </a:rPr>
              <a:t>G</a:t>
            </a:r>
            <a:r>
              <a:rPr lang="en-US" sz="1200" b="1" dirty="0" smtClean="0">
                <a:solidFill>
                  <a:srgbClr val="C00000"/>
                </a:solidFill>
                <a:latin typeface="+mj-lt"/>
              </a:rPr>
              <a:t>H</a:t>
            </a:r>
            <a:r>
              <a:rPr lang="en-US" sz="1200" b="1" dirty="0" smtClean="0">
                <a:latin typeface="+mj-lt"/>
              </a:rPr>
              <a:t>-</a:t>
            </a:r>
            <a:r>
              <a:rPr lang="en-US" sz="1200" b="1" dirty="0" smtClean="0">
                <a:solidFill>
                  <a:srgbClr val="00B050"/>
                </a:solidFill>
                <a:latin typeface="+mj-lt"/>
              </a:rPr>
              <a:t>U</a:t>
            </a:r>
            <a:r>
              <a:rPr lang="en-US" sz="1200" b="1" dirty="0" smtClean="0">
                <a:latin typeface="+mj-lt"/>
              </a:rPr>
              <a:t>S</a:t>
            </a:r>
            <a:r>
              <a:rPr lang="en-US" sz="1200" b="1" dirty="0" smtClean="0">
                <a:solidFill>
                  <a:srgbClr val="C00000"/>
                </a:solidFill>
                <a:latin typeface="+mj-lt"/>
              </a:rPr>
              <a:t>T</a:t>
            </a:r>
            <a:endParaRPr lang="pl-PL" sz="1200" b="1" dirty="0" smtClean="0">
              <a:solidFill>
                <a:srgbClr val="C00000"/>
              </a:solidFill>
              <a:latin typeface="+mj-lt"/>
            </a:endParaRPr>
          </a:p>
          <a:p>
            <a:pPr algn="ctr"/>
            <a:endParaRPr lang="pl-PL" sz="800" b="1" dirty="0" smtClean="0">
              <a:latin typeface="+mj-lt"/>
            </a:endParaRPr>
          </a:p>
          <a:p>
            <a:pPr algn="ctr"/>
            <a:r>
              <a:rPr lang="pl-PL" sz="1100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XXII</a:t>
            </a:r>
            <a:r>
              <a:rPr lang="en-US" sz="1100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 </a:t>
            </a:r>
            <a:r>
              <a:rPr lang="en-US" sz="1100" b="1" dirty="0" smtClean="0">
                <a:solidFill>
                  <a:srgbClr val="8E220C"/>
                </a:solidFill>
                <a:latin typeface="+mn-lt"/>
              </a:rPr>
              <a:t>International Workshop on Deep-Inelastic Scattering</a:t>
            </a:r>
            <a:r>
              <a:rPr lang="pl-PL" sz="1100" b="1" dirty="0" smtClean="0">
                <a:solidFill>
                  <a:srgbClr val="8E220C"/>
                </a:solidFill>
                <a:latin typeface="+mn-lt"/>
              </a:rPr>
              <a:t> (DIS)</a:t>
            </a:r>
          </a:p>
          <a:p>
            <a:pPr algn="ctr"/>
            <a:r>
              <a:rPr lang="pl-PL" sz="1000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 </a:t>
            </a:r>
            <a:r>
              <a:rPr lang="pl-PL" sz="1000" b="1" dirty="0" smtClean="0">
                <a:latin typeface="+mn-lt"/>
              </a:rPr>
              <a:t>28/04</a:t>
            </a:r>
            <a:r>
              <a:rPr lang="en-US" sz="1000" b="1" dirty="0" smtClean="0">
                <a:latin typeface="+mn-lt"/>
              </a:rPr>
              <a:t> – </a:t>
            </a:r>
            <a:r>
              <a:rPr lang="pl-PL" sz="1000" b="1" dirty="0" smtClean="0">
                <a:latin typeface="+mn-lt"/>
              </a:rPr>
              <a:t>02</a:t>
            </a:r>
            <a:r>
              <a:rPr lang="en-US" sz="1000" b="1" dirty="0" smtClean="0">
                <a:latin typeface="+mn-lt"/>
              </a:rPr>
              <a:t>/0</a:t>
            </a:r>
            <a:r>
              <a:rPr lang="pl-PL" sz="1000" b="1" dirty="0" smtClean="0">
                <a:latin typeface="+mn-lt"/>
              </a:rPr>
              <a:t>5</a:t>
            </a:r>
            <a:r>
              <a:rPr lang="en-US" sz="1000" b="1" dirty="0" smtClean="0">
                <a:latin typeface="+mn-lt"/>
              </a:rPr>
              <a:t>/201</a:t>
            </a:r>
            <a:r>
              <a:rPr lang="pl-PL" sz="1000" b="1" dirty="0" smtClean="0">
                <a:latin typeface="+mn-lt"/>
              </a:rPr>
              <a:t>4</a:t>
            </a:r>
            <a:r>
              <a:rPr lang="en-US" sz="1000" b="1" dirty="0" smtClean="0">
                <a:latin typeface="+mn-lt"/>
              </a:rPr>
              <a:t>, </a:t>
            </a:r>
            <a:r>
              <a:rPr lang="pl-PL" sz="1000" b="1" dirty="0" smtClean="0">
                <a:latin typeface="+mn-lt"/>
              </a:rPr>
              <a:t>Warsaw</a:t>
            </a:r>
            <a:r>
              <a:rPr lang="en-US" sz="1000" b="1" dirty="0" smtClean="0">
                <a:latin typeface="+mn-lt"/>
              </a:rPr>
              <a:t>, </a:t>
            </a:r>
            <a:r>
              <a:rPr lang="pl-PL" sz="1000" b="1" dirty="0" smtClean="0">
                <a:latin typeface="+mn-lt"/>
              </a:rPr>
              <a:t>POLAND</a:t>
            </a:r>
            <a:endParaRPr lang="en-US" sz="1000" b="1" dirty="0">
              <a:latin typeface="+mn-lt"/>
            </a:endParaRPr>
          </a:p>
        </p:txBody>
      </p:sp>
      <p:pic>
        <p:nvPicPr>
          <p:cNvPr id="141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668313"/>
            <a:ext cx="191452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131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42059" y="450976"/>
            <a:ext cx="1296144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131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48636" y="548680"/>
            <a:ext cx="647700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131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51948" y="548680"/>
            <a:ext cx="97155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1318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11713" y="649263"/>
            <a:ext cx="1311933" cy="880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CAA491-A76B-4D42-87CB-8F22694DCEB0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3" name="Text Box 95"/>
          <p:cNvSpPr txBox="1">
            <a:spLocks noChangeArrowheads="1"/>
          </p:cNvSpPr>
          <p:nvPr/>
        </p:nvSpPr>
        <p:spPr bwMode="auto">
          <a:xfrm>
            <a:off x="755576" y="844994"/>
            <a:ext cx="6740220" cy="511768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r>
              <a:rPr lang="en-US" b="1" dirty="0" err="1" smtClean="0">
                <a:latin typeface="+mj-lt"/>
              </a:rPr>
              <a:t>CEP@LHCb</a:t>
            </a:r>
            <a:endParaRPr lang="en-US" b="1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en-US" b="1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en-US" sz="1600" b="1" dirty="0" smtClean="0">
                <a:latin typeface="+mj-lt"/>
              </a:rPr>
              <a:t> </a:t>
            </a:r>
            <a:r>
              <a:rPr lang="en-US" sz="1600" dirty="0" smtClean="0">
                <a:latin typeface="+mj-lt"/>
              </a:rPr>
              <a:t>Ah, and such events are very</a:t>
            </a:r>
            <a:r>
              <a:rPr lang="pl-PL" sz="1600" dirty="0" smtClean="0">
                <a:latin typeface="+mj-lt"/>
              </a:rPr>
              <a:t>, </a:t>
            </a:r>
            <a:r>
              <a:rPr lang="pl-PL" sz="1600" dirty="0" err="1" smtClean="0">
                <a:latin typeface="+mj-lt"/>
              </a:rPr>
              <a:t>very</a:t>
            </a:r>
            <a:r>
              <a:rPr lang="en-US" sz="1600" dirty="0" smtClean="0">
                <a:latin typeface="+mj-lt"/>
              </a:rPr>
              <a:t> unusual for </a:t>
            </a:r>
            <a:r>
              <a:rPr lang="en-US" sz="1600" dirty="0" err="1" smtClean="0">
                <a:latin typeface="+mj-lt"/>
              </a:rPr>
              <a:t>LHCb</a:t>
            </a:r>
            <a:r>
              <a:rPr lang="en-US" sz="1600" dirty="0" smtClean="0">
                <a:latin typeface="+mj-lt"/>
              </a:rPr>
              <a:t>…</a:t>
            </a: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en-US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en-US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en-US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en-US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en-US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en-US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en-US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en-US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en-US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en-US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en-US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en-US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en-US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en-US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en-US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en-US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en-US" sz="1600" dirty="0" smtClean="0">
                <a:latin typeface="+mj-lt"/>
              </a:rPr>
              <a:t> </a:t>
            </a:r>
            <a:r>
              <a:rPr lang="en-US" sz="1600" dirty="0" err="1" smtClean="0">
                <a:latin typeface="+mj-lt"/>
              </a:rPr>
              <a:t>LHCb</a:t>
            </a:r>
            <a:r>
              <a:rPr lang="en-US" sz="1600" dirty="0" smtClean="0">
                <a:latin typeface="+mj-lt"/>
              </a:rPr>
              <a:t> trigger</a:t>
            </a:r>
            <a:r>
              <a:rPr lang="pl-PL" sz="1600" dirty="0" smtClean="0">
                <a:latin typeface="+mj-lt"/>
              </a:rPr>
              <a:t> system</a:t>
            </a:r>
            <a:r>
              <a:rPr lang="en-US" sz="1600" dirty="0" smtClean="0">
                <a:latin typeface="+mj-lt"/>
              </a:rPr>
              <a:t> is amazing enough to select both types…</a:t>
            </a:r>
            <a:endParaRPr lang="pl-PL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pl-PL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r>
              <a:rPr lang="pl-PL" sz="1100" dirty="0" smtClean="0">
                <a:latin typeface="+mj-lt"/>
              </a:rPr>
              <a:t>(</a:t>
            </a:r>
            <a:r>
              <a:rPr lang="pl-PL" sz="1100" b="1" dirty="0" err="1" smtClean="0">
                <a:latin typeface="+mj-lt"/>
              </a:rPr>
              <a:t>Example</a:t>
            </a:r>
            <a:r>
              <a:rPr lang="pl-PL" sz="1100" b="1" dirty="0" smtClean="0">
                <a:latin typeface="+mj-lt"/>
              </a:rPr>
              <a:t> </a:t>
            </a:r>
            <a:r>
              <a:rPr lang="pl-PL" sz="1100" b="1" dirty="0" err="1" smtClean="0">
                <a:latin typeface="+mj-lt"/>
              </a:rPr>
              <a:t>copied</a:t>
            </a:r>
            <a:r>
              <a:rPr lang="pl-PL" sz="1100" b="1" dirty="0" smtClean="0">
                <a:latin typeface="+mj-lt"/>
              </a:rPr>
              <a:t> </a:t>
            </a:r>
            <a:r>
              <a:rPr lang="pl-PL" sz="1100" b="1" dirty="0" err="1" smtClean="0">
                <a:latin typeface="+mj-lt"/>
              </a:rPr>
              <a:t>from</a:t>
            </a:r>
            <a:r>
              <a:rPr lang="pl-PL" sz="1100" b="1" dirty="0" smtClean="0">
                <a:latin typeface="+mj-lt"/>
              </a:rPr>
              <a:t> Paula Collins talk </a:t>
            </a:r>
            <a:r>
              <a:rPr lang="pl-PL" sz="1100" dirty="0" smtClean="0">
                <a:latin typeface="+mj-lt"/>
              </a:rPr>
              <a:t>– </a:t>
            </a:r>
            <a:r>
              <a:rPr lang="pl-PL" sz="1100" b="1" dirty="0" err="1" smtClean="0">
                <a:solidFill>
                  <a:srgbClr val="C00000"/>
                </a:solidFill>
                <a:latin typeface="+mj-lt"/>
              </a:rPr>
              <a:t>thanks</a:t>
            </a:r>
            <a:r>
              <a:rPr lang="pl-PL" sz="1100" dirty="0" smtClean="0">
                <a:latin typeface="+mj-lt"/>
              </a:rPr>
              <a:t>!)</a:t>
            </a:r>
            <a:endParaRPr lang="en-US" sz="1100" dirty="0" smtClean="0">
              <a:latin typeface="+mj-lt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2320" y="548680"/>
            <a:ext cx="112395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541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84012" y="2564904"/>
            <a:ext cx="3271964" cy="2148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541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16550" y="2564905"/>
            <a:ext cx="3183842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pole tekstowe 7"/>
          <p:cNvSpPr txBox="1"/>
          <p:nvPr/>
        </p:nvSpPr>
        <p:spPr>
          <a:xfrm>
            <a:off x="1538139" y="2113111"/>
            <a:ext cx="2304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mtClean="0">
                <a:latin typeface="+mj-lt"/>
              </a:rPr>
              <a:t>„Regular” LHCb event</a:t>
            </a:r>
            <a:endParaRPr lang="en-US" sz="1400">
              <a:latin typeface="+mj-lt"/>
            </a:endParaRPr>
          </a:p>
        </p:txBody>
      </p:sp>
      <p:sp>
        <p:nvSpPr>
          <p:cNvPr id="10" name="pole tekstowe 9"/>
          <p:cNvSpPr txBox="1"/>
          <p:nvPr/>
        </p:nvSpPr>
        <p:spPr>
          <a:xfrm>
            <a:off x="5349230" y="2119139"/>
            <a:ext cx="2304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mtClean="0">
                <a:latin typeface="+mj-lt"/>
              </a:rPr>
              <a:t>… and a CEP one</a:t>
            </a:r>
            <a:endParaRPr lang="en-US" sz="1400">
              <a:latin typeface="+mj-lt"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453597" cy="304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CAA491-A76B-4D42-87CB-8F22694DCEB0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  <p:sp>
        <p:nvSpPr>
          <p:cNvPr id="3" name="Text Box 95"/>
          <p:cNvSpPr txBox="1">
            <a:spLocks noChangeArrowheads="1"/>
          </p:cNvSpPr>
          <p:nvPr/>
        </p:nvSpPr>
        <p:spPr bwMode="auto">
          <a:xfrm>
            <a:off x="755576" y="844994"/>
            <a:ext cx="6740220" cy="511768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r>
              <a:rPr lang="en-US" b="1" dirty="0" err="1" smtClean="0">
                <a:latin typeface="+mj-lt"/>
              </a:rPr>
              <a:t>CEP@LHCb</a:t>
            </a:r>
            <a:endParaRPr lang="en-US" b="1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en-US" b="1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en-US" sz="1600" b="1" dirty="0" smtClean="0">
                <a:latin typeface="+mj-lt"/>
              </a:rPr>
              <a:t> </a:t>
            </a:r>
            <a:r>
              <a:rPr lang="en-US" sz="1600" dirty="0" smtClean="0">
                <a:latin typeface="+mj-lt"/>
              </a:rPr>
              <a:t>Ah, and such events are very</a:t>
            </a:r>
            <a:r>
              <a:rPr lang="pl-PL" sz="1600" dirty="0" smtClean="0">
                <a:latin typeface="+mj-lt"/>
              </a:rPr>
              <a:t>, </a:t>
            </a:r>
            <a:r>
              <a:rPr lang="pl-PL" sz="1600" dirty="0" err="1" smtClean="0">
                <a:latin typeface="+mj-lt"/>
              </a:rPr>
              <a:t>very</a:t>
            </a:r>
            <a:r>
              <a:rPr lang="en-US" sz="1600" dirty="0" smtClean="0">
                <a:latin typeface="+mj-lt"/>
              </a:rPr>
              <a:t> unusual for the </a:t>
            </a:r>
            <a:r>
              <a:rPr lang="en-US" sz="1600" dirty="0" err="1" smtClean="0">
                <a:latin typeface="+mj-lt"/>
              </a:rPr>
              <a:t>LHCb</a:t>
            </a:r>
            <a:r>
              <a:rPr lang="en-US" sz="1600" dirty="0" smtClean="0">
                <a:latin typeface="+mj-lt"/>
              </a:rPr>
              <a:t>…</a:t>
            </a: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en-US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en-US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en-US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en-US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en-US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en-US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en-US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en-US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en-US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en-US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en-US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en-US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en-US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en-US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en-US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en-US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en-US" sz="1600" dirty="0" smtClean="0">
                <a:latin typeface="+mj-lt"/>
              </a:rPr>
              <a:t> </a:t>
            </a:r>
            <a:r>
              <a:rPr lang="en-US" sz="1600" dirty="0" err="1" smtClean="0">
                <a:latin typeface="+mj-lt"/>
              </a:rPr>
              <a:t>LHCb</a:t>
            </a:r>
            <a:r>
              <a:rPr lang="en-US" sz="1600" dirty="0" smtClean="0">
                <a:latin typeface="+mj-lt"/>
              </a:rPr>
              <a:t> trigger</a:t>
            </a:r>
            <a:r>
              <a:rPr lang="pl-PL" sz="1600" dirty="0" smtClean="0">
                <a:latin typeface="+mj-lt"/>
              </a:rPr>
              <a:t> system</a:t>
            </a:r>
            <a:r>
              <a:rPr lang="en-US" sz="1600" dirty="0" smtClean="0">
                <a:latin typeface="+mj-lt"/>
              </a:rPr>
              <a:t> is amazing enough to select both types…</a:t>
            </a:r>
            <a:endParaRPr lang="pl-PL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pl-PL" sz="1600" dirty="0" smtClean="0">
              <a:latin typeface="+mj-lt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2320" y="548680"/>
            <a:ext cx="112395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pole tekstowe 6"/>
          <p:cNvSpPr txBox="1"/>
          <p:nvPr/>
        </p:nvSpPr>
        <p:spPr>
          <a:xfrm>
            <a:off x="1538139" y="2113111"/>
            <a:ext cx="2304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mtClean="0">
                <a:latin typeface="+mj-lt"/>
              </a:rPr>
              <a:t>„Regular” LHCb event</a:t>
            </a:r>
            <a:endParaRPr lang="en-US" sz="1400">
              <a:latin typeface="+mj-lt"/>
            </a:endParaRPr>
          </a:p>
        </p:txBody>
      </p:sp>
      <p:sp>
        <p:nvSpPr>
          <p:cNvPr id="8" name="pole tekstowe 7"/>
          <p:cNvSpPr txBox="1"/>
          <p:nvPr/>
        </p:nvSpPr>
        <p:spPr>
          <a:xfrm>
            <a:off x="5349230" y="2119139"/>
            <a:ext cx="2304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mtClean="0">
                <a:latin typeface="+mj-lt"/>
              </a:rPr>
              <a:t>… and a CEP one</a:t>
            </a:r>
            <a:endParaRPr lang="en-US" sz="1400">
              <a:latin typeface="+mj-lt"/>
            </a:endParaRPr>
          </a:p>
        </p:txBody>
      </p:sp>
      <p:pic>
        <p:nvPicPr>
          <p:cNvPr id="1638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5" y="2596784"/>
            <a:ext cx="3947127" cy="2344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4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7" y="2757456"/>
            <a:ext cx="3168353" cy="218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453597" cy="304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CAA491-A76B-4D42-87CB-8F22694DCEB0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53597" cy="304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95"/>
          <p:cNvSpPr txBox="1">
            <a:spLocks noChangeArrowheads="1"/>
          </p:cNvSpPr>
          <p:nvPr/>
        </p:nvSpPr>
        <p:spPr bwMode="auto">
          <a:xfrm>
            <a:off x="755576" y="764704"/>
            <a:ext cx="6945789" cy="563365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r>
              <a:rPr lang="en-US" b="1" dirty="0" smtClean="0">
                <a:latin typeface="+mj-lt"/>
              </a:rPr>
              <a:t>CEP with </a:t>
            </a:r>
            <a:r>
              <a:rPr lang="en-US" b="1" dirty="0" err="1" smtClean="0">
                <a:latin typeface="+mj-lt"/>
              </a:rPr>
              <a:t>di-muon</a:t>
            </a:r>
            <a:r>
              <a:rPr lang="en-US" b="1" dirty="0" smtClean="0">
                <a:latin typeface="+mj-lt"/>
              </a:rPr>
              <a:t> final state</a:t>
            </a: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en-US" b="1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en-US" b="1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en-US" b="1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en-US" b="1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en-US" b="1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en-US" b="1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en-US" b="1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en-US" b="1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en-US" b="1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en-US" b="1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en-US" b="1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en-US" b="1" dirty="0" smtClean="0">
                <a:latin typeface="+mj-lt"/>
              </a:rPr>
              <a:t> </a:t>
            </a:r>
            <a:r>
              <a:rPr lang="en-US" dirty="0" smtClean="0">
                <a:latin typeface="+mj-lt"/>
              </a:rPr>
              <a:t>Elastic scattering with intact and un-tagged protons</a:t>
            </a: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en-US" b="1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en-US" b="1" dirty="0" smtClean="0">
                <a:latin typeface="+mj-lt"/>
              </a:rPr>
              <a:t> </a:t>
            </a:r>
            <a:r>
              <a:rPr lang="en-US" dirty="0" smtClean="0">
                <a:latin typeface="+mj-lt"/>
              </a:rPr>
              <a:t>Proceed via exchange of </a:t>
            </a:r>
            <a:r>
              <a:rPr lang="en-US" dirty="0" err="1" smtClean="0">
                <a:latin typeface="+mj-lt"/>
              </a:rPr>
              <a:t>colourless</a:t>
            </a:r>
            <a:r>
              <a:rPr lang="en-US" dirty="0" smtClean="0">
                <a:latin typeface="+mj-lt"/>
              </a:rPr>
              <a:t> objects (γ, </a:t>
            </a:r>
            <a:r>
              <a:rPr lang="en-US" dirty="0" err="1" smtClean="0">
                <a:latin typeface="+mj-lt"/>
              </a:rPr>
              <a:t>pomeron</a:t>
            </a:r>
            <a:r>
              <a:rPr lang="en-US" dirty="0" smtClean="0">
                <a:latin typeface="+mj-lt"/>
              </a:rPr>
              <a:t>)</a:t>
            </a: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en-US" b="1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en-US" b="1" dirty="0" smtClean="0">
                <a:latin typeface="+mj-lt"/>
              </a:rPr>
              <a:t> </a:t>
            </a:r>
            <a:r>
              <a:rPr lang="en-US" dirty="0" smtClean="0">
                <a:latin typeface="+mj-lt"/>
              </a:rPr>
              <a:t>Studied in detail by theorist</a:t>
            </a:r>
            <a:r>
              <a:rPr lang="pl-PL" dirty="0" smtClean="0">
                <a:latin typeface="+mj-lt"/>
              </a:rPr>
              <a:t>s</a:t>
            </a: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en-US" dirty="0" smtClean="0">
              <a:latin typeface="+mj-lt"/>
            </a:endParaRPr>
          </a:p>
          <a:p>
            <a:pPr lvl="1"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en-US" dirty="0" smtClean="0">
                <a:latin typeface="+mj-lt"/>
              </a:rPr>
              <a:t> </a:t>
            </a:r>
            <a:r>
              <a:rPr lang="en-US" sz="1600" b="1" dirty="0" smtClean="0">
                <a:latin typeface="+mj-lt"/>
              </a:rPr>
              <a:t>LPAIR</a:t>
            </a:r>
            <a:r>
              <a:rPr lang="en-US" dirty="0" smtClean="0"/>
              <a:t> </a:t>
            </a:r>
            <a:r>
              <a:rPr lang="en-US" sz="900" dirty="0" smtClean="0">
                <a:latin typeface="+mj-lt"/>
              </a:rPr>
              <a:t>(</a:t>
            </a:r>
            <a:r>
              <a:rPr lang="en-US" sz="900" b="1" dirty="0" smtClean="0">
                <a:solidFill>
                  <a:srgbClr val="8E220C"/>
                </a:solidFill>
                <a:latin typeface="+mj-lt"/>
              </a:rPr>
              <a:t>A.G </a:t>
            </a:r>
            <a:r>
              <a:rPr lang="en-US" sz="900" b="1" dirty="0" err="1" smtClean="0">
                <a:solidFill>
                  <a:srgbClr val="8E220C"/>
                </a:solidFill>
                <a:latin typeface="+mj-lt"/>
              </a:rPr>
              <a:t>Shamov</a:t>
            </a:r>
            <a:r>
              <a:rPr lang="en-US" sz="900" b="1" dirty="0" smtClean="0">
                <a:solidFill>
                  <a:srgbClr val="8E220C"/>
                </a:solidFill>
                <a:latin typeface="+mj-lt"/>
              </a:rPr>
              <a:t> and V.I </a:t>
            </a:r>
            <a:r>
              <a:rPr lang="en-US" sz="900" b="1" dirty="0" err="1" smtClean="0">
                <a:solidFill>
                  <a:srgbClr val="8E220C"/>
                </a:solidFill>
                <a:latin typeface="+mj-lt"/>
              </a:rPr>
              <a:t>Telnov</a:t>
            </a:r>
            <a:r>
              <a:rPr lang="en-US" sz="900" b="1" dirty="0" smtClean="0">
                <a:solidFill>
                  <a:srgbClr val="8E220C"/>
                </a:solidFill>
                <a:latin typeface="+mj-lt"/>
              </a:rPr>
              <a:t>, NIM A, 494 (2002), 51</a:t>
            </a:r>
            <a:r>
              <a:rPr lang="en-US" sz="900" dirty="0" smtClean="0">
                <a:latin typeface="+mj-lt"/>
              </a:rPr>
              <a:t>)</a:t>
            </a:r>
          </a:p>
          <a:p>
            <a:pPr lvl="1"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en-US" dirty="0" smtClean="0">
                <a:latin typeface="+mj-lt"/>
              </a:rPr>
              <a:t> </a:t>
            </a:r>
            <a:r>
              <a:rPr lang="en-US" sz="1600" b="1" dirty="0" err="1" smtClean="0">
                <a:latin typeface="+mj-lt"/>
              </a:rPr>
              <a:t>STARlight</a:t>
            </a:r>
            <a:r>
              <a:rPr lang="en-US" dirty="0" smtClean="0">
                <a:latin typeface="+mj-lt"/>
              </a:rPr>
              <a:t> </a:t>
            </a:r>
            <a:r>
              <a:rPr lang="en-US" sz="900" dirty="0" smtClean="0">
                <a:latin typeface="+mj-lt"/>
              </a:rPr>
              <a:t>(</a:t>
            </a:r>
            <a:r>
              <a:rPr lang="en-US" sz="900" b="1" dirty="0" smtClean="0">
                <a:solidFill>
                  <a:srgbClr val="8E220C"/>
                </a:solidFill>
                <a:latin typeface="+mj-lt"/>
              </a:rPr>
              <a:t>S.R. Klein and J. </a:t>
            </a:r>
            <a:r>
              <a:rPr lang="en-US" sz="900" b="1" dirty="0" err="1" smtClean="0">
                <a:solidFill>
                  <a:srgbClr val="8E220C"/>
                </a:solidFill>
                <a:latin typeface="+mj-lt"/>
              </a:rPr>
              <a:t>Nystrand</a:t>
            </a:r>
            <a:r>
              <a:rPr lang="en-US" sz="900" b="1" dirty="0" smtClean="0">
                <a:solidFill>
                  <a:srgbClr val="8E220C"/>
                </a:solidFill>
                <a:latin typeface="+mj-lt"/>
              </a:rPr>
              <a:t>, Phys. Rev. </a:t>
            </a:r>
            <a:r>
              <a:rPr lang="en-US" sz="900" b="1" dirty="0" err="1" smtClean="0">
                <a:solidFill>
                  <a:srgbClr val="8E220C"/>
                </a:solidFill>
                <a:latin typeface="+mj-lt"/>
              </a:rPr>
              <a:t>Lett</a:t>
            </a:r>
            <a:r>
              <a:rPr lang="en-US" sz="900" b="1" dirty="0" smtClean="0">
                <a:solidFill>
                  <a:srgbClr val="8E220C"/>
                </a:solidFill>
                <a:latin typeface="+mj-lt"/>
              </a:rPr>
              <a:t>., 92 (2004), 142003</a:t>
            </a:r>
            <a:r>
              <a:rPr lang="en-US" sz="900" dirty="0" smtClean="0">
                <a:latin typeface="+mj-lt"/>
              </a:rPr>
              <a:t>)</a:t>
            </a:r>
          </a:p>
          <a:p>
            <a:pPr lvl="1"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en-US" dirty="0" smtClean="0">
                <a:latin typeface="+mj-lt"/>
              </a:rPr>
              <a:t> </a:t>
            </a:r>
            <a:r>
              <a:rPr lang="en-US" sz="1600" b="1" dirty="0" err="1" smtClean="0">
                <a:latin typeface="+mj-lt"/>
              </a:rPr>
              <a:t>SuperChiC</a:t>
            </a:r>
            <a:r>
              <a:rPr lang="en-US" b="1" dirty="0" smtClean="0">
                <a:latin typeface="+mj-lt"/>
              </a:rPr>
              <a:t> </a:t>
            </a:r>
            <a:r>
              <a:rPr lang="en-US" sz="900" dirty="0" smtClean="0"/>
              <a:t>(</a:t>
            </a:r>
            <a:r>
              <a:rPr lang="en-US" sz="900" b="1" dirty="0" smtClean="0">
                <a:solidFill>
                  <a:srgbClr val="8E220C"/>
                </a:solidFill>
                <a:latin typeface="+mj-lt"/>
              </a:rPr>
              <a:t>L.A. Harland-Lang, V.A. </a:t>
            </a:r>
            <a:r>
              <a:rPr lang="en-US" sz="900" b="1" dirty="0" err="1" smtClean="0">
                <a:solidFill>
                  <a:srgbClr val="8E220C"/>
                </a:solidFill>
                <a:latin typeface="+mj-lt"/>
              </a:rPr>
              <a:t>Khoze</a:t>
            </a:r>
            <a:r>
              <a:rPr lang="en-US" sz="900" b="1" dirty="0" smtClean="0">
                <a:solidFill>
                  <a:srgbClr val="8E220C"/>
                </a:solidFill>
                <a:latin typeface="+mj-lt"/>
              </a:rPr>
              <a:t>, M.G. </a:t>
            </a:r>
            <a:r>
              <a:rPr lang="en-US" sz="900" b="1" dirty="0" err="1" smtClean="0">
                <a:solidFill>
                  <a:srgbClr val="8E220C"/>
                </a:solidFill>
                <a:latin typeface="+mj-lt"/>
              </a:rPr>
              <a:t>Ryskin</a:t>
            </a:r>
            <a:r>
              <a:rPr lang="en-US" sz="900" b="1" dirty="0" smtClean="0">
                <a:solidFill>
                  <a:srgbClr val="8E220C"/>
                </a:solidFill>
                <a:latin typeface="+mj-lt"/>
              </a:rPr>
              <a:t> and W.J. </a:t>
            </a:r>
            <a:r>
              <a:rPr lang="en-US" sz="900" b="1" dirty="0" err="1" smtClean="0">
                <a:solidFill>
                  <a:srgbClr val="8E220C"/>
                </a:solidFill>
                <a:latin typeface="+mj-lt"/>
              </a:rPr>
              <a:t>Stirling</a:t>
            </a:r>
            <a:r>
              <a:rPr lang="en-US" sz="900" b="1" dirty="0" smtClean="0">
                <a:solidFill>
                  <a:srgbClr val="8E220C"/>
                </a:solidFill>
                <a:latin typeface="+mj-lt"/>
              </a:rPr>
              <a:t>,</a:t>
            </a:r>
          </a:p>
          <a:p>
            <a:pPr lvl="1"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r>
              <a:rPr lang="en-US" sz="900" b="1" dirty="0" smtClean="0">
                <a:solidFill>
                  <a:srgbClr val="8E220C"/>
                </a:solidFill>
                <a:latin typeface="+mj-lt"/>
              </a:rPr>
              <a:t>                                 </a:t>
            </a:r>
            <a:r>
              <a:rPr lang="pl-PL" sz="900" b="1" dirty="0" smtClean="0">
                <a:solidFill>
                  <a:srgbClr val="8E220C"/>
                </a:solidFill>
                <a:latin typeface="+mj-lt"/>
              </a:rPr>
              <a:t>    </a:t>
            </a:r>
            <a:r>
              <a:rPr lang="en-US" sz="900" b="1" dirty="0" smtClean="0">
                <a:solidFill>
                  <a:srgbClr val="8E220C"/>
                </a:solidFill>
                <a:latin typeface="+mj-lt"/>
              </a:rPr>
              <a:t>Eur. Phys. J. C, 65 (2010), 433</a:t>
            </a:r>
            <a:r>
              <a:rPr lang="en-US" sz="900" dirty="0" smtClean="0"/>
              <a:t>)</a:t>
            </a:r>
            <a:endParaRPr lang="en-US" sz="1600" dirty="0" smtClean="0">
              <a:latin typeface="+mj-lt"/>
            </a:endParaRPr>
          </a:p>
        </p:txBody>
      </p:sp>
      <p:pic>
        <p:nvPicPr>
          <p:cNvPr id="1648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421802"/>
            <a:ext cx="7521079" cy="2105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486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pic>
        <p:nvPicPr>
          <p:cNvPr id="164867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71600" y="1268760"/>
            <a:ext cx="1200150" cy="276225"/>
          </a:xfrm>
          <a:prstGeom prst="rect">
            <a:avLst/>
          </a:prstGeom>
          <a:noFill/>
        </p:spPr>
      </p:pic>
      <p:sp>
        <p:nvSpPr>
          <p:cNvPr id="16487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pic>
        <p:nvPicPr>
          <p:cNvPr id="164869" name="Picture 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83521" y="1287810"/>
            <a:ext cx="1828800" cy="276225"/>
          </a:xfrm>
          <a:prstGeom prst="rect">
            <a:avLst/>
          </a:prstGeom>
          <a:noFill/>
        </p:spPr>
      </p:pic>
      <p:sp>
        <p:nvSpPr>
          <p:cNvPr id="16487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pic>
        <p:nvPicPr>
          <p:cNvPr id="164871" name="Picture 7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53733" y="1278285"/>
            <a:ext cx="1905000" cy="276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CAA491-A76B-4D42-87CB-8F22694DCEB0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  <p:pic>
        <p:nvPicPr>
          <p:cNvPr id="1669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38" y="1521718"/>
            <a:ext cx="6715125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95"/>
          <p:cNvSpPr txBox="1">
            <a:spLocks noChangeArrowheads="1"/>
          </p:cNvSpPr>
          <p:nvPr/>
        </p:nvSpPr>
        <p:spPr bwMode="auto">
          <a:xfrm>
            <a:off x="755576" y="764704"/>
            <a:ext cx="3221051" cy="576247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r>
              <a:rPr lang="pl-PL" b="1" dirty="0" err="1" smtClean="0">
                <a:latin typeface="+mj-lt"/>
              </a:rPr>
              <a:t>Published</a:t>
            </a:r>
            <a:r>
              <a:rPr lang="pl-PL" b="1" dirty="0" smtClean="0">
                <a:latin typeface="+mj-lt"/>
              </a:rPr>
              <a:t> </a:t>
            </a:r>
            <a:r>
              <a:rPr lang="pl-PL" b="1" dirty="0" err="1" smtClean="0">
                <a:latin typeface="+mj-lt"/>
              </a:rPr>
              <a:t>papers</a:t>
            </a:r>
            <a:endParaRPr lang="pl-PL" b="1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pl-PL" b="1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pl-PL" b="1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pl-PL" b="1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pl-PL" b="1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pl-PL" b="1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pl-PL" b="1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pl-PL" b="1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pl-PL" b="1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pl-PL" b="1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pl-PL" b="1" dirty="0" smtClean="0">
                <a:latin typeface="+mj-lt"/>
              </a:rPr>
              <a:t> </a:t>
            </a:r>
            <a:r>
              <a:rPr lang="pl-PL" b="1" dirty="0" smtClean="0">
                <a:solidFill>
                  <a:srgbClr val="8E220C"/>
                </a:solidFill>
                <a:latin typeface="+mj-lt"/>
              </a:rPr>
              <a:t>2010 data </a:t>
            </a:r>
            <a:r>
              <a:rPr lang="pl-PL" dirty="0" smtClean="0">
                <a:latin typeface="+mj-lt"/>
              </a:rPr>
              <a:t>(~ 37 pb</a:t>
            </a:r>
            <a:r>
              <a:rPr lang="pl-PL" baseline="30000" dirty="0" smtClean="0">
                <a:latin typeface="+mj-lt"/>
              </a:rPr>
              <a:t>-1</a:t>
            </a:r>
            <a:r>
              <a:rPr lang="pl-PL" dirty="0" smtClean="0">
                <a:latin typeface="+mj-lt"/>
              </a:rPr>
              <a:t>)</a:t>
            </a: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pl-PL" b="1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pl-PL" b="1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pl-PL" b="1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pl-PL" b="1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pl-PL" b="1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pl-PL" b="1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pl-PL" b="1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pl-PL" b="1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pl-PL" b="1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pl-PL" b="1" dirty="0" smtClean="0"/>
              <a:t> </a:t>
            </a:r>
            <a:r>
              <a:rPr lang="pl-PL" b="1" dirty="0" smtClean="0">
                <a:solidFill>
                  <a:srgbClr val="8E220C"/>
                </a:solidFill>
                <a:latin typeface="+mj-lt"/>
              </a:rPr>
              <a:t>2011 data </a:t>
            </a:r>
            <a:r>
              <a:rPr lang="pl-PL" dirty="0" smtClean="0">
                <a:latin typeface="+mj-lt"/>
              </a:rPr>
              <a:t>(~ 930 pb</a:t>
            </a:r>
            <a:r>
              <a:rPr lang="pl-PL" baseline="30000" dirty="0" smtClean="0">
                <a:latin typeface="+mj-lt"/>
              </a:rPr>
              <a:t>-1</a:t>
            </a:r>
            <a:r>
              <a:rPr lang="pl-PL" dirty="0" smtClean="0">
                <a:latin typeface="+mj-lt"/>
              </a:rPr>
              <a:t>)</a:t>
            </a:r>
            <a:endParaRPr lang="pl-PL" b="1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pl-PL" b="1" dirty="0" smtClean="0">
              <a:latin typeface="+mj-lt"/>
            </a:endParaRPr>
          </a:p>
        </p:txBody>
      </p:sp>
      <p:pic>
        <p:nvPicPr>
          <p:cNvPr id="16691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5863" y="3784823"/>
            <a:ext cx="6772275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453597" cy="304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683568" y="620688"/>
            <a:ext cx="5760640" cy="50405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lnSpc>
                <a:spcPct val="120000"/>
              </a:lnSpc>
              <a:defRPr/>
            </a:pPr>
            <a:r>
              <a:rPr lang="pl-PL" sz="2000" b="1" dirty="0" err="1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Current</a:t>
            </a:r>
            <a:r>
              <a:rPr lang="pl-PL" sz="2000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 </a:t>
            </a:r>
            <a:r>
              <a:rPr lang="pl-PL" sz="2000" b="1" dirty="0" err="1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results</a:t>
            </a:r>
            <a:endParaRPr lang="en-GB" sz="2000" b="1" dirty="0">
              <a:ln w="12700">
                <a:noFill/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</a:endParaRPr>
          </a:p>
        </p:txBody>
      </p:sp>
      <p:sp>
        <p:nvSpPr>
          <p:cNvPr id="8" name="Elipsa 7"/>
          <p:cNvSpPr/>
          <p:nvPr/>
        </p:nvSpPr>
        <p:spPr>
          <a:xfrm>
            <a:off x="1187624" y="4509120"/>
            <a:ext cx="1080120" cy="36004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CAA491-A76B-4D42-87CB-8F22694DCEB0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  <p:sp>
        <p:nvSpPr>
          <p:cNvPr id="3" name="Text Box 95"/>
          <p:cNvSpPr txBox="1">
            <a:spLocks noChangeArrowheads="1"/>
          </p:cNvSpPr>
          <p:nvPr/>
        </p:nvSpPr>
        <p:spPr bwMode="auto">
          <a:xfrm>
            <a:off x="755576" y="764704"/>
            <a:ext cx="7725490" cy="524720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r>
              <a:rPr lang="pl-PL" b="1" dirty="0" err="1" smtClean="0">
                <a:latin typeface="+mj-lt"/>
              </a:rPr>
              <a:t>Signal</a:t>
            </a:r>
            <a:r>
              <a:rPr lang="pl-PL" b="1" dirty="0" smtClean="0">
                <a:latin typeface="+mj-lt"/>
              </a:rPr>
              <a:t> </a:t>
            </a:r>
            <a:r>
              <a:rPr lang="pl-PL" b="1" dirty="0" err="1" smtClean="0">
                <a:latin typeface="+mj-lt"/>
              </a:rPr>
              <a:t>selection</a:t>
            </a:r>
            <a:r>
              <a:rPr lang="pl-PL" b="1" dirty="0" smtClean="0">
                <a:latin typeface="+mj-lt"/>
              </a:rPr>
              <a:t> (</a:t>
            </a:r>
            <a:r>
              <a:rPr lang="pl-PL" b="1" dirty="0" err="1" smtClean="0">
                <a:latin typeface="+mj-lt"/>
              </a:rPr>
              <a:t>highlights</a:t>
            </a:r>
            <a:r>
              <a:rPr lang="pl-PL" b="1" dirty="0" smtClean="0">
                <a:latin typeface="+mj-lt"/>
              </a:rPr>
              <a:t>)</a:t>
            </a: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pl-PL" b="1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pl-PL" b="1" dirty="0" smtClean="0">
                <a:latin typeface="+mj-lt"/>
              </a:rPr>
              <a:t> </a:t>
            </a:r>
            <a:r>
              <a:rPr lang="pl-PL" b="1" dirty="0" err="1" smtClean="0">
                <a:solidFill>
                  <a:srgbClr val="8E220C"/>
                </a:solidFill>
                <a:latin typeface="+mj-lt"/>
              </a:rPr>
              <a:t>Low</a:t>
            </a:r>
            <a:r>
              <a:rPr lang="pl-PL" b="1" dirty="0" smtClean="0">
                <a:solidFill>
                  <a:srgbClr val="8E220C"/>
                </a:solidFill>
                <a:latin typeface="+mj-lt"/>
              </a:rPr>
              <a:t> </a:t>
            </a:r>
            <a:r>
              <a:rPr lang="pl-PL" b="1" dirty="0" err="1" smtClean="0">
                <a:solidFill>
                  <a:srgbClr val="8E220C"/>
                </a:solidFill>
                <a:latin typeface="+mj-lt"/>
              </a:rPr>
              <a:t>level</a:t>
            </a:r>
            <a:r>
              <a:rPr lang="pl-PL" b="1" dirty="0" smtClean="0">
                <a:solidFill>
                  <a:srgbClr val="8E220C"/>
                </a:solidFill>
                <a:latin typeface="+mj-lt"/>
              </a:rPr>
              <a:t> (hardware) </a:t>
            </a:r>
            <a:r>
              <a:rPr lang="pl-PL" b="1" dirty="0" err="1" smtClean="0">
                <a:solidFill>
                  <a:srgbClr val="8E220C"/>
                </a:solidFill>
                <a:latin typeface="+mj-lt"/>
              </a:rPr>
              <a:t>trigger</a:t>
            </a:r>
            <a:r>
              <a:rPr lang="pl-PL" b="1" dirty="0" smtClean="0">
                <a:solidFill>
                  <a:srgbClr val="8E220C"/>
                </a:solidFill>
                <a:latin typeface="+mj-lt"/>
              </a:rPr>
              <a:t> L0</a:t>
            </a:r>
          </a:p>
          <a:p>
            <a:pPr lvl="1"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pl-PL" b="1" dirty="0" smtClean="0">
              <a:solidFill>
                <a:srgbClr val="8E220C"/>
              </a:solidFill>
              <a:latin typeface="+mj-lt"/>
            </a:endParaRPr>
          </a:p>
          <a:p>
            <a:pPr lvl="1"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pl-PL" b="1" dirty="0" smtClean="0">
                <a:solidFill>
                  <a:srgbClr val="8E220C"/>
                </a:solidFill>
                <a:latin typeface="+mj-lt"/>
              </a:rPr>
              <a:t> </a:t>
            </a:r>
            <a:r>
              <a:rPr lang="pl-PL" dirty="0" smtClean="0">
                <a:latin typeface="+mj-lt"/>
              </a:rPr>
              <a:t>a </a:t>
            </a:r>
            <a:r>
              <a:rPr lang="pl-PL" dirty="0" err="1" smtClean="0">
                <a:latin typeface="+mj-lt"/>
              </a:rPr>
              <a:t>muon</a:t>
            </a:r>
            <a:r>
              <a:rPr lang="pl-PL" dirty="0" smtClean="0">
                <a:latin typeface="+mj-lt"/>
              </a:rPr>
              <a:t> </a:t>
            </a:r>
            <a:r>
              <a:rPr lang="pl-PL" dirty="0" err="1" smtClean="0">
                <a:latin typeface="+mj-lt"/>
              </a:rPr>
              <a:t>candidate</a:t>
            </a:r>
            <a:r>
              <a:rPr lang="pl-PL" dirty="0" smtClean="0">
                <a:latin typeface="+mj-lt"/>
              </a:rPr>
              <a:t>, </a:t>
            </a:r>
            <a:r>
              <a:rPr lang="pl-PL" dirty="0" err="1" smtClean="0">
                <a:latin typeface="+mj-lt"/>
              </a:rPr>
              <a:t>p</a:t>
            </a:r>
            <a:r>
              <a:rPr lang="pl-PL" baseline="-25000" dirty="0" err="1" smtClean="0">
                <a:latin typeface="+mj-lt"/>
              </a:rPr>
              <a:t>T</a:t>
            </a:r>
            <a:r>
              <a:rPr lang="pl-PL" dirty="0" smtClean="0">
                <a:latin typeface="+mj-lt"/>
              </a:rPr>
              <a:t> &gt; 400 </a:t>
            </a:r>
            <a:r>
              <a:rPr lang="pl-PL" dirty="0" err="1" smtClean="0">
                <a:latin typeface="+mj-lt"/>
              </a:rPr>
              <a:t>MeV</a:t>
            </a:r>
            <a:endParaRPr lang="pl-PL" dirty="0" smtClean="0">
              <a:latin typeface="+mj-lt"/>
            </a:endParaRPr>
          </a:p>
          <a:p>
            <a:pPr lvl="1"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pl-PL" b="1" dirty="0" smtClean="0">
                <a:solidFill>
                  <a:srgbClr val="8E220C"/>
                </a:solidFill>
                <a:latin typeface="+mj-lt"/>
              </a:rPr>
              <a:t> </a:t>
            </a:r>
            <a:r>
              <a:rPr lang="pl-PL" dirty="0" smtClean="0">
                <a:latin typeface="+mj-lt"/>
              </a:rPr>
              <a:t>a </a:t>
            </a:r>
            <a:r>
              <a:rPr lang="pl-PL" dirty="0" err="1" smtClean="0">
                <a:latin typeface="+mj-lt"/>
              </a:rPr>
              <a:t>di-muon</a:t>
            </a:r>
            <a:r>
              <a:rPr lang="pl-PL" dirty="0" smtClean="0">
                <a:latin typeface="+mj-lt"/>
              </a:rPr>
              <a:t> </a:t>
            </a:r>
            <a:r>
              <a:rPr lang="pl-PL" dirty="0" err="1" smtClean="0">
                <a:latin typeface="+mj-lt"/>
              </a:rPr>
              <a:t>candidate</a:t>
            </a:r>
            <a:r>
              <a:rPr lang="pl-PL" dirty="0" smtClean="0">
                <a:latin typeface="+mj-lt"/>
              </a:rPr>
              <a:t>, </a:t>
            </a:r>
            <a:r>
              <a:rPr lang="pl-PL" dirty="0" err="1" smtClean="0">
                <a:latin typeface="+mj-lt"/>
              </a:rPr>
              <a:t>p</a:t>
            </a:r>
            <a:r>
              <a:rPr lang="pl-PL" baseline="-25000" dirty="0" err="1" smtClean="0">
                <a:latin typeface="+mj-lt"/>
              </a:rPr>
              <a:t>T</a:t>
            </a:r>
            <a:r>
              <a:rPr lang="pl-PL" dirty="0" smtClean="0">
                <a:latin typeface="+mj-lt"/>
              </a:rPr>
              <a:t> &gt; 80 </a:t>
            </a:r>
            <a:r>
              <a:rPr lang="pl-PL" dirty="0" err="1" smtClean="0">
                <a:latin typeface="+mj-lt"/>
              </a:rPr>
              <a:t>MeV</a:t>
            </a:r>
            <a:r>
              <a:rPr lang="pl-PL" dirty="0" smtClean="0">
                <a:latin typeface="+mj-lt"/>
              </a:rPr>
              <a:t> (</a:t>
            </a:r>
            <a:r>
              <a:rPr lang="pl-PL" dirty="0" err="1" smtClean="0">
                <a:latin typeface="+mj-lt"/>
              </a:rPr>
              <a:t>each</a:t>
            </a:r>
            <a:r>
              <a:rPr lang="pl-PL" dirty="0" smtClean="0">
                <a:latin typeface="+mj-lt"/>
              </a:rPr>
              <a:t> </a:t>
            </a:r>
            <a:r>
              <a:rPr lang="pl-PL" dirty="0" err="1" smtClean="0">
                <a:latin typeface="+mj-lt"/>
              </a:rPr>
              <a:t>track</a:t>
            </a:r>
            <a:r>
              <a:rPr lang="pl-PL" dirty="0" smtClean="0">
                <a:latin typeface="+mj-lt"/>
              </a:rPr>
              <a:t>)</a:t>
            </a:r>
          </a:p>
          <a:p>
            <a:pPr lvl="1"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pl-PL" b="1" dirty="0" smtClean="0">
                <a:solidFill>
                  <a:srgbClr val="8E220C"/>
                </a:solidFill>
                <a:latin typeface="+mj-lt"/>
              </a:rPr>
              <a:t> </a:t>
            </a:r>
            <a:r>
              <a:rPr lang="pl-PL" dirty="0" smtClean="0">
                <a:latin typeface="+mj-lt"/>
              </a:rPr>
              <a:t>less </a:t>
            </a:r>
            <a:r>
              <a:rPr lang="pl-PL" dirty="0" err="1" smtClean="0">
                <a:latin typeface="+mj-lt"/>
              </a:rPr>
              <a:t>than</a:t>
            </a:r>
            <a:r>
              <a:rPr lang="pl-PL" dirty="0" smtClean="0">
                <a:latin typeface="+mj-lt"/>
              </a:rPr>
              <a:t> 20 (10 for 2011) SPD </a:t>
            </a:r>
            <a:r>
              <a:rPr lang="pl-PL" dirty="0" err="1" smtClean="0">
                <a:latin typeface="+mj-lt"/>
              </a:rPr>
              <a:t>hits</a:t>
            </a:r>
            <a:endParaRPr lang="pl-PL" dirty="0" smtClean="0">
              <a:latin typeface="+mj-lt"/>
            </a:endParaRPr>
          </a:p>
          <a:p>
            <a:pPr lvl="1"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pl-PL" b="1" dirty="0" smtClean="0">
              <a:solidFill>
                <a:srgbClr val="8E220C"/>
              </a:solidFill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pl-PL" b="1" dirty="0" smtClean="0">
                <a:solidFill>
                  <a:srgbClr val="8E220C"/>
                </a:solidFill>
                <a:latin typeface="+mj-lt"/>
              </a:rPr>
              <a:t> Software HLT (High </a:t>
            </a:r>
            <a:r>
              <a:rPr lang="pl-PL" b="1" dirty="0" err="1" smtClean="0">
                <a:solidFill>
                  <a:srgbClr val="8E220C"/>
                </a:solidFill>
                <a:latin typeface="+mj-lt"/>
              </a:rPr>
              <a:t>Level</a:t>
            </a:r>
            <a:r>
              <a:rPr lang="pl-PL" b="1" dirty="0" smtClean="0">
                <a:solidFill>
                  <a:srgbClr val="8E220C"/>
                </a:solidFill>
                <a:latin typeface="+mj-lt"/>
              </a:rPr>
              <a:t> </a:t>
            </a:r>
            <a:r>
              <a:rPr lang="pl-PL" b="1" dirty="0" err="1" smtClean="0">
                <a:solidFill>
                  <a:srgbClr val="8E220C"/>
                </a:solidFill>
                <a:latin typeface="+mj-lt"/>
              </a:rPr>
              <a:t>Trigger</a:t>
            </a:r>
            <a:r>
              <a:rPr lang="pl-PL" b="1" dirty="0" smtClean="0">
                <a:solidFill>
                  <a:srgbClr val="8E220C"/>
                </a:solidFill>
                <a:latin typeface="+mj-lt"/>
              </a:rPr>
              <a:t>) </a:t>
            </a: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pl-PL" b="1" dirty="0" smtClean="0">
              <a:solidFill>
                <a:srgbClr val="8E220C"/>
              </a:solidFill>
              <a:latin typeface="+mj-lt"/>
            </a:endParaRPr>
          </a:p>
          <a:p>
            <a:pPr lvl="1"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pl-PL" b="1" dirty="0" smtClean="0">
                <a:solidFill>
                  <a:srgbClr val="8E220C"/>
                </a:solidFill>
                <a:latin typeface="+mj-lt"/>
              </a:rPr>
              <a:t> </a:t>
            </a:r>
            <a:r>
              <a:rPr lang="pl-PL" dirty="0" smtClean="0">
                <a:latin typeface="+mj-lt"/>
              </a:rPr>
              <a:t>a </a:t>
            </a:r>
            <a:r>
              <a:rPr lang="pl-PL" dirty="0" err="1" smtClean="0">
                <a:latin typeface="+mj-lt"/>
              </a:rPr>
              <a:t>di-muon</a:t>
            </a:r>
            <a:r>
              <a:rPr lang="pl-PL" dirty="0" smtClean="0">
                <a:latin typeface="+mj-lt"/>
              </a:rPr>
              <a:t> </a:t>
            </a:r>
            <a:r>
              <a:rPr lang="pl-PL" dirty="0" err="1" smtClean="0">
                <a:latin typeface="+mj-lt"/>
              </a:rPr>
              <a:t>candidate</a:t>
            </a:r>
            <a:r>
              <a:rPr lang="pl-PL" dirty="0" smtClean="0">
                <a:latin typeface="+mj-lt"/>
              </a:rPr>
              <a:t> </a:t>
            </a:r>
            <a:r>
              <a:rPr lang="pl-PL" dirty="0" err="1" smtClean="0">
                <a:latin typeface="+mj-lt"/>
              </a:rPr>
              <a:t>p</a:t>
            </a:r>
            <a:r>
              <a:rPr lang="pl-PL" baseline="-25000" dirty="0" err="1" smtClean="0">
                <a:latin typeface="+mj-lt"/>
              </a:rPr>
              <a:t>T</a:t>
            </a:r>
            <a:r>
              <a:rPr lang="pl-PL" dirty="0" smtClean="0">
                <a:latin typeface="+mj-lt"/>
              </a:rPr>
              <a:t> &lt; 800 </a:t>
            </a:r>
            <a:r>
              <a:rPr lang="pl-PL" dirty="0" err="1" smtClean="0">
                <a:latin typeface="+mj-lt"/>
              </a:rPr>
              <a:t>MeV</a:t>
            </a:r>
            <a:endParaRPr lang="pl-PL" dirty="0" smtClean="0">
              <a:latin typeface="+mj-lt"/>
            </a:endParaRPr>
          </a:p>
          <a:p>
            <a:pPr lvl="1"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pl-PL" b="1" dirty="0" smtClean="0">
                <a:solidFill>
                  <a:srgbClr val="8E220C"/>
                </a:solidFill>
                <a:latin typeface="+mj-lt"/>
              </a:rPr>
              <a:t> </a:t>
            </a:r>
            <a:r>
              <a:rPr lang="pl-PL" dirty="0" smtClean="0">
                <a:latin typeface="+mj-lt"/>
              </a:rPr>
              <a:t>M(</a:t>
            </a:r>
            <a:r>
              <a:rPr lang="pl-PL" dirty="0" err="1" smtClean="0">
                <a:latin typeface="+mj-lt"/>
              </a:rPr>
              <a:t>di-muon</a:t>
            </a:r>
            <a:r>
              <a:rPr lang="pl-PL" dirty="0" smtClean="0">
                <a:latin typeface="+mj-lt"/>
              </a:rPr>
              <a:t>) &gt; 2.7 </a:t>
            </a:r>
            <a:r>
              <a:rPr lang="pl-PL" dirty="0" err="1" smtClean="0">
                <a:latin typeface="+mj-lt"/>
              </a:rPr>
              <a:t>GeV</a:t>
            </a:r>
            <a:endParaRPr lang="pl-PL" dirty="0" smtClean="0">
              <a:latin typeface="+mj-lt"/>
            </a:endParaRPr>
          </a:p>
          <a:p>
            <a:pPr lvl="1"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pl-PL" b="1" dirty="0" smtClean="0">
              <a:solidFill>
                <a:srgbClr val="8E220C"/>
              </a:solidFill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pl-PL" b="1" dirty="0" smtClean="0">
                <a:solidFill>
                  <a:srgbClr val="8E220C"/>
                </a:solidFill>
                <a:latin typeface="+mj-lt"/>
              </a:rPr>
              <a:t> </a:t>
            </a:r>
            <a:r>
              <a:rPr lang="pl-PL" b="1" dirty="0" err="1" smtClean="0">
                <a:solidFill>
                  <a:srgbClr val="8E220C"/>
                </a:solidFill>
                <a:latin typeface="+mj-lt"/>
              </a:rPr>
              <a:t>Offline</a:t>
            </a:r>
            <a:r>
              <a:rPr lang="pl-PL" b="1" dirty="0" smtClean="0">
                <a:solidFill>
                  <a:srgbClr val="8E220C"/>
                </a:solidFill>
                <a:latin typeface="+mj-lt"/>
              </a:rPr>
              <a:t> </a:t>
            </a:r>
            <a:r>
              <a:rPr lang="pl-PL" b="1" dirty="0" err="1" smtClean="0">
                <a:solidFill>
                  <a:srgbClr val="8E220C"/>
                </a:solidFill>
                <a:latin typeface="+mj-lt"/>
              </a:rPr>
              <a:t>selection</a:t>
            </a:r>
            <a:endParaRPr lang="pl-PL" b="1" dirty="0" smtClean="0">
              <a:solidFill>
                <a:srgbClr val="8E220C"/>
              </a:solidFill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pl-PL" b="1" dirty="0" smtClean="0">
              <a:solidFill>
                <a:srgbClr val="8E220C"/>
              </a:solidFill>
              <a:latin typeface="+mj-lt"/>
            </a:endParaRPr>
          </a:p>
          <a:p>
            <a:pPr lvl="1"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pl-PL" dirty="0" smtClean="0">
                <a:latin typeface="+mj-lt"/>
              </a:rPr>
              <a:t> </a:t>
            </a:r>
            <a:r>
              <a:rPr lang="pl-PL" dirty="0" err="1" smtClean="0">
                <a:latin typeface="+mj-lt"/>
              </a:rPr>
              <a:t>both</a:t>
            </a:r>
            <a:r>
              <a:rPr lang="pl-PL" dirty="0" smtClean="0">
                <a:latin typeface="+mj-lt"/>
              </a:rPr>
              <a:t> </a:t>
            </a:r>
            <a:r>
              <a:rPr lang="pl-PL" dirty="0" err="1" smtClean="0">
                <a:latin typeface="+mj-lt"/>
              </a:rPr>
              <a:t>muons</a:t>
            </a:r>
            <a:r>
              <a:rPr lang="pl-PL" dirty="0" smtClean="0">
                <a:latin typeface="+mj-lt"/>
              </a:rPr>
              <a:t> </a:t>
            </a:r>
            <a:r>
              <a:rPr lang="pl-PL" dirty="0" err="1" smtClean="0">
                <a:latin typeface="+mj-lt"/>
              </a:rPr>
              <a:t>within</a:t>
            </a:r>
            <a:r>
              <a:rPr lang="pl-PL" dirty="0" smtClean="0">
                <a:latin typeface="+mj-lt"/>
              </a:rPr>
              <a:t> </a:t>
            </a:r>
            <a:r>
              <a:rPr lang="pl-PL" dirty="0" err="1" smtClean="0">
                <a:latin typeface="+mj-lt"/>
              </a:rPr>
              <a:t>LHCb</a:t>
            </a:r>
            <a:r>
              <a:rPr lang="pl-PL" dirty="0" smtClean="0">
                <a:latin typeface="+mj-lt"/>
              </a:rPr>
              <a:t> </a:t>
            </a:r>
            <a:r>
              <a:rPr lang="pl-PL" dirty="0" err="1" smtClean="0">
                <a:latin typeface="+mj-lt"/>
              </a:rPr>
              <a:t>acceptance</a:t>
            </a:r>
            <a:r>
              <a:rPr lang="pl-PL" dirty="0" smtClean="0">
                <a:latin typeface="+mj-lt"/>
              </a:rPr>
              <a:t> (2.0 &lt; </a:t>
            </a:r>
            <a:r>
              <a:rPr lang="el-GR" dirty="0" smtClean="0">
                <a:latin typeface="+mj-lt"/>
              </a:rPr>
              <a:t>η</a:t>
            </a:r>
            <a:r>
              <a:rPr lang="pl-PL" dirty="0" smtClean="0">
                <a:latin typeface="+mj-lt"/>
              </a:rPr>
              <a:t> &lt; 4.5)</a:t>
            </a:r>
          </a:p>
          <a:p>
            <a:pPr lvl="1"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pl-PL" dirty="0" smtClean="0">
                <a:latin typeface="+mj-lt"/>
              </a:rPr>
              <a:t> no </a:t>
            </a:r>
            <a:r>
              <a:rPr lang="pl-PL" dirty="0" err="1" smtClean="0">
                <a:latin typeface="+mj-lt"/>
              </a:rPr>
              <a:t>photons</a:t>
            </a:r>
            <a:r>
              <a:rPr lang="pl-PL" dirty="0" smtClean="0">
                <a:latin typeface="+mj-lt"/>
              </a:rPr>
              <a:t>, no </a:t>
            </a:r>
            <a:r>
              <a:rPr lang="pl-PL" dirty="0" err="1" smtClean="0">
                <a:latin typeface="+mj-lt"/>
              </a:rPr>
              <a:t>backward</a:t>
            </a:r>
            <a:r>
              <a:rPr lang="pl-PL" dirty="0" smtClean="0">
                <a:latin typeface="+mj-lt"/>
              </a:rPr>
              <a:t> </a:t>
            </a:r>
            <a:r>
              <a:rPr lang="pl-PL" dirty="0" err="1" smtClean="0">
                <a:latin typeface="+mj-lt"/>
              </a:rPr>
              <a:t>tracks</a:t>
            </a:r>
            <a:r>
              <a:rPr lang="pl-PL" dirty="0" smtClean="0">
                <a:latin typeface="+mj-lt"/>
              </a:rPr>
              <a:t> (VELO veto)</a:t>
            </a:r>
          </a:p>
          <a:p>
            <a:pPr lvl="1"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pl-PL" dirty="0" smtClean="0">
                <a:latin typeface="+mj-lt"/>
              </a:rPr>
              <a:t> mass </a:t>
            </a:r>
            <a:r>
              <a:rPr lang="pl-PL" dirty="0" err="1" smtClean="0">
                <a:latin typeface="+mj-lt"/>
              </a:rPr>
              <a:t>window</a:t>
            </a:r>
            <a:r>
              <a:rPr lang="pl-PL" dirty="0" smtClean="0">
                <a:latin typeface="+mj-lt"/>
              </a:rPr>
              <a:t> for a </a:t>
            </a:r>
            <a:r>
              <a:rPr lang="pl-PL" dirty="0" err="1" smtClean="0">
                <a:latin typeface="+mj-lt"/>
              </a:rPr>
              <a:t>di-muon</a:t>
            </a:r>
            <a:r>
              <a:rPr lang="pl-PL" dirty="0" smtClean="0">
                <a:latin typeface="+mj-lt"/>
              </a:rPr>
              <a:t> </a:t>
            </a:r>
            <a:r>
              <a:rPr lang="el-GR" dirty="0" smtClean="0">
                <a:latin typeface="+mj-lt"/>
              </a:rPr>
              <a:t>Δ</a:t>
            </a:r>
            <a:r>
              <a:rPr lang="pl-PL" dirty="0" smtClean="0">
                <a:latin typeface="+mj-lt"/>
              </a:rPr>
              <a:t>M = 65 </a:t>
            </a:r>
            <a:r>
              <a:rPr lang="pl-PL" dirty="0" err="1" smtClean="0">
                <a:latin typeface="+mj-lt"/>
              </a:rPr>
              <a:t>MeV</a:t>
            </a:r>
            <a:r>
              <a:rPr lang="pl-PL" dirty="0" smtClean="0">
                <a:latin typeface="+mj-lt"/>
              </a:rPr>
              <a:t> </a:t>
            </a:r>
            <a:r>
              <a:rPr lang="pl-PL" dirty="0" err="1" smtClean="0">
                <a:latin typeface="+mj-lt"/>
              </a:rPr>
              <a:t>around</a:t>
            </a:r>
            <a:r>
              <a:rPr lang="pl-PL" dirty="0" smtClean="0">
                <a:latin typeface="+mj-lt"/>
              </a:rPr>
              <a:t> </a:t>
            </a:r>
            <a:r>
              <a:rPr lang="pl-PL" dirty="0" err="1" smtClean="0">
                <a:latin typeface="+mj-lt"/>
              </a:rPr>
              <a:t>expected</a:t>
            </a:r>
            <a:endParaRPr lang="pl-PL" dirty="0" smtClean="0">
              <a:latin typeface="+mj-lt"/>
            </a:endParaRPr>
          </a:p>
          <a:p>
            <a:pPr lvl="1"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r>
              <a:rPr lang="pl-PL" dirty="0" smtClean="0">
                <a:latin typeface="+mj-lt"/>
              </a:rPr>
              <a:t>  J/</a:t>
            </a:r>
            <a:r>
              <a:rPr lang="el-GR" dirty="0" smtClean="0">
                <a:latin typeface="+mj-lt"/>
              </a:rPr>
              <a:t>ψ</a:t>
            </a:r>
            <a:r>
              <a:rPr lang="pl-PL" dirty="0" smtClean="0">
                <a:latin typeface="+mj-lt"/>
              </a:rPr>
              <a:t> </a:t>
            </a:r>
            <a:r>
              <a:rPr lang="pl-PL" dirty="0" err="1" smtClean="0">
                <a:latin typeface="+mj-lt"/>
              </a:rPr>
              <a:t>or</a:t>
            </a:r>
            <a:r>
              <a:rPr lang="pl-PL" dirty="0" smtClean="0">
                <a:latin typeface="+mj-lt"/>
              </a:rPr>
              <a:t> </a:t>
            </a:r>
            <a:r>
              <a:rPr lang="el-GR" dirty="0" smtClean="0">
                <a:latin typeface="+mj-lt"/>
              </a:rPr>
              <a:t>ψ</a:t>
            </a:r>
            <a:r>
              <a:rPr lang="pl-PL" dirty="0" smtClean="0">
                <a:latin typeface="+mj-lt"/>
              </a:rPr>
              <a:t>(2S) mass</a:t>
            </a: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pl-PL" b="1" dirty="0" smtClean="0">
              <a:latin typeface="+mj-lt"/>
            </a:endParaRP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53597" cy="304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CAA491-A76B-4D42-87CB-8F22694DCEB0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  <p:pic>
        <p:nvPicPr>
          <p:cNvPr id="16794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7046" y="1340768"/>
            <a:ext cx="5881339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95"/>
          <p:cNvSpPr txBox="1">
            <a:spLocks noChangeArrowheads="1"/>
          </p:cNvSpPr>
          <p:nvPr/>
        </p:nvSpPr>
        <p:spPr bwMode="auto">
          <a:xfrm>
            <a:off x="755576" y="692696"/>
            <a:ext cx="7650149" cy="60978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r>
              <a:rPr lang="pl-PL" b="1" dirty="0" err="1" smtClean="0">
                <a:latin typeface="+mj-lt"/>
              </a:rPr>
              <a:t>Di-muon</a:t>
            </a:r>
            <a:r>
              <a:rPr lang="pl-PL" b="1" dirty="0" smtClean="0">
                <a:latin typeface="+mj-lt"/>
              </a:rPr>
              <a:t> mass spectrum </a:t>
            </a:r>
            <a:r>
              <a:rPr lang="pl-PL" b="1" dirty="0" err="1" smtClean="0">
                <a:latin typeface="+mj-lt"/>
              </a:rPr>
              <a:t>before</a:t>
            </a:r>
            <a:r>
              <a:rPr lang="pl-PL" b="1" dirty="0" smtClean="0">
                <a:latin typeface="+mj-lt"/>
              </a:rPr>
              <a:t> (-) and </a:t>
            </a:r>
            <a:r>
              <a:rPr lang="pl-PL" b="1" dirty="0" err="1" smtClean="0">
                <a:latin typeface="+mj-lt"/>
              </a:rPr>
              <a:t>after</a:t>
            </a:r>
            <a:r>
              <a:rPr lang="pl-PL" b="1" dirty="0" smtClean="0">
                <a:latin typeface="+mj-lt"/>
              </a:rPr>
              <a:t> </a:t>
            </a:r>
            <a:r>
              <a:rPr lang="pl-PL" b="1" dirty="0" err="1" smtClean="0">
                <a:latin typeface="+mj-lt"/>
              </a:rPr>
              <a:t>selection</a:t>
            </a:r>
            <a:r>
              <a:rPr lang="pl-PL" b="1" dirty="0" smtClean="0">
                <a:latin typeface="+mj-lt"/>
              </a:rPr>
              <a:t> (</a:t>
            </a:r>
            <a:r>
              <a:rPr lang="pl-PL" b="1" dirty="0" smtClean="0">
                <a:solidFill>
                  <a:srgbClr val="FF0000"/>
                </a:solidFill>
                <a:latin typeface="+mj-lt"/>
              </a:rPr>
              <a:t>-</a:t>
            </a:r>
            <a:r>
              <a:rPr lang="pl-PL" b="1" dirty="0" smtClean="0">
                <a:latin typeface="+mj-lt"/>
              </a:rPr>
              <a:t>)</a:t>
            </a: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pl-PL" b="1" dirty="0" smtClean="0">
              <a:latin typeface="+mj-lt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53597" cy="304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pole tekstowe 7"/>
          <p:cNvSpPr txBox="1"/>
          <p:nvPr/>
        </p:nvSpPr>
        <p:spPr>
          <a:xfrm>
            <a:off x="2051720" y="6119718"/>
            <a:ext cx="18722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100" b="1" dirty="0" smtClean="0">
                <a:solidFill>
                  <a:srgbClr val="C00000"/>
                </a:solidFill>
                <a:latin typeface="+mj-lt"/>
              </a:rPr>
              <a:t>LHCb-CONF-2011-22</a:t>
            </a:r>
            <a:endParaRPr lang="pl-PL" sz="1100" b="1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9" name="Text Box 95"/>
          <p:cNvSpPr txBox="1">
            <a:spLocks noChangeArrowheads="1"/>
          </p:cNvSpPr>
          <p:nvPr/>
        </p:nvSpPr>
        <p:spPr bwMode="auto">
          <a:xfrm>
            <a:off x="2963441" y="1528217"/>
            <a:ext cx="2433977" cy="352149"/>
          </a:xfrm>
          <a:prstGeom prst="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r>
              <a:rPr lang="pl-PL" b="1" dirty="0" err="1" smtClean="0">
                <a:latin typeface="+mj-lt"/>
              </a:rPr>
              <a:t>LHCb</a:t>
            </a:r>
            <a:r>
              <a:rPr lang="pl-PL" b="1" dirty="0" smtClean="0">
                <a:latin typeface="+mj-lt"/>
              </a:rPr>
              <a:t> </a:t>
            </a:r>
            <a:r>
              <a:rPr lang="pl-PL" b="1" dirty="0" err="1" smtClean="0">
                <a:latin typeface="+mj-lt"/>
              </a:rPr>
              <a:t>Preliminary</a:t>
            </a:r>
            <a:endParaRPr lang="pl-PL" b="1" dirty="0" smtClean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CAA491-A76B-4D42-87CB-8F22694DCEB0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  <p:pic>
        <p:nvPicPr>
          <p:cNvPr id="1689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3388" y="1268760"/>
            <a:ext cx="8277225" cy="273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95"/>
          <p:cNvSpPr txBox="1">
            <a:spLocks noChangeArrowheads="1"/>
          </p:cNvSpPr>
          <p:nvPr/>
        </p:nvSpPr>
        <p:spPr bwMode="auto">
          <a:xfrm>
            <a:off x="755576" y="692696"/>
            <a:ext cx="6899366" cy="576247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r>
              <a:rPr lang="pl-PL" b="1" dirty="0" err="1" smtClean="0">
                <a:latin typeface="+mj-lt"/>
              </a:rPr>
              <a:t>Selected</a:t>
            </a:r>
            <a:r>
              <a:rPr lang="pl-PL" b="1" dirty="0" smtClean="0">
                <a:latin typeface="+mj-lt"/>
              </a:rPr>
              <a:t> </a:t>
            </a:r>
            <a:r>
              <a:rPr lang="pl-PL" b="1" dirty="0" err="1" smtClean="0">
                <a:latin typeface="+mj-lt"/>
              </a:rPr>
              <a:t>signal</a:t>
            </a:r>
            <a:r>
              <a:rPr lang="pl-PL" b="1" dirty="0" smtClean="0">
                <a:latin typeface="+mj-lt"/>
              </a:rPr>
              <a:t> (2010)</a:t>
            </a: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pl-PL" b="1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pl-PL" b="1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pl-PL" b="1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pl-PL" b="1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pl-PL" b="1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pl-PL" b="1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pl-PL" b="1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pl-PL" b="1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pl-PL" b="1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pl-PL" b="1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pl-PL" b="1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pl-PL" b="1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pl-PL" b="1" dirty="0" smtClean="0">
                <a:latin typeface="+mj-lt"/>
              </a:rPr>
              <a:t> </a:t>
            </a:r>
            <a:r>
              <a:rPr lang="pl-PL" dirty="0" smtClean="0">
                <a:latin typeface="+mj-lt"/>
              </a:rPr>
              <a:t>Model of </a:t>
            </a:r>
            <a:r>
              <a:rPr lang="pl-PL" dirty="0" err="1" smtClean="0">
                <a:latin typeface="+mj-lt"/>
              </a:rPr>
              <a:t>the</a:t>
            </a:r>
            <a:r>
              <a:rPr lang="pl-PL" dirty="0" smtClean="0">
                <a:latin typeface="+mj-lt"/>
              </a:rPr>
              <a:t> mass spectra</a:t>
            </a: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pl-PL" b="1" dirty="0" smtClean="0">
              <a:latin typeface="+mj-lt"/>
            </a:endParaRPr>
          </a:p>
          <a:p>
            <a:pPr lvl="1"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pl-PL" b="1" dirty="0" smtClean="0">
                <a:latin typeface="+mj-lt"/>
              </a:rPr>
              <a:t> </a:t>
            </a:r>
            <a:r>
              <a:rPr lang="pl-PL" dirty="0" err="1" smtClean="0">
                <a:latin typeface="+mj-lt"/>
              </a:rPr>
              <a:t>Signal</a:t>
            </a:r>
            <a:r>
              <a:rPr lang="pl-PL" dirty="0" smtClean="0">
                <a:latin typeface="+mj-lt"/>
              </a:rPr>
              <a:t> </a:t>
            </a:r>
            <a:r>
              <a:rPr lang="pl-PL" dirty="0" err="1" smtClean="0">
                <a:latin typeface="+mj-lt"/>
              </a:rPr>
              <a:t>peak</a:t>
            </a:r>
            <a:r>
              <a:rPr lang="pl-PL" dirty="0" smtClean="0">
                <a:latin typeface="+mj-lt"/>
              </a:rPr>
              <a:t> – </a:t>
            </a:r>
            <a:r>
              <a:rPr lang="pl-PL" dirty="0" err="1" smtClean="0">
                <a:latin typeface="+mj-lt"/>
              </a:rPr>
              <a:t>Crystal-Ball</a:t>
            </a:r>
            <a:endParaRPr lang="pl-PL" dirty="0" smtClean="0">
              <a:latin typeface="+mj-lt"/>
            </a:endParaRPr>
          </a:p>
          <a:p>
            <a:pPr lvl="1"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pl-PL" b="1" dirty="0" smtClean="0">
                <a:latin typeface="+mj-lt"/>
              </a:rPr>
              <a:t> </a:t>
            </a:r>
            <a:r>
              <a:rPr lang="pl-PL" dirty="0" err="1" smtClean="0">
                <a:latin typeface="+mj-lt"/>
              </a:rPr>
              <a:t>Background</a:t>
            </a:r>
            <a:r>
              <a:rPr lang="pl-PL" dirty="0" smtClean="0">
                <a:latin typeface="+mj-lt"/>
              </a:rPr>
              <a:t> – </a:t>
            </a:r>
            <a:r>
              <a:rPr lang="pl-PL" dirty="0" err="1" smtClean="0">
                <a:latin typeface="+mj-lt"/>
              </a:rPr>
              <a:t>exponential</a:t>
            </a:r>
            <a:endParaRPr lang="pl-PL" dirty="0" smtClean="0">
              <a:latin typeface="+mj-lt"/>
            </a:endParaRPr>
          </a:p>
          <a:p>
            <a:pPr lvl="1"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pl-PL" b="1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pl-PL" b="1" dirty="0" smtClean="0">
                <a:latin typeface="+mj-lt"/>
              </a:rPr>
              <a:t> </a:t>
            </a:r>
            <a:r>
              <a:rPr lang="pl-PL" dirty="0" err="1" smtClean="0">
                <a:latin typeface="+mj-lt"/>
              </a:rPr>
              <a:t>Observed</a:t>
            </a:r>
            <a:r>
              <a:rPr lang="pl-PL" dirty="0" smtClean="0">
                <a:latin typeface="+mj-lt"/>
              </a:rPr>
              <a:t> </a:t>
            </a:r>
            <a:r>
              <a:rPr lang="pl-PL" dirty="0" err="1" smtClean="0">
                <a:latin typeface="+mj-lt"/>
              </a:rPr>
              <a:t>events</a:t>
            </a:r>
            <a:endParaRPr lang="pl-PL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pl-PL" dirty="0" smtClean="0">
              <a:latin typeface="+mj-lt"/>
            </a:endParaRPr>
          </a:p>
          <a:p>
            <a:pPr lvl="1"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pl-PL" dirty="0" smtClean="0">
                <a:latin typeface="+mj-lt"/>
              </a:rPr>
              <a:t> </a:t>
            </a:r>
            <a:r>
              <a:rPr lang="pl-PL" b="1" dirty="0" smtClean="0">
                <a:solidFill>
                  <a:srgbClr val="C00000"/>
                </a:solidFill>
                <a:latin typeface="+mj-lt"/>
              </a:rPr>
              <a:t>1492</a:t>
            </a:r>
            <a:r>
              <a:rPr lang="pl-PL" dirty="0" smtClean="0">
                <a:latin typeface="+mj-lt"/>
              </a:rPr>
              <a:t> </a:t>
            </a:r>
            <a:r>
              <a:rPr lang="pl-PL" dirty="0" err="1" smtClean="0">
                <a:latin typeface="+mj-lt"/>
              </a:rPr>
              <a:t>exclusive</a:t>
            </a:r>
            <a:r>
              <a:rPr lang="pl-PL" dirty="0" smtClean="0">
                <a:latin typeface="+mj-lt"/>
              </a:rPr>
              <a:t> J/</a:t>
            </a:r>
            <a:r>
              <a:rPr lang="el-GR" dirty="0" smtClean="0">
                <a:latin typeface="+mj-lt"/>
              </a:rPr>
              <a:t>ψ</a:t>
            </a:r>
            <a:r>
              <a:rPr lang="pl-PL" dirty="0" smtClean="0">
                <a:latin typeface="+mj-lt"/>
              </a:rPr>
              <a:t> and </a:t>
            </a:r>
            <a:r>
              <a:rPr lang="pl-PL" b="1" dirty="0" smtClean="0">
                <a:solidFill>
                  <a:srgbClr val="C00000"/>
                </a:solidFill>
                <a:latin typeface="+mj-lt"/>
              </a:rPr>
              <a:t>40</a:t>
            </a:r>
            <a:r>
              <a:rPr lang="pl-PL" dirty="0" smtClean="0">
                <a:latin typeface="+mj-lt"/>
              </a:rPr>
              <a:t> </a:t>
            </a:r>
            <a:r>
              <a:rPr lang="pl-PL" dirty="0" err="1" smtClean="0">
                <a:latin typeface="+mj-lt"/>
              </a:rPr>
              <a:t>exclusive</a:t>
            </a:r>
            <a:r>
              <a:rPr lang="pl-PL" dirty="0" smtClean="0">
                <a:latin typeface="+mj-lt"/>
              </a:rPr>
              <a:t> </a:t>
            </a:r>
            <a:r>
              <a:rPr lang="el-GR" dirty="0" smtClean="0">
                <a:latin typeface="+mj-lt"/>
              </a:rPr>
              <a:t>ψ</a:t>
            </a:r>
            <a:r>
              <a:rPr lang="pl-PL" dirty="0" smtClean="0">
                <a:latin typeface="+mj-lt"/>
              </a:rPr>
              <a:t>(2S) – </a:t>
            </a:r>
            <a:r>
              <a:rPr lang="pl-PL" b="1" dirty="0" smtClean="0">
                <a:solidFill>
                  <a:srgbClr val="C00000"/>
                </a:solidFill>
                <a:latin typeface="+mj-lt"/>
              </a:rPr>
              <a:t>2010</a:t>
            </a: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pl-PL" b="1" dirty="0" smtClean="0">
              <a:latin typeface="+mj-lt"/>
            </a:endParaRPr>
          </a:p>
        </p:txBody>
      </p:sp>
      <p:sp>
        <p:nvSpPr>
          <p:cNvPr id="6" name="pole tekstowe 5"/>
          <p:cNvSpPr txBox="1"/>
          <p:nvPr/>
        </p:nvSpPr>
        <p:spPr>
          <a:xfrm>
            <a:off x="4788024" y="692696"/>
            <a:ext cx="25202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100" b="1" dirty="0" smtClean="0">
                <a:solidFill>
                  <a:srgbClr val="C00000"/>
                </a:solidFill>
                <a:latin typeface="+mj-lt"/>
              </a:rPr>
              <a:t>J. </a:t>
            </a:r>
            <a:r>
              <a:rPr lang="pl-PL" sz="1100" b="1" dirty="0" err="1" smtClean="0">
                <a:solidFill>
                  <a:srgbClr val="C00000"/>
                </a:solidFill>
                <a:latin typeface="+mj-lt"/>
              </a:rPr>
              <a:t>Phys</a:t>
            </a:r>
            <a:r>
              <a:rPr lang="pl-PL" sz="1100" b="1" dirty="0" smtClean="0">
                <a:solidFill>
                  <a:srgbClr val="C00000"/>
                </a:solidFill>
                <a:latin typeface="+mj-lt"/>
              </a:rPr>
              <a:t>. G 40 (2013) 045001</a:t>
            </a:r>
            <a:endParaRPr lang="pl-PL" sz="1100" b="1" dirty="0">
              <a:solidFill>
                <a:srgbClr val="C00000"/>
              </a:solidFill>
              <a:latin typeface="+mj-lt"/>
            </a:endParaRPr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53597" cy="304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2" name="Picture 2" descr="File:CrystalBallFunction.sv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68974" y="3933056"/>
            <a:ext cx="2828349" cy="1925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CAA491-A76B-4D42-87CB-8F22694DCEB0}" type="slidenum">
              <a:rPr lang="en-GB" smtClean="0"/>
              <a:pPr>
                <a:defRPr/>
              </a:pPr>
              <a:t>17</a:t>
            </a:fld>
            <a:endParaRPr lang="en-GB"/>
          </a:p>
        </p:txBody>
      </p:sp>
      <p:sp>
        <p:nvSpPr>
          <p:cNvPr id="3" name="Text Box 95"/>
          <p:cNvSpPr txBox="1">
            <a:spLocks noChangeArrowheads="1"/>
          </p:cNvSpPr>
          <p:nvPr/>
        </p:nvSpPr>
        <p:spPr bwMode="auto">
          <a:xfrm>
            <a:off x="755576" y="692696"/>
            <a:ext cx="7730299" cy="576247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r>
              <a:rPr lang="pl-PL" b="1" dirty="0" err="1" smtClean="0">
                <a:latin typeface="+mj-lt"/>
              </a:rPr>
              <a:t>Selected</a:t>
            </a:r>
            <a:r>
              <a:rPr lang="pl-PL" b="1" dirty="0" smtClean="0">
                <a:latin typeface="+mj-lt"/>
              </a:rPr>
              <a:t> </a:t>
            </a:r>
            <a:r>
              <a:rPr lang="pl-PL" b="1" dirty="0" err="1" smtClean="0">
                <a:latin typeface="+mj-lt"/>
              </a:rPr>
              <a:t>signal</a:t>
            </a:r>
            <a:r>
              <a:rPr lang="pl-PL" b="1" dirty="0" smtClean="0">
                <a:latin typeface="+mj-lt"/>
              </a:rPr>
              <a:t> (2011) - </a:t>
            </a:r>
            <a:r>
              <a:rPr lang="pl-PL" sz="1200" b="1" dirty="0" err="1" smtClean="0">
                <a:solidFill>
                  <a:srgbClr val="8E220C"/>
                </a:solidFill>
                <a:latin typeface="+mj-lt"/>
              </a:rPr>
              <a:t>subsequent</a:t>
            </a:r>
            <a:r>
              <a:rPr lang="pl-PL" sz="1200" b="1" dirty="0" smtClean="0">
                <a:solidFill>
                  <a:srgbClr val="8E220C"/>
                </a:solidFill>
                <a:latin typeface="+mj-lt"/>
              </a:rPr>
              <a:t> </a:t>
            </a:r>
            <a:r>
              <a:rPr lang="pl-PL" sz="1200" b="1" dirty="0" err="1" smtClean="0">
                <a:solidFill>
                  <a:srgbClr val="8E220C"/>
                </a:solidFill>
                <a:latin typeface="+mj-lt"/>
              </a:rPr>
              <a:t>discussion</a:t>
            </a:r>
            <a:r>
              <a:rPr lang="pl-PL" sz="1200" b="1" dirty="0" smtClean="0">
                <a:solidFill>
                  <a:srgbClr val="8E220C"/>
                </a:solidFill>
                <a:latin typeface="+mj-lt"/>
              </a:rPr>
              <a:t> </a:t>
            </a:r>
            <a:r>
              <a:rPr lang="pl-PL" sz="1200" b="1" dirty="0" err="1" smtClean="0">
                <a:solidFill>
                  <a:srgbClr val="8E220C"/>
                </a:solidFill>
                <a:latin typeface="+mj-lt"/>
              </a:rPr>
              <a:t>related</a:t>
            </a:r>
            <a:r>
              <a:rPr lang="pl-PL" sz="1200" b="1" dirty="0" smtClean="0">
                <a:solidFill>
                  <a:srgbClr val="8E220C"/>
                </a:solidFill>
                <a:latin typeface="+mj-lt"/>
              </a:rPr>
              <a:t> to </a:t>
            </a:r>
            <a:r>
              <a:rPr lang="pl-PL" sz="1200" b="1" dirty="0" err="1" smtClean="0">
                <a:solidFill>
                  <a:srgbClr val="8E220C"/>
                </a:solidFill>
                <a:latin typeface="+mj-lt"/>
              </a:rPr>
              <a:t>this</a:t>
            </a:r>
            <a:r>
              <a:rPr lang="pl-PL" sz="1200" b="1" dirty="0" smtClean="0">
                <a:solidFill>
                  <a:srgbClr val="8E220C"/>
                </a:solidFill>
                <a:latin typeface="+mj-lt"/>
              </a:rPr>
              <a:t> data </a:t>
            </a:r>
            <a:r>
              <a:rPr lang="pl-PL" sz="1200" b="1" dirty="0" err="1" smtClean="0">
                <a:solidFill>
                  <a:srgbClr val="8E220C"/>
                </a:solidFill>
                <a:latin typeface="+mj-lt"/>
              </a:rPr>
              <a:t>sample</a:t>
            </a:r>
            <a:endParaRPr lang="pl-PL" sz="1200" b="1" dirty="0" smtClean="0">
              <a:solidFill>
                <a:srgbClr val="8E220C"/>
              </a:solidFill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pl-PL" b="1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pl-PL" b="1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pl-PL" b="1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pl-PL" b="1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pl-PL" b="1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pl-PL" b="1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pl-PL" b="1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pl-PL" b="1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pl-PL" b="1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pl-PL" b="1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pl-PL" b="1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pl-PL" b="1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pl-PL" b="1" dirty="0" smtClean="0">
                <a:latin typeface="+mj-lt"/>
              </a:rPr>
              <a:t> </a:t>
            </a:r>
            <a:r>
              <a:rPr lang="pl-PL" dirty="0" smtClean="0">
                <a:latin typeface="+mj-lt"/>
              </a:rPr>
              <a:t>Model of </a:t>
            </a:r>
            <a:r>
              <a:rPr lang="pl-PL" dirty="0" err="1" smtClean="0">
                <a:latin typeface="+mj-lt"/>
              </a:rPr>
              <a:t>the</a:t>
            </a:r>
            <a:r>
              <a:rPr lang="pl-PL" dirty="0" smtClean="0">
                <a:latin typeface="+mj-lt"/>
              </a:rPr>
              <a:t> mass spectra</a:t>
            </a: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pl-PL" b="1" dirty="0" smtClean="0">
              <a:latin typeface="+mj-lt"/>
            </a:endParaRPr>
          </a:p>
          <a:p>
            <a:pPr lvl="1"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pl-PL" b="1" dirty="0" smtClean="0">
                <a:latin typeface="+mj-lt"/>
              </a:rPr>
              <a:t> </a:t>
            </a:r>
            <a:r>
              <a:rPr lang="pl-PL" dirty="0" err="1" smtClean="0">
                <a:latin typeface="+mj-lt"/>
              </a:rPr>
              <a:t>Signal</a:t>
            </a:r>
            <a:r>
              <a:rPr lang="pl-PL" dirty="0" smtClean="0">
                <a:latin typeface="+mj-lt"/>
              </a:rPr>
              <a:t> </a:t>
            </a:r>
            <a:r>
              <a:rPr lang="pl-PL" dirty="0" err="1" smtClean="0">
                <a:latin typeface="+mj-lt"/>
              </a:rPr>
              <a:t>peak</a:t>
            </a:r>
            <a:r>
              <a:rPr lang="pl-PL" dirty="0" smtClean="0">
                <a:latin typeface="+mj-lt"/>
              </a:rPr>
              <a:t> – </a:t>
            </a:r>
            <a:r>
              <a:rPr lang="pl-PL" dirty="0" err="1" smtClean="0">
                <a:latin typeface="+mj-lt"/>
              </a:rPr>
              <a:t>Crystal-Ball</a:t>
            </a:r>
            <a:r>
              <a:rPr lang="pl-PL" dirty="0" smtClean="0">
                <a:latin typeface="+mj-lt"/>
              </a:rPr>
              <a:t> </a:t>
            </a:r>
            <a:r>
              <a:rPr lang="pl-PL" dirty="0" err="1" smtClean="0">
                <a:latin typeface="+mj-lt"/>
              </a:rPr>
              <a:t>function</a:t>
            </a:r>
            <a:endParaRPr lang="pl-PL" dirty="0" smtClean="0">
              <a:latin typeface="+mj-lt"/>
            </a:endParaRPr>
          </a:p>
          <a:p>
            <a:pPr lvl="1"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pl-PL" b="1" dirty="0" smtClean="0">
                <a:latin typeface="+mj-lt"/>
              </a:rPr>
              <a:t> </a:t>
            </a:r>
            <a:r>
              <a:rPr lang="pl-PL" dirty="0" err="1" smtClean="0">
                <a:latin typeface="+mj-lt"/>
              </a:rPr>
              <a:t>Background</a:t>
            </a:r>
            <a:r>
              <a:rPr lang="pl-PL" dirty="0" smtClean="0">
                <a:latin typeface="+mj-lt"/>
              </a:rPr>
              <a:t> – </a:t>
            </a:r>
            <a:r>
              <a:rPr lang="pl-PL" dirty="0" err="1" smtClean="0">
                <a:latin typeface="+mj-lt"/>
              </a:rPr>
              <a:t>exponential</a:t>
            </a:r>
            <a:endParaRPr lang="pl-PL" dirty="0" smtClean="0">
              <a:latin typeface="+mj-lt"/>
            </a:endParaRPr>
          </a:p>
          <a:p>
            <a:pPr lvl="1"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pl-PL" b="1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pl-PL" b="1" dirty="0" smtClean="0">
                <a:latin typeface="+mj-lt"/>
              </a:rPr>
              <a:t> </a:t>
            </a:r>
            <a:r>
              <a:rPr lang="pl-PL" dirty="0" err="1" smtClean="0">
                <a:latin typeface="+mj-lt"/>
              </a:rPr>
              <a:t>Observed</a:t>
            </a:r>
            <a:r>
              <a:rPr lang="pl-PL" dirty="0" smtClean="0">
                <a:latin typeface="+mj-lt"/>
              </a:rPr>
              <a:t> </a:t>
            </a:r>
            <a:r>
              <a:rPr lang="pl-PL" dirty="0" err="1" smtClean="0">
                <a:latin typeface="+mj-lt"/>
              </a:rPr>
              <a:t>events</a:t>
            </a:r>
            <a:endParaRPr lang="pl-PL" dirty="0" smtClean="0">
              <a:latin typeface="+mj-lt"/>
            </a:endParaRPr>
          </a:p>
          <a:p>
            <a:pPr lvl="1"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pl-PL" b="1" dirty="0" smtClean="0">
              <a:solidFill>
                <a:srgbClr val="C00000"/>
              </a:solidFill>
              <a:latin typeface="+mj-lt"/>
            </a:endParaRPr>
          </a:p>
          <a:p>
            <a:pPr lvl="1"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pl-PL" dirty="0" smtClean="0">
                <a:latin typeface="+mj-lt"/>
              </a:rPr>
              <a:t> </a:t>
            </a:r>
            <a:r>
              <a:rPr lang="pl-PL" b="1" dirty="0" smtClean="0">
                <a:solidFill>
                  <a:srgbClr val="C00000"/>
                </a:solidFill>
                <a:latin typeface="+mj-lt"/>
              </a:rPr>
              <a:t>55895</a:t>
            </a:r>
            <a:r>
              <a:rPr lang="en-US" dirty="0" smtClean="0">
                <a:latin typeface="+mj-lt"/>
              </a:rPr>
              <a:t> exclusive J/ψ and </a:t>
            </a:r>
            <a:r>
              <a:rPr lang="pl-PL" b="1" dirty="0" smtClean="0">
                <a:solidFill>
                  <a:srgbClr val="C00000"/>
                </a:solidFill>
                <a:latin typeface="+mj-lt"/>
              </a:rPr>
              <a:t>1565</a:t>
            </a:r>
            <a:r>
              <a:rPr lang="en-US" dirty="0" smtClean="0">
                <a:latin typeface="+mj-lt"/>
              </a:rPr>
              <a:t> exclusive ψ(2S) – </a:t>
            </a:r>
            <a:r>
              <a:rPr lang="en-US" b="1" dirty="0" smtClean="0">
                <a:solidFill>
                  <a:srgbClr val="C00000"/>
                </a:solidFill>
                <a:latin typeface="+mj-lt"/>
              </a:rPr>
              <a:t>201</a:t>
            </a:r>
            <a:r>
              <a:rPr lang="pl-PL" b="1" dirty="0" smtClean="0">
                <a:solidFill>
                  <a:srgbClr val="C00000"/>
                </a:solidFill>
                <a:latin typeface="+mj-lt"/>
              </a:rPr>
              <a:t>1</a:t>
            </a: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pl-PL" b="1" dirty="0" smtClean="0">
              <a:latin typeface="+mj-lt"/>
            </a:endParaRPr>
          </a:p>
        </p:txBody>
      </p:sp>
      <p:sp>
        <p:nvSpPr>
          <p:cNvPr id="4" name="pole tekstowe 3"/>
          <p:cNvSpPr txBox="1"/>
          <p:nvPr/>
        </p:nvSpPr>
        <p:spPr>
          <a:xfrm>
            <a:off x="1278682" y="6218262"/>
            <a:ext cx="25202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100" b="1" dirty="0" smtClean="0">
                <a:solidFill>
                  <a:srgbClr val="C00000"/>
                </a:solidFill>
                <a:latin typeface="+mj-lt"/>
              </a:rPr>
              <a:t>J. </a:t>
            </a:r>
            <a:r>
              <a:rPr lang="pl-PL" sz="1100" b="1" dirty="0" err="1" smtClean="0">
                <a:solidFill>
                  <a:srgbClr val="C00000"/>
                </a:solidFill>
                <a:latin typeface="+mj-lt"/>
              </a:rPr>
              <a:t>Phys</a:t>
            </a:r>
            <a:r>
              <a:rPr lang="pl-PL" sz="1100" b="1" dirty="0" smtClean="0">
                <a:solidFill>
                  <a:srgbClr val="C00000"/>
                </a:solidFill>
                <a:latin typeface="+mj-lt"/>
              </a:rPr>
              <a:t>. G 41 (2014) 055002</a:t>
            </a:r>
            <a:endParaRPr lang="pl-PL" sz="1100" b="1" dirty="0">
              <a:solidFill>
                <a:srgbClr val="C00000"/>
              </a:solidFill>
              <a:latin typeface="+mj-lt"/>
            </a:endParaRPr>
          </a:p>
        </p:txBody>
      </p:sp>
      <p:pic>
        <p:nvPicPr>
          <p:cNvPr id="1792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171749"/>
            <a:ext cx="4865910" cy="2833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pole tekstowe 5"/>
          <p:cNvSpPr txBox="1"/>
          <p:nvPr/>
        </p:nvSpPr>
        <p:spPr>
          <a:xfrm>
            <a:off x="7236296" y="1244660"/>
            <a:ext cx="144016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100" b="1" dirty="0" err="1" smtClean="0">
                <a:latin typeface="+mj-lt"/>
              </a:rPr>
              <a:t>Side</a:t>
            </a:r>
            <a:r>
              <a:rPr lang="pl-PL" sz="1100" b="1" dirty="0" smtClean="0">
                <a:latin typeface="+mj-lt"/>
              </a:rPr>
              <a:t> </a:t>
            </a:r>
            <a:r>
              <a:rPr lang="pl-PL" sz="1100" b="1" dirty="0" err="1" smtClean="0">
                <a:latin typeface="+mj-lt"/>
              </a:rPr>
              <a:t>bands</a:t>
            </a:r>
            <a:r>
              <a:rPr lang="pl-PL" sz="1100" b="1" dirty="0" smtClean="0">
                <a:latin typeface="+mj-lt"/>
              </a:rPr>
              <a:t> for </a:t>
            </a:r>
            <a:r>
              <a:rPr lang="pl-PL" sz="1100" b="1" dirty="0" err="1" smtClean="0">
                <a:latin typeface="+mj-lt"/>
              </a:rPr>
              <a:t>background</a:t>
            </a:r>
            <a:r>
              <a:rPr lang="pl-PL" sz="1100" b="1" dirty="0" smtClean="0">
                <a:latin typeface="+mj-lt"/>
              </a:rPr>
              <a:t> </a:t>
            </a:r>
            <a:r>
              <a:rPr lang="pl-PL" sz="1100" b="1" dirty="0" err="1" smtClean="0">
                <a:latin typeface="+mj-lt"/>
              </a:rPr>
              <a:t>modelling</a:t>
            </a:r>
            <a:endParaRPr lang="pl-PL" sz="1100" b="1" dirty="0">
              <a:latin typeface="+mj-lt"/>
            </a:endParaRPr>
          </a:p>
        </p:txBody>
      </p:sp>
      <p:cxnSp>
        <p:nvCxnSpPr>
          <p:cNvPr id="8" name="Łącznik prosty ze strzałką 7"/>
          <p:cNvCxnSpPr>
            <a:stCxn id="6" idx="1"/>
          </p:cNvCxnSpPr>
          <p:nvPr/>
        </p:nvCxnSpPr>
        <p:spPr>
          <a:xfrm flipH="1">
            <a:off x="4644008" y="1544742"/>
            <a:ext cx="2592288" cy="275982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Łącznik prosty ze strzałką 9"/>
          <p:cNvCxnSpPr/>
          <p:nvPr/>
        </p:nvCxnSpPr>
        <p:spPr>
          <a:xfrm flipH="1">
            <a:off x="6084168" y="1844824"/>
            <a:ext cx="1440160" cy="936104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CAA491-A76B-4D42-87CB-8F22694DCEB0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3" name="Text Box 95"/>
          <p:cNvSpPr txBox="1">
            <a:spLocks noChangeArrowheads="1"/>
          </p:cNvSpPr>
          <p:nvPr/>
        </p:nvSpPr>
        <p:spPr bwMode="auto">
          <a:xfrm>
            <a:off x="755576" y="692696"/>
            <a:ext cx="6903150" cy="215559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r>
              <a:rPr lang="en-US" b="1" dirty="0" smtClean="0">
                <a:latin typeface="+mj-lt"/>
              </a:rPr>
              <a:t>Cross-section measurement (2011)</a:t>
            </a: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en-US" b="1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en-US" dirty="0" smtClean="0">
                <a:latin typeface="+mj-lt"/>
              </a:rPr>
              <a:t> </a:t>
            </a:r>
            <a:r>
              <a:rPr lang="en-US" b="1" dirty="0" smtClean="0">
                <a:solidFill>
                  <a:srgbClr val="C00000"/>
                </a:solidFill>
                <a:latin typeface="+mj-lt"/>
              </a:rPr>
              <a:t>Differential cross-section times branching fraction</a:t>
            </a: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r>
              <a:rPr lang="en-US" b="1" dirty="0" smtClean="0">
                <a:solidFill>
                  <a:srgbClr val="C00000"/>
                </a:solidFill>
                <a:latin typeface="+mj-lt"/>
              </a:rPr>
              <a:t>  </a:t>
            </a:r>
            <a:r>
              <a:rPr lang="en-US" dirty="0" smtClean="0">
                <a:latin typeface="+mj-lt"/>
              </a:rPr>
              <a:t>to two </a:t>
            </a:r>
            <a:r>
              <a:rPr lang="en-US" dirty="0" err="1" smtClean="0">
                <a:latin typeface="+mj-lt"/>
              </a:rPr>
              <a:t>muons</a:t>
            </a:r>
            <a:r>
              <a:rPr lang="en-US" dirty="0" smtClean="0">
                <a:latin typeface="+mj-lt"/>
              </a:rPr>
              <a:t> with </a:t>
            </a:r>
            <a:r>
              <a:rPr lang="en-US" dirty="0" err="1" smtClean="0">
                <a:latin typeface="+mj-lt"/>
              </a:rPr>
              <a:t>pseudorapidity</a:t>
            </a:r>
            <a:r>
              <a:rPr lang="en-US" dirty="0" smtClean="0">
                <a:latin typeface="+mj-lt"/>
              </a:rPr>
              <a:t> defined by the </a:t>
            </a:r>
            <a:r>
              <a:rPr lang="en-US" dirty="0" err="1" smtClean="0">
                <a:latin typeface="+mj-lt"/>
              </a:rPr>
              <a:t>LHCb</a:t>
            </a:r>
            <a:endParaRPr lang="en-US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r>
              <a:rPr lang="en-US" dirty="0" smtClean="0">
                <a:latin typeface="+mj-lt"/>
              </a:rPr>
              <a:t>  angular acceptance</a:t>
            </a: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en-US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en-US" dirty="0" smtClean="0">
                <a:latin typeface="+mj-lt"/>
              </a:rPr>
              <a:t> Measured in bins of meson rapidity </a:t>
            </a:r>
            <a:r>
              <a:rPr lang="en-US" b="1" dirty="0" smtClean="0">
                <a:latin typeface="+mj-lt"/>
              </a:rPr>
              <a:t>y</a:t>
            </a: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en-US" b="1" dirty="0" smtClean="0">
              <a:latin typeface="+mj-lt"/>
            </a:endParaRPr>
          </a:p>
        </p:txBody>
      </p:sp>
      <p:sp>
        <p:nvSpPr>
          <p:cNvPr id="169986" name="Rectangle 2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9988" name="Rectangle 4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69987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63888" y="3717404"/>
            <a:ext cx="2105025" cy="647700"/>
          </a:xfrm>
          <a:prstGeom prst="rect">
            <a:avLst/>
          </a:prstGeom>
          <a:noFill/>
        </p:spPr>
      </p:pic>
      <p:sp>
        <p:nvSpPr>
          <p:cNvPr id="9" name="pole tekstowe 8"/>
          <p:cNvSpPr txBox="1"/>
          <p:nvPr/>
        </p:nvSpPr>
        <p:spPr>
          <a:xfrm>
            <a:off x="1331640" y="2708920"/>
            <a:ext cx="2520280" cy="93871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b="1" i="1" smtClean="0">
                <a:latin typeface="+mj-lt"/>
              </a:rPr>
              <a:t>p</a:t>
            </a:r>
            <a:r>
              <a:rPr lang="en-US" sz="1100" b="1" smtClean="0">
                <a:latin typeface="+mj-lt"/>
              </a:rPr>
              <a:t> – Purity:</a:t>
            </a:r>
          </a:p>
          <a:p>
            <a:endParaRPr lang="en-US" sz="1100" b="1" smtClean="0">
              <a:latin typeface="+mj-lt"/>
            </a:endParaRPr>
          </a:p>
          <a:p>
            <a:pPr>
              <a:buFont typeface="Wingdings" pitchFamily="2" charset="2"/>
              <a:buChar char="q"/>
            </a:pPr>
            <a:r>
              <a:rPr lang="en-US" sz="1100" b="1" smtClean="0">
                <a:latin typeface="+mj-lt"/>
              </a:rPr>
              <a:t> Non-resonant background</a:t>
            </a:r>
          </a:p>
          <a:p>
            <a:pPr>
              <a:buFont typeface="Wingdings" pitchFamily="2" charset="2"/>
              <a:buChar char="q"/>
            </a:pPr>
            <a:r>
              <a:rPr lang="en-US" sz="1100" b="1" smtClean="0">
                <a:latin typeface="+mj-lt"/>
              </a:rPr>
              <a:t> Feed-down backgroun</a:t>
            </a:r>
          </a:p>
          <a:p>
            <a:pPr>
              <a:buFont typeface="Wingdings" pitchFamily="2" charset="2"/>
              <a:buChar char="q"/>
            </a:pPr>
            <a:r>
              <a:rPr lang="en-US" sz="1100" b="1" smtClean="0">
                <a:latin typeface="+mj-lt"/>
              </a:rPr>
              <a:t> Inelastic background</a:t>
            </a:r>
            <a:endParaRPr lang="en-US" sz="1100" b="1">
              <a:latin typeface="+mj-lt"/>
            </a:endParaRPr>
          </a:p>
        </p:txBody>
      </p:sp>
      <p:cxnSp>
        <p:nvCxnSpPr>
          <p:cNvPr id="11" name="Łącznik prosty ze strzałką 10"/>
          <p:cNvCxnSpPr>
            <a:stCxn id="9" idx="3"/>
          </p:cNvCxnSpPr>
          <p:nvPr/>
        </p:nvCxnSpPr>
        <p:spPr>
          <a:xfrm>
            <a:off x="3851920" y="3178280"/>
            <a:ext cx="1368152" cy="466744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ole tekstowe 12"/>
          <p:cNvSpPr txBox="1"/>
          <p:nvPr/>
        </p:nvSpPr>
        <p:spPr>
          <a:xfrm>
            <a:off x="5652120" y="2564904"/>
            <a:ext cx="2808312" cy="43088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b="1" i="1" smtClean="0">
                <a:latin typeface="+mj-lt"/>
              </a:rPr>
              <a:t>N</a:t>
            </a:r>
            <a:r>
              <a:rPr lang="en-US" sz="1100" b="1" i="1" baseline="-25000" smtClean="0">
                <a:latin typeface="+mj-lt"/>
              </a:rPr>
              <a:t>i</a:t>
            </a:r>
            <a:r>
              <a:rPr lang="en-US" sz="1100" b="1" smtClean="0">
                <a:latin typeface="+mj-lt"/>
              </a:rPr>
              <a:t> – Number of events in a given rapidity bin</a:t>
            </a:r>
            <a:endParaRPr lang="en-US" sz="1100" b="1" i="1" smtClean="0">
              <a:latin typeface="+mj-lt"/>
            </a:endParaRPr>
          </a:p>
        </p:txBody>
      </p:sp>
      <p:cxnSp>
        <p:nvCxnSpPr>
          <p:cNvPr id="15" name="Łącznik prosty ze strzałką 14"/>
          <p:cNvCxnSpPr>
            <a:stCxn id="13" idx="1"/>
          </p:cNvCxnSpPr>
          <p:nvPr/>
        </p:nvCxnSpPr>
        <p:spPr>
          <a:xfrm flipH="1">
            <a:off x="5508104" y="2780348"/>
            <a:ext cx="144016" cy="864676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pole tekstowe 17"/>
          <p:cNvSpPr txBox="1"/>
          <p:nvPr/>
        </p:nvSpPr>
        <p:spPr>
          <a:xfrm>
            <a:off x="1547664" y="4725144"/>
            <a:ext cx="2808312" cy="1277273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b="1" i="1" smtClean="0">
                <a:latin typeface="+mj-lt"/>
              </a:rPr>
              <a:t>ε</a:t>
            </a:r>
            <a:r>
              <a:rPr lang="en-US" sz="1100" b="1" i="1" baseline="-25000" smtClean="0">
                <a:latin typeface="+mj-lt"/>
              </a:rPr>
              <a:t>single</a:t>
            </a:r>
            <a:r>
              <a:rPr lang="en-US" sz="1100" b="1" smtClean="0">
                <a:latin typeface="+mj-lt"/>
              </a:rPr>
              <a:t> – Selection of events with one p-p interaction per crossing</a:t>
            </a:r>
          </a:p>
          <a:p>
            <a:endParaRPr lang="en-US" sz="1100" b="1" smtClean="0">
              <a:latin typeface="+mj-lt"/>
            </a:endParaRPr>
          </a:p>
          <a:p>
            <a:pPr>
              <a:buFont typeface="Wingdings" pitchFamily="2" charset="2"/>
              <a:buChar char="q"/>
            </a:pPr>
            <a:r>
              <a:rPr lang="en-US" sz="1100" b="1" i="1" smtClean="0">
                <a:latin typeface="+mj-lt"/>
              </a:rPr>
              <a:t> </a:t>
            </a:r>
            <a:r>
              <a:rPr lang="en-US" sz="1100" b="1" smtClean="0">
                <a:latin typeface="+mj-lt"/>
              </a:rPr>
              <a:t>This follows very well the Poisson distribution (~ 21%)</a:t>
            </a:r>
          </a:p>
          <a:p>
            <a:endParaRPr lang="en-US" sz="1100" b="1" i="1" smtClean="0">
              <a:latin typeface="+mj-lt"/>
            </a:endParaRPr>
          </a:p>
          <a:p>
            <a:r>
              <a:rPr lang="en-US" sz="1100" b="1" smtClean="0">
                <a:latin typeface="+mj-lt"/>
              </a:rPr>
              <a:t>   – Sample integrated luminosity</a:t>
            </a:r>
            <a:endParaRPr lang="en-US" sz="1100" b="1" i="1" smtClean="0">
              <a:latin typeface="+mj-lt"/>
            </a:endParaRPr>
          </a:p>
        </p:txBody>
      </p:sp>
      <p:sp>
        <p:nvSpPr>
          <p:cNvPr id="19" name="pole tekstowe 18"/>
          <p:cNvSpPr txBox="1"/>
          <p:nvPr/>
        </p:nvSpPr>
        <p:spPr>
          <a:xfrm>
            <a:off x="5364088" y="4866545"/>
            <a:ext cx="2808312" cy="144655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b="1" i="1" smtClean="0">
                <a:latin typeface="+mj-lt"/>
              </a:rPr>
              <a:t>ε</a:t>
            </a:r>
            <a:r>
              <a:rPr lang="en-US" sz="1100" b="1" i="1" baseline="-25000" smtClean="0">
                <a:latin typeface="+mj-lt"/>
              </a:rPr>
              <a:t>i</a:t>
            </a:r>
            <a:r>
              <a:rPr lang="en-US" sz="1100" b="1" smtClean="0">
                <a:latin typeface="+mj-lt"/>
              </a:rPr>
              <a:t> – Efficiency:</a:t>
            </a:r>
          </a:p>
          <a:p>
            <a:pPr>
              <a:buFont typeface="Wingdings" pitchFamily="2" charset="2"/>
              <a:buChar char="q"/>
            </a:pPr>
            <a:r>
              <a:rPr lang="en-US" sz="1100" b="1" i="1" smtClean="0">
                <a:latin typeface="+mj-lt"/>
              </a:rPr>
              <a:t> </a:t>
            </a:r>
            <a:r>
              <a:rPr lang="en-US" sz="1100" b="1" smtClean="0">
                <a:latin typeface="+mj-lt"/>
              </a:rPr>
              <a:t>Trigger (L0+HLT)</a:t>
            </a:r>
          </a:p>
          <a:p>
            <a:pPr>
              <a:buFont typeface="Wingdings" pitchFamily="2" charset="2"/>
              <a:buChar char="q"/>
            </a:pPr>
            <a:r>
              <a:rPr lang="en-US" sz="1100" b="1" i="1" smtClean="0">
                <a:latin typeface="+mj-lt"/>
              </a:rPr>
              <a:t> </a:t>
            </a:r>
            <a:r>
              <a:rPr lang="en-US" sz="1100" b="1" smtClean="0">
                <a:latin typeface="+mj-lt"/>
              </a:rPr>
              <a:t>Tracking</a:t>
            </a:r>
          </a:p>
          <a:p>
            <a:pPr>
              <a:buFont typeface="Wingdings" pitchFamily="2" charset="2"/>
              <a:buChar char="q"/>
            </a:pPr>
            <a:r>
              <a:rPr lang="en-US" sz="1100" b="1" i="1" smtClean="0">
                <a:latin typeface="+mj-lt"/>
              </a:rPr>
              <a:t> </a:t>
            </a:r>
            <a:r>
              <a:rPr lang="en-US" sz="1100" b="1" smtClean="0">
                <a:latin typeface="+mj-lt"/>
              </a:rPr>
              <a:t>Muon PID</a:t>
            </a:r>
          </a:p>
          <a:p>
            <a:pPr>
              <a:buFont typeface="Wingdings" pitchFamily="2" charset="2"/>
              <a:buChar char="q"/>
            </a:pPr>
            <a:r>
              <a:rPr lang="en-US" sz="1100" b="1" i="1" smtClean="0">
                <a:latin typeface="+mj-lt"/>
              </a:rPr>
              <a:t> </a:t>
            </a:r>
            <a:r>
              <a:rPr lang="en-US" sz="1100" b="1" smtClean="0">
                <a:latin typeface="+mj-lt"/>
              </a:rPr>
              <a:t>Signal selection</a:t>
            </a:r>
          </a:p>
          <a:p>
            <a:pPr>
              <a:buFont typeface="Wingdings" pitchFamily="2" charset="2"/>
              <a:buChar char="q"/>
            </a:pPr>
            <a:endParaRPr lang="en-US" sz="1100" b="1" smtClean="0">
              <a:latin typeface="+mj-lt"/>
            </a:endParaRPr>
          </a:p>
          <a:p>
            <a:r>
              <a:rPr lang="en-US" sz="1100" b="1" smtClean="0">
                <a:latin typeface="+mj-lt"/>
              </a:rPr>
              <a:t>Total efficiency varies from 0.66 to 0.89 depending on rapidity bin</a:t>
            </a:r>
          </a:p>
        </p:txBody>
      </p:sp>
      <p:cxnSp>
        <p:nvCxnSpPr>
          <p:cNvPr id="21" name="Łącznik prosty ze strzałką 20"/>
          <p:cNvCxnSpPr>
            <a:stCxn id="19" idx="0"/>
          </p:cNvCxnSpPr>
          <p:nvPr/>
        </p:nvCxnSpPr>
        <p:spPr>
          <a:xfrm flipH="1" flipV="1">
            <a:off x="5364088" y="4293097"/>
            <a:ext cx="1404156" cy="573448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990" name="Rectangle 6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69989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19672" y="5716488"/>
            <a:ext cx="142875" cy="304800"/>
          </a:xfrm>
          <a:prstGeom prst="rect">
            <a:avLst/>
          </a:prstGeom>
          <a:noFill/>
        </p:spPr>
      </p:pic>
      <p:cxnSp>
        <p:nvCxnSpPr>
          <p:cNvPr id="26" name="Łącznik prosty ze strzałką 25"/>
          <p:cNvCxnSpPr>
            <a:stCxn id="18" idx="0"/>
          </p:cNvCxnSpPr>
          <p:nvPr/>
        </p:nvCxnSpPr>
        <p:spPr>
          <a:xfrm flipV="1">
            <a:off x="2951820" y="4365104"/>
            <a:ext cx="1908212" cy="36004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453597" cy="304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CAA491-A76B-4D42-87CB-8F22694DCEB0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3" name="Text Box 95"/>
          <p:cNvSpPr txBox="1">
            <a:spLocks noChangeArrowheads="1"/>
          </p:cNvSpPr>
          <p:nvPr/>
        </p:nvSpPr>
        <p:spPr bwMode="auto">
          <a:xfrm>
            <a:off x="755576" y="692696"/>
            <a:ext cx="7507033" cy="498957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r>
              <a:rPr lang="en-US" b="1" dirty="0" smtClean="0">
                <a:latin typeface="+mj-lt"/>
              </a:rPr>
              <a:t>Purity estimation: non-resonant component</a:t>
            </a: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en-US" b="1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en-US" b="1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en-US" dirty="0" smtClean="0">
                <a:latin typeface="+mj-lt"/>
              </a:rPr>
              <a:t> QED induced interactions that result in </a:t>
            </a:r>
            <a:r>
              <a:rPr lang="en-US" dirty="0" err="1" smtClean="0">
                <a:latin typeface="+mj-lt"/>
              </a:rPr>
              <a:t>di-muon</a:t>
            </a:r>
            <a:r>
              <a:rPr lang="en-US" dirty="0" smtClean="0">
                <a:latin typeface="+mj-lt"/>
              </a:rPr>
              <a:t> final state</a:t>
            </a: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en-US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en-US" dirty="0" smtClean="0">
                <a:latin typeface="+mj-lt"/>
              </a:rPr>
              <a:t> Estimated with signal events that passed all the cuts</a:t>
            </a: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r>
              <a:rPr lang="en-US" b="1" dirty="0" smtClean="0">
                <a:latin typeface="+mj-lt"/>
              </a:rPr>
              <a:t>  </a:t>
            </a:r>
            <a:r>
              <a:rPr lang="en-US" dirty="0" smtClean="0">
                <a:latin typeface="+mj-lt"/>
              </a:rPr>
              <a:t>apart from mass window one</a:t>
            </a: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en-US" b="1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en-US" b="1" dirty="0" smtClean="0">
                <a:latin typeface="+mj-lt"/>
              </a:rPr>
              <a:t> </a:t>
            </a:r>
            <a:r>
              <a:rPr lang="en-US" dirty="0" smtClean="0">
                <a:latin typeface="+mj-lt"/>
              </a:rPr>
              <a:t>Assume signal peak is modeled with CB curve and the</a:t>
            </a: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r>
              <a:rPr lang="en-US" dirty="0" smtClean="0">
                <a:latin typeface="+mj-lt"/>
              </a:rPr>
              <a:t>  continuum events with exponential</a:t>
            </a: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en-US" b="1" dirty="0" smtClean="0">
              <a:latin typeface="+mj-lt"/>
            </a:endParaRPr>
          </a:p>
          <a:p>
            <a:pPr lvl="1"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en-US" b="1" dirty="0" smtClean="0">
                <a:latin typeface="+mj-lt"/>
              </a:rPr>
              <a:t> </a:t>
            </a:r>
            <a:r>
              <a:rPr lang="en-US" sz="1600" b="1" dirty="0" smtClean="0">
                <a:solidFill>
                  <a:srgbClr val="8E220C"/>
                </a:solidFill>
                <a:latin typeface="+mj-lt"/>
              </a:rPr>
              <a:t>Use sidebands to fit</a:t>
            </a:r>
          </a:p>
          <a:p>
            <a:pPr lvl="1"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en-US" b="1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en-US" b="1" dirty="0" smtClean="0">
                <a:latin typeface="+mj-lt"/>
              </a:rPr>
              <a:t> </a:t>
            </a:r>
            <a:r>
              <a:rPr lang="en-US" dirty="0" smtClean="0">
                <a:latin typeface="+mj-lt"/>
              </a:rPr>
              <a:t>Background estimated (within the mass window of respective</a:t>
            </a: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r>
              <a:rPr lang="en-US" b="1" dirty="0" smtClean="0">
                <a:latin typeface="+mj-lt"/>
              </a:rPr>
              <a:t>  </a:t>
            </a:r>
            <a:r>
              <a:rPr lang="en-US" dirty="0" smtClean="0">
                <a:latin typeface="+mj-lt"/>
              </a:rPr>
              <a:t>states):</a:t>
            </a: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en-US" dirty="0" smtClean="0">
              <a:latin typeface="+mj-lt"/>
            </a:endParaRPr>
          </a:p>
          <a:p>
            <a:pPr lvl="1"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en-US" dirty="0" smtClean="0">
                <a:latin typeface="+mj-lt"/>
              </a:rPr>
              <a:t> </a:t>
            </a:r>
            <a:r>
              <a:rPr lang="en-US" b="1" dirty="0" smtClean="0">
                <a:solidFill>
                  <a:srgbClr val="8E220C"/>
                </a:solidFill>
                <a:latin typeface="+mj-lt"/>
              </a:rPr>
              <a:t>(0.8 ± 0.1) % </a:t>
            </a:r>
            <a:r>
              <a:rPr lang="en-US" dirty="0" smtClean="0">
                <a:latin typeface="+mj-lt"/>
              </a:rPr>
              <a:t>for the J/ψ selection</a:t>
            </a:r>
          </a:p>
          <a:p>
            <a:pPr lvl="1"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en-US" dirty="0" smtClean="0">
                <a:latin typeface="+mj-lt"/>
              </a:rPr>
              <a:t> </a:t>
            </a:r>
            <a:r>
              <a:rPr lang="en-US" b="1" dirty="0" smtClean="0">
                <a:solidFill>
                  <a:srgbClr val="8E220C"/>
                </a:solidFill>
                <a:latin typeface="+mj-lt"/>
              </a:rPr>
              <a:t>(17.0 ± 0.3) %</a:t>
            </a:r>
            <a:r>
              <a:rPr lang="en-US" dirty="0" smtClean="0">
                <a:latin typeface="+mj-lt"/>
              </a:rPr>
              <a:t> for the ψ(2S) selection</a:t>
            </a: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en-US" b="1" dirty="0" smtClean="0">
              <a:latin typeface="+mj-lt"/>
            </a:endParaRP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53597" cy="304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754"/>
            <a:ext cx="9144000" cy="6862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683568" y="116632"/>
            <a:ext cx="7848872" cy="648071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lnSpc>
                <a:spcPct val="120000"/>
              </a:lnSpc>
              <a:defRPr/>
            </a:pPr>
            <a:r>
              <a:rPr lang="en-GB" sz="3200" b="1" dirty="0" err="1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LHCb</a:t>
            </a:r>
            <a:r>
              <a:rPr lang="en-GB" sz="3200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 </a:t>
            </a:r>
            <a:r>
              <a:rPr lang="pl-PL" sz="3200" b="1" dirty="0" err="1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Experiment</a:t>
            </a:r>
            <a:endParaRPr lang="en-GB" sz="3200" b="1" dirty="0">
              <a:ln w="12700">
                <a:noFill/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CAA491-A76B-4D42-87CB-8F22694DCEB0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sp>
        <p:nvSpPr>
          <p:cNvPr id="3" name="Text Box 95"/>
          <p:cNvSpPr txBox="1">
            <a:spLocks noChangeArrowheads="1"/>
          </p:cNvSpPr>
          <p:nvPr/>
        </p:nvSpPr>
        <p:spPr bwMode="auto">
          <a:xfrm>
            <a:off x="611560" y="620688"/>
            <a:ext cx="8361048" cy="584814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r>
              <a:rPr lang="en-US" b="1" dirty="0" smtClean="0">
                <a:latin typeface="+mj-lt"/>
              </a:rPr>
              <a:t>Purity estimation: feed-down component</a:t>
            </a: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en-US" b="1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en-US" b="1" dirty="0" smtClean="0">
                <a:latin typeface="+mj-lt"/>
              </a:rPr>
              <a:t> </a:t>
            </a:r>
            <a:r>
              <a:rPr lang="en-US" dirty="0" smtClean="0">
                <a:latin typeface="+mj-lt"/>
              </a:rPr>
              <a:t>The source of this background is exclusive production of other</a:t>
            </a: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r>
              <a:rPr lang="en-US" b="1" dirty="0" smtClean="0">
                <a:latin typeface="+mj-lt"/>
              </a:rPr>
              <a:t>  </a:t>
            </a:r>
            <a:r>
              <a:rPr lang="en-US" dirty="0" smtClean="0">
                <a:latin typeface="+mj-lt"/>
              </a:rPr>
              <a:t>mesons</a:t>
            </a: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en-US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en-US" dirty="0" smtClean="0">
                <a:latin typeface="+mj-lt"/>
              </a:rPr>
              <a:t> Mainly problem for selecting J/ψ events</a:t>
            </a:r>
          </a:p>
          <a:p>
            <a:pPr lvl="1"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en-US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en-US" dirty="0" smtClean="0">
                <a:latin typeface="+mj-lt"/>
              </a:rPr>
              <a:t> Decays </a:t>
            </a:r>
            <a:r>
              <a:rPr lang="en-US" b="1" dirty="0" smtClean="0">
                <a:latin typeface="+mj-lt"/>
              </a:rPr>
              <a:t>ψ(2S) </a:t>
            </a:r>
            <a:r>
              <a:rPr lang="en-US" b="1" dirty="0" smtClean="0">
                <a:latin typeface="+mj-lt"/>
                <a:sym typeface="Symbol"/>
              </a:rPr>
              <a:t> J/ψ X</a:t>
            </a:r>
            <a:r>
              <a:rPr lang="en-US" dirty="0" smtClean="0">
                <a:latin typeface="+mj-lt"/>
                <a:sym typeface="Symbol"/>
              </a:rPr>
              <a:t>, where </a:t>
            </a:r>
            <a:r>
              <a:rPr lang="en-US" b="1" dirty="0" smtClean="0">
                <a:latin typeface="+mj-lt"/>
                <a:sym typeface="Symbol"/>
              </a:rPr>
              <a:t>X</a:t>
            </a:r>
            <a:r>
              <a:rPr lang="en-US" dirty="0" smtClean="0">
                <a:latin typeface="+mj-lt"/>
                <a:sym typeface="Symbol"/>
              </a:rPr>
              <a:t> is not detected</a:t>
            </a: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en-US" dirty="0" smtClean="0">
              <a:latin typeface="+mj-lt"/>
              <a:sym typeface="Symbol"/>
            </a:endParaRPr>
          </a:p>
          <a:p>
            <a:pPr lvl="1"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en-US" dirty="0" smtClean="0">
                <a:latin typeface="+mj-lt"/>
                <a:sym typeface="Symbol"/>
              </a:rPr>
              <a:t> </a:t>
            </a:r>
            <a:r>
              <a:rPr lang="en-US" sz="1600" dirty="0" smtClean="0">
                <a:latin typeface="+mj-lt"/>
                <a:sym typeface="Symbol"/>
              </a:rPr>
              <a:t>Can be significantly suppressed by hard 2 track only cut</a:t>
            </a:r>
          </a:p>
          <a:p>
            <a:pPr lvl="1"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en-US" sz="1600" dirty="0" smtClean="0">
                <a:latin typeface="+mj-lt"/>
                <a:sym typeface="Symbol"/>
              </a:rPr>
              <a:t> Estimated using </a:t>
            </a:r>
            <a:r>
              <a:rPr lang="en-US" sz="1600" dirty="0" err="1" smtClean="0">
                <a:latin typeface="+mj-lt"/>
                <a:sym typeface="Symbol"/>
              </a:rPr>
              <a:t>STARlight</a:t>
            </a:r>
            <a:r>
              <a:rPr lang="en-US" sz="1600" dirty="0" smtClean="0">
                <a:latin typeface="+mj-lt"/>
                <a:sym typeface="Symbol"/>
              </a:rPr>
              <a:t> model</a:t>
            </a:r>
          </a:p>
          <a:p>
            <a:pPr lvl="1"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en-US" sz="1600" dirty="0" smtClean="0">
                <a:latin typeface="+mj-lt"/>
                <a:sym typeface="Symbol"/>
              </a:rPr>
              <a:t> </a:t>
            </a:r>
            <a:r>
              <a:rPr lang="en-US" sz="1600" b="1" dirty="0" smtClean="0">
                <a:solidFill>
                  <a:srgbClr val="8E220C"/>
                </a:solidFill>
                <a:latin typeface="+mj-lt"/>
                <a:sym typeface="Symbol"/>
              </a:rPr>
              <a:t>(2.5 ± 0.2) </a:t>
            </a:r>
            <a:r>
              <a:rPr lang="en-US" sz="1600" dirty="0" smtClean="0">
                <a:latin typeface="+mj-lt"/>
                <a:sym typeface="Symbol"/>
              </a:rPr>
              <a:t>% of selected J/ψ events</a:t>
            </a:r>
            <a:endParaRPr lang="en-US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en-US" b="1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en-US" b="1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Radiative</a:t>
            </a:r>
            <a:r>
              <a:rPr lang="en-US" dirty="0" smtClean="0">
                <a:latin typeface="+mj-lt"/>
              </a:rPr>
              <a:t> decays </a:t>
            </a:r>
            <a:r>
              <a:rPr lang="en-US" b="1" dirty="0" err="1" smtClean="0">
                <a:latin typeface="+mj-lt"/>
              </a:rPr>
              <a:t>χ</a:t>
            </a:r>
            <a:r>
              <a:rPr lang="en-US" b="1" baseline="-25000" dirty="0" err="1" smtClean="0">
                <a:latin typeface="+mj-lt"/>
              </a:rPr>
              <a:t>c</a:t>
            </a:r>
            <a:r>
              <a:rPr lang="en-US" b="1" baseline="-25000" dirty="0" smtClean="0">
                <a:latin typeface="+mj-lt"/>
              </a:rPr>
              <a:t> </a:t>
            </a:r>
            <a:r>
              <a:rPr lang="en-US" b="1" dirty="0" smtClean="0">
                <a:latin typeface="+mj-lt"/>
                <a:sym typeface="Symbol"/>
              </a:rPr>
              <a:t> J/ψ γ</a:t>
            </a:r>
            <a:r>
              <a:rPr lang="en-US" dirty="0" smtClean="0">
                <a:latin typeface="+mj-lt"/>
                <a:sym typeface="Symbol"/>
              </a:rPr>
              <a:t>, where </a:t>
            </a:r>
            <a:r>
              <a:rPr lang="en-US" b="1" dirty="0" smtClean="0">
                <a:latin typeface="+mj-lt"/>
                <a:sym typeface="Symbol"/>
              </a:rPr>
              <a:t>γ</a:t>
            </a:r>
            <a:r>
              <a:rPr lang="en-US" dirty="0" smtClean="0">
                <a:latin typeface="+mj-lt"/>
                <a:sym typeface="Symbol"/>
              </a:rPr>
              <a:t> goes undetected</a:t>
            </a: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en-US" b="1" dirty="0" smtClean="0">
              <a:latin typeface="+mj-lt"/>
              <a:sym typeface="Symbol"/>
            </a:endParaRPr>
          </a:p>
          <a:p>
            <a:pPr lvl="1"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en-US" b="1" dirty="0" smtClean="0">
                <a:latin typeface="+mj-lt"/>
                <a:sym typeface="Symbol"/>
              </a:rPr>
              <a:t> </a:t>
            </a:r>
            <a:r>
              <a:rPr lang="en-US" sz="1600" dirty="0" smtClean="0">
                <a:latin typeface="+mj-lt"/>
                <a:sym typeface="Symbol"/>
              </a:rPr>
              <a:t>Suppressed by requiring no photons</a:t>
            </a:r>
          </a:p>
          <a:p>
            <a:pPr lvl="1"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en-US" sz="1600" b="1" dirty="0" smtClean="0">
                <a:latin typeface="+mj-lt"/>
                <a:sym typeface="Symbol"/>
              </a:rPr>
              <a:t> </a:t>
            </a:r>
            <a:r>
              <a:rPr lang="en-US" sz="1600" dirty="0" smtClean="0">
                <a:latin typeface="+mj-lt"/>
                <a:sym typeface="Symbol"/>
              </a:rPr>
              <a:t>Estimated using </a:t>
            </a:r>
            <a:r>
              <a:rPr lang="en-US" sz="1600" dirty="0" err="1" smtClean="0">
                <a:latin typeface="+mj-lt"/>
                <a:sym typeface="Symbol"/>
              </a:rPr>
              <a:t>SuperChiC</a:t>
            </a:r>
            <a:r>
              <a:rPr lang="en-US" sz="1600" dirty="0" smtClean="0">
                <a:latin typeface="+mj-lt"/>
                <a:sym typeface="Symbol"/>
              </a:rPr>
              <a:t> model</a:t>
            </a:r>
          </a:p>
          <a:p>
            <a:pPr lvl="1"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en-US" sz="1600" b="1" dirty="0" smtClean="0">
                <a:latin typeface="+mj-lt"/>
                <a:sym typeface="Symbol"/>
              </a:rPr>
              <a:t> </a:t>
            </a:r>
            <a:r>
              <a:rPr lang="en-US" sz="1600" b="1" dirty="0" smtClean="0">
                <a:solidFill>
                  <a:srgbClr val="8E220C"/>
                </a:solidFill>
                <a:latin typeface="+mj-lt"/>
                <a:sym typeface="Symbol"/>
              </a:rPr>
              <a:t>(7.6 ± 0.9) </a:t>
            </a:r>
            <a:r>
              <a:rPr lang="en-US" sz="1600" dirty="0" smtClean="0">
                <a:latin typeface="+mj-lt"/>
                <a:sym typeface="Symbol"/>
              </a:rPr>
              <a:t>% of selected J/ψ events</a:t>
            </a:r>
          </a:p>
          <a:p>
            <a:pPr lvl="1"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en-US" sz="1600" b="1" dirty="0" smtClean="0">
              <a:latin typeface="+mj-lt"/>
              <a:sym typeface="Symbol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en-US" sz="1600" b="1" dirty="0" smtClean="0">
                <a:latin typeface="+mj-lt"/>
                <a:sym typeface="Symbol"/>
              </a:rPr>
              <a:t> </a:t>
            </a:r>
            <a:r>
              <a:rPr lang="en-US" dirty="0" smtClean="0">
                <a:latin typeface="+mj-lt"/>
                <a:sym typeface="Symbol"/>
              </a:rPr>
              <a:t>Feed-down to ψ(2S) is expected to be small</a:t>
            </a:r>
            <a:r>
              <a:rPr lang="pl-PL" dirty="0" smtClean="0">
                <a:latin typeface="+mj-lt"/>
                <a:sym typeface="Symbol"/>
              </a:rPr>
              <a:t> - </a:t>
            </a:r>
            <a:r>
              <a:rPr lang="pl-PL" dirty="0" err="1" smtClean="0">
                <a:latin typeface="+mj-lt"/>
                <a:sym typeface="Symbol"/>
              </a:rPr>
              <a:t>coming</a:t>
            </a:r>
            <a:r>
              <a:rPr lang="pl-PL" dirty="0" smtClean="0">
                <a:latin typeface="+mj-lt"/>
                <a:sym typeface="Symbol"/>
              </a:rPr>
              <a:t> </a:t>
            </a:r>
            <a:r>
              <a:rPr lang="pl-PL" dirty="0" err="1" smtClean="0">
                <a:latin typeface="+mj-lt"/>
                <a:sym typeface="Symbol"/>
              </a:rPr>
              <a:t>from</a:t>
            </a:r>
            <a:r>
              <a:rPr lang="pl-PL" dirty="0" smtClean="0">
                <a:latin typeface="+mj-lt"/>
                <a:sym typeface="Symbol"/>
              </a:rPr>
              <a:t> </a:t>
            </a:r>
            <a:r>
              <a:rPr lang="pl-PL" b="1" dirty="0" smtClean="0">
                <a:latin typeface="+mj-lt"/>
                <a:sym typeface="Symbol"/>
              </a:rPr>
              <a:t>X(3872)</a:t>
            </a:r>
            <a:endParaRPr lang="en-US" b="1" dirty="0" smtClean="0">
              <a:latin typeface="+mj-lt"/>
              <a:sym typeface="Symbol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en-US" dirty="0" smtClean="0">
              <a:latin typeface="+mj-lt"/>
              <a:sym typeface="Symbol"/>
            </a:endParaRPr>
          </a:p>
          <a:p>
            <a:pPr lvl="1"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en-US" dirty="0" smtClean="0">
                <a:latin typeface="+mj-lt"/>
                <a:sym typeface="Symbol"/>
              </a:rPr>
              <a:t> </a:t>
            </a:r>
            <a:r>
              <a:rPr lang="en-US" sz="1600" dirty="0" smtClean="0">
                <a:latin typeface="+mj-lt"/>
                <a:sym typeface="Symbol"/>
              </a:rPr>
              <a:t>Results based on studies involving photon veto in selection</a:t>
            </a:r>
          </a:p>
          <a:p>
            <a:pPr lvl="1"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r>
              <a:rPr lang="en-US" sz="1600" dirty="0" smtClean="0">
                <a:latin typeface="+mj-lt"/>
                <a:sym typeface="Symbol"/>
              </a:rPr>
              <a:t>  algorithm gave </a:t>
            </a:r>
            <a:r>
              <a:rPr lang="en-US" sz="1600" b="1" dirty="0" smtClean="0">
                <a:solidFill>
                  <a:srgbClr val="8E220C"/>
                </a:solidFill>
                <a:latin typeface="+mj-lt"/>
                <a:sym typeface="Symbol"/>
              </a:rPr>
              <a:t>(2.0 ± 0.2)</a:t>
            </a:r>
            <a:r>
              <a:rPr lang="en-US" sz="1600" dirty="0" smtClean="0">
                <a:latin typeface="+mj-lt"/>
                <a:sym typeface="Symbol"/>
              </a:rPr>
              <a:t> % of selected ψ(2S) events</a:t>
            </a:r>
            <a:endParaRPr lang="en-US" sz="1600" dirty="0" smtClean="0">
              <a:latin typeface="+mj-lt"/>
            </a:endParaRP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53597" cy="304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CAA491-A76B-4D42-87CB-8F22694DCEB0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sp>
        <p:nvSpPr>
          <p:cNvPr id="3" name="Text Box 95"/>
          <p:cNvSpPr txBox="1">
            <a:spLocks noChangeArrowheads="1"/>
          </p:cNvSpPr>
          <p:nvPr/>
        </p:nvSpPr>
        <p:spPr bwMode="auto">
          <a:xfrm>
            <a:off x="755576" y="620688"/>
            <a:ext cx="7318327" cy="576183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r>
              <a:rPr lang="en-US" b="1" dirty="0" smtClean="0">
                <a:latin typeface="+mj-lt"/>
              </a:rPr>
              <a:t>Purity estimation: inelastic scattering</a:t>
            </a: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en-US" b="1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en-US" b="1" dirty="0" smtClean="0">
                <a:latin typeface="+mj-lt"/>
              </a:rPr>
              <a:t> </a:t>
            </a:r>
            <a:r>
              <a:rPr lang="en-US" dirty="0" smtClean="0">
                <a:latin typeface="+mj-lt"/>
              </a:rPr>
              <a:t>This is the dominant background</a:t>
            </a: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en-US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en-US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en-US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en-US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en-US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en-US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en-US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en-US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en-US" sz="1600" dirty="0" smtClean="0">
                <a:latin typeface="+mj-lt"/>
              </a:rPr>
              <a:t> </a:t>
            </a:r>
            <a:r>
              <a:rPr lang="en-US" dirty="0" smtClean="0">
                <a:latin typeface="+mj-lt"/>
              </a:rPr>
              <a:t>In general harder </a:t>
            </a:r>
            <a:r>
              <a:rPr lang="en-US" dirty="0" err="1" smtClean="0">
                <a:latin typeface="+mj-lt"/>
              </a:rPr>
              <a:t>p</a:t>
            </a:r>
            <a:r>
              <a:rPr lang="en-US" baseline="-25000" dirty="0" err="1" smtClean="0">
                <a:latin typeface="+mj-lt"/>
              </a:rPr>
              <a:t>T</a:t>
            </a:r>
            <a:r>
              <a:rPr lang="en-US" baseline="-25000" dirty="0" smtClean="0">
                <a:latin typeface="+mj-lt"/>
              </a:rPr>
              <a:t> </a:t>
            </a:r>
            <a:r>
              <a:rPr lang="en-US" dirty="0" smtClean="0">
                <a:latin typeface="+mj-lt"/>
              </a:rPr>
              <a:t>spectrum of produced J/ψ is expected</a:t>
            </a: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en-US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en-US" dirty="0" smtClean="0">
                <a:latin typeface="+mj-lt"/>
              </a:rPr>
              <a:t> </a:t>
            </a:r>
            <a:r>
              <a:rPr lang="pl-PL" dirty="0" smtClean="0">
                <a:latin typeface="+mj-lt"/>
              </a:rPr>
              <a:t>Was </a:t>
            </a:r>
            <a:r>
              <a:rPr lang="pl-PL" dirty="0" err="1" smtClean="0">
                <a:latin typeface="+mj-lt"/>
              </a:rPr>
              <a:t>estimated</a:t>
            </a:r>
            <a:r>
              <a:rPr lang="pl-PL" dirty="0" smtClean="0">
                <a:latin typeface="+mj-lt"/>
              </a:rPr>
              <a:t> </a:t>
            </a:r>
            <a:r>
              <a:rPr lang="pl-PL" dirty="0" err="1" smtClean="0">
                <a:latin typeface="+mj-lt"/>
              </a:rPr>
              <a:t>using</a:t>
            </a:r>
            <a:r>
              <a:rPr lang="pl-PL" dirty="0" smtClean="0">
                <a:latin typeface="+mj-lt"/>
              </a:rPr>
              <a:t> </a:t>
            </a:r>
            <a:r>
              <a:rPr lang="pl-PL" dirty="0" err="1" smtClean="0">
                <a:latin typeface="+mj-lt"/>
              </a:rPr>
              <a:t>collision</a:t>
            </a:r>
            <a:r>
              <a:rPr lang="pl-PL" dirty="0" smtClean="0">
                <a:latin typeface="+mj-lt"/>
              </a:rPr>
              <a:t> data (2011 </a:t>
            </a:r>
            <a:r>
              <a:rPr lang="pl-PL" dirty="0" err="1" smtClean="0">
                <a:latin typeface="+mj-lt"/>
              </a:rPr>
              <a:t>sample</a:t>
            </a:r>
            <a:r>
              <a:rPr lang="pl-PL" dirty="0" smtClean="0">
                <a:latin typeface="+mj-lt"/>
              </a:rPr>
              <a:t>)</a:t>
            </a:r>
            <a:endParaRPr lang="en-US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en-US" sz="1600" dirty="0" smtClean="0">
              <a:latin typeface="+mj-lt"/>
            </a:endParaRPr>
          </a:p>
          <a:p>
            <a:pPr lvl="1"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en-US" sz="1600" dirty="0" smtClean="0">
                <a:latin typeface="+mj-lt"/>
              </a:rPr>
              <a:t> </a:t>
            </a:r>
            <a:r>
              <a:rPr lang="en-US" sz="1600" b="1" dirty="0" smtClean="0">
                <a:solidFill>
                  <a:srgbClr val="8E220C"/>
                </a:solidFill>
                <a:latin typeface="+mj-lt"/>
              </a:rPr>
              <a:t>(34 ± 6) </a:t>
            </a:r>
            <a:r>
              <a:rPr lang="en-US" sz="1600" dirty="0" smtClean="0">
                <a:latin typeface="+mj-lt"/>
              </a:rPr>
              <a:t>% for J/ψ events</a:t>
            </a:r>
          </a:p>
          <a:p>
            <a:pPr lvl="1"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en-US" sz="1600" dirty="0" smtClean="0">
                <a:latin typeface="+mj-lt"/>
              </a:rPr>
              <a:t> Similar estimate is assumed for ψ(2S)</a:t>
            </a:r>
          </a:p>
          <a:p>
            <a:pPr lvl="1"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en-US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en-US" sz="1600" dirty="0" smtClean="0">
                <a:latin typeface="+mj-lt"/>
              </a:rPr>
              <a:t> Overall purities:</a:t>
            </a: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en-US" sz="1600" dirty="0" smtClean="0">
              <a:latin typeface="+mj-lt"/>
            </a:endParaRPr>
          </a:p>
          <a:p>
            <a:pPr lvl="1"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en-US" sz="1600" dirty="0" smtClean="0">
                <a:latin typeface="+mj-lt"/>
              </a:rPr>
              <a:t> </a:t>
            </a:r>
            <a:r>
              <a:rPr lang="en-US" sz="1600" b="1" dirty="0" smtClean="0">
                <a:solidFill>
                  <a:srgbClr val="8E220C"/>
                </a:solidFill>
                <a:latin typeface="+mj-lt"/>
              </a:rPr>
              <a:t>(59.2 ± 1.2) </a:t>
            </a:r>
            <a:r>
              <a:rPr lang="en-US" sz="1600" dirty="0" smtClean="0">
                <a:latin typeface="+mj-lt"/>
              </a:rPr>
              <a:t>% for J/ψ events</a:t>
            </a:r>
          </a:p>
          <a:p>
            <a:pPr lvl="1"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en-US" sz="1600" dirty="0" smtClean="0">
                <a:latin typeface="+mj-lt"/>
              </a:rPr>
              <a:t> </a:t>
            </a:r>
            <a:r>
              <a:rPr lang="en-US" sz="1600" b="1" dirty="0" smtClean="0">
                <a:solidFill>
                  <a:srgbClr val="8E220C"/>
                </a:solidFill>
                <a:latin typeface="+mj-lt"/>
              </a:rPr>
              <a:t>(52.0 ± 7.0) </a:t>
            </a:r>
            <a:r>
              <a:rPr lang="en-US" sz="1600" dirty="0" smtClean="0">
                <a:latin typeface="+mj-lt"/>
              </a:rPr>
              <a:t>% for ψ(2S) events</a:t>
            </a:r>
          </a:p>
          <a:p>
            <a:pPr lvl="1"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en-US" sz="1600" dirty="0" smtClean="0">
                <a:latin typeface="+mj-lt"/>
              </a:rPr>
              <a:t> </a:t>
            </a:r>
            <a:r>
              <a:rPr lang="en-US" sz="1600" b="1" dirty="0" err="1" smtClean="0">
                <a:latin typeface="+mj-lt"/>
              </a:rPr>
              <a:t>p</a:t>
            </a:r>
            <a:r>
              <a:rPr lang="en-US" sz="1600" b="1" baseline="-25000" dirty="0" err="1" smtClean="0">
                <a:latin typeface="+mj-lt"/>
              </a:rPr>
              <a:t>T</a:t>
            </a:r>
            <a:r>
              <a:rPr lang="en-US" sz="1600" b="1" baseline="-25000" dirty="0" smtClean="0">
                <a:latin typeface="+mj-lt"/>
              </a:rPr>
              <a:t> </a:t>
            </a:r>
            <a:r>
              <a:rPr lang="en-US" sz="1600" b="1" dirty="0" smtClean="0">
                <a:latin typeface="+mj-lt"/>
              </a:rPr>
              <a:t>&lt; 0.8 GeV</a:t>
            </a:r>
            <a:r>
              <a:rPr lang="en-US" sz="1600" b="1" baseline="30000" dirty="0" smtClean="0">
                <a:latin typeface="+mj-lt"/>
              </a:rPr>
              <a:t>2</a:t>
            </a:r>
            <a:endParaRPr lang="en-US" sz="1600" b="1" baseline="-25000" dirty="0" smtClean="0">
              <a:latin typeface="+mj-lt"/>
            </a:endParaRPr>
          </a:p>
          <a:p>
            <a:pPr lvl="1"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en-US" sz="1600" dirty="0" smtClean="0">
              <a:latin typeface="+mj-lt"/>
            </a:endParaRPr>
          </a:p>
        </p:txBody>
      </p:sp>
      <p:pic>
        <p:nvPicPr>
          <p:cNvPr id="1730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3109" y="1628800"/>
            <a:ext cx="3941099" cy="1366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53597" cy="304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9" y="4149080"/>
            <a:ext cx="3384376" cy="2278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CAA491-A76B-4D42-87CB-8F22694DCEB0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sp>
        <p:nvSpPr>
          <p:cNvPr id="3" name="Text Box 95"/>
          <p:cNvSpPr txBox="1">
            <a:spLocks noChangeArrowheads="1"/>
          </p:cNvSpPr>
          <p:nvPr/>
        </p:nvSpPr>
        <p:spPr bwMode="auto">
          <a:xfrm>
            <a:off x="755576" y="620688"/>
            <a:ext cx="3777294" cy="247022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r>
              <a:rPr lang="en-US" b="1" dirty="0" smtClean="0">
                <a:latin typeface="+mj-lt"/>
              </a:rPr>
              <a:t>Cross section measurement</a:t>
            </a: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en-US" b="1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en-US" b="1" dirty="0" smtClean="0">
                <a:latin typeface="+mj-lt"/>
              </a:rPr>
              <a:t> </a:t>
            </a:r>
            <a:r>
              <a:rPr lang="en-US" dirty="0" smtClean="0">
                <a:latin typeface="+mj-lt"/>
              </a:rPr>
              <a:t>Integrated cross</a:t>
            </a:r>
            <a:r>
              <a:rPr lang="pl-PL" dirty="0" smtClean="0">
                <a:latin typeface="+mj-lt"/>
              </a:rPr>
              <a:t>-</a:t>
            </a:r>
            <a:r>
              <a:rPr lang="en-US" dirty="0" smtClean="0">
                <a:latin typeface="+mj-lt"/>
              </a:rPr>
              <a:t>sections</a:t>
            </a: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en-US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en-US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en-US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en-US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en-US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en-US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en-US" sz="1600" dirty="0" smtClean="0">
                <a:latin typeface="+mj-lt"/>
              </a:rPr>
              <a:t> Differential cross</a:t>
            </a:r>
            <a:r>
              <a:rPr lang="pl-PL" sz="1600" dirty="0" smtClean="0">
                <a:latin typeface="+mj-lt"/>
              </a:rPr>
              <a:t>-</a:t>
            </a:r>
            <a:r>
              <a:rPr lang="en-US" sz="1600" dirty="0" smtClean="0">
                <a:latin typeface="+mj-lt"/>
              </a:rPr>
              <a:t>sections</a:t>
            </a: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53597" cy="304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082" name="Rectangle 2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74081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16571" y="1700808"/>
            <a:ext cx="5419725" cy="323850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</p:pic>
      <p:sp>
        <p:nvSpPr>
          <p:cNvPr id="174084" name="Rectangle 4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74083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91680" y="2169046"/>
            <a:ext cx="5705475" cy="323850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</p:pic>
      <p:pic>
        <p:nvPicPr>
          <p:cNvPr id="174087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600" y="3471837"/>
            <a:ext cx="3364182" cy="2333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088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82948" y="3467350"/>
            <a:ext cx="3411576" cy="2337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Prostokąt 10"/>
          <p:cNvSpPr/>
          <p:nvPr/>
        </p:nvSpPr>
        <p:spPr>
          <a:xfrm>
            <a:off x="2339752" y="3140968"/>
            <a:ext cx="6896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+mj-lt"/>
                <a:sym typeface="Symbol"/>
              </a:rPr>
              <a:t>J/ψ</a:t>
            </a:r>
            <a:endParaRPr lang="en-GB" dirty="0">
              <a:latin typeface="+mj-lt"/>
            </a:endParaRPr>
          </a:p>
        </p:txBody>
      </p:sp>
      <p:sp>
        <p:nvSpPr>
          <p:cNvPr id="12" name="Prostokąt 11"/>
          <p:cNvSpPr/>
          <p:nvPr/>
        </p:nvSpPr>
        <p:spPr>
          <a:xfrm>
            <a:off x="5960493" y="3140968"/>
            <a:ext cx="9877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b="1" dirty="0" smtClean="0">
                <a:latin typeface="+mj-lt"/>
                <a:sym typeface="Symbol"/>
              </a:rPr>
              <a:t>Ψ</a:t>
            </a:r>
            <a:r>
              <a:rPr lang="pl-PL" b="1" dirty="0" smtClean="0">
                <a:latin typeface="+mj-lt"/>
                <a:sym typeface="Symbol"/>
              </a:rPr>
              <a:t>(2S)</a:t>
            </a:r>
            <a:endParaRPr lang="en-GB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CAA491-A76B-4D42-87CB-8F22694DCEB0}" type="slidenum">
              <a:rPr lang="en-GB" smtClean="0"/>
              <a:pPr>
                <a:defRPr/>
              </a:pPr>
              <a:t>23</a:t>
            </a:fld>
            <a:endParaRPr lang="en-GB"/>
          </a:p>
        </p:txBody>
      </p:sp>
      <p:sp>
        <p:nvSpPr>
          <p:cNvPr id="3" name="Text Box 95"/>
          <p:cNvSpPr txBox="1">
            <a:spLocks noChangeArrowheads="1"/>
          </p:cNvSpPr>
          <p:nvPr/>
        </p:nvSpPr>
        <p:spPr bwMode="auto">
          <a:xfrm>
            <a:off x="991091" y="725299"/>
            <a:ext cx="6749261" cy="198362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r>
              <a:rPr lang="en-US" b="1" dirty="0" smtClean="0">
                <a:latin typeface="+mj-lt"/>
              </a:rPr>
              <a:t>Cross section measurement</a:t>
            </a: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en-US" b="1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en-US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en-US" sz="1600" dirty="0" smtClean="0">
                <a:latin typeface="+mj-lt"/>
              </a:rPr>
              <a:t> Comparison with theoretical predictions – </a:t>
            </a:r>
            <a:r>
              <a:rPr lang="en-US" sz="1600" b="1" dirty="0" smtClean="0">
                <a:solidFill>
                  <a:srgbClr val="8E220C"/>
                </a:solidFill>
                <a:latin typeface="+mj-lt"/>
              </a:rPr>
              <a:t>good agreement</a:t>
            </a:r>
            <a:r>
              <a:rPr lang="en-US" sz="1600" b="1" dirty="0" smtClean="0">
                <a:solidFill>
                  <a:srgbClr val="8E220C"/>
                </a:solidFill>
                <a:latin typeface="+mj-lt"/>
              </a:rPr>
              <a:t>!</a:t>
            </a:r>
            <a:r>
              <a:rPr lang="en-US" sz="1600" b="1" dirty="0" smtClean="0">
                <a:latin typeface="+mj-lt"/>
              </a:rPr>
              <a:t> </a:t>
            </a:r>
            <a:endParaRPr lang="pl-PL" sz="1600" b="1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pl-PL" sz="1600" b="1" dirty="0" smtClean="0">
              <a:latin typeface="+mj-lt"/>
            </a:endParaRPr>
          </a:p>
          <a:p>
            <a:pPr lvl="1"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pl-PL" sz="1600" b="1" dirty="0" smtClean="0">
                <a:latin typeface="+mj-lt"/>
              </a:rPr>
              <a:t> </a:t>
            </a:r>
            <a:r>
              <a:rPr lang="en-GB" sz="1600" dirty="0" smtClean="0">
                <a:latin typeface="+mj-lt"/>
              </a:rPr>
              <a:t>NLO </a:t>
            </a:r>
            <a:r>
              <a:rPr lang="en-GB" sz="1600" dirty="0" smtClean="0">
                <a:latin typeface="+mj-lt"/>
              </a:rPr>
              <a:t>describes data better than LO based predictions </a:t>
            </a:r>
          </a:p>
          <a:p>
            <a:pPr lvl="1"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pl-PL" sz="1600" dirty="0" smtClean="0">
                <a:latin typeface="+mj-lt"/>
              </a:rPr>
              <a:t> </a:t>
            </a:r>
            <a:r>
              <a:rPr lang="en-GB" sz="1600" dirty="0" smtClean="0">
                <a:latin typeface="+mj-lt"/>
              </a:rPr>
              <a:t>better description for J/psi than for psi(2S) </a:t>
            </a:r>
          </a:p>
          <a:p>
            <a:pPr lvl="1"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en-GB" sz="1600" dirty="0" smtClean="0">
                <a:latin typeface="+mj-lt"/>
              </a:rPr>
              <a:t> uncertainties are highly correlated between the bins</a:t>
            </a:r>
            <a:endParaRPr lang="en-US" sz="1600" b="1" dirty="0" smtClean="0">
              <a:solidFill>
                <a:srgbClr val="8E220C"/>
              </a:solidFill>
              <a:latin typeface="+mj-lt"/>
            </a:endParaRPr>
          </a:p>
        </p:txBody>
      </p:sp>
      <p:pic>
        <p:nvPicPr>
          <p:cNvPr id="60418" name="Picture 2" descr="jpsi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2294" y="3429000"/>
            <a:ext cx="3067125" cy="2308474"/>
          </a:xfrm>
          <a:prstGeom prst="rect">
            <a:avLst/>
          </a:prstGeom>
          <a:noFill/>
        </p:spPr>
      </p:pic>
      <p:pic>
        <p:nvPicPr>
          <p:cNvPr id="60420" name="Picture 4" descr="psi2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3415007"/>
            <a:ext cx="3169393" cy="2318249"/>
          </a:xfrm>
          <a:prstGeom prst="rect">
            <a:avLst/>
          </a:prstGeom>
          <a:noFill/>
        </p:spPr>
      </p:pic>
      <p:sp>
        <p:nvSpPr>
          <p:cNvPr id="8" name="Prostokąt 7"/>
          <p:cNvSpPr/>
          <p:nvPr/>
        </p:nvSpPr>
        <p:spPr>
          <a:xfrm>
            <a:off x="2339752" y="2996952"/>
            <a:ext cx="6896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+mj-lt"/>
                <a:sym typeface="Symbol"/>
              </a:rPr>
              <a:t>J/ψ</a:t>
            </a:r>
            <a:endParaRPr lang="en-GB" dirty="0">
              <a:latin typeface="+mj-lt"/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5652120" y="2996952"/>
            <a:ext cx="9877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b="1" dirty="0" smtClean="0">
                <a:latin typeface="+mj-lt"/>
                <a:sym typeface="Symbol"/>
              </a:rPr>
              <a:t>Ψ</a:t>
            </a:r>
            <a:r>
              <a:rPr lang="pl-PL" b="1" dirty="0" smtClean="0">
                <a:latin typeface="+mj-lt"/>
                <a:sym typeface="Symbol"/>
              </a:rPr>
              <a:t>(2S)</a:t>
            </a:r>
            <a:endParaRPr lang="en-GB" dirty="0">
              <a:latin typeface="+mj-lt"/>
            </a:endParaRPr>
          </a:p>
        </p:txBody>
      </p:sp>
      <p:sp>
        <p:nvSpPr>
          <p:cNvPr id="10" name="Prostokąt 9"/>
          <p:cNvSpPr/>
          <p:nvPr/>
        </p:nvSpPr>
        <p:spPr>
          <a:xfrm>
            <a:off x="1115616" y="5781164"/>
            <a:ext cx="482453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dirty="0" smtClean="0">
                <a:latin typeface="+mn-lt"/>
              </a:rPr>
              <a:t>Phys. Rev. C84 (2011) 011902 </a:t>
            </a:r>
            <a:r>
              <a:rPr lang="pl-PL" sz="1100" dirty="0" smtClean="0">
                <a:latin typeface="+mn-lt"/>
              </a:rPr>
              <a:t>, </a:t>
            </a:r>
            <a:r>
              <a:rPr lang="en-GB" sz="1100" dirty="0" smtClean="0">
                <a:latin typeface="+mn-lt"/>
              </a:rPr>
              <a:t>JHEP </a:t>
            </a:r>
            <a:r>
              <a:rPr lang="en-GB" sz="1100" dirty="0" smtClean="0">
                <a:latin typeface="+mn-lt"/>
              </a:rPr>
              <a:t>1311 (2013) 085 </a:t>
            </a:r>
          </a:p>
          <a:p>
            <a:r>
              <a:rPr lang="en-GB" sz="1100" dirty="0" smtClean="0">
                <a:latin typeface="+mn-lt"/>
              </a:rPr>
              <a:t>Phys. Rev. D78 (2008) </a:t>
            </a:r>
            <a:r>
              <a:rPr lang="en-GB" sz="1100" dirty="0" smtClean="0">
                <a:latin typeface="+mn-lt"/>
              </a:rPr>
              <a:t>014023</a:t>
            </a:r>
            <a:r>
              <a:rPr lang="pl-PL" sz="1100" dirty="0" smtClean="0">
                <a:latin typeface="+mn-lt"/>
              </a:rPr>
              <a:t>,</a:t>
            </a:r>
            <a:r>
              <a:rPr lang="en-GB" sz="1100" dirty="0" smtClean="0">
                <a:latin typeface="+mn-lt"/>
              </a:rPr>
              <a:t> Phys</a:t>
            </a:r>
            <a:r>
              <a:rPr lang="en-GB" sz="1100" dirty="0" smtClean="0">
                <a:latin typeface="+mn-lt"/>
              </a:rPr>
              <a:t>. Rev. D76 (2007) 094014 </a:t>
            </a:r>
          </a:p>
          <a:p>
            <a:r>
              <a:rPr lang="en-GB" sz="1100" dirty="0" smtClean="0">
                <a:latin typeface="+mn-lt"/>
              </a:rPr>
              <a:t>Phys. Rev. </a:t>
            </a:r>
            <a:r>
              <a:rPr lang="en-GB" sz="1100" dirty="0" err="1" smtClean="0">
                <a:latin typeface="+mn-lt"/>
              </a:rPr>
              <a:t>Lett</a:t>
            </a:r>
            <a:r>
              <a:rPr lang="en-GB" sz="1100" dirty="0" smtClean="0">
                <a:latin typeface="+mn-lt"/>
              </a:rPr>
              <a:t>. 92 (2004) </a:t>
            </a:r>
            <a:r>
              <a:rPr lang="en-GB" sz="1100" dirty="0" smtClean="0">
                <a:latin typeface="+mn-lt"/>
              </a:rPr>
              <a:t>142003</a:t>
            </a:r>
            <a:r>
              <a:rPr lang="pl-PL" sz="1100" dirty="0" smtClean="0">
                <a:latin typeface="+mn-lt"/>
              </a:rPr>
              <a:t>,</a:t>
            </a:r>
            <a:r>
              <a:rPr lang="en-GB" sz="1100" dirty="0" smtClean="0">
                <a:latin typeface="+mn-lt"/>
              </a:rPr>
              <a:t> Eur</a:t>
            </a:r>
            <a:r>
              <a:rPr lang="en-GB" sz="1100" dirty="0" smtClean="0">
                <a:latin typeface="+mn-lt"/>
              </a:rPr>
              <a:t>. Phys. J. C65 (2010) 433</a:t>
            </a:r>
            <a:endParaRPr lang="en-GB" sz="11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>
          <a:xfrm>
            <a:off x="8348328" y="6084491"/>
            <a:ext cx="457200" cy="365125"/>
          </a:xfrm>
        </p:spPr>
        <p:txBody>
          <a:bodyPr/>
          <a:lstStyle/>
          <a:p>
            <a:pPr>
              <a:defRPr/>
            </a:pPr>
            <a:fld id="{54CAA491-A76B-4D42-87CB-8F22694DCEB0}" type="slidenum">
              <a:rPr lang="en-GB" smtClean="0"/>
              <a:pPr>
                <a:defRPr/>
              </a:pPr>
              <a:t>24</a:t>
            </a:fld>
            <a:endParaRPr lang="en-GB"/>
          </a:p>
        </p:txBody>
      </p:sp>
      <p:sp>
        <p:nvSpPr>
          <p:cNvPr id="3" name="Text Box 95"/>
          <p:cNvSpPr txBox="1">
            <a:spLocks noChangeArrowheads="1"/>
          </p:cNvSpPr>
          <p:nvPr/>
        </p:nvSpPr>
        <p:spPr bwMode="auto">
          <a:xfrm>
            <a:off x="755576" y="743297"/>
            <a:ext cx="7821413" cy="484594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r>
              <a:rPr lang="en-US" b="1" dirty="0" smtClean="0">
                <a:latin typeface="+mj-lt"/>
              </a:rPr>
              <a:t>Comparison with HERA results (differential cross</a:t>
            </a:r>
            <a:r>
              <a:rPr lang="pl-PL" b="1" dirty="0" smtClean="0">
                <a:latin typeface="+mj-lt"/>
              </a:rPr>
              <a:t>-</a:t>
            </a:r>
            <a:r>
              <a:rPr lang="en-US" b="1" dirty="0" smtClean="0">
                <a:latin typeface="+mj-lt"/>
              </a:rPr>
              <a:t>section)</a:t>
            </a: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en-US" b="1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en-US" b="1" dirty="0" smtClean="0">
                <a:latin typeface="+mj-lt"/>
              </a:rPr>
              <a:t> </a:t>
            </a:r>
            <a:r>
              <a:rPr lang="en-US" dirty="0" smtClean="0">
                <a:latin typeface="+mj-lt"/>
              </a:rPr>
              <a:t>The </a:t>
            </a:r>
            <a:r>
              <a:rPr lang="en-US" dirty="0" err="1" smtClean="0">
                <a:latin typeface="+mj-lt"/>
              </a:rPr>
              <a:t>LHCb</a:t>
            </a:r>
            <a:r>
              <a:rPr lang="en-US" dirty="0" smtClean="0">
                <a:latin typeface="+mj-lt"/>
              </a:rPr>
              <a:t> measurement can be </a:t>
            </a:r>
            <a:r>
              <a:rPr lang="pl-PL" sz="1600" dirty="0" err="1" smtClean="0">
                <a:latin typeface="+mj-lt"/>
              </a:rPr>
              <a:t>related</a:t>
            </a:r>
            <a:r>
              <a:rPr lang="pl-PL" sz="1600" dirty="0" smtClean="0">
                <a:latin typeface="+mj-lt"/>
              </a:rPr>
              <a:t> to </a:t>
            </a:r>
            <a:r>
              <a:rPr lang="pl-PL" sz="1600" dirty="0" err="1" smtClean="0">
                <a:latin typeface="+mj-lt"/>
              </a:rPr>
              <a:t>photoproduction</a:t>
            </a:r>
            <a:r>
              <a:rPr lang="pl-PL" sz="1600" dirty="0" smtClean="0">
                <a:latin typeface="+mj-lt"/>
              </a:rPr>
              <a:t> </a:t>
            </a:r>
            <a:r>
              <a:rPr lang="pl-PL" sz="1600" dirty="0" err="1" smtClean="0">
                <a:latin typeface="+mj-lt"/>
              </a:rPr>
              <a:t>using</a:t>
            </a:r>
            <a:r>
              <a:rPr lang="pl-PL" sz="1600" dirty="0" smtClean="0">
                <a:latin typeface="+mj-lt"/>
              </a:rPr>
              <a:t>:</a:t>
            </a:r>
            <a:endParaRPr lang="en-US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en-US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en-US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en-US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en-US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en-US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en-US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en-US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r>
              <a:rPr lang="pl-PL" sz="1600" dirty="0" smtClean="0">
                <a:latin typeface="+mj-lt"/>
              </a:rPr>
              <a:t>                       </a:t>
            </a:r>
            <a:r>
              <a:rPr lang="pl-PL" sz="1400" dirty="0" err="1" smtClean="0">
                <a:latin typeface="+mj-lt"/>
              </a:rPr>
              <a:t>photon</a:t>
            </a:r>
            <a:r>
              <a:rPr lang="pl-PL" sz="1400" dirty="0" smtClean="0">
                <a:latin typeface="+mj-lt"/>
              </a:rPr>
              <a:t> </a:t>
            </a:r>
            <a:r>
              <a:rPr lang="pl-PL" sz="1400" dirty="0" err="1" smtClean="0">
                <a:latin typeface="+mj-lt"/>
              </a:rPr>
              <a:t>flux</a:t>
            </a:r>
            <a:r>
              <a:rPr lang="pl-PL" sz="1400" dirty="0" smtClean="0">
                <a:latin typeface="+mj-lt"/>
              </a:rPr>
              <a:t>: </a:t>
            </a:r>
            <a:r>
              <a:rPr lang="pl-PL" sz="1400" dirty="0" err="1" smtClean="0">
                <a:latin typeface="+mj-lt"/>
              </a:rPr>
              <a:t>Weizsacker-Williams</a:t>
            </a:r>
            <a:r>
              <a:rPr lang="pl-PL" sz="1400" dirty="0" smtClean="0">
                <a:latin typeface="+mj-lt"/>
              </a:rPr>
              <a:t> </a:t>
            </a:r>
            <a:r>
              <a:rPr lang="pl-PL" sz="1400" dirty="0" err="1" smtClean="0">
                <a:latin typeface="+mj-lt"/>
              </a:rPr>
              <a:t>approximation</a:t>
            </a:r>
            <a:endParaRPr lang="pl-PL" sz="14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pl-PL" sz="14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pl-PL" sz="14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r>
              <a:rPr lang="pl-PL" sz="1400" dirty="0" smtClean="0">
                <a:latin typeface="+mj-lt"/>
              </a:rPr>
              <a:t>                                                      </a:t>
            </a:r>
            <a:r>
              <a:rPr lang="pl-PL" sz="1400" dirty="0" err="1" smtClean="0">
                <a:latin typeface="+mj-lt"/>
              </a:rPr>
              <a:t>photon</a:t>
            </a:r>
            <a:r>
              <a:rPr lang="pl-PL" sz="1400" dirty="0" smtClean="0">
                <a:latin typeface="+mj-lt"/>
              </a:rPr>
              <a:t> energy</a:t>
            </a: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pl-PL" sz="14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r>
              <a:rPr lang="pl-PL" sz="1400" dirty="0" smtClean="0">
                <a:latin typeface="+mj-lt"/>
              </a:rPr>
              <a:t>                                         mass of </a:t>
            </a:r>
            <a:r>
              <a:rPr lang="pl-PL" sz="1400" dirty="0" err="1" smtClean="0">
                <a:latin typeface="+mj-lt"/>
              </a:rPr>
              <a:t>the</a:t>
            </a:r>
            <a:r>
              <a:rPr lang="pl-PL" sz="1400" dirty="0" smtClean="0">
                <a:latin typeface="+mj-lt"/>
              </a:rPr>
              <a:t> </a:t>
            </a:r>
            <a:r>
              <a:rPr lang="pl-PL" sz="1400" dirty="0" err="1" smtClean="0">
                <a:latin typeface="+mj-lt"/>
              </a:rPr>
              <a:t>photon-proton</a:t>
            </a:r>
            <a:r>
              <a:rPr lang="pl-PL" sz="1400" dirty="0" smtClean="0">
                <a:latin typeface="+mj-lt"/>
              </a:rPr>
              <a:t> system</a:t>
            </a:r>
            <a:endParaRPr lang="en-US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r>
              <a:rPr lang="pl-PL" sz="1600" dirty="0" smtClean="0">
                <a:latin typeface="+mj-lt"/>
              </a:rPr>
              <a:t>                                     </a:t>
            </a: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pl-PL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pl-PL" sz="1600" dirty="0" smtClean="0">
                <a:latin typeface="+mj-lt"/>
              </a:rPr>
              <a:t> </a:t>
            </a:r>
            <a:r>
              <a:rPr lang="pl-PL" sz="1600" dirty="0" err="1" smtClean="0">
                <a:latin typeface="+mj-lt"/>
              </a:rPr>
              <a:t>Twofold</a:t>
            </a:r>
            <a:r>
              <a:rPr lang="pl-PL" sz="1600" dirty="0" smtClean="0">
                <a:latin typeface="+mj-lt"/>
              </a:rPr>
              <a:t> </a:t>
            </a:r>
            <a:r>
              <a:rPr lang="pl-PL" sz="1600" dirty="0" err="1" smtClean="0">
                <a:latin typeface="+mj-lt"/>
              </a:rPr>
              <a:t>ambiguity</a:t>
            </a:r>
            <a:r>
              <a:rPr lang="pl-PL" sz="1600" dirty="0" smtClean="0">
                <a:latin typeface="+mj-lt"/>
              </a:rPr>
              <a:t> for </a:t>
            </a:r>
            <a:r>
              <a:rPr lang="pl-PL" sz="1600" dirty="0" err="1" smtClean="0">
                <a:latin typeface="+mj-lt"/>
              </a:rPr>
              <a:t>LHCb</a:t>
            </a:r>
            <a:r>
              <a:rPr lang="pl-PL" sz="1600" dirty="0" smtClean="0">
                <a:latin typeface="+mj-lt"/>
              </a:rPr>
              <a:t> – for </a:t>
            </a:r>
            <a:r>
              <a:rPr lang="pl-PL" sz="1600" dirty="0" err="1" smtClean="0">
                <a:latin typeface="+mj-lt"/>
              </a:rPr>
              <a:t>each</a:t>
            </a:r>
            <a:r>
              <a:rPr lang="pl-PL" sz="1600" dirty="0" smtClean="0">
                <a:latin typeface="+mj-lt"/>
              </a:rPr>
              <a:t> </a:t>
            </a:r>
            <a:r>
              <a:rPr lang="pl-PL" sz="1600" dirty="0" err="1" smtClean="0">
                <a:latin typeface="+mj-lt"/>
              </a:rPr>
              <a:t>rapidity</a:t>
            </a:r>
            <a:r>
              <a:rPr lang="pl-PL" sz="1600" dirty="0" smtClean="0">
                <a:latin typeface="+mj-lt"/>
              </a:rPr>
              <a:t> </a:t>
            </a:r>
            <a:r>
              <a:rPr lang="pl-PL" sz="1600" dirty="0" err="1" smtClean="0">
                <a:latin typeface="+mj-lt"/>
              </a:rPr>
              <a:t>bin</a:t>
            </a:r>
            <a:r>
              <a:rPr lang="pl-PL" sz="1600" dirty="0" smtClean="0">
                <a:latin typeface="+mj-lt"/>
              </a:rPr>
              <a:t> we </a:t>
            </a:r>
            <a:r>
              <a:rPr lang="pl-PL" sz="1600" dirty="0" err="1" smtClean="0">
                <a:latin typeface="+mj-lt"/>
              </a:rPr>
              <a:t>have</a:t>
            </a:r>
            <a:r>
              <a:rPr lang="pl-PL" sz="1600" dirty="0" smtClean="0">
                <a:latin typeface="+mj-lt"/>
              </a:rPr>
              <a:t> </a:t>
            </a:r>
            <a:r>
              <a:rPr lang="pl-PL" sz="1600" dirty="0" err="1" smtClean="0">
                <a:latin typeface="+mj-lt"/>
              </a:rPr>
              <a:t>two</a:t>
            </a:r>
            <a:r>
              <a:rPr lang="pl-PL" sz="1600" dirty="0" smtClean="0">
                <a:latin typeface="+mj-lt"/>
              </a:rPr>
              <a:t> </a:t>
            </a:r>
            <a:r>
              <a:rPr lang="pl-PL" sz="1600" dirty="0" err="1" smtClean="0">
                <a:latin typeface="+mj-lt"/>
              </a:rPr>
              <a:t>solutions</a:t>
            </a:r>
            <a:endParaRPr lang="pl-PL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r>
              <a:rPr lang="pl-PL" sz="1600" dirty="0" smtClean="0">
                <a:latin typeface="+mj-lt"/>
              </a:rPr>
              <a:t> (</a:t>
            </a:r>
            <a:r>
              <a:rPr lang="pl-PL" sz="1600" dirty="0" err="1" smtClean="0">
                <a:latin typeface="+mj-lt"/>
              </a:rPr>
              <a:t>see</a:t>
            </a:r>
            <a:r>
              <a:rPr lang="pl-PL" sz="1600" dirty="0" smtClean="0">
                <a:latin typeface="+mj-lt"/>
              </a:rPr>
              <a:t> </a:t>
            </a:r>
            <a:r>
              <a:rPr lang="pl-PL" sz="1600" dirty="0" err="1" smtClean="0">
                <a:latin typeface="+mj-lt"/>
              </a:rPr>
              <a:t>next</a:t>
            </a:r>
            <a:r>
              <a:rPr lang="pl-PL" sz="1600" dirty="0" smtClean="0">
                <a:latin typeface="+mj-lt"/>
              </a:rPr>
              <a:t> </a:t>
            </a:r>
            <a:r>
              <a:rPr lang="pl-PL" sz="1600" dirty="0" err="1" smtClean="0">
                <a:latin typeface="+mj-lt"/>
              </a:rPr>
              <a:t>slide</a:t>
            </a:r>
            <a:r>
              <a:rPr lang="pl-PL" sz="1600" dirty="0" smtClean="0">
                <a:latin typeface="+mj-lt"/>
              </a:rPr>
              <a:t>) for </a:t>
            </a:r>
            <a:r>
              <a:rPr lang="pl-PL" sz="1600" dirty="0" err="1" smtClean="0">
                <a:latin typeface="+mj-lt"/>
              </a:rPr>
              <a:t>photon-proton</a:t>
            </a:r>
            <a:r>
              <a:rPr lang="pl-PL" sz="1600" dirty="0" smtClean="0">
                <a:latin typeface="+mj-lt"/>
              </a:rPr>
              <a:t> </a:t>
            </a:r>
            <a:r>
              <a:rPr lang="pl-PL" sz="1600" dirty="0" err="1" smtClean="0">
                <a:latin typeface="+mj-lt"/>
              </a:rPr>
              <a:t>c.m</a:t>
            </a:r>
            <a:r>
              <a:rPr lang="pl-PL" sz="1600" dirty="0" smtClean="0">
                <a:latin typeface="+mj-lt"/>
              </a:rPr>
              <a:t>. energy</a:t>
            </a: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pl-PL" sz="1600" dirty="0" smtClean="0">
              <a:latin typeface="+mj-lt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7384"/>
            <a:ext cx="453597" cy="304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-2738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51720" y="1813123"/>
            <a:ext cx="5305425" cy="514350"/>
          </a:xfrm>
          <a:prstGeom prst="rect">
            <a:avLst/>
          </a:prstGeom>
          <a:noFill/>
        </p:spPr>
      </p:pic>
      <p:sp>
        <p:nvSpPr>
          <p:cNvPr id="10" name="pole tekstowe 9"/>
          <p:cNvSpPr txBox="1"/>
          <p:nvPr/>
        </p:nvSpPr>
        <p:spPr>
          <a:xfrm>
            <a:off x="2555776" y="2615505"/>
            <a:ext cx="10801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100" b="1" dirty="0" err="1" smtClean="0">
                <a:latin typeface="+mj-lt"/>
              </a:rPr>
              <a:t>Measured</a:t>
            </a:r>
            <a:endParaRPr lang="pl-PL" sz="1100" b="1" dirty="0">
              <a:latin typeface="+mj-lt"/>
            </a:endParaRPr>
          </a:p>
        </p:txBody>
      </p:sp>
      <p:cxnSp>
        <p:nvCxnSpPr>
          <p:cNvPr id="12" name="Łącznik prosty ze strzałką 11"/>
          <p:cNvCxnSpPr/>
          <p:nvPr/>
        </p:nvCxnSpPr>
        <p:spPr>
          <a:xfrm flipH="1" flipV="1">
            <a:off x="2771800" y="2183457"/>
            <a:ext cx="144016" cy="36004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ole tekstowe 14"/>
          <p:cNvSpPr txBox="1"/>
          <p:nvPr/>
        </p:nvSpPr>
        <p:spPr>
          <a:xfrm>
            <a:off x="4749924" y="2543497"/>
            <a:ext cx="10801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100" b="1" dirty="0" err="1" smtClean="0">
                <a:latin typeface="+mj-lt"/>
              </a:rPr>
              <a:t>Extracted</a:t>
            </a:r>
            <a:endParaRPr lang="pl-PL" sz="1100" b="1" dirty="0">
              <a:latin typeface="+mj-lt"/>
            </a:endParaRPr>
          </a:p>
        </p:txBody>
      </p:sp>
      <p:cxnSp>
        <p:nvCxnSpPr>
          <p:cNvPr id="17" name="Łącznik prosty ze strzałką 16"/>
          <p:cNvCxnSpPr/>
          <p:nvPr/>
        </p:nvCxnSpPr>
        <p:spPr>
          <a:xfrm flipH="1" flipV="1">
            <a:off x="4355976" y="2255465"/>
            <a:ext cx="504056" cy="216024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Łącznik prosty ze strzałką 18"/>
          <p:cNvCxnSpPr/>
          <p:nvPr/>
        </p:nvCxnSpPr>
        <p:spPr>
          <a:xfrm flipV="1">
            <a:off x="5580112" y="2255465"/>
            <a:ext cx="936104" cy="216024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0" y="-2738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51720" y="3047553"/>
            <a:ext cx="333375" cy="514350"/>
          </a:xfrm>
          <a:prstGeom prst="rect">
            <a:avLst/>
          </a:prstGeom>
          <a:noFill/>
        </p:spPr>
      </p:pic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0" y="-2738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51720" y="3767633"/>
            <a:ext cx="2066925" cy="285750"/>
          </a:xfrm>
          <a:prstGeom prst="rect">
            <a:avLst/>
          </a:prstGeom>
          <a:noFill/>
        </p:spPr>
      </p:pic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0" y="-2738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79712" y="4123481"/>
            <a:ext cx="1285875" cy="285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CAA491-A76B-4D42-87CB-8F22694DCEB0}" type="slidenum">
              <a:rPr lang="en-GB" smtClean="0"/>
              <a:pPr>
                <a:defRPr/>
              </a:pPr>
              <a:t>25</a:t>
            </a:fld>
            <a:endParaRPr lang="en-GB"/>
          </a:p>
        </p:txBody>
      </p:sp>
      <p:sp>
        <p:nvSpPr>
          <p:cNvPr id="3" name="Text Box 95"/>
          <p:cNvSpPr txBox="1">
            <a:spLocks noChangeArrowheads="1"/>
          </p:cNvSpPr>
          <p:nvPr/>
        </p:nvSpPr>
        <p:spPr bwMode="auto">
          <a:xfrm>
            <a:off x="755576" y="620688"/>
            <a:ext cx="7831609" cy="5675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r>
              <a:rPr lang="en-US" b="1" dirty="0" smtClean="0">
                <a:latin typeface="+mj-lt"/>
              </a:rPr>
              <a:t>Comparison with HERA results (differential cross</a:t>
            </a:r>
            <a:r>
              <a:rPr lang="pl-PL" b="1" dirty="0" smtClean="0">
                <a:latin typeface="+mj-lt"/>
              </a:rPr>
              <a:t>-</a:t>
            </a:r>
            <a:r>
              <a:rPr lang="en-US" b="1" dirty="0" smtClean="0">
                <a:latin typeface="+mj-lt"/>
              </a:rPr>
              <a:t>section)</a:t>
            </a: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en-US" b="1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en-US" b="1" dirty="0" smtClean="0">
                <a:latin typeface="+mj-lt"/>
              </a:rPr>
              <a:t> </a:t>
            </a:r>
            <a:r>
              <a:rPr lang="en-US" dirty="0" smtClean="0">
                <a:latin typeface="+mj-lt"/>
              </a:rPr>
              <a:t>The </a:t>
            </a:r>
            <a:r>
              <a:rPr lang="en-US" dirty="0" err="1" smtClean="0">
                <a:latin typeface="+mj-lt"/>
              </a:rPr>
              <a:t>LHCb</a:t>
            </a:r>
            <a:r>
              <a:rPr lang="en-US" dirty="0" smtClean="0">
                <a:latin typeface="+mj-lt"/>
              </a:rPr>
              <a:t> measurement can be </a:t>
            </a:r>
            <a:r>
              <a:rPr lang="pl-PL" sz="1600" dirty="0" err="1" smtClean="0">
                <a:latin typeface="+mj-lt"/>
              </a:rPr>
              <a:t>related</a:t>
            </a:r>
            <a:r>
              <a:rPr lang="pl-PL" sz="1600" dirty="0" smtClean="0">
                <a:latin typeface="+mj-lt"/>
              </a:rPr>
              <a:t> to </a:t>
            </a:r>
            <a:r>
              <a:rPr lang="pl-PL" sz="1600" dirty="0" err="1" smtClean="0">
                <a:latin typeface="+mj-lt"/>
              </a:rPr>
              <a:t>photoproduction</a:t>
            </a:r>
            <a:r>
              <a:rPr lang="pl-PL" sz="1600" dirty="0" smtClean="0">
                <a:latin typeface="+mj-lt"/>
              </a:rPr>
              <a:t> </a:t>
            </a:r>
            <a:r>
              <a:rPr lang="pl-PL" sz="1600" dirty="0" err="1" smtClean="0">
                <a:latin typeface="+mj-lt"/>
              </a:rPr>
              <a:t>using</a:t>
            </a:r>
            <a:r>
              <a:rPr lang="pl-PL" sz="1600" dirty="0" smtClean="0">
                <a:latin typeface="+mj-lt"/>
              </a:rPr>
              <a:t>:</a:t>
            </a:r>
            <a:endParaRPr lang="en-US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en-US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en-US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en-US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en-US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en-US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en-US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en-US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en-US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en-US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en-US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en-US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en-US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en-US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en-US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en-US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pl-PL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pl-PL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en-US" sz="1600" dirty="0" smtClean="0">
                <a:latin typeface="+mj-lt"/>
              </a:rPr>
              <a:t> </a:t>
            </a:r>
            <a:r>
              <a:rPr lang="en-US" sz="1600" b="1" dirty="0" smtClean="0">
                <a:solidFill>
                  <a:srgbClr val="8E220C"/>
                </a:solidFill>
                <a:latin typeface="+mj-lt"/>
              </a:rPr>
              <a:t>Obtained results are compatible with the HERA data</a:t>
            </a:r>
            <a:r>
              <a:rPr lang="en-US" sz="1600" dirty="0" smtClean="0">
                <a:solidFill>
                  <a:srgbClr val="8E220C"/>
                </a:solidFill>
                <a:latin typeface="+mj-lt"/>
              </a:rPr>
              <a:t>!</a:t>
            </a:r>
            <a:endParaRPr lang="pl-PL" sz="1600" dirty="0" smtClean="0">
              <a:solidFill>
                <a:srgbClr val="8E220C"/>
              </a:solidFill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pl-PL" sz="1600" dirty="0" smtClean="0">
                <a:latin typeface="+mj-lt"/>
              </a:rPr>
              <a:t> </a:t>
            </a:r>
            <a:r>
              <a:rPr lang="pl-PL" sz="1600" dirty="0" err="1" smtClean="0">
                <a:latin typeface="+mj-lt"/>
              </a:rPr>
              <a:t>Some</a:t>
            </a:r>
            <a:r>
              <a:rPr lang="pl-PL" sz="1600" dirty="0" smtClean="0">
                <a:latin typeface="+mj-lt"/>
              </a:rPr>
              <a:t> </a:t>
            </a:r>
            <a:r>
              <a:rPr lang="pl-PL" sz="1600" dirty="0" err="1" smtClean="0">
                <a:latin typeface="+mj-lt"/>
              </a:rPr>
              <a:t>deviation</a:t>
            </a:r>
            <a:r>
              <a:rPr lang="pl-PL" sz="1600" dirty="0" smtClean="0">
                <a:latin typeface="+mj-lt"/>
              </a:rPr>
              <a:t> </a:t>
            </a:r>
            <a:r>
              <a:rPr lang="pl-PL" sz="1600" dirty="0" err="1" smtClean="0">
                <a:latin typeface="+mj-lt"/>
              </a:rPr>
              <a:t>from</a:t>
            </a:r>
            <a:r>
              <a:rPr lang="pl-PL" sz="1600" dirty="0" smtClean="0">
                <a:latin typeface="+mj-lt"/>
              </a:rPr>
              <a:t> </a:t>
            </a:r>
            <a:r>
              <a:rPr lang="pl-PL" sz="1600" dirty="0" err="1" smtClean="0">
                <a:latin typeface="+mj-lt"/>
              </a:rPr>
              <a:t>simple</a:t>
            </a:r>
            <a:r>
              <a:rPr lang="pl-PL" sz="1600" dirty="0" smtClean="0">
                <a:latin typeface="+mj-lt"/>
              </a:rPr>
              <a:t> </a:t>
            </a:r>
            <a:r>
              <a:rPr lang="pl-PL" sz="1600" dirty="0" err="1" smtClean="0">
                <a:latin typeface="+mj-lt"/>
              </a:rPr>
              <a:t>power</a:t>
            </a:r>
            <a:r>
              <a:rPr lang="pl-PL" sz="1600" dirty="0" smtClean="0">
                <a:latin typeface="+mj-lt"/>
              </a:rPr>
              <a:t> law </a:t>
            </a:r>
            <a:r>
              <a:rPr lang="pl-PL" sz="1600" dirty="0" err="1" smtClean="0">
                <a:latin typeface="+mj-lt"/>
              </a:rPr>
              <a:t>prediction</a:t>
            </a:r>
            <a:r>
              <a:rPr lang="pl-PL" sz="1600" dirty="0" smtClean="0">
                <a:latin typeface="+mj-lt"/>
              </a:rPr>
              <a:t> (</a:t>
            </a:r>
            <a:r>
              <a:rPr lang="pl-PL" sz="1600" dirty="0" err="1" smtClean="0">
                <a:latin typeface="+mj-lt"/>
              </a:rPr>
              <a:t>Regge</a:t>
            </a:r>
            <a:r>
              <a:rPr lang="pl-PL" sz="1600" dirty="0" smtClean="0">
                <a:latin typeface="+mj-lt"/>
              </a:rPr>
              <a:t> </a:t>
            </a:r>
            <a:r>
              <a:rPr lang="pl-PL" sz="1600" dirty="0" err="1" smtClean="0">
                <a:latin typeface="+mj-lt"/>
              </a:rPr>
              <a:t>theory</a:t>
            </a:r>
            <a:r>
              <a:rPr lang="pl-PL" sz="1600" dirty="0" smtClean="0">
                <a:latin typeface="+mj-lt"/>
              </a:rPr>
              <a:t>) </a:t>
            </a:r>
            <a:r>
              <a:rPr lang="pl-PL" sz="1600" dirty="0" err="1" smtClean="0">
                <a:latin typeface="+mj-lt"/>
              </a:rPr>
              <a:t>seen</a:t>
            </a:r>
            <a:endParaRPr lang="pl-PL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pl-PL" sz="1600" dirty="0" smtClean="0">
              <a:latin typeface="+mj-lt"/>
            </a:endParaRPr>
          </a:p>
          <a:p>
            <a:pPr lvl="1"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pl-PL" sz="1600" dirty="0" smtClean="0">
                <a:latin typeface="+mj-lt"/>
              </a:rPr>
              <a:t> </a:t>
            </a:r>
            <a:r>
              <a:rPr lang="pl-PL" sz="1400" dirty="0" err="1" smtClean="0">
                <a:latin typeface="+mj-lt"/>
              </a:rPr>
              <a:t>this</a:t>
            </a:r>
            <a:r>
              <a:rPr lang="pl-PL" sz="1400" dirty="0" smtClean="0">
                <a:latin typeface="+mj-lt"/>
              </a:rPr>
              <a:t> </a:t>
            </a:r>
            <a:r>
              <a:rPr lang="pl-PL" sz="1400" dirty="0" err="1" smtClean="0">
                <a:latin typeface="+mj-lt"/>
              </a:rPr>
              <a:t>may</a:t>
            </a:r>
            <a:r>
              <a:rPr lang="pl-PL" sz="1400" dirty="0" smtClean="0">
                <a:latin typeface="+mj-lt"/>
              </a:rPr>
              <a:t> be </a:t>
            </a:r>
            <a:r>
              <a:rPr lang="pl-PL" sz="1400" dirty="0" err="1" smtClean="0">
                <a:latin typeface="+mj-lt"/>
              </a:rPr>
              <a:t>explained</a:t>
            </a:r>
            <a:r>
              <a:rPr lang="pl-PL" sz="1400" dirty="0" smtClean="0">
                <a:latin typeface="+mj-lt"/>
              </a:rPr>
              <a:t> </a:t>
            </a:r>
            <a:r>
              <a:rPr lang="pl-PL" sz="1400" dirty="0" err="1" smtClean="0">
                <a:latin typeface="+mj-lt"/>
              </a:rPr>
              <a:t>either</a:t>
            </a:r>
            <a:r>
              <a:rPr lang="pl-PL" sz="1400" dirty="0" smtClean="0">
                <a:latin typeface="+mj-lt"/>
              </a:rPr>
              <a:t> by </a:t>
            </a:r>
            <a:r>
              <a:rPr lang="pl-PL" sz="1400" dirty="0" err="1" smtClean="0">
                <a:latin typeface="+mj-lt"/>
              </a:rPr>
              <a:t>saturation</a:t>
            </a:r>
            <a:r>
              <a:rPr lang="pl-PL" sz="1400" dirty="0" smtClean="0">
                <a:latin typeface="+mj-lt"/>
              </a:rPr>
              <a:t> </a:t>
            </a:r>
            <a:r>
              <a:rPr lang="pl-PL" sz="1400" dirty="0" err="1" smtClean="0">
                <a:latin typeface="+mj-lt"/>
              </a:rPr>
              <a:t>or</a:t>
            </a:r>
            <a:r>
              <a:rPr lang="pl-PL" sz="1400" dirty="0" smtClean="0">
                <a:latin typeface="+mj-lt"/>
              </a:rPr>
              <a:t> </a:t>
            </a:r>
            <a:r>
              <a:rPr lang="pl-PL" sz="1400" dirty="0" err="1" smtClean="0">
                <a:latin typeface="+mj-lt"/>
              </a:rPr>
              <a:t>higher</a:t>
            </a:r>
            <a:r>
              <a:rPr lang="pl-PL" sz="1400" dirty="0" smtClean="0">
                <a:latin typeface="+mj-lt"/>
              </a:rPr>
              <a:t> order </a:t>
            </a:r>
            <a:r>
              <a:rPr lang="pl-PL" sz="1400" dirty="0" err="1" smtClean="0">
                <a:latin typeface="+mj-lt"/>
              </a:rPr>
              <a:t>diagrams</a:t>
            </a:r>
            <a:endParaRPr lang="en-US" sz="1400" dirty="0" smtClean="0">
              <a:latin typeface="+mj-lt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2919612"/>
            <a:ext cx="1106708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2943995"/>
            <a:ext cx="1105468" cy="1277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3845" y="2276872"/>
            <a:ext cx="4224219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51720" y="1690514"/>
            <a:ext cx="5305425" cy="514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CAA491-A76B-4D42-87CB-8F22694DCEB0}" type="slidenum">
              <a:rPr lang="en-GB" smtClean="0"/>
              <a:pPr>
                <a:defRPr/>
              </a:pPr>
              <a:t>26</a:t>
            </a:fld>
            <a:endParaRPr lang="en-GB"/>
          </a:p>
        </p:txBody>
      </p:sp>
      <p:sp>
        <p:nvSpPr>
          <p:cNvPr id="3" name="Text Box 95"/>
          <p:cNvSpPr txBox="1">
            <a:spLocks noChangeArrowheads="1"/>
          </p:cNvSpPr>
          <p:nvPr/>
        </p:nvSpPr>
        <p:spPr bwMode="auto">
          <a:xfrm>
            <a:off x="755576" y="1047429"/>
            <a:ext cx="7137188" cy="541821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en-US" b="1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en-US" b="1" dirty="0" smtClean="0">
                <a:latin typeface="+mj-lt"/>
              </a:rPr>
              <a:t> </a:t>
            </a:r>
            <a:r>
              <a:rPr lang="en-US" sz="1600" dirty="0" smtClean="0">
                <a:latin typeface="+mj-lt"/>
              </a:rPr>
              <a:t>Exclusive </a:t>
            </a:r>
            <a:r>
              <a:rPr lang="en-US" sz="1600" b="1" dirty="0" smtClean="0">
                <a:solidFill>
                  <a:srgbClr val="8E220C"/>
                </a:solidFill>
                <a:latin typeface="+mj-lt"/>
              </a:rPr>
              <a:t>J/ψ</a:t>
            </a:r>
            <a:r>
              <a:rPr lang="en-US" sz="1600" dirty="0" smtClean="0">
                <a:latin typeface="+mj-lt"/>
              </a:rPr>
              <a:t> and </a:t>
            </a:r>
            <a:r>
              <a:rPr lang="en-US" sz="1600" b="1" dirty="0" smtClean="0">
                <a:solidFill>
                  <a:srgbClr val="8E220C"/>
                </a:solidFill>
                <a:latin typeface="+mj-lt"/>
              </a:rPr>
              <a:t>ψ(2s)</a:t>
            </a:r>
            <a:r>
              <a:rPr lang="en-US" sz="1600" dirty="0" smtClean="0">
                <a:latin typeface="+mj-lt"/>
              </a:rPr>
              <a:t> cross-sections have been successfully</a:t>
            </a: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r>
              <a:rPr lang="en-US" sz="1600" dirty="0" smtClean="0">
                <a:latin typeface="+mj-lt"/>
              </a:rPr>
              <a:t>  measured at </a:t>
            </a:r>
            <a:r>
              <a:rPr lang="en-US" sz="1600" dirty="0" err="1" smtClean="0">
                <a:latin typeface="+mj-lt"/>
              </a:rPr>
              <a:t>LHCb</a:t>
            </a:r>
            <a:r>
              <a:rPr lang="en-US" sz="1600" dirty="0" smtClean="0">
                <a:latin typeface="+mj-lt"/>
              </a:rPr>
              <a:t> using </a:t>
            </a:r>
            <a:r>
              <a:rPr lang="en-US" sz="1600" b="1" dirty="0" smtClean="0">
                <a:solidFill>
                  <a:srgbClr val="8E220C"/>
                </a:solidFill>
                <a:latin typeface="+mj-lt"/>
              </a:rPr>
              <a:t>2010</a:t>
            </a:r>
            <a:r>
              <a:rPr lang="en-US" sz="1600" dirty="0" smtClean="0">
                <a:latin typeface="+mj-lt"/>
              </a:rPr>
              <a:t> and </a:t>
            </a:r>
            <a:r>
              <a:rPr lang="en-US" sz="1600" b="1" dirty="0" smtClean="0">
                <a:solidFill>
                  <a:srgbClr val="8E220C"/>
                </a:solidFill>
                <a:latin typeface="+mj-lt"/>
              </a:rPr>
              <a:t>2011</a:t>
            </a:r>
            <a:r>
              <a:rPr lang="en-US" sz="1600" dirty="0" smtClean="0">
                <a:latin typeface="+mj-lt"/>
              </a:rPr>
              <a:t> data samples</a:t>
            </a: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en-US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en-US" sz="1600" dirty="0" smtClean="0">
                <a:latin typeface="+mj-lt"/>
              </a:rPr>
              <a:t> Obtained results are consistent with photo-production results</a:t>
            </a: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r>
              <a:rPr lang="en-US" sz="1600" dirty="0" smtClean="0">
                <a:latin typeface="+mj-lt"/>
              </a:rPr>
              <a:t>  from HERA</a:t>
            </a: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en-US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en-US" sz="1600" dirty="0" smtClean="0">
                <a:latin typeface="+mj-lt"/>
              </a:rPr>
              <a:t> Published 2 papers</a:t>
            </a: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en-US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en-US" sz="1600" dirty="0" smtClean="0">
                <a:latin typeface="+mj-lt"/>
              </a:rPr>
              <a:t> Still more statistics waiting in </a:t>
            </a:r>
            <a:r>
              <a:rPr lang="en-US" sz="1600" b="1" dirty="0" smtClean="0">
                <a:solidFill>
                  <a:srgbClr val="8E220C"/>
                </a:solidFill>
                <a:latin typeface="+mj-lt"/>
              </a:rPr>
              <a:t>2012</a:t>
            </a:r>
            <a:r>
              <a:rPr lang="en-US" sz="1600" dirty="0" smtClean="0">
                <a:latin typeface="+mj-lt"/>
              </a:rPr>
              <a:t> data</a:t>
            </a: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en-US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en-US" sz="1600" dirty="0" smtClean="0">
                <a:latin typeface="+mj-lt"/>
              </a:rPr>
              <a:t> Plans for extending analyses concerning exclusive production</a:t>
            </a: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en-US" sz="1600" dirty="0" smtClean="0">
              <a:latin typeface="+mj-lt"/>
            </a:endParaRPr>
          </a:p>
          <a:p>
            <a:pPr lvl="1"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en-US" sz="1600" dirty="0" smtClean="0">
                <a:latin typeface="+mj-lt"/>
              </a:rPr>
              <a:t> new particles (e.g., </a:t>
            </a:r>
            <a:r>
              <a:rPr lang="en-US" sz="1600" dirty="0" err="1" smtClean="0">
                <a:latin typeface="+mj-lt"/>
              </a:rPr>
              <a:t>χ</a:t>
            </a:r>
            <a:r>
              <a:rPr lang="en-US" sz="1600" baseline="-25000" dirty="0" err="1" smtClean="0">
                <a:latin typeface="+mj-lt"/>
              </a:rPr>
              <a:t>c</a:t>
            </a:r>
            <a:r>
              <a:rPr lang="en-US" sz="1600" dirty="0" smtClean="0">
                <a:latin typeface="+mj-lt"/>
              </a:rPr>
              <a:t>)</a:t>
            </a:r>
          </a:p>
          <a:p>
            <a:pPr lvl="1"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en-US" sz="1600" dirty="0" smtClean="0">
                <a:latin typeface="+mj-lt"/>
              </a:rPr>
              <a:t> include also </a:t>
            </a:r>
            <a:r>
              <a:rPr lang="en-US" sz="1600" b="1" dirty="0" smtClean="0">
                <a:solidFill>
                  <a:srgbClr val="8E220C"/>
                </a:solidFill>
                <a:latin typeface="+mj-lt"/>
              </a:rPr>
              <a:t>hadronic modes</a:t>
            </a: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en-US" sz="1600" b="1" dirty="0" smtClean="0">
              <a:solidFill>
                <a:srgbClr val="8E220C"/>
              </a:solidFill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en-US" sz="1600" b="1" dirty="0" smtClean="0">
                <a:solidFill>
                  <a:srgbClr val="8E220C"/>
                </a:solidFill>
                <a:latin typeface="+mj-lt"/>
              </a:rPr>
              <a:t> </a:t>
            </a:r>
            <a:r>
              <a:rPr lang="en-US" sz="1600" dirty="0" smtClean="0">
                <a:latin typeface="+mj-lt"/>
              </a:rPr>
              <a:t>Detector improvements in order to increase rapidity gap</a:t>
            </a: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r>
              <a:rPr lang="en-US" sz="1600" dirty="0" smtClean="0">
                <a:latin typeface="+mj-lt"/>
              </a:rPr>
              <a:t>  (installation of </a:t>
            </a:r>
            <a:r>
              <a:rPr lang="en-US" sz="1600" dirty="0" err="1" smtClean="0">
                <a:latin typeface="+mj-lt"/>
              </a:rPr>
              <a:t>scintillator</a:t>
            </a:r>
            <a:r>
              <a:rPr lang="en-US" sz="1600" dirty="0" smtClean="0">
                <a:latin typeface="+mj-lt"/>
              </a:rPr>
              <a:t> counters to reject inelastic background)</a:t>
            </a: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en-US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en-US" sz="1600" dirty="0" smtClean="0">
                <a:latin typeface="+mj-lt"/>
              </a:rPr>
              <a:t> This study may contribute to better understanding of </a:t>
            </a:r>
            <a:r>
              <a:rPr lang="en-US" sz="1600" dirty="0" err="1" smtClean="0">
                <a:latin typeface="+mj-lt"/>
              </a:rPr>
              <a:t>pomeron</a:t>
            </a:r>
            <a:endParaRPr lang="en-US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r>
              <a:rPr lang="en-US" sz="1600" dirty="0" smtClean="0">
                <a:latin typeface="+mj-lt"/>
              </a:rPr>
              <a:t>  and measurement of gluon PDF for very small x</a:t>
            </a: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en-US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en-US" sz="1600" dirty="0" smtClean="0">
                <a:latin typeface="+mj-lt"/>
              </a:rPr>
              <a:t> Sensitivity to models including </a:t>
            </a:r>
            <a:r>
              <a:rPr lang="en-US" sz="1600" b="1" dirty="0" smtClean="0">
                <a:solidFill>
                  <a:srgbClr val="8E220C"/>
                </a:solidFill>
                <a:latin typeface="+mj-lt"/>
              </a:rPr>
              <a:t>saturation</a:t>
            </a:r>
            <a:r>
              <a:rPr lang="en-US" sz="1600" dirty="0" smtClean="0">
                <a:latin typeface="+mj-lt"/>
              </a:rPr>
              <a:t> effect</a:t>
            </a: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53597" cy="304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683568" y="476673"/>
            <a:ext cx="7848872" cy="576063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lnSpc>
                <a:spcPct val="120000"/>
              </a:lnSpc>
              <a:defRPr/>
            </a:pPr>
            <a:r>
              <a:rPr lang="pl-PL" sz="2800" b="1" dirty="0" err="1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Summary</a:t>
            </a:r>
            <a:endParaRPr lang="en-GB" sz="2800" b="1" dirty="0">
              <a:ln w="12700">
                <a:noFill/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CAA491-A76B-4D42-87CB-8F22694DCEB0}" type="slidenum">
              <a:rPr lang="en-GB" smtClean="0"/>
              <a:pPr>
                <a:defRPr/>
              </a:pPr>
              <a:t>27</a:t>
            </a:fld>
            <a:endParaRPr lang="en-GB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755576" y="1700808"/>
            <a:ext cx="7848872" cy="648071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lnSpc>
                <a:spcPct val="120000"/>
              </a:lnSpc>
              <a:defRPr/>
            </a:pPr>
            <a:r>
              <a:rPr lang="pl-PL" sz="3200" b="1" dirty="0" err="1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Back-up</a:t>
            </a:r>
            <a:endParaRPr lang="en-GB" sz="3200" b="1" dirty="0">
              <a:ln w="12700">
                <a:noFill/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</a:endParaRP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53597" cy="304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CAA491-A76B-4D42-87CB-8F22694DCEB0}" type="slidenum">
              <a:rPr lang="en-GB" smtClean="0"/>
              <a:pPr>
                <a:defRPr/>
              </a:pPr>
              <a:t>28</a:t>
            </a:fld>
            <a:endParaRPr lang="en-GB"/>
          </a:p>
        </p:txBody>
      </p:sp>
      <p:pic>
        <p:nvPicPr>
          <p:cNvPr id="614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90613" y="1681163"/>
            <a:ext cx="6962775" cy="349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CAA491-A76B-4D42-87CB-8F22694DCEB0}" type="slidenum">
              <a:rPr lang="en-GB" smtClean="0"/>
              <a:pPr>
                <a:defRPr/>
              </a:pPr>
              <a:t>29</a:t>
            </a:fld>
            <a:endParaRPr lang="en-GB"/>
          </a:p>
        </p:txBody>
      </p:sp>
      <p:pic>
        <p:nvPicPr>
          <p:cNvPr id="6041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5013" y="1719263"/>
            <a:ext cx="5133975" cy="341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CAA491-A76B-4D42-87CB-8F22694DCEB0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395733" y="470863"/>
            <a:ext cx="8352731" cy="1661993"/>
          </a:xfrm>
          <a:prstGeom prst="rect">
            <a:avLst/>
          </a:prstGeom>
          <a:noFill/>
          <a:ln w="15875">
            <a:solidFill>
              <a:schemeClr val="accent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200" b="1" dirty="0" err="1" smtClean="0">
                <a:latin typeface="+mj-lt"/>
              </a:rPr>
              <a:t>LHCb</a:t>
            </a:r>
            <a:r>
              <a:rPr lang="en-GB" sz="1200" b="1" dirty="0" smtClean="0">
                <a:latin typeface="+mj-lt"/>
              </a:rPr>
              <a:t> is a dedicated flavour experiment with the main focus on </a:t>
            </a:r>
            <a:r>
              <a:rPr lang="en-GB" sz="1200" b="1" dirty="0" smtClean="0">
                <a:solidFill>
                  <a:srgbClr val="FF0000"/>
                </a:solidFill>
                <a:latin typeface="+mj-lt"/>
              </a:rPr>
              <a:t>CP-violation and New Physics</a:t>
            </a:r>
            <a:r>
              <a:rPr lang="en-GB" sz="1200" b="1" dirty="0" smtClean="0">
                <a:latin typeface="+mj-lt"/>
              </a:rPr>
              <a:t> in b- and c-mesons</a:t>
            </a:r>
            <a:r>
              <a:rPr lang="pl-PL" sz="1200" b="1" dirty="0" smtClean="0">
                <a:latin typeface="+mj-lt"/>
              </a:rPr>
              <a:t> </a:t>
            </a:r>
          </a:p>
          <a:p>
            <a:pPr algn="ctr">
              <a:spcBef>
                <a:spcPct val="50000"/>
              </a:spcBef>
            </a:pPr>
            <a:r>
              <a:rPr lang="pl-PL" sz="1200" b="1" dirty="0" err="1" smtClean="0">
                <a:latin typeface="+mj-lt"/>
              </a:rPr>
              <a:t>Performs</a:t>
            </a:r>
            <a:r>
              <a:rPr lang="pl-PL" sz="1200" b="1" dirty="0" smtClean="0">
                <a:latin typeface="+mj-lt"/>
              </a:rPr>
              <a:t> </a:t>
            </a:r>
            <a:r>
              <a:rPr lang="pl-PL" sz="1200" b="1" u="sng" dirty="0" err="1" smtClean="0">
                <a:solidFill>
                  <a:srgbClr val="0033CC"/>
                </a:solidFill>
                <a:latin typeface="+mj-lt"/>
              </a:rPr>
              <a:t>indirect</a:t>
            </a:r>
            <a:r>
              <a:rPr lang="pl-PL" sz="1200" b="1" u="sng" dirty="0" smtClean="0">
                <a:solidFill>
                  <a:srgbClr val="0033CC"/>
                </a:solidFill>
                <a:latin typeface="+mj-lt"/>
              </a:rPr>
              <a:t> </a:t>
            </a:r>
            <a:r>
              <a:rPr lang="pl-PL" sz="1200" b="1" u="sng" dirty="0" err="1" smtClean="0">
                <a:solidFill>
                  <a:srgbClr val="0033CC"/>
                </a:solidFill>
                <a:latin typeface="+mj-lt"/>
              </a:rPr>
              <a:t>searches</a:t>
            </a:r>
            <a:r>
              <a:rPr lang="pl-PL" sz="1200" b="1" u="sng" dirty="0" smtClean="0">
                <a:solidFill>
                  <a:srgbClr val="0033CC"/>
                </a:solidFill>
                <a:latin typeface="+mj-lt"/>
              </a:rPr>
              <a:t> </a:t>
            </a:r>
            <a:r>
              <a:rPr lang="pl-PL" sz="1200" b="1" dirty="0" err="1" smtClean="0">
                <a:latin typeface="+mj-lt"/>
              </a:rPr>
              <a:t>using</a:t>
            </a:r>
            <a:r>
              <a:rPr lang="pl-PL" sz="1200" b="1" dirty="0" smtClean="0">
                <a:latin typeface="+mj-lt"/>
              </a:rPr>
              <a:t> quantum </a:t>
            </a:r>
            <a:r>
              <a:rPr lang="pl-PL" sz="1200" b="1" dirty="0" err="1" smtClean="0">
                <a:latin typeface="+mj-lt"/>
              </a:rPr>
              <a:t>loops</a:t>
            </a:r>
            <a:r>
              <a:rPr lang="pl-PL" sz="1200" b="1" dirty="0" smtClean="0">
                <a:latin typeface="+mj-lt"/>
              </a:rPr>
              <a:t>, </a:t>
            </a:r>
            <a:r>
              <a:rPr lang="pl-PL" sz="1200" b="1" u="sng" dirty="0" err="1" smtClean="0">
                <a:solidFill>
                  <a:srgbClr val="0033CC"/>
                </a:solidFill>
                <a:latin typeface="+mj-lt"/>
              </a:rPr>
              <a:t>complementary</a:t>
            </a:r>
            <a:r>
              <a:rPr lang="pl-PL" sz="1200" b="1" dirty="0" smtClean="0">
                <a:latin typeface="+mj-lt"/>
              </a:rPr>
              <a:t> to energy </a:t>
            </a:r>
            <a:r>
              <a:rPr lang="pl-PL" sz="1200" b="1" dirty="0" err="1" smtClean="0">
                <a:latin typeface="+mj-lt"/>
              </a:rPr>
              <a:t>frontier</a:t>
            </a:r>
            <a:r>
              <a:rPr lang="pl-PL" sz="1200" b="1" dirty="0" smtClean="0">
                <a:latin typeface="+mj-lt"/>
              </a:rPr>
              <a:t> </a:t>
            </a:r>
            <a:r>
              <a:rPr lang="pl-PL" sz="1200" b="1" dirty="0" err="1" smtClean="0">
                <a:latin typeface="+mj-lt"/>
              </a:rPr>
              <a:t>experiments</a:t>
            </a:r>
            <a:r>
              <a:rPr lang="pl-PL" sz="1200" b="1" dirty="0" smtClean="0">
                <a:latin typeface="+mj-lt"/>
              </a:rPr>
              <a:t> ATLAS &amp; CMS)</a:t>
            </a:r>
            <a:endParaRPr lang="en-GB" sz="1200" b="1" dirty="0" smtClean="0">
              <a:latin typeface="+mj-lt"/>
            </a:endParaRPr>
          </a:p>
          <a:p>
            <a:pPr algn="ctr">
              <a:spcBef>
                <a:spcPct val="50000"/>
              </a:spcBef>
            </a:pPr>
            <a:r>
              <a:rPr lang="en-GB" sz="1200" b="1" dirty="0" smtClean="0">
                <a:solidFill>
                  <a:srgbClr val="FF0000"/>
                </a:solidFill>
                <a:latin typeface="+mj-lt"/>
              </a:rPr>
              <a:t>Must provide: excellent position, vertex and momentum resolution &amp; PID </a:t>
            </a:r>
          </a:p>
          <a:p>
            <a:pPr algn="ctr">
              <a:spcBef>
                <a:spcPct val="50000"/>
              </a:spcBef>
            </a:pPr>
            <a:r>
              <a:rPr lang="en-GB" sz="1200" b="1" dirty="0" smtClean="0">
                <a:latin typeface="+mj-lt"/>
              </a:rPr>
              <a:t>A forward spectrometer is sufficient for the </a:t>
            </a:r>
            <a:r>
              <a:rPr lang="en-GB" sz="1200" b="1" dirty="0" err="1" smtClean="0">
                <a:latin typeface="+mj-lt"/>
              </a:rPr>
              <a:t>LHCb</a:t>
            </a:r>
            <a:r>
              <a:rPr lang="en-GB" sz="1200" b="1" dirty="0" smtClean="0">
                <a:latin typeface="+mj-lt"/>
              </a:rPr>
              <a:t> physics programme since produced b-</a:t>
            </a:r>
            <a:r>
              <a:rPr lang="en-GB" sz="1200" b="1" dirty="0" err="1" smtClean="0">
                <a:latin typeface="+mj-lt"/>
              </a:rPr>
              <a:t>bbar</a:t>
            </a:r>
            <a:r>
              <a:rPr lang="en-GB" sz="1200" b="1" dirty="0" smtClean="0">
                <a:latin typeface="+mj-lt"/>
              </a:rPr>
              <a:t> pairs are strongly correlated and forward peaked </a:t>
            </a:r>
            <a:endParaRPr lang="en-GB" sz="1200" b="1" dirty="0">
              <a:latin typeface="+mj-lt"/>
            </a:endParaRPr>
          </a:p>
        </p:txBody>
      </p:sp>
      <p:pic>
        <p:nvPicPr>
          <p:cNvPr id="14029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23975" y="2381597"/>
            <a:ext cx="6496050" cy="349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53597" cy="304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CAA491-A76B-4D42-87CB-8F22694DCEB0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  <p:grpSp>
        <p:nvGrpSpPr>
          <p:cNvPr id="3" name="Group 88"/>
          <p:cNvGrpSpPr>
            <a:grpSpLocks/>
          </p:cNvGrpSpPr>
          <p:nvPr/>
        </p:nvGrpSpPr>
        <p:grpSpPr bwMode="auto">
          <a:xfrm>
            <a:off x="441736" y="548680"/>
            <a:ext cx="8202248" cy="4392488"/>
            <a:chOff x="-56" y="754"/>
            <a:chExt cx="5732" cy="3237"/>
          </a:xfrm>
        </p:grpSpPr>
        <p:pic>
          <p:nvPicPr>
            <p:cNvPr id="4" name="Picture 73" descr="Slide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21" y="754"/>
              <a:ext cx="4676" cy="32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Text Box 90"/>
            <p:cNvSpPr txBox="1">
              <a:spLocks noChangeArrowheads="1"/>
            </p:cNvSpPr>
            <p:nvPr/>
          </p:nvSpPr>
          <p:spPr bwMode="auto">
            <a:xfrm>
              <a:off x="5019" y="1668"/>
              <a:ext cx="657" cy="36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defTabSz="719138" hangingPunct="0">
                <a:lnSpc>
                  <a:spcPct val="93000"/>
                </a:lnSpc>
                <a:buClr>
                  <a:srgbClr val="000000"/>
                </a:buClr>
                <a:buSzPct val="45000"/>
                <a:buFont typeface="Wingdings" pitchFamily="2" charset="2"/>
                <a:buNone/>
                <a:tabLst>
                  <a:tab pos="723900" algn="l"/>
                </a:tabLst>
              </a:pPr>
              <a:r>
                <a:rPr lang="en-GB" sz="1400" b="1" dirty="0" smtClean="0">
                  <a:solidFill>
                    <a:srgbClr val="8E220C"/>
                  </a:solidFill>
                  <a:latin typeface="+mj-lt"/>
                </a:rPr>
                <a:t>Vertex </a:t>
              </a:r>
              <a:br>
                <a:rPr lang="en-GB" sz="1400" b="1" dirty="0" smtClean="0">
                  <a:solidFill>
                    <a:srgbClr val="8E220C"/>
                  </a:solidFill>
                  <a:latin typeface="+mj-lt"/>
                </a:rPr>
              </a:br>
              <a:r>
                <a:rPr lang="en-GB" sz="1400" b="1" dirty="0" smtClean="0">
                  <a:solidFill>
                    <a:srgbClr val="8E220C"/>
                  </a:solidFill>
                  <a:latin typeface="+mj-lt"/>
                </a:rPr>
                <a:t>Locator</a:t>
              </a:r>
              <a:endParaRPr lang="en-GB" sz="1400" b="1" dirty="0">
                <a:solidFill>
                  <a:srgbClr val="8E220C"/>
                </a:solidFill>
                <a:latin typeface="+mj-lt"/>
              </a:endParaRPr>
            </a:p>
          </p:txBody>
        </p:sp>
        <p:sp>
          <p:nvSpPr>
            <p:cNvPr id="6" name="Text Box 91"/>
            <p:cNvSpPr txBox="1">
              <a:spLocks noChangeArrowheads="1"/>
            </p:cNvSpPr>
            <p:nvPr/>
          </p:nvSpPr>
          <p:spPr bwMode="auto">
            <a:xfrm>
              <a:off x="4247" y="1169"/>
              <a:ext cx="1150" cy="21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defTabSz="719138" hangingPunct="0">
                <a:lnSpc>
                  <a:spcPct val="93000"/>
                </a:lnSpc>
                <a:buClr>
                  <a:srgbClr val="000000"/>
                </a:buClr>
                <a:buSzPct val="45000"/>
                <a:buFont typeface="Wingdings" pitchFamily="2" charset="2"/>
                <a:buNone/>
                <a:tabLst>
                  <a:tab pos="723900" algn="l"/>
                  <a:tab pos="1447800" algn="l"/>
                </a:tabLst>
              </a:pPr>
              <a:r>
                <a:rPr lang="en-GB" sz="1400" b="1" dirty="0" smtClean="0">
                  <a:solidFill>
                    <a:srgbClr val="8E220C"/>
                  </a:solidFill>
                  <a:latin typeface="+mj-lt"/>
                </a:rPr>
                <a:t>Dipole magnet</a:t>
              </a:r>
              <a:endParaRPr lang="en-GB" sz="1400" b="1" dirty="0">
                <a:solidFill>
                  <a:srgbClr val="8E220C"/>
                </a:solidFill>
                <a:latin typeface="+mj-lt"/>
              </a:endParaRPr>
            </a:p>
          </p:txBody>
        </p:sp>
        <p:sp>
          <p:nvSpPr>
            <p:cNvPr id="7" name="Text Box 92"/>
            <p:cNvSpPr txBox="1">
              <a:spLocks noChangeArrowheads="1"/>
            </p:cNvSpPr>
            <p:nvPr/>
          </p:nvSpPr>
          <p:spPr bwMode="auto">
            <a:xfrm>
              <a:off x="3396" y="876"/>
              <a:ext cx="1784" cy="21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defTabSz="719138" hangingPunct="0">
                <a:lnSpc>
                  <a:spcPct val="93000"/>
                </a:lnSpc>
                <a:buClr>
                  <a:srgbClr val="000000"/>
                </a:buClr>
                <a:buSzPct val="45000"/>
                <a:buFont typeface="Wingdings" pitchFamily="2" charset="2"/>
                <a:buNone/>
                <a:tabLst>
                  <a:tab pos="723900" algn="l"/>
                  <a:tab pos="1447800" algn="l"/>
                </a:tabLst>
              </a:pPr>
              <a:r>
                <a:rPr lang="en-GB" sz="1400" b="1" dirty="0" smtClean="0">
                  <a:solidFill>
                    <a:srgbClr val="8E220C"/>
                  </a:solidFill>
                  <a:latin typeface="+mj-lt"/>
                </a:rPr>
                <a:t>TT+IT (Silicon Tracker)</a:t>
              </a:r>
              <a:endParaRPr lang="en-GB" sz="1400" b="1" dirty="0">
                <a:solidFill>
                  <a:srgbClr val="8E220C"/>
                </a:solidFill>
                <a:latin typeface="+mj-lt"/>
              </a:endParaRPr>
            </a:p>
          </p:txBody>
        </p:sp>
        <p:sp>
          <p:nvSpPr>
            <p:cNvPr id="8" name="Text Box 93"/>
            <p:cNvSpPr txBox="1">
              <a:spLocks noChangeArrowheads="1"/>
            </p:cNvSpPr>
            <p:nvPr/>
          </p:nvSpPr>
          <p:spPr bwMode="auto">
            <a:xfrm>
              <a:off x="1927" y="1219"/>
              <a:ext cx="1029" cy="21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defTabSz="719138" hangingPunct="0">
                <a:lnSpc>
                  <a:spcPct val="93000"/>
                </a:lnSpc>
                <a:buClr>
                  <a:srgbClr val="000000"/>
                </a:buClr>
                <a:buSzPct val="45000"/>
                <a:buFont typeface="Wingdings" pitchFamily="2" charset="2"/>
                <a:buNone/>
                <a:tabLst>
                  <a:tab pos="723900" algn="l"/>
                  <a:tab pos="1447800" algn="l"/>
                </a:tabLst>
              </a:pPr>
              <a:r>
                <a:rPr lang="en-GB" sz="1400" b="1" dirty="0" smtClean="0">
                  <a:solidFill>
                    <a:srgbClr val="8E220C"/>
                  </a:solidFill>
                  <a:latin typeface="+mj-lt"/>
                </a:rPr>
                <a:t>Calorimeters</a:t>
              </a:r>
              <a:endParaRPr lang="en-GB" sz="1400" b="1" dirty="0">
                <a:solidFill>
                  <a:srgbClr val="8E220C"/>
                </a:solidFill>
                <a:latin typeface="+mj-lt"/>
              </a:endParaRPr>
            </a:p>
          </p:txBody>
        </p:sp>
        <p:sp>
          <p:nvSpPr>
            <p:cNvPr id="9" name="Text Box 94"/>
            <p:cNvSpPr txBox="1">
              <a:spLocks noChangeArrowheads="1"/>
            </p:cNvSpPr>
            <p:nvPr/>
          </p:nvSpPr>
          <p:spPr bwMode="auto">
            <a:xfrm>
              <a:off x="1177" y="942"/>
              <a:ext cx="1057" cy="21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defTabSz="719138" hangingPunct="0">
                <a:lnSpc>
                  <a:spcPct val="93000"/>
                </a:lnSpc>
                <a:buClr>
                  <a:srgbClr val="000000"/>
                </a:buClr>
                <a:buSzPct val="45000"/>
                <a:buFont typeface="Wingdings" pitchFamily="2" charset="2"/>
                <a:buNone/>
                <a:tabLst>
                  <a:tab pos="723900" algn="l"/>
                  <a:tab pos="1447800" algn="l"/>
                </a:tabLst>
              </a:pPr>
              <a:r>
                <a:rPr lang="en-GB" sz="1400" b="1" dirty="0" err="1" smtClean="0">
                  <a:solidFill>
                    <a:srgbClr val="8E220C"/>
                  </a:solidFill>
                  <a:latin typeface="+mj-lt"/>
                </a:rPr>
                <a:t>Muon</a:t>
              </a:r>
              <a:r>
                <a:rPr lang="en-GB" sz="1400" b="1" dirty="0" smtClean="0">
                  <a:solidFill>
                    <a:srgbClr val="8E220C"/>
                  </a:solidFill>
                  <a:latin typeface="+mj-lt"/>
                </a:rPr>
                <a:t> system</a:t>
              </a:r>
              <a:endParaRPr lang="en-GB" sz="1400" b="1" dirty="0">
                <a:solidFill>
                  <a:srgbClr val="8E220C"/>
                </a:solidFill>
                <a:latin typeface="+mj-lt"/>
              </a:endParaRPr>
            </a:p>
          </p:txBody>
        </p:sp>
        <p:sp>
          <p:nvSpPr>
            <p:cNvPr id="10" name="Text Box 95"/>
            <p:cNvSpPr txBox="1">
              <a:spLocks noChangeArrowheads="1"/>
            </p:cNvSpPr>
            <p:nvPr/>
          </p:nvSpPr>
          <p:spPr bwMode="auto">
            <a:xfrm>
              <a:off x="3250" y="3619"/>
              <a:ext cx="1197" cy="21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defTabSz="719138" hangingPunct="0">
                <a:lnSpc>
                  <a:spcPct val="93000"/>
                </a:lnSpc>
                <a:buClr>
                  <a:srgbClr val="000000"/>
                </a:buClr>
                <a:buSzPct val="45000"/>
                <a:buFont typeface="Wingdings" pitchFamily="2" charset="2"/>
                <a:buNone/>
                <a:tabLst>
                  <a:tab pos="723900" algn="l"/>
                  <a:tab pos="1447800" algn="l"/>
                </a:tabLst>
              </a:pPr>
              <a:r>
                <a:rPr lang="en-GB" sz="1400" b="1" dirty="0" smtClean="0">
                  <a:solidFill>
                    <a:srgbClr val="8E220C"/>
                  </a:solidFill>
                  <a:latin typeface="+mj-lt"/>
                </a:rPr>
                <a:t>RICH detectors</a:t>
              </a:r>
              <a:endParaRPr lang="en-GB" sz="1400" b="1" dirty="0">
                <a:solidFill>
                  <a:srgbClr val="8E220C"/>
                </a:solidFill>
                <a:latin typeface="+mj-lt"/>
              </a:endParaRPr>
            </a:p>
          </p:txBody>
        </p:sp>
        <p:sp>
          <p:nvSpPr>
            <p:cNvPr id="11" name="Line 96"/>
            <p:cNvSpPr>
              <a:spLocks noChangeShapeType="1"/>
            </p:cNvSpPr>
            <p:nvPr/>
          </p:nvSpPr>
          <p:spPr bwMode="auto">
            <a:xfrm>
              <a:off x="664" y="2212"/>
              <a:ext cx="4128" cy="34"/>
            </a:xfrm>
            <a:prstGeom prst="line">
              <a:avLst/>
            </a:prstGeom>
            <a:noFill/>
            <a:ln w="22225">
              <a:solidFill>
                <a:srgbClr val="FF3300"/>
              </a:solidFill>
              <a:prstDash val="lgDash"/>
              <a:round/>
              <a:headEnd/>
              <a:tailEnd/>
            </a:ln>
          </p:spPr>
          <p:txBody>
            <a:bodyPr/>
            <a:lstStyle/>
            <a:p>
              <a:endParaRPr lang="en-GB" sz="1400">
                <a:latin typeface="+mj-lt"/>
              </a:endParaRPr>
            </a:p>
          </p:txBody>
        </p:sp>
        <p:sp>
          <p:nvSpPr>
            <p:cNvPr id="12" name="Line 97"/>
            <p:cNvSpPr>
              <a:spLocks noChangeShapeType="1"/>
            </p:cNvSpPr>
            <p:nvPr/>
          </p:nvSpPr>
          <p:spPr bwMode="auto">
            <a:xfrm>
              <a:off x="664" y="1246"/>
              <a:ext cx="4127" cy="998"/>
            </a:xfrm>
            <a:prstGeom prst="line">
              <a:avLst/>
            </a:prstGeom>
            <a:noFill/>
            <a:ln w="19050">
              <a:solidFill>
                <a:srgbClr val="FF3300"/>
              </a:solidFill>
              <a:prstDash val="lgDash"/>
              <a:round/>
              <a:headEnd/>
              <a:tailEnd/>
            </a:ln>
          </p:spPr>
          <p:txBody>
            <a:bodyPr/>
            <a:lstStyle/>
            <a:p>
              <a:endParaRPr lang="en-GB" sz="1400">
                <a:latin typeface="+mj-lt"/>
              </a:endParaRPr>
            </a:p>
          </p:txBody>
        </p:sp>
        <p:sp>
          <p:nvSpPr>
            <p:cNvPr id="13" name="Text Box 98"/>
            <p:cNvSpPr txBox="1">
              <a:spLocks noChangeArrowheads="1"/>
            </p:cNvSpPr>
            <p:nvPr/>
          </p:nvSpPr>
          <p:spPr bwMode="auto">
            <a:xfrm rot="902346">
              <a:off x="-56" y="1014"/>
              <a:ext cx="1636" cy="217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defTabSz="719138" hangingPunct="0">
                <a:lnSpc>
                  <a:spcPct val="93000"/>
                </a:lnSpc>
                <a:buClr>
                  <a:srgbClr val="000000"/>
                </a:buClr>
                <a:buSzPct val="45000"/>
                <a:buFont typeface="Wingdings" pitchFamily="2" charset="2"/>
                <a:buNone/>
                <a:tabLst>
                  <a:tab pos="723900" algn="l"/>
                </a:tabLst>
              </a:pPr>
              <a:r>
                <a:rPr lang="en-GB" sz="1400" b="1" dirty="0" smtClean="0">
                  <a:solidFill>
                    <a:srgbClr val="8E220C"/>
                  </a:solidFill>
                  <a:latin typeface="+mj-lt"/>
                </a:rPr>
                <a:t>300</a:t>
              </a:r>
              <a:r>
                <a:rPr lang="pl-PL" sz="1400" b="1" dirty="0" smtClean="0">
                  <a:solidFill>
                    <a:srgbClr val="8E220C"/>
                  </a:solidFill>
                  <a:latin typeface="+mj-lt"/>
                </a:rPr>
                <a:t>(H)</a:t>
              </a:r>
              <a:r>
                <a:rPr lang="en-GB" sz="1400" b="1" dirty="0" smtClean="0">
                  <a:solidFill>
                    <a:srgbClr val="8E220C"/>
                  </a:solidFill>
                  <a:latin typeface="+mj-lt"/>
                </a:rPr>
                <a:t>/250</a:t>
              </a:r>
              <a:r>
                <a:rPr lang="pl-PL" sz="1400" b="1" dirty="0" smtClean="0">
                  <a:solidFill>
                    <a:srgbClr val="8E220C"/>
                  </a:solidFill>
                  <a:latin typeface="+mj-lt"/>
                </a:rPr>
                <a:t>(V)</a:t>
              </a:r>
              <a:r>
                <a:rPr lang="en-GB" sz="1400" b="1" dirty="0" smtClean="0">
                  <a:solidFill>
                    <a:srgbClr val="8E220C"/>
                  </a:solidFill>
                  <a:latin typeface="+mj-lt"/>
                </a:rPr>
                <a:t> </a:t>
              </a:r>
              <a:r>
                <a:rPr lang="en-GB" sz="1400" b="1" dirty="0" err="1" smtClean="0">
                  <a:solidFill>
                    <a:srgbClr val="8E220C"/>
                  </a:solidFill>
                  <a:latin typeface="+mj-lt"/>
                </a:rPr>
                <a:t>mrad</a:t>
              </a:r>
              <a:endParaRPr lang="en-GB" sz="1400" b="1" dirty="0">
                <a:solidFill>
                  <a:srgbClr val="8E220C"/>
                </a:solidFill>
                <a:latin typeface="+mj-lt"/>
              </a:endParaRPr>
            </a:p>
          </p:txBody>
        </p:sp>
        <p:sp>
          <p:nvSpPr>
            <p:cNvPr id="14" name="Text Box 99"/>
            <p:cNvSpPr txBox="1">
              <a:spLocks noChangeArrowheads="1"/>
            </p:cNvSpPr>
            <p:nvPr/>
          </p:nvSpPr>
          <p:spPr bwMode="auto">
            <a:xfrm>
              <a:off x="113" y="1995"/>
              <a:ext cx="674" cy="21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defTabSz="719138" hangingPunct="0">
                <a:lnSpc>
                  <a:spcPct val="93000"/>
                </a:lnSpc>
                <a:buClr>
                  <a:srgbClr val="000000"/>
                </a:buClr>
                <a:buSzPct val="45000"/>
                <a:buFont typeface="Wingdings" pitchFamily="2" charset="2"/>
                <a:buNone/>
                <a:tabLst>
                  <a:tab pos="723900" algn="l"/>
                </a:tabLst>
              </a:pPr>
              <a:r>
                <a:rPr lang="en-GB" sz="1400" b="1" dirty="0" smtClean="0">
                  <a:solidFill>
                    <a:srgbClr val="8E220C"/>
                  </a:solidFill>
                  <a:latin typeface="+mj-lt"/>
                </a:rPr>
                <a:t>15mrad</a:t>
              </a:r>
              <a:endParaRPr lang="en-GB" sz="1400" b="1" dirty="0">
                <a:solidFill>
                  <a:srgbClr val="8E220C"/>
                </a:solidFill>
                <a:latin typeface="+mj-lt"/>
              </a:endParaRPr>
            </a:p>
          </p:txBody>
        </p:sp>
        <p:sp>
          <p:nvSpPr>
            <p:cNvPr id="15" name="Line 100"/>
            <p:cNvSpPr>
              <a:spLocks noChangeShapeType="1"/>
            </p:cNvSpPr>
            <p:nvPr/>
          </p:nvSpPr>
          <p:spPr bwMode="auto">
            <a:xfrm flipV="1">
              <a:off x="4112" y="2575"/>
              <a:ext cx="363" cy="1044"/>
            </a:xfrm>
            <a:prstGeom prst="line">
              <a:avLst/>
            </a:prstGeom>
            <a:noFill/>
            <a:ln w="22225">
              <a:solidFill>
                <a:srgbClr val="FF0000"/>
              </a:solidFill>
              <a:round/>
              <a:headEnd/>
              <a:tailEnd type="arrow" w="lg" len="lg"/>
            </a:ln>
          </p:spPr>
          <p:txBody>
            <a:bodyPr/>
            <a:lstStyle/>
            <a:p>
              <a:endParaRPr lang="en-GB" sz="1400">
                <a:latin typeface="+mj-lt"/>
              </a:endParaRPr>
            </a:p>
          </p:txBody>
        </p:sp>
        <p:sp>
          <p:nvSpPr>
            <p:cNvPr id="16" name="Line 101"/>
            <p:cNvSpPr>
              <a:spLocks noChangeShapeType="1"/>
            </p:cNvSpPr>
            <p:nvPr/>
          </p:nvSpPr>
          <p:spPr bwMode="auto">
            <a:xfrm flipH="1" flipV="1">
              <a:off x="2932" y="2802"/>
              <a:ext cx="1180" cy="817"/>
            </a:xfrm>
            <a:prstGeom prst="line">
              <a:avLst/>
            </a:prstGeom>
            <a:noFill/>
            <a:ln w="22225">
              <a:solidFill>
                <a:srgbClr val="FF3300"/>
              </a:solidFill>
              <a:round/>
              <a:headEnd/>
              <a:tailEnd type="arrow" w="lg" len="lg"/>
            </a:ln>
          </p:spPr>
          <p:txBody>
            <a:bodyPr/>
            <a:lstStyle/>
            <a:p>
              <a:endParaRPr lang="en-GB" sz="1400">
                <a:latin typeface="+mj-lt"/>
              </a:endParaRPr>
            </a:p>
          </p:txBody>
        </p:sp>
        <p:sp>
          <p:nvSpPr>
            <p:cNvPr id="17" name="Line 102"/>
            <p:cNvSpPr>
              <a:spLocks noChangeShapeType="1"/>
            </p:cNvSpPr>
            <p:nvPr/>
          </p:nvSpPr>
          <p:spPr bwMode="auto">
            <a:xfrm flipH="1">
              <a:off x="4974" y="2031"/>
              <a:ext cx="226" cy="136"/>
            </a:xfrm>
            <a:prstGeom prst="line">
              <a:avLst/>
            </a:prstGeom>
            <a:noFill/>
            <a:ln w="22225">
              <a:solidFill>
                <a:srgbClr val="FF3300"/>
              </a:solidFill>
              <a:round/>
              <a:headEnd/>
              <a:tailEnd type="arrow" w="lg" len="lg"/>
            </a:ln>
          </p:spPr>
          <p:txBody>
            <a:bodyPr/>
            <a:lstStyle/>
            <a:p>
              <a:endParaRPr lang="en-GB" sz="1400">
                <a:latin typeface="+mj-lt"/>
              </a:endParaRPr>
            </a:p>
          </p:txBody>
        </p:sp>
        <p:sp>
          <p:nvSpPr>
            <p:cNvPr id="18" name="Line 103"/>
            <p:cNvSpPr>
              <a:spLocks noChangeShapeType="1"/>
            </p:cNvSpPr>
            <p:nvPr/>
          </p:nvSpPr>
          <p:spPr bwMode="auto">
            <a:xfrm flipH="1">
              <a:off x="4157" y="1351"/>
              <a:ext cx="227" cy="181"/>
            </a:xfrm>
            <a:prstGeom prst="line">
              <a:avLst/>
            </a:prstGeom>
            <a:noFill/>
            <a:ln w="22225">
              <a:solidFill>
                <a:srgbClr val="FF3300"/>
              </a:solidFill>
              <a:round/>
              <a:headEnd/>
              <a:tailEnd type="arrow" w="lg" len="lg"/>
            </a:ln>
          </p:spPr>
          <p:txBody>
            <a:bodyPr/>
            <a:lstStyle/>
            <a:p>
              <a:endParaRPr lang="en-GB" sz="1400">
                <a:latin typeface="+mj-lt"/>
              </a:endParaRPr>
            </a:p>
          </p:txBody>
        </p:sp>
        <p:sp>
          <p:nvSpPr>
            <p:cNvPr id="19" name="Line 104"/>
            <p:cNvSpPr>
              <a:spLocks noChangeShapeType="1"/>
            </p:cNvSpPr>
            <p:nvPr/>
          </p:nvSpPr>
          <p:spPr bwMode="auto">
            <a:xfrm>
              <a:off x="3613" y="1078"/>
              <a:ext cx="726" cy="998"/>
            </a:xfrm>
            <a:prstGeom prst="line">
              <a:avLst/>
            </a:prstGeom>
            <a:noFill/>
            <a:ln w="22225">
              <a:solidFill>
                <a:srgbClr val="FF3300"/>
              </a:solidFill>
              <a:round/>
              <a:headEnd/>
              <a:tailEnd type="arrow" w="lg" len="lg"/>
            </a:ln>
          </p:spPr>
          <p:txBody>
            <a:bodyPr/>
            <a:lstStyle/>
            <a:p>
              <a:endParaRPr lang="en-GB" sz="1400">
                <a:latin typeface="+mj-lt"/>
              </a:endParaRPr>
            </a:p>
          </p:txBody>
        </p:sp>
        <p:sp>
          <p:nvSpPr>
            <p:cNvPr id="20" name="Line 105"/>
            <p:cNvSpPr>
              <a:spLocks noChangeShapeType="1"/>
            </p:cNvSpPr>
            <p:nvPr/>
          </p:nvSpPr>
          <p:spPr bwMode="auto">
            <a:xfrm flipH="1">
              <a:off x="3341" y="1078"/>
              <a:ext cx="272" cy="1044"/>
            </a:xfrm>
            <a:prstGeom prst="line">
              <a:avLst/>
            </a:prstGeom>
            <a:noFill/>
            <a:ln w="22225">
              <a:solidFill>
                <a:srgbClr val="FF3300"/>
              </a:solidFill>
              <a:round/>
              <a:headEnd/>
              <a:tailEnd type="arrow" w="lg" len="lg"/>
            </a:ln>
          </p:spPr>
          <p:txBody>
            <a:bodyPr/>
            <a:lstStyle/>
            <a:p>
              <a:endParaRPr lang="en-GB" sz="1400">
                <a:latin typeface="+mj-lt"/>
              </a:endParaRPr>
            </a:p>
          </p:txBody>
        </p:sp>
        <p:sp>
          <p:nvSpPr>
            <p:cNvPr id="21" name="Line 106"/>
            <p:cNvSpPr>
              <a:spLocks noChangeShapeType="1"/>
            </p:cNvSpPr>
            <p:nvPr/>
          </p:nvSpPr>
          <p:spPr bwMode="auto">
            <a:xfrm flipH="1">
              <a:off x="2433" y="1441"/>
              <a:ext cx="136" cy="136"/>
            </a:xfrm>
            <a:prstGeom prst="line">
              <a:avLst/>
            </a:prstGeom>
            <a:noFill/>
            <a:ln w="22225">
              <a:solidFill>
                <a:srgbClr val="FF3300"/>
              </a:solidFill>
              <a:round/>
              <a:headEnd/>
              <a:tailEnd type="arrow" w="lg" len="lg"/>
            </a:ln>
          </p:spPr>
          <p:txBody>
            <a:bodyPr/>
            <a:lstStyle/>
            <a:p>
              <a:endParaRPr lang="en-GB" sz="1400" b="1" dirty="0">
                <a:latin typeface="+mj-lt"/>
              </a:endParaRPr>
            </a:p>
          </p:txBody>
        </p:sp>
        <p:sp>
          <p:nvSpPr>
            <p:cNvPr id="22" name="Line 107"/>
            <p:cNvSpPr>
              <a:spLocks noChangeShapeType="1"/>
            </p:cNvSpPr>
            <p:nvPr/>
          </p:nvSpPr>
          <p:spPr bwMode="auto">
            <a:xfrm>
              <a:off x="1662" y="1169"/>
              <a:ext cx="91" cy="272"/>
            </a:xfrm>
            <a:prstGeom prst="line">
              <a:avLst/>
            </a:prstGeom>
            <a:noFill/>
            <a:ln w="22225">
              <a:solidFill>
                <a:srgbClr val="FF3300"/>
              </a:solidFill>
              <a:round/>
              <a:headEnd/>
              <a:tailEnd type="arrow" w="lg" len="lg"/>
            </a:ln>
          </p:spPr>
          <p:txBody>
            <a:bodyPr/>
            <a:lstStyle/>
            <a:p>
              <a:endParaRPr lang="en-GB" sz="1400">
                <a:latin typeface="+mj-lt"/>
              </a:endParaRPr>
            </a:p>
          </p:txBody>
        </p:sp>
        <p:sp>
          <p:nvSpPr>
            <p:cNvPr id="23" name="Text Box 108"/>
            <p:cNvSpPr txBox="1">
              <a:spLocks noChangeArrowheads="1"/>
            </p:cNvSpPr>
            <p:nvPr/>
          </p:nvSpPr>
          <p:spPr bwMode="auto">
            <a:xfrm>
              <a:off x="2978" y="1033"/>
              <a:ext cx="319" cy="21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defTabSz="719138" hangingPunct="0">
                <a:lnSpc>
                  <a:spcPct val="93000"/>
                </a:lnSpc>
                <a:buClr>
                  <a:srgbClr val="000000"/>
                </a:buClr>
                <a:buSzPct val="45000"/>
                <a:buFont typeface="Wingdings" pitchFamily="2" charset="2"/>
                <a:buNone/>
                <a:tabLst>
                  <a:tab pos="723900" algn="l"/>
                  <a:tab pos="1447800" algn="l"/>
                </a:tabLst>
              </a:pPr>
              <a:r>
                <a:rPr lang="en-GB" sz="1400" b="1" dirty="0" smtClean="0">
                  <a:solidFill>
                    <a:srgbClr val="8E220C"/>
                  </a:solidFill>
                  <a:latin typeface="+mj-lt"/>
                </a:rPr>
                <a:t>OT</a:t>
              </a:r>
              <a:endParaRPr lang="en-GB" sz="1400" b="1" dirty="0">
                <a:solidFill>
                  <a:srgbClr val="8E220C"/>
                </a:solidFill>
                <a:latin typeface="+mj-lt"/>
              </a:endParaRPr>
            </a:p>
          </p:txBody>
        </p:sp>
        <p:sp>
          <p:nvSpPr>
            <p:cNvPr id="24" name="Line 109"/>
            <p:cNvSpPr>
              <a:spLocks noChangeShapeType="1"/>
            </p:cNvSpPr>
            <p:nvPr/>
          </p:nvSpPr>
          <p:spPr bwMode="auto">
            <a:xfrm>
              <a:off x="3159" y="1260"/>
              <a:ext cx="136" cy="589"/>
            </a:xfrm>
            <a:prstGeom prst="line">
              <a:avLst/>
            </a:prstGeom>
            <a:noFill/>
            <a:ln w="22225">
              <a:solidFill>
                <a:srgbClr val="FF0000"/>
              </a:solidFill>
              <a:round/>
              <a:headEnd/>
              <a:tailEnd type="arrow" w="lg" len="lg"/>
            </a:ln>
          </p:spPr>
          <p:txBody>
            <a:bodyPr/>
            <a:lstStyle/>
            <a:p>
              <a:endParaRPr lang="en-GB" sz="1400">
                <a:latin typeface="+mj-lt"/>
              </a:endParaRPr>
            </a:p>
          </p:txBody>
        </p:sp>
      </p:grpSp>
      <p:sp>
        <p:nvSpPr>
          <p:cNvPr id="25" name="Text Box 90"/>
          <p:cNvSpPr txBox="1">
            <a:spLocks noChangeArrowheads="1"/>
          </p:cNvSpPr>
          <p:nvPr/>
        </p:nvSpPr>
        <p:spPr bwMode="auto">
          <a:xfrm>
            <a:off x="7537325" y="3107432"/>
            <a:ext cx="1166066" cy="49526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723900" algn="l"/>
              </a:tabLst>
            </a:pPr>
            <a:r>
              <a:rPr lang="en-GB" sz="1400" dirty="0" smtClean="0">
                <a:latin typeface="+mj-lt"/>
              </a:rPr>
              <a:t>Interaction</a:t>
            </a: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723900" algn="l"/>
              </a:tabLst>
            </a:pPr>
            <a:r>
              <a:rPr lang="en-GB" sz="1400" dirty="0" smtClean="0">
                <a:latin typeface="+mj-lt"/>
              </a:rPr>
              <a:t>Point</a:t>
            </a:r>
            <a:endParaRPr lang="en-GB" sz="1400" dirty="0">
              <a:latin typeface="+mj-lt"/>
            </a:endParaRPr>
          </a:p>
        </p:txBody>
      </p:sp>
      <p:cxnSp>
        <p:nvCxnSpPr>
          <p:cNvPr id="26" name="Łącznik prosty ze strzałką 25"/>
          <p:cNvCxnSpPr/>
          <p:nvPr/>
        </p:nvCxnSpPr>
        <p:spPr>
          <a:xfrm flipH="1" flipV="1">
            <a:off x="7483384" y="2564135"/>
            <a:ext cx="360363" cy="504825"/>
          </a:xfrm>
          <a:prstGeom prst="straightConnector1">
            <a:avLst/>
          </a:prstGeom>
          <a:ln w="28575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 Box 95"/>
          <p:cNvSpPr txBox="1">
            <a:spLocks noChangeArrowheads="1"/>
          </p:cNvSpPr>
          <p:nvPr/>
        </p:nvSpPr>
        <p:spPr bwMode="auto">
          <a:xfrm>
            <a:off x="2555776" y="4365104"/>
            <a:ext cx="1799188" cy="56675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723900" algn="l"/>
                <a:tab pos="1447800" algn="l"/>
              </a:tabLst>
            </a:pPr>
            <a:r>
              <a:rPr lang="en-GB" sz="1100" b="1" dirty="0" smtClean="0">
                <a:latin typeface="+mj-lt"/>
              </a:rPr>
              <a:t>OT – Outer Tracker</a:t>
            </a: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723900" algn="l"/>
                <a:tab pos="1447800" algn="l"/>
              </a:tabLst>
            </a:pPr>
            <a:r>
              <a:rPr lang="en-GB" sz="1100" b="1" dirty="0" smtClean="0">
                <a:latin typeface="+mj-lt"/>
              </a:rPr>
              <a:t> IT – Inner Tracker</a:t>
            </a: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723900" algn="l"/>
                <a:tab pos="1447800" algn="l"/>
              </a:tabLst>
            </a:pPr>
            <a:r>
              <a:rPr lang="en-GB" sz="1100" b="1" dirty="0" smtClean="0">
                <a:latin typeface="+mj-lt"/>
              </a:rPr>
              <a:t>TT – Trigger Tracker</a:t>
            </a:r>
            <a:endParaRPr lang="en-GB" sz="1100" b="1" dirty="0">
              <a:latin typeface="+mj-lt"/>
            </a:endParaRPr>
          </a:p>
        </p:txBody>
      </p:sp>
      <p:sp>
        <p:nvSpPr>
          <p:cNvPr id="29" name="Text Box 95"/>
          <p:cNvSpPr txBox="1">
            <a:spLocks noChangeArrowheads="1"/>
          </p:cNvSpPr>
          <p:nvPr/>
        </p:nvSpPr>
        <p:spPr bwMode="auto">
          <a:xfrm>
            <a:off x="1475656" y="4941168"/>
            <a:ext cx="5337015" cy="95308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en-US" sz="1200" b="1" dirty="0" smtClean="0">
                <a:latin typeface="+mj-lt"/>
              </a:rPr>
              <a:t> Single arm spectrometer geometry</a:t>
            </a: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en-US" sz="1200" b="1" dirty="0" smtClean="0">
                <a:latin typeface="+mj-lt"/>
              </a:rPr>
              <a:t> Fully instrumented in </a:t>
            </a:r>
            <a:r>
              <a:rPr lang="pl-PL" sz="1200" b="1" dirty="0" smtClean="0">
                <a:latin typeface="+mj-lt"/>
              </a:rPr>
              <a:t>pseudo</a:t>
            </a:r>
            <a:r>
              <a:rPr lang="en-US" sz="1200" b="1" dirty="0" smtClean="0">
                <a:latin typeface="+mj-lt"/>
              </a:rPr>
              <a:t>rapidity </a:t>
            </a:r>
            <a:r>
              <a:rPr lang="en-US" sz="1200" b="1" dirty="0" smtClean="0">
                <a:latin typeface="+mj-lt"/>
              </a:rPr>
              <a:t>range 2 &lt; η</a:t>
            </a:r>
            <a:r>
              <a:rPr lang="en-US" sz="1200" b="1" dirty="0" smtClean="0"/>
              <a:t> </a:t>
            </a:r>
            <a:r>
              <a:rPr lang="en-US" sz="1200" b="1" dirty="0" smtClean="0">
                <a:latin typeface="+mj-lt"/>
              </a:rPr>
              <a:t>&lt;5</a:t>
            </a: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en-US" sz="1200" b="1" dirty="0" smtClean="0">
                <a:latin typeface="+mj-lt"/>
              </a:rPr>
              <a:t> Capable of reconstructing backward tracks (-4 &lt; η &lt; -1.5)</a:t>
            </a: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en-US" sz="1200" b="1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en-US" sz="1200" b="1" dirty="0" smtClean="0">
                <a:latin typeface="+mj-lt"/>
              </a:rPr>
              <a:t> </a:t>
            </a:r>
            <a:r>
              <a:rPr lang="en-US" sz="1200" b="1" dirty="0" smtClean="0">
                <a:solidFill>
                  <a:srgbClr val="8E220C"/>
                </a:solidFill>
                <a:latin typeface="+mj-lt"/>
              </a:rPr>
              <a:t>Well suited for performing QCD measurements!</a:t>
            </a:r>
            <a:endParaRPr lang="en-US" sz="1200" b="1" dirty="0">
              <a:solidFill>
                <a:srgbClr val="8E220C"/>
              </a:solidFill>
              <a:latin typeface="+mj-lt"/>
            </a:endParaRPr>
          </a:p>
        </p:txBody>
      </p:sp>
      <p:sp>
        <p:nvSpPr>
          <p:cNvPr id="31" name="Text Box 95"/>
          <p:cNvSpPr txBox="1">
            <a:spLocks noChangeArrowheads="1"/>
          </p:cNvSpPr>
          <p:nvPr/>
        </p:nvSpPr>
        <p:spPr bwMode="auto">
          <a:xfrm>
            <a:off x="1507915" y="6184354"/>
            <a:ext cx="3136093" cy="223332"/>
          </a:xfrm>
          <a:prstGeom prst="rect">
            <a:avLst/>
          </a:prstGeom>
          <a:noFill/>
          <a:ln w="9525">
            <a:solidFill>
              <a:schemeClr val="tx1">
                <a:lumMod val="95000"/>
                <a:lumOff val="5000"/>
              </a:schemeClr>
            </a:solidFill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723900" algn="l"/>
                <a:tab pos="1447800" algn="l"/>
              </a:tabLst>
            </a:pPr>
            <a:r>
              <a:rPr lang="pl-PL" sz="900" b="1" i="1" dirty="0" err="1" smtClean="0">
                <a:solidFill>
                  <a:srgbClr val="8E220C"/>
                </a:solidFill>
                <a:latin typeface="+mj-lt"/>
              </a:rPr>
              <a:t>The</a:t>
            </a:r>
            <a:r>
              <a:rPr lang="pl-PL" sz="900" b="1" i="1" dirty="0" smtClean="0">
                <a:solidFill>
                  <a:srgbClr val="8E220C"/>
                </a:solidFill>
                <a:latin typeface="+mj-lt"/>
              </a:rPr>
              <a:t> </a:t>
            </a:r>
            <a:r>
              <a:rPr lang="pl-PL" sz="900" b="1" i="1" dirty="0" err="1" smtClean="0">
                <a:solidFill>
                  <a:srgbClr val="8E220C"/>
                </a:solidFill>
                <a:latin typeface="+mj-lt"/>
              </a:rPr>
              <a:t>LHCb</a:t>
            </a:r>
            <a:r>
              <a:rPr lang="pl-PL" sz="900" b="1" i="1" dirty="0" smtClean="0">
                <a:solidFill>
                  <a:srgbClr val="8E220C"/>
                </a:solidFill>
                <a:latin typeface="+mj-lt"/>
              </a:rPr>
              <a:t> </a:t>
            </a:r>
            <a:r>
              <a:rPr lang="pl-PL" sz="900" b="1" i="1" dirty="0" err="1" smtClean="0">
                <a:solidFill>
                  <a:srgbClr val="8E220C"/>
                </a:solidFill>
                <a:latin typeface="+mj-lt"/>
              </a:rPr>
              <a:t>detector</a:t>
            </a:r>
            <a:r>
              <a:rPr lang="pl-PL" sz="900" b="1" i="1" dirty="0" smtClean="0">
                <a:solidFill>
                  <a:srgbClr val="8E220C"/>
                </a:solidFill>
                <a:latin typeface="+mj-lt"/>
              </a:rPr>
              <a:t> </a:t>
            </a:r>
            <a:r>
              <a:rPr lang="pl-PL" sz="900" b="1" i="1" dirty="0" err="1" smtClean="0">
                <a:solidFill>
                  <a:srgbClr val="8E220C"/>
                </a:solidFill>
                <a:latin typeface="+mj-lt"/>
              </a:rPr>
              <a:t>at</a:t>
            </a:r>
            <a:r>
              <a:rPr lang="pl-PL" sz="900" b="1" i="1" dirty="0" smtClean="0">
                <a:solidFill>
                  <a:srgbClr val="8E220C"/>
                </a:solidFill>
                <a:latin typeface="+mj-lt"/>
              </a:rPr>
              <a:t> LHC</a:t>
            </a:r>
            <a:r>
              <a:rPr lang="pl-PL" sz="900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pl-PL" sz="900" b="1" dirty="0" smtClean="0">
                <a:latin typeface="+mj-lt"/>
              </a:rPr>
              <a:t>(</a:t>
            </a:r>
            <a:r>
              <a:rPr lang="pl-PL" sz="800" dirty="0" smtClean="0">
                <a:latin typeface="+mj-lt"/>
              </a:rPr>
              <a:t>JINST </a:t>
            </a:r>
            <a:r>
              <a:rPr lang="pl-PL" sz="800" b="1" dirty="0" smtClean="0">
                <a:latin typeface="+mj-lt"/>
              </a:rPr>
              <a:t>3</a:t>
            </a:r>
            <a:r>
              <a:rPr lang="pl-PL" sz="800" dirty="0" smtClean="0">
                <a:latin typeface="+mj-lt"/>
              </a:rPr>
              <a:t> 2008 S08005</a:t>
            </a:r>
            <a:r>
              <a:rPr lang="pl-PL" sz="800" b="1" dirty="0" smtClean="0">
                <a:latin typeface="+mj-lt"/>
              </a:rPr>
              <a:t>)</a:t>
            </a:r>
            <a:endParaRPr lang="en-GB" sz="800" b="1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3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53597" cy="304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CAA491-A76B-4D42-87CB-8F22694DCEB0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3" name="Text Box 95"/>
          <p:cNvSpPr txBox="1">
            <a:spLocks noChangeArrowheads="1"/>
          </p:cNvSpPr>
          <p:nvPr/>
        </p:nvSpPr>
        <p:spPr bwMode="auto">
          <a:xfrm>
            <a:off x="539552" y="620688"/>
            <a:ext cx="6529649" cy="26622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en-US" sz="1200" b="1" smtClean="0">
                <a:latin typeface="+mj-lt"/>
              </a:rPr>
              <a:t> Two of the subsystems are especially vital for the CEP studying @ LHCb </a:t>
            </a:r>
            <a:endParaRPr lang="en-US" sz="1200" b="1">
              <a:latin typeface="+mj-lt"/>
            </a:endParaRPr>
          </a:p>
        </p:txBody>
      </p:sp>
      <p:pic>
        <p:nvPicPr>
          <p:cNvPr id="142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9430" y="1196752"/>
            <a:ext cx="3415022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233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151" y="3933056"/>
            <a:ext cx="3418805" cy="2260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95"/>
          <p:cNvSpPr txBox="1">
            <a:spLocks noChangeArrowheads="1"/>
          </p:cNvSpPr>
          <p:nvPr/>
        </p:nvSpPr>
        <p:spPr bwMode="auto">
          <a:xfrm>
            <a:off x="4283968" y="1401325"/>
            <a:ext cx="4392488" cy="232679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en-US" sz="1200" b="1" dirty="0" smtClean="0">
                <a:latin typeface="+mj-lt"/>
              </a:rPr>
              <a:t> </a:t>
            </a:r>
            <a:r>
              <a:rPr lang="en-US" sz="1200" b="1" dirty="0" err="1" smtClean="0">
                <a:latin typeface="+mj-lt"/>
              </a:rPr>
              <a:t>VErtex</a:t>
            </a:r>
            <a:r>
              <a:rPr lang="en-US" sz="1200" b="1" dirty="0" smtClean="0">
                <a:latin typeface="+mj-lt"/>
              </a:rPr>
              <a:t> </a:t>
            </a:r>
            <a:r>
              <a:rPr lang="en-US" sz="1200" b="1" dirty="0" err="1" smtClean="0">
                <a:latin typeface="+mj-lt"/>
              </a:rPr>
              <a:t>LOcator</a:t>
            </a:r>
            <a:r>
              <a:rPr lang="en-US" sz="1200" b="1" dirty="0" smtClean="0">
                <a:latin typeface="+mj-lt"/>
              </a:rPr>
              <a:t> (VELO)</a:t>
            </a: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Arial" pitchFamily="34" charset="0"/>
              <a:buChar char="•"/>
              <a:tabLst>
                <a:tab pos="723900" algn="l"/>
                <a:tab pos="1447800" algn="l"/>
              </a:tabLst>
            </a:pPr>
            <a:endParaRPr lang="en-US" sz="1200" b="1" dirty="0" smtClean="0">
              <a:latin typeface="+mj-lt"/>
            </a:endParaRPr>
          </a:p>
          <a:p>
            <a:pPr lvl="1"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en-US" sz="1200" b="1" dirty="0" smtClean="0">
                <a:latin typeface="+mj-lt"/>
              </a:rPr>
              <a:t> </a:t>
            </a:r>
            <a:r>
              <a:rPr lang="en-US" sz="1200" dirty="0" smtClean="0">
                <a:latin typeface="+mj-lt"/>
              </a:rPr>
              <a:t>84 micro-strip silicon sensors close to the IR</a:t>
            </a:r>
          </a:p>
          <a:p>
            <a:pPr lvl="1"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en-US" sz="1200" dirty="0" smtClean="0">
              <a:latin typeface="+mj-lt"/>
            </a:endParaRPr>
          </a:p>
          <a:p>
            <a:pPr lvl="1"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en-US" sz="1200" dirty="0" smtClean="0">
                <a:latin typeface="+mj-lt"/>
              </a:rPr>
              <a:t> Precise track and vertex reconstruction</a:t>
            </a:r>
          </a:p>
          <a:p>
            <a:pPr lvl="1"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en-US" sz="1200" dirty="0" smtClean="0">
              <a:latin typeface="+mj-lt"/>
            </a:endParaRPr>
          </a:p>
          <a:p>
            <a:pPr lvl="1"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en-US" sz="1200" dirty="0" smtClean="0">
                <a:latin typeface="+mj-lt"/>
              </a:rPr>
              <a:t> The best single hit spatial resolution at LHC</a:t>
            </a:r>
          </a:p>
          <a:p>
            <a:pPr lvl="1"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en-US" sz="1200" dirty="0" smtClean="0">
              <a:latin typeface="+mj-lt"/>
            </a:endParaRPr>
          </a:p>
          <a:p>
            <a:pPr lvl="1"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en-US" sz="1200" dirty="0" smtClean="0">
                <a:latin typeface="+mj-lt"/>
              </a:rPr>
              <a:t> Allows for </a:t>
            </a:r>
            <a:r>
              <a:rPr lang="en-US" sz="1200" b="1" dirty="0" smtClean="0">
                <a:solidFill>
                  <a:srgbClr val="8E220C"/>
                </a:solidFill>
                <a:latin typeface="+mj-lt"/>
              </a:rPr>
              <a:t>backward track reconstruction</a:t>
            </a:r>
          </a:p>
          <a:p>
            <a:pPr lvl="1"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en-US" sz="1200" b="1" dirty="0" smtClean="0">
              <a:solidFill>
                <a:srgbClr val="8E220C"/>
              </a:solidFill>
              <a:latin typeface="+mj-lt"/>
            </a:endParaRPr>
          </a:p>
          <a:p>
            <a:pPr lvl="1"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en-US" sz="1200" b="1" dirty="0" smtClean="0">
                <a:latin typeface="+mj-lt"/>
              </a:rPr>
              <a:t> </a:t>
            </a:r>
            <a:r>
              <a:rPr lang="en-US" sz="1200" dirty="0" smtClean="0">
                <a:latin typeface="+mj-lt"/>
              </a:rPr>
              <a:t>No momentum information for backward tracks</a:t>
            </a:r>
            <a:endParaRPr lang="en-US" sz="1200" b="1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Arial" pitchFamily="34" charset="0"/>
              <a:buChar char="•"/>
              <a:tabLst>
                <a:tab pos="723900" algn="l"/>
                <a:tab pos="1447800" algn="l"/>
              </a:tabLst>
            </a:pPr>
            <a:endParaRPr lang="en-US" sz="1200" b="1" dirty="0" smtClean="0">
              <a:latin typeface="+mj-lt"/>
            </a:endParaRPr>
          </a:p>
        </p:txBody>
      </p:sp>
      <p:sp>
        <p:nvSpPr>
          <p:cNvPr id="7" name="Text Box 95"/>
          <p:cNvSpPr txBox="1">
            <a:spLocks noChangeArrowheads="1"/>
          </p:cNvSpPr>
          <p:nvPr/>
        </p:nvSpPr>
        <p:spPr bwMode="auto">
          <a:xfrm>
            <a:off x="4303018" y="4337041"/>
            <a:ext cx="4392488" cy="181165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en-US" sz="1200" b="1" dirty="0" smtClean="0">
                <a:latin typeface="+mj-lt"/>
              </a:rPr>
              <a:t> </a:t>
            </a:r>
            <a:r>
              <a:rPr lang="en-US" sz="1200" b="1" dirty="0" err="1" smtClean="0">
                <a:latin typeface="+mj-lt"/>
              </a:rPr>
              <a:t>Scintillator</a:t>
            </a:r>
            <a:r>
              <a:rPr lang="en-US" sz="1200" b="1" dirty="0" smtClean="0">
                <a:latin typeface="+mj-lt"/>
              </a:rPr>
              <a:t> Pad Detector (SPD)</a:t>
            </a: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Arial" pitchFamily="34" charset="0"/>
              <a:buChar char="•"/>
              <a:tabLst>
                <a:tab pos="723900" algn="l"/>
                <a:tab pos="1447800" algn="l"/>
              </a:tabLst>
            </a:pPr>
            <a:endParaRPr lang="en-US" sz="1200" b="1" dirty="0" smtClean="0">
              <a:latin typeface="+mj-lt"/>
            </a:endParaRPr>
          </a:p>
          <a:p>
            <a:pPr lvl="1"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en-US" sz="1200" b="1" dirty="0" smtClean="0">
                <a:latin typeface="+mj-lt"/>
              </a:rPr>
              <a:t> </a:t>
            </a:r>
            <a:r>
              <a:rPr lang="en-US" sz="1200" dirty="0" smtClean="0">
                <a:latin typeface="+mj-lt"/>
              </a:rPr>
              <a:t>Part of the </a:t>
            </a:r>
            <a:r>
              <a:rPr lang="en-US" sz="1200" dirty="0" err="1" smtClean="0">
                <a:latin typeface="+mj-lt"/>
              </a:rPr>
              <a:t>LHCb</a:t>
            </a:r>
            <a:r>
              <a:rPr lang="en-US" sz="1200" dirty="0" smtClean="0">
                <a:latin typeface="+mj-lt"/>
              </a:rPr>
              <a:t> calorimeter system</a:t>
            </a:r>
          </a:p>
          <a:p>
            <a:pPr lvl="1"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en-US" sz="1200" dirty="0" smtClean="0">
              <a:latin typeface="+mj-lt"/>
            </a:endParaRPr>
          </a:p>
          <a:p>
            <a:pPr lvl="1"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en-US" sz="1200" dirty="0" smtClean="0">
                <a:latin typeface="+mj-lt"/>
              </a:rPr>
              <a:t> Tagging electric charge</a:t>
            </a:r>
          </a:p>
          <a:p>
            <a:pPr lvl="1"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en-US" sz="1200" dirty="0" smtClean="0">
              <a:latin typeface="+mj-lt"/>
            </a:endParaRPr>
          </a:p>
          <a:p>
            <a:pPr lvl="1"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en-US" sz="1200" dirty="0" smtClean="0">
                <a:latin typeface="+mj-lt"/>
              </a:rPr>
              <a:t> Provides vital input to </a:t>
            </a:r>
            <a:r>
              <a:rPr lang="pl-PL" sz="1200" dirty="0" smtClean="0">
                <a:latin typeface="+mj-lt"/>
              </a:rPr>
              <a:t>hardware</a:t>
            </a:r>
            <a:r>
              <a:rPr lang="en-US" sz="1200" dirty="0" smtClean="0">
                <a:latin typeface="+mj-lt"/>
              </a:rPr>
              <a:t> trigger</a:t>
            </a:r>
          </a:p>
          <a:p>
            <a:pPr lvl="1"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en-US" sz="1200" dirty="0" smtClean="0">
              <a:latin typeface="+mj-lt"/>
            </a:endParaRPr>
          </a:p>
          <a:p>
            <a:pPr lvl="1"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en-US" sz="1200" dirty="0" smtClean="0">
                <a:latin typeface="+mj-lt"/>
              </a:rPr>
              <a:t> Used primarily as </a:t>
            </a:r>
            <a:r>
              <a:rPr lang="en-US" sz="1200" b="1" dirty="0" smtClean="0">
                <a:solidFill>
                  <a:srgbClr val="8E220C"/>
                </a:solidFill>
                <a:latin typeface="+mj-lt"/>
              </a:rPr>
              <a:t>multiplicity</a:t>
            </a:r>
            <a:r>
              <a:rPr lang="en-US" sz="1200" dirty="0" smtClean="0">
                <a:latin typeface="+mj-lt"/>
              </a:rPr>
              <a:t> detector</a:t>
            </a:r>
            <a:endParaRPr lang="en-US" sz="1200" dirty="0" smtClean="0">
              <a:solidFill>
                <a:srgbClr val="8E220C"/>
              </a:solidFill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Arial" pitchFamily="34" charset="0"/>
              <a:buChar char="•"/>
              <a:tabLst>
                <a:tab pos="723900" algn="l"/>
                <a:tab pos="1447800" algn="l"/>
              </a:tabLst>
            </a:pPr>
            <a:endParaRPr lang="en-US" sz="1200" b="1" dirty="0" smtClean="0">
              <a:latin typeface="+mj-lt"/>
            </a:endParaRPr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453597" cy="304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CAA491-A76B-4D42-87CB-8F22694DCEB0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  <p:sp>
        <p:nvSpPr>
          <p:cNvPr id="3" name="Text Box 95"/>
          <p:cNvSpPr txBox="1">
            <a:spLocks noChangeArrowheads="1"/>
          </p:cNvSpPr>
          <p:nvPr/>
        </p:nvSpPr>
        <p:spPr bwMode="auto">
          <a:xfrm>
            <a:off x="755576" y="844994"/>
            <a:ext cx="7742738" cy="541821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r>
              <a:rPr lang="en-US" b="1" dirty="0" smtClean="0">
                <a:latin typeface="+mj-lt"/>
              </a:rPr>
              <a:t>CEP – definition</a:t>
            </a: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en-US" b="1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en-US" sz="1600" b="1" dirty="0" smtClean="0">
                <a:latin typeface="+mj-lt"/>
              </a:rPr>
              <a:t> </a:t>
            </a:r>
            <a:r>
              <a:rPr lang="en-US" sz="1600" dirty="0" smtClean="0">
                <a:latin typeface="+mj-lt"/>
              </a:rPr>
              <a:t>Central exclusive production can be denoted qualitatively as </a:t>
            </a:r>
            <a:r>
              <a:rPr lang="en-US" sz="1600" dirty="0" smtClean="0">
                <a:latin typeface="+mj-lt"/>
              </a:rPr>
              <a:t>follow</a:t>
            </a:r>
            <a:r>
              <a:rPr lang="pl-PL" sz="1600" dirty="0" smtClean="0">
                <a:latin typeface="+mj-lt"/>
              </a:rPr>
              <a:t>s</a:t>
            </a:r>
            <a:endParaRPr lang="en-US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en-US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en-US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en-US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en-US" sz="1600" b="1" dirty="0" smtClean="0">
                <a:latin typeface="+mj-lt"/>
              </a:rPr>
              <a:t> </a:t>
            </a:r>
            <a:r>
              <a:rPr lang="en-US" sz="1600" dirty="0" smtClean="0">
                <a:latin typeface="+mj-lt"/>
              </a:rPr>
              <a:t>Interacting hadrons do not undergo any „catastrophic process” (such</a:t>
            </a: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r>
              <a:rPr lang="en-US" sz="1600" dirty="0" smtClean="0">
                <a:latin typeface="+mj-lt"/>
              </a:rPr>
              <a:t>  dissociation) instead they interact via exchanging</a:t>
            </a:r>
            <a:r>
              <a:rPr lang="pl-PL" sz="1600" dirty="0" smtClean="0">
                <a:latin typeface="+mj-lt"/>
              </a:rPr>
              <a:t> a</a:t>
            </a:r>
            <a:r>
              <a:rPr lang="en-US" sz="1600" dirty="0" smtClean="0">
                <a:latin typeface="+mj-lt"/>
              </a:rPr>
              <a:t> </a:t>
            </a:r>
            <a:r>
              <a:rPr lang="en-US" sz="1600" dirty="0" err="1" smtClean="0">
                <a:latin typeface="+mj-lt"/>
              </a:rPr>
              <a:t>colo</a:t>
            </a:r>
            <a:r>
              <a:rPr lang="pl-PL" sz="1600" dirty="0" smtClean="0">
                <a:latin typeface="+mj-lt"/>
              </a:rPr>
              <a:t>u</a:t>
            </a:r>
            <a:r>
              <a:rPr lang="en-US" sz="1600" dirty="0" err="1" smtClean="0">
                <a:latin typeface="+mj-lt"/>
              </a:rPr>
              <a:t>rless</a:t>
            </a:r>
            <a:r>
              <a:rPr lang="en-US" sz="1600" dirty="0" smtClean="0">
                <a:latin typeface="+mj-lt"/>
              </a:rPr>
              <a:t> object</a:t>
            </a: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r>
              <a:rPr lang="en-US" sz="1600" dirty="0" smtClean="0">
                <a:latin typeface="+mj-lt"/>
              </a:rPr>
              <a:t>  and </a:t>
            </a:r>
            <a:r>
              <a:rPr lang="en-US" sz="1600" b="1" dirty="0" smtClean="0">
                <a:solidFill>
                  <a:srgbClr val="C00000"/>
                </a:solidFill>
                <a:latin typeface="+mj-lt"/>
              </a:rPr>
              <a:t>remain intact</a:t>
            </a: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en-US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en-US" sz="1600" dirty="0" smtClean="0">
                <a:latin typeface="+mj-lt"/>
              </a:rPr>
              <a:t> However, they </a:t>
            </a:r>
            <a:r>
              <a:rPr lang="en-US" sz="1600" b="1" dirty="0" smtClean="0">
                <a:solidFill>
                  <a:srgbClr val="C00000"/>
                </a:solidFill>
                <a:latin typeface="+mj-lt"/>
              </a:rPr>
              <a:t>lose energy </a:t>
            </a:r>
            <a:r>
              <a:rPr lang="en-US" sz="1600" dirty="0" smtClean="0">
                <a:latin typeface="+mj-lt"/>
              </a:rPr>
              <a:t>in order to produce </a:t>
            </a:r>
            <a:r>
              <a:rPr lang="pl-PL" sz="1600" dirty="0" err="1" smtClean="0">
                <a:latin typeface="+mj-lt"/>
              </a:rPr>
              <a:t>only</a:t>
            </a:r>
            <a:r>
              <a:rPr lang="pl-PL" sz="1600" dirty="0" smtClean="0">
                <a:latin typeface="+mj-lt"/>
              </a:rPr>
              <a:t> </a:t>
            </a:r>
            <a:r>
              <a:rPr lang="en-US" sz="1600" dirty="0" smtClean="0">
                <a:latin typeface="+mj-lt"/>
              </a:rPr>
              <a:t>the final system </a:t>
            </a:r>
            <a:r>
              <a:rPr lang="en-US" sz="1600" b="1" i="1" dirty="0" smtClean="0">
                <a:latin typeface="+mj-lt"/>
              </a:rPr>
              <a:t>X</a:t>
            </a: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r>
              <a:rPr lang="en-US" sz="1600" b="1" dirty="0" smtClean="0">
                <a:latin typeface="+mj-lt"/>
              </a:rPr>
              <a:t>  </a:t>
            </a:r>
            <a:r>
              <a:rPr lang="en-US" sz="1600" dirty="0" smtClean="0">
                <a:latin typeface="+mj-lt"/>
              </a:rPr>
              <a:t>that can be </a:t>
            </a:r>
            <a:r>
              <a:rPr lang="en-US" sz="1600" b="1" dirty="0" smtClean="0">
                <a:solidFill>
                  <a:srgbClr val="C00000"/>
                </a:solidFill>
                <a:latin typeface="+mj-lt"/>
              </a:rPr>
              <a:t>observed in the detector</a:t>
            </a: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en-US" sz="1600" b="1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en-US" sz="1600" b="1" dirty="0" smtClean="0">
                <a:latin typeface="+mj-lt"/>
              </a:rPr>
              <a:t> „</a:t>
            </a:r>
            <a:r>
              <a:rPr lang="en-US" sz="1600" b="1" dirty="0" smtClean="0">
                <a:solidFill>
                  <a:srgbClr val="C00000"/>
                </a:solidFill>
                <a:latin typeface="+mj-lt"/>
                <a:sym typeface="Symbol"/>
              </a:rPr>
              <a:t></a:t>
            </a:r>
            <a:r>
              <a:rPr lang="en-US" sz="1600" b="1" dirty="0" smtClean="0">
                <a:latin typeface="+mj-lt"/>
                <a:sym typeface="Symbol"/>
              </a:rPr>
              <a:t>” </a:t>
            </a:r>
            <a:r>
              <a:rPr lang="en-US" sz="1600" dirty="0" smtClean="0">
                <a:latin typeface="+mj-lt"/>
                <a:sym typeface="Symbol"/>
              </a:rPr>
              <a:t>denotes symbolically the rapidity gaps</a:t>
            </a:r>
          </a:p>
          <a:p>
            <a:pPr lvl="1"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en-US" sz="1600" b="1" dirty="0" smtClean="0">
              <a:latin typeface="+mj-lt"/>
              <a:sym typeface="Symbol"/>
            </a:endParaRPr>
          </a:p>
          <a:p>
            <a:pPr lvl="1"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en-US" sz="1600" b="1" dirty="0" smtClean="0">
                <a:latin typeface="+mj-lt"/>
                <a:sym typeface="Symbol"/>
              </a:rPr>
              <a:t> </a:t>
            </a:r>
            <a:r>
              <a:rPr lang="pl-PL" sz="1600" b="1" dirty="0" err="1" smtClean="0">
                <a:latin typeface="+mj-lt"/>
                <a:sym typeface="Symbol"/>
              </a:rPr>
              <a:t>Only</a:t>
            </a:r>
            <a:r>
              <a:rPr lang="pl-PL" sz="1600" b="1" dirty="0" smtClean="0">
                <a:latin typeface="+mj-lt"/>
                <a:sym typeface="Symbol"/>
              </a:rPr>
              <a:t> </a:t>
            </a:r>
            <a:r>
              <a:rPr lang="pl-PL" sz="1600" dirty="0" smtClean="0">
                <a:latin typeface="+mj-lt"/>
                <a:sym typeface="Symbol"/>
              </a:rPr>
              <a:t>t</a:t>
            </a:r>
            <a:r>
              <a:rPr lang="en-US" sz="1600" dirty="0" smtClean="0">
                <a:latin typeface="+mj-lt"/>
                <a:sym typeface="Symbol"/>
              </a:rPr>
              <a:t>he central system is produced, apart from that there should</a:t>
            </a:r>
          </a:p>
          <a:p>
            <a:pPr lvl="1"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r>
              <a:rPr lang="en-US" sz="1600" b="1" dirty="0" smtClean="0">
                <a:latin typeface="+mj-lt"/>
                <a:sym typeface="Symbol"/>
              </a:rPr>
              <a:t>  </a:t>
            </a:r>
            <a:r>
              <a:rPr lang="en-US" sz="1600" dirty="0" smtClean="0">
                <a:latin typeface="+mj-lt"/>
                <a:sym typeface="Symbol"/>
              </a:rPr>
              <a:t>be no </a:t>
            </a:r>
            <a:r>
              <a:rPr lang="en-US" sz="1600" b="1" dirty="0" smtClean="0">
                <a:solidFill>
                  <a:srgbClr val="C00000"/>
                </a:solidFill>
                <a:latin typeface="+mj-lt"/>
                <a:sym typeface="Symbol"/>
              </a:rPr>
              <a:t>activity otherwise</a:t>
            </a:r>
            <a:r>
              <a:rPr lang="en-US" sz="1600" dirty="0" smtClean="0">
                <a:latin typeface="+mj-lt"/>
                <a:sym typeface="Symbol"/>
              </a:rPr>
              <a:t>, thus, </a:t>
            </a:r>
            <a:r>
              <a:rPr lang="en-US" sz="1600" b="1" dirty="0" smtClean="0">
                <a:solidFill>
                  <a:srgbClr val="C00000"/>
                </a:solidFill>
                <a:latin typeface="+mj-lt"/>
                <a:sym typeface="Symbol"/>
              </a:rPr>
              <a:t>exclusive</a:t>
            </a:r>
            <a:r>
              <a:rPr lang="en-US" sz="1600" dirty="0" smtClean="0">
                <a:latin typeface="+mj-lt"/>
                <a:sym typeface="Symbol"/>
              </a:rPr>
              <a:t> process</a:t>
            </a:r>
            <a:endParaRPr lang="en-US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en-US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en-US" sz="1600" dirty="0" smtClean="0">
                <a:latin typeface="+mj-lt"/>
              </a:rPr>
              <a:t> In principle four-</a:t>
            </a:r>
            <a:r>
              <a:rPr lang="en-US" sz="1600" dirty="0" err="1" smtClean="0">
                <a:latin typeface="+mj-lt"/>
              </a:rPr>
              <a:t>momenta</a:t>
            </a:r>
            <a:r>
              <a:rPr lang="en-US" sz="1600" dirty="0" smtClean="0">
                <a:latin typeface="+mj-lt"/>
              </a:rPr>
              <a:t> of the scattered hadrons (protons) can be</a:t>
            </a: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r>
              <a:rPr lang="en-US" sz="1600" dirty="0" smtClean="0">
                <a:latin typeface="+mj-lt"/>
              </a:rPr>
              <a:t>  measured by very forward detectors</a:t>
            </a: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en-US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en-US" sz="1600" dirty="0" smtClean="0">
                <a:latin typeface="+mj-lt"/>
              </a:rPr>
              <a:t> In case of the </a:t>
            </a:r>
            <a:r>
              <a:rPr lang="en-US" sz="1600" dirty="0" err="1" smtClean="0">
                <a:latin typeface="+mj-lt"/>
              </a:rPr>
              <a:t>LHCb</a:t>
            </a:r>
            <a:r>
              <a:rPr lang="en-US" sz="1600" dirty="0" smtClean="0">
                <a:latin typeface="+mj-lt"/>
              </a:rPr>
              <a:t> both protons remain un-tagged </a:t>
            </a:r>
            <a:endParaRPr lang="en-US" sz="1600" b="1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en-US" sz="1600" dirty="0">
              <a:latin typeface="+mj-lt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2320" y="548680"/>
            <a:ext cx="112395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438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14438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pic>
        <p:nvPicPr>
          <p:cNvPr id="14438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71800" y="1869207"/>
            <a:ext cx="3524250" cy="276225"/>
          </a:xfrm>
          <a:prstGeom prst="rect">
            <a:avLst/>
          </a:prstGeom>
          <a:noFill/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453597" cy="304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539552" y="476672"/>
            <a:ext cx="6336704" cy="792087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lnSpc>
                <a:spcPct val="120000"/>
              </a:lnSpc>
              <a:defRPr/>
            </a:pPr>
            <a:r>
              <a:rPr lang="pl-PL" sz="2000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Central </a:t>
            </a:r>
            <a:r>
              <a:rPr lang="pl-PL" sz="2000" b="1" dirty="0" err="1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Exclusive</a:t>
            </a:r>
            <a:r>
              <a:rPr lang="pl-PL" sz="2000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 </a:t>
            </a:r>
            <a:r>
              <a:rPr lang="pl-PL" sz="2000" b="1" dirty="0" err="1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Production</a:t>
            </a:r>
            <a:r>
              <a:rPr lang="pl-PL" sz="2000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 (CEP) </a:t>
            </a:r>
            <a:r>
              <a:rPr lang="pl-PL" sz="2000" b="1" dirty="0" err="1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at</a:t>
            </a:r>
            <a:r>
              <a:rPr lang="pl-PL" sz="2000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 </a:t>
            </a:r>
            <a:r>
              <a:rPr lang="pl-PL" sz="2000" b="1" dirty="0" err="1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LHCb</a:t>
            </a:r>
            <a:endParaRPr lang="en-GB" sz="2000" b="1" dirty="0">
              <a:ln w="12700">
                <a:noFill/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CAA491-A76B-4D42-87CB-8F22694DCEB0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2320" y="548680"/>
            <a:ext cx="112395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95"/>
          <p:cNvSpPr txBox="1">
            <a:spLocks noChangeArrowheads="1"/>
          </p:cNvSpPr>
          <p:nvPr/>
        </p:nvSpPr>
        <p:spPr bwMode="auto">
          <a:xfrm>
            <a:off x="611560" y="844994"/>
            <a:ext cx="8029868" cy="547566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r>
              <a:rPr lang="en-US" b="1" dirty="0" smtClean="0">
                <a:latin typeface="+mj-lt"/>
              </a:rPr>
              <a:t>CEP – physics motivation</a:t>
            </a: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en-US" b="1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en-US" b="1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en-US" sz="1600" b="1" dirty="0" smtClean="0">
                <a:latin typeface="+mj-lt"/>
              </a:rPr>
              <a:t> </a:t>
            </a:r>
            <a:r>
              <a:rPr lang="en-US" sz="1600" dirty="0" smtClean="0">
                <a:latin typeface="+mj-lt"/>
              </a:rPr>
              <a:t>Exclusive processes are at the heart of QCD</a:t>
            </a: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en-US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en-US" sz="1600" dirty="0" smtClean="0">
                <a:latin typeface="+mj-lt"/>
              </a:rPr>
              <a:t> May help </a:t>
            </a:r>
            <a:r>
              <a:rPr lang="en-US" sz="1600" b="1" dirty="0" smtClean="0">
                <a:latin typeface="+mj-lt"/>
              </a:rPr>
              <a:t>improve understanding of soft scale </a:t>
            </a:r>
            <a:r>
              <a:rPr lang="en-US" sz="1600" dirty="0" smtClean="0">
                <a:latin typeface="+mj-lt"/>
              </a:rPr>
              <a:t>(non-</a:t>
            </a:r>
            <a:r>
              <a:rPr lang="en-US" sz="1600" dirty="0" err="1" smtClean="0">
                <a:latin typeface="+mj-lt"/>
              </a:rPr>
              <a:t>perturbative</a:t>
            </a:r>
            <a:r>
              <a:rPr lang="en-US" sz="1600" dirty="0" smtClean="0">
                <a:latin typeface="+mj-lt"/>
              </a:rPr>
              <a:t>) QCD</a:t>
            </a: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en-US" sz="1600" dirty="0" smtClean="0">
              <a:latin typeface="+mj-lt"/>
            </a:endParaRPr>
          </a:p>
          <a:p>
            <a:pPr lvl="1"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en-US" sz="1600" dirty="0" smtClean="0">
                <a:latin typeface="+mj-lt"/>
              </a:rPr>
              <a:t> </a:t>
            </a:r>
            <a:r>
              <a:rPr lang="en-US" sz="1400" dirty="0" smtClean="0">
                <a:latin typeface="+mj-lt"/>
              </a:rPr>
              <a:t>Actually almost all interesting things happen here (composite</a:t>
            </a:r>
          </a:p>
          <a:p>
            <a:pPr lvl="1"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r>
              <a:rPr lang="en-US" sz="1400" dirty="0" smtClean="0">
                <a:latin typeface="+mj-lt"/>
              </a:rPr>
              <a:t>  hadrons we observe)</a:t>
            </a:r>
          </a:p>
          <a:p>
            <a:pPr lvl="1"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en-US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en-US" sz="1600" dirty="0" smtClean="0">
                <a:latin typeface="+mj-lt"/>
              </a:rPr>
              <a:t> Studying </a:t>
            </a:r>
            <a:r>
              <a:rPr lang="en-US" sz="1600" b="1" dirty="0" err="1" smtClean="0">
                <a:latin typeface="+mj-lt"/>
              </a:rPr>
              <a:t>pomeron</a:t>
            </a:r>
            <a:r>
              <a:rPr lang="en-US" sz="1600" dirty="0" smtClean="0">
                <a:latin typeface="+mj-lt"/>
              </a:rPr>
              <a:t> (</a:t>
            </a:r>
            <a:r>
              <a:rPr lang="en-US" sz="1600" dirty="0" err="1" smtClean="0">
                <a:latin typeface="+mj-lt"/>
              </a:rPr>
              <a:t>odderon</a:t>
            </a:r>
            <a:r>
              <a:rPr lang="en-US" sz="1600" dirty="0" smtClean="0">
                <a:latin typeface="+mj-lt"/>
              </a:rPr>
              <a:t>) interactions</a:t>
            </a: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en-US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en-US" sz="1600" dirty="0" smtClean="0">
                <a:latin typeface="+mj-lt"/>
              </a:rPr>
              <a:t> Improve knowledge on low-</a:t>
            </a:r>
            <a:r>
              <a:rPr lang="en-US" sz="1600" b="1" dirty="0" smtClean="0">
                <a:latin typeface="+mj-lt"/>
              </a:rPr>
              <a:t>x</a:t>
            </a:r>
            <a:r>
              <a:rPr lang="en-US" sz="1600" dirty="0" smtClean="0">
                <a:latin typeface="+mj-lt"/>
              </a:rPr>
              <a:t> behavior of </a:t>
            </a:r>
            <a:r>
              <a:rPr lang="en-US" sz="1600" dirty="0" err="1" smtClean="0">
                <a:latin typeface="+mj-lt"/>
              </a:rPr>
              <a:t>parton</a:t>
            </a:r>
            <a:endParaRPr lang="pl-PL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r>
              <a:rPr lang="pl-PL" sz="1600" dirty="0" smtClean="0">
                <a:latin typeface="+mj-lt"/>
              </a:rPr>
              <a:t>  </a:t>
            </a:r>
            <a:r>
              <a:rPr lang="en-US" sz="1600" dirty="0" smtClean="0">
                <a:latin typeface="+mj-lt"/>
              </a:rPr>
              <a:t>PDF</a:t>
            </a:r>
          </a:p>
          <a:p>
            <a:pPr lvl="1"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en-US" sz="1600" dirty="0" smtClean="0">
              <a:latin typeface="+mj-lt"/>
            </a:endParaRPr>
          </a:p>
          <a:p>
            <a:pPr lvl="1"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en-US" sz="1600" dirty="0" smtClean="0">
                <a:latin typeface="+mj-lt"/>
              </a:rPr>
              <a:t> </a:t>
            </a:r>
            <a:r>
              <a:rPr lang="en-US" sz="1400" dirty="0" smtClean="0">
                <a:latin typeface="+mj-lt"/>
              </a:rPr>
              <a:t>Sharp rise of gluon PDF for decreasing </a:t>
            </a:r>
            <a:r>
              <a:rPr lang="en-US" sz="1400" b="1" dirty="0" smtClean="0">
                <a:latin typeface="+mj-lt"/>
              </a:rPr>
              <a:t>x</a:t>
            </a:r>
            <a:endParaRPr lang="pl-PL" sz="1400" b="1" dirty="0" smtClean="0">
              <a:latin typeface="+mj-lt"/>
            </a:endParaRPr>
          </a:p>
          <a:p>
            <a:pPr lvl="1"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pl-PL" sz="1400" dirty="0" smtClean="0">
              <a:latin typeface="+mj-lt"/>
            </a:endParaRPr>
          </a:p>
          <a:p>
            <a:pPr lvl="1"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pl-PL" sz="1400" dirty="0" smtClean="0">
                <a:latin typeface="+mj-lt"/>
              </a:rPr>
              <a:t> </a:t>
            </a:r>
            <a:r>
              <a:rPr lang="pl-PL" sz="1400" dirty="0" err="1" smtClean="0">
                <a:latin typeface="+mj-lt"/>
              </a:rPr>
              <a:t>LHCb</a:t>
            </a:r>
            <a:r>
              <a:rPr lang="pl-PL" sz="1400" dirty="0" smtClean="0">
                <a:latin typeface="+mj-lt"/>
              </a:rPr>
              <a:t> </a:t>
            </a:r>
            <a:r>
              <a:rPr lang="pl-PL" sz="1400" dirty="0" err="1" smtClean="0">
                <a:latin typeface="+mj-lt"/>
              </a:rPr>
              <a:t>is</a:t>
            </a:r>
            <a:r>
              <a:rPr lang="pl-PL" sz="1400" dirty="0" smtClean="0">
                <a:latin typeface="+mj-lt"/>
              </a:rPr>
              <a:t> </a:t>
            </a:r>
            <a:r>
              <a:rPr lang="pl-PL" sz="1400" dirty="0" err="1" smtClean="0">
                <a:latin typeface="+mj-lt"/>
              </a:rPr>
              <a:t>sensitive</a:t>
            </a:r>
            <a:r>
              <a:rPr lang="pl-PL" sz="1400" dirty="0" smtClean="0">
                <a:latin typeface="+mj-lt"/>
              </a:rPr>
              <a:t> to </a:t>
            </a:r>
            <a:r>
              <a:rPr lang="pl-PL" sz="1400" dirty="0" err="1" smtClean="0">
                <a:latin typeface="+mj-lt"/>
              </a:rPr>
              <a:t>the</a:t>
            </a:r>
            <a:r>
              <a:rPr lang="pl-PL" sz="1400" dirty="0" smtClean="0">
                <a:latin typeface="+mj-lt"/>
              </a:rPr>
              <a:t> </a:t>
            </a:r>
            <a:r>
              <a:rPr lang="pl-PL" sz="1400" dirty="0" err="1" smtClean="0">
                <a:latin typeface="+mj-lt"/>
              </a:rPr>
              <a:t>gluon</a:t>
            </a:r>
            <a:r>
              <a:rPr lang="pl-PL" sz="1400" dirty="0" smtClean="0">
                <a:latin typeface="+mj-lt"/>
              </a:rPr>
              <a:t> PDF down to </a:t>
            </a:r>
            <a:r>
              <a:rPr lang="pl-PL" sz="1400" b="1" dirty="0" smtClean="0">
                <a:solidFill>
                  <a:srgbClr val="8E220C"/>
                </a:solidFill>
                <a:latin typeface="+mj-lt"/>
              </a:rPr>
              <a:t>x </a:t>
            </a:r>
            <a:r>
              <a:rPr lang="pl-PL" sz="1400" dirty="0" smtClean="0">
                <a:solidFill>
                  <a:srgbClr val="8E220C"/>
                </a:solidFill>
                <a:latin typeface="+mj-lt"/>
              </a:rPr>
              <a:t>~ 5·10</a:t>
            </a:r>
            <a:r>
              <a:rPr lang="pl-PL" sz="1400" baseline="30000" dirty="0" smtClean="0">
                <a:solidFill>
                  <a:srgbClr val="8E220C"/>
                </a:solidFill>
                <a:latin typeface="+mj-lt"/>
              </a:rPr>
              <a:t>-6</a:t>
            </a:r>
            <a:endParaRPr lang="en-US" sz="1400" dirty="0" smtClean="0">
              <a:solidFill>
                <a:srgbClr val="8E220C"/>
              </a:solidFill>
              <a:latin typeface="+mj-lt"/>
            </a:endParaRPr>
          </a:p>
          <a:p>
            <a:pPr lvl="1"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en-US" sz="1400" dirty="0" smtClean="0">
              <a:latin typeface="+mj-lt"/>
            </a:endParaRPr>
          </a:p>
          <a:p>
            <a:pPr lvl="1"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en-US" sz="1400" dirty="0" smtClean="0">
                <a:latin typeface="+mj-lt"/>
              </a:rPr>
              <a:t> Studying saturation (BFKL evolution)</a:t>
            </a:r>
          </a:p>
          <a:p>
            <a:pPr lvl="1"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en-US" sz="1400" dirty="0" smtClean="0">
              <a:latin typeface="+mj-lt"/>
            </a:endParaRPr>
          </a:p>
          <a:p>
            <a:pPr lvl="1"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en-US" sz="1400" dirty="0" smtClean="0">
                <a:latin typeface="+mj-lt"/>
              </a:rPr>
              <a:t> Help understand in general processes such </a:t>
            </a:r>
            <a:r>
              <a:rPr lang="en-US" sz="1400" dirty="0" err="1" smtClean="0">
                <a:latin typeface="+mj-lt"/>
              </a:rPr>
              <a:t>gg</a:t>
            </a:r>
            <a:r>
              <a:rPr lang="en-US" sz="1400" dirty="0" smtClean="0">
                <a:latin typeface="+mj-lt"/>
              </a:rPr>
              <a:t> </a:t>
            </a:r>
            <a:r>
              <a:rPr lang="en-US" sz="1400" dirty="0" smtClean="0">
                <a:latin typeface="+mj-lt"/>
                <a:sym typeface="Symbol"/>
              </a:rPr>
              <a:t> X (</a:t>
            </a:r>
            <a:r>
              <a:rPr lang="en-US" sz="1400" dirty="0" err="1" smtClean="0">
                <a:latin typeface="+mj-lt"/>
                <a:sym typeface="Symbol"/>
              </a:rPr>
              <a:t>gg</a:t>
            </a:r>
            <a:r>
              <a:rPr lang="en-US" sz="1400" dirty="0" smtClean="0">
                <a:latin typeface="+mj-lt"/>
                <a:sym typeface="Symbol"/>
              </a:rPr>
              <a:t> </a:t>
            </a:r>
            <a:r>
              <a:rPr lang="en-US" sz="1400" dirty="0" smtClean="0">
                <a:sym typeface="Symbol"/>
              </a:rPr>
              <a:t> </a:t>
            </a:r>
            <a:r>
              <a:rPr lang="en-US" sz="1400" dirty="0" smtClean="0">
                <a:latin typeface="+mj-lt"/>
                <a:sym typeface="Symbol"/>
              </a:rPr>
              <a:t>H)</a:t>
            </a:r>
            <a:endParaRPr lang="en-US" sz="14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en-US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en-US" sz="1600" dirty="0" smtClean="0">
              <a:latin typeface="+mj-lt"/>
            </a:endParaRPr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453597" cy="304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32517" y="2942589"/>
            <a:ext cx="2687956" cy="2358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Łącznik prosty ze strzałką 9"/>
          <p:cNvCxnSpPr/>
          <p:nvPr/>
        </p:nvCxnSpPr>
        <p:spPr>
          <a:xfrm flipV="1">
            <a:off x="5004048" y="4005064"/>
            <a:ext cx="1440160" cy="43204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CAA491-A76B-4D42-87CB-8F22694DCEB0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  <p:sp>
        <p:nvSpPr>
          <p:cNvPr id="3" name="Text Box 95"/>
          <p:cNvSpPr txBox="1">
            <a:spLocks noChangeArrowheads="1"/>
          </p:cNvSpPr>
          <p:nvPr/>
        </p:nvSpPr>
        <p:spPr bwMode="auto">
          <a:xfrm>
            <a:off x="755576" y="844994"/>
            <a:ext cx="7462405" cy="390139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r>
              <a:rPr lang="en-US" b="1" dirty="0" err="1" smtClean="0">
                <a:latin typeface="+mj-lt"/>
              </a:rPr>
              <a:t>CEP@LHCb</a:t>
            </a:r>
            <a:endParaRPr lang="en-US" b="1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en-US" b="1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en-US" sz="1600" b="1" dirty="0" smtClean="0">
                <a:latin typeface="+mj-lt"/>
              </a:rPr>
              <a:t> </a:t>
            </a:r>
            <a:r>
              <a:rPr lang="en-US" sz="1600" dirty="0" smtClean="0">
                <a:latin typeface="+mj-lt"/>
              </a:rPr>
              <a:t>Not a part of the</a:t>
            </a:r>
            <a:r>
              <a:rPr lang="pl-PL" sz="1600" dirty="0" smtClean="0">
                <a:latin typeface="+mj-lt"/>
              </a:rPr>
              <a:t> „</a:t>
            </a:r>
            <a:r>
              <a:rPr lang="en-US" sz="1600" dirty="0" smtClean="0">
                <a:latin typeface="+mj-lt"/>
              </a:rPr>
              <a:t>initial</a:t>
            </a:r>
            <a:r>
              <a:rPr lang="pl-PL" sz="1600" dirty="0" smtClean="0">
                <a:latin typeface="+mj-lt"/>
              </a:rPr>
              <a:t>”</a:t>
            </a:r>
            <a:r>
              <a:rPr lang="en-US" sz="1600" dirty="0" smtClean="0">
                <a:latin typeface="+mj-lt"/>
              </a:rPr>
              <a:t> core physics </a:t>
            </a:r>
            <a:r>
              <a:rPr lang="en-US" sz="1600" dirty="0" err="1" smtClean="0">
                <a:latin typeface="+mj-lt"/>
              </a:rPr>
              <a:t>programme</a:t>
            </a:r>
            <a:r>
              <a:rPr lang="en-US" sz="1600" dirty="0" smtClean="0">
                <a:latin typeface="+mj-lt"/>
              </a:rPr>
              <a:t> of the </a:t>
            </a:r>
            <a:r>
              <a:rPr lang="en-US" sz="1600" dirty="0" err="1" smtClean="0">
                <a:latin typeface="+mj-lt"/>
              </a:rPr>
              <a:t>LHCb</a:t>
            </a:r>
            <a:endParaRPr lang="en-US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en-US" sz="1600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en-US" sz="1600" b="1" dirty="0" smtClean="0">
                <a:latin typeface="+mj-lt"/>
              </a:rPr>
              <a:t> </a:t>
            </a:r>
            <a:r>
              <a:rPr lang="en-US" sz="1600" b="1" dirty="0" smtClean="0">
                <a:solidFill>
                  <a:srgbClr val="C00000"/>
                </a:solidFill>
                <a:latin typeface="+mj-lt"/>
              </a:rPr>
              <a:t>Superb</a:t>
            </a:r>
            <a:r>
              <a:rPr lang="en-US" sz="1600" dirty="0" smtClean="0">
                <a:latin typeface="+mj-lt"/>
              </a:rPr>
              <a:t> tracking performance of the spectrometer and its </a:t>
            </a:r>
            <a:r>
              <a:rPr lang="en-US" sz="1600" b="1" dirty="0" smtClean="0">
                <a:solidFill>
                  <a:srgbClr val="C00000"/>
                </a:solidFill>
                <a:latin typeface="+mj-lt"/>
              </a:rPr>
              <a:t>forward</a:t>
            </a: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r>
              <a:rPr lang="en-US" sz="1600" b="1" dirty="0" smtClean="0">
                <a:solidFill>
                  <a:srgbClr val="C00000"/>
                </a:solidFill>
                <a:latin typeface="+mj-lt"/>
              </a:rPr>
              <a:t>  geometry</a:t>
            </a:r>
            <a:r>
              <a:rPr lang="en-US" sz="1600" dirty="0" smtClean="0">
                <a:latin typeface="+mj-lt"/>
              </a:rPr>
              <a:t> (rapidity reach up to η ≈ 5) made the study feasible </a:t>
            </a: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en-US" sz="1600" dirty="0" smtClean="0">
              <a:latin typeface="+mj-lt"/>
            </a:endParaRPr>
          </a:p>
          <a:p>
            <a:pPr lvl="1"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en-US" sz="1600" dirty="0" smtClean="0">
                <a:latin typeface="+mj-lt"/>
              </a:rPr>
              <a:t> </a:t>
            </a:r>
            <a:r>
              <a:rPr lang="en-US" sz="1400" b="1" dirty="0" smtClean="0">
                <a:solidFill>
                  <a:srgbClr val="C00000"/>
                </a:solidFill>
                <a:latin typeface="+mj-lt"/>
              </a:rPr>
              <a:t>VELO</a:t>
            </a:r>
            <a:r>
              <a:rPr lang="en-US" sz="1400" dirty="0" smtClean="0">
                <a:latin typeface="+mj-lt"/>
              </a:rPr>
              <a:t> and </a:t>
            </a:r>
            <a:r>
              <a:rPr lang="en-US" sz="1400" b="1" dirty="0" smtClean="0">
                <a:solidFill>
                  <a:srgbClr val="C00000"/>
                </a:solidFill>
                <a:latin typeface="+mj-lt"/>
              </a:rPr>
              <a:t>SPD</a:t>
            </a:r>
            <a:r>
              <a:rPr lang="en-US" sz="1400" dirty="0" smtClean="0">
                <a:latin typeface="+mj-lt"/>
              </a:rPr>
              <a:t> detectors essential for detecting </a:t>
            </a:r>
            <a:r>
              <a:rPr lang="en-US" sz="1400" b="1" dirty="0" smtClean="0">
                <a:solidFill>
                  <a:srgbClr val="C00000"/>
                </a:solidFill>
                <a:latin typeface="+mj-lt"/>
              </a:rPr>
              <a:t>rapidity gap</a:t>
            </a:r>
          </a:p>
          <a:p>
            <a:pPr lvl="1"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r>
              <a:rPr lang="en-US" sz="1400" dirty="0" smtClean="0">
                <a:latin typeface="+mj-lt"/>
              </a:rPr>
              <a:t>  (establishing exclusivity of a given event)</a:t>
            </a: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en-US" sz="1600" b="1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en-US" sz="1600" b="1" dirty="0" smtClean="0">
                <a:latin typeface="+mj-lt"/>
              </a:rPr>
              <a:t> </a:t>
            </a:r>
            <a:r>
              <a:rPr lang="en-US" sz="1600" b="1" dirty="0" smtClean="0">
                <a:solidFill>
                  <a:srgbClr val="C00000"/>
                </a:solidFill>
                <a:latin typeface="+mj-lt"/>
              </a:rPr>
              <a:t>Flexible software trigger </a:t>
            </a:r>
            <a:r>
              <a:rPr lang="en-US" sz="1600" dirty="0" smtClean="0">
                <a:latin typeface="+mj-lt"/>
              </a:rPr>
              <a:t>allows to select events with </a:t>
            </a:r>
            <a:r>
              <a:rPr lang="en-US" sz="1600" b="1" dirty="0" smtClean="0">
                <a:solidFill>
                  <a:srgbClr val="C00000"/>
                </a:solidFill>
                <a:latin typeface="+mj-lt"/>
              </a:rPr>
              <a:t>low pile-up</a:t>
            </a: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en-US" sz="1600" dirty="0" smtClean="0">
              <a:latin typeface="+mj-lt"/>
            </a:endParaRPr>
          </a:p>
          <a:p>
            <a:pPr lvl="1"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en-US" sz="1600" b="1" dirty="0" smtClean="0">
                <a:latin typeface="+mj-lt"/>
              </a:rPr>
              <a:t> </a:t>
            </a:r>
            <a:r>
              <a:rPr lang="en-US" sz="1400" dirty="0" smtClean="0">
                <a:latin typeface="+mj-lt"/>
              </a:rPr>
              <a:t>Single interaction per crossing (~ </a:t>
            </a:r>
            <a:r>
              <a:rPr lang="en-US" sz="1400" b="1" dirty="0" smtClean="0">
                <a:latin typeface="+mj-lt"/>
              </a:rPr>
              <a:t>20% of collected luminosity</a:t>
            </a:r>
            <a:r>
              <a:rPr lang="en-US" sz="1400" dirty="0" smtClean="0">
                <a:latin typeface="+mj-lt"/>
              </a:rPr>
              <a:t>)</a:t>
            </a:r>
          </a:p>
          <a:p>
            <a:pPr lvl="1"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en-US" sz="1400" dirty="0" smtClean="0">
              <a:latin typeface="+mj-lt"/>
            </a:endParaRPr>
          </a:p>
          <a:p>
            <a:pPr lvl="1"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en-US" sz="1400" b="1" dirty="0" smtClean="0">
                <a:latin typeface="+mj-lt"/>
              </a:rPr>
              <a:t> Simpler</a:t>
            </a:r>
            <a:r>
              <a:rPr lang="en-US" sz="1400" dirty="0" smtClean="0">
                <a:latin typeface="+mj-lt"/>
              </a:rPr>
              <a:t> signal selection</a:t>
            </a:r>
          </a:p>
          <a:p>
            <a:pPr lvl="1"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en-US" sz="1400" dirty="0" smtClean="0">
              <a:latin typeface="+mj-lt"/>
            </a:endParaRPr>
          </a:p>
          <a:p>
            <a:pPr lvl="1"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en-US" sz="1400" b="1" dirty="0" smtClean="0">
                <a:latin typeface="+mj-lt"/>
              </a:rPr>
              <a:t> </a:t>
            </a:r>
            <a:r>
              <a:rPr lang="en-US" sz="1400" dirty="0" smtClean="0">
                <a:latin typeface="+mj-lt"/>
              </a:rPr>
              <a:t>High sensitivity to low p/</a:t>
            </a:r>
            <a:r>
              <a:rPr lang="en-US" sz="1400" dirty="0" err="1" smtClean="0">
                <a:latin typeface="+mj-lt"/>
              </a:rPr>
              <a:t>p</a:t>
            </a:r>
            <a:r>
              <a:rPr lang="en-US" sz="1400" baseline="-25000" dirty="0" err="1" smtClean="0">
                <a:latin typeface="+mj-lt"/>
              </a:rPr>
              <a:t>T</a:t>
            </a:r>
            <a:r>
              <a:rPr lang="en-US" sz="1400" dirty="0" smtClean="0">
                <a:latin typeface="+mj-lt"/>
              </a:rPr>
              <a:t> particles</a:t>
            </a:r>
          </a:p>
        </p:txBody>
      </p:sp>
      <p:pic>
        <p:nvPicPr>
          <p:cNvPr id="143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2320" y="548680"/>
            <a:ext cx="112395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53597" cy="304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4" name="Picture 2" descr="http://lhcb-operationsplots.web.cern.ch/lhcb-operationsplots/index_files/2012AvgMu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3933056"/>
            <a:ext cx="3983326" cy="25202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CAA491-A76B-4D42-87CB-8F22694DCEB0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2320" y="548680"/>
            <a:ext cx="112395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95"/>
          <p:cNvSpPr txBox="1">
            <a:spLocks noChangeArrowheads="1"/>
          </p:cNvSpPr>
          <p:nvPr/>
        </p:nvSpPr>
        <p:spPr bwMode="auto">
          <a:xfrm>
            <a:off x="755576" y="844994"/>
            <a:ext cx="6657890" cy="218406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r>
              <a:rPr lang="en-US" b="1" dirty="0" err="1" smtClean="0">
                <a:latin typeface="+mj-lt"/>
              </a:rPr>
              <a:t>CEP@LHCb</a:t>
            </a:r>
            <a:endParaRPr lang="en-US" b="1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pl-PL" b="1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pl-PL" sz="1600" dirty="0" smtClean="0"/>
              <a:t> </a:t>
            </a:r>
            <a:r>
              <a:rPr lang="en-US" sz="1600" dirty="0" smtClean="0">
                <a:latin typeface="+mj-lt"/>
              </a:rPr>
              <a:t>For now we study only </a:t>
            </a:r>
            <a:r>
              <a:rPr lang="en-US" sz="1600" b="1" dirty="0" err="1" smtClean="0">
                <a:solidFill>
                  <a:srgbClr val="C00000"/>
                </a:solidFill>
                <a:latin typeface="+mj-lt"/>
              </a:rPr>
              <a:t>di-muon</a:t>
            </a:r>
            <a:r>
              <a:rPr lang="en-US" sz="1600" b="1" dirty="0" smtClean="0">
                <a:solidFill>
                  <a:srgbClr val="C00000"/>
                </a:solidFill>
                <a:latin typeface="+mj-lt"/>
              </a:rPr>
              <a:t> final states </a:t>
            </a:r>
            <a:r>
              <a:rPr lang="en-US" sz="1600" dirty="0" smtClean="0">
                <a:latin typeface="+mj-lt"/>
              </a:rPr>
              <a:t>(no hadronic)</a:t>
            </a: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en-US" sz="1600" dirty="0" smtClean="0">
              <a:latin typeface="+mj-lt"/>
            </a:endParaRPr>
          </a:p>
          <a:p>
            <a:pPr lvl="1"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en-US" sz="1600" b="1" dirty="0" smtClean="0">
                <a:latin typeface="+mj-lt"/>
              </a:rPr>
              <a:t> </a:t>
            </a:r>
            <a:r>
              <a:rPr lang="pl-PL" sz="1400" dirty="0" err="1" smtClean="0">
                <a:latin typeface="+mj-lt"/>
              </a:rPr>
              <a:t>analyses</a:t>
            </a:r>
            <a:r>
              <a:rPr lang="pl-PL" sz="1400" dirty="0" smtClean="0">
                <a:latin typeface="+mj-lt"/>
              </a:rPr>
              <a:t> </a:t>
            </a:r>
            <a:r>
              <a:rPr lang="pl-PL" sz="1400" dirty="0" err="1" smtClean="0">
                <a:latin typeface="+mj-lt"/>
              </a:rPr>
              <a:t>with</a:t>
            </a:r>
            <a:r>
              <a:rPr lang="pl-PL" sz="1400" dirty="0" smtClean="0">
                <a:latin typeface="+mj-lt"/>
              </a:rPr>
              <a:t> hadronic </a:t>
            </a:r>
            <a:r>
              <a:rPr lang="pl-PL" sz="1400" dirty="0" err="1" smtClean="0">
                <a:latin typeface="+mj-lt"/>
              </a:rPr>
              <a:t>final</a:t>
            </a:r>
            <a:r>
              <a:rPr lang="pl-PL" sz="1400" dirty="0" smtClean="0">
                <a:latin typeface="+mj-lt"/>
              </a:rPr>
              <a:t> </a:t>
            </a:r>
            <a:r>
              <a:rPr lang="pl-PL" sz="1400" dirty="0" err="1" smtClean="0">
                <a:latin typeface="+mj-lt"/>
              </a:rPr>
              <a:t>states</a:t>
            </a:r>
            <a:r>
              <a:rPr lang="pl-PL" sz="1400" dirty="0" smtClean="0">
                <a:latin typeface="+mj-lt"/>
              </a:rPr>
              <a:t> </a:t>
            </a:r>
            <a:r>
              <a:rPr lang="pl-PL" sz="1400" dirty="0" err="1" smtClean="0">
                <a:latin typeface="+mj-lt"/>
              </a:rPr>
              <a:t>ongoing</a:t>
            </a:r>
            <a:endParaRPr lang="pl-PL" b="1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</a:tabLst>
            </a:pPr>
            <a:endParaRPr lang="en-US" b="1" dirty="0" smtClean="0">
              <a:latin typeface="+mj-lt"/>
            </a:endParaRPr>
          </a:p>
          <a:p>
            <a:pPr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en-US" sz="1600" b="1" dirty="0" smtClean="0">
                <a:latin typeface="+mj-lt"/>
              </a:rPr>
              <a:t> </a:t>
            </a:r>
            <a:r>
              <a:rPr lang="pl-PL" sz="1600" dirty="0" err="1" smtClean="0">
                <a:latin typeface="+mj-lt"/>
              </a:rPr>
              <a:t>Luminosity</a:t>
            </a:r>
            <a:r>
              <a:rPr lang="pl-PL" sz="1600" dirty="0" smtClean="0">
                <a:latin typeface="+mj-lt"/>
              </a:rPr>
              <a:t> </a:t>
            </a:r>
            <a:r>
              <a:rPr lang="pl-PL" sz="1600" dirty="0" err="1" smtClean="0">
                <a:latin typeface="+mj-lt"/>
              </a:rPr>
              <a:t>leveling</a:t>
            </a:r>
            <a:r>
              <a:rPr lang="pl-PL" sz="1600" dirty="0" smtClean="0">
                <a:latin typeface="+mj-lt"/>
              </a:rPr>
              <a:t> </a:t>
            </a:r>
            <a:r>
              <a:rPr lang="pl-PL" sz="1600" dirty="0" err="1" smtClean="0">
                <a:latin typeface="+mj-lt"/>
              </a:rPr>
              <a:t>with</a:t>
            </a:r>
            <a:r>
              <a:rPr lang="pl-PL" sz="1600" dirty="0" smtClean="0">
                <a:latin typeface="+mj-lt"/>
              </a:rPr>
              <a:t> </a:t>
            </a:r>
            <a:r>
              <a:rPr lang="pl-PL" sz="1600" dirty="0" err="1" smtClean="0">
                <a:latin typeface="+mj-lt"/>
              </a:rPr>
              <a:t>displaced</a:t>
            </a:r>
            <a:r>
              <a:rPr lang="pl-PL" sz="1600" dirty="0" smtClean="0">
                <a:latin typeface="+mj-lt"/>
              </a:rPr>
              <a:t> </a:t>
            </a:r>
            <a:r>
              <a:rPr lang="pl-PL" sz="1600" dirty="0" err="1" smtClean="0">
                <a:latin typeface="+mj-lt"/>
              </a:rPr>
              <a:t>p-p</a:t>
            </a:r>
            <a:r>
              <a:rPr lang="pl-PL" sz="1600" dirty="0" smtClean="0">
                <a:latin typeface="+mj-lt"/>
              </a:rPr>
              <a:t> </a:t>
            </a:r>
            <a:r>
              <a:rPr lang="pl-PL" sz="1600" dirty="0" err="1" smtClean="0">
                <a:latin typeface="+mj-lt"/>
              </a:rPr>
              <a:t>beams</a:t>
            </a:r>
            <a:endParaRPr lang="pl-PL" sz="1600" dirty="0" smtClean="0">
              <a:latin typeface="+mj-lt"/>
            </a:endParaRPr>
          </a:p>
          <a:p>
            <a:pPr lvl="1"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endParaRPr lang="pl-PL" sz="1400" dirty="0" smtClean="0">
              <a:latin typeface="+mj-lt"/>
            </a:endParaRPr>
          </a:p>
          <a:p>
            <a:pPr lvl="1" defTabSz="7191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Char char="q"/>
              <a:tabLst>
                <a:tab pos="723900" algn="l"/>
                <a:tab pos="1447800" algn="l"/>
              </a:tabLst>
            </a:pPr>
            <a:r>
              <a:rPr lang="pl-PL" sz="1400" dirty="0" smtClean="0">
                <a:latin typeface="+mj-lt"/>
              </a:rPr>
              <a:t> </a:t>
            </a:r>
            <a:r>
              <a:rPr lang="pl-PL" sz="1400" dirty="0" err="1" smtClean="0">
                <a:latin typeface="+mj-lt"/>
              </a:rPr>
              <a:t>Stable</a:t>
            </a:r>
            <a:r>
              <a:rPr lang="pl-PL" sz="1400" dirty="0" smtClean="0">
                <a:latin typeface="+mj-lt"/>
              </a:rPr>
              <a:t> </a:t>
            </a:r>
            <a:r>
              <a:rPr lang="pl-PL" sz="1400" dirty="0" err="1" smtClean="0">
                <a:latin typeface="+mj-lt"/>
              </a:rPr>
              <a:t>conditions</a:t>
            </a:r>
            <a:r>
              <a:rPr lang="pl-PL" sz="1400" dirty="0" smtClean="0">
                <a:latin typeface="+mj-lt"/>
              </a:rPr>
              <a:t> </a:t>
            </a:r>
            <a:r>
              <a:rPr lang="pl-PL" sz="1400" dirty="0" err="1" smtClean="0">
                <a:latin typeface="+mj-lt"/>
              </a:rPr>
              <a:t>throughout</a:t>
            </a:r>
            <a:r>
              <a:rPr lang="pl-PL" sz="1400" dirty="0" smtClean="0">
                <a:latin typeface="+mj-lt"/>
              </a:rPr>
              <a:t> data </a:t>
            </a:r>
            <a:r>
              <a:rPr lang="pl-PL" sz="1400" dirty="0" err="1" smtClean="0">
                <a:latin typeface="+mj-lt"/>
              </a:rPr>
              <a:t>taking</a:t>
            </a:r>
            <a:r>
              <a:rPr lang="pl-PL" sz="1400" dirty="0" smtClean="0">
                <a:latin typeface="+mj-lt"/>
              </a:rPr>
              <a:t> </a:t>
            </a:r>
            <a:r>
              <a:rPr lang="pl-PL" sz="1400" dirty="0" err="1" smtClean="0">
                <a:latin typeface="+mj-lt"/>
              </a:rPr>
              <a:t>runs</a:t>
            </a:r>
            <a:endParaRPr lang="en-US" sz="1400" dirty="0">
              <a:latin typeface="+mj-lt"/>
            </a:endParaRPr>
          </a:p>
        </p:txBody>
      </p:sp>
      <p:pic>
        <p:nvPicPr>
          <p:cNvPr id="23554" name="Picture 2" descr="http://www.quantumdiaries.org/wp-content/uploads/2011/04/lhc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3308378"/>
            <a:ext cx="4320480" cy="2827631"/>
          </a:xfrm>
          <a:prstGeom prst="rect">
            <a:avLst/>
          </a:prstGeom>
          <a:noFill/>
        </p:spPr>
      </p:pic>
      <p:pic>
        <p:nvPicPr>
          <p:cNvPr id="23556" name="Picture 4" descr="http://www.quantumdiaries.org/wp-content/uploads/2011/04/beam_high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0775" y="3212976"/>
            <a:ext cx="1437254" cy="1356370"/>
          </a:xfrm>
          <a:prstGeom prst="rect">
            <a:avLst/>
          </a:prstGeom>
          <a:noFill/>
        </p:spPr>
      </p:pic>
      <p:pic>
        <p:nvPicPr>
          <p:cNvPr id="23558" name="Picture 6" descr="http://www.quantumdiaries.org/wp-content/uploads/2011/04/beam_low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44208" y="4509120"/>
            <a:ext cx="1445548" cy="18722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rojekt niestandardowy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spekt">
  <a:themeElements>
    <a:clrScheme name="Aspek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k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k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6042</TotalTime>
  <Words>1890</Words>
  <Application>Microsoft Office PowerPoint</Application>
  <PresentationFormat>Pokaz na ekranie (4:3)</PresentationFormat>
  <Paragraphs>501</Paragraphs>
  <Slides>29</Slides>
  <Notes>1</Notes>
  <HiddenSlides>0</HiddenSlides>
  <MMClips>0</MMClips>
  <ScaleCrop>false</ScaleCrop>
  <HeadingPairs>
    <vt:vector size="4" baseType="variant">
      <vt:variant>
        <vt:lpstr>Motyw</vt:lpstr>
      </vt:variant>
      <vt:variant>
        <vt:i4>2</vt:i4>
      </vt:variant>
      <vt:variant>
        <vt:lpstr>Tytuły slajdów</vt:lpstr>
      </vt:variant>
      <vt:variant>
        <vt:i4>29</vt:i4>
      </vt:variant>
    </vt:vector>
  </HeadingPairs>
  <TitlesOfParts>
    <vt:vector size="31" baseType="lpstr">
      <vt:lpstr>Projekt niestandardowy</vt:lpstr>
      <vt:lpstr>Aspekt</vt:lpstr>
      <vt:lpstr>Slajd 1</vt:lpstr>
      <vt:lpstr>Slajd 2</vt:lpstr>
      <vt:lpstr>Slajd 3</vt:lpstr>
      <vt:lpstr>Slajd 4</vt:lpstr>
      <vt:lpstr>Slajd 5</vt:lpstr>
      <vt:lpstr>Slajd 6</vt:lpstr>
      <vt:lpstr>Slajd 7</vt:lpstr>
      <vt:lpstr>Slajd 8</vt:lpstr>
      <vt:lpstr>Slajd 9</vt:lpstr>
      <vt:lpstr>Slajd 10</vt:lpstr>
      <vt:lpstr>Slajd 11</vt:lpstr>
      <vt:lpstr>Slajd 12</vt:lpstr>
      <vt:lpstr>Slajd 13</vt:lpstr>
      <vt:lpstr>Slajd 14</vt:lpstr>
      <vt:lpstr>Slajd 15</vt:lpstr>
      <vt:lpstr>Slajd 16</vt:lpstr>
      <vt:lpstr>Slajd 17</vt:lpstr>
      <vt:lpstr>Slajd 18</vt:lpstr>
      <vt:lpstr>Slajd 19</vt:lpstr>
      <vt:lpstr>Slajd 20</vt:lpstr>
      <vt:lpstr>Slajd 21</vt:lpstr>
      <vt:lpstr>Slajd 22</vt:lpstr>
      <vt:lpstr>Slajd 23</vt:lpstr>
      <vt:lpstr>Slajd 24</vt:lpstr>
      <vt:lpstr>Slajd 25</vt:lpstr>
      <vt:lpstr>Slajd 26</vt:lpstr>
      <vt:lpstr>Slajd 27</vt:lpstr>
      <vt:lpstr>Slajd 28</vt:lpstr>
      <vt:lpstr>Slajd 29</vt:lpstr>
    </vt:vector>
  </TitlesOfParts>
  <Company>GRU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akaszyk</dc:creator>
  <cp:lastModifiedBy>akaszyk</cp:lastModifiedBy>
  <cp:revision>947</cp:revision>
  <dcterms:created xsi:type="dcterms:W3CDTF">2010-01-04T15:12:47Z</dcterms:created>
  <dcterms:modified xsi:type="dcterms:W3CDTF">2014-04-29T11:45:13Z</dcterms:modified>
</cp:coreProperties>
</file>