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5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9" r:id="rId4"/>
    <p:sldId id="260" r:id="rId5"/>
    <p:sldId id="261" r:id="rId6"/>
    <p:sldId id="267" r:id="rId7"/>
    <p:sldId id="276" r:id="rId8"/>
    <p:sldId id="264" r:id="rId9"/>
    <p:sldId id="270" r:id="rId10"/>
    <p:sldId id="265" r:id="rId11"/>
    <p:sldId id="266" r:id="rId12"/>
    <p:sldId id="271" r:id="rId13"/>
    <p:sldId id="263" r:id="rId14"/>
    <p:sldId id="269" r:id="rId15"/>
    <p:sldId id="268" r:id="rId16"/>
    <p:sldId id="272" r:id="rId17"/>
    <p:sldId id="273" r:id="rId18"/>
    <p:sldId id="275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FF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2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30C1E-76ED-F04E-850A-0D06AFECB917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2BDD0-33B7-8E48-B422-F4DFAE53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319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9D57D-1E16-7D4B-BBF7-203C8F54E837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58442-A5AF-4847-BC48-F7DFC871D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8520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Describe project for those who did not here about it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Go</a:t>
            </a:r>
            <a:r>
              <a:rPr lang="en-US" baseline="0" dirty="0" smtClean="0"/>
              <a:t> through the components which makes it quite </a:t>
            </a:r>
            <a:r>
              <a:rPr lang="en-US" b="1" baseline="0" dirty="0" smtClean="0"/>
              <a:t>different</a:t>
            </a:r>
            <a:r>
              <a:rPr lang="en-US" baseline="0" dirty="0" smtClean="0"/>
              <a:t> from standard GEANT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Describe the work that we are doing and which needs to be done to </a:t>
            </a:r>
            <a:r>
              <a:rPr lang="en-US" b="1" baseline="0" dirty="0" smtClean="0"/>
              <a:t>steer efficiently </a:t>
            </a:r>
            <a:r>
              <a:rPr lang="en-US" baseline="0" dirty="0" smtClean="0"/>
              <a:t>vectors in a multithreaded environment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87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All this to be done in a fine grain parallel environment-&gt; monitor scalability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Removed a bottleneck due to unnecessary object allocation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Amdahl still high – we have clear ideas on how to improve this</a:t>
            </a:r>
            <a:r>
              <a:rPr lang="en-US" baseline="0" dirty="0" smtClean="0"/>
              <a:t> using atomics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417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Long path to optimize physics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Compact form of realistic physics to study the prototype needed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Tabulating from a G4 physics list (x-sec) and sampling from final states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452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Focused on simple example which can use </a:t>
            </a:r>
            <a:r>
              <a:rPr lang="en-US" dirty="0" err="1" smtClean="0"/>
              <a:t>vectorized</a:t>
            </a:r>
            <a:r>
              <a:rPr lang="en-US" dirty="0" smtClean="0"/>
              <a:t> geometry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Shooting electrons in a wide energy range and comparing performance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Performance very likely to increase with complexity of geometry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083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To control memory and output data flow, we enforce event</a:t>
            </a:r>
            <a:r>
              <a:rPr lang="en-US" baseline="0" dirty="0" smtClean="0"/>
              <a:t> buffering policy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You can optimize by maximum memory usage or speed, getting different settings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This happens for many model parameters, procedure subject to optimization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113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Vector size is a important parameter, depending on many</a:t>
            </a:r>
            <a:r>
              <a:rPr lang="en-US" baseline="0" dirty="0" smtClean="0"/>
              <a:t> parameters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Two extreme scenarios can trigger inefficient transport – probed to be true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45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investigating methods to optimize the behavior of the model</a:t>
            </a:r>
          </a:p>
          <a:p>
            <a:r>
              <a:rPr lang="en-US" dirty="0" smtClean="0"/>
              <a:t>- One approach we</a:t>
            </a:r>
            <a:r>
              <a:rPr lang="en-US" baseline="0" dirty="0" smtClean="0"/>
              <a:t> are looking into is the use of GA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75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Started as </a:t>
            </a:r>
            <a:r>
              <a:rPr lang="en-US" b="1" dirty="0" smtClean="0"/>
              <a:t>prototype</a:t>
            </a:r>
            <a:r>
              <a:rPr lang="en-US" dirty="0" smtClean="0"/>
              <a:t> to test a new approach to speedup </a:t>
            </a:r>
            <a:r>
              <a:rPr lang="en-US" dirty="0" smtClean="0"/>
              <a:t>simulation – most CPU time spent in Run1</a:t>
            </a:r>
            <a:r>
              <a:rPr lang="en-US" baseline="0" dirty="0" smtClean="0"/>
              <a:t> in simulation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Observed that </a:t>
            </a:r>
            <a:r>
              <a:rPr lang="en-US" b="1" dirty="0" smtClean="0"/>
              <a:t>locality</a:t>
            </a:r>
            <a:r>
              <a:rPr lang="en-US" dirty="0" smtClean="0"/>
              <a:t> is an important factor for inefficiency and try to enforce by steering vectors of tracks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End-up</a:t>
            </a:r>
            <a:r>
              <a:rPr lang="en-US" baseline="0" dirty="0" smtClean="0"/>
              <a:t> with an approach completely </a:t>
            </a:r>
            <a:r>
              <a:rPr lang="en-US" b="1" baseline="0" dirty="0" smtClean="0"/>
              <a:t>different</a:t>
            </a:r>
            <a:r>
              <a:rPr lang="en-US" baseline="0" dirty="0" smtClean="0"/>
              <a:t> from standard GEANT, with no stack and with a scheduler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Many other </a:t>
            </a:r>
            <a:r>
              <a:rPr lang="en-US" b="1" baseline="0" dirty="0" smtClean="0"/>
              <a:t>benefits</a:t>
            </a:r>
            <a:r>
              <a:rPr lang="en-US" baseline="0" dirty="0" smtClean="0"/>
              <a:t> of this approach explored afterwards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88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Project evolved in many directions becoming sub-projects, having as core the kernel and the scheduler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Geometry and physics are long term initiatives for optimizing the existing software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A detailed description of this work in </a:t>
            </a:r>
            <a:r>
              <a:rPr lang="en-US" dirty="0" err="1" smtClean="0"/>
              <a:t>Sandro’s</a:t>
            </a:r>
            <a:r>
              <a:rPr lang="en-US" dirty="0" smtClean="0"/>
              <a:t> talk following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49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To start from the beginning, we soon noticed that using</a:t>
            </a:r>
            <a:r>
              <a:rPr lang="en-US" baseline="0" dirty="0" smtClean="0"/>
              <a:t> SIMD requires special data alignment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SOA container for holding tracks, try to keep it as “fat” as possible throughout transport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Not a dummy container, optimized support for </a:t>
            </a:r>
            <a:r>
              <a:rPr lang="en-US" baseline="0" dirty="0" smtClean="0"/>
              <a:t>compacting </a:t>
            </a:r>
            <a:r>
              <a:rPr lang="en-US" baseline="0" dirty="0" smtClean="0"/>
              <a:t>and reshuffling operation (needed as you’ll see)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80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Not enough to group together tracks if they cannot be processed together</a:t>
            </a:r>
            <a:r>
              <a:rPr lang="en-US" baseline="0" dirty="0" smtClean="0"/>
              <a:t> -&gt; locality criteria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Chaining different stages destroy vector quality -&gt; re-scheduling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Enforce the policy: a basket processed by single thread at a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19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This cartoon illustrates the main features </a:t>
            </a:r>
            <a:r>
              <a:rPr lang="en-US" baseline="0" dirty="0" smtClean="0"/>
              <a:t> of the model. </a:t>
            </a:r>
            <a:r>
              <a:rPr lang="en-US" b="1" baseline="0" dirty="0" smtClean="0">
                <a:solidFill>
                  <a:srgbClr val="0000FF"/>
                </a:solidFill>
              </a:rPr>
              <a:t>Scheduler</a:t>
            </a:r>
            <a:r>
              <a:rPr lang="en-US" baseline="0" dirty="0" smtClean="0"/>
              <a:t> has several roles (*). </a:t>
            </a:r>
            <a:r>
              <a:rPr lang="en-US" b="1" baseline="0" dirty="0" smtClean="0"/>
              <a:t>Filters</a:t>
            </a:r>
            <a:r>
              <a:rPr lang="en-US" baseline="0" dirty="0" smtClean="0"/>
              <a:t> enforce locality, grouping tracks into vectors, pushed to work on threshold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Baskets put in a </a:t>
            </a:r>
            <a:r>
              <a:rPr lang="en-US" b="1" baseline="0" dirty="0" smtClean="0"/>
              <a:t>concurrent work queue</a:t>
            </a:r>
            <a:r>
              <a:rPr lang="en-US" baseline="0" dirty="0" smtClean="0"/>
              <a:t>, taken by </a:t>
            </a:r>
            <a:r>
              <a:rPr lang="en-US" b="1" baseline="0" dirty="0" smtClean="0"/>
              <a:t>vector stepper</a:t>
            </a:r>
            <a:r>
              <a:rPr lang="en-US" baseline="0" dirty="0" smtClean="0"/>
              <a:t>. Sampling physics tabulated cross sections and geometry, then propagated.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Propagated tracks passed to physics sampler, generated </a:t>
            </a:r>
            <a:r>
              <a:rPr lang="en-US" baseline="0" dirty="0" err="1" smtClean="0"/>
              <a:t>secondaries</a:t>
            </a:r>
            <a:r>
              <a:rPr lang="en-US" baseline="0" dirty="0" smtClean="0"/>
              <a:t> saved as output of the basket and rescheduled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Possibility for custom stepper in the design (</a:t>
            </a:r>
            <a:r>
              <a:rPr lang="en-US" baseline="0" dirty="0" err="1" smtClean="0"/>
              <a:t>fastsim</a:t>
            </a:r>
            <a:r>
              <a:rPr lang="en-US" baseline="0" dirty="0" smtClean="0"/>
              <a:t>). </a:t>
            </a:r>
            <a:r>
              <a:rPr lang="en-US" baseline="0" dirty="0" err="1" smtClean="0"/>
              <a:t>Vectorizing</a:t>
            </a:r>
            <a:r>
              <a:rPr lang="en-US" baseline="0" dirty="0" smtClean="0"/>
              <a:t> physics will be possible. GPU broker very important for using extra resources.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37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Geometry is an important locality criterion -&gt;</a:t>
            </a:r>
            <a:r>
              <a:rPr lang="en-US" baseline="0" dirty="0" smtClean="0"/>
              <a:t> basket managers per volume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Basket getting filled up to threshold, then pushed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Work balancing via FIFO, priority events via LIFO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23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 overhead operation: is overhead smaller than the gain?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67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Headlines only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58442-A5AF-4847-BC48-F7DFC871D12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63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A57F-22F1-A747-B00A-4CF1D026C362}" type="datetime1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8949F-89C6-7B4D-AC2D-185F5D3AF27E}" type="datetime1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ADCD-6817-4B43-9F47-A9D6B362765C}" type="datetime1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41AAA-8505-E549-8889-AB475FC9B587}" type="datetime1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61838-5500-7B40-9B31-0A21B2E266CC}" type="datetime1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A848-9813-1D43-B3A9-99D7E17B7F8B}" type="datetime1">
              <a:rPr lang="en-US" smtClean="0"/>
              <a:t>01/09/14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29D7-C287-B048-80F5-30ED722FD48D}" type="datetime1">
              <a:rPr lang="en-US" smtClean="0"/>
              <a:t>01/09/14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AC70-2AC3-4F4D-9434-7D23DF191312}" type="datetime1">
              <a:rPr lang="en-US" smtClean="0"/>
              <a:t>01/09/14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3AB95-B7E6-BC42-BF0D-2382679D7D02}" type="datetime1">
              <a:rPr lang="en-US" smtClean="0"/>
              <a:t>01/09/14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46CA-D408-7E4E-8439-ED067959D9FA}" type="datetime1">
              <a:rPr lang="en-US" smtClean="0"/>
              <a:t>01/09/14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A801-A169-DF4A-91CE-1B5B73714443}" type="datetime1">
              <a:rPr lang="en-US" smtClean="0"/>
              <a:t>01/09/14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75B1984-0726-1B4A-891E-261356F5FF48}" type="datetime1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21EAEC4-C30F-5448-A92D-3572D91DAE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geant.web.cern.ch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51941"/>
            <a:ext cx="7772400" cy="1911479"/>
          </a:xfrm>
        </p:spPr>
        <p:txBody>
          <a:bodyPr>
            <a:noAutofit/>
          </a:bodyPr>
          <a:lstStyle/>
          <a:p>
            <a:pPr algn="ctr"/>
            <a:r>
              <a:rPr lang="en-US" sz="2800" i="1" dirty="0" err="1" smtClean="0">
                <a:cs typeface="Abadi MT Condensed Light"/>
              </a:rPr>
              <a:t>Adaptative</a:t>
            </a:r>
            <a:r>
              <a:rPr lang="en-US" sz="2800" i="1" dirty="0" smtClean="0">
                <a:cs typeface="Abadi MT Condensed Light"/>
              </a:rPr>
              <a:t> track scheduling to optimize concurrency and </a:t>
            </a:r>
            <a:r>
              <a:rPr lang="en-US" sz="2800" i="1" dirty="0" err="1" smtClean="0">
                <a:cs typeface="Abadi MT Condensed Light"/>
              </a:rPr>
              <a:t>vectorization</a:t>
            </a:r>
            <a:r>
              <a:rPr lang="en-US" sz="2800" i="1" dirty="0" smtClean="0">
                <a:cs typeface="Abadi MT Condensed Light"/>
              </a:rPr>
              <a:t> in </a:t>
            </a:r>
            <a:r>
              <a:rPr lang="en-US" sz="2800" i="1" dirty="0" err="1" smtClean="0">
                <a:cs typeface="Abadi MT Condensed Light"/>
              </a:rPr>
              <a:t>GeantV</a:t>
            </a:r>
            <a:endParaRPr lang="en-US" sz="2800" i="1" dirty="0">
              <a:cs typeface="Abadi MT Condensed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501" y="3881752"/>
            <a:ext cx="7042448" cy="96682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 </a:t>
            </a:r>
            <a:r>
              <a:rPr lang="en-US" dirty="0" err="1" smtClean="0"/>
              <a:t>Apostolakis</a:t>
            </a:r>
            <a:r>
              <a:rPr lang="en-US" dirty="0" smtClean="0"/>
              <a:t>, M </a:t>
            </a:r>
            <a:r>
              <a:rPr lang="en-US" dirty="0" err="1" smtClean="0"/>
              <a:t>Bandieramonte</a:t>
            </a:r>
            <a:r>
              <a:rPr lang="en-US" dirty="0" smtClean="0"/>
              <a:t>, G </a:t>
            </a:r>
            <a:r>
              <a:rPr lang="en-US" dirty="0" err="1" smtClean="0"/>
              <a:t>Bitzes</a:t>
            </a:r>
            <a:r>
              <a:rPr lang="en-US" dirty="0" smtClean="0"/>
              <a:t>, R </a:t>
            </a:r>
            <a:r>
              <a:rPr lang="en-US" dirty="0" err="1" smtClean="0"/>
              <a:t>Brun</a:t>
            </a:r>
            <a:r>
              <a:rPr lang="en-US" dirty="0" smtClean="0"/>
              <a:t>, P Canal, </a:t>
            </a:r>
          </a:p>
          <a:p>
            <a:r>
              <a:rPr lang="en-US" dirty="0" smtClean="0"/>
              <a:t>F </a:t>
            </a:r>
            <a:r>
              <a:rPr lang="en-US" dirty="0" err="1" smtClean="0"/>
              <a:t>Carminati</a:t>
            </a:r>
            <a:r>
              <a:rPr lang="en-US" dirty="0" smtClean="0"/>
              <a:t>, J C </a:t>
            </a:r>
            <a:r>
              <a:rPr lang="en-US" dirty="0"/>
              <a:t>De Fine </a:t>
            </a:r>
            <a:r>
              <a:rPr lang="en-US" dirty="0" err="1" smtClean="0"/>
              <a:t>Licht</a:t>
            </a:r>
            <a:r>
              <a:rPr lang="en-US" dirty="0" smtClean="0"/>
              <a:t>, L </a:t>
            </a:r>
            <a:r>
              <a:rPr lang="en-US" dirty="0" err="1" smtClean="0"/>
              <a:t>Duhem</a:t>
            </a:r>
            <a:r>
              <a:rPr lang="en-US" dirty="0" smtClean="0"/>
              <a:t>, V D Elvira, </a:t>
            </a:r>
            <a:r>
              <a:rPr lang="en-US" u="sng" dirty="0" smtClean="0"/>
              <a:t>A Gheata</a:t>
            </a:r>
            <a:r>
              <a:rPr lang="en-US" dirty="0" smtClean="0"/>
              <a:t>, </a:t>
            </a:r>
          </a:p>
          <a:p>
            <a:r>
              <a:rPr lang="en-US" dirty="0" smtClean="0"/>
              <a:t>S Jun, G Lima,</a:t>
            </a:r>
            <a:r>
              <a:rPr lang="en-US" dirty="0"/>
              <a:t> </a:t>
            </a:r>
            <a:r>
              <a:rPr lang="en-US" dirty="0" smtClean="0"/>
              <a:t>M Novak, R </a:t>
            </a:r>
            <a:r>
              <a:rPr lang="en-US" dirty="0" err="1" smtClean="0"/>
              <a:t>Sehgal</a:t>
            </a:r>
            <a:r>
              <a:rPr lang="en-US" dirty="0" smtClean="0"/>
              <a:t>, O </a:t>
            </a:r>
            <a:r>
              <a:rPr lang="en-US" dirty="0" err="1" smtClean="0"/>
              <a:t>Shadura</a:t>
            </a:r>
            <a:r>
              <a:rPr lang="en-US" dirty="0" smtClean="0"/>
              <a:t>, S Wenzel 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06901" y="5023509"/>
            <a:ext cx="7042448" cy="9668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	ACAT 2014</a:t>
            </a:r>
          </a:p>
          <a:p>
            <a:r>
              <a:rPr lang="en-US" sz="2200" dirty="0"/>
              <a:t>Prague, 1-5 September 2014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04" y="404116"/>
            <a:ext cx="1524000" cy="1511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4545" y="407010"/>
            <a:ext cx="1730957" cy="150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581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for </a:t>
            </a:r>
            <a:r>
              <a:rPr lang="en-US" dirty="0" err="1" smtClean="0"/>
              <a:t>vectorization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97561"/>
          </a:xfrm>
        </p:spPr>
        <p:txBody>
          <a:bodyPr/>
          <a:lstStyle/>
          <a:p>
            <a:r>
              <a:rPr lang="en-US" dirty="0" smtClean="0"/>
              <a:t>Pre-requirement to use </a:t>
            </a:r>
            <a:r>
              <a:rPr lang="en-US" dirty="0" err="1" smtClean="0"/>
              <a:t>vectorized</a:t>
            </a:r>
            <a:r>
              <a:rPr lang="en-US" dirty="0" smtClean="0"/>
              <a:t>: </a:t>
            </a:r>
            <a:r>
              <a:rPr lang="en-US" dirty="0" smtClean="0"/>
              <a:t>contiguity and alignment of </a:t>
            </a:r>
            <a:r>
              <a:rPr lang="en-US" dirty="0" smtClean="0"/>
              <a:t>the </a:t>
            </a:r>
            <a:r>
              <a:rPr lang="en-US" dirty="0" smtClean="0"/>
              <a:t>track arrays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8220-29BC-DE4A-8620-DE507112AF49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44269" y="2824715"/>
            <a:ext cx="2273377" cy="4933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6826" y="3318054"/>
            <a:ext cx="95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fEventV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408262" y="3318054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fParticleV</a:t>
            </a:r>
            <a:endParaRPr lang="en-US" sz="12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1004033" y="2824715"/>
            <a:ext cx="316749" cy="487360"/>
            <a:chOff x="806824" y="5632824"/>
            <a:chExt cx="316749" cy="48736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1390014" y="2836666"/>
            <a:ext cx="253995" cy="487360"/>
            <a:chOff x="806824" y="5632824"/>
            <a:chExt cx="253995" cy="48736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3206356" y="3312075"/>
            <a:ext cx="412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…</a:t>
            </a:r>
            <a:endParaRPr lang="en-US" sz="12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1713882" y="2824715"/>
            <a:ext cx="316749" cy="487360"/>
            <a:chOff x="806824" y="5632824"/>
            <a:chExt cx="316749" cy="487360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2099863" y="2836666"/>
            <a:ext cx="253995" cy="487360"/>
            <a:chOff x="806824" y="5632824"/>
            <a:chExt cx="253995" cy="487360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Content Placeholder 2"/>
          <p:cNvSpPr txBox="1">
            <a:spLocks/>
          </p:cNvSpPr>
          <p:nvPr/>
        </p:nvSpPr>
        <p:spPr>
          <a:xfrm>
            <a:off x="609600" y="3756378"/>
            <a:ext cx="8229600" cy="1097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During transport, tracks stop leaving holes in the container</a:t>
            </a:r>
            <a:endParaRPr lang="en-US" sz="24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391295" y="3076222"/>
            <a:ext cx="15052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518895" y="2614557"/>
            <a:ext cx="30818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Method(</a:t>
            </a:r>
            <a:r>
              <a:rPr lang="en-US" dirty="0" err="1" smtClean="0">
                <a:solidFill>
                  <a:srgbClr val="0000FF"/>
                </a:solidFill>
              </a:rPr>
              <a:t>fXposV</a:t>
            </a:r>
            <a:r>
              <a:rPr lang="en-US" dirty="0" smtClean="0">
                <a:solidFill>
                  <a:srgbClr val="0000FF"/>
                </a:solidFill>
              </a:rPr>
              <a:t>,…, </a:t>
            </a:r>
            <a:r>
              <a:rPr lang="en-US" dirty="0" err="1" smtClean="0">
                <a:solidFill>
                  <a:srgbClr val="0000FF"/>
                </a:solidFill>
              </a:rPr>
              <a:t>fNtracks</a:t>
            </a:r>
            <a:r>
              <a:rPr lang="en-US" dirty="0" smtClean="0">
                <a:solidFill>
                  <a:srgbClr val="0000FF"/>
                </a:solidFill>
              </a:rPr>
              <a:t>) </a:t>
            </a:r>
            <a:r>
              <a:rPr lang="en-US" dirty="0" smtClean="0"/>
              <a:t>or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Method(</a:t>
            </a:r>
            <a:r>
              <a:rPr lang="en-US" dirty="0" err="1" smtClean="0">
                <a:solidFill>
                  <a:srgbClr val="0000FF"/>
                </a:solidFill>
              </a:rPr>
              <a:t>GeantTrack_v</a:t>
            </a:r>
            <a:r>
              <a:rPr lang="en-US" dirty="0" smtClean="0">
                <a:solidFill>
                  <a:srgbClr val="0000FF"/>
                </a:solidFill>
              </a:rPr>
              <a:t> &amp;)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955559" y="5093765"/>
            <a:ext cx="2262087" cy="4933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558116" y="5587104"/>
            <a:ext cx="95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fEventV</a:t>
            </a:r>
            <a:endParaRPr lang="en-US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1419552" y="5587104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fParticleV</a:t>
            </a:r>
            <a:endParaRPr lang="en-US" sz="1200" dirty="0"/>
          </a:p>
        </p:txBody>
      </p:sp>
      <p:grpSp>
        <p:nvGrpSpPr>
          <p:cNvPr id="80" name="Group 79"/>
          <p:cNvGrpSpPr/>
          <p:nvPr/>
        </p:nvGrpSpPr>
        <p:grpSpPr>
          <a:xfrm>
            <a:off x="1015323" y="5093765"/>
            <a:ext cx="316749" cy="487360"/>
            <a:chOff x="806824" y="5632824"/>
            <a:chExt cx="316749" cy="487360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1401304" y="5105716"/>
            <a:ext cx="253995" cy="487360"/>
            <a:chOff x="806824" y="5632824"/>
            <a:chExt cx="253995" cy="487360"/>
          </a:xfrm>
        </p:grpSpPr>
        <p:cxnSp>
          <p:nvCxnSpPr>
            <p:cNvPr id="88" name="Straight Connector 87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Box 92"/>
          <p:cNvSpPr txBox="1"/>
          <p:nvPr/>
        </p:nvSpPr>
        <p:spPr>
          <a:xfrm>
            <a:off x="3217646" y="5581125"/>
            <a:ext cx="412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…</a:t>
            </a:r>
            <a:endParaRPr lang="en-US" sz="1200" dirty="0"/>
          </a:p>
        </p:txBody>
      </p:sp>
      <p:grpSp>
        <p:nvGrpSpPr>
          <p:cNvPr id="94" name="Group 93"/>
          <p:cNvGrpSpPr/>
          <p:nvPr/>
        </p:nvGrpSpPr>
        <p:grpSpPr>
          <a:xfrm>
            <a:off x="1725172" y="5093765"/>
            <a:ext cx="316749" cy="487360"/>
            <a:chOff x="806824" y="5632824"/>
            <a:chExt cx="316749" cy="487360"/>
          </a:xfrm>
        </p:grpSpPr>
        <p:cxnSp>
          <p:nvCxnSpPr>
            <p:cNvPr id="95" name="Straight Connector 94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Group 100"/>
          <p:cNvGrpSpPr/>
          <p:nvPr/>
        </p:nvGrpSpPr>
        <p:grpSpPr>
          <a:xfrm>
            <a:off x="2111153" y="5105716"/>
            <a:ext cx="253995" cy="487360"/>
            <a:chOff x="806824" y="5632824"/>
            <a:chExt cx="253995" cy="487360"/>
          </a:xfrm>
        </p:grpSpPr>
        <p:cxnSp>
          <p:nvCxnSpPr>
            <p:cNvPr id="102" name="Straight Connector 101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7" name="Straight Arrow Connector 106"/>
          <p:cNvCxnSpPr/>
          <p:nvPr/>
        </p:nvCxnSpPr>
        <p:spPr>
          <a:xfrm flipV="1">
            <a:off x="3402585" y="5006939"/>
            <a:ext cx="1505264" cy="225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5073150" y="4667614"/>
            <a:ext cx="1756634" cy="4933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4675707" y="5160953"/>
            <a:ext cx="95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fEventV</a:t>
            </a:r>
            <a:endParaRPr lang="en-US" sz="1200" dirty="0"/>
          </a:p>
        </p:txBody>
      </p:sp>
      <p:sp>
        <p:nvSpPr>
          <p:cNvPr id="141" name="TextBox 140"/>
          <p:cNvSpPr txBox="1"/>
          <p:nvPr/>
        </p:nvSpPr>
        <p:spPr>
          <a:xfrm>
            <a:off x="5537143" y="5160953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fParticleV</a:t>
            </a:r>
            <a:endParaRPr lang="en-US" sz="1200" dirty="0"/>
          </a:p>
        </p:txBody>
      </p:sp>
      <p:grpSp>
        <p:nvGrpSpPr>
          <p:cNvPr id="142" name="Group 141"/>
          <p:cNvGrpSpPr/>
          <p:nvPr/>
        </p:nvGrpSpPr>
        <p:grpSpPr>
          <a:xfrm>
            <a:off x="5132914" y="4667614"/>
            <a:ext cx="316749" cy="487360"/>
            <a:chOff x="806824" y="5632824"/>
            <a:chExt cx="316749" cy="487360"/>
          </a:xfrm>
        </p:grpSpPr>
        <p:cxnSp>
          <p:nvCxnSpPr>
            <p:cNvPr id="143" name="Straight Connector 142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/>
          <p:cNvGrpSpPr/>
          <p:nvPr/>
        </p:nvGrpSpPr>
        <p:grpSpPr>
          <a:xfrm>
            <a:off x="5518895" y="4679565"/>
            <a:ext cx="253995" cy="487360"/>
            <a:chOff x="806824" y="5632824"/>
            <a:chExt cx="253995" cy="487360"/>
          </a:xfrm>
        </p:grpSpPr>
        <p:cxnSp>
          <p:nvCxnSpPr>
            <p:cNvPr id="150" name="Straight Connector 149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 155"/>
          <p:cNvGrpSpPr/>
          <p:nvPr/>
        </p:nvGrpSpPr>
        <p:grpSpPr>
          <a:xfrm>
            <a:off x="5842763" y="4667614"/>
            <a:ext cx="316749" cy="487360"/>
            <a:chOff x="806824" y="5632824"/>
            <a:chExt cx="316749" cy="487360"/>
          </a:xfrm>
        </p:grpSpPr>
        <p:cxnSp>
          <p:nvCxnSpPr>
            <p:cNvPr id="157" name="Straight Connector 156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" name="Group 162"/>
          <p:cNvGrpSpPr/>
          <p:nvPr/>
        </p:nvGrpSpPr>
        <p:grpSpPr>
          <a:xfrm>
            <a:off x="6228744" y="4679565"/>
            <a:ext cx="253995" cy="487360"/>
            <a:chOff x="806824" y="5632824"/>
            <a:chExt cx="253995" cy="487360"/>
          </a:xfrm>
        </p:grpSpPr>
        <p:cxnSp>
          <p:nvCxnSpPr>
            <p:cNvPr id="164" name="Straight Connector 163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9" name="Straight Arrow Connector 168"/>
          <p:cNvCxnSpPr/>
          <p:nvPr/>
        </p:nvCxnSpPr>
        <p:spPr>
          <a:xfrm>
            <a:off x="3402585" y="5384801"/>
            <a:ext cx="604977" cy="4289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>
          <a:xfrm>
            <a:off x="4139003" y="5723118"/>
            <a:ext cx="1756634" cy="4933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TextBox 172"/>
          <p:cNvSpPr txBox="1"/>
          <p:nvPr/>
        </p:nvSpPr>
        <p:spPr>
          <a:xfrm>
            <a:off x="3741560" y="6216457"/>
            <a:ext cx="95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fEventV</a:t>
            </a:r>
            <a:endParaRPr lang="en-US" sz="1200" dirty="0"/>
          </a:p>
        </p:txBody>
      </p:sp>
      <p:sp>
        <p:nvSpPr>
          <p:cNvPr id="174" name="TextBox 173"/>
          <p:cNvSpPr txBox="1"/>
          <p:nvPr/>
        </p:nvSpPr>
        <p:spPr>
          <a:xfrm>
            <a:off x="4602996" y="6216457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fParticleV</a:t>
            </a:r>
            <a:endParaRPr lang="en-US" sz="1200" dirty="0"/>
          </a:p>
        </p:txBody>
      </p:sp>
      <p:grpSp>
        <p:nvGrpSpPr>
          <p:cNvPr id="175" name="Group 174"/>
          <p:cNvGrpSpPr/>
          <p:nvPr/>
        </p:nvGrpSpPr>
        <p:grpSpPr>
          <a:xfrm>
            <a:off x="4198767" y="5723118"/>
            <a:ext cx="316749" cy="487360"/>
            <a:chOff x="806824" y="5632824"/>
            <a:chExt cx="316749" cy="487360"/>
          </a:xfrm>
        </p:grpSpPr>
        <p:cxnSp>
          <p:nvCxnSpPr>
            <p:cNvPr id="176" name="Straight Connector 175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2" name="Group 181"/>
          <p:cNvGrpSpPr/>
          <p:nvPr/>
        </p:nvGrpSpPr>
        <p:grpSpPr>
          <a:xfrm>
            <a:off x="4584748" y="5735069"/>
            <a:ext cx="253995" cy="487360"/>
            <a:chOff x="806824" y="5632824"/>
            <a:chExt cx="253995" cy="487360"/>
          </a:xfrm>
        </p:grpSpPr>
        <p:cxnSp>
          <p:nvCxnSpPr>
            <p:cNvPr id="183" name="Straight Connector 182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8" name="Group 187"/>
          <p:cNvGrpSpPr/>
          <p:nvPr/>
        </p:nvGrpSpPr>
        <p:grpSpPr>
          <a:xfrm>
            <a:off x="4908616" y="5723118"/>
            <a:ext cx="316749" cy="487360"/>
            <a:chOff x="806824" y="5632824"/>
            <a:chExt cx="316749" cy="487360"/>
          </a:xfrm>
        </p:grpSpPr>
        <p:cxnSp>
          <p:nvCxnSpPr>
            <p:cNvPr id="189" name="Straight Connector 188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5" name="Group 194"/>
          <p:cNvGrpSpPr/>
          <p:nvPr/>
        </p:nvGrpSpPr>
        <p:grpSpPr>
          <a:xfrm>
            <a:off x="5294597" y="5735069"/>
            <a:ext cx="253995" cy="487360"/>
            <a:chOff x="806824" y="5632824"/>
            <a:chExt cx="253995" cy="487360"/>
          </a:xfrm>
        </p:grpSpPr>
        <p:cxnSp>
          <p:nvCxnSpPr>
            <p:cNvPr id="196" name="Straight Connector 195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1" name="Rectangle 200"/>
          <p:cNvSpPr/>
          <p:nvPr/>
        </p:nvSpPr>
        <p:spPr>
          <a:xfrm>
            <a:off x="6820093" y="5737229"/>
            <a:ext cx="1756634" cy="4933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/>
          <p:cNvSpPr txBox="1"/>
          <p:nvPr/>
        </p:nvSpPr>
        <p:spPr>
          <a:xfrm>
            <a:off x="6422650" y="6230568"/>
            <a:ext cx="95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fEventV</a:t>
            </a:r>
            <a:endParaRPr lang="en-US" sz="1200" dirty="0"/>
          </a:p>
        </p:txBody>
      </p:sp>
      <p:sp>
        <p:nvSpPr>
          <p:cNvPr id="203" name="TextBox 202"/>
          <p:cNvSpPr txBox="1"/>
          <p:nvPr/>
        </p:nvSpPr>
        <p:spPr>
          <a:xfrm>
            <a:off x="7072421" y="6230568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fParticleV</a:t>
            </a:r>
            <a:endParaRPr lang="en-US" sz="1200" dirty="0"/>
          </a:p>
        </p:txBody>
      </p:sp>
      <p:grpSp>
        <p:nvGrpSpPr>
          <p:cNvPr id="204" name="Group 203"/>
          <p:cNvGrpSpPr/>
          <p:nvPr/>
        </p:nvGrpSpPr>
        <p:grpSpPr>
          <a:xfrm>
            <a:off x="6879857" y="5737229"/>
            <a:ext cx="62754" cy="487360"/>
            <a:chOff x="806824" y="5632824"/>
            <a:chExt cx="62754" cy="487360"/>
          </a:xfrm>
        </p:grpSpPr>
        <p:cxnSp>
          <p:nvCxnSpPr>
            <p:cNvPr id="205" name="Straight Connector 204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Group 210"/>
          <p:cNvGrpSpPr/>
          <p:nvPr/>
        </p:nvGrpSpPr>
        <p:grpSpPr>
          <a:xfrm>
            <a:off x="7011840" y="5749180"/>
            <a:ext cx="253995" cy="487360"/>
            <a:chOff x="806824" y="5632824"/>
            <a:chExt cx="253995" cy="487360"/>
          </a:xfrm>
        </p:grpSpPr>
        <p:cxnSp>
          <p:nvCxnSpPr>
            <p:cNvPr id="212" name="Straight Connector 211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/>
          <p:cNvGrpSpPr/>
          <p:nvPr/>
        </p:nvGrpSpPr>
        <p:grpSpPr>
          <a:xfrm>
            <a:off x="7335708" y="5737229"/>
            <a:ext cx="62754" cy="487360"/>
            <a:chOff x="806824" y="5632824"/>
            <a:chExt cx="62754" cy="487360"/>
          </a:xfrm>
        </p:grpSpPr>
        <p:cxnSp>
          <p:nvCxnSpPr>
            <p:cNvPr id="218" name="Straight Connector 217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oup 223"/>
          <p:cNvGrpSpPr/>
          <p:nvPr/>
        </p:nvGrpSpPr>
        <p:grpSpPr>
          <a:xfrm>
            <a:off x="7481802" y="5749180"/>
            <a:ext cx="253995" cy="487360"/>
            <a:chOff x="806824" y="5632824"/>
            <a:chExt cx="253995" cy="487360"/>
          </a:xfrm>
        </p:grpSpPr>
        <p:cxnSp>
          <p:nvCxnSpPr>
            <p:cNvPr id="225" name="Straight Connector 224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0" name="Straight Arrow Connector 229"/>
          <p:cNvCxnSpPr/>
          <p:nvPr/>
        </p:nvCxnSpPr>
        <p:spPr>
          <a:xfrm>
            <a:off x="6013924" y="5979720"/>
            <a:ext cx="72234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2" name="TextBox 231"/>
          <p:cNvSpPr txBox="1"/>
          <p:nvPr/>
        </p:nvSpPr>
        <p:spPr>
          <a:xfrm>
            <a:off x="3868559" y="2725938"/>
            <a:ext cx="778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Use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3590945" y="4623829"/>
            <a:ext cx="105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Compact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3138897" y="5867208"/>
            <a:ext cx="105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Compact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5996621" y="5536292"/>
            <a:ext cx="778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Move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932937" y="2547616"/>
            <a:ext cx="336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958381" y="4832937"/>
            <a:ext cx="336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5024677" y="4390615"/>
            <a:ext cx="336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239" name="TextBox 238"/>
          <p:cNvSpPr txBox="1"/>
          <p:nvPr/>
        </p:nvSpPr>
        <p:spPr>
          <a:xfrm>
            <a:off x="6818603" y="5412260"/>
            <a:ext cx="336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  <p:sp>
        <p:nvSpPr>
          <p:cNvPr id="240" name="TextBox 239"/>
          <p:cNvSpPr txBox="1"/>
          <p:nvPr/>
        </p:nvSpPr>
        <p:spPr>
          <a:xfrm>
            <a:off x="4150955" y="5459467"/>
            <a:ext cx="336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374405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dispatching overheads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97561"/>
          </a:xfrm>
        </p:spPr>
        <p:txBody>
          <a:bodyPr/>
          <a:lstStyle/>
          <a:p>
            <a:r>
              <a:rPr lang="en-US" dirty="0" smtClean="0"/>
              <a:t>Track selection according some criteria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8220-29BC-DE4A-8620-DE507112AF49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44269" y="2824715"/>
            <a:ext cx="2273377" cy="4933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6826" y="3318054"/>
            <a:ext cx="95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fEventV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408262" y="3318054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fParticleV</a:t>
            </a:r>
            <a:endParaRPr lang="en-US" sz="12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1004033" y="2824715"/>
            <a:ext cx="316749" cy="487360"/>
            <a:chOff x="806824" y="5632824"/>
            <a:chExt cx="316749" cy="48736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1390014" y="2836666"/>
            <a:ext cx="253995" cy="487360"/>
            <a:chOff x="806824" y="5632824"/>
            <a:chExt cx="253995" cy="48736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2670138" y="3312075"/>
            <a:ext cx="412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…</a:t>
            </a:r>
            <a:endParaRPr lang="en-US" sz="1200" dirty="0"/>
          </a:p>
        </p:txBody>
      </p:sp>
      <p:grpSp>
        <p:nvGrpSpPr>
          <p:cNvPr id="69" name="Group 68"/>
          <p:cNvGrpSpPr/>
          <p:nvPr/>
        </p:nvGrpSpPr>
        <p:grpSpPr>
          <a:xfrm>
            <a:off x="2099863" y="2836666"/>
            <a:ext cx="253995" cy="487360"/>
            <a:chOff x="806824" y="5632824"/>
            <a:chExt cx="253995" cy="487360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Content Placeholder 2"/>
          <p:cNvSpPr txBox="1">
            <a:spLocks/>
          </p:cNvSpPr>
          <p:nvPr/>
        </p:nvSpPr>
        <p:spPr>
          <a:xfrm>
            <a:off x="609600" y="3756378"/>
            <a:ext cx="8229600" cy="1097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Tracks have to be copied to a receiver during rescheduling</a:t>
            </a:r>
            <a:endParaRPr lang="en-US" sz="24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391295" y="3076222"/>
            <a:ext cx="15052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955559" y="5093765"/>
            <a:ext cx="2262087" cy="4933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558116" y="5587104"/>
            <a:ext cx="95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fEventV</a:t>
            </a:r>
            <a:endParaRPr lang="en-US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1419552" y="5587104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fParticleV</a:t>
            </a:r>
            <a:endParaRPr lang="en-US" sz="1200" dirty="0"/>
          </a:p>
        </p:txBody>
      </p:sp>
      <p:grpSp>
        <p:nvGrpSpPr>
          <p:cNvPr id="80" name="Group 79"/>
          <p:cNvGrpSpPr/>
          <p:nvPr/>
        </p:nvGrpSpPr>
        <p:grpSpPr>
          <a:xfrm>
            <a:off x="1015323" y="5093765"/>
            <a:ext cx="316749" cy="487360"/>
            <a:chOff x="806824" y="5632824"/>
            <a:chExt cx="316749" cy="487360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1401304" y="5105716"/>
            <a:ext cx="253995" cy="487360"/>
            <a:chOff x="806824" y="5632824"/>
            <a:chExt cx="253995" cy="487360"/>
          </a:xfrm>
        </p:grpSpPr>
        <p:cxnSp>
          <p:nvCxnSpPr>
            <p:cNvPr id="88" name="Straight Connector 87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Box 92"/>
          <p:cNvSpPr txBox="1"/>
          <p:nvPr/>
        </p:nvSpPr>
        <p:spPr>
          <a:xfrm>
            <a:off x="2709650" y="5581125"/>
            <a:ext cx="412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…</a:t>
            </a:r>
            <a:endParaRPr lang="en-US" sz="1200" dirty="0"/>
          </a:p>
        </p:txBody>
      </p:sp>
      <p:grpSp>
        <p:nvGrpSpPr>
          <p:cNvPr id="94" name="Group 93"/>
          <p:cNvGrpSpPr/>
          <p:nvPr/>
        </p:nvGrpSpPr>
        <p:grpSpPr>
          <a:xfrm>
            <a:off x="1725172" y="5093765"/>
            <a:ext cx="316749" cy="487360"/>
            <a:chOff x="806824" y="5632824"/>
            <a:chExt cx="316749" cy="487360"/>
          </a:xfrm>
        </p:grpSpPr>
        <p:cxnSp>
          <p:nvCxnSpPr>
            <p:cNvPr id="95" name="Straight Connector 94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Group 100"/>
          <p:cNvGrpSpPr/>
          <p:nvPr/>
        </p:nvGrpSpPr>
        <p:grpSpPr>
          <a:xfrm>
            <a:off x="2111153" y="5105716"/>
            <a:ext cx="253995" cy="487360"/>
            <a:chOff x="806824" y="5632824"/>
            <a:chExt cx="253995" cy="487360"/>
          </a:xfrm>
        </p:grpSpPr>
        <p:cxnSp>
          <p:nvCxnSpPr>
            <p:cNvPr id="102" name="Straight Connector 101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7" name="Straight Arrow Connector 106"/>
          <p:cNvCxnSpPr/>
          <p:nvPr/>
        </p:nvCxnSpPr>
        <p:spPr>
          <a:xfrm flipV="1">
            <a:off x="3402585" y="5006939"/>
            <a:ext cx="1505264" cy="225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5073150" y="4667614"/>
            <a:ext cx="1756634" cy="4933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4675707" y="5160953"/>
            <a:ext cx="95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fEventV</a:t>
            </a:r>
            <a:endParaRPr lang="en-US" sz="1200" dirty="0"/>
          </a:p>
        </p:txBody>
      </p:sp>
      <p:sp>
        <p:nvSpPr>
          <p:cNvPr id="141" name="TextBox 140"/>
          <p:cNvSpPr txBox="1"/>
          <p:nvPr/>
        </p:nvSpPr>
        <p:spPr>
          <a:xfrm>
            <a:off x="5537143" y="5160953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fParticleV</a:t>
            </a:r>
            <a:endParaRPr lang="en-US" sz="1200" dirty="0"/>
          </a:p>
        </p:txBody>
      </p:sp>
      <p:grpSp>
        <p:nvGrpSpPr>
          <p:cNvPr id="142" name="Group 141"/>
          <p:cNvGrpSpPr/>
          <p:nvPr/>
        </p:nvGrpSpPr>
        <p:grpSpPr>
          <a:xfrm>
            <a:off x="5132914" y="4667614"/>
            <a:ext cx="316749" cy="487360"/>
            <a:chOff x="806824" y="5632824"/>
            <a:chExt cx="316749" cy="487360"/>
          </a:xfrm>
        </p:grpSpPr>
        <p:cxnSp>
          <p:nvCxnSpPr>
            <p:cNvPr id="143" name="Straight Connector 142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/>
          <p:cNvGrpSpPr/>
          <p:nvPr/>
        </p:nvGrpSpPr>
        <p:grpSpPr>
          <a:xfrm>
            <a:off x="5518895" y="4679565"/>
            <a:ext cx="253995" cy="487360"/>
            <a:chOff x="806824" y="5632824"/>
            <a:chExt cx="253995" cy="487360"/>
          </a:xfrm>
        </p:grpSpPr>
        <p:cxnSp>
          <p:nvCxnSpPr>
            <p:cNvPr id="150" name="Straight Connector 149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 155"/>
          <p:cNvGrpSpPr/>
          <p:nvPr/>
        </p:nvGrpSpPr>
        <p:grpSpPr>
          <a:xfrm>
            <a:off x="5842763" y="4667614"/>
            <a:ext cx="316749" cy="487360"/>
            <a:chOff x="806824" y="5632824"/>
            <a:chExt cx="316749" cy="487360"/>
          </a:xfrm>
        </p:grpSpPr>
        <p:cxnSp>
          <p:nvCxnSpPr>
            <p:cNvPr id="157" name="Straight Connector 156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" name="Group 162"/>
          <p:cNvGrpSpPr/>
          <p:nvPr/>
        </p:nvGrpSpPr>
        <p:grpSpPr>
          <a:xfrm>
            <a:off x="6228744" y="4679565"/>
            <a:ext cx="253995" cy="487360"/>
            <a:chOff x="806824" y="5632824"/>
            <a:chExt cx="253995" cy="487360"/>
          </a:xfrm>
        </p:grpSpPr>
        <p:cxnSp>
          <p:nvCxnSpPr>
            <p:cNvPr id="164" name="Straight Connector 163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9" name="Straight Arrow Connector 168"/>
          <p:cNvCxnSpPr/>
          <p:nvPr/>
        </p:nvCxnSpPr>
        <p:spPr>
          <a:xfrm>
            <a:off x="3402585" y="5384801"/>
            <a:ext cx="1505264" cy="5841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Rectangle 200"/>
          <p:cNvSpPr/>
          <p:nvPr/>
        </p:nvSpPr>
        <p:spPr>
          <a:xfrm>
            <a:off x="5070329" y="5737229"/>
            <a:ext cx="1756634" cy="4933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/>
          <p:cNvSpPr txBox="1"/>
          <p:nvPr/>
        </p:nvSpPr>
        <p:spPr>
          <a:xfrm>
            <a:off x="4672886" y="6230568"/>
            <a:ext cx="95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fEventV</a:t>
            </a:r>
            <a:endParaRPr lang="en-US" sz="1200" dirty="0"/>
          </a:p>
        </p:txBody>
      </p:sp>
      <p:sp>
        <p:nvSpPr>
          <p:cNvPr id="203" name="TextBox 202"/>
          <p:cNvSpPr txBox="1"/>
          <p:nvPr/>
        </p:nvSpPr>
        <p:spPr>
          <a:xfrm>
            <a:off x="5322657" y="6230568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fParticleV</a:t>
            </a:r>
            <a:endParaRPr lang="en-US" sz="1200" dirty="0"/>
          </a:p>
        </p:txBody>
      </p:sp>
      <p:grpSp>
        <p:nvGrpSpPr>
          <p:cNvPr id="204" name="Group 203"/>
          <p:cNvGrpSpPr/>
          <p:nvPr/>
        </p:nvGrpSpPr>
        <p:grpSpPr>
          <a:xfrm>
            <a:off x="5130093" y="5737229"/>
            <a:ext cx="62754" cy="487360"/>
            <a:chOff x="806824" y="5632824"/>
            <a:chExt cx="62754" cy="487360"/>
          </a:xfrm>
        </p:grpSpPr>
        <p:cxnSp>
          <p:nvCxnSpPr>
            <p:cNvPr id="205" name="Straight Connector 204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Group 210"/>
          <p:cNvGrpSpPr/>
          <p:nvPr/>
        </p:nvGrpSpPr>
        <p:grpSpPr>
          <a:xfrm>
            <a:off x="5262076" y="5749180"/>
            <a:ext cx="253995" cy="487360"/>
            <a:chOff x="806824" y="5632824"/>
            <a:chExt cx="253995" cy="487360"/>
          </a:xfrm>
        </p:grpSpPr>
        <p:cxnSp>
          <p:nvCxnSpPr>
            <p:cNvPr id="212" name="Straight Connector 211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/>
          <p:cNvGrpSpPr/>
          <p:nvPr/>
        </p:nvGrpSpPr>
        <p:grpSpPr>
          <a:xfrm>
            <a:off x="5585944" y="5737229"/>
            <a:ext cx="62754" cy="487360"/>
            <a:chOff x="806824" y="5632824"/>
            <a:chExt cx="62754" cy="487360"/>
          </a:xfrm>
        </p:grpSpPr>
        <p:cxnSp>
          <p:nvCxnSpPr>
            <p:cNvPr id="218" name="Straight Connector 217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oup 223"/>
          <p:cNvGrpSpPr/>
          <p:nvPr/>
        </p:nvGrpSpPr>
        <p:grpSpPr>
          <a:xfrm>
            <a:off x="5732038" y="5749180"/>
            <a:ext cx="253995" cy="487360"/>
            <a:chOff x="806824" y="5632824"/>
            <a:chExt cx="253995" cy="487360"/>
          </a:xfrm>
        </p:grpSpPr>
        <p:cxnSp>
          <p:nvCxnSpPr>
            <p:cNvPr id="225" name="Straight Connector 224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2" name="TextBox 231"/>
          <p:cNvSpPr txBox="1"/>
          <p:nvPr/>
        </p:nvSpPr>
        <p:spPr>
          <a:xfrm>
            <a:off x="3402585" y="2725938"/>
            <a:ext cx="12449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Reshuffle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3590945" y="4694384"/>
            <a:ext cx="105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Copy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3590945" y="5734408"/>
            <a:ext cx="105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Copy</a:t>
            </a:r>
            <a:endParaRPr lang="en-US" sz="1600" dirty="0">
              <a:solidFill>
                <a:srgbClr val="0000FF"/>
              </a:solidFill>
            </a:endParaRPr>
          </a:p>
        </p:txBody>
      </p:sp>
      <p:grpSp>
        <p:nvGrpSpPr>
          <p:cNvPr id="155" name="Group 154"/>
          <p:cNvGrpSpPr/>
          <p:nvPr/>
        </p:nvGrpSpPr>
        <p:grpSpPr>
          <a:xfrm>
            <a:off x="1717537" y="2836666"/>
            <a:ext cx="316749" cy="487360"/>
            <a:chOff x="806824" y="5632824"/>
            <a:chExt cx="316749" cy="487360"/>
          </a:xfrm>
        </p:grpSpPr>
        <p:cxnSp>
          <p:nvCxnSpPr>
            <p:cNvPr id="170" name="Straight Connector 169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Rectangle 219"/>
          <p:cNvSpPr/>
          <p:nvPr/>
        </p:nvSpPr>
        <p:spPr>
          <a:xfrm>
            <a:off x="5061860" y="2836005"/>
            <a:ext cx="2273377" cy="4933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TextBox 220"/>
          <p:cNvSpPr txBox="1"/>
          <p:nvPr/>
        </p:nvSpPr>
        <p:spPr>
          <a:xfrm>
            <a:off x="4664417" y="3329344"/>
            <a:ext cx="95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fEventV</a:t>
            </a:r>
            <a:endParaRPr lang="en-US" sz="1200" dirty="0"/>
          </a:p>
        </p:txBody>
      </p:sp>
      <p:sp>
        <p:nvSpPr>
          <p:cNvPr id="222" name="TextBox 221"/>
          <p:cNvSpPr txBox="1"/>
          <p:nvPr/>
        </p:nvSpPr>
        <p:spPr>
          <a:xfrm>
            <a:off x="5525853" y="3329344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fParticleV</a:t>
            </a:r>
            <a:endParaRPr lang="en-US" sz="1200" dirty="0"/>
          </a:p>
        </p:txBody>
      </p:sp>
      <p:grpSp>
        <p:nvGrpSpPr>
          <p:cNvPr id="223" name="Group 222"/>
          <p:cNvGrpSpPr/>
          <p:nvPr/>
        </p:nvGrpSpPr>
        <p:grpSpPr>
          <a:xfrm>
            <a:off x="5121624" y="2836005"/>
            <a:ext cx="316749" cy="487360"/>
            <a:chOff x="806824" y="5632824"/>
            <a:chExt cx="316749" cy="487360"/>
          </a:xfrm>
        </p:grpSpPr>
        <p:cxnSp>
          <p:nvCxnSpPr>
            <p:cNvPr id="231" name="Straight Connector 230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1" name="Group 240"/>
          <p:cNvGrpSpPr/>
          <p:nvPr/>
        </p:nvGrpSpPr>
        <p:grpSpPr>
          <a:xfrm>
            <a:off x="5507605" y="2847956"/>
            <a:ext cx="253995" cy="487360"/>
            <a:chOff x="806824" y="5632824"/>
            <a:chExt cx="253995" cy="487360"/>
          </a:xfrm>
        </p:grpSpPr>
        <p:cxnSp>
          <p:nvCxnSpPr>
            <p:cNvPr id="242" name="Straight Connector 241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7" name="TextBox 246"/>
          <p:cNvSpPr txBox="1"/>
          <p:nvPr/>
        </p:nvSpPr>
        <p:spPr>
          <a:xfrm>
            <a:off x="6787729" y="3323365"/>
            <a:ext cx="412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…</a:t>
            </a:r>
            <a:endParaRPr lang="en-US" sz="1200" dirty="0"/>
          </a:p>
        </p:txBody>
      </p:sp>
      <p:grpSp>
        <p:nvGrpSpPr>
          <p:cNvPr id="248" name="Group 247"/>
          <p:cNvGrpSpPr/>
          <p:nvPr/>
        </p:nvGrpSpPr>
        <p:grpSpPr>
          <a:xfrm>
            <a:off x="6217454" y="2847956"/>
            <a:ext cx="253995" cy="487360"/>
            <a:chOff x="806824" y="5632824"/>
            <a:chExt cx="253995" cy="487360"/>
          </a:xfrm>
        </p:grpSpPr>
        <p:cxnSp>
          <p:nvCxnSpPr>
            <p:cNvPr id="249" name="Straight Connector 248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 w="31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1" name="Group 260"/>
          <p:cNvGrpSpPr/>
          <p:nvPr/>
        </p:nvGrpSpPr>
        <p:grpSpPr>
          <a:xfrm>
            <a:off x="5824135" y="2847956"/>
            <a:ext cx="316749" cy="487360"/>
            <a:chOff x="806824" y="5632824"/>
            <a:chExt cx="316749" cy="487360"/>
          </a:xfrm>
        </p:grpSpPr>
        <p:cxnSp>
          <p:nvCxnSpPr>
            <p:cNvPr id="262" name="Straight Connector 261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841DB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TextBox 267"/>
          <p:cNvSpPr txBox="1"/>
          <p:nvPr/>
        </p:nvSpPr>
        <p:spPr>
          <a:xfrm>
            <a:off x="921689" y="2536473"/>
            <a:ext cx="336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5070329" y="2536473"/>
            <a:ext cx="336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923335" y="4800105"/>
            <a:ext cx="336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271" name="TextBox 270"/>
          <p:cNvSpPr txBox="1"/>
          <p:nvPr/>
        </p:nvSpPr>
        <p:spPr>
          <a:xfrm>
            <a:off x="5024677" y="4390615"/>
            <a:ext cx="336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  <p:sp>
        <p:nvSpPr>
          <p:cNvPr id="272" name="TextBox 271"/>
          <p:cNvSpPr txBox="1"/>
          <p:nvPr/>
        </p:nvSpPr>
        <p:spPr>
          <a:xfrm>
            <a:off x="5047750" y="5440482"/>
            <a:ext cx="336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3554985" y="4667614"/>
            <a:ext cx="5131815" cy="1696497"/>
            <a:chOff x="3554985" y="4667614"/>
            <a:chExt cx="5131815" cy="1696497"/>
          </a:xfrm>
        </p:grpSpPr>
        <p:sp>
          <p:nvSpPr>
            <p:cNvPr id="273" name="TextBox 272"/>
            <p:cNvSpPr txBox="1"/>
            <p:nvPr/>
          </p:nvSpPr>
          <p:spPr>
            <a:xfrm>
              <a:off x="6993654" y="5255816"/>
              <a:ext cx="1693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multithreaded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74" name="Straight Arrow Connector 273"/>
            <p:cNvCxnSpPr/>
            <p:nvPr/>
          </p:nvCxnSpPr>
          <p:spPr>
            <a:xfrm>
              <a:off x="3554985" y="4667614"/>
              <a:ext cx="1352864" cy="18632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Arrow Connector 274"/>
            <p:cNvCxnSpPr/>
            <p:nvPr/>
          </p:nvCxnSpPr>
          <p:spPr>
            <a:xfrm flipV="1">
              <a:off x="3554985" y="6103740"/>
              <a:ext cx="1341574" cy="26037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93603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scheduler has to apply policies to:</a:t>
            </a:r>
            <a:endParaRPr lang="en-US" dirty="0"/>
          </a:p>
          <a:p>
            <a:pPr lvl="1"/>
            <a:r>
              <a:rPr lang="en-US" dirty="0"/>
              <a:t>Provide work balancing (concurrency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Single work queue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Keep memory under </a:t>
            </a:r>
            <a:r>
              <a:rPr lang="en-US" dirty="0" smtClean="0"/>
              <a:t>control</a:t>
            </a:r>
          </a:p>
          <a:p>
            <a:pPr lvl="2"/>
            <a:r>
              <a:rPr lang="en-US" dirty="0" smtClean="0"/>
              <a:t>Buffering limited number of events</a:t>
            </a:r>
          </a:p>
          <a:p>
            <a:pPr lvl="2"/>
            <a:r>
              <a:rPr lang="en-US" dirty="0" smtClean="0"/>
              <a:t>Prioritizing events, prioritizing I/O</a:t>
            </a:r>
          </a:p>
          <a:p>
            <a:pPr lvl="2"/>
            <a:r>
              <a:rPr lang="en-US" dirty="0" smtClean="0"/>
              <a:t>Issuing event flushing actions</a:t>
            </a:r>
            <a:endParaRPr lang="en-US" dirty="0"/>
          </a:p>
          <a:p>
            <a:pPr lvl="1"/>
            <a:r>
              <a:rPr lang="en-US" dirty="0"/>
              <a:t>Keep the vectors up (most of the time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Optimize vector size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Too large: </a:t>
            </a:r>
            <a:r>
              <a:rPr lang="en-US" dirty="0" smtClean="0"/>
              <a:t>to many pending </a:t>
            </a:r>
            <a:r>
              <a:rPr lang="en-US" dirty="0" smtClean="0"/>
              <a:t>baskets</a:t>
            </a:r>
            <a:endParaRPr lang="en-US" dirty="0" smtClean="0"/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Too </a:t>
            </a:r>
            <a:r>
              <a:rPr lang="en-US" dirty="0" smtClean="0">
                <a:solidFill>
                  <a:srgbClr val="FF0000"/>
                </a:solidFill>
              </a:rPr>
              <a:t>small: </a:t>
            </a:r>
            <a:r>
              <a:rPr lang="en-US" dirty="0" smtClean="0"/>
              <a:t>inefficient </a:t>
            </a:r>
            <a:r>
              <a:rPr lang="en-US" dirty="0" err="1" smtClean="0"/>
              <a:t>vectorization</a:t>
            </a:r>
            <a:endParaRPr lang="en-US" dirty="0"/>
          </a:p>
          <a:p>
            <a:pPr lvl="2"/>
            <a:r>
              <a:rPr lang="en-US" dirty="0" smtClean="0"/>
              <a:t>Trigger postponing tracks or tracking with scalar algorithms</a:t>
            </a:r>
          </a:p>
          <a:p>
            <a:r>
              <a:rPr lang="en-US" dirty="0" smtClean="0"/>
              <a:t>Sensors/triggers</a:t>
            </a:r>
          </a:p>
          <a:p>
            <a:pPr lvl="1"/>
            <a:r>
              <a:rPr lang="en-US" dirty="0" smtClean="0"/>
              <a:t>Work queue size thresholds</a:t>
            </a:r>
          </a:p>
          <a:p>
            <a:pPr lvl="1"/>
            <a:r>
              <a:rPr lang="en-US" dirty="0" smtClean="0"/>
              <a:t>Memory threshold</a:t>
            </a:r>
          </a:p>
          <a:p>
            <a:pPr lvl="1"/>
            <a:r>
              <a:rPr lang="en-US" dirty="0" smtClean="0"/>
              <a:t>Vector size threshold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70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899" y="3042819"/>
            <a:ext cx="4343046" cy="3257285"/>
          </a:xfrm>
          <a:prstGeom prst="rect">
            <a:avLst/>
          </a:prstGeom>
        </p:spPr>
      </p:pic>
      <p:pic>
        <p:nvPicPr>
          <p:cNvPr id="11" name="Picture 10" descr="bottleneck_new_de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31" y="4006828"/>
            <a:ext cx="5129712" cy="20292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Scalability for MT is challenging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882298" y="2270638"/>
            <a:ext cx="4261702" cy="78770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800" i="1" dirty="0"/>
              <a:t>1000 events with 100 tracks each, measured on a 24-core dual socket E5-2695 v2 @ 2.40GHz (IVB)</a:t>
            </a:r>
            <a:r>
              <a:rPr lang="en-US" sz="2800" i="1" dirty="0" smtClean="0"/>
              <a:t>.</a:t>
            </a:r>
            <a:endParaRPr lang="en-US" sz="28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9302-6EF3-6649-A140-998A56D792B6}" type="slidenum">
              <a:rPr lang="en-US" smtClean="0"/>
              <a:t>13</a:t>
            </a:fld>
            <a:endParaRPr lang="en-US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97931" y="1751626"/>
            <a:ext cx="4818206" cy="209030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Performance is constantly monitored </a:t>
            </a:r>
          </a:p>
          <a:p>
            <a:pPr lvl="1"/>
            <a:r>
              <a:rPr lang="en-US" sz="2400" dirty="0" smtClean="0"/>
              <a:t>Jenkins module run daily</a:t>
            </a:r>
            <a:endParaRPr lang="en-US" dirty="0" smtClean="0"/>
          </a:p>
          <a:p>
            <a:r>
              <a:rPr lang="en-US" sz="2800" dirty="0" smtClean="0"/>
              <a:t>Allows detecting and fixing bottlenecks</a:t>
            </a:r>
          </a:p>
          <a:p>
            <a:r>
              <a:rPr lang="en-US" sz="2800" dirty="0" smtClean="0"/>
              <a:t>Amdahl still high due to </a:t>
            </a:r>
            <a:r>
              <a:rPr lang="en-US" sz="2800" dirty="0" err="1" smtClean="0"/>
              <a:t>criticity</a:t>
            </a:r>
            <a:r>
              <a:rPr lang="en-US" sz="2800" dirty="0" smtClean="0"/>
              <a:t> of basket-to-queue dispatching operations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35260" y="4503684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Bottleneck due to dynamic object allocation of navigation states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5866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“Fast” physics and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303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Optimizing </a:t>
            </a:r>
            <a:r>
              <a:rPr lang="en-US" dirty="0"/>
              <a:t>the performance of GEANT4 physics will </a:t>
            </a:r>
            <a:r>
              <a:rPr lang="en-US" dirty="0" smtClean="0"/>
              <a:t>have a </a:t>
            </a:r>
            <a:r>
              <a:rPr lang="en-US" dirty="0" smtClean="0">
                <a:solidFill>
                  <a:srgbClr val="0000FF"/>
                </a:solidFill>
              </a:rPr>
              <a:t>long path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b="1" dirty="0" smtClean="0"/>
              <a:t>Goal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smtClean="0"/>
              <a:t>compact, simple and </a:t>
            </a:r>
            <a:r>
              <a:rPr lang="en-US" dirty="0" smtClean="0"/>
              <a:t>realistic physics to study the prototype concepts and behavior</a:t>
            </a:r>
          </a:p>
          <a:p>
            <a:r>
              <a:rPr lang="en-US" b="1" dirty="0" smtClean="0"/>
              <a:t>Requirements:</a:t>
            </a:r>
            <a:r>
              <a:rPr lang="en-US" dirty="0" smtClean="0"/>
              <a:t> </a:t>
            </a:r>
            <a:r>
              <a:rPr lang="en-US" dirty="0" smtClean="0"/>
              <a:t>reproduce</a:t>
            </a:r>
            <a:r>
              <a:rPr lang="en-US" dirty="0" smtClean="0"/>
              <a:t> physics well enough to study the prototype behavior</a:t>
            </a:r>
            <a:endParaRPr lang="en-US" dirty="0" smtClean="0"/>
          </a:p>
          <a:p>
            <a:pPr lvl="1"/>
            <a:r>
              <a:rPr lang="en-US" dirty="0"/>
              <a:t>energy deposit, track </a:t>
            </a:r>
            <a:r>
              <a:rPr lang="en-US" dirty="0" smtClean="0"/>
              <a:t> length</a:t>
            </a:r>
            <a:r>
              <a:rPr lang="en-US" dirty="0"/>
              <a:t>, # steps, # secondary tracks, etc. </a:t>
            </a:r>
            <a:endParaRPr lang="en-US" dirty="0" smtClean="0"/>
          </a:p>
          <a:p>
            <a:r>
              <a:rPr lang="en-US" b="1" dirty="0" smtClean="0"/>
              <a:t>Implementation: </a:t>
            </a:r>
            <a:endParaRPr lang="en-US" b="1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tabulated vales of x-sections</a:t>
            </a:r>
            <a:r>
              <a:rPr lang="en-US" dirty="0"/>
              <a:t>(+</a:t>
            </a:r>
            <a:r>
              <a:rPr lang="en-US" dirty="0" err="1"/>
              <a:t>dE</a:t>
            </a:r>
            <a:r>
              <a:rPr lang="en-US" dirty="0"/>
              <a:t>/dx) from any GEANT4 physics list for </a:t>
            </a:r>
            <a:r>
              <a:rPr lang="en-US" dirty="0" smtClean="0"/>
              <a:t>all </a:t>
            </a:r>
            <a:r>
              <a:rPr lang="en-US" dirty="0"/>
              <a:t>particles and all elements over a flexible energy grid </a:t>
            </a:r>
            <a:r>
              <a:rPr lang="en-US" dirty="0" smtClean="0"/>
              <a:t>(EM and </a:t>
            </a:r>
            <a:r>
              <a:rPr lang="en-US" dirty="0" err="1" smtClean="0"/>
              <a:t>hadronic</a:t>
            </a:r>
            <a:r>
              <a:rPr lang="en-US" dirty="0" smtClean="0"/>
              <a:t> processes)</a:t>
            </a:r>
            <a:endParaRPr lang="en-US" dirty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flexible </a:t>
            </a:r>
            <a:r>
              <a:rPr lang="en-US" dirty="0">
                <a:solidFill>
                  <a:srgbClr val="0000FF"/>
                </a:solidFill>
              </a:rPr>
              <a:t>number of final states </a:t>
            </a:r>
            <a:r>
              <a:rPr lang="en-US" dirty="0"/>
              <a:t>for all particles, all active reactions, all elements are also extracted from GEANT4 and stored in tables </a:t>
            </a:r>
          </a:p>
          <a:p>
            <a:pPr lvl="1"/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9302-6EF3-6649-A140-998A56D792B6}" type="slidenum">
              <a:rPr lang="en-US" smtClean="0"/>
              <a:t>14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842953" y="4594861"/>
            <a:ext cx="2640782" cy="1688361"/>
            <a:chOff x="573073" y="5080574"/>
            <a:chExt cx="2640782" cy="1688361"/>
          </a:xfrm>
        </p:grpSpPr>
        <p:sp>
          <p:nvSpPr>
            <p:cNvPr id="4" name="Rectangle 3"/>
            <p:cNvSpPr/>
            <p:nvPr/>
          </p:nvSpPr>
          <p:spPr>
            <a:xfrm>
              <a:off x="573073" y="5080574"/>
              <a:ext cx="1208100" cy="758988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GEANT4</a:t>
              </a:r>
            </a:p>
            <a:p>
              <a:pPr algn="ctr"/>
              <a:r>
                <a:rPr lang="en-US" sz="1400" dirty="0" smtClean="0"/>
                <a:t>Geant4 physics</a:t>
              </a:r>
              <a:endParaRPr lang="en-US" sz="14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990266" y="5080574"/>
              <a:ext cx="1223589" cy="758988"/>
            </a:xfrm>
            <a:prstGeom prst="rect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GEANT4</a:t>
              </a:r>
            </a:p>
            <a:p>
              <a:pPr algn="ctr"/>
              <a:r>
                <a:rPr lang="en-US" sz="1400" dirty="0" err="1" smtClean="0"/>
                <a:t>TabXsec</a:t>
              </a:r>
              <a:r>
                <a:rPr lang="en-US" sz="1400" dirty="0" smtClean="0"/>
                <a:t> physics</a:t>
              </a:r>
              <a:endParaRPr lang="en-US" sz="14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73073" y="6009947"/>
              <a:ext cx="1208100" cy="758988"/>
            </a:xfrm>
            <a:prstGeom prst="rect">
              <a:avLst/>
            </a:prstGeom>
            <a:solidFill>
              <a:srgbClr val="1AFF1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>
                  <a:solidFill>
                    <a:schemeClr val="tx1"/>
                  </a:solidFill>
                </a:rPr>
                <a:t>GeantV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err="1" smtClean="0">
                  <a:solidFill>
                    <a:schemeClr val="tx1"/>
                  </a:solidFill>
                </a:rPr>
                <a:t>TabXsec</a:t>
              </a:r>
              <a:r>
                <a:rPr lang="en-US" sz="1400" dirty="0" smtClean="0">
                  <a:solidFill>
                    <a:schemeClr val="tx1"/>
                  </a:solidFill>
                </a:rPr>
                <a:t> physics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990266" y="6009947"/>
              <a:ext cx="1223589" cy="75898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GeantV</a:t>
              </a:r>
              <a:endParaRPr lang="en-US" sz="1400" dirty="0" smtClean="0"/>
            </a:p>
            <a:p>
              <a:pPr algn="ctr"/>
              <a:r>
                <a:rPr lang="en-US" sz="1400" dirty="0" smtClean="0"/>
                <a:t>Optimized physics</a:t>
              </a:r>
              <a:endParaRPr lang="en-US" sz="1400" dirty="0"/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4530561"/>
            <a:ext cx="5235056" cy="203476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Status: </a:t>
            </a:r>
          </a:p>
          <a:p>
            <a:pPr lvl="1"/>
            <a:r>
              <a:rPr lang="en-US" dirty="0" smtClean="0"/>
              <a:t>a complete particle </a:t>
            </a:r>
            <a:r>
              <a:rPr lang="en-US" dirty="0" smtClean="0"/>
              <a:t>transport </a:t>
            </a:r>
            <a:r>
              <a:rPr lang="en-US" dirty="0" smtClean="0"/>
              <a:t>has been implemented based on these tables both behind the prototype and behind GEANT4 </a:t>
            </a:r>
          </a:p>
          <a:p>
            <a:pPr lvl="1"/>
            <a:r>
              <a:rPr lang="en-US" dirty="0"/>
              <a:t>possible to test new concepts, performance relative to GEANT4 tracking </a:t>
            </a:r>
          </a:p>
          <a:p>
            <a:pPr lvl="1"/>
            <a:r>
              <a:rPr lang="en-US" dirty="0"/>
              <a:t>individual physics processes can be replaced by their optimized version </a:t>
            </a:r>
            <a:r>
              <a:rPr lang="en-US" dirty="0" smtClean="0"/>
              <a:t>when ready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2231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performance 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216822" cy="265078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Is overhead larger than gain?</a:t>
            </a:r>
          </a:p>
          <a:p>
            <a:r>
              <a:rPr lang="en-US" dirty="0" smtClean="0"/>
              <a:t>Simple </a:t>
            </a:r>
            <a:r>
              <a:rPr lang="en-US" dirty="0" smtClean="0"/>
              <a:t>example imported from GEANT4 novice examples</a:t>
            </a:r>
          </a:p>
          <a:p>
            <a:pPr lvl="1"/>
            <a:r>
              <a:rPr lang="en-US" dirty="0" err="1" smtClean="0"/>
              <a:t>Scintillator+absorber</a:t>
            </a:r>
            <a:r>
              <a:rPr lang="en-US" dirty="0" smtClean="0"/>
              <a:t> calorimeter</a:t>
            </a:r>
          </a:p>
          <a:p>
            <a:pPr lvl="1"/>
            <a:r>
              <a:rPr lang="en-US" dirty="0" smtClean="0"/>
              <a:t>30 MeV to 30 </a:t>
            </a:r>
            <a:r>
              <a:rPr lang="en-US" dirty="0" err="1" smtClean="0"/>
              <a:t>GeV</a:t>
            </a:r>
            <a:r>
              <a:rPr lang="en-US" dirty="0" smtClean="0"/>
              <a:t> electrons, 100K primaries</a:t>
            </a:r>
          </a:p>
          <a:p>
            <a:pPr lvl="1"/>
            <a:r>
              <a:rPr lang="en-US" dirty="0" smtClean="0"/>
              <a:t>Physics reproduced, small differences to be investigated for the highest energy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Single thread performance expected </a:t>
            </a:r>
            <a:r>
              <a:rPr lang="en-US" dirty="0" smtClean="0">
                <a:solidFill>
                  <a:srgbClr val="008000"/>
                </a:solidFill>
              </a:rPr>
              <a:t>to </a:t>
            </a:r>
            <a:r>
              <a:rPr lang="en-US" dirty="0" smtClean="0">
                <a:solidFill>
                  <a:srgbClr val="008000"/>
                </a:solidFill>
              </a:rPr>
              <a:t>increase </a:t>
            </a:r>
            <a:r>
              <a:rPr lang="en-US" dirty="0" smtClean="0">
                <a:solidFill>
                  <a:srgbClr val="008000"/>
                </a:solidFill>
              </a:rPr>
              <a:t>with the setup </a:t>
            </a:r>
            <a:r>
              <a:rPr lang="en-US" dirty="0" smtClean="0">
                <a:solidFill>
                  <a:srgbClr val="008000"/>
                </a:solidFill>
              </a:rPr>
              <a:t>complexity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Evolve the example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9302-6EF3-6649-A140-998A56D792B6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 descr="Screen Shot 2014-08-26 at 13.52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662" y="1748036"/>
            <a:ext cx="3356338" cy="2343334"/>
          </a:xfrm>
          <a:prstGeom prst="rect">
            <a:avLst/>
          </a:prstGeom>
        </p:spPr>
      </p:pic>
      <p:pic>
        <p:nvPicPr>
          <p:cNvPr id="8" name="Picture 7" descr="Screen Shot 2014-08-26 at 13.52.4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092143"/>
            <a:ext cx="3491880" cy="2437968"/>
          </a:xfrm>
          <a:prstGeom prst="rect">
            <a:avLst/>
          </a:prstGeom>
        </p:spPr>
      </p:pic>
      <p:pic>
        <p:nvPicPr>
          <p:cNvPr id="9" name="Picture 8" descr="Screen Shot 2014-08-26 at 13.47.5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250985"/>
            <a:ext cx="3085175" cy="2130646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3830995" y="4337296"/>
            <a:ext cx="1680922" cy="1842831"/>
            <a:chOff x="3830995" y="4337296"/>
            <a:chExt cx="1680922" cy="1842831"/>
          </a:xfrm>
        </p:grpSpPr>
        <p:pic>
          <p:nvPicPr>
            <p:cNvPr id="10" name="Picture 9" descr="ExN03.gi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5130" y="4519769"/>
              <a:ext cx="1439062" cy="115424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123566" y="4337296"/>
              <a:ext cx="1281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ExN03 example</a:t>
              </a:r>
              <a:endParaRPr lang="en-US" sz="12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4123566" y="5278557"/>
              <a:ext cx="263905" cy="59383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4137997" y="5278557"/>
              <a:ext cx="416305" cy="59383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4721133" y="5278557"/>
              <a:ext cx="239510" cy="59383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4932040" y="5301208"/>
              <a:ext cx="28603" cy="57118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3830995" y="5903128"/>
              <a:ext cx="3684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Pb</a:t>
              </a:r>
              <a:endParaRPr 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12027" y="5897327"/>
              <a:ext cx="8998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Scintillator</a:t>
              </a:r>
              <a:endParaRPr lang="en-US" sz="1200" dirty="0"/>
            </a:p>
          </p:txBody>
        </p:sp>
      </p:grpSp>
      <p:sp>
        <p:nvSpPr>
          <p:cNvPr id="4" name="Right Brace 3"/>
          <p:cNvSpPr/>
          <p:nvPr/>
        </p:nvSpPr>
        <p:spPr>
          <a:xfrm>
            <a:off x="2433043" y="4687242"/>
            <a:ext cx="288620" cy="44740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768603" y="4626230"/>
            <a:ext cx="1430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8000"/>
                </a:solidFill>
              </a:rPr>
              <a:t>Caching&amp;SIMD</a:t>
            </a:r>
            <a:r>
              <a:rPr lang="en-US" sz="1400" dirty="0" smtClean="0">
                <a:solidFill>
                  <a:srgbClr val="008000"/>
                </a:solidFill>
              </a:rPr>
              <a:t> </a:t>
            </a:r>
            <a:r>
              <a:rPr lang="en-US" sz="1400" dirty="0" smtClean="0"/>
              <a:t>- </a:t>
            </a:r>
            <a:r>
              <a:rPr lang="en-US" sz="1400" dirty="0" smtClean="0">
                <a:solidFill>
                  <a:srgbClr val="FF0000"/>
                </a:solidFill>
              </a:rPr>
              <a:t>overheads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748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Parameters: memory buffer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74410" cy="185592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Policy:</a:t>
            </a:r>
            <a:r>
              <a:rPr lang="en-US" dirty="0" smtClean="0"/>
              <a:t> keep fixed </a:t>
            </a:r>
            <a:r>
              <a:rPr lang="en-US" dirty="0" smtClean="0"/>
              <a:t>number of </a:t>
            </a:r>
            <a:r>
              <a:rPr lang="en-US" dirty="0" smtClean="0"/>
              <a:t>events </a:t>
            </a:r>
            <a:r>
              <a:rPr lang="en-US" dirty="0" smtClean="0"/>
              <a:t>in memory</a:t>
            </a:r>
          </a:p>
          <a:p>
            <a:pPr lvl="1"/>
            <a:r>
              <a:rPr lang="en-US" dirty="0" smtClean="0"/>
              <a:t>Inject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buff</a:t>
            </a:r>
            <a:r>
              <a:rPr lang="en-US" dirty="0" smtClean="0"/>
              <a:t> events at startup (from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total</a:t>
            </a:r>
            <a:r>
              <a:rPr lang="en-US" dirty="0" smtClean="0"/>
              <a:t> to be simulated)</a:t>
            </a:r>
          </a:p>
          <a:p>
            <a:pPr lvl="1"/>
            <a:r>
              <a:rPr lang="en-US" dirty="0" smtClean="0"/>
              <a:t>As an event gets </a:t>
            </a:r>
            <a:r>
              <a:rPr lang="en-US" dirty="0" smtClean="0"/>
              <a:t>flushed</a:t>
            </a:r>
            <a:r>
              <a:rPr lang="en-US" dirty="0" smtClean="0"/>
              <a:t>, </a:t>
            </a:r>
            <a:r>
              <a:rPr lang="en-US" dirty="0" smtClean="0"/>
              <a:t>inject a new one</a:t>
            </a:r>
          </a:p>
          <a:p>
            <a:r>
              <a:rPr lang="en-US" dirty="0" smtClean="0"/>
              <a:t>Maximum memory has an optimum at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buff</a:t>
            </a:r>
            <a:r>
              <a:rPr lang="en-US" dirty="0" smtClean="0"/>
              <a:t>/</a:t>
            </a:r>
            <a:r>
              <a:rPr lang="en-US" dirty="0" err="1" smtClean="0"/>
              <a:t>N</a:t>
            </a:r>
            <a:r>
              <a:rPr lang="en-US" baseline="-25000" dirty="0" err="1" smtClean="0"/>
              <a:t>tot</a:t>
            </a:r>
            <a:r>
              <a:rPr lang="en-US" dirty="0" smtClean="0"/>
              <a:t>~ 20%</a:t>
            </a:r>
          </a:p>
          <a:p>
            <a:r>
              <a:rPr lang="en-US" dirty="0" smtClean="0"/>
              <a:t>CPU performance is reached </a:t>
            </a:r>
            <a:r>
              <a:rPr lang="en-US" dirty="0"/>
              <a:t>at </a:t>
            </a:r>
            <a:r>
              <a:rPr lang="en-US" dirty="0" err="1"/>
              <a:t>N</a:t>
            </a:r>
            <a:r>
              <a:rPr lang="en-US" baseline="-25000" dirty="0" err="1"/>
              <a:t>buff</a:t>
            </a:r>
            <a:r>
              <a:rPr lang="en-US" dirty="0"/>
              <a:t>/</a:t>
            </a:r>
            <a:r>
              <a:rPr lang="en-US" dirty="0" err="1"/>
              <a:t>N</a:t>
            </a:r>
            <a:r>
              <a:rPr lang="en-US" baseline="-25000" dirty="0" err="1"/>
              <a:t>tot</a:t>
            </a:r>
            <a:r>
              <a:rPr lang="en-US" dirty="0"/>
              <a:t>~ </a:t>
            </a:r>
            <a:r>
              <a:rPr lang="en-US" dirty="0" smtClean="0"/>
              <a:t>40%</a:t>
            </a:r>
          </a:p>
          <a:p>
            <a:pPr lvl="1"/>
            <a:r>
              <a:rPr lang="en-US" dirty="0" smtClean="0"/>
              <a:t>Gain for optimum value can reach 10%</a:t>
            </a:r>
            <a:endParaRPr lang="en-US" dirty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 descr="mem_evbuffe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90" y="3865513"/>
            <a:ext cx="4164370" cy="2992487"/>
          </a:xfrm>
          <a:prstGeom prst="rect">
            <a:avLst/>
          </a:prstGeom>
        </p:spPr>
      </p:pic>
      <p:pic>
        <p:nvPicPr>
          <p:cNvPr id="4" name="Picture 3" descr="time_buffered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860" y="3853026"/>
            <a:ext cx="4143940" cy="297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143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PU_bsiz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534" y="2105827"/>
            <a:ext cx="4742466" cy="34079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Parameters: basket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253468" cy="468512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vector size is a major parameter of the model</a:t>
            </a:r>
          </a:p>
          <a:p>
            <a:pPr lvl="1"/>
            <a:r>
              <a:rPr lang="en-US" dirty="0" smtClean="0"/>
              <a:t>Impacts on </a:t>
            </a:r>
            <a:r>
              <a:rPr lang="en-US" dirty="0" err="1" smtClean="0"/>
              <a:t>vectorization</a:t>
            </a:r>
            <a:r>
              <a:rPr lang="en-US" dirty="0"/>
              <a:t> </a:t>
            </a:r>
            <a:r>
              <a:rPr lang="en-US" dirty="0" smtClean="0"/>
              <a:t>potential</a:t>
            </a:r>
          </a:p>
          <a:p>
            <a:r>
              <a:rPr lang="en-US" dirty="0" smtClean="0"/>
              <a:t>The optimum value depends on many parameters</a:t>
            </a:r>
          </a:p>
          <a:p>
            <a:pPr lvl="1"/>
            <a:r>
              <a:rPr lang="en-US" dirty="0" smtClean="0"/>
              <a:t>Such as </a:t>
            </a:r>
            <a:r>
              <a:rPr lang="en-US" dirty="0"/>
              <a:t>g</a:t>
            </a:r>
            <a:r>
              <a:rPr lang="en-US" dirty="0" smtClean="0"/>
              <a:t>eometry complexity, physics</a:t>
            </a:r>
          </a:p>
          <a:p>
            <a:pPr lvl="1"/>
            <a:r>
              <a:rPr lang="en-US" dirty="0" smtClean="0"/>
              <a:t>To be explored for several setups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Small vectors </a:t>
            </a:r>
            <a:r>
              <a:rPr lang="en-US" dirty="0" smtClean="0"/>
              <a:t>= inefficient </a:t>
            </a:r>
            <a:r>
              <a:rPr lang="en-US" dirty="0" err="1" smtClean="0"/>
              <a:t>vectorization</a:t>
            </a:r>
            <a:r>
              <a:rPr lang="en-US" dirty="0" smtClean="0"/>
              <a:t>, dispatching becomes an overhead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Large vectors </a:t>
            </a:r>
            <a:r>
              <a:rPr lang="en-US" dirty="0" smtClean="0"/>
              <a:t>= larger overheads for scatter/gather,  more garbage collections (less transportable baskets)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differences in total simulation time can be as high as 30-40%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Aiming for an automatic adjustment of vector size per volume</a:t>
            </a:r>
          </a:p>
          <a:p>
            <a:pPr lvl="1"/>
            <a:r>
              <a:rPr lang="en-US" dirty="0" smtClean="0"/>
              <a:t>Performing at least as good as the optimum for fixed vector size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559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GeantV</a:t>
            </a:r>
            <a:r>
              <a:rPr lang="en-US" dirty="0" smtClean="0"/>
              <a:t> &amp; genetic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Optimize </a:t>
            </a:r>
            <a:r>
              <a:rPr lang="en-US" dirty="0" err="1" smtClean="0"/>
              <a:t>GeantV</a:t>
            </a:r>
            <a:r>
              <a:rPr lang="en-US" dirty="0" smtClean="0"/>
              <a:t> scheduler model</a:t>
            </a:r>
          </a:p>
          <a:p>
            <a:pPr lvl="1"/>
            <a:r>
              <a:rPr lang="en-US" dirty="0" smtClean="0"/>
              <a:t>Use genetic algorithms to find the optimum in the parameter space</a:t>
            </a:r>
          </a:p>
          <a:p>
            <a:pPr lvl="1"/>
            <a:r>
              <a:rPr lang="en-US" dirty="0" smtClean="0"/>
              <a:t>Repeat for many setups with different geometry and physics configurations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Understand the patterns of the model and derive </a:t>
            </a:r>
            <a:r>
              <a:rPr lang="en-US" dirty="0" err="1" smtClean="0">
                <a:solidFill>
                  <a:srgbClr val="008000"/>
                </a:solidFill>
              </a:rPr>
              <a:t>adaptative</a:t>
            </a:r>
            <a:r>
              <a:rPr lang="en-US" dirty="0" smtClean="0">
                <a:solidFill>
                  <a:srgbClr val="008000"/>
                </a:solidFill>
              </a:rPr>
              <a:t> behavior for parameters (short learning phase followed by parameterized behavior)</a:t>
            </a:r>
            <a:endParaRPr lang="en-US" dirty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Model chromosomes: </a:t>
            </a:r>
            <a:r>
              <a:rPr lang="en-US" dirty="0" smtClean="0"/>
              <a:t>thresholds for prioritizing events, basket size, number of threads, threshold for switching to single track mode, size of event buffer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Fitness function: </a:t>
            </a:r>
            <a:r>
              <a:rPr lang="en-US" dirty="0" smtClean="0"/>
              <a:t>minimize simulation time while keeping in predefined memory limits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Currently investigating single parameter space</a:t>
            </a:r>
          </a:p>
          <a:p>
            <a:pPr lvl="1"/>
            <a:r>
              <a:rPr lang="en-US" dirty="0" smtClean="0"/>
              <a:t>Understand the range to be scanned, expected behavior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sed in order to define the crossover, mutation, or other methods to evolve the genetic population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4160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Track scheduling is one of the core components of the </a:t>
            </a:r>
            <a:r>
              <a:rPr lang="en-US" dirty="0" err="1" smtClean="0"/>
              <a:t>GeantV</a:t>
            </a:r>
            <a:r>
              <a:rPr lang="en-US" dirty="0" smtClean="0"/>
              <a:t> project</a:t>
            </a:r>
          </a:p>
          <a:p>
            <a:pPr lvl="1"/>
            <a:r>
              <a:rPr lang="en-US" dirty="0" smtClean="0"/>
              <a:t>Allowing to achieve performance from locality, fine grain parallelism and </a:t>
            </a:r>
            <a:r>
              <a:rPr lang="en-US" dirty="0" err="1" smtClean="0"/>
              <a:t>vectorization</a:t>
            </a:r>
            <a:endParaRPr lang="en-US" dirty="0" smtClean="0"/>
          </a:p>
          <a:p>
            <a:r>
              <a:rPr lang="en-US" dirty="0" err="1" smtClean="0"/>
              <a:t>Vectorization</a:t>
            </a:r>
            <a:r>
              <a:rPr lang="en-US" dirty="0" smtClean="0"/>
              <a:t> has a cost</a:t>
            </a:r>
          </a:p>
          <a:p>
            <a:pPr lvl="1"/>
            <a:r>
              <a:rPr lang="en-US" dirty="0" smtClean="0"/>
              <a:t>Overheads in vector reshuffling and gather/scatter have to be (much) smaller than the SIMD and locality gains</a:t>
            </a:r>
          </a:p>
          <a:p>
            <a:r>
              <a:rPr lang="en-US" dirty="0" smtClean="0"/>
              <a:t>The preliminary benchmarking shows important performance gains with respect to the classical transport approach	</a:t>
            </a:r>
          </a:p>
          <a:p>
            <a:pPr lvl="1"/>
            <a:r>
              <a:rPr lang="en-US" dirty="0" smtClean="0"/>
              <a:t>Simple geometry and physics so far</a:t>
            </a:r>
          </a:p>
          <a:p>
            <a:pPr lvl="1"/>
            <a:r>
              <a:rPr lang="en-US" dirty="0" smtClean="0"/>
              <a:t>The gains expected to increase with the complexity</a:t>
            </a:r>
          </a:p>
          <a:p>
            <a:r>
              <a:rPr lang="en-US" dirty="0" smtClean="0"/>
              <a:t>The scheduling model is complex and its optimization difficult</a:t>
            </a:r>
          </a:p>
          <a:p>
            <a:pPr lvl="1"/>
            <a:r>
              <a:rPr lang="en-US" dirty="0" smtClean="0"/>
              <a:t>Currently understanding the behavior of single parameters</a:t>
            </a:r>
          </a:p>
          <a:p>
            <a:pPr lvl="1"/>
            <a:r>
              <a:rPr lang="en-US" dirty="0" smtClean="0"/>
              <a:t>Started to investigate an approach based on genetic algorithms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52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: project description</a:t>
            </a:r>
          </a:p>
          <a:p>
            <a:r>
              <a:rPr lang="en-US" dirty="0" smtClean="0"/>
              <a:t>The data </a:t>
            </a:r>
            <a:r>
              <a:rPr lang="en-US" dirty="0" smtClean="0"/>
              <a:t>model: vectors and baskets</a:t>
            </a:r>
            <a:endParaRPr lang="en-US" dirty="0" smtClean="0"/>
          </a:p>
          <a:p>
            <a:r>
              <a:rPr lang="en-US" dirty="0" smtClean="0"/>
              <a:t>The track dispatching </a:t>
            </a:r>
            <a:r>
              <a:rPr lang="en-US" dirty="0" smtClean="0"/>
              <a:t>model</a:t>
            </a:r>
          </a:p>
          <a:p>
            <a:r>
              <a:rPr lang="en-US" dirty="0" err="1" smtClean="0"/>
              <a:t>Vectorization</a:t>
            </a:r>
            <a:r>
              <a:rPr lang="en-US" dirty="0" smtClean="0"/>
              <a:t> overheads</a:t>
            </a:r>
            <a:endParaRPr lang="en-US" dirty="0" smtClean="0"/>
          </a:p>
          <a:p>
            <a:r>
              <a:rPr lang="en-US" dirty="0" smtClean="0"/>
              <a:t>Scalability and performance</a:t>
            </a:r>
            <a:endParaRPr lang="en-US" dirty="0" smtClean="0"/>
          </a:p>
          <a:p>
            <a:r>
              <a:rPr lang="en-US" dirty="0" smtClean="0"/>
              <a:t>Optimizing concurrency</a:t>
            </a:r>
          </a:p>
          <a:p>
            <a:r>
              <a:rPr lang="en-US" dirty="0" smtClean="0"/>
              <a:t>Optimizing the model </a:t>
            </a:r>
            <a:r>
              <a:rPr lang="en-US" dirty="0" smtClean="0"/>
              <a:t>parameters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67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 goals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1" y="1600201"/>
            <a:ext cx="3507846" cy="269040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Started in 2012</a:t>
            </a:r>
          </a:p>
          <a:p>
            <a:pPr lvl="1"/>
            <a:r>
              <a:rPr lang="en-US" dirty="0" smtClean="0"/>
              <a:t> </a:t>
            </a:r>
            <a:r>
              <a:rPr lang="en-US" sz="2100" dirty="0">
                <a:solidFill>
                  <a:srgbClr val="0000FF"/>
                </a:solidFill>
              </a:rPr>
              <a:t>P</a:t>
            </a:r>
            <a:r>
              <a:rPr lang="en-US" sz="2100" dirty="0" smtClean="0">
                <a:solidFill>
                  <a:srgbClr val="0000FF"/>
                </a:solidFill>
              </a:rPr>
              <a:t>rototype a new approach to speedup particle transport simulation</a:t>
            </a:r>
          </a:p>
          <a:p>
            <a:pPr marL="182880" lvl="1"/>
            <a:r>
              <a:rPr lang="en-US" sz="2100" dirty="0"/>
              <a:t>Most simulation time spent in few percent of volumes</a:t>
            </a:r>
          </a:p>
          <a:p>
            <a:pPr lvl="1"/>
            <a:r>
              <a:rPr lang="en-US" dirty="0" smtClean="0"/>
              <a:t>Enforce </a:t>
            </a:r>
            <a:r>
              <a:rPr lang="en-US" dirty="0" smtClean="0"/>
              <a:t>locality and </a:t>
            </a:r>
            <a:r>
              <a:rPr lang="en-US" dirty="0" err="1" smtClean="0"/>
              <a:t>vectorization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transporting groups of tracks</a:t>
            </a:r>
          </a:p>
          <a:p>
            <a:pPr lvl="1"/>
            <a:r>
              <a:rPr lang="en-US" sz="2100" dirty="0" smtClean="0"/>
              <a:t>Add parallelism </a:t>
            </a:r>
            <a:r>
              <a:rPr lang="en-US" sz="2100" dirty="0" smtClean="0"/>
              <a:t>on </a:t>
            </a:r>
            <a:r>
              <a:rPr lang="en-US" sz="2100" dirty="0" smtClean="0"/>
              <a:t>top</a:t>
            </a:r>
          </a:p>
          <a:p>
            <a:pPr lvl="1"/>
            <a:r>
              <a:rPr lang="en-US" sz="2100" dirty="0" smtClean="0">
                <a:solidFill>
                  <a:srgbClr val="0000FF"/>
                </a:solidFill>
              </a:rPr>
              <a:t>Add new entity to control the workflow</a:t>
            </a:r>
            <a:endParaRPr lang="en-US" sz="2100" dirty="0" smtClean="0">
              <a:solidFill>
                <a:srgbClr val="0000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9302-6EF3-6649-A140-998A56D792B6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Screen Shot 2014-08-24 at 10.28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582" y="1345179"/>
            <a:ext cx="5178954" cy="3154785"/>
          </a:xfrm>
          <a:prstGeom prst="rect">
            <a:avLst/>
          </a:prstGeom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457201" y="4332543"/>
            <a:ext cx="8229599" cy="23810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Evolved into an ambitious project exploring many dimensions of performance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Locality</a:t>
            </a:r>
            <a:r>
              <a:rPr lang="en-US" dirty="0" smtClean="0"/>
              <a:t> (cache coherence, data structures)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Parallelism</a:t>
            </a:r>
            <a:r>
              <a:rPr lang="en-US" dirty="0" smtClean="0"/>
              <a:t> (multi/many core, SIMD)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V</a:t>
            </a:r>
            <a:r>
              <a:rPr lang="en-US" dirty="0" smtClean="0">
                <a:solidFill>
                  <a:srgbClr val="FF0000"/>
                </a:solidFill>
              </a:rPr>
              <a:t>ector dispatching </a:t>
            </a:r>
            <a:r>
              <a:rPr lang="en-US" dirty="0" smtClean="0"/>
              <a:t>down to algorithms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Transparent usage of resources </a:t>
            </a:r>
            <a:r>
              <a:rPr lang="en-US" dirty="0" smtClean="0"/>
              <a:t>(CPU/GPU)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Algorithm template specializations &amp; generality of </a:t>
            </a:r>
            <a:r>
              <a:rPr lang="en-US" dirty="0" smtClean="0">
                <a:solidFill>
                  <a:srgbClr val="FF0000"/>
                </a:solidFill>
              </a:rPr>
              <a:t>code </a:t>
            </a:r>
            <a:r>
              <a:rPr lang="en-US" dirty="0" smtClean="0"/>
              <a:t>(next talk)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Physics &amp; geometry </a:t>
            </a:r>
            <a:r>
              <a:rPr lang="en-US" dirty="0" smtClean="0">
                <a:solidFill>
                  <a:srgbClr val="FF0000"/>
                </a:solidFill>
              </a:rPr>
              <a:t>algorithm improvements</a:t>
            </a:r>
          </a:p>
        </p:txBody>
      </p:sp>
    </p:spTree>
    <p:extLst>
      <p:ext uri="{BB962C8B-B14F-4D97-AF65-F5344CB8AC3E}">
        <p14:creationId xmlns:p14="http://schemas.microsoft.com/office/powerpoint/2010/main" val="938683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directions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9302-6EF3-6649-A140-998A56D792B6}" type="slidenum">
              <a:rPr lang="en-US" smtClean="0"/>
              <a:t>4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108915" y="1239145"/>
            <a:ext cx="5007374" cy="4338323"/>
            <a:chOff x="2170867" y="1270143"/>
            <a:chExt cx="5007374" cy="4338323"/>
          </a:xfrm>
        </p:grpSpPr>
        <p:sp>
          <p:nvSpPr>
            <p:cNvPr id="4" name="Oval 3"/>
            <p:cNvSpPr/>
            <p:nvPr/>
          </p:nvSpPr>
          <p:spPr>
            <a:xfrm>
              <a:off x="4011511" y="3299273"/>
              <a:ext cx="1326087" cy="1270145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GeantV</a:t>
              </a:r>
              <a:r>
                <a:rPr lang="en-US" sz="1400" dirty="0" smtClean="0"/>
                <a:t> kernel</a:t>
              </a:r>
            </a:p>
          </p:txBody>
        </p:sp>
        <p:sp>
          <p:nvSpPr>
            <p:cNvPr id="5" name="Oval 4"/>
            <p:cNvSpPr/>
            <p:nvPr/>
          </p:nvSpPr>
          <p:spPr>
            <a:xfrm>
              <a:off x="3841138" y="1417638"/>
              <a:ext cx="1608316" cy="1582431"/>
            </a:xfrm>
            <a:prstGeom prst="ellipse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Scheduler</a:t>
              </a:r>
              <a:endParaRPr lang="en-US" sz="1400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5569925" y="4026035"/>
              <a:ext cx="1608316" cy="158243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Geometry</a:t>
              </a:r>
              <a:endParaRPr lang="en-US" sz="1400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2170867" y="4026035"/>
              <a:ext cx="1608316" cy="158243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Physics</a:t>
              </a:r>
              <a:endParaRPr lang="en-US" sz="1400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3268065" y="1270143"/>
              <a:ext cx="2818900" cy="3438681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10" name="Rounded Rectangular Callout 9"/>
          <p:cNvSpPr/>
          <p:nvPr/>
        </p:nvSpPr>
        <p:spPr>
          <a:xfrm>
            <a:off x="5932077" y="1386640"/>
            <a:ext cx="2878627" cy="1420168"/>
          </a:xfrm>
          <a:prstGeom prst="wedgeRoundRectCallout">
            <a:avLst>
              <a:gd name="adj1" fmla="val -82237"/>
              <a:gd name="adj2" fmla="val -1649"/>
              <a:gd name="adj3" fmla="val 16667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Locality by geometry or physics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Dispatch efficient vectors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Manage concurrency and resources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Schedule transportation, user code, I/O based on queues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Optimize model parameters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327486" y="1417638"/>
            <a:ext cx="2878627" cy="1389170"/>
          </a:xfrm>
          <a:prstGeom prst="wedgeRoundRectCallout">
            <a:avLst>
              <a:gd name="adj1" fmla="val 98010"/>
              <a:gd name="adj2" fmla="val 91746"/>
              <a:gd name="adj3" fmla="val 16667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Data structures, SOA types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Concurrency libraries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Steering code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Base classes, interfaces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Management and configuration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Testing, benchmarking, development tools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5932077" y="2914788"/>
            <a:ext cx="2878627" cy="1264714"/>
          </a:xfrm>
          <a:prstGeom prst="wedgeRoundRectCallout">
            <a:avLst>
              <a:gd name="adj1" fmla="val -43742"/>
              <a:gd name="adj2" fmla="val 75653"/>
              <a:gd name="adj3" fmla="val 16667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Next generation geometry modeling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Template </a:t>
            </a:r>
            <a:r>
              <a:rPr lang="en-US" sz="1200" dirty="0" smtClean="0">
                <a:solidFill>
                  <a:schemeClr val="tx1"/>
                </a:solidFill>
              </a:rPr>
              <a:t>specialized algorithms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Re-usability of </a:t>
            </a:r>
            <a:r>
              <a:rPr lang="en-US" sz="1200" dirty="0" err="1" smtClean="0">
                <a:solidFill>
                  <a:schemeClr val="tx1"/>
                </a:solidFill>
              </a:rPr>
              <a:t>i</a:t>
            </a:r>
            <a:r>
              <a:rPr lang="en-US" sz="1200" dirty="0" err="1" smtClean="0">
                <a:solidFill>
                  <a:schemeClr val="tx1"/>
                </a:solidFill>
              </a:rPr>
              <a:t>nlined</a:t>
            </a:r>
            <a:r>
              <a:rPr lang="en-US" sz="1200" dirty="0" smtClean="0">
                <a:solidFill>
                  <a:schemeClr val="tx1"/>
                </a:solidFill>
              </a:rPr>
              <a:t> “</a:t>
            </a:r>
            <a:r>
              <a:rPr lang="en-US" sz="1200" dirty="0" err="1" smtClean="0">
                <a:solidFill>
                  <a:schemeClr val="tx1"/>
                </a:solidFill>
              </a:rPr>
              <a:t>codelets</a:t>
            </a:r>
            <a:r>
              <a:rPr lang="en-US" sz="1200" dirty="0" smtClean="0">
                <a:solidFill>
                  <a:schemeClr val="tx1"/>
                </a:solidFill>
              </a:rPr>
              <a:t>”</a:t>
            </a:r>
            <a:endParaRPr lang="en-US" sz="1200" dirty="0" smtClean="0">
              <a:solidFill>
                <a:schemeClr val="tx1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CPU/GPU transparent support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Support for </a:t>
            </a:r>
            <a:r>
              <a:rPr lang="en-US" sz="1200" dirty="0" err="1" smtClean="0">
                <a:solidFill>
                  <a:schemeClr val="tx1"/>
                </a:solidFill>
              </a:rPr>
              <a:t>vectorization</a:t>
            </a:r>
            <a:endParaRPr lang="en-US" sz="1200" dirty="0" smtClean="0">
              <a:solidFill>
                <a:schemeClr val="tx1"/>
              </a:solidFill>
            </a:endParaRP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359841" y="3029760"/>
            <a:ext cx="2878627" cy="1508660"/>
          </a:xfrm>
          <a:prstGeom prst="wedgeRoundRectCallout">
            <a:avLst>
              <a:gd name="adj1" fmla="val 46358"/>
              <a:gd name="adj2" fmla="val 76517"/>
              <a:gd name="adj3" fmla="val 16667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Transforming existing G4 algorithms into </a:t>
            </a:r>
            <a:r>
              <a:rPr lang="en-US" sz="1200" dirty="0" smtClean="0">
                <a:solidFill>
                  <a:srgbClr val="FF0000"/>
                </a:solidFill>
              </a:rPr>
              <a:t>“kernels”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Support for </a:t>
            </a:r>
            <a:r>
              <a:rPr lang="en-US" sz="1200" dirty="0" err="1" smtClean="0">
                <a:solidFill>
                  <a:srgbClr val="FF0000"/>
                </a:solidFill>
              </a:rPr>
              <a:t>vectorization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Fast tabulated </a:t>
            </a:r>
            <a:r>
              <a:rPr lang="en-US" sz="1200" dirty="0" smtClean="0">
                <a:solidFill>
                  <a:schemeClr val="tx1"/>
                </a:solidFill>
              </a:rPr>
              <a:t>physics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Template specializations</a:t>
            </a:r>
            <a:endParaRPr lang="en-US" sz="1200" dirty="0" smtClean="0">
              <a:solidFill>
                <a:schemeClr val="tx1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Support for user fast simulation models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4029" y="5684664"/>
            <a:ext cx="3095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Verdana"/>
                <a:cs typeface="Verdana"/>
                <a:hlinkClick r:id="rId3"/>
              </a:rPr>
              <a:t>g</a:t>
            </a:r>
            <a:r>
              <a:rPr lang="en-US" sz="2400" dirty="0" smtClean="0">
                <a:latin typeface="Verdana"/>
                <a:cs typeface="Verdana"/>
                <a:hlinkClick r:id="rId3"/>
              </a:rPr>
              <a:t>eant.web.cern.ch</a:t>
            </a:r>
            <a:endParaRPr lang="en-US" sz="2400" dirty="0">
              <a:latin typeface="Verdana"/>
              <a:cs typeface="Verdan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23872" y="4946000"/>
            <a:ext cx="20629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Techniques for efficient algorithm </a:t>
            </a:r>
            <a:r>
              <a:rPr lang="en-US" sz="1200" dirty="0" err="1" smtClean="0">
                <a:solidFill>
                  <a:srgbClr val="0000FF"/>
                </a:solidFill>
              </a:rPr>
              <a:t>vectorization</a:t>
            </a:r>
            <a:r>
              <a:rPr lang="en-US" sz="1200" dirty="0" smtClean="0">
                <a:solidFill>
                  <a:srgbClr val="0000FF"/>
                </a:solidFill>
              </a:rPr>
              <a:t> and beyond: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</a:rPr>
              <a:t>see talk of </a:t>
            </a:r>
            <a:r>
              <a:rPr lang="en-US" sz="1200" b="1" dirty="0" err="1" smtClean="0">
                <a:solidFill>
                  <a:srgbClr val="FF0000"/>
                </a:solidFill>
              </a:rPr>
              <a:t>Sandro</a:t>
            </a:r>
            <a:r>
              <a:rPr lang="en-US" sz="1200" b="1" dirty="0" smtClean="0">
                <a:solidFill>
                  <a:srgbClr val="FF0000"/>
                </a:solidFill>
              </a:rPr>
              <a:t> Wenzel in this session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643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structures for </a:t>
            </a:r>
            <a:r>
              <a:rPr lang="en-US" dirty="0" err="1" smtClean="0"/>
              <a:t>vectorization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9302-6EF3-6649-A140-998A56D792B6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17222" y="1693333"/>
            <a:ext cx="1312334" cy="3540478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 err="1" smtClean="0"/>
              <a:t>fEvent</a:t>
            </a:r>
            <a:endParaRPr lang="en-US" sz="1400" dirty="0" smtClean="0"/>
          </a:p>
          <a:p>
            <a:r>
              <a:rPr lang="en-US" sz="1400" dirty="0" err="1" smtClean="0"/>
              <a:t>fEvslot</a:t>
            </a:r>
            <a:endParaRPr lang="en-US" sz="1400" dirty="0" smtClean="0"/>
          </a:p>
          <a:p>
            <a:r>
              <a:rPr lang="en-US" sz="1400" dirty="0" err="1" smtClean="0"/>
              <a:t>fParticle</a:t>
            </a:r>
            <a:endParaRPr lang="en-US" sz="1400" dirty="0" smtClean="0"/>
          </a:p>
          <a:p>
            <a:r>
              <a:rPr lang="en-US" sz="1400" dirty="0" err="1" smtClean="0"/>
              <a:t>fPDG</a:t>
            </a:r>
            <a:endParaRPr lang="en-US" sz="1400" dirty="0" smtClean="0"/>
          </a:p>
          <a:p>
            <a:r>
              <a:rPr lang="en-US" sz="1400" dirty="0" smtClean="0"/>
              <a:t>…</a:t>
            </a:r>
          </a:p>
          <a:p>
            <a:r>
              <a:rPr lang="en-US" sz="1400" dirty="0" err="1" smtClean="0"/>
              <a:t>fXpos</a:t>
            </a:r>
            <a:endParaRPr lang="en-US" sz="1400" dirty="0" smtClean="0"/>
          </a:p>
          <a:p>
            <a:r>
              <a:rPr lang="en-US" sz="1400" dirty="0" err="1" smtClean="0"/>
              <a:t>fYpos</a:t>
            </a:r>
            <a:endParaRPr lang="en-US" sz="1400" dirty="0" smtClean="0"/>
          </a:p>
          <a:p>
            <a:r>
              <a:rPr lang="en-US" sz="1400" dirty="0" err="1" smtClean="0"/>
              <a:t>fZpos</a:t>
            </a:r>
            <a:endParaRPr lang="en-US" sz="1400" dirty="0" smtClean="0"/>
          </a:p>
          <a:p>
            <a:r>
              <a:rPr lang="en-US" sz="1400" dirty="0" err="1" smtClean="0"/>
              <a:t>fXdir</a:t>
            </a:r>
            <a:endParaRPr lang="en-US" sz="1400" dirty="0" smtClean="0"/>
          </a:p>
          <a:p>
            <a:r>
              <a:rPr lang="en-US" sz="1400" dirty="0" err="1" smtClean="0"/>
              <a:t>fYdir</a:t>
            </a:r>
            <a:endParaRPr lang="en-US" sz="1400" dirty="0" smtClean="0"/>
          </a:p>
          <a:p>
            <a:r>
              <a:rPr lang="en-US" sz="1400" dirty="0" err="1" smtClean="0"/>
              <a:t>fZdir</a:t>
            </a:r>
            <a:endParaRPr lang="en-US" sz="1400" dirty="0" smtClean="0"/>
          </a:p>
          <a:p>
            <a:r>
              <a:rPr lang="en-US" sz="1400" dirty="0" smtClean="0"/>
              <a:t>…</a:t>
            </a:r>
          </a:p>
          <a:p>
            <a:r>
              <a:rPr lang="en-US" sz="1400" dirty="0" err="1" smtClean="0"/>
              <a:t>Edep</a:t>
            </a:r>
            <a:endParaRPr lang="en-US" sz="1400" dirty="0"/>
          </a:p>
          <a:p>
            <a:r>
              <a:rPr lang="en-US" sz="1400" dirty="0" err="1"/>
              <a:t>P</a:t>
            </a:r>
            <a:r>
              <a:rPr lang="en-US" sz="1400" dirty="0" err="1" smtClean="0"/>
              <a:t>step</a:t>
            </a:r>
            <a:endParaRPr lang="en-US" sz="1400" dirty="0" smtClean="0"/>
          </a:p>
          <a:p>
            <a:r>
              <a:rPr lang="en-US" sz="1400" dirty="0" err="1" smtClean="0"/>
              <a:t>Snext</a:t>
            </a:r>
            <a:endParaRPr lang="en-US" sz="1400" dirty="0" smtClean="0"/>
          </a:p>
          <a:p>
            <a:r>
              <a:rPr lang="en-US" sz="1400" dirty="0" smtClean="0"/>
              <a:t>Safety</a:t>
            </a:r>
          </a:p>
          <a:p>
            <a:endParaRPr lang="en-US" sz="1400" dirty="0" smtClean="0"/>
          </a:p>
          <a:p>
            <a:pPr algn="ctr"/>
            <a:endParaRPr lang="en-US" sz="1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917222" y="5374916"/>
            <a:ext cx="1312334" cy="426156"/>
            <a:chOff x="917222" y="4655255"/>
            <a:chExt cx="1312334" cy="426156"/>
          </a:xfrm>
          <a:solidFill>
            <a:srgbClr val="3366FF"/>
          </a:solidFill>
        </p:grpSpPr>
        <p:sp>
          <p:nvSpPr>
            <p:cNvPr id="6" name="Rectangle 5"/>
            <p:cNvSpPr/>
            <p:nvPr/>
          </p:nvSpPr>
          <p:spPr>
            <a:xfrm>
              <a:off x="1185334" y="4655255"/>
              <a:ext cx="1044222" cy="426156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400" dirty="0" smtClean="0"/>
                <a:t>*</a:t>
              </a:r>
              <a:r>
                <a:rPr lang="en-US" sz="1400" dirty="0" err="1" smtClean="0"/>
                <a:t>fPath</a:t>
              </a:r>
              <a:endParaRPr lang="en-US" sz="1400" dirty="0" smtClean="0"/>
            </a:p>
            <a:p>
              <a:pPr algn="ctr"/>
              <a:endParaRPr lang="en-US" sz="1400" dirty="0"/>
            </a:p>
          </p:txBody>
        </p:sp>
        <p:cxnSp>
          <p:nvCxnSpPr>
            <p:cNvPr id="9" name="Straight Arrow Connector 8"/>
            <p:cNvCxnSpPr>
              <a:stCxn id="6" idx="1"/>
            </p:cNvCxnSpPr>
            <p:nvPr/>
          </p:nvCxnSpPr>
          <p:spPr>
            <a:xfrm flipH="1">
              <a:off x="917222" y="4868333"/>
              <a:ext cx="268112" cy="0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diamond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917222" y="5953472"/>
            <a:ext cx="1312334" cy="426156"/>
            <a:chOff x="917222" y="5233811"/>
            <a:chExt cx="1312334" cy="426156"/>
          </a:xfrm>
          <a:solidFill>
            <a:srgbClr val="3366FF"/>
          </a:solidFill>
        </p:grpSpPr>
        <p:sp>
          <p:nvSpPr>
            <p:cNvPr id="7" name="Rectangle 6"/>
            <p:cNvSpPr/>
            <p:nvPr/>
          </p:nvSpPr>
          <p:spPr>
            <a:xfrm>
              <a:off x="1185334" y="5233811"/>
              <a:ext cx="1044222" cy="426156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400" dirty="0" smtClean="0"/>
                <a:t>*</a:t>
              </a:r>
              <a:r>
                <a:rPr lang="en-US" sz="1400" dirty="0" err="1" smtClean="0"/>
                <a:t>fNextpath</a:t>
              </a:r>
              <a:endParaRPr lang="en-US" sz="1400" dirty="0" smtClean="0"/>
            </a:p>
            <a:p>
              <a:pPr algn="ctr"/>
              <a:endParaRPr lang="en-US" sz="1400" dirty="0"/>
            </a:p>
          </p:txBody>
        </p:sp>
        <p:cxnSp>
          <p:nvCxnSpPr>
            <p:cNvPr id="11" name="Straight Arrow Connector 10"/>
            <p:cNvCxnSpPr>
              <a:stCxn id="7" idx="1"/>
            </p:cNvCxnSpPr>
            <p:nvPr/>
          </p:nvCxnSpPr>
          <p:spPr>
            <a:xfrm flipH="1">
              <a:off x="917222" y="5446889"/>
              <a:ext cx="268112" cy="0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diamond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3172177" y="1693333"/>
            <a:ext cx="1312334" cy="3540478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 smtClean="0"/>
              <a:t>*</a:t>
            </a:r>
            <a:r>
              <a:rPr lang="en-US" sz="1400" dirty="0" err="1" smtClean="0"/>
              <a:t>fEventV</a:t>
            </a:r>
            <a:endParaRPr lang="en-US" sz="1400" dirty="0" smtClean="0"/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fEvslotV</a:t>
            </a:r>
            <a:endParaRPr lang="en-US" sz="1400" dirty="0" smtClean="0"/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fParticleV</a:t>
            </a:r>
            <a:endParaRPr lang="en-US" sz="1400" dirty="0" smtClean="0"/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fPDGV</a:t>
            </a:r>
            <a:endParaRPr lang="en-US" sz="1400" dirty="0" smtClean="0"/>
          </a:p>
          <a:p>
            <a:r>
              <a:rPr lang="en-US" sz="1400" dirty="0" smtClean="0"/>
              <a:t>…</a:t>
            </a:r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fXposV</a:t>
            </a:r>
            <a:endParaRPr lang="en-US" sz="1400" dirty="0"/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fYposV</a:t>
            </a:r>
            <a:endParaRPr lang="en-US" sz="1400" dirty="0"/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fZposV</a:t>
            </a:r>
            <a:endParaRPr lang="en-US" sz="1400" dirty="0"/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fXdirV</a:t>
            </a:r>
            <a:endParaRPr lang="en-US" sz="1400" dirty="0"/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fYdirV</a:t>
            </a:r>
            <a:endParaRPr lang="en-US" sz="1400" dirty="0"/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fZdirV</a:t>
            </a:r>
            <a:endParaRPr lang="en-US" sz="1400" dirty="0"/>
          </a:p>
          <a:p>
            <a:r>
              <a:rPr lang="en-US" sz="1400" dirty="0"/>
              <a:t>…</a:t>
            </a:r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fEdepV</a:t>
            </a:r>
            <a:endParaRPr lang="en-US" sz="1400" dirty="0"/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fPstepV</a:t>
            </a:r>
            <a:endParaRPr lang="en-US" sz="1400" dirty="0"/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fSnextV</a:t>
            </a:r>
            <a:endParaRPr lang="en-US" sz="1400" dirty="0"/>
          </a:p>
          <a:p>
            <a:r>
              <a:rPr lang="en-US" sz="1400" dirty="0" smtClean="0"/>
              <a:t>*</a:t>
            </a:r>
            <a:r>
              <a:rPr lang="en-US" sz="1400" dirty="0" err="1" smtClean="0"/>
              <a:t>fSafetyV</a:t>
            </a:r>
            <a:endParaRPr lang="en-US" sz="1400" dirty="0"/>
          </a:p>
          <a:p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5080000" y="1693333"/>
            <a:ext cx="3254023" cy="3540478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400" dirty="0"/>
          </a:p>
        </p:txBody>
      </p:sp>
      <p:cxnSp>
        <p:nvCxnSpPr>
          <p:cNvPr id="18" name="Straight Connector 17"/>
          <p:cNvCxnSpPr>
            <a:stCxn id="16" idx="0"/>
            <a:endCxn id="16" idx="2"/>
          </p:cNvCxnSpPr>
          <p:nvPr/>
        </p:nvCxnSpPr>
        <p:spPr>
          <a:xfrm>
            <a:off x="6707012" y="1693333"/>
            <a:ext cx="0" cy="3540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885746" y="1693333"/>
            <a:ext cx="0" cy="3540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508523" y="1690512"/>
            <a:ext cx="0" cy="3540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487813" y="1690512"/>
            <a:ext cx="0" cy="3540478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292146" y="1690512"/>
            <a:ext cx="0" cy="3540478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110591" y="1690512"/>
            <a:ext cx="0" cy="3540478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929034" y="1693333"/>
            <a:ext cx="0" cy="3540478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68333" y="1350788"/>
            <a:ext cx="619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00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5674079" y="1350788"/>
            <a:ext cx="6180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</a:t>
            </a:r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495345" y="1350788"/>
            <a:ext cx="615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8</a:t>
            </a:r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7296856" y="1350788"/>
            <a:ext cx="632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</a:t>
            </a:r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8123764" y="1324001"/>
            <a:ext cx="61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00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3172177" y="5372088"/>
            <a:ext cx="1312334" cy="426156"/>
            <a:chOff x="917222" y="4655255"/>
            <a:chExt cx="1312334" cy="426156"/>
          </a:xfrm>
          <a:solidFill>
            <a:srgbClr val="3366FF"/>
          </a:solidFill>
        </p:grpSpPr>
        <p:sp>
          <p:nvSpPr>
            <p:cNvPr id="31" name="Rectangle 30"/>
            <p:cNvSpPr/>
            <p:nvPr/>
          </p:nvSpPr>
          <p:spPr>
            <a:xfrm>
              <a:off x="1185334" y="4655255"/>
              <a:ext cx="1044222" cy="426156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400" dirty="0" smtClean="0"/>
                <a:t>*</a:t>
              </a:r>
              <a:r>
                <a:rPr lang="en-US" sz="1400" dirty="0" err="1" smtClean="0"/>
                <a:t>fPathV</a:t>
              </a:r>
              <a:endParaRPr lang="en-US" sz="1400" dirty="0" smtClean="0"/>
            </a:p>
            <a:p>
              <a:pPr algn="ctr"/>
              <a:endParaRPr lang="en-US" sz="1400" dirty="0"/>
            </a:p>
          </p:txBody>
        </p:sp>
        <p:cxnSp>
          <p:nvCxnSpPr>
            <p:cNvPr id="32" name="Straight Arrow Connector 31"/>
            <p:cNvCxnSpPr>
              <a:stCxn id="31" idx="1"/>
            </p:cNvCxnSpPr>
            <p:nvPr/>
          </p:nvCxnSpPr>
          <p:spPr>
            <a:xfrm flipH="1">
              <a:off x="917222" y="4868333"/>
              <a:ext cx="268112" cy="0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diamond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3172177" y="5953472"/>
            <a:ext cx="1312334" cy="426156"/>
            <a:chOff x="917222" y="5233811"/>
            <a:chExt cx="1312334" cy="426156"/>
          </a:xfrm>
          <a:solidFill>
            <a:srgbClr val="3366FF"/>
          </a:solidFill>
        </p:grpSpPr>
        <p:sp>
          <p:nvSpPr>
            <p:cNvPr id="34" name="Rectangle 33"/>
            <p:cNvSpPr/>
            <p:nvPr/>
          </p:nvSpPr>
          <p:spPr>
            <a:xfrm>
              <a:off x="1185334" y="5233811"/>
              <a:ext cx="1044222" cy="426156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200" dirty="0" smtClean="0"/>
                <a:t>*</a:t>
              </a:r>
              <a:r>
                <a:rPr lang="en-US" sz="1200" dirty="0" err="1" smtClean="0"/>
                <a:t>fNextpathV</a:t>
              </a:r>
              <a:endParaRPr lang="en-US" sz="1200" dirty="0" smtClean="0"/>
            </a:p>
            <a:p>
              <a:pPr algn="ctr"/>
              <a:endParaRPr lang="en-US" sz="1200" dirty="0"/>
            </a:p>
          </p:txBody>
        </p:sp>
        <p:cxnSp>
          <p:nvCxnSpPr>
            <p:cNvPr id="35" name="Straight Arrow Connector 34"/>
            <p:cNvCxnSpPr>
              <a:stCxn id="34" idx="1"/>
            </p:cNvCxnSpPr>
            <p:nvPr/>
          </p:nvCxnSpPr>
          <p:spPr>
            <a:xfrm flipH="1">
              <a:off x="917222" y="5446889"/>
              <a:ext cx="268112" cy="0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diamond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 35"/>
          <p:cNvSpPr/>
          <p:nvPr/>
        </p:nvSpPr>
        <p:spPr>
          <a:xfrm>
            <a:off x="5080000" y="1720120"/>
            <a:ext cx="1001889" cy="354213"/>
          </a:xfrm>
          <a:prstGeom prst="rect">
            <a:avLst/>
          </a:prstGeom>
          <a:solidFill>
            <a:schemeClr val="accent5">
              <a:lumMod val="75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200" dirty="0" err="1" smtClean="0"/>
              <a:t>fEventV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6318956" y="1715912"/>
            <a:ext cx="1001889" cy="354213"/>
          </a:xfrm>
          <a:prstGeom prst="rect">
            <a:avLst/>
          </a:prstGeom>
          <a:solidFill>
            <a:srgbClr val="FF0000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200" dirty="0" err="1" smtClean="0"/>
              <a:t>fEvslotV</a:t>
            </a:r>
            <a:endParaRPr lang="en-US" sz="1200" dirty="0"/>
          </a:p>
        </p:txBody>
      </p:sp>
      <p:sp>
        <p:nvSpPr>
          <p:cNvPr id="38" name="Rectangle 37"/>
          <p:cNvSpPr/>
          <p:nvPr/>
        </p:nvSpPr>
        <p:spPr>
          <a:xfrm>
            <a:off x="7508524" y="1695413"/>
            <a:ext cx="825500" cy="354213"/>
          </a:xfrm>
          <a:prstGeom prst="rect">
            <a:avLst/>
          </a:prstGeom>
          <a:solidFill>
            <a:schemeClr val="tx2">
              <a:lumMod val="60000"/>
              <a:lumOff val="40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err="1" smtClean="0"/>
              <a:t>fParticle</a:t>
            </a:r>
            <a:endParaRPr lang="en-US" sz="1400" dirty="0"/>
          </a:p>
        </p:txBody>
      </p:sp>
      <p:sp>
        <p:nvSpPr>
          <p:cNvPr id="39" name="Rectangle 38"/>
          <p:cNvSpPr/>
          <p:nvPr/>
        </p:nvSpPr>
        <p:spPr>
          <a:xfrm>
            <a:off x="5080000" y="2103248"/>
            <a:ext cx="197556" cy="354213"/>
          </a:xfrm>
          <a:prstGeom prst="rect">
            <a:avLst/>
          </a:prstGeom>
          <a:solidFill>
            <a:srgbClr val="558ED5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smtClean="0"/>
              <a:t>V</a:t>
            </a:r>
            <a:endParaRPr lang="en-US" sz="1400" dirty="0"/>
          </a:p>
        </p:txBody>
      </p:sp>
      <p:sp>
        <p:nvSpPr>
          <p:cNvPr id="40" name="Rectangle 39"/>
          <p:cNvSpPr/>
          <p:nvPr/>
        </p:nvSpPr>
        <p:spPr>
          <a:xfrm>
            <a:off x="5493456" y="2103248"/>
            <a:ext cx="1001889" cy="354213"/>
          </a:xfrm>
          <a:prstGeom prst="rect">
            <a:avLst/>
          </a:prstGeom>
          <a:solidFill>
            <a:schemeClr val="tx2">
              <a:lumMod val="75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err="1" smtClean="0"/>
              <a:t>fPDGV</a:t>
            </a:r>
            <a:endParaRPr lang="en-US" sz="1400" dirty="0"/>
          </a:p>
        </p:txBody>
      </p:sp>
      <p:sp>
        <p:nvSpPr>
          <p:cNvPr id="41" name="Rectangle 40"/>
          <p:cNvSpPr/>
          <p:nvPr/>
        </p:nvSpPr>
        <p:spPr>
          <a:xfrm>
            <a:off x="6707012" y="2103248"/>
            <a:ext cx="1011766" cy="354213"/>
          </a:xfrm>
          <a:prstGeom prst="rect">
            <a:avLst/>
          </a:prstGeom>
          <a:solidFill>
            <a:schemeClr val="accent2">
              <a:alpha val="46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42" name="Rectangle 41"/>
          <p:cNvSpPr/>
          <p:nvPr/>
        </p:nvSpPr>
        <p:spPr>
          <a:xfrm>
            <a:off x="5080000" y="2733298"/>
            <a:ext cx="2030591" cy="354213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err="1" smtClean="0"/>
              <a:t>fXPosV</a:t>
            </a:r>
            <a:endParaRPr lang="en-US" sz="1400" dirty="0"/>
          </a:p>
        </p:txBody>
      </p:sp>
      <p:sp>
        <p:nvSpPr>
          <p:cNvPr id="43" name="Rectangle 42"/>
          <p:cNvSpPr/>
          <p:nvPr/>
        </p:nvSpPr>
        <p:spPr>
          <a:xfrm>
            <a:off x="7113409" y="2733298"/>
            <a:ext cx="1220615" cy="354213"/>
          </a:xfrm>
          <a:prstGeom prst="rect">
            <a:avLst/>
          </a:prstGeom>
          <a:solidFill>
            <a:srgbClr val="0000FF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err="1" smtClean="0"/>
              <a:t>fYPosV</a:t>
            </a:r>
            <a:endParaRPr lang="en-US" sz="1400" dirty="0"/>
          </a:p>
        </p:txBody>
      </p:sp>
      <p:sp>
        <p:nvSpPr>
          <p:cNvPr id="44" name="Rectangle 43"/>
          <p:cNvSpPr/>
          <p:nvPr/>
        </p:nvSpPr>
        <p:spPr>
          <a:xfrm>
            <a:off x="5070123" y="3100928"/>
            <a:ext cx="815623" cy="354213"/>
          </a:xfrm>
          <a:prstGeom prst="rect">
            <a:avLst/>
          </a:prstGeom>
          <a:solidFill>
            <a:srgbClr val="0000FF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5898443" y="3100928"/>
            <a:ext cx="2030591" cy="354213"/>
          </a:xfrm>
          <a:prstGeom prst="rect">
            <a:avLst/>
          </a:prstGeom>
          <a:solidFill>
            <a:schemeClr val="accent4"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err="1" smtClean="0"/>
              <a:t>fZPosV</a:t>
            </a:r>
            <a:endParaRPr lang="en-US" sz="1400" dirty="0"/>
          </a:p>
        </p:txBody>
      </p:sp>
      <p:sp>
        <p:nvSpPr>
          <p:cNvPr id="46" name="Rectangle 45"/>
          <p:cNvSpPr/>
          <p:nvPr/>
        </p:nvSpPr>
        <p:spPr>
          <a:xfrm>
            <a:off x="5477932" y="3873476"/>
            <a:ext cx="2030591" cy="354213"/>
          </a:xfrm>
          <a:prstGeom prst="rect">
            <a:avLst/>
          </a:prstGeom>
          <a:solidFill>
            <a:schemeClr val="accent5">
              <a:lumMod val="75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err="1" smtClean="0"/>
              <a:t>fSnextV</a:t>
            </a:r>
            <a:endParaRPr lang="en-US" sz="1400" dirty="0"/>
          </a:p>
        </p:txBody>
      </p:sp>
      <p:sp>
        <p:nvSpPr>
          <p:cNvPr id="47" name="Rectangle 46"/>
          <p:cNvSpPr/>
          <p:nvPr/>
        </p:nvSpPr>
        <p:spPr>
          <a:xfrm>
            <a:off x="7522629" y="3873476"/>
            <a:ext cx="811395" cy="354213"/>
          </a:xfrm>
          <a:prstGeom prst="rect">
            <a:avLst/>
          </a:prstGeom>
          <a:solidFill>
            <a:schemeClr val="accent3">
              <a:lumMod val="75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err="1" smtClean="0"/>
              <a:t>fSafetyV</a:t>
            </a:r>
            <a:endParaRPr lang="en-US" sz="1400" dirty="0"/>
          </a:p>
        </p:txBody>
      </p:sp>
      <p:sp>
        <p:nvSpPr>
          <p:cNvPr id="48" name="Rectangle 47"/>
          <p:cNvSpPr/>
          <p:nvPr/>
        </p:nvSpPr>
        <p:spPr>
          <a:xfrm>
            <a:off x="5070120" y="4227689"/>
            <a:ext cx="1222026" cy="354213"/>
          </a:xfrm>
          <a:prstGeom prst="rect">
            <a:avLst/>
          </a:prstGeom>
          <a:solidFill>
            <a:schemeClr val="accent3">
              <a:lumMod val="75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endParaRPr lang="en-US" sz="1400" dirty="0"/>
          </a:p>
        </p:txBody>
      </p:sp>
      <p:sp>
        <p:nvSpPr>
          <p:cNvPr id="49" name="Rectangle 48"/>
          <p:cNvSpPr/>
          <p:nvPr/>
        </p:nvSpPr>
        <p:spPr>
          <a:xfrm>
            <a:off x="7929034" y="3103056"/>
            <a:ext cx="404990" cy="354213"/>
          </a:xfrm>
          <a:prstGeom prst="rect">
            <a:avLst/>
          </a:prstGeom>
          <a:solidFill>
            <a:schemeClr val="accent6">
              <a:lumMod val="50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50" name="Rectangle 49"/>
          <p:cNvSpPr/>
          <p:nvPr/>
        </p:nvSpPr>
        <p:spPr>
          <a:xfrm>
            <a:off x="6318956" y="4227689"/>
            <a:ext cx="1001889" cy="354213"/>
          </a:xfrm>
          <a:prstGeom prst="rect">
            <a:avLst/>
          </a:prstGeom>
          <a:solidFill>
            <a:srgbClr val="0000FF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err="1" smtClean="0"/>
              <a:t>fPathV</a:t>
            </a:r>
            <a:endParaRPr lang="en-US" sz="1400" dirty="0"/>
          </a:p>
        </p:txBody>
      </p:sp>
      <p:sp>
        <p:nvSpPr>
          <p:cNvPr id="51" name="Rectangle 50"/>
          <p:cNvSpPr/>
          <p:nvPr/>
        </p:nvSpPr>
        <p:spPr>
          <a:xfrm>
            <a:off x="7332134" y="4227689"/>
            <a:ext cx="1001889" cy="354213"/>
          </a:xfrm>
          <a:prstGeom prst="rect">
            <a:avLst/>
          </a:prstGeom>
          <a:solidFill>
            <a:srgbClr val="FF0000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400" dirty="0" err="1" smtClean="0"/>
              <a:t>fNextpathV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 rot="5400000">
            <a:off x="7228071" y="3731523"/>
            <a:ext cx="291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fNtracks</a:t>
            </a:r>
            <a:r>
              <a:rPr lang="en-US" dirty="0" smtClean="0"/>
              <a:t>=10  padding=32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4656669" y="1690512"/>
            <a:ext cx="3677354" cy="289139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vector 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656668" y="4566350"/>
            <a:ext cx="3677354" cy="103575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vector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4868333" y="5801072"/>
            <a:ext cx="3465691" cy="57855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GeantTrackPool</a:t>
            </a:r>
            <a:r>
              <a:rPr lang="en-US" sz="1600" dirty="0" smtClean="0">
                <a:solidFill>
                  <a:schemeClr val="tx1"/>
                </a:solidFill>
              </a:rPr>
              <a:t>&lt;</a:t>
            </a:r>
            <a:r>
              <a:rPr lang="en-US" sz="1600" dirty="0" err="1" smtClean="0">
                <a:solidFill>
                  <a:schemeClr val="tx1"/>
                </a:solidFill>
              </a:rPr>
              <a:t>VolumePath_t</a:t>
            </a:r>
            <a:r>
              <a:rPr lang="en-US" sz="1600" dirty="0" smtClean="0">
                <a:solidFill>
                  <a:schemeClr val="tx1"/>
                </a:solidFill>
              </a:rPr>
              <a:t>*&gt;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361289" y="4558599"/>
            <a:ext cx="1797756" cy="1250267"/>
            <a:chOff x="6361289" y="4558599"/>
            <a:chExt cx="1797756" cy="1250267"/>
          </a:xfrm>
        </p:grpSpPr>
        <p:cxnSp>
          <p:nvCxnSpPr>
            <p:cNvPr id="59" name="Straight Arrow Connector 58"/>
            <p:cNvCxnSpPr/>
            <p:nvPr/>
          </p:nvCxnSpPr>
          <p:spPr>
            <a:xfrm>
              <a:off x="6361289" y="4566350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6495345" y="4567791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6647745" y="4566350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6781801" y="4567791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6910209" y="4567791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7044265" y="4569232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7196665" y="4567791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7330721" y="4569232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7459134" y="4575531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7593190" y="4576972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7745590" y="4575531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7879646" y="4576972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8024989" y="4558599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8159045" y="4560040"/>
              <a:ext cx="0" cy="123189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diamond" w="med" len="me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/>
          <p:cNvSpPr txBox="1"/>
          <p:nvPr/>
        </p:nvSpPr>
        <p:spPr>
          <a:xfrm>
            <a:off x="917222" y="1232972"/>
            <a:ext cx="1312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GeantTrack</a:t>
            </a:r>
            <a:endParaRPr lang="en-US" sz="1600" dirty="0"/>
          </a:p>
        </p:txBody>
      </p:sp>
      <p:sp>
        <p:nvSpPr>
          <p:cNvPr id="75" name="TextBox 74"/>
          <p:cNvSpPr txBox="1"/>
          <p:nvPr/>
        </p:nvSpPr>
        <p:spPr>
          <a:xfrm>
            <a:off x="3172177" y="1249566"/>
            <a:ext cx="14844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GeantTrack_v</a:t>
            </a:r>
            <a:endParaRPr lang="en-US" sz="1600" dirty="0"/>
          </a:p>
        </p:txBody>
      </p:sp>
      <p:sp>
        <p:nvSpPr>
          <p:cNvPr id="76" name="TextBox 75"/>
          <p:cNvSpPr txBox="1"/>
          <p:nvPr/>
        </p:nvSpPr>
        <p:spPr>
          <a:xfrm rot="5400000">
            <a:off x="1903589" y="2966347"/>
            <a:ext cx="2153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SOA of </a:t>
            </a:r>
            <a:r>
              <a:rPr lang="en-US" dirty="0" err="1" smtClean="0">
                <a:solidFill>
                  <a:srgbClr val="FF0000"/>
                </a:solidFill>
              </a:rPr>
              <a:t>fNtracks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718778" y="1064498"/>
            <a:ext cx="96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fBuffer</a:t>
            </a:r>
            <a:endParaRPr lang="en-US" sz="1600" dirty="0"/>
          </a:p>
        </p:txBody>
      </p:sp>
      <p:sp>
        <p:nvSpPr>
          <p:cNvPr id="78" name="TextBox 77"/>
          <p:cNvSpPr txBox="1"/>
          <p:nvPr/>
        </p:nvSpPr>
        <p:spPr>
          <a:xfrm rot="5400000">
            <a:off x="-148376" y="3626024"/>
            <a:ext cx="1495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 bytes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115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 locality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7197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Putting together tracks </a:t>
            </a:r>
            <a:r>
              <a:rPr lang="en-US" dirty="0" smtClean="0"/>
              <a:t>having some locality </a:t>
            </a:r>
            <a:r>
              <a:rPr lang="en-US" dirty="0" smtClean="0"/>
              <a:t>criteria -&gt; </a:t>
            </a:r>
            <a:r>
              <a:rPr lang="en-US" dirty="0" smtClean="0">
                <a:solidFill>
                  <a:srgbClr val="FF0000"/>
                </a:solidFill>
              </a:rPr>
              <a:t>baskets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Geometry:</a:t>
            </a:r>
            <a:r>
              <a:rPr lang="en-US" dirty="0" smtClean="0"/>
              <a:t> particles </a:t>
            </a:r>
            <a:r>
              <a:rPr lang="en-US" dirty="0" smtClean="0"/>
              <a:t>located </a:t>
            </a:r>
            <a:r>
              <a:rPr lang="en-US" dirty="0" smtClean="0"/>
              <a:t>in the same detector (logical) volume -&gt; stepper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Physics</a:t>
            </a:r>
            <a:r>
              <a:rPr lang="en-US" dirty="0" smtClean="0"/>
              <a:t>: particles matching type/energy range -&gt; physics processes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Custom</a:t>
            </a:r>
            <a:r>
              <a:rPr lang="en-US" dirty="0" smtClean="0"/>
              <a:t>: e.g. triggers for fast physics handover</a:t>
            </a:r>
          </a:p>
          <a:p>
            <a:r>
              <a:rPr lang="en-US" dirty="0" smtClean="0"/>
              <a:t>After some processing stage a particle is “stamped” for the next stage</a:t>
            </a:r>
          </a:p>
          <a:p>
            <a:pPr lvl="1"/>
            <a:r>
              <a:rPr lang="en-US" dirty="0" smtClean="0"/>
              <a:t>Produced new particles added to </a:t>
            </a:r>
            <a:r>
              <a:rPr lang="en-US" dirty="0" smtClean="0"/>
              <a:t>the “basket” </a:t>
            </a:r>
            <a:r>
              <a:rPr lang="en-US" dirty="0" smtClean="0"/>
              <a:t>output</a:t>
            </a:r>
          </a:p>
          <a:p>
            <a:pPr lvl="1"/>
            <a:r>
              <a:rPr lang="en-US" dirty="0" smtClean="0"/>
              <a:t>Currently stages are chained, in future the particle will be “released” for </a:t>
            </a:r>
            <a:r>
              <a:rPr lang="en-US" dirty="0" smtClean="0"/>
              <a:t>more efficient re-scheduling</a:t>
            </a:r>
            <a:endParaRPr lang="en-US" dirty="0" smtClean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8220-29BC-DE4A-8620-DE507112AF49}" type="slidenum">
              <a:rPr lang="en-US" smtClean="0"/>
              <a:t>6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495195" y="2649076"/>
            <a:ext cx="6897189" cy="3727775"/>
            <a:chOff x="1918512" y="2751668"/>
            <a:chExt cx="6897189" cy="3727775"/>
          </a:xfrm>
        </p:grpSpPr>
        <p:sp>
          <p:nvSpPr>
            <p:cNvPr id="20" name="Rectangle 19"/>
            <p:cNvSpPr/>
            <p:nvPr/>
          </p:nvSpPr>
          <p:spPr>
            <a:xfrm>
              <a:off x="3852350" y="4517992"/>
              <a:ext cx="2032000" cy="61844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Input</a:t>
              </a:r>
              <a:endParaRPr lang="en-US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469444" y="4840111"/>
              <a:ext cx="138290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urved Connector 9"/>
            <p:cNvCxnSpPr>
              <a:stCxn id="20" idx="0"/>
              <a:endCxn id="21" idx="0"/>
            </p:cNvCxnSpPr>
            <p:nvPr/>
          </p:nvCxnSpPr>
          <p:spPr>
            <a:xfrm rot="16200000" flipH="1">
              <a:off x="4873651" y="4512690"/>
              <a:ext cx="461623" cy="472226"/>
            </a:xfrm>
            <a:prstGeom prst="curvedConnector3">
              <a:avLst>
                <a:gd name="adj1" fmla="val -49521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356576" y="5302953"/>
              <a:ext cx="1157406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918512" y="4753985"/>
              <a:ext cx="16374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Scheduling (concurrent)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95423" y="4686732"/>
              <a:ext cx="17202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Scheduling (concurrent)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24576" y="3862631"/>
              <a:ext cx="2770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Transport (thread local)</a:t>
              </a:r>
              <a:endParaRPr lang="en-US" dirty="0"/>
            </a:p>
          </p:txBody>
        </p:sp>
        <p:cxnSp>
          <p:nvCxnSpPr>
            <p:cNvPr id="18" name="Straight Arrow Connector 17"/>
            <p:cNvCxnSpPr>
              <a:endCxn id="21" idx="2"/>
            </p:cNvCxnSpPr>
            <p:nvPr/>
          </p:nvCxnSpPr>
          <p:spPr>
            <a:xfrm flipV="1">
              <a:off x="4489145" y="5598062"/>
              <a:ext cx="851431" cy="4696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852350" y="6110111"/>
              <a:ext cx="25907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Physics (thread local)</a:t>
              </a: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324576" y="4979615"/>
              <a:ext cx="2032000" cy="618447"/>
            </a:xfrm>
            <a:prstGeom prst="rect">
              <a:avLst/>
            </a:prstGeom>
            <a:solidFill>
              <a:srgbClr val="AA4BB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Output</a:t>
              </a:r>
              <a:endParaRPr lang="en-US" dirty="0"/>
            </a:p>
          </p:txBody>
        </p:sp>
        <p:sp>
          <p:nvSpPr>
            <p:cNvPr id="5" name="Chord 4"/>
            <p:cNvSpPr/>
            <p:nvPr/>
          </p:nvSpPr>
          <p:spPr>
            <a:xfrm>
              <a:off x="3555999" y="2751668"/>
              <a:ext cx="3302001" cy="3383843"/>
            </a:xfrm>
            <a:prstGeom prst="chord">
              <a:avLst>
                <a:gd name="adj1" fmla="val 21357625"/>
                <a:gd name="adj2" fmla="val 11063277"/>
              </a:avLst>
            </a:prstGeom>
            <a:solidFill>
              <a:srgbClr val="FFFF00">
                <a:alpha val="22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212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evron 11"/>
          <p:cNvSpPr/>
          <p:nvPr/>
        </p:nvSpPr>
        <p:spPr>
          <a:xfrm>
            <a:off x="3466930" y="1745328"/>
            <a:ext cx="5562844" cy="805457"/>
          </a:xfrm>
          <a:prstGeom prst="chevron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36000" rIns="36000" rtlCol="0" anchor="t" anchorCtr="0"/>
          <a:lstStyle/>
          <a:p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sz="1400" dirty="0" smtClean="0">
                <a:solidFill>
                  <a:schemeClr val="bg1"/>
                </a:solidFill>
              </a:rPr>
              <a:t>Particles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2732842" y="5111552"/>
            <a:ext cx="464654" cy="1368575"/>
            <a:chOff x="2732842" y="5111552"/>
            <a:chExt cx="464654" cy="1368575"/>
          </a:xfrm>
        </p:grpSpPr>
        <p:sp>
          <p:nvSpPr>
            <p:cNvPr id="87" name="Pentagon 86"/>
            <p:cNvSpPr/>
            <p:nvPr/>
          </p:nvSpPr>
          <p:spPr>
            <a:xfrm rot="5400000">
              <a:off x="2280881" y="5563513"/>
              <a:ext cx="1368575" cy="464654"/>
            </a:xfrm>
            <a:prstGeom prst="homePlat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Chord 88"/>
            <p:cNvSpPr/>
            <p:nvPr/>
          </p:nvSpPr>
          <p:spPr>
            <a:xfrm rot="10800000">
              <a:off x="2794788" y="6046475"/>
              <a:ext cx="340748" cy="353765"/>
            </a:xfrm>
            <a:prstGeom prst="chord">
              <a:avLst>
                <a:gd name="adj1" fmla="val 21357625"/>
                <a:gd name="adj2" fmla="val 11063277"/>
              </a:avLst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114" y="5022077"/>
            <a:ext cx="767572" cy="767572"/>
          </a:xfrm>
          <a:prstGeom prst="rect">
            <a:avLst/>
          </a:prstGeom>
        </p:spPr>
      </p:pic>
      <p:grpSp>
        <p:nvGrpSpPr>
          <p:cNvPr id="62" name="Group 61"/>
          <p:cNvGrpSpPr/>
          <p:nvPr/>
        </p:nvGrpSpPr>
        <p:grpSpPr>
          <a:xfrm>
            <a:off x="5152670" y="5940498"/>
            <a:ext cx="464654" cy="531631"/>
            <a:chOff x="5152670" y="5940498"/>
            <a:chExt cx="464654" cy="531631"/>
          </a:xfrm>
        </p:grpSpPr>
        <p:sp>
          <p:nvSpPr>
            <p:cNvPr id="60" name="Pentagon 59"/>
            <p:cNvSpPr/>
            <p:nvPr/>
          </p:nvSpPr>
          <p:spPr>
            <a:xfrm rot="5400000">
              <a:off x="5119181" y="5973987"/>
              <a:ext cx="531631" cy="464654"/>
            </a:xfrm>
            <a:prstGeom prst="homePlat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Chord 60"/>
            <p:cNvSpPr/>
            <p:nvPr/>
          </p:nvSpPr>
          <p:spPr>
            <a:xfrm rot="10800000">
              <a:off x="5226829" y="6056403"/>
              <a:ext cx="340748" cy="353765"/>
            </a:xfrm>
            <a:prstGeom prst="chord">
              <a:avLst>
                <a:gd name="adj1" fmla="val 21357625"/>
                <a:gd name="adj2" fmla="val 11063277"/>
              </a:avLst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8" name="Straight Arrow Connector 47"/>
          <p:cNvCxnSpPr>
            <a:stCxn id="35" idx="3"/>
            <a:endCxn id="47" idx="1"/>
          </p:cNvCxnSpPr>
          <p:nvPr/>
        </p:nvCxnSpPr>
        <p:spPr>
          <a:xfrm flipV="1">
            <a:off x="6904130" y="4992888"/>
            <a:ext cx="1372837" cy="179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1" idx="3"/>
            <a:endCxn id="35" idx="1"/>
          </p:cNvCxnSpPr>
          <p:nvPr/>
        </p:nvCxnSpPr>
        <p:spPr>
          <a:xfrm>
            <a:off x="4715642" y="4997877"/>
            <a:ext cx="1399799" cy="1299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features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9302-6EF3-6649-A140-998A56D792B6}" type="slidenum">
              <a:rPr lang="en-US" smtClean="0"/>
              <a:t>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688259" y="1298628"/>
            <a:ext cx="2230351" cy="1672870"/>
            <a:chOff x="650516" y="1719341"/>
            <a:chExt cx="2230351" cy="1672870"/>
          </a:xfrm>
        </p:grpSpPr>
        <p:sp>
          <p:nvSpPr>
            <p:cNvPr id="3" name="Rectangle 2"/>
            <p:cNvSpPr/>
            <p:nvPr/>
          </p:nvSpPr>
          <p:spPr>
            <a:xfrm>
              <a:off x="650516" y="1719341"/>
              <a:ext cx="1564320" cy="80545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GeantV</a:t>
              </a:r>
              <a:r>
                <a:rPr lang="en-US" sz="1400" dirty="0" smtClean="0"/>
                <a:t> scheduler</a:t>
              </a:r>
              <a:endParaRPr lang="en-US" sz="14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50516" y="2537792"/>
              <a:ext cx="1564320" cy="42071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Monitoring</a:t>
              </a:r>
              <a:endParaRPr lang="en-US" sz="12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50516" y="2971498"/>
              <a:ext cx="1564320" cy="42071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Triggers, alarms</a:t>
              </a:r>
              <a:endParaRPr lang="en-US" sz="12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214863" y="1719341"/>
              <a:ext cx="666004" cy="1672870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200" dirty="0" smtClean="0"/>
                <a:t>ACTIONS: inject,</a:t>
              </a:r>
            </a:p>
            <a:p>
              <a:pPr algn="ctr"/>
              <a:r>
                <a:rPr lang="en-US" sz="1200" dirty="0" smtClean="0"/>
                <a:t>Vector/single, prioritize, digitize, garbage collect</a:t>
              </a:r>
            </a:p>
          </p:txBody>
        </p:sp>
      </p:grpSp>
      <p:sp>
        <p:nvSpPr>
          <p:cNvPr id="11" name="Chevron 10"/>
          <p:cNvSpPr/>
          <p:nvPr/>
        </p:nvSpPr>
        <p:spPr>
          <a:xfrm>
            <a:off x="154884" y="1298627"/>
            <a:ext cx="1626302" cy="805457"/>
          </a:xfrm>
          <a:prstGeom prst="chevron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Generator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Bevel 12"/>
          <p:cNvSpPr/>
          <p:nvPr/>
        </p:nvSpPr>
        <p:spPr>
          <a:xfrm>
            <a:off x="4305825" y="1298628"/>
            <a:ext cx="996885" cy="1672870"/>
          </a:xfrm>
          <a:prstGeom prst="bevel">
            <a:avLst/>
          </a:prstGeom>
          <a:solidFill>
            <a:srgbClr val="CD6B7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Geometry filter</a:t>
            </a:r>
          </a:p>
          <a:p>
            <a:pPr algn="ctr"/>
            <a:endParaRPr lang="en-US" sz="1000" dirty="0"/>
          </a:p>
          <a:p>
            <a:pPr algn="ctr"/>
            <a:endParaRPr lang="en-US" sz="1000" dirty="0" smtClean="0"/>
          </a:p>
          <a:p>
            <a:pPr algn="ctr"/>
            <a:endParaRPr lang="en-US" sz="1000" dirty="0"/>
          </a:p>
          <a:p>
            <a:pPr algn="ctr"/>
            <a:r>
              <a:rPr lang="en-US" sz="1000" dirty="0" smtClean="0"/>
              <a:t>Logical volume trigger</a:t>
            </a:r>
            <a:endParaRPr lang="en-US" sz="1000" dirty="0"/>
          </a:p>
        </p:txBody>
      </p:sp>
      <p:sp>
        <p:nvSpPr>
          <p:cNvPr id="14" name="Bevel 13"/>
          <p:cNvSpPr/>
          <p:nvPr/>
        </p:nvSpPr>
        <p:spPr>
          <a:xfrm>
            <a:off x="5418481" y="1296128"/>
            <a:ext cx="996885" cy="1672870"/>
          </a:xfrm>
          <a:prstGeom prst="bevel">
            <a:avLst/>
          </a:prstGeom>
          <a:solidFill>
            <a:srgbClr val="99894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Physics filter</a:t>
            </a:r>
          </a:p>
          <a:p>
            <a:pPr algn="ctr"/>
            <a:endParaRPr lang="en-US" sz="1000" dirty="0"/>
          </a:p>
          <a:p>
            <a:pPr algn="ctr"/>
            <a:endParaRPr lang="en-US" sz="1000" dirty="0" smtClean="0"/>
          </a:p>
          <a:p>
            <a:pPr algn="ctr"/>
            <a:endParaRPr lang="en-US" sz="1000" dirty="0"/>
          </a:p>
          <a:p>
            <a:pPr algn="ctr"/>
            <a:r>
              <a:rPr lang="en-US" sz="1000" dirty="0" smtClean="0"/>
              <a:t>Particle type, energy trigger</a:t>
            </a:r>
            <a:endParaRPr lang="en-US" sz="1000" dirty="0"/>
          </a:p>
        </p:txBody>
      </p:sp>
      <p:sp>
        <p:nvSpPr>
          <p:cNvPr id="15" name="Bevel 14"/>
          <p:cNvSpPr/>
          <p:nvPr/>
        </p:nvSpPr>
        <p:spPr>
          <a:xfrm>
            <a:off x="6546915" y="1296128"/>
            <a:ext cx="996885" cy="1672870"/>
          </a:xfrm>
          <a:prstGeom prst="bevel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Fast transport filter</a:t>
            </a:r>
            <a:endParaRPr lang="en-US" sz="1000" dirty="0"/>
          </a:p>
          <a:p>
            <a:pPr algn="ctr"/>
            <a:endParaRPr lang="en-US" sz="1000" dirty="0"/>
          </a:p>
          <a:p>
            <a:pPr algn="ctr"/>
            <a:r>
              <a:rPr lang="en-US" sz="1000" dirty="0" smtClean="0"/>
              <a:t>Geometry region, particle type, energy</a:t>
            </a:r>
            <a:endParaRPr lang="en-US" sz="1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4538145" y="2968998"/>
            <a:ext cx="464654" cy="763976"/>
            <a:chOff x="5467425" y="3247818"/>
            <a:chExt cx="464654" cy="763976"/>
          </a:xfrm>
        </p:grpSpPr>
        <p:sp>
          <p:nvSpPr>
            <p:cNvPr id="16" name="Pentagon 15"/>
            <p:cNvSpPr/>
            <p:nvPr/>
          </p:nvSpPr>
          <p:spPr>
            <a:xfrm rot="5400000">
              <a:off x="5317764" y="3397479"/>
              <a:ext cx="763976" cy="464654"/>
            </a:xfrm>
            <a:prstGeom prst="homePlat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Chord 16"/>
            <p:cNvSpPr/>
            <p:nvPr/>
          </p:nvSpPr>
          <p:spPr>
            <a:xfrm>
              <a:off x="5521113" y="3467748"/>
              <a:ext cx="344282" cy="327193"/>
            </a:xfrm>
            <a:prstGeom prst="chord">
              <a:avLst>
                <a:gd name="adj1" fmla="val 21357625"/>
                <a:gd name="adj2" fmla="val 11063277"/>
              </a:avLst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650831" y="2971498"/>
            <a:ext cx="464654" cy="763976"/>
            <a:chOff x="5467425" y="3247818"/>
            <a:chExt cx="464654" cy="763976"/>
          </a:xfrm>
        </p:grpSpPr>
        <p:sp>
          <p:nvSpPr>
            <p:cNvPr id="20" name="Pentagon 19"/>
            <p:cNvSpPr/>
            <p:nvPr/>
          </p:nvSpPr>
          <p:spPr>
            <a:xfrm rot="5400000">
              <a:off x="5317764" y="3397479"/>
              <a:ext cx="763976" cy="464654"/>
            </a:xfrm>
            <a:prstGeom prst="homePlat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Chord 20"/>
            <p:cNvSpPr/>
            <p:nvPr/>
          </p:nvSpPr>
          <p:spPr>
            <a:xfrm>
              <a:off x="5521113" y="3467748"/>
              <a:ext cx="344282" cy="327193"/>
            </a:xfrm>
            <a:prstGeom prst="chord">
              <a:avLst>
                <a:gd name="adj1" fmla="val 21357625"/>
                <a:gd name="adj2" fmla="val 11063277"/>
              </a:avLst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812465" y="2971498"/>
            <a:ext cx="464654" cy="763976"/>
            <a:chOff x="5467425" y="3247818"/>
            <a:chExt cx="464654" cy="763976"/>
          </a:xfrm>
        </p:grpSpPr>
        <p:sp>
          <p:nvSpPr>
            <p:cNvPr id="23" name="Pentagon 22"/>
            <p:cNvSpPr/>
            <p:nvPr/>
          </p:nvSpPr>
          <p:spPr>
            <a:xfrm rot="5400000">
              <a:off x="5317764" y="3397479"/>
              <a:ext cx="763976" cy="464654"/>
            </a:xfrm>
            <a:prstGeom prst="homePlat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Chord 23"/>
            <p:cNvSpPr/>
            <p:nvPr/>
          </p:nvSpPr>
          <p:spPr>
            <a:xfrm>
              <a:off x="5521113" y="3467748"/>
              <a:ext cx="344282" cy="327193"/>
            </a:xfrm>
            <a:prstGeom prst="chord">
              <a:avLst>
                <a:gd name="adj1" fmla="val 21357625"/>
                <a:gd name="adj2" fmla="val 11063277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942456" y="2986975"/>
            <a:ext cx="473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 VECTORS OF PARTICLES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886105" y="4130721"/>
            <a:ext cx="1081721" cy="57810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Vector</a:t>
            </a:r>
          </a:p>
          <a:p>
            <a:pPr algn="ctr"/>
            <a:r>
              <a:rPr lang="en-US" sz="1400" dirty="0" smtClean="0"/>
              <a:t>stepper</a:t>
            </a:r>
            <a:endParaRPr lang="en-US" sz="14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3926953" y="4708825"/>
            <a:ext cx="788689" cy="1474003"/>
            <a:chOff x="4066345" y="4724315"/>
            <a:chExt cx="788689" cy="1474003"/>
          </a:xfrm>
        </p:grpSpPr>
        <p:sp>
          <p:nvSpPr>
            <p:cNvPr id="31" name="Rectangle 30"/>
            <p:cNvSpPr/>
            <p:nvPr/>
          </p:nvSpPr>
          <p:spPr>
            <a:xfrm>
              <a:off x="4066345" y="4724315"/>
              <a:ext cx="788689" cy="578104"/>
            </a:xfrm>
            <a:prstGeom prst="rect">
              <a:avLst/>
            </a:prstGeom>
            <a:solidFill>
              <a:srgbClr val="AA1018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err="1" smtClean="0"/>
                <a:t>VecGeom</a:t>
              </a:r>
              <a:endParaRPr lang="en-US" sz="1050" dirty="0" smtClean="0"/>
            </a:p>
            <a:p>
              <a:pPr algn="ctr"/>
              <a:r>
                <a:rPr lang="en-US" sz="1050" dirty="0" smtClean="0"/>
                <a:t>navigator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081848" y="5299918"/>
              <a:ext cx="371679" cy="89589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Full geometry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466544" y="5302419"/>
              <a:ext cx="371679" cy="89589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Simplified geometry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4886105" y="4721820"/>
            <a:ext cx="1081721" cy="38973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Step sampling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886105" y="5111553"/>
            <a:ext cx="1081721" cy="1883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Filter neutrals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886111" y="5294933"/>
            <a:ext cx="1081721" cy="3897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(Field) Propagator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053228" y="4125732"/>
            <a:ext cx="1081721" cy="578104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Physics sampler</a:t>
            </a:r>
            <a:endParaRPr lang="en-US" sz="1400" dirty="0"/>
          </a:p>
        </p:txBody>
      </p:sp>
      <p:sp>
        <p:nvSpPr>
          <p:cNvPr id="44" name="Rectangle 43"/>
          <p:cNvSpPr/>
          <p:nvPr/>
        </p:nvSpPr>
        <p:spPr>
          <a:xfrm>
            <a:off x="6115441" y="5310407"/>
            <a:ext cx="788689" cy="37425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Tab. </a:t>
            </a:r>
            <a:r>
              <a:rPr lang="en-US" sz="1000" dirty="0" err="1" smtClean="0">
                <a:solidFill>
                  <a:schemeClr val="tx1"/>
                </a:solidFill>
              </a:rPr>
              <a:t>Xsec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115441" y="5700152"/>
            <a:ext cx="788689" cy="48267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Tab. final state samples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053228" y="4716831"/>
            <a:ext cx="1081721" cy="38973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Phys. Process</a:t>
            </a:r>
          </a:p>
          <a:p>
            <a:pPr algn="ctr"/>
            <a:r>
              <a:rPr lang="en-US" sz="1100" dirty="0">
                <a:solidFill>
                  <a:srgbClr val="000000"/>
                </a:solidFill>
              </a:rPr>
              <a:t>p</a:t>
            </a:r>
            <a:r>
              <a:rPr lang="en-US" sz="1100" dirty="0" smtClean="0">
                <a:solidFill>
                  <a:srgbClr val="000000"/>
                </a:solidFill>
              </a:rPr>
              <a:t>ost-step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276967" y="4703836"/>
            <a:ext cx="788689" cy="578104"/>
          </a:xfrm>
          <a:prstGeom prst="rect">
            <a:avLst/>
          </a:prstGeom>
          <a:solidFill>
            <a:srgbClr val="B049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(Vector)</a:t>
            </a:r>
          </a:p>
          <a:p>
            <a:pPr algn="ctr"/>
            <a:r>
              <a:rPr lang="en-US" sz="1200" dirty="0" smtClean="0"/>
              <a:t>physics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8276967" y="5294933"/>
            <a:ext cx="788689" cy="37425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Compute final state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883625" y="5682183"/>
            <a:ext cx="1081721" cy="23482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Step limiter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reshuffle</a:t>
            </a:r>
            <a:endParaRPr lang="en-US" sz="1000" dirty="0">
              <a:solidFill>
                <a:srgbClr val="000000"/>
              </a:solidFill>
            </a:endParaRPr>
          </a:p>
        </p:txBody>
      </p:sp>
      <p:cxnSp>
        <p:nvCxnSpPr>
          <p:cNvPr id="54" name="Elbow Connector 53"/>
          <p:cNvCxnSpPr>
            <a:stCxn id="52" idx="1"/>
            <a:endCxn id="38" idx="1"/>
          </p:cNvCxnSpPr>
          <p:nvPr/>
        </p:nvCxnSpPr>
        <p:spPr>
          <a:xfrm rot="10800000" flipH="1">
            <a:off x="4883625" y="5489801"/>
            <a:ext cx="2486" cy="309797"/>
          </a:xfrm>
          <a:prstGeom prst="bentConnector3">
            <a:avLst>
              <a:gd name="adj1" fmla="val -421126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7392730" y="5341391"/>
            <a:ext cx="464654" cy="1161716"/>
            <a:chOff x="7392730" y="5341391"/>
            <a:chExt cx="464654" cy="1161716"/>
          </a:xfrm>
        </p:grpSpPr>
        <p:sp>
          <p:nvSpPr>
            <p:cNvPr id="64" name="Pentagon 63"/>
            <p:cNvSpPr/>
            <p:nvPr/>
          </p:nvSpPr>
          <p:spPr>
            <a:xfrm rot="5400000">
              <a:off x="7044199" y="5689922"/>
              <a:ext cx="1161716" cy="464654"/>
            </a:xfrm>
            <a:prstGeom prst="homePlat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Chord 64"/>
            <p:cNvSpPr/>
            <p:nvPr/>
          </p:nvSpPr>
          <p:spPr>
            <a:xfrm rot="10800000">
              <a:off x="7466889" y="6053922"/>
              <a:ext cx="340748" cy="353765"/>
            </a:xfrm>
            <a:prstGeom prst="chord">
              <a:avLst>
                <a:gd name="adj1" fmla="val 21357625"/>
                <a:gd name="adj2" fmla="val 11063277"/>
              </a:avLst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7053228" y="5106562"/>
            <a:ext cx="1081721" cy="234827"/>
          </a:xfrm>
          <a:prstGeom prst="rect">
            <a:avLst/>
          </a:prstGeom>
          <a:solidFill>
            <a:srgbClr val="E1880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rgbClr val="000000"/>
                </a:solidFill>
              </a:rPr>
              <a:t>Secondaries</a:t>
            </a:r>
            <a:endParaRPr lang="en-US" sz="1000" dirty="0">
              <a:solidFill>
                <a:srgbClr val="000000"/>
              </a:solidFill>
            </a:endParaRPr>
          </a:p>
        </p:txBody>
      </p:sp>
      <p:cxnSp>
        <p:nvCxnSpPr>
          <p:cNvPr id="68" name="Straight Arrow Connector 67"/>
          <p:cNvCxnSpPr>
            <a:stCxn id="60" idx="0"/>
            <a:endCxn id="39" idx="1"/>
          </p:cNvCxnSpPr>
          <p:nvPr/>
        </p:nvCxnSpPr>
        <p:spPr>
          <a:xfrm flipV="1">
            <a:off x="5617324" y="4414784"/>
            <a:ext cx="1435904" cy="1675367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115441" y="4721820"/>
            <a:ext cx="788689" cy="578104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TabXsec</a:t>
            </a:r>
            <a:endParaRPr lang="en-US" sz="1200" dirty="0" smtClean="0"/>
          </a:p>
          <a:p>
            <a:pPr algn="ctr"/>
            <a:r>
              <a:rPr lang="en-US" sz="1200" dirty="0" smtClean="0"/>
              <a:t>manager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305825" y="6172900"/>
            <a:ext cx="4200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 VECTORS OF PARTICLES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1240325" y="4125732"/>
            <a:ext cx="1081721" cy="5781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FastSim</a:t>
            </a:r>
            <a:r>
              <a:rPr lang="en-US" sz="1400" dirty="0" smtClean="0">
                <a:solidFill>
                  <a:srgbClr val="000000"/>
                </a:solidFill>
              </a:rPr>
              <a:t> stepper</a:t>
            </a:r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94281" y="6410169"/>
            <a:ext cx="8379266" cy="369332"/>
            <a:chOff x="294281" y="6410169"/>
            <a:chExt cx="8379266" cy="369332"/>
          </a:xfrm>
        </p:grpSpPr>
        <p:sp>
          <p:nvSpPr>
            <p:cNvPr id="58" name="Pentagon 57"/>
            <p:cNvSpPr/>
            <p:nvPr/>
          </p:nvSpPr>
          <p:spPr>
            <a:xfrm rot="10800000">
              <a:off x="294281" y="6503102"/>
              <a:ext cx="8379266" cy="201371"/>
            </a:xfrm>
            <a:prstGeom prst="homePlate">
              <a:avLst>
                <a:gd name="adj" fmla="val 78945"/>
              </a:avLst>
            </a:prstGeom>
            <a:solidFill>
              <a:srgbClr val="3366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71712" y="6410169"/>
              <a:ext cx="23412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TO SCHEDULER</a:t>
              </a:r>
              <a:endParaRPr lang="en-US" dirty="0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2712965" y="4123238"/>
            <a:ext cx="1081721" cy="57810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GPU broker</a:t>
            </a:r>
            <a:endParaRPr lang="en-US" sz="1400" dirty="0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3345506" y="4786270"/>
            <a:ext cx="0" cy="3252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3466930" y="4783770"/>
            <a:ext cx="0" cy="325283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31" idx="1"/>
          </p:cNvCxnSpPr>
          <p:nvPr/>
        </p:nvCxnSpPr>
        <p:spPr>
          <a:xfrm flipH="1">
            <a:off x="3593323" y="4997877"/>
            <a:ext cx="333630" cy="2840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1240325" y="4750301"/>
            <a:ext cx="1081721" cy="38973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User defined </a:t>
            </a:r>
            <a:r>
              <a:rPr lang="en-US" sz="1200" dirty="0" err="1" smtClean="0">
                <a:solidFill>
                  <a:srgbClr val="000000"/>
                </a:solidFill>
              </a:rPr>
              <a:t>param</a:t>
            </a:r>
            <a:r>
              <a:rPr lang="en-US" sz="1200" dirty="0" smtClean="0">
                <a:solidFill>
                  <a:srgbClr val="000000"/>
                </a:solidFill>
              </a:rPr>
              <a:t>.</a:t>
            </a:r>
            <a:endParaRPr lang="en-US" sz="1200" dirty="0">
              <a:solidFill>
                <a:srgbClr val="000000"/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1548859" y="5489801"/>
            <a:ext cx="464654" cy="1013961"/>
            <a:chOff x="1548859" y="5489801"/>
            <a:chExt cx="464654" cy="1013961"/>
          </a:xfrm>
        </p:grpSpPr>
        <p:sp>
          <p:nvSpPr>
            <p:cNvPr id="93" name="Pentagon 92"/>
            <p:cNvSpPr/>
            <p:nvPr/>
          </p:nvSpPr>
          <p:spPr>
            <a:xfrm rot="5400000">
              <a:off x="1274205" y="5764455"/>
              <a:ext cx="1013961" cy="464654"/>
            </a:xfrm>
            <a:prstGeom prst="homePlat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Chord 93"/>
            <p:cNvSpPr/>
            <p:nvPr/>
          </p:nvSpPr>
          <p:spPr>
            <a:xfrm rot="10800000">
              <a:off x="1610805" y="6070109"/>
              <a:ext cx="340748" cy="353765"/>
            </a:xfrm>
            <a:prstGeom prst="chord">
              <a:avLst>
                <a:gd name="adj1" fmla="val 21357625"/>
                <a:gd name="adj2" fmla="val 11063277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1248697" y="5140034"/>
            <a:ext cx="1073349" cy="34976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Fill output vector</a:t>
            </a:r>
          </a:p>
        </p:txBody>
      </p:sp>
      <p:grpSp>
        <p:nvGrpSpPr>
          <p:cNvPr id="105" name="Group 104"/>
          <p:cNvGrpSpPr/>
          <p:nvPr/>
        </p:nvGrpSpPr>
        <p:grpSpPr>
          <a:xfrm>
            <a:off x="294281" y="3697070"/>
            <a:ext cx="8379266" cy="369332"/>
            <a:chOff x="294281" y="3697070"/>
            <a:chExt cx="8379266" cy="369332"/>
          </a:xfrm>
        </p:grpSpPr>
        <p:sp>
          <p:nvSpPr>
            <p:cNvPr id="29" name="Pentagon 28"/>
            <p:cNvSpPr/>
            <p:nvPr/>
          </p:nvSpPr>
          <p:spPr>
            <a:xfrm rot="10800000">
              <a:off x="294281" y="3779436"/>
              <a:ext cx="8379266" cy="201371"/>
            </a:xfrm>
            <a:prstGeom prst="homePlate">
              <a:avLst>
                <a:gd name="adj" fmla="val 78945"/>
              </a:avLst>
            </a:prstGeom>
            <a:solidFill>
              <a:srgbClr val="3366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26224" y="3697070"/>
              <a:ext cx="2286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WORK QUEUE</a:t>
              </a:r>
              <a:endParaRPr lang="en-US" dirty="0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8424765" y="2850078"/>
            <a:ext cx="452204" cy="1477113"/>
            <a:chOff x="806824" y="5632824"/>
            <a:chExt cx="316749" cy="487360"/>
          </a:xfrm>
        </p:grpSpPr>
        <p:cxnSp>
          <p:nvCxnSpPr>
            <p:cNvPr id="99" name="Straight Connector 98"/>
            <p:cNvCxnSpPr/>
            <p:nvPr/>
          </p:nvCxnSpPr>
          <p:spPr>
            <a:xfrm>
              <a:off x="806824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869578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929342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992096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1060819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1123573" y="5632824"/>
              <a:ext cx="0" cy="48736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TextBox 105"/>
          <p:cNvSpPr txBox="1"/>
          <p:nvPr/>
        </p:nvSpPr>
        <p:spPr>
          <a:xfrm>
            <a:off x="8134949" y="2632532"/>
            <a:ext cx="956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THREADS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73149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GPU Connector to the Vector Prototype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Goals</a:t>
            </a:r>
          </a:p>
          <a:p>
            <a:pPr lvl="1"/>
            <a:r>
              <a:rPr lang="en-US" dirty="0"/>
              <a:t>Pick up baskets and select only tracks GPU can handle</a:t>
            </a:r>
          </a:p>
          <a:p>
            <a:pPr lvl="1"/>
            <a:r>
              <a:rPr lang="en-US" dirty="0" smtClean="0"/>
              <a:t>Maximize </a:t>
            </a:r>
            <a:r>
              <a:rPr lang="en-US" dirty="0" smtClean="0"/>
              <a:t>kernel coherence</a:t>
            </a:r>
          </a:p>
          <a:p>
            <a:pPr lvl="1"/>
            <a:r>
              <a:rPr lang="en-US" dirty="0" smtClean="0"/>
              <a:t>Adapt to GPU ‘ideal’ </a:t>
            </a:r>
            <a:r>
              <a:rPr lang="en-US" dirty="0"/>
              <a:t>bucket size </a:t>
            </a:r>
            <a:r>
              <a:rPr lang="en-US" dirty="0" smtClean="0"/>
              <a:t>(very </a:t>
            </a:r>
            <a:r>
              <a:rPr lang="en-US" dirty="0"/>
              <a:t>different from </a:t>
            </a:r>
            <a:r>
              <a:rPr lang="en-US" dirty="0" smtClean="0"/>
              <a:t>CPU)</a:t>
            </a:r>
          </a:p>
          <a:p>
            <a:pPr lvl="2"/>
            <a:r>
              <a:rPr lang="en-US" dirty="0" smtClean="0"/>
              <a:t>Without hanging on to event too long</a:t>
            </a:r>
            <a:endParaRPr lang="en-US" dirty="0"/>
          </a:p>
          <a:p>
            <a:r>
              <a:rPr lang="en-US" dirty="0" smtClean="0"/>
              <a:t>Implementation</a:t>
            </a:r>
            <a:endParaRPr lang="en-US" dirty="0" smtClean="0"/>
          </a:p>
          <a:p>
            <a:pPr lvl="1"/>
            <a:r>
              <a:rPr lang="en-US" dirty="0" smtClean="0"/>
              <a:t>Stage particles in a set of buckets</a:t>
            </a:r>
          </a:p>
          <a:p>
            <a:pPr lvl="2"/>
            <a:r>
              <a:rPr lang="en-US" dirty="0" smtClean="0"/>
              <a:t>Type(s) of bucket is customizable.</a:t>
            </a:r>
          </a:p>
          <a:p>
            <a:pPr lvl="3"/>
            <a:r>
              <a:rPr lang="en-US" dirty="0" smtClean="0"/>
              <a:t>For example based on particle/energy that have a common (sub)set of physics models likely to apply</a:t>
            </a:r>
          </a:p>
          <a:p>
            <a:pPr lvl="3"/>
            <a:r>
              <a:rPr lang="en-US" dirty="0" smtClean="0"/>
              <a:t>Keep order provided by main scheduler</a:t>
            </a:r>
          </a:p>
          <a:p>
            <a:pPr lvl="1"/>
            <a:r>
              <a:rPr lang="en-US" dirty="0" smtClean="0"/>
              <a:t>Delay the start of a kernel/task until it has enough data or has not received any new data in a while</a:t>
            </a:r>
          </a:p>
          <a:p>
            <a:pPr lvl="1"/>
            <a:r>
              <a:rPr lang="en-US" dirty="0" smtClean="0"/>
              <a:t>Start uploads after each basket processing to maximize overlap (even before the bucket is full</a:t>
            </a:r>
            <a:r>
              <a:rPr lang="en-US" dirty="0" smtClean="0"/>
              <a:t>) -&gt; </a:t>
            </a:r>
            <a:r>
              <a:rPr lang="en-US" dirty="0" smtClean="0">
                <a:solidFill>
                  <a:srgbClr val="0000FF"/>
                </a:solidFill>
              </a:rPr>
              <a:t>asynchronous transfers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AEC4-C30F-5448-A92D-3572D91DAEC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8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301"/>
    </mc:Choice>
    <mc:Fallback xmlns="">
      <p:transition xmlns:p14="http://schemas.microsoft.com/office/powerpoint/2010/main" spd="slow" advTm="7130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 features</a:t>
            </a:r>
            <a:endParaRPr lang="en-US" dirty="0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Andrei Gheata</a:t>
            </a:r>
            <a:endParaRPr lang="en-US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8220-29BC-DE4A-8620-DE507112AF49}" type="slidenum">
              <a:rPr lang="en-US" smtClean="0"/>
              <a:t>9</a:t>
            </a:fld>
            <a:endParaRPr lang="en-US"/>
          </a:p>
        </p:txBody>
      </p:sp>
      <p:sp>
        <p:nvSpPr>
          <p:cNvPr id="4" name="Chord 3"/>
          <p:cNvSpPr/>
          <p:nvPr/>
        </p:nvSpPr>
        <p:spPr>
          <a:xfrm>
            <a:off x="7174757" y="1879043"/>
            <a:ext cx="493059" cy="448235"/>
          </a:xfrm>
          <a:prstGeom prst="chord">
            <a:avLst>
              <a:gd name="adj1" fmla="val 21357625"/>
              <a:gd name="adj2" fmla="val 1106327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hord 4"/>
          <p:cNvSpPr/>
          <p:nvPr/>
        </p:nvSpPr>
        <p:spPr>
          <a:xfrm>
            <a:off x="7174757" y="2327278"/>
            <a:ext cx="493059" cy="448235"/>
          </a:xfrm>
          <a:prstGeom prst="chord">
            <a:avLst>
              <a:gd name="adj1" fmla="val 21357625"/>
              <a:gd name="adj2" fmla="val 11063277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02285" y="1983631"/>
            <a:ext cx="95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empty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90334" y="2419910"/>
            <a:ext cx="95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694335" y="3048651"/>
            <a:ext cx="1001059" cy="791880"/>
            <a:chOff x="1494118" y="3272120"/>
            <a:chExt cx="1001059" cy="791880"/>
          </a:xfrm>
        </p:grpSpPr>
        <p:sp>
          <p:nvSpPr>
            <p:cNvPr id="8" name="Rectangle 7"/>
            <p:cNvSpPr/>
            <p:nvPr/>
          </p:nvSpPr>
          <p:spPr>
            <a:xfrm>
              <a:off x="1494118" y="3346824"/>
              <a:ext cx="1001059" cy="717176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" name="Chord 8"/>
            <p:cNvSpPr/>
            <p:nvPr/>
          </p:nvSpPr>
          <p:spPr>
            <a:xfrm>
              <a:off x="1583764" y="3272120"/>
              <a:ext cx="493059" cy="448235"/>
            </a:xfrm>
            <a:prstGeom prst="chord">
              <a:avLst>
                <a:gd name="adj1" fmla="val 21357625"/>
                <a:gd name="adj2" fmla="val 11063277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" name="Chord 9"/>
            <p:cNvSpPr/>
            <p:nvPr/>
          </p:nvSpPr>
          <p:spPr>
            <a:xfrm>
              <a:off x="1736164" y="3349815"/>
              <a:ext cx="493059" cy="448235"/>
            </a:xfrm>
            <a:prstGeom prst="chord">
              <a:avLst>
                <a:gd name="adj1" fmla="val 21357625"/>
                <a:gd name="adj2" fmla="val 11063277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" name="Chord 10"/>
            <p:cNvSpPr/>
            <p:nvPr/>
          </p:nvSpPr>
          <p:spPr>
            <a:xfrm>
              <a:off x="1882584" y="3436471"/>
              <a:ext cx="493059" cy="448235"/>
            </a:xfrm>
            <a:prstGeom prst="chord">
              <a:avLst>
                <a:gd name="adj1" fmla="val 21357625"/>
                <a:gd name="adj2" fmla="val 11063277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538947" y="2707987"/>
            <a:ext cx="1320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Basket pool</a:t>
            </a:r>
            <a:endParaRPr lang="en-US" sz="1600" dirty="0"/>
          </a:p>
        </p:txBody>
      </p:sp>
      <p:sp>
        <p:nvSpPr>
          <p:cNvPr id="14" name="Teardrop 13"/>
          <p:cNvSpPr/>
          <p:nvPr/>
        </p:nvSpPr>
        <p:spPr>
          <a:xfrm>
            <a:off x="3143625" y="3226729"/>
            <a:ext cx="717175" cy="497262"/>
          </a:xfrm>
          <a:prstGeom prst="teardro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" name="Rectangle 14"/>
          <p:cNvSpPr/>
          <p:nvPr/>
        </p:nvSpPr>
        <p:spPr>
          <a:xfrm>
            <a:off x="1694335" y="2330259"/>
            <a:ext cx="2166465" cy="37772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rgbClr val="000000"/>
                </a:solidFill>
              </a:rPr>
              <a:t>TGeoVolume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9740" y="2707987"/>
            <a:ext cx="1778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Basket manager</a:t>
            </a:r>
            <a:endParaRPr lang="en-US" sz="1600" dirty="0"/>
          </a:p>
        </p:txBody>
      </p:sp>
      <p:sp>
        <p:nvSpPr>
          <p:cNvPr id="18" name="Chord 17"/>
          <p:cNvSpPr/>
          <p:nvPr/>
        </p:nvSpPr>
        <p:spPr>
          <a:xfrm>
            <a:off x="3929530" y="2971560"/>
            <a:ext cx="493059" cy="448235"/>
          </a:xfrm>
          <a:prstGeom prst="chord">
            <a:avLst>
              <a:gd name="adj1" fmla="val 21357625"/>
              <a:gd name="adj2" fmla="val 11063277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TextBox 19"/>
          <p:cNvSpPr txBox="1"/>
          <p:nvPr/>
        </p:nvSpPr>
        <p:spPr>
          <a:xfrm>
            <a:off x="3798054" y="3281161"/>
            <a:ext cx="953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current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1441827" y="2094192"/>
            <a:ext cx="3040526" cy="1936380"/>
          </a:xfrm>
          <a:prstGeom prst="rect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23" name="Straight Arrow Connector 22"/>
          <p:cNvCxnSpPr>
            <a:stCxn id="8" idx="3"/>
            <a:endCxn id="14" idx="4"/>
          </p:cNvCxnSpPr>
          <p:nvPr/>
        </p:nvCxnSpPr>
        <p:spPr>
          <a:xfrm flipV="1">
            <a:off x="2695394" y="3475360"/>
            <a:ext cx="448231" cy="65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57200" y="5097369"/>
            <a:ext cx="1237135" cy="48708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Generator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75860" y="5097369"/>
            <a:ext cx="1237135" cy="48708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Scheduler</a:t>
            </a:r>
            <a:endParaRPr lang="en-US" sz="1600" dirty="0">
              <a:solidFill>
                <a:srgbClr val="0000FF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731438" y="2397219"/>
            <a:ext cx="741078" cy="2137788"/>
            <a:chOff x="5372854" y="2863933"/>
            <a:chExt cx="741078" cy="2137788"/>
          </a:xfrm>
        </p:grpSpPr>
        <p:grpSp>
          <p:nvGrpSpPr>
            <p:cNvPr id="27" name="Group 26"/>
            <p:cNvGrpSpPr/>
            <p:nvPr/>
          </p:nvGrpSpPr>
          <p:grpSpPr>
            <a:xfrm>
              <a:off x="5372854" y="2863933"/>
              <a:ext cx="738088" cy="546850"/>
              <a:chOff x="5372854" y="2863933"/>
              <a:chExt cx="738088" cy="54685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5372854" y="2887844"/>
                <a:ext cx="738088" cy="522939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Chord 25"/>
              <p:cNvSpPr/>
              <p:nvPr/>
            </p:nvSpPr>
            <p:spPr>
              <a:xfrm>
                <a:off x="5492383" y="2863933"/>
                <a:ext cx="493059" cy="448235"/>
              </a:xfrm>
              <a:prstGeom prst="chord">
                <a:avLst>
                  <a:gd name="adj1" fmla="val 21357625"/>
                  <a:gd name="adj2" fmla="val 11063277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375844" y="3389858"/>
              <a:ext cx="738088" cy="546850"/>
              <a:chOff x="5372854" y="2863933"/>
              <a:chExt cx="738088" cy="54685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5372854" y="2887844"/>
                <a:ext cx="738088" cy="522939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Chord 29"/>
              <p:cNvSpPr/>
              <p:nvPr/>
            </p:nvSpPr>
            <p:spPr>
              <a:xfrm>
                <a:off x="5492383" y="2863933"/>
                <a:ext cx="493059" cy="448235"/>
              </a:xfrm>
              <a:prstGeom prst="chord">
                <a:avLst>
                  <a:gd name="adj1" fmla="val 21357625"/>
                  <a:gd name="adj2" fmla="val 11063277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5372854" y="3928946"/>
              <a:ext cx="738088" cy="546850"/>
              <a:chOff x="5372854" y="2863933"/>
              <a:chExt cx="738088" cy="54685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5372854" y="2887844"/>
                <a:ext cx="738088" cy="522939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Chord 32"/>
              <p:cNvSpPr/>
              <p:nvPr/>
            </p:nvSpPr>
            <p:spPr>
              <a:xfrm>
                <a:off x="5492383" y="2863933"/>
                <a:ext cx="493059" cy="448235"/>
              </a:xfrm>
              <a:prstGeom prst="chord">
                <a:avLst>
                  <a:gd name="adj1" fmla="val 21357625"/>
                  <a:gd name="adj2" fmla="val 11063277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375844" y="4454871"/>
              <a:ext cx="738088" cy="546850"/>
              <a:chOff x="5372854" y="2863933"/>
              <a:chExt cx="738088" cy="5468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5372854" y="2887844"/>
                <a:ext cx="738088" cy="522939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Chord 35"/>
              <p:cNvSpPr/>
              <p:nvPr/>
            </p:nvSpPr>
            <p:spPr>
              <a:xfrm>
                <a:off x="5492383" y="2863933"/>
                <a:ext cx="493059" cy="448235"/>
              </a:xfrm>
              <a:prstGeom prst="chord">
                <a:avLst>
                  <a:gd name="adj1" fmla="val 21357625"/>
                  <a:gd name="adj2" fmla="val 11063277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TextBox 37"/>
          <p:cNvSpPr txBox="1"/>
          <p:nvPr/>
        </p:nvSpPr>
        <p:spPr>
          <a:xfrm>
            <a:off x="618571" y="1671081"/>
            <a:ext cx="1464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1…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volumes</a:t>
            </a:r>
            <a:endParaRPr lang="en-US" sz="1600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5567081" y="1650736"/>
            <a:ext cx="1275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 queue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5492376" y="5097369"/>
            <a:ext cx="1237135" cy="48708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Stepper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41" name="Chord 40"/>
          <p:cNvSpPr/>
          <p:nvPr/>
        </p:nvSpPr>
        <p:spPr>
          <a:xfrm>
            <a:off x="2788030" y="4675448"/>
            <a:ext cx="493059" cy="448235"/>
          </a:xfrm>
          <a:prstGeom prst="chord">
            <a:avLst>
              <a:gd name="adj1" fmla="val 21357625"/>
              <a:gd name="adj2" fmla="val 1106327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hord 41"/>
          <p:cNvSpPr/>
          <p:nvPr/>
        </p:nvSpPr>
        <p:spPr>
          <a:xfrm>
            <a:off x="7174757" y="2785690"/>
            <a:ext cx="493059" cy="448235"/>
          </a:xfrm>
          <a:prstGeom prst="chord">
            <a:avLst>
              <a:gd name="adj1" fmla="val 21357625"/>
              <a:gd name="adj2" fmla="val 11063277"/>
            </a:avLst>
          </a:prstGeom>
          <a:solidFill>
            <a:srgbClr val="AA4BB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790333" y="2862812"/>
            <a:ext cx="1353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transported</a:t>
            </a:r>
            <a:endParaRPr lang="en-US" dirty="0"/>
          </a:p>
        </p:txBody>
      </p:sp>
      <p:sp>
        <p:nvSpPr>
          <p:cNvPr id="44" name="Chord 43"/>
          <p:cNvSpPr/>
          <p:nvPr/>
        </p:nvSpPr>
        <p:spPr>
          <a:xfrm>
            <a:off x="2897095" y="4754358"/>
            <a:ext cx="493059" cy="448235"/>
          </a:xfrm>
          <a:prstGeom prst="chord">
            <a:avLst>
              <a:gd name="adj1" fmla="val 21357625"/>
              <a:gd name="adj2" fmla="val 11063277"/>
            </a:avLst>
          </a:prstGeom>
          <a:solidFill>
            <a:srgbClr val="AA4BB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Arrow Connector 45"/>
          <p:cNvCxnSpPr>
            <a:stCxn id="41" idx="2"/>
            <a:endCxn id="8" idx="2"/>
          </p:cNvCxnSpPr>
          <p:nvPr/>
        </p:nvCxnSpPr>
        <p:spPr>
          <a:xfrm flipH="1" flipV="1">
            <a:off x="2194865" y="3840531"/>
            <a:ext cx="839761" cy="1040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778012" y="3961241"/>
            <a:ext cx="953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recycle</a:t>
            </a:r>
            <a:endParaRPr lang="en-US" sz="1600" dirty="0"/>
          </a:p>
        </p:txBody>
      </p:sp>
      <p:cxnSp>
        <p:nvCxnSpPr>
          <p:cNvPr id="48" name="Straight Arrow Connector 47"/>
          <p:cNvCxnSpPr>
            <a:stCxn id="44" idx="2"/>
            <a:endCxn id="14" idx="2"/>
          </p:cNvCxnSpPr>
          <p:nvPr/>
        </p:nvCxnSpPr>
        <p:spPr>
          <a:xfrm flipV="1">
            <a:off x="3143691" y="3723991"/>
            <a:ext cx="358522" cy="1236380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315448" y="4159638"/>
            <a:ext cx="12475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AddTrack</a:t>
            </a:r>
            <a:endParaRPr lang="en-US" sz="1600" dirty="0"/>
          </a:p>
        </p:txBody>
      </p:sp>
      <p:cxnSp>
        <p:nvCxnSpPr>
          <p:cNvPr id="52" name="Straight Arrow Connector 51"/>
          <p:cNvCxnSpPr>
            <a:endCxn id="17" idx="1"/>
          </p:cNvCxnSpPr>
          <p:nvPr/>
        </p:nvCxnSpPr>
        <p:spPr>
          <a:xfrm flipV="1">
            <a:off x="4176126" y="2682600"/>
            <a:ext cx="1555312" cy="6206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Chord 54"/>
          <p:cNvSpPr/>
          <p:nvPr/>
        </p:nvSpPr>
        <p:spPr>
          <a:xfrm>
            <a:off x="3932520" y="3437721"/>
            <a:ext cx="493059" cy="448235"/>
          </a:xfrm>
          <a:prstGeom prst="chord">
            <a:avLst>
              <a:gd name="adj1" fmla="val 21357625"/>
              <a:gd name="adj2" fmla="val 11063277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56" name="Straight Arrow Connector 55"/>
          <p:cNvCxnSpPr>
            <a:stCxn id="59" idx="0"/>
            <a:endCxn id="35" idx="1"/>
          </p:cNvCxnSpPr>
          <p:nvPr/>
        </p:nvCxnSpPr>
        <p:spPr>
          <a:xfrm>
            <a:off x="4219392" y="3757888"/>
            <a:ext cx="1515036" cy="5156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742769" y="3757888"/>
            <a:ext cx="953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priority</a:t>
            </a:r>
            <a:endParaRPr lang="en-US" sz="1600" dirty="0"/>
          </a:p>
        </p:txBody>
      </p:sp>
      <p:cxnSp>
        <p:nvCxnSpPr>
          <p:cNvPr id="60" name="Straight Arrow Connector 59"/>
          <p:cNvCxnSpPr>
            <a:stCxn id="35" idx="2"/>
            <a:endCxn id="40" idx="0"/>
          </p:cNvCxnSpPr>
          <p:nvPr/>
        </p:nvCxnSpPr>
        <p:spPr>
          <a:xfrm>
            <a:off x="6103472" y="4535007"/>
            <a:ext cx="7472" cy="5623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24" idx="0"/>
            <a:endCxn id="14" idx="2"/>
          </p:cNvCxnSpPr>
          <p:nvPr/>
        </p:nvCxnSpPr>
        <p:spPr>
          <a:xfrm flipV="1">
            <a:off x="1075768" y="3723991"/>
            <a:ext cx="2426445" cy="137337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920386" y="4381865"/>
            <a:ext cx="12475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AddTrack</a:t>
            </a:r>
            <a:endParaRPr lang="en-US" sz="1600" dirty="0"/>
          </a:p>
        </p:txBody>
      </p:sp>
      <p:cxnSp>
        <p:nvCxnSpPr>
          <p:cNvPr id="67" name="Straight Arrow Connector 66"/>
          <p:cNvCxnSpPr>
            <a:stCxn id="40" idx="1"/>
            <a:endCxn id="25" idx="3"/>
          </p:cNvCxnSpPr>
          <p:nvPr/>
        </p:nvCxnSpPr>
        <p:spPr>
          <a:xfrm flipH="1">
            <a:off x="3812995" y="5340912"/>
            <a:ext cx="167938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646704" y="2363774"/>
            <a:ext cx="8068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Push on </a:t>
            </a:r>
          </a:p>
          <a:p>
            <a:r>
              <a:rPr lang="en-US" sz="1100" dirty="0" smtClean="0"/>
              <a:t>threshold</a:t>
            </a:r>
            <a:endParaRPr lang="en-US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5619375" y="5746370"/>
            <a:ext cx="146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1…</a:t>
            </a:r>
            <a:r>
              <a:rPr lang="en-US" dirty="0" err="1" smtClean="0"/>
              <a:t>N</a:t>
            </a:r>
            <a:r>
              <a:rPr lang="en-US" baseline="-25000" dirty="0" err="1" smtClean="0"/>
              <a:t>workers</a:t>
            </a:r>
            <a:endParaRPr lang="en-US" baseline="-25000" dirty="0"/>
          </a:p>
        </p:txBody>
      </p:sp>
      <p:sp>
        <p:nvSpPr>
          <p:cNvPr id="58" name="TextBox 57"/>
          <p:cNvSpPr txBox="1"/>
          <p:nvPr/>
        </p:nvSpPr>
        <p:spPr>
          <a:xfrm>
            <a:off x="2595290" y="5746370"/>
            <a:ext cx="146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1…</a:t>
            </a:r>
            <a:r>
              <a:rPr lang="en-US" dirty="0" err="1" smtClean="0"/>
              <a:t>N</a:t>
            </a:r>
            <a:r>
              <a:rPr lang="en-US" baseline="-25000" dirty="0" err="1" smtClean="0"/>
              <a:t>workers</a:t>
            </a:r>
            <a:endParaRPr lang="en-US" baseline="-25000" dirty="0"/>
          </a:p>
        </p:txBody>
      </p:sp>
      <p:sp>
        <p:nvSpPr>
          <p:cNvPr id="61" name="TextBox 60"/>
          <p:cNvSpPr txBox="1"/>
          <p:nvPr/>
        </p:nvSpPr>
        <p:spPr>
          <a:xfrm>
            <a:off x="2892666" y="1555877"/>
            <a:ext cx="2380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Automatic threshold-based basket dispatch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51472" y="3099167"/>
            <a:ext cx="2380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</a:rPr>
              <a:t>Reusage</a:t>
            </a:r>
            <a:r>
              <a:rPr lang="en-US" sz="1400" b="1" dirty="0" smtClean="0">
                <a:solidFill>
                  <a:srgbClr val="FF0000"/>
                </a:solidFill>
              </a:rPr>
              <a:t> of baskets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302021" y="4375595"/>
            <a:ext cx="2380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On-demand event flushing mechanism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43058" y="3961241"/>
            <a:ext cx="2300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balancing: </a:t>
            </a:r>
            <a:r>
              <a:rPr lang="en-US" dirty="0" smtClean="0">
                <a:solidFill>
                  <a:srgbClr val="0000FF"/>
                </a:solidFill>
              </a:rPr>
              <a:t>FIFO</a:t>
            </a:r>
          </a:p>
          <a:p>
            <a:r>
              <a:rPr lang="en-US" dirty="0" smtClean="0"/>
              <a:t>Prioritize events: </a:t>
            </a:r>
            <a:r>
              <a:rPr lang="en-US" dirty="0" smtClean="0">
                <a:solidFill>
                  <a:srgbClr val="0000FF"/>
                </a:solidFill>
              </a:rPr>
              <a:t>LIFO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603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2253</TotalTime>
  <Words>2292</Words>
  <Application>Microsoft Macintosh PowerPoint</Application>
  <PresentationFormat>On-screen Show (4:3)</PresentationFormat>
  <Paragraphs>465</Paragraphs>
  <Slides>19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Clarity</vt:lpstr>
      <vt:lpstr>Adaptative track scheduling to optimize concurrency and vectorization in GeantV</vt:lpstr>
      <vt:lpstr>Outlook</vt:lpstr>
      <vt:lpstr>The project goals</vt:lpstr>
      <vt:lpstr>R&amp;D directions</vt:lpstr>
      <vt:lpstr>Data structures for vectorization</vt:lpstr>
      <vt:lpstr>Track locality criteria</vt:lpstr>
      <vt:lpstr>GeantV features</vt:lpstr>
      <vt:lpstr>GPU Connector to the Vector Prototype</vt:lpstr>
      <vt:lpstr>Scheduling features</vt:lpstr>
      <vt:lpstr>Challenges for vectorization</vt:lpstr>
      <vt:lpstr>Vector dispatching overheads</vt:lpstr>
      <vt:lpstr>Scheduling actions</vt:lpstr>
      <vt:lpstr>Scalability for MT is challenging</vt:lpstr>
      <vt:lpstr>“Fast” physics and upgrades</vt:lpstr>
      <vt:lpstr>Preliminary performance checks</vt:lpstr>
      <vt:lpstr>Parameters: memory buffer</vt:lpstr>
      <vt:lpstr>Parameters: basket size</vt:lpstr>
      <vt:lpstr>GeantV &amp; genetic algorithms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Adaptative track scheduling to optimize concurrency and vectorization in GeantV</dc:title>
  <dc:creator>Gheata Andrei</dc:creator>
  <cp:lastModifiedBy>Gheata Andrei</cp:lastModifiedBy>
  <cp:revision>62</cp:revision>
  <dcterms:created xsi:type="dcterms:W3CDTF">2014-08-27T07:54:49Z</dcterms:created>
  <dcterms:modified xsi:type="dcterms:W3CDTF">2014-09-02T08:40:37Z</dcterms:modified>
</cp:coreProperties>
</file>