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90" r:id="rId24"/>
    <p:sldId id="278" r:id="rId25"/>
    <p:sldId id="279" r:id="rId26"/>
    <p:sldId id="280" r:id="rId27"/>
    <p:sldId id="281" r:id="rId28"/>
    <p:sldId id="283" r:id="rId29"/>
    <p:sldId id="284" r:id="rId30"/>
    <p:sldId id="285" r:id="rId31"/>
    <p:sldId id="282" r:id="rId32"/>
    <p:sldId id="286" r:id="rId33"/>
  </p:sldIdLst>
  <p:sldSz cx="12192000" cy="6858000"/>
  <p:notesSz cx="6858000" cy="9144000"/>
  <p:embeddedFontLst>
    <p:embeddedFont>
      <p:font typeface="Tw Cen MT" panose="020B0602020104020603" pitchFamily="34" charset="0"/>
      <p:regular r:id="rId35"/>
      <p:bold r:id="rId36"/>
      <p:italic r:id="rId37"/>
      <p:boldItalic r:id="rId38"/>
    </p:embeddedFont>
    <p:embeddedFont>
      <p:font typeface="Wingdings 3" panose="05040102010807070707" pitchFamily="18" charset="2"/>
      <p:regular r:id="rId39"/>
    </p:embeddedFont>
    <p:embeddedFont>
      <p:font typeface="Cambria Math" panose="02040503050406030204" pitchFamily="18" charset="0"/>
      <p:regular r:id="rId40"/>
    </p:embeddedFont>
    <p:embeddedFont>
      <p:font typeface="Tw Cen MT Condensed" panose="020B0606020104020203" pitchFamily="34" charset="0"/>
      <p:regular r:id="rId41"/>
      <p:bold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EEB31-A60D-4CA1-A739-397F207B6770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94584-0D42-4138-BF3B-55267079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14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4584-0D42-4138-BF3B-552670795D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24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94584-0D42-4138-BF3B-552670795D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9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14DCEB8D-A660-4892-A11A-1BDFC561966F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pidrix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89F33-8504-47C6-AC98-4C5B086E467C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0917F-278B-43CD-83CA-3370E59A6D3E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CB711-C0AC-4E14-91D7-6C978952C13C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DF14E-1F2D-4A70-A71A-8205E79AE597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09EAB-4F63-4108-B26B-DAB74B6987E0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348B-0C7B-4155-B433-D7F648BD4590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1EDA-9E2F-48C8-8A4F-8C3DBA178832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61D9A-108A-443A-AD0C-1F82C72F73EB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4A6CA-37B1-4922-94CB-B296EFC8A0FD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973B0-5211-4E92-AEDF-B6DEAB54CAB5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307C7D4-A0DB-4146-810F-A8BD64984295}" type="datetime1">
              <a:rPr lang="en-US" smtClean="0"/>
              <a:t>9/3/2014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esangaline@gmail.com" TargetMode="External"/><Relationship Id="rId2" Type="http://schemas.openxmlformats.org/officeDocument/2006/relationships/hyperlink" Target="https://github.com/sangaline/pidri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Pidrix: particle identification matrix factorization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Evan Sangaline</a:t>
            </a:r>
          </a:p>
          <a:p>
            <a:r>
              <a:rPr lang="en-US" dirty="0" smtClean="0"/>
              <a:t>Michigan State University</a:t>
            </a:r>
            <a:endParaRPr lang="en-US" dirty="0" smtClean="0"/>
          </a:p>
          <a:p>
            <a:r>
              <a:rPr lang="en-US" dirty="0" smtClean="0"/>
              <a:t>ACAT </a:t>
            </a:r>
            <a:r>
              <a:rPr lang="en-US" dirty="0" smtClean="0"/>
              <a:t>2014</a:t>
            </a:r>
            <a:endParaRPr lang="en-US" dirty="0"/>
          </a:p>
        </p:txBody>
      </p:sp>
      <p:pic>
        <p:nvPicPr>
          <p:cNvPr id="1026" name="Picture 2" descr="https://lh4.googleusercontent.com/-PlsQwgjWNIM/VAgcbuq8waI/AAAAAAAAFNo/pAOaU1Hg0WE/w1198-h674-no/IMG_20140903_1747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97327"/>
            <a:ext cx="12209870" cy="686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77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Let’s see it in 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4128" y="3105834"/>
            <a:ext cx="993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We’ll start with random distributions and see how well they converge…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4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  <p:pic>
        <p:nvPicPr>
          <p:cNvPr id="1026" name="Picture 2" descr="http://nuclear.ucdavis.edu/~sangaline/scratch/plots/animation.st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253" y="17253"/>
            <a:ext cx="12345253" cy="67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71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3" y="17253"/>
            <a:ext cx="12345252" cy="67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8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3" y="17253"/>
            <a:ext cx="12345252" cy="67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6096000" y="3146961"/>
            <a:ext cx="1991096" cy="486888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51639" y="180428"/>
            <a:ext cx="1255934" cy="486888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51639" y="3550724"/>
            <a:ext cx="1255934" cy="486888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8" idx="4"/>
            <a:endCxn id="9" idx="0"/>
          </p:cNvCxnSpPr>
          <p:nvPr/>
        </p:nvCxnSpPr>
        <p:spPr>
          <a:xfrm>
            <a:off x="2079606" y="667316"/>
            <a:ext cx="0" cy="2883408"/>
          </a:xfrm>
          <a:prstGeom prst="straightConnector1">
            <a:avLst/>
          </a:prstGeom>
          <a:ln w="79375">
            <a:solidFill>
              <a:srgbClr val="C000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217725" y="3146961"/>
            <a:ext cx="2953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Not too shabby!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98055" y="3057168"/>
            <a:ext cx="2953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Spot on!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That one was too easy!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24128" y="3105834"/>
            <a:ext cx="99396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Modeling separated Gaussians is trivial,</a:t>
            </a:r>
          </a:p>
          <a:p>
            <a:pPr algn="ctr"/>
            <a:r>
              <a:rPr lang="en-US" sz="3600" dirty="0">
                <a:solidFill>
                  <a:schemeClr val="tx2"/>
                </a:solidFill>
              </a:rPr>
              <a:t>w</a:t>
            </a:r>
            <a:r>
              <a:rPr lang="en-US" sz="3600" dirty="0" smtClean="0">
                <a:solidFill>
                  <a:schemeClr val="tx2"/>
                </a:solidFill>
              </a:rPr>
              <a:t>hat about more complicated distributions?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36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3" y="17253"/>
            <a:ext cx="12345252" cy="674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0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3" y="17253"/>
            <a:ext cx="12345252" cy="67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20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3" y="17253"/>
            <a:ext cx="12345252" cy="67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10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Better… but still unrealistic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24128" y="3105834"/>
            <a:ext cx="9939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tx2"/>
                </a:solidFill>
              </a:rPr>
              <a:t>How does it perform with less contrived examples?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dataset: 1 Billion tracks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16925"/>
            <a:ext cx="9720073" cy="449243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l-GR" sz="2400" dirty="0"/>
              <a:t>π</a:t>
            </a:r>
            <a:r>
              <a:rPr lang="en-US" sz="2400" dirty="0"/>
              <a:t>/K/p </a:t>
            </a:r>
            <a:r>
              <a:rPr lang="en-US" sz="2400" dirty="0" smtClean="0"/>
              <a:t>momentum spectra approximates those from </a:t>
            </a:r>
            <a:r>
              <a:rPr lang="en-US" sz="2400" dirty="0" err="1" smtClean="0"/>
              <a:t>Au+Au</a:t>
            </a:r>
            <a:r>
              <a:rPr lang="en-US" sz="2400" dirty="0" smtClean="0"/>
              <a:t> 62.4 </a:t>
            </a:r>
            <a:r>
              <a:rPr lang="en-US" sz="2400" dirty="0" err="1" smtClean="0"/>
              <a:t>GeV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Time-of-Flight and </a:t>
            </a:r>
            <a:r>
              <a:rPr lang="en-US" sz="2400" dirty="0" err="1" smtClean="0"/>
              <a:t>dE</a:t>
            </a:r>
            <a:r>
              <a:rPr lang="en-US" sz="2400" dirty="0" smtClean="0"/>
              <a:t>/dx measurements are made for each particle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Non-Gaussian Shapes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Landau distribution for 15-45 </a:t>
            </a:r>
            <a:r>
              <a:rPr lang="en-US" sz="2000" dirty="0" err="1" smtClean="0"/>
              <a:t>dE</a:t>
            </a:r>
            <a:r>
              <a:rPr lang="en-US" sz="2000" dirty="0" smtClean="0"/>
              <a:t>/dx hits with highest 30% of measurements rejected for each track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Possibility of similar momentum tracks merging and having higher </a:t>
            </a:r>
            <a:r>
              <a:rPr lang="en-US" sz="2000" dirty="0" err="1" smtClean="0"/>
              <a:t>dE</a:t>
            </a:r>
            <a:r>
              <a:rPr lang="en-US" sz="2000" dirty="0" smtClean="0"/>
              <a:t>/dx measurements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Possibility of </a:t>
            </a:r>
            <a:r>
              <a:rPr lang="en-US" sz="2000" dirty="0" err="1" smtClean="0"/>
              <a:t>ToF</a:t>
            </a:r>
            <a:r>
              <a:rPr lang="en-US" sz="2000" dirty="0" smtClean="0"/>
              <a:t> measurement </a:t>
            </a:r>
            <a:r>
              <a:rPr lang="en-US" sz="2000" dirty="0" err="1" smtClean="0"/>
              <a:t>mistmatches</a:t>
            </a:r>
            <a:r>
              <a:rPr lang="en-US" sz="2000" dirty="0" smtClean="0"/>
              <a:t> between different particles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Student’s t-distribution for </a:t>
            </a:r>
            <a:r>
              <a:rPr lang="en-US" sz="2000" dirty="0" err="1" smtClean="0"/>
              <a:t>ToF</a:t>
            </a:r>
            <a:r>
              <a:rPr lang="en-US" sz="2000" dirty="0" smtClean="0"/>
              <a:t> measurement resolution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Momentum has limited resolution (2% on curvature)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Finite momentum bin width size (50 MeV bins)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b="1" dirty="0" smtClean="0"/>
              <a:t>It’s dirty, it’s messy, and it’s realistic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particle identification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9640" y="1863907"/>
            <a:ext cx="4724568" cy="1827559"/>
          </a:xfrm>
          <a:prstGeom prst="rect">
            <a:avLst/>
          </a:prstGeom>
          <a:solidFill>
            <a:schemeClr val="tx2"/>
          </a:solidFill>
          <a:ln w="666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</a:rPr>
              <a:t>Measure things that carry information about particle identity </a:t>
            </a:r>
            <a:r>
              <a:rPr lang="en-US" sz="2400" dirty="0">
                <a:solidFill>
                  <a:schemeClr val="accent4"/>
                </a:solidFill>
              </a:rPr>
              <a:t>(</a:t>
            </a:r>
            <a:r>
              <a:rPr lang="en-US" sz="2400" dirty="0" err="1">
                <a:solidFill>
                  <a:schemeClr val="accent4"/>
                </a:solidFill>
              </a:rPr>
              <a:t>dE</a:t>
            </a:r>
            <a:r>
              <a:rPr lang="en-US" sz="2400" dirty="0">
                <a:solidFill>
                  <a:schemeClr val="accent4"/>
                </a:solidFill>
              </a:rPr>
              <a:t>/dx, 1/</a:t>
            </a:r>
            <a:r>
              <a:rPr lang="el-GR" sz="2400" dirty="0">
                <a:solidFill>
                  <a:schemeClr val="accent4"/>
                </a:solidFill>
              </a:rPr>
              <a:t>β</a:t>
            </a:r>
            <a:r>
              <a:rPr lang="en-US" sz="2400" dirty="0">
                <a:solidFill>
                  <a:schemeClr val="accent4"/>
                </a:solidFill>
              </a:rPr>
              <a:t>, invariant mass, </a:t>
            </a:r>
            <a:r>
              <a:rPr lang="en-US" sz="2400" dirty="0" err="1">
                <a:solidFill>
                  <a:schemeClr val="accent4"/>
                </a:solidFill>
              </a:rPr>
              <a:t>Čerenkov</a:t>
            </a:r>
            <a:r>
              <a:rPr lang="en-US" sz="2400" dirty="0">
                <a:solidFill>
                  <a:schemeClr val="accent4"/>
                </a:solidFill>
              </a:rPr>
              <a:t> radiation, calorimeter energy, </a:t>
            </a:r>
            <a:r>
              <a:rPr lang="en-US" sz="2400" dirty="0" err="1" smtClean="0">
                <a:solidFill>
                  <a:schemeClr val="accent4"/>
                </a:solidFill>
              </a:rPr>
              <a:t>etc</a:t>
            </a:r>
            <a:r>
              <a:rPr lang="en-US" sz="2400" dirty="0" smtClean="0">
                <a:solidFill>
                  <a:schemeClr val="accent4"/>
                </a:solidFill>
              </a:rPr>
              <a:t>)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775817" y="2515220"/>
            <a:ext cx="4724568" cy="1827559"/>
          </a:xfrm>
          <a:prstGeom prst="rect">
            <a:avLst/>
          </a:prstGeom>
          <a:solidFill>
            <a:schemeClr val="tx2"/>
          </a:solidFill>
          <a:ln w="666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Painstakingly model these things for each particle type </a:t>
            </a:r>
            <a:r>
              <a:rPr lang="en-US" sz="2400" dirty="0" smtClean="0">
                <a:solidFill>
                  <a:schemeClr val="accent4"/>
                </a:solidFill>
              </a:rPr>
              <a:t>(crystal ball, normal distribution, Student’s t-distribution, </a:t>
            </a:r>
            <a:r>
              <a:rPr lang="en-US" sz="2400" dirty="0" err="1" smtClean="0">
                <a:solidFill>
                  <a:schemeClr val="accent4"/>
                </a:solidFill>
              </a:rPr>
              <a:t>etc</a:t>
            </a:r>
            <a:r>
              <a:rPr lang="en-US" sz="2400" dirty="0" smtClean="0">
                <a:solidFill>
                  <a:schemeClr val="accent4"/>
                </a:solidFill>
              </a:rPr>
              <a:t>)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09640" y="4571799"/>
            <a:ext cx="4724568" cy="1827559"/>
          </a:xfrm>
          <a:prstGeom prst="rect">
            <a:avLst/>
          </a:prstGeom>
          <a:solidFill>
            <a:schemeClr val="tx2"/>
          </a:solidFill>
          <a:ln w="666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Maximize </a:t>
            </a:r>
            <a:r>
              <a:rPr lang="en-US" sz="2400" dirty="0" smtClean="0">
                <a:solidFill>
                  <a:schemeClr val="bg2"/>
                </a:solidFill>
              </a:rPr>
              <a:t>the </a:t>
            </a:r>
            <a:r>
              <a:rPr lang="en-US" sz="2400" dirty="0" smtClean="0">
                <a:solidFill>
                  <a:schemeClr val="bg2"/>
                </a:solidFill>
              </a:rPr>
              <a:t>likelihood </a:t>
            </a:r>
            <a:r>
              <a:rPr lang="en-US" sz="2400" dirty="0" smtClean="0">
                <a:solidFill>
                  <a:schemeClr val="bg2"/>
                </a:solidFill>
              </a:rPr>
              <a:t>to determine our best estimates of shapes and yields</a:t>
            </a:r>
            <a:endParaRPr lang="en-US" sz="2400" dirty="0">
              <a:solidFill>
                <a:schemeClr val="accent4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665272" y="2901866"/>
            <a:ext cx="979481" cy="304178"/>
          </a:xfrm>
          <a:prstGeom prst="straightConnector1">
            <a:avLst/>
          </a:prstGeom>
          <a:ln w="698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665273" y="3894667"/>
            <a:ext cx="979480" cy="677132"/>
          </a:xfrm>
          <a:prstGeom prst="straightConnector1">
            <a:avLst/>
          </a:prstGeom>
          <a:ln w="698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14190" y="4433683"/>
            <a:ext cx="4447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This step is really hard and error prone.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Can we just skip it?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53252" y="17253"/>
            <a:ext cx="12345250" cy="67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3105834"/>
            <a:ext cx="12552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Pretty similar, I’m not trying to brush anything under the rug here.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1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we’ll compare…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260" y="2721664"/>
            <a:ext cx="9720073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tx2"/>
                </a:solidFill>
              </a:rPr>
              <a:t>We’re about to look at the ratio of Gaussian model fits and Pidrix fits over the true yields from simulations.</a:t>
            </a:r>
            <a:endParaRPr lang="en-US" sz="48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49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07" y="1166881"/>
            <a:ext cx="7362693" cy="40227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  <p:pic>
        <p:nvPicPr>
          <p:cNvPr id="1026" name="Picture 2" descr="https://s3.amazonaws.com/fotor.onlineresource.w/31b68895e9684907b5343983052f81d9/31b68895e9684907b5343983052f81d9_p_4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32" y="161993"/>
            <a:ext cx="381000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03560" y="2484159"/>
            <a:ext cx="38322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Yuck, failed fits. What do we have to fudge to get these to work?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313813" y="3712449"/>
            <a:ext cx="1058238" cy="797254"/>
          </a:xfrm>
          <a:prstGeom prst="straightConnector1">
            <a:avLst/>
          </a:prstGeom>
          <a:ln w="2540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912131" y="429353"/>
            <a:ext cx="38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Off the charts!</a:t>
            </a:r>
            <a:endParaRPr lang="en-US" sz="28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972746" y="3712450"/>
            <a:ext cx="537907" cy="1860879"/>
          </a:xfrm>
          <a:prstGeom prst="straightConnector1">
            <a:avLst/>
          </a:prstGeom>
          <a:ln w="2540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40979" y="5573329"/>
            <a:ext cx="82405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We don’t realize when we make this mistake because the spectra still looks realistic.</a:t>
            </a:r>
            <a:endParaRPr lang="en-US" sz="28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020710" y="952573"/>
            <a:ext cx="1294544" cy="1009791"/>
          </a:xfrm>
          <a:prstGeom prst="straightConnector1">
            <a:avLst/>
          </a:prstGeom>
          <a:ln w="2540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4220110"/>
            <a:ext cx="44302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FF0000"/>
                </a:solidFill>
              </a:rPr>
              <a:t>Pidrix </a:t>
            </a:r>
            <a:r>
              <a:rPr lang="en-US" sz="4000" b="1" i="1" dirty="0" smtClean="0">
                <a:solidFill>
                  <a:srgbClr val="FF0000"/>
                </a:solidFill>
              </a:rPr>
              <a:t>outperforms </a:t>
            </a:r>
            <a:r>
              <a:rPr lang="en-US" sz="4000" b="1" i="1" dirty="0" smtClean="0">
                <a:solidFill>
                  <a:srgbClr val="FF0000"/>
                </a:solidFill>
              </a:rPr>
              <a:t>the model </a:t>
            </a:r>
            <a:r>
              <a:rPr lang="en-US" sz="4000" b="1" i="1" dirty="0" smtClean="0">
                <a:solidFill>
                  <a:srgbClr val="FF0000"/>
                </a:solidFill>
              </a:rPr>
              <a:t>fits, especially at high p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2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errors?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024127" y="1335024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Perform Gibb’s sampling on elements of U and V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Interpolate between neighboring elements to set scale of fluctuations (to enforce symmetry of the transition)</a:t>
            </a: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1600" dirty="0" smtClean="0"/>
              <a:t>Add one to interpolation to avoid zeros from propagating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Add Gaussian value with width of 10% of the fluctuation scale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Reject negative values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Use k-means clustering between samples to associate particles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Various norms (‘means and yields’, symmetrized </a:t>
            </a:r>
            <a:r>
              <a:rPr lang="en-US" sz="2400" dirty="0" err="1" smtClean="0"/>
              <a:t>Kullback-Leibler</a:t>
            </a:r>
            <a:r>
              <a:rPr lang="en-US" sz="2400" dirty="0" smtClean="0"/>
              <a:t>, </a:t>
            </a:r>
            <a:r>
              <a:rPr lang="en-US" sz="2400" dirty="0" err="1" smtClean="0"/>
              <a:t>etc</a:t>
            </a:r>
            <a:r>
              <a:rPr lang="en-US" sz="2400" dirty="0" smtClean="0"/>
              <a:t>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This results in likelihood distributed U and V matrices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Directly compute standard deviations of yields, means, single particle distributions, or whatever you want</a:t>
            </a:r>
          </a:p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4583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compare?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9950" y="1823222"/>
            <a:ext cx="1078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factor would the yield error have to be multiplied by to be correct?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678120" y="2433101"/>
            <a:ext cx="76764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 </a:t>
            </a:r>
            <a:r>
              <a:rPr lang="en-US" sz="2400" dirty="0" smtClean="0">
                <a:solidFill>
                  <a:schemeClr val="tx2"/>
                </a:solidFill>
              </a:rPr>
              <a:t>Pidrix               Chi-squared         Log-likelihood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π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    </a:t>
            </a:r>
            <a:r>
              <a:rPr lang="fr-FR" sz="2400" dirty="0" smtClean="0"/>
              <a:t>  4.6                    750000                   77</a:t>
            </a:r>
            <a:endParaRPr lang="fr-FR" sz="2400" dirty="0"/>
          </a:p>
          <a:p>
            <a:r>
              <a:rPr lang="fr-FR" sz="2400" dirty="0" smtClean="0">
                <a:solidFill>
                  <a:schemeClr val="tx2"/>
                </a:solidFill>
              </a:rPr>
              <a:t>K </a:t>
            </a:r>
            <a:r>
              <a:rPr lang="fr-FR" sz="2400" dirty="0" smtClean="0"/>
              <a:t>      7.2                    230000</a:t>
            </a:r>
            <a:r>
              <a:rPr lang="fr-FR" sz="2400" dirty="0"/>
              <a:t>	 </a:t>
            </a:r>
            <a:r>
              <a:rPr lang="fr-FR" sz="2400" dirty="0" smtClean="0"/>
              <a:t>             160</a:t>
            </a:r>
            <a:endParaRPr lang="fr-FR" sz="2400" dirty="0"/>
          </a:p>
          <a:p>
            <a:r>
              <a:rPr lang="fr-FR" sz="2400" dirty="0" smtClean="0">
                <a:solidFill>
                  <a:schemeClr val="tx2"/>
                </a:solidFill>
              </a:rPr>
              <a:t>P</a:t>
            </a:r>
            <a:r>
              <a:rPr lang="fr-FR" sz="2400" dirty="0" smtClean="0"/>
              <a:t>       4.2                    270000</a:t>
            </a:r>
            <a:r>
              <a:rPr lang="fr-FR" sz="2400" dirty="0"/>
              <a:t>	 </a:t>
            </a:r>
            <a:r>
              <a:rPr lang="fr-FR" sz="2400" dirty="0" smtClean="0"/>
              <a:t>             360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2633" y="4089420"/>
            <a:ext cx="94515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Minuit errors don’t mean much when the model isn’t exactly right.</a:t>
            </a:r>
          </a:p>
          <a:p>
            <a:pPr algn="ctr"/>
            <a:r>
              <a:rPr lang="en-US" sz="2800" dirty="0" smtClean="0"/>
              <a:t>Pidrix gives </a:t>
            </a:r>
            <a:r>
              <a:rPr lang="en-US" sz="2800" i="1" u="sng" dirty="0" smtClean="0"/>
              <a:t>far more accurate errors </a:t>
            </a:r>
            <a:r>
              <a:rPr lang="en-US" sz="2800" dirty="0" smtClean="0"/>
              <a:t>though still not great.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899950" y="5474415"/>
            <a:ext cx="107046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Small errors aren’t better if they’re wrong!</a:t>
            </a:r>
            <a:endParaRPr lang="en-US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</a:t>
            </a:r>
            <a:r>
              <a:rPr lang="en-US" dirty="0" smtClean="0"/>
              <a:t>U and </a:t>
            </a:r>
            <a:r>
              <a:rPr lang="en-US" dirty="0" smtClean="0"/>
              <a:t>V…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75466" y="1667143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Their columns and rows have physical meaning.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426"/>
            <a:ext cx="5792452" cy="39282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7" y="2190363"/>
            <a:ext cx="5792452" cy="392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4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Sometimes Minor Mixing issues under peaks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426"/>
            <a:ext cx="5792452" cy="3928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7" y="2190363"/>
            <a:ext cx="5792451" cy="3928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4044" y="5962828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Or </a:t>
            </a:r>
            <a:r>
              <a:rPr lang="en-US" sz="2800" dirty="0" smtClean="0"/>
              <a:t>does momentum smearing drive this?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298004" y="2260895"/>
            <a:ext cx="1384078" cy="1756301"/>
          </a:xfrm>
          <a:prstGeom prst="straightConnector1">
            <a:avLst/>
          </a:prstGeom>
          <a:ln w="2540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44043" y="1667143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Is sampling not fully exploring the space?</a:t>
            </a:r>
            <a:endParaRPr lang="en-US" sz="28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770670" y="2190363"/>
            <a:ext cx="1684961" cy="2884574"/>
          </a:xfrm>
          <a:prstGeom prst="straightConnector1">
            <a:avLst/>
          </a:prstGeom>
          <a:ln w="2540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5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PIDRIX particularly excels at high p</a:t>
            </a:r>
            <a:endParaRPr lang="en-US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4044" y="1667142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This region is extremely difficult to model.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426"/>
            <a:ext cx="5792451" cy="3928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7" y="2190363"/>
            <a:ext cx="5792451" cy="39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Purity </a:t>
            </a:r>
            <a:r>
              <a:rPr lang="en-US" dirty="0" smtClean="0"/>
              <a:t>and efficiency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4044" y="1737676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Want some help picking your cuts for high purity?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426"/>
            <a:ext cx="5792451" cy="3928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7" y="2190363"/>
            <a:ext cx="5792451" cy="39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87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Purity and efficiency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4044" y="1667142"/>
            <a:ext cx="7303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Or calculating what your cut efficiency is?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6426"/>
            <a:ext cx="5792451" cy="3928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8" y="2190363"/>
            <a:ext cx="5792449" cy="39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0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pidrix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09640" y="1863907"/>
            <a:ext cx="4724568" cy="1827559"/>
          </a:xfrm>
          <a:prstGeom prst="rect">
            <a:avLst/>
          </a:prstGeom>
          <a:solidFill>
            <a:schemeClr val="tx2"/>
          </a:solidFill>
          <a:ln w="666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</a:rPr>
              <a:t>Measure things that carry information about particle identity </a:t>
            </a:r>
            <a:r>
              <a:rPr lang="en-US" sz="2400" dirty="0">
                <a:solidFill>
                  <a:schemeClr val="accent4"/>
                </a:solidFill>
              </a:rPr>
              <a:t>(</a:t>
            </a:r>
            <a:r>
              <a:rPr lang="en-US" sz="2400" dirty="0" err="1">
                <a:solidFill>
                  <a:schemeClr val="accent4"/>
                </a:solidFill>
              </a:rPr>
              <a:t>dE</a:t>
            </a:r>
            <a:r>
              <a:rPr lang="en-US" sz="2400" dirty="0">
                <a:solidFill>
                  <a:schemeClr val="accent4"/>
                </a:solidFill>
              </a:rPr>
              <a:t>/dx, 1/</a:t>
            </a:r>
            <a:r>
              <a:rPr lang="el-GR" sz="2400" dirty="0">
                <a:solidFill>
                  <a:schemeClr val="accent4"/>
                </a:solidFill>
              </a:rPr>
              <a:t>β</a:t>
            </a:r>
            <a:r>
              <a:rPr lang="en-US" sz="2400" dirty="0">
                <a:solidFill>
                  <a:schemeClr val="accent4"/>
                </a:solidFill>
              </a:rPr>
              <a:t>, invariant mass, </a:t>
            </a:r>
            <a:r>
              <a:rPr lang="en-US" sz="2400" dirty="0" err="1">
                <a:solidFill>
                  <a:schemeClr val="accent4"/>
                </a:solidFill>
              </a:rPr>
              <a:t>Čerenkov</a:t>
            </a:r>
            <a:r>
              <a:rPr lang="en-US" sz="2400" dirty="0">
                <a:solidFill>
                  <a:schemeClr val="accent4"/>
                </a:solidFill>
              </a:rPr>
              <a:t> radiation, calorimeter energy, </a:t>
            </a:r>
            <a:r>
              <a:rPr lang="en-US" sz="2400" dirty="0" err="1" smtClean="0">
                <a:solidFill>
                  <a:schemeClr val="accent4"/>
                </a:solidFill>
              </a:rPr>
              <a:t>etc</a:t>
            </a:r>
            <a:r>
              <a:rPr lang="en-US" sz="2400" dirty="0" smtClean="0">
                <a:solidFill>
                  <a:schemeClr val="accent4"/>
                </a:solidFill>
              </a:rPr>
              <a:t>)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09640" y="4571799"/>
            <a:ext cx="4724568" cy="1827559"/>
          </a:xfrm>
          <a:prstGeom prst="rect">
            <a:avLst/>
          </a:prstGeom>
          <a:solidFill>
            <a:schemeClr val="tx2"/>
          </a:solidFill>
          <a:ln w="666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2"/>
                </a:solidFill>
              </a:rPr>
              <a:t>Maximize the likelihood </a:t>
            </a:r>
            <a:r>
              <a:rPr lang="en-US" sz="2400" dirty="0" smtClean="0">
                <a:solidFill>
                  <a:schemeClr val="bg2"/>
                </a:solidFill>
              </a:rPr>
              <a:t>to determine our best estimates of shapes and yields</a:t>
            </a:r>
            <a:endParaRPr lang="en-US" sz="2400" dirty="0">
              <a:solidFill>
                <a:schemeClr val="accent4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171924" y="3792967"/>
            <a:ext cx="0" cy="677132"/>
          </a:xfrm>
          <a:prstGeom prst="straightConnector1">
            <a:avLst/>
          </a:prstGeom>
          <a:ln w="698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876343" y="2521059"/>
            <a:ext cx="4447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Yes!</a:t>
            </a:r>
          </a:p>
        </p:txBody>
      </p:sp>
    </p:spTree>
    <p:extLst>
      <p:ext uri="{BB962C8B-B14F-4D97-AF65-F5344CB8AC3E}">
        <p14:creationId xmlns:p14="http://schemas.microsoft.com/office/powerpoint/2010/main" val="309621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Purity and efficiency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094" y="1729853"/>
            <a:ext cx="10986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These can be extracted directly from U and V.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66426"/>
            <a:ext cx="5792449" cy="3928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548" y="2190363"/>
            <a:ext cx="5792449" cy="3928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4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Reiteration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0"/>
            <a:ext cx="11167872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We’re doing a negative log-likelihood minimization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Just not using a model and being clever about how we do this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worst assumption is that the measurements are uncorrelated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Even when this is broken by momentum resolution and finite bin width it still </a:t>
            </a:r>
            <a:r>
              <a:rPr lang="en-US" sz="2400" dirty="0" smtClean="0"/>
              <a:t>works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Progress is being made to accommodate breaking this assumption</a:t>
            </a:r>
            <a:endParaRPr lang="en-US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 same code applies to </a:t>
            </a:r>
            <a:r>
              <a:rPr lang="en-US" sz="2800" dirty="0" smtClean="0"/>
              <a:t>different cuts, </a:t>
            </a:r>
            <a:r>
              <a:rPr lang="en-US" sz="2800" dirty="0" err="1" smtClean="0"/>
              <a:t>binnings</a:t>
            </a:r>
            <a:r>
              <a:rPr lang="en-US" sz="2800" dirty="0" smtClean="0"/>
              <a:t>, and even experiments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No model means no model tuning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It seems to work </a:t>
            </a:r>
            <a:r>
              <a:rPr lang="en-US" sz="2800" dirty="0" smtClean="0"/>
              <a:t>very well</a:t>
            </a:r>
            <a:r>
              <a:rPr lang="en-US" sz="2800" dirty="0" smtClean="0"/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85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 is more?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22452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A new method for particle identification has been </a:t>
            </a:r>
            <a:r>
              <a:rPr lang="en-US" sz="2400" dirty="0" smtClean="0"/>
              <a:t>described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Faster, easier, and less assumption oriented than model based fitting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Extremely promising accuracy observed </a:t>
            </a:r>
            <a:r>
              <a:rPr lang="en-US" sz="2000" dirty="0" smtClean="0"/>
              <a:t>so far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FOSS library </a:t>
            </a:r>
            <a:r>
              <a:rPr lang="en-US" sz="2400" dirty="0" smtClean="0"/>
              <a:t>is </a:t>
            </a:r>
            <a:r>
              <a:rPr lang="en-US" sz="2400" dirty="0" smtClean="0"/>
              <a:t>available: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github.com/sangaline/pidrix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Documentation is lacking… examples coming soon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400" dirty="0" smtClean="0"/>
              <a:t>Interested in using this method?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Please email </a:t>
            </a:r>
            <a:r>
              <a:rPr lang="en-US" sz="2000" dirty="0" smtClean="0">
                <a:hlinkClick r:id="rId3"/>
              </a:rPr>
              <a:t>esangaline@gmail.com</a:t>
            </a:r>
            <a:endParaRPr lang="en-US" sz="2000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 smtClean="0"/>
              <a:t>Especially if your experiment has &gt;2 PID measurements for each track!</a:t>
            </a:r>
            <a:endParaRPr lang="en-US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We have a number of different particles that we measure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l-GR" sz="2400" dirty="0" smtClean="0"/>
              <a:t>π</a:t>
            </a:r>
            <a:r>
              <a:rPr lang="en-US" sz="2400" dirty="0" smtClean="0"/>
              <a:t>, K, p, e, </a:t>
            </a:r>
            <a:r>
              <a:rPr lang="en-US" sz="2400" dirty="0" err="1" smtClean="0"/>
              <a:t>etc</a:t>
            </a:r>
            <a:r>
              <a:rPr lang="en-US" sz="2400" dirty="0" smtClean="0"/>
              <a:t> but could also be “background”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For a given particle type each dimension of measurement is uncorrelated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/>
              <a:t>e</a:t>
            </a:r>
            <a:r>
              <a:rPr lang="en-US" sz="2400" dirty="0" smtClean="0"/>
              <a:t>.g. </a:t>
            </a:r>
            <a:r>
              <a:rPr lang="en-US" sz="2400" dirty="0" err="1" smtClean="0"/>
              <a:t>ToF</a:t>
            </a:r>
            <a:r>
              <a:rPr lang="en-US" sz="2400" dirty="0" smtClean="0"/>
              <a:t> measurement error is not correlated with </a:t>
            </a:r>
            <a:r>
              <a:rPr lang="en-US" sz="2400" dirty="0" err="1" smtClean="0"/>
              <a:t>dE</a:t>
            </a:r>
            <a:r>
              <a:rPr lang="en-US" sz="2400" dirty="0" smtClean="0"/>
              <a:t>/dx measurement error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Bin on momentum and </a:t>
            </a:r>
            <a:r>
              <a:rPr lang="en-US" sz="2400" dirty="0" err="1" smtClean="0"/>
              <a:t>pseudorapidity</a:t>
            </a:r>
            <a:r>
              <a:rPr lang="en-US" sz="2400" dirty="0" smtClean="0"/>
              <a:t> to remove physics correlations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Our particle yields follow Poisson statistics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No yields less than zero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82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something more mathematical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61735" y="2455333"/>
                <a:ext cx="3092834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1735" y="2455333"/>
                <a:ext cx="3092834" cy="75623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61895" y="1887212"/>
            <a:ext cx="11537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This means that we expect the observed density to be of the form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545587" y="2591395"/>
            <a:ext cx="1659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where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436509" y="2637561"/>
                <a:ext cx="5837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509" y="2637561"/>
                <a:ext cx="583750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4167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690415" y="2637560"/>
                <a:ext cx="5940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0415" y="2637560"/>
                <a:ext cx="594009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515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044454" y="2591393"/>
            <a:ext cx="8579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and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387771" y="2576004"/>
            <a:ext cx="363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re </a:t>
            </a:r>
            <a:r>
              <a:rPr lang="en-US" sz="2000" dirty="0" smtClean="0"/>
              <a:t>positive </a:t>
            </a:r>
            <a:r>
              <a:rPr lang="en-US" sz="2000" dirty="0" err="1" smtClean="0"/>
              <a:t>semidefinite</a:t>
            </a:r>
            <a:r>
              <a:rPr lang="en-US" sz="2000" dirty="0" smtClean="0"/>
              <a:t> </a:t>
            </a:r>
            <a:r>
              <a:rPr lang="en-US" sz="2000" dirty="0" smtClean="0"/>
              <a:t>and real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424069" y="4797791"/>
                <a:ext cx="117968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069" y="4797791"/>
                <a:ext cx="1179682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414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97877" y="4251202"/>
                <a:ext cx="41492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877" y="4251202"/>
                <a:ext cx="414922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7353" r="-11765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363736" y="5422896"/>
                <a:ext cx="132901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736" y="5422896"/>
                <a:ext cx="1329018" cy="276999"/>
              </a:xfrm>
              <a:prstGeom prst="rect">
                <a:avLst/>
              </a:prstGeom>
              <a:blipFill rotWithShape="0">
                <a:blip r:embed="rId7"/>
                <a:stretch>
                  <a:fillRect l="-1835" t="-4444" r="-5963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211206" y="4215445"/>
            <a:ext cx="7143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re the measurement variables (</a:t>
            </a:r>
            <a:r>
              <a:rPr lang="en-US" sz="2000" dirty="0" err="1" smtClean="0"/>
              <a:t>dE</a:t>
            </a:r>
            <a:r>
              <a:rPr lang="en-US" sz="2000" dirty="0" smtClean="0"/>
              <a:t>/dx and 1/</a:t>
            </a:r>
            <a:r>
              <a:rPr lang="el-GR" sz="2000" dirty="0"/>
              <a:t> </a:t>
            </a:r>
            <a:r>
              <a:rPr lang="el-GR" sz="2000" dirty="0" smtClean="0"/>
              <a:t>β</a:t>
            </a:r>
            <a:r>
              <a:rPr lang="en-US" sz="2000" dirty="0" smtClean="0"/>
              <a:t> for instance)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795573" y="5361340"/>
            <a:ext cx="7143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is </a:t>
            </a:r>
            <a:r>
              <a:rPr lang="en-US" sz="2000" dirty="0" smtClean="0"/>
              <a:t>the </a:t>
            </a:r>
            <a:r>
              <a:rPr lang="en-US" sz="2000" dirty="0" smtClean="0"/>
              <a:t>contribution to the fit function for the </a:t>
            </a:r>
            <a:r>
              <a:rPr lang="en-US" sz="2000" dirty="0" err="1" smtClean="0"/>
              <a:t>i</a:t>
            </a:r>
            <a:r>
              <a:rPr lang="en-US" sz="2000" baseline="30000" dirty="0" err="1" smtClean="0"/>
              <a:t>th</a:t>
            </a:r>
            <a:r>
              <a:rPr lang="en-US" sz="2000" dirty="0" smtClean="0"/>
              <a:t> particle 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682746" y="4753196"/>
            <a:ext cx="7143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is </a:t>
            </a:r>
            <a:r>
              <a:rPr lang="en-US" sz="2000" dirty="0" smtClean="0"/>
              <a:t>a </a:t>
            </a:r>
            <a:r>
              <a:rPr lang="en-US" sz="2000" dirty="0" smtClean="0"/>
              <a:t>fit function</a:t>
            </a:r>
            <a:endParaRPr lang="en-US" sz="2000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363736" y="4117012"/>
            <a:ext cx="7423874" cy="146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54910" y="3669977"/>
            <a:ext cx="3297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Get your bearings:</a:t>
            </a:r>
            <a:endParaRPr 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805371" y="5969485"/>
                <a:ext cx="1781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371" y="5969485"/>
                <a:ext cx="178189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17241" r="-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3118663" y="5916666"/>
            <a:ext cx="7143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is the number of distinct particle types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2957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0786" y="1650372"/>
            <a:ext cx="10306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We use histograms so let’s discretize things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60135" y="2393755"/>
                <a:ext cx="3092834" cy="756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135" y="2393755"/>
                <a:ext cx="3092834" cy="75623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522728" y="2503237"/>
                <a:ext cx="3221472" cy="537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2728" y="2503237"/>
                <a:ext cx="3221472" cy="53726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266267" y="2479482"/>
            <a:ext cx="1659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becomes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30786" y="3247034"/>
            <a:ext cx="10445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Now say our observation histogram is T,</a:t>
            </a:r>
          </a:p>
          <a:p>
            <a:pPr algn="ctr"/>
            <a:r>
              <a:rPr lang="en-US" sz="3600" dirty="0" smtClean="0"/>
              <a:t>then maximizing the log-likelihood is equivalent to minimizing the generalized </a:t>
            </a:r>
            <a:r>
              <a:rPr lang="en-US" sz="3600" dirty="0" err="1" smtClean="0"/>
              <a:t>Kullback-Leibler</a:t>
            </a:r>
            <a:r>
              <a:rPr lang="en-US" sz="3600" dirty="0" smtClean="0"/>
              <a:t> divergence: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706552" y="5207894"/>
                <a:ext cx="6141155" cy="109433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𝐺𝐾𝐿</m:t>
                          </m:r>
                        </m:sub>
                      </m:sSub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m:rPr>
                              <m:lit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||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𝑙𝑛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552" y="5207894"/>
                <a:ext cx="6141155" cy="109433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35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what?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09809" y="2084832"/>
            <a:ext cx="4495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Traditional Fitting</a:t>
            </a:r>
            <a:endParaRPr lang="en-US" sz="48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09809" y="2915829"/>
            <a:ext cx="4665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5990" y="2962049"/>
            <a:ext cx="489681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Restrict the space of possible U and V matrices according to our models before minimizing.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e.g. “The columns of U must be Gaussians and the rows of V must be Student’s t-distributions.”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904735" y="2084832"/>
            <a:ext cx="4495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Pidrix</a:t>
            </a:r>
            <a:endParaRPr lang="en-US" sz="48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6904735" y="2915829"/>
            <a:ext cx="4665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90917" y="2962049"/>
            <a:ext cx="46258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Don’t model anything. Just minimize the KL divergence.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i.e. Skip the hard part.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618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Minimizing the </a:t>
            </a:r>
            <a:r>
              <a:rPr lang="en-US" dirty="0" err="1" smtClean="0"/>
              <a:t>kullback-leibler</a:t>
            </a:r>
            <a:r>
              <a:rPr lang="en-US" dirty="0" smtClean="0"/>
              <a:t> divergence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03584" y="1887652"/>
                <a:ext cx="6000553" cy="1515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𝑖𝑝</m:t>
                          </m:r>
                        </m:sub>
                      </m:sSub>
                      <m:r>
                        <a:rPr lang="en-US" sz="4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𝑖𝑝</m:t>
                          </m:r>
                        </m:sub>
                      </m:sSub>
                      <m:f>
                        <m:f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584" y="1887652"/>
                <a:ext cx="6000553" cy="151515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703584" y="4394024"/>
                <a:ext cx="6193042" cy="1517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𝑝𝑗</m:t>
                          </m:r>
                        </m:sub>
                      </m:sSub>
                      <m:r>
                        <a:rPr lang="en-US" sz="4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𝑝𝑗</m:t>
                          </m:r>
                        </m:sub>
                      </m:sSub>
                      <m:f>
                        <m:f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584" y="4394024"/>
                <a:ext cx="6193042" cy="151740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024128" y="1942074"/>
            <a:ext cx="42107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These update rules can quickly be seen to be stable when T=A. </a:t>
            </a:r>
          </a:p>
          <a:p>
            <a:endParaRPr lang="en-US" sz="2800" dirty="0"/>
          </a:p>
          <a:p>
            <a:r>
              <a:rPr lang="en-US" sz="2800" dirty="0" smtClean="0"/>
              <a:t>Also, if U and V start out positive definite and real then they will also remain so (our non-negative yield constraint).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679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pidrix by evan sangaline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85806" y="368255"/>
                <a:ext cx="6000553" cy="15151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𝑖𝑝</m:t>
                          </m:r>
                        </m:sub>
                      </m:sSub>
                      <m:r>
                        <a:rPr lang="en-US" sz="4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𝑖𝑝</m:t>
                          </m:r>
                        </m:sub>
                      </m:sSub>
                      <m:f>
                        <m:fPr>
                          <m:ctrlPr>
                            <a:rPr lang="en-US" sz="44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44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44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5806" y="368255"/>
                <a:ext cx="6000553" cy="151515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24127" y="1335024"/>
            <a:ext cx="9720073" cy="402336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First: think of T/A (element-wise) like a residual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400" dirty="0" smtClean="0"/>
              <a:t>If an entry is less than one then we are underestimating that bin with our approximation, greater than one and we’re overestimating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For a given particle p (proton) we look at a specific </a:t>
            </a:r>
            <a:r>
              <a:rPr lang="en-US" sz="2800" dirty="0" err="1" smtClean="0"/>
              <a:t>i</a:t>
            </a:r>
            <a:r>
              <a:rPr lang="en-US" sz="2800" dirty="0" smtClean="0"/>
              <a:t> (</a:t>
            </a:r>
            <a:r>
              <a:rPr lang="en-US" sz="2800" dirty="0" err="1" smtClean="0"/>
              <a:t>dE</a:t>
            </a:r>
            <a:r>
              <a:rPr lang="en-US" sz="2800" dirty="0" smtClean="0"/>
              <a:t>/dx)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Then we take our current normalized </a:t>
            </a:r>
            <a:r>
              <a:rPr lang="en-US" sz="2800" dirty="0" err="1" smtClean="0"/>
              <a:t>ToF</a:t>
            </a:r>
            <a:r>
              <a:rPr lang="en-US" sz="2800" dirty="0" smtClean="0"/>
              <a:t> distribution (the </a:t>
            </a:r>
            <a:r>
              <a:rPr lang="en-US" sz="2800" dirty="0" err="1" smtClean="0"/>
              <a:t>p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column of V) corresponding to protons and dot that with the row of T/A that corresponds to our current </a:t>
            </a:r>
            <a:r>
              <a:rPr lang="en-US" sz="2800" dirty="0" err="1"/>
              <a:t>i</a:t>
            </a:r>
            <a:r>
              <a:rPr lang="en-US" sz="2800" dirty="0" smtClean="0"/>
              <a:t> value (</a:t>
            </a:r>
            <a:r>
              <a:rPr lang="en-US" sz="2800" dirty="0" err="1" smtClean="0"/>
              <a:t>dE</a:t>
            </a:r>
            <a:r>
              <a:rPr lang="en-US" sz="2800" dirty="0" smtClean="0"/>
              <a:t>/dx value)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800" dirty="0" smtClean="0"/>
              <a:t>If this particle’s </a:t>
            </a:r>
            <a:r>
              <a:rPr lang="en-US" sz="2800" dirty="0" err="1" smtClean="0"/>
              <a:t>ToF</a:t>
            </a:r>
            <a:r>
              <a:rPr lang="en-US" sz="2800" dirty="0" smtClean="0"/>
              <a:t> distribution has lots of yield where we are underestimating (overestimating) T then we’ll increase (decrease) the </a:t>
            </a:r>
            <a:r>
              <a:rPr lang="en-US" sz="2800" dirty="0" err="1" smtClean="0"/>
              <a:t>dE</a:t>
            </a:r>
            <a:r>
              <a:rPr lang="en-US" sz="2800" dirty="0" smtClean="0"/>
              <a:t>/dx distribution for this particle at our current </a:t>
            </a:r>
            <a:r>
              <a:rPr lang="en-US" sz="2800" dirty="0" err="1" smtClean="0"/>
              <a:t>i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311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1965</TotalTime>
  <Words>1314</Words>
  <Application>Microsoft Office PowerPoint</Application>
  <PresentationFormat>Widescreen</PresentationFormat>
  <Paragraphs>214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Wingdings</vt:lpstr>
      <vt:lpstr>Tw Cen MT</vt:lpstr>
      <vt:lpstr>Wingdings 3</vt:lpstr>
      <vt:lpstr>Cambria Math</vt:lpstr>
      <vt:lpstr>Tw Cen MT Condensed</vt:lpstr>
      <vt:lpstr>Calibri</vt:lpstr>
      <vt:lpstr>Arial</vt:lpstr>
      <vt:lpstr>Integral</vt:lpstr>
      <vt:lpstr>Pidrix: particle identification matrix factorization</vt:lpstr>
      <vt:lpstr>Traditional particle identification</vt:lpstr>
      <vt:lpstr>pidrix</vt:lpstr>
      <vt:lpstr>The Assumptions</vt:lpstr>
      <vt:lpstr>Towards something more mathematical</vt:lpstr>
      <vt:lpstr>Further…</vt:lpstr>
      <vt:lpstr>Now what? </vt:lpstr>
      <vt:lpstr>Minimizing the kullback-leibler divergence</vt:lpstr>
      <vt:lpstr>How do they work?</vt:lpstr>
      <vt:lpstr>Now Let’s see it in action</vt:lpstr>
      <vt:lpstr>PowerPoint Presentation</vt:lpstr>
      <vt:lpstr>PowerPoint Presentation</vt:lpstr>
      <vt:lpstr>PowerPoint Presentation</vt:lpstr>
      <vt:lpstr>That one was too easy!</vt:lpstr>
      <vt:lpstr>PowerPoint Presentation</vt:lpstr>
      <vt:lpstr>PowerPoint Presentation</vt:lpstr>
      <vt:lpstr>PowerPoint Presentation</vt:lpstr>
      <vt:lpstr>Better… but still unrealistic</vt:lpstr>
      <vt:lpstr>Simulated dataset: 1 Billion tracks</vt:lpstr>
      <vt:lpstr>PowerPoint Presentation</vt:lpstr>
      <vt:lpstr>Now we’ll compare…</vt:lpstr>
      <vt:lpstr>PowerPoint Presentation</vt:lpstr>
      <vt:lpstr>What about errors?</vt:lpstr>
      <vt:lpstr>How do they compare?</vt:lpstr>
      <vt:lpstr>Back to U and V…</vt:lpstr>
      <vt:lpstr>Sometimes Minor Mixing issues under peaks</vt:lpstr>
      <vt:lpstr>PIDRIX particularly excels at high p</vt:lpstr>
      <vt:lpstr>Purity and efficiency</vt:lpstr>
      <vt:lpstr>Purity and efficiency</vt:lpstr>
      <vt:lpstr>Purity and efficiency</vt:lpstr>
      <vt:lpstr>Reiteration</vt:lpstr>
      <vt:lpstr>Less is more?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Pidrix: particle identification matrix factorization</dc:title>
  <dc:creator>Evan Sangaline</dc:creator>
  <cp:lastModifiedBy>Evan Sangaline</cp:lastModifiedBy>
  <cp:revision>60</cp:revision>
  <dcterms:created xsi:type="dcterms:W3CDTF">2014-04-09T20:30:42Z</dcterms:created>
  <dcterms:modified xsi:type="dcterms:W3CDTF">2014-09-04T11:20:56Z</dcterms:modified>
</cp:coreProperties>
</file>