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7" r:id="rId3"/>
    <p:sldId id="268" r:id="rId4"/>
    <p:sldId id="258" r:id="rId5"/>
    <p:sldId id="262" r:id="rId6"/>
    <p:sldId id="264" r:id="rId7"/>
    <p:sldId id="265" r:id="rId8"/>
    <p:sldId id="274" r:id="rId9"/>
    <p:sldId id="269" r:id="rId10"/>
    <p:sldId id="271" r:id="rId11"/>
    <p:sldId id="272" r:id="rId12"/>
    <p:sldId id="275" r:id="rId13"/>
    <p:sldId id="276" r:id="rId14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9D7FDB-CFD0-42DF-9A96-D9A091661C24}" type="datetimeFigureOut">
              <a:rPr lang="pt-PT" smtClean="0"/>
              <a:pPr/>
              <a:t>09-01-2008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B205E-B234-44CD-BEBC-03C520BADE0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B205E-B234-44CD-BEBC-03C520BADE00}" type="slidenum">
              <a:rPr lang="pt-PT" smtClean="0"/>
              <a:pPr/>
              <a:t>7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B205E-B234-44CD-BEBC-03C520BADE00}" type="slidenum">
              <a:rPr lang="pt-PT" smtClean="0"/>
              <a:pPr/>
              <a:t>9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30" name="Marcador de Posição d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7E628-5D5E-42F5-B612-56A4865FBBD8}" type="datetimeFigureOut">
              <a:rPr lang="pt-PT" smtClean="0"/>
              <a:pPr/>
              <a:t>09-01-2008</a:t>
            </a:fld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27" name="Marcador de Posição do Número do Diapositivo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CA5D-82D3-4FEF-99A1-79E446F91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7E628-5D5E-42F5-B612-56A4865FBBD8}" type="datetimeFigureOut">
              <a:rPr lang="pt-PT" smtClean="0"/>
              <a:pPr/>
              <a:t>09-01-2008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CA5D-82D3-4FEF-99A1-79E446F91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7E628-5D5E-42F5-B612-56A4865FBBD8}" type="datetimeFigureOut">
              <a:rPr lang="pt-PT" smtClean="0"/>
              <a:pPr/>
              <a:t>09-01-2008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CA5D-82D3-4FEF-99A1-79E446F91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7E628-5D5E-42F5-B612-56A4865FBBD8}" type="datetimeFigureOut">
              <a:rPr lang="pt-PT" smtClean="0"/>
              <a:pPr/>
              <a:t>09-01-2008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CA5D-82D3-4FEF-99A1-79E446F91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7E628-5D5E-42F5-B612-56A4865FBBD8}" type="datetimeFigureOut">
              <a:rPr lang="pt-PT" smtClean="0"/>
              <a:pPr/>
              <a:t>09-01-2008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CA5D-82D3-4FEF-99A1-79E446F91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7E628-5D5E-42F5-B612-56A4865FBBD8}" type="datetimeFigureOut">
              <a:rPr lang="pt-PT" smtClean="0"/>
              <a:pPr/>
              <a:t>09-01-2008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CA5D-82D3-4FEF-99A1-79E446F91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7E628-5D5E-42F5-B612-56A4865FBBD8}" type="datetimeFigureOut">
              <a:rPr lang="pt-PT" smtClean="0"/>
              <a:pPr/>
              <a:t>09-01-2008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CA5D-82D3-4FEF-99A1-79E446F91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7E628-5D5E-42F5-B612-56A4865FBBD8}" type="datetimeFigureOut">
              <a:rPr lang="pt-PT" smtClean="0"/>
              <a:pPr/>
              <a:t>09-01-2008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CA5D-82D3-4FEF-99A1-79E446F91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7E628-5D5E-42F5-B612-56A4865FBBD8}" type="datetimeFigureOut">
              <a:rPr lang="pt-PT" smtClean="0"/>
              <a:pPr/>
              <a:t>09-01-2008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CA5D-82D3-4FEF-99A1-79E446F91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7E628-5D5E-42F5-B612-56A4865FBBD8}" type="datetimeFigureOut">
              <a:rPr lang="pt-PT" smtClean="0"/>
              <a:pPr/>
              <a:t>09-01-2008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CA5D-82D3-4FEF-99A1-79E446F91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rtar e Arredondar Rectângulo de Canto Simples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c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7E628-5D5E-42F5-B612-56A4865FBBD8}" type="datetimeFigureOut">
              <a:rPr lang="pt-PT" smtClean="0"/>
              <a:pPr/>
              <a:t>09-01-2008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17ACA5D-82D3-4FEF-99A1-79E446F91270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Marcador de Posição do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0" name="Marcador de Posição do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E7E628-5D5E-42F5-B612-56A4865FBBD8}" type="datetimeFigureOut">
              <a:rPr lang="pt-PT" smtClean="0"/>
              <a:pPr/>
              <a:t>09-01-2008</a:t>
            </a:fld>
            <a:endParaRPr lang="pt-PT"/>
          </a:p>
        </p:txBody>
      </p:sp>
      <p:sp>
        <p:nvSpPr>
          <p:cNvPr id="22" name="Marcador de Posição do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7ACA5D-82D3-4FEF-99A1-79E446F91270}" type="slidenum">
              <a:rPr lang="pt-PT" smtClean="0"/>
              <a:pPr/>
              <a:t>‹nº›</a:t>
            </a:fld>
            <a:endParaRPr lang="pt-PT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0" y="6143643"/>
          <a:ext cx="9144000" cy="714356"/>
        </p:xfrm>
        <a:graphic>
          <a:graphicData uri="http://schemas.openxmlformats.org/drawingml/2006/table">
            <a:tbl>
              <a:tblPr/>
              <a:tblGrid>
                <a:gridCol w="8115300"/>
                <a:gridCol w="1028700"/>
              </a:tblGrid>
              <a:tr h="714356">
                <a:tc>
                  <a:txBody>
                    <a:bodyPr/>
                    <a:lstStyle/>
                    <a:p>
                      <a:pPr algn="r"/>
                      <a:r>
                        <a:rPr lang="pt-PT" sz="2800" b="1" dirty="0"/>
                        <a:t>Jornadas</a:t>
                      </a:r>
                      <a:r>
                        <a:rPr lang="pt-PT" sz="1800" b="1" dirty="0"/>
                        <a:t> do L I P 2008 </a:t>
                      </a:r>
                    </a:p>
                    <a:p>
                      <a:pPr algn="r"/>
                      <a:r>
                        <a:rPr lang="pt-PT" sz="1400" b="1" dirty="0"/>
                        <a:t>LABORATÓRIO DE INSTRUMENTAÇÃO E FÍSICA EXPERIMENTAL DE PARTÍCULAS</a:t>
                      </a:r>
                    </a:p>
                  </a:txBody>
                  <a:tcPr marL="73152" marR="73152" marT="36576" marB="365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400" dirty="0"/>
                    </a:p>
                  </a:txBody>
                  <a:tcPr marL="73152" marR="73152" marT="36576" marB="365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3553" name="Picture 1" descr="http://mars.fis.uc.pt/%7Ebastos/jornadas2008/images/lip_whit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0719" y="6143644"/>
            <a:ext cx="993281" cy="714356"/>
          </a:xfrm>
          <a:prstGeom prst="rect">
            <a:avLst/>
          </a:prstGeom>
          <a:noFill/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28596" y="2428868"/>
            <a:ext cx="80009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Estudo das propriedades de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pt-PT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fotodíodos</a:t>
            </a:r>
            <a:r>
              <a:rPr kumimoji="0" lang="pt-PT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comerciais usados como </a:t>
            </a:r>
            <a:r>
              <a:rPr kumimoji="0" lang="pt-PT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dosímetros</a:t>
            </a:r>
            <a:r>
              <a:rPr kumimoji="0" lang="pt-PT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072298" y="4357694"/>
            <a:ext cx="207170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u="sng" dirty="0" smtClean="0">
                <a:solidFill>
                  <a:srgbClr val="002060"/>
                </a:solidFill>
              </a:rPr>
              <a:t>Florbela Rêgo</a:t>
            </a:r>
          </a:p>
          <a:p>
            <a:endParaRPr lang="pt-PT" sz="2000" dirty="0">
              <a:solidFill>
                <a:srgbClr val="002060"/>
              </a:solidFill>
            </a:endParaRPr>
          </a:p>
          <a:p>
            <a:r>
              <a:rPr lang="pt-PT" sz="2000" dirty="0" smtClean="0">
                <a:solidFill>
                  <a:srgbClr val="002060"/>
                </a:solidFill>
              </a:rPr>
              <a:t>Luís Peralta</a:t>
            </a:r>
            <a:endParaRPr lang="pt-PT" dirty="0" smtClean="0">
              <a:solidFill>
                <a:srgbClr val="002060"/>
              </a:solidFill>
            </a:endParaRPr>
          </a:p>
          <a:p>
            <a:endParaRPr lang="pt-PT" dirty="0">
              <a:solidFill>
                <a:srgbClr val="002060"/>
              </a:solidFill>
            </a:endParaRPr>
          </a:p>
          <a:p>
            <a:r>
              <a:rPr lang="pt-PT" sz="2000" dirty="0" smtClean="0">
                <a:solidFill>
                  <a:srgbClr val="002060"/>
                </a:solidFill>
              </a:rPr>
              <a:t>Ana Farinha</a:t>
            </a:r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714348" y="1000108"/>
            <a:ext cx="7715304" cy="64633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3600" dirty="0" smtClean="0">
                <a:solidFill>
                  <a:srgbClr val="002060"/>
                </a:solidFill>
              </a:rPr>
              <a:t>MC EM FÍSICA MÉDICA</a:t>
            </a:r>
            <a:endParaRPr lang="pt-PT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/>
          <p:cNvSpPr txBox="1"/>
          <p:nvPr/>
        </p:nvSpPr>
        <p:spPr>
          <a:xfrm>
            <a:off x="357158" y="1000108"/>
            <a:ext cx="8429684" cy="4001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rgbClr val="002060"/>
                </a:solidFill>
              </a:rPr>
              <a:t>Estudo da atenuação do feixe em filtros de alumínio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357158" y="1500174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rgbClr val="990000"/>
                </a:solidFill>
              </a:rPr>
              <a:t>COMPARAÇÃO DOS VALORES EXPERIMENTAIS, MONTE CARLO E IPEM</a:t>
            </a:r>
            <a:endParaRPr lang="pt-PT" b="1" dirty="0">
              <a:solidFill>
                <a:srgbClr val="99000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428596" y="5500702"/>
            <a:ext cx="8286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- </a:t>
            </a:r>
            <a:r>
              <a:rPr lang="pt-PT" dirty="0" smtClean="0">
                <a:solidFill>
                  <a:srgbClr val="002060"/>
                </a:solidFill>
              </a:rPr>
              <a:t>Variação do </a:t>
            </a:r>
            <a:r>
              <a:rPr lang="pt-PT" dirty="0" err="1" smtClean="0">
                <a:solidFill>
                  <a:srgbClr val="002060"/>
                </a:solidFill>
              </a:rPr>
              <a:t>kerma</a:t>
            </a:r>
            <a:r>
              <a:rPr lang="pt-PT" dirty="0" smtClean="0">
                <a:solidFill>
                  <a:srgbClr val="002060"/>
                </a:solidFill>
              </a:rPr>
              <a:t> em função da espessura do filtro alumínio  não é exponencial.</a:t>
            </a:r>
          </a:p>
          <a:p>
            <a:pPr>
              <a:buFontTx/>
              <a:buChar char="-"/>
            </a:pPr>
            <a:endParaRPr lang="pt-PT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pt-PT" dirty="0" smtClean="0">
                <a:solidFill>
                  <a:srgbClr val="002060"/>
                </a:solidFill>
              </a:rPr>
              <a:t>Existe uma boa concordância entre os valores obtidos pelos três métodos.</a:t>
            </a:r>
          </a:p>
        </p:txBody>
      </p:sp>
      <p:sp>
        <p:nvSpPr>
          <p:cNvPr id="13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pPr algn="r"/>
            <a:r>
              <a:rPr lang="pt-PT" dirty="0" smtClean="0"/>
              <a:t>Jornadas do LIP 2008</a:t>
            </a:r>
            <a:endParaRPr lang="pt-P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r="8342"/>
          <a:stretch>
            <a:fillRect/>
          </a:stretch>
        </p:blipFill>
        <p:spPr bwMode="auto">
          <a:xfrm>
            <a:off x="0" y="2000240"/>
            <a:ext cx="307180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r="4545"/>
          <a:stretch>
            <a:fillRect/>
          </a:stretch>
        </p:blipFill>
        <p:spPr bwMode="auto">
          <a:xfrm>
            <a:off x="3071802" y="2000240"/>
            <a:ext cx="3071834" cy="3297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 r="7316"/>
          <a:stretch>
            <a:fillRect/>
          </a:stretch>
        </p:blipFill>
        <p:spPr bwMode="auto">
          <a:xfrm>
            <a:off x="6072198" y="2000240"/>
            <a:ext cx="2928958" cy="325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57158" y="1000108"/>
            <a:ext cx="8429684" cy="4001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rgbClr val="002060"/>
                </a:solidFill>
              </a:rPr>
              <a:t>Caracterização do feixe através dos valores do HVL ( </a:t>
            </a:r>
            <a:r>
              <a:rPr lang="pt-PT" sz="2000" b="1" dirty="0" err="1" smtClean="0">
                <a:solidFill>
                  <a:srgbClr val="002060"/>
                </a:solidFill>
              </a:rPr>
              <a:t>half-value</a:t>
            </a:r>
            <a:r>
              <a:rPr lang="pt-PT" sz="2000" b="1" dirty="0" smtClean="0">
                <a:solidFill>
                  <a:srgbClr val="002060"/>
                </a:solidFill>
              </a:rPr>
              <a:t> </a:t>
            </a:r>
            <a:r>
              <a:rPr lang="pt-PT" sz="2000" b="1" dirty="0" err="1" smtClean="0">
                <a:solidFill>
                  <a:srgbClr val="002060"/>
                </a:solidFill>
              </a:rPr>
              <a:t>layer</a:t>
            </a:r>
            <a:r>
              <a:rPr lang="pt-PT" sz="2000" b="1" dirty="0" smtClean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0" y="1428736"/>
            <a:ext cx="8929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dirty="0" smtClean="0">
                <a:solidFill>
                  <a:srgbClr val="990000"/>
                </a:solidFill>
              </a:rPr>
              <a:t>Por interpolação da curva de variação do </a:t>
            </a:r>
            <a:r>
              <a:rPr lang="pt-PT" dirty="0" err="1" smtClean="0">
                <a:solidFill>
                  <a:srgbClr val="990000"/>
                </a:solidFill>
              </a:rPr>
              <a:t>kerma</a:t>
            </a:r>
            <a:r>
              <a:rPr lang="pt-PT" dirty="0" smtClean="0">
                <a:solidFill>
                  <a:srgbClr val="990000"/>
                </a:solidFill>
              </a:rPr>
              <a:t> em função da espessura de alumínio, determinou-se o primeiro HVL.</a:t>
            </a:r>
            <a:endParaRPr lang="pt-PT" dirty="0">
              <a:solidFill>
                <a:srgbClr val="99000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14282" y="5214950"/>
            <a:ext cx="89297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- Verificou-se que a diferença percentual entre os valores era inferior a 10%.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9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pPr algn="r"/>
            <a:r>
              <a:rPr lang="pt-PT" dirty="0" smtClean="0"/>
              <a:t>Jornadas do LIP 2008</a:t>
            </a:r>
            <a:endParaRPr lang="pt-PT" dirty="0"/>
          </a:p>
        </p:txBody>
      </p:sp>
      <p:sp>
        <p:nvSpPr>
          <p:cNvPr id="11" name="Rectângulo 10"/>
          <p:cNvSpPr/>
          <p:nvPr/>
        </p:nvSpPr>
        <p:spPr>
          <a:xfrm>
            <a:off x="214282" y="5715016"/>
            <a:ext cx="8929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pt-PT" dirty="0" smtClean="0">
                <a:solidFill>
                  <a:srgbClr val="002060"/>
                </a:solidFill>
              </a:rPr>
              <a:t>Os resultados obtidos estão de acordo com a literatura, tendo em conta as incertezas do processo.</a:t>
            </a:r>
            <a:endParaRPr lang="pt-PT" dirty="0">
              <a:solidFill>
                <a:srgbClr val="00206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000240"/>
            <a:ext cx="4592460" cy="335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57158" y="1000108"/>
            <a:ext cx="8429684" cy="4001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rgbClr val="002060"/>
                </a:solidFill>
              </a:rPr>
              <a:t>TRABALHO FUTURO</a:t>
            </a: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pPr algn="r"/>
            <a:r>
              <a:rPr lang="pt-PT" dirty="0" smtClean="0"/>
              <a:t>Jornadas do LIP 2008</a:t>
            </a:r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642910" y="1785926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pt-PT" dirty="0" smtClean="0">
                <a:solidFill>
                  <a:srgbClr val="002060"/>
                </a:solidFill>
              </a:rPr>
              <a:t> Estudo da linearidade dos </a:t>
            </a:r>
            <a:r>
              <a:rPr lang="pt-PT" dirty="0" err="1" smtClean="0">
                <a:solidFill>
                  <a:srgbClr val="002060"/>
                </a:solidFill>
              </a:rPr>
              <a:t>dosimetros</a:t>
            </a:r>
            <a:r>
              <a:rPr lang="pt-PT" dirty="0" smtClean="0">
                <a:solidFill>
                  <a:srgbClr val="002060"/>
                </a:solidFill>
              </a:rPr>
              <a:t> com o </a:t>
            </a:r>
            <a:r>
              <a:rPr lang="pt-PT" dirty="0" err="1" smtClean="0">
                <a:solidFill>
                  <a:srgbClr val="002060"/>
                </a:solidFill>
              </a:rPr>
              <a:t>kerma</a:t>
            </a:r>
            <a:r>
              <a:rPr lang="pt-PT" dirty="0" smtClean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571472" y="2714620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pt-PT" dirty="0" smtClean="0">
                <a:solidFill>
                  <a:srgbClr val="002060"/>
                </a:solidFill>
              </a:rPr>
              <a:t> Estudo em </a:t>
            </a:r>
            <a:r>
              <a:rPr lang="pt-PT" dirty="0" err="1" smtClean="0">
                <a:solidFill>
                  <a:srgbClr val="002060"/>
                </a:solidFill>
              </a:rPr>
              <a:t>fantoma</a:t>
            </a:r>
            <a:r>
              <a:rPr lang="pt-PT" smtClean="0">
                <a:solidFill>
                  <a:srgbClr val="002060"/>
                </a:solidFill>
              </a:rPr>
              <a:t>  do tronco</a:t>
            </a:r>
            <a:r>
              <a:rPr lang="pt-PT" dirty="0" smtClean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428860" y="5357826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accent1"/>
                </a:solidFill>
              </a:rPr>
              <a:t>FIM</a:t>
            </a:r>
            <a:endParaRPr lang="pt-PT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14282" y="1000108"/>
            <a:ext cx="8643998" cy="4616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solidFill>
                  <a:srgbClr val="002060"/>
                </a:solidFill>
              </a:rPr>
              <a:t>O</a:t>
            </a:r>
            <a:r>
              <a:rPr lang="pt-PT" sz="2400" b="1" dirty="0" smtClean="0">
                <a:solidFill>
                  <a:srgbClr val="002060"/>
                </a:solidFill>
              </a:rPr>
              <a:t>BJECTIVOS</a:t>
            </a:r>
            <a:endParaRPr lang="pt-PT" sz="2400" b="1" dirty="0">
              <a:solidFill>
                <a:srgbClr val="002060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pPr algn="r"/>
            <a:r>
              <a:rPr lang="pt-PT" dirty="0" smtClean="0"/>
              <a:t>Jornadas do LIP 2008</a:t>
            </a:r>
            <a:endParaRPr lang="pt-PT" dirty="0"/>
          </a:p>
        </p:txBody>
      </p:sp>
      <p:sp>
        <p:nvSpPr>
          <p:cNvPr id="9" name="Rectângulo 8"/>
          <p:cNvSpPr/>
          <p:nvPr/>
        </p:nvSpPr>
        <p:spPr>
          <a:xfrm>
            <a:off x="500034" y="1928802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- Explorar  a aplicabilidade de alguns </a:t>
            </a:r>
            <a:r>
              <a:rPr lang="pt-PT" dirty="0" err="1" smtClean="0">
                <a:solidFill>
                  <a:srgbClr val="002060"/>
                </a:solidFill>
              </a:rPr>
              <a:t>fotodíodos</a:t>
            </a:r>
            <a:r>
              <a:rPr lang="pt-PT" dirty="0" smtClean="0">
                <a:solidFill>
                  <a:srgbClr val="002060"/>
                </a:solidFill>
              </a:rPr>
              <a:t> comerciais à </a:t>
            </a:r>
            <a:r>
              <a:rPr lang="pt-PT" dirty="0" err="1" smtClean="0">
                <a:solidFill>
                  <a:srgbClr val="002060"/>
                </a:solidFill>
              </a:rPr>
              <a:t>dosimetria</a:t>
            </a:r>
            <a:r>
              <a:rPr lang="pt-PT" dirty="0" smtClean="0">
                <a:solidFill>
                  <a:srgbClr val="002060"/>
                </a:solidFill>
              </a:rPr>
              <a:t> directa em radiologia, em particular na região útil à </a:t>
            </a:r>
            <a:r>
              <a:rPr lang="pt-PT" dirty="0" err="1" smtClean="0">
                <a:solidFill>
                  <a:srgbClr val="002060"/>
                </a:solidFill>
              </a:rPr>
              <a:t>mamografia</a:t>
            </a:r>
            <a:r>
              <a:rPr lang="pt-PT" dirty="0" smtClean="0">
                <a:solidFill>
                  <a:srgbClr val="002060"/>
                </a:solidFill>
              </a:rPr>
              <a:t> entre 20 e 30 kV.</a:t>
            </a:r>
            <a:endParaRPr lang="pt-PT" dirty="0"/>
          </a:p>
        </p:txBody>
      </p:sp>
      <p:sp>
        <p:nvSpPr>
          <p:cNvPr id="10" name="Rectângulo 9"/>
          <p:cNvSpPr/>
          <p:nvPr/>
        </p:nvSpPr>
        <p:spPr>
          <a:xfrm>
            <a:off x="571472" y="3071810"/>
            <a:ext cx="80010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pt-PT" dirty="0" smtClean="0">
                <a:solidFill>
                  <a:srgbClr val="002060"/>
                </a:solidFill>
              </a:rPr>
              <a:t>Foram escolhidos estes </a:t>
            </a:r>
            <a:r>
              <a:rPr lang="pt-PT" dirty="0" err="1" smtClean="0">
                <a:solidFill>
                  <a:srgbClr val="002060"/>
                </a:solidFill>
              </a:rPr>
              <a:t>dosimetros</a:t>
            </a:r>
            <a:r>
              <a:rPr lang="pt-PT" dirty="0" smtClean="0">
                <a:solidFill>
                  <a:srgbClr val="002060"/>
                </a:solidFill>
              </a:rPr>
              <a:t> porque:</a:t>
            </a:r>
          </a:p>
          <a:p>
            <a:pPr>
              <a:buFontTx/>
              <a:buChar char="-"/>
            </a:pPr>
            <a:endParaRPr lang="pt-PT" dirty="0" smtClean="0">
              <a:solidFill>
                <a:srgbClr val="002060"/>
              </a:solidFill>
            </a:endParaRPr>
          </a:p>
          <a:p>
            <a:pPr lvl="8">
              <a:buFontTx/>
              <a:buChar char="-"/>
            </a:pPr>
            <a:r>
              <a:rPr lang="pt-PT" dirty="0" smtClean="0">
                <a:solidFill>
                  <a:srgbClr val="002060"/>
                </a:solidFill>
              </a:rPr>
              <a:t> estão disponíveis comercialmente</a:t>
            </a:r>
          </a:p>
          <a:p>
            <a:pPr lvl="8">
              <a:buFontTx/>
              <a:buChar char="-"/>
            </a:pPr>
            <a:r>
              <a:rPr lang="pt-PT" dirty="0" smtClean="0">
                <a:solidFill>
                  <a:srgbClr val="002060"/>
                </a:solidFill>
              </a:rPr>
              <a:t> são baratos</a:t>
            </a:r>
          </a:p>
          <a:p>
            <a:pPr lvl="8">
              <a:buFontTx/>
              <a:buChar char="-"/>
            </a:pPr>
            <a:r>
              <a:rPr lang="pt-PT" dirty="0" smtClean="0">
                <a:solidFill>
                  <a:srgbClr val="002060"/>
                </a:solidFill>
              </a:rPr>
              <a:t> podem ser lidos directamente com </a:t>
            </a:r>
            <a:r>
              <a:rPr lang="pt-PT" dirty="0" err="1" smtClean="0">
                <a:solidFill>
                  <a:srgbClr val="002060"/>
                </a:solidFill>
              </a:rPr>
              <a:t>electrómetros</a:t>
            </a:r>
            <a:endParaRPr lang="pt-PT" dirty="0" smtClean="0">
              <a:solidFill>
                <a:srgbClr val="002060"/>
              </a:solidFill>
            </a:endParaRPr>
          </a:p>
          <a:p>
            <a:pPr lvl="8">
              <a:buFontTx/>
              <a:buChar char="-"/>
            </a:pPr>
            <a:r>
              <a:rPr lang="pt-PT" dirty="0" smtClean="0">
                <a:solidFill>
                  <a:srgbClr val="002060"/>
                </a:solidFill>
              </a:rPr>
              <a:t> não necessitam de ser polarizados</a:t>
            </a:r>
          </a:p>
          <a:p>
            <a:pPr lvl="8">
              <a:buFontTx/>
              <a:buChar char="-"/>
            </a:pPr>
            <a:r>
              <a:rPr lang="pt-PT" dirty="0" smtClean="0">
                <a:solidFill>
                  <a:srgbClr val="002060"/>
                </a:solidFill>
              </a:rPr>
              <a:t> permitem uma boa resolução em posição (são pequenos)</a:t>
            </a:r>
          </a:p>
          <a:p>
            <a:pPr lvl="8"/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14282" y="1000108"/>
            <a:ext cx="8643998" cy="4616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 smtClean="0">
                <a:solidFill>
                  <a:srgbClr val="002060"/>
                </a:solidFill>
              </a:rPr>
              <a:t>PLANO DE TRABALHO</a:t>
            </a:r>
            <a:endParaRPr lang="pt-PT" sz="2400" b="1" dirty="0">
              <a:solidFill>
                <a:srgbClr val="002060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pPr algn="r"/>
            <a:r>
              <a:rPr lang="pt-PT" dirty="0" smtClean="0"/>
              <a:t>Jornadas do LIP 2008</a:t>
            </a:r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785786" y="1785926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pt-PT" dirty="0" smtClean="0">
                <a:solidFill>
                  <a:srgbClr val="002060"/>
                </a:solidFill>
              </a:rPr>
              <a:t> Caracterização da resposta dos </a:t>
            </a:r>
            <a:r>
              <a:rPr lang="pt-PT" dirty="0" err="1" smtClean="0">
                <a:solidFill>
                  <a:srgbClr val="002060"/>
                </a:solidFill>
              </a:rPr>
              <a:t>dosimetros</a:t>
            </a:r>
            <a:r>
              <a:rPr lang="pt-PT" dirty="0" smtClean="0">
                <a:solidFill>
                  <a:srgbClr val="002060"/>
                </a:solidFill>
              </a:rPr>
              <a:t> em função da temperatura (</a:t>
            </a:r>
            <a:r>
              <a:rPr lang="pt-PT" dirty="0" err="1" smtClean="0">
                <a:solidFill>
                  <a:srgbClr val="002060"/>
                </a:solidFill>
              </a:rPr>
              <a:t>dosimetros</a:t>
            </a:r>
            <a:r>
              <a:rPr lang="pt-PT" dirty="0" smtClean="0">
                <a:solidFill>
                  <a:srgbClr val="002060"/>
                </a:solidFill>
              </a:rPr>
              <a:t> a ser aplicados na pele).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928662" y="4500570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pt-PT" dirty="0" smtClean="0">
                <a:solidFill>
                  <a:srgbClr val="002060"/>
                </a:solidFill>
              </a:rPr>
              <a:t> Estudo da linearidade dos </a:t>
            </a:r>
            <a:r>
              <a:rPr lang="pt-PT" dirty="0" err="1" smtClean="0">
                <a:solidFill>
                  <a:srgbClr val="002060"/>
                </a:solidFill>
              </a:rPr>
              <a:t>dosimetros</a:t>
            </a:r>
            <a:r>
              <a:rPr lang="pt-PT" dirty="0" smtClean="0">
                <a:solidFill>
                  <a:srgbClr val="002060"/>
                </a:solidFill>
              </a:rPr>
              <a:t> com o </a:t>
            </a:r>
            <a:r>
              <a:rPr lang="pt-PT" dirty="0" err="1" smtClean="0">
                <a:solidFill>
                  <a:srgbClr val="002060"/>
                </a:solidFill>
              </a:rPr>
              <a:t>kerma</a:t>
            </a:r>
            <a:r>
              <a:rPr lang="pt-PT" dirty="0" smtClean="0">
                <a:solidFill>
                  <a:srgbClr val="002060"/>
                </a:solidFill>
              </a:rPr>
              <a:t> (dose em ar).</a:t>
            </a:r>
            <a:endParaRPr lang="pt-PT" dirty="0" smtClean="0">
              <a:solidFill>
                <a:srgbClr val="002060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857224" y="3143248"/>
            <a:ext cx="678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pt-PT" dirty="0" smtClean="0">
                <a:solidFill>
                  <a:srgbClr val="002060"/>
                </a:solidFill>
              </a:rPr>
              <a:t> Caracterizar o feixe do tubo de </a:t>
            </a:r>
            <a:r>
              <a:rPr lang="pt-PT" dirty="0" err="1" smtClean="0">
                <a:solidFill>
                  <a:srgbClr val="002060"/>
                </a:solidFill>
              </a:rPr>
              <a:t>raios-X</a:t>
            </a:r>
            <a:r>
              <a:rPr lang="pt-PT" dirty="0" smtClean="0">
                <a:solidFill>
                  <a:srgbClr val="002060"/>
                </a:solidFill>
              </a:rPr>
              <a:t> utilizado para posteriores comparações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F:\luis\FCUL-fotos-sistema-medida-diodos\dscn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571744"/>
            <a:ext cx="1930788" cy="1176522"/>
          </a:xfrm>
          <a:prstGeom prst="rect">
            <a:avLst/>
          </a:prstGeom>
          <a:noFill/>
        </p:spPr>
      </p:pic>
      <p:pic>
        <p:nvPicPr>
          <p:cNvPr id="26629" name="Picture 5" descr="F:\luis\FCUL-fotos-sistema-medida-diodos\dscn0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500306"/>
            <a:ext cx="2143140" cy="3188613"/>
          </a:xfrm>
          <a:prstGeom prst="rect">
            <a:avLst/>
          </a:prstGeom>
          <a:noFill/>
        </p:spPr>
      </p:pic>
      <p:sp>
        <p:nvSpPr>
          <p:cNvPr id="12" name="CaixaDeTexto 11"/>
          <p:cNvSpPr txBox="1"/>
          <p:nvPr/>
        </p:nvSpPr>
        <p:spPr>
          <a:xfrm>
            <a:off x="2714612" y="235743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Saída  de ar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2714612" y="514351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Entrada de ar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214282" y="5715016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Ligação sistema de regulação de potência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214282" y="1643050"/>
            <a:ext cx="8643998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rgbClr val="002060"/>
                </a:solidFill>
              </a:rPr>
              <a:t>SISTEMA DE AQUECIMENTO  E ARREFECIMENTO</a:t>
            </a:r>
            <a:endParaRPr lang="pt-PT" b="1" dirty="0">
              <a:solidFill>
                <a:srgbClr val="002060"/>
              </a:solidFill>
            </a:endParaRPr>
          </a:p>
        </p:txBody>
      </p:sp>
      <p:sp>
        <p:nvSpPr>
          <p:cNvPr id="23" name="Marcador de Posição do Rodapé 4"/>
          <p:cNvSpPr txBox="1">
            <a:spLocks/>
          </p:cNvSpPr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Jornadas do LIP 2008</a:t>
            </a:r>
            <a:endParaRPr kumimoji="0" lang="pt-PT" sz="1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" name="Picture 2" descr="F:\luis\FCUL-fotos-sistema-medida-diodos\dscn0035.jpg"/>
          <p:cNvPicPr>
            <a:picLocks noChangeAspect="1" noChangeArrowheads="1"/>
          </p:cNvPicPr>
          <p:nvPr/>
        </p:nvPicPr>
        <p:blipFill>
          <a:blip r:embed="rId4" cstate="print"/>
          <a:srcRect l="18417" t="46170" r="60038" b="17447"/>
          <a:stretch>
            <a:fillRect/>
          </a:stretch>
        </p:blipFill>
        <p:spPr bwMode="auto">
          <a:xfrm>
            <a:off x="7429520" y="2285992"/>
            <a:ext cx="1349802" cy="1709749"/>
          </a:xfrm>
          <a:prstGeom prst="rect">
            <a:avLst/>
          </a:prstGeom>
          <a:noFill/>
        </p:spPr>
      </p:pic>
      <p:sp>
        <p:nvSpPr>
          <p:cNvPr id="28" name="CaixaDeTexto 27"/>
          <p:cNvSpPr txBox="1"/>
          <p:nvPr/>
        </p:nvSpPr>
        <p:spPr>
          <a:xfrm>
            <a:off x="214282" y="1000108"/>
            <a:ext cx="8643998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000" dirty="0" smtClean="0">
                <a:solidFill>
                  <a:srgbClr val="002060"/>
                </a:solidFill>
              </a:rPr>
              <a:t> Caracterização da resposta dos </a:t>
            </a:r>
            <a:r>
              <a:rPr lang="pt-PT" sz="2000" dirty="0" err="1" smtClean="0">
                <a:solidFill>
                  <a:srgbClr val="002060"/>
                </a:solidFill>
              </a:rPr>
              <a:t>dosimetros</a:t>
            </a:r>
            <a:r>
              <a:rPr lang="pt-PT" sz="2000" dirty="0" smtClean="0">
                <a:solidFill>
                  <a:srgbClr val="002060"/>
                </a:solidFill>
              </a:rPr>
              <a:t> em função da temperatura</a:t>
            </a:r>
            <a:endParaRPr lang="pt-PT" sz="2000" dirty="0">
              <a:solidFill>
                <a:srgbClr val="002060"/>
              </a:solidFill>
            </a:endParaRPr>
          </a:p>
        </p:txBody>
      </p:sp>
      <p:cxnSp>
        <p:nvCxnSpPr>
          <p:cNvPr id="33" name="Conexão em ângulos rectos 32"/>
          <p:cNvCxnSpPr/>
          <p:nvPr/>
        </p:nvCxnSpPr>
        <p:spPr>
          <a:xfrm flipV="1">
            <a:off x="1142976" y="2643182"/>
            <a:ext cx="1571636" cy="14287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exão em ângulos rectos 34"/>
          <p:cNvCxnSpPr/>
          <p:nvPr/>
        </p:nvCxnSpPr>
        <p:spPr>
          <a:xfrm>
            <a:off x="1643042" y="5214950"/>
            <a:ext cx="1143008" cy="14287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Forma 38"/>
          <p:cNvCxnSpPr/>
          <p:nvPr/>
        </p:nvCxnSpPr>
        <p:spPr>
          <a:xfrm rot="16200000" flipH="1">
            <a:off x="785787" y="5500704"/>
            <a:ext cx="571505" cy="14287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C:\Users\florbela\Desktop\fotografias_tubo rx\SANY0075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8499" t="21013" r="8499" b="9005"/>
          <a:stretch>
            <a:fillRect/>
          </a:stretch>
        </p:blipFill>
        <p:spPr bwMode="auto">
          <a:xfrm>
            <a:off x="5143504" y="4714884"/>
            <a:ext cx="2714644" cy="1716613"/>
          </a:xfrm>
          <a:prstGeom prst="rect">
            <a:avLst/>
          </a:prstGeom>
          <a:noFill/>
        </p:spPr>
      </p:pic>
      <p:cxnSp>
        <p:nvCxnSpPr>
          <p:cNvPr id="17" name="Conexão em ângulos rectos 16"/>
          <p:cNvCxnSpPr>
            <a:stCxn id="15" idx="1"/>
          </p:cNvCxnSpPr>
          <p:nvPr/>
        </p:nvCxnSpPr>
        <p:spPr>
          <a:xfrm rot="10800000">
            <a:off x="4214810" y="5248593"/>
            <a:ext cx="928694" cy="32459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7786678" y="600076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Saída  de ar</a:t>
            </a:r>
            <a:endParaRPr lang="pt-PT" dirty="0">
              <a:solidFill>
                <a:srgbClr val="002060"/>
              </a:solidFill>
            </a:endParaRPr>
          </a:p>
        </p:txBody>
      </p:sp>
      <p:cxnSp>
        <p:nvCxnSpPr>
          <p:cNvPr id="25" name="Conexão em ângulos rectos 24"/>
          <p:cNvCxnSpPr>
            <a:endCxn id="15" idx="3"/>
          </p:cNvCxnSpPr>
          <p:nvPr/>
        </p:nvCxnSpPr>
        <p:spPr>
          <a:xfrm rot="10800000">
            <a:off x="7858148" y="5573192"/>
            <a:ext cx="714380" cy="38977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aixaDeTexto 28"/>
          <p:cNvSpPr txBox="1"/>
          <p:nvPr/>
        </p:nvSpPr>
        <p:spPr>
          <a:xfrm>
            <a:off x="6786578" y="4143380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Regulador de potência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4500562" y="378619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Resistência de aquecimento</a:t>
            </a:r>
            <a:endParaRPr lang="pt-PT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8" grpId="0"/>
      <p:bldP spid="19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pPr algn="r"/>
            <a:r>
              <a:rPr lang="pt-PT" dirty="0" smtClean="0"/>
              <a:t>Jornadas do LIP 2008</a:t>
            </a:r>
            <a:endParaRPr 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285720" y="1000108"/>
            <a:ext cx="8572560" cy="40011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rgbClr val="002060"/>
                </a:solidFill>
              </a:rPr>
              <a:t>PORTA AMOSTRAS</a:t>
            </a:r>
            <a:endParaRPr lang="pt-PT" sz="2000" b="1" dirty="0">
              <a:solidFill>
                <a:srgbClr val="002060"/>
              </a:solidFill>
            </a:endParaRPr>
          </a:p>
        </p:txBody>
      </p:sp>
      <p:pic>
        <p:nvPicPr>
          <p:cNvPr id="28675" name="Picture 3" descr="F:\luis\FCUL-fotos-sistema-medida-diodos\dscn0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000240"/>
            <a:ext cx="3714381" cy="3071834"/>
          </a:xfrm>
          <a:prstGeom prst="rect">
            <a:avLst/>
          </a:prstGeom>
          <a:noFill/>
        </p:spPr>
      </p:pic>
      <p:sp>
        <p:nvSpPr>
          <p:cNvPr id="9" name="CaixaDeTexto 8"/>
          <p:cNvSpPr txBox="1"/>
          <p:nvPr/>
        </p:nvSpPr>
        <p:spPr>
          <a:xfrm>
            <a:off x="5286380" y="1500174"/>
            <a:ext cx="1357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Saída  de ar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0" y="3929066"/>
            <a:ext cx="1714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Ligação ao sistema de arrefecimento/aquecimento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2000232" y="535782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Ligação ao </a:t>
            </a:r>
            <a:r>
              <a:rPr lang="pt-PT" dirty="0" err="1" smtClean="0">
                <a:solidFill>
                  <a:srgbClr val="002060"/>
                </a:solidFill>
              </a:rPr>
              <a:t>electrómetro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5357818" y="3357562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Sonda de temperatura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0" y="1643050"/>
            <a:ext cx="1500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>
                <a:solidFill>
                  <a:srgbClr val="002060"/>
                </a:solidFill>
              </a:rPr>
              <a:t>Fotodíodo</a:t>
            </a:r>
            <a:endParaRPr lang="pt-PT" dirty="0">
              <a:solidFill>
                <a:srgbClr val="002060"/>
              </a:solidFill>
            </a:endParaRPr>
          </a:p>
        </p:txBody>
      </p:sp>
      <p:cxnSp>
        <p:nvCxnSpPr>
          <p:cNvPr id="20" name="Conexão recta unidireccional 19"/>
          <p:cNvCxnSpPr/>
          <p:nvPr/>
        </p:nvCxnSpPr>
        <p:spPr>
          <a:xfrm flipV="1">
            <a:off x="1214414" y="4071942"/>
            <a:ext cx="857256" cy="714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xão recta unidireccional 23"/>
          <p:cNvCxnSpPr/>
          <p:nvPr/>
        </p:nvCxnSpPr>
        <p:spPr>
          <a:xfrm rot="5400000" flipH="1" flipV="1">
            <a:off x="3428992" y="4643446"/>
            <a:ext cx="785818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xão recta unidireccional 25"/>
          <p:cNvCxnSpPr>
            <a:stCxn id="12" idx="1"/>
          </p:cNvCxnSpPr>
          <p:nvPr/>
        </p:nvCxnSpPr>
        <p:spPr>
          <a:xfrm rot="10800000">
            <a:off x="4929190" y="3071810"/>
            <a:ext cx="428628" cy="6089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xão recta unidireccional 27"/>
          <p:cNvCxnSpPr>
            <a:stCxn id="9" idx="1"/>
          </p:cNvCxnSpPr>
          <p:nvPr/>
        </p:nvCxnSpPr>
        <p:spPr>
          <a:xfrm rot="10800000" flipV="1">
            <a:off x="4786314" y="1684840"/>
            <a:ext cx="500066" cy="12440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F:\luis\FCUL-fotos-sistema-medida-diodos\dscn0016.jpg"/>
          <p:cNvPicPr>
            <a:picLocks noChangeAspect="1" noChangeArrowheads="1"/>
          </p:cNvPicPr>
          <p:nvPr/>
        </p:nvPicPr>
        <p:blipFill>
          <a:blip r:embed="rId3" cstate="print"/>
          <a:srcRect l="24326" t="10809" r="8107" b="20729"/>
          <a:stretch>
            <a:fillRect/>
          </a:stretch>
        </p:blipFill>
        <p:spPr bwMode="auto">
          <a:xfrm>
            <a:off x="6929454" y="2357430"/>
            <a:ext cx="1973945" cy="1500198"/>
          </a:xfrm>
          <a:prstGeom prst="rect">
            <a:avLst/>
          </a:prstGeom>
          <a:noFill/>
        </p:spPr>
      </p:pic>
      <p:pic>
        <p:nvPicPr>
          <p:cNvPr id="27" name="Picture 3" descr="F:\luis\FCUL-fotos-sistema-medida-diodos\dscn0018.jpg"/>
          <p:cNvPicPr>
            <a:picLocks noChangeAspect="1" noChangeArrowheads="1"/>
          </p:cNvPicPr>
          <p:nvPr/>
        </p:nvPicPr>
        <p:blipFill>
          <a:blip r:embed="rId4" cstate="print"/>
          <a:srcRect l="10811" t="7206" r="5405" b="24332"/>
          <a:stretch>
            <a:fillRect/>
          </a:stretch>
        </p:blipFill>
        <p:spPr bwMode="auto">
          <a:xfrm>
            <a:off x="6929454" y="4714884"/>
            <a:ext cx="2000264" cy="1571636"/>
          </a:xfrm>
          <a:prstGeom prst="rect">
            <a:avLst/>
          </a:prstGeom>
          <a:noFill/>
        </p:spPr>
      </p:pic>
      <p:cxnSp>
        <p:nvCxnSpPr>
          <p:cNvPr id="30" name="Conexão em ângulos rectos 29"/>
          <p:cNvCxnSpPr>
            <a:stCxn id="13" idx="3"/>
          </p:cNvCxnSpPr>
          <p:nvPr/>
        </p:nvCxnSpPr>
        <p:spPr>
          <a:xfrm>
            <a:off x="1500230" y="1827716"/>
            <a:ext cx="1928762" cy="145840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aixaDeTexto 17"/>
          <p:cNvSpPr txBox="1"/>
          <p:nvPr/>
        </p:nvSpPr>
        <p:spPr>
          <a:xfrm>
            <a:off x="7000892" y="1500174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Janela fina de alumínio</a:t>
            </a:r>
            <a:endParaRPr lang="pt-PT" dirty="0">
              <a:solidFill>
                <a:srgbClr val="002060"/>
              </a:solidFill>
            </a:endParaRPr>
          </a:p>
        </p:txBody>
      </p:sp>
      <p:cxnSp>
        <p:nvCxnSpPr>
          <p:cNvPr id="21" name="Conexão recta unidireccional 20"/>
          <p:cNvCxnSpPr>
            <a:stCxn id="18" idx="2"/>
          </p:cNvCxnSpPr>
          <p:nvPr/>
        </p:nvCxnSpPr>
        <p:spPr>
          <a:xfrm rot="16200000" flipH="1">
            <a:off x="7466934" y="2537719"/>
            <a:ext cx="853867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pPr algn="r"/>
            <a:r>
              <a:rPr lang="pt-PT" dirty="0" smtClean="0"/>
              <a:t>Jornadas do LIP 2008</a:t>
            </a:r>
            <a:endParaRPr 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285720" y="1000108"/>
            <a:ext cx="8572560" cy="40011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000" dirty="0" smtClean="0">
                <a:solidFill>
                  <a:srgbClr val="002060"/>
                </a:solidFill>
              </a:rPr>
              <a:t>DISPOSITIVO EXPERIMENTAL</a:t>
            </a:r>
            <a:endParaRPr lang="pt-PT" sz="2000" dirty="0">
              <a:solidFill>
                <a:srgbClr val="002060"/>
              </a:solidFill>
            </a:endParaRPr>
          </a:p>
        </p:txBody>
      </p:sp>
      <p:pic>
        <p:nvPicPr>
          <p:cNvPr id="30722" name="Picture 2" descr="F:\luis\FCUL-fotos-sistema-medida-diodos\dscn0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000240"/>
            <a:ext cx="4553534" cy="3143272"/>
          </a:xfrm>
          <a:prstGeom prst="rect">
            <a:avLst/>
          </a:prstGeom>
          <a:noFill/>
        </p:spPr>
      </p:pic>
      <p:pic>
        <p:nvPicPr>
          <p:cNvPr id="30724" name="Picture 4" descr="F:\luis\FCUL-fotos-sistema-medida-diodos\dscn00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857496"/>
            <a:ext cx="2285773" cy="1714512"/>
          </a:xfrm>
          <a:prstGeom prst="rect">
            <a:avLst/>
          </a:prstGeom>
          <a:noFill/>
        </p:spPr>
      </p:pic>
      <p:sp>
        <p:nvSpPr>
          <p:cNvPr id="7" name="CaixaDeTexto 6"/>
          <p:cNvSpPr txBox="1"/>
          <p:nvPr/>
        </p:nvSpPr>
        <p:spPr>
          <a:xfrm>
            <a:off x="2000232" y="557214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>
                <a:solidFill>
                  <a:srgbClr val="002060"/>
                </a:solidFill>
              </a:rPr>
              <a:t>Electrómetro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14282" y="5500702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Regulador de potência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071802" y="1500174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Sistema de aquecimento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6643702" y="200024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Fonte radioactiva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6715140" y="514351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Porta amostras</a:t>
            </a:r>
            <a:endParaRPr lang="pt-PT" dirty="0">
              <a:solidFill>
                <a:srgbClr val="002060"/>
              </a:solidFill>
            </a:endParaRPr>
          </a:p>
        </p:txBody>
      </p:sp>
      <p:cxnSp>
        <p:nvCxnSpPr>
          <p:cNvPr id="13" name="Conexão recta unidireccional 12"/>
          <p:cNvCxnSpPr/>
          <p:nvPr/>
        </p:nvCxnSpPr>
        <p:spPr>
          <a:xfrm rot="5400000" flipH="1" flipV="1">
            <a:off x="1892678" y="4751000"/>
            <a:ext cx="157243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xão recta unidireccional 15"/>
          <p:cNvCxnSpPr/>
          <p:nvPr/>
        </p:nvCxnSpPr>
        <p:spPr>
          <a:xfrm rot="5400000" flipH="1" flipV="1">
            <a:off x="535356" y="4679562"/>
            <a:ext cx="157243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xão em ângulos rectos 17"/>
          <p:cNvCxnSpPr/>
          <p:nvPr/>
        </p:nvCxnSpPr>
        <p:spPr>
          <a:xfrm>
            <a:off x="3286116" y="1785926"/>
            <a:ext cx="642942" cy="28575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xão recta unidireccional 18"/>
          <p:cNvCxnSpPr/>
          <p:nvPr/>
        </p:nvCxnSpPr>
        <p:spPr>
          <a:xfrm rot="5400000" flipH="1" flipV="1">
            <a:off x="6643702" y="4643446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xão recta unidireccional 20"/>
          <p:cNvCxnSpPr/>
          <p:nvPr/>
        </p:nvCxnSpPr>
        <p:spPr>
          <a:xfrm rot="16200000" flipH="1">
            <a:off x="6430182" y="3071016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571472" y="857232"/>
            <a:ext cx="8143932" cy="40011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rgbClr val="002060"/>
                </a:solidFill>
              </a:rPr>
              <a:t>FOTODIODOS TESTADOS</a:t>
            </a:r>
            <a:endParaRPr lang="pt-PT" sz="2000" b="1" dirty="0">
              <a:solidFill>
                <a:srgbClr val="002060"/>
              </a:solidFill>
            </a:endParaRPr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pPr algn="r"/>
            <a:r>
              <a:rPr lang="pt-PT" dirty="0" smtClean="0"/>
              <a:t>Jornadas do LIP 2008</a:t>
            </a:r>
            <a:endParaRPr lang="pt-PT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1000100" y="1357298"/>
          <a:ext cx="6929486" cy="1432560"/>
        </p:xfrm>
        <a:graphic>
          <a:graphicData uri="http://schemas.openxmlformats.org/drawingml/2006/table">
            <a:tbl>
              <a:tblPr/>
              <a:tblGrid>
                <a:gridCol w="1701623"/>
                <a:gridCol w="1245400"/>
                <a:gridCol w="1194739"/>
                <a:gridCol w="955791"/>
                <a:gridCol w="1831933"/>
              </a:tblGrid>
              <a:tr h="477841">
                <a:tc>
                  <a:txBody>
                    <a:bodyPr/>
                    <a:lstStyle/>
                    <a:p>
                      <a:pPr algn="l" rtl="0"/>
                      <a:r>
                        <a:rPr lang="pt-PT" sz="1400" dirty="0" err="1">
                          <a:solidFill>
                            <a:srgbClr val="002060"/>
                          </a:solidFill>
                        </a:rPr>
                        <a:t>Fotodíodos</a:t>
                      </a:r>
                      <a:endParaRPr lang="pt-PT" sz="1400" dirty="0">
                        <a:solidFill>
                          <a:srgbClr val="002060"/>
                        </a:solidFill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pt-PT" sz="1400" dirty="0">
                          <a:solidFill>
                            <a:srgbClr val="002060"/>
                          </a:solidFill>
                        </a:rPr>
                        <a:t>Tipo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pt-PT" sz="1400" dirty="0">
                          <a:solidFill>
                            <a:srgbClr val="002060"/>
                          </a:solidFill>
                        </a:rPr>
                        <a:t>Área efectiva </a:t>
                      </a:r>
                      <a:r>
                        <a:rPr lang="pt-PT" sz="1400" dirty="0" smtClean="0">
                          <a:solidFill>
                            <a:srgbClr val="002060"/>
                          </a:solidFill>
                        </a:rPr>
                        <a:t>(mm2)</a:t>
                      </a:r>
                      <a:endParaRPr lang="pt-PT" sz="1400" dirty="0">
                        <a:solidFill>
                          <a:srgbClr val="002060"/>
                        </a:solidFill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pt-PT" sz="1400" dirty="0" smtClean="0">
                          <a:solidFill>
                            <a:srgbClr val="002060"/>
                          </a:solidFill>
                        </a:rPr>
                        <a:t>Espessura (</a:t>
                      </a:r>
                      <a:r>
                        <a:rPr lang="pt-PT" sz="1400" dirty="0" err="1" smtClean="0">
                          <a:solidFill>
                            <a:srgbClr val="002060"/>
                          </a:solidFill>
                        </a:rPr>
                        <a:t>µm</a:t>
                      </a:r>
                      <a:r>
                        <a:rPr lang="pt-PT" sz="14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pt-PT" sz="1400" dirty="0">
                        <a:solidFill>
                          <a:srgbClr val="002060"/>
                        </a:solidFill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pt-PT" sz="1400" dirty="0">
                          <a:solidFill>
                            <a:srgbClr val="002060"/>
                          </a:solidFill>
                        </a:rPr>
                        <a:t>Gama de Temperatura </a:t>
                      </a:r>
                      <a:r>
                        <a:rPr lang="pt-PT" sz="1400" dirty="0" smtClean="0">
                          <a:solidFill>
                            <a:srgbClr val="002060"/>
                          </a:solidFill>
                        </a:rPr>
                        <a:t> de funcionamento </a:t>
                      </a:r>
                      <a:r>
                        <a:rPr lang="pt-PT" sz="1400" i="1" dirty="0" smtClean="0">
                          <a:solidFill>
                            <a:srgbClr val="002060"/>
                          </a:solidFill>
                        </a:rPr>
                        <a:t>(°</a:t>
                      </a:r>
                      <a:r>
                        <a:rPr lang="pt-PT" sz="1400" i="1" dirty="0">
                          <a:solidFill>
                            <a:srgbClr val="002060"/>
                          </a:solidFill>
                        </a:rPr>
                        <a:t>C)</a:t>
                      </a:r>
                      <a:endParaRPr lang="pt-PT" sz="1400" dirty="0">
                        <a:solidFill>
                          <a:srgbClr val="002060"/>
                        </a:solidFill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3281">
                <a:tc>
                  <a:txBody>
                    <a:bodyPr/>
                    <a:lstStyle/>
                    <a:p>
                      <a:pPr algn="just" rtl="0"/>
                      <a:r>
                        <a:rPr lang="pt-PT" sz="1400" dirty="0" err="1">
                          <a:solidFill>
                            <a:srgbClr val="002060"/>
                          </a:solidFill>
                        </a:rPr>
                        <a:t>Hamamatsu</a:t>
                      </a:r>
                      <a:endParaRPr lang="pt-PT" sz="1400" dirty="0">
                        <a:solidFill>
                          <a:srgbClr val="002060"/>
                        </a:solidFill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pt-PT" sz="1400" dirty="0" smtClean="0">
                          <a:solidFill>
                            <a:srgbClr val="002060"/>
                          </a:solidFill>
                        </a:rPr>
                        <a:t>S1337-1010BR</a:t>
                      </a:r>
                    </a:p>
                    <a:p>
                      <a:pPr algn="just" rtl="0"/>
                      <a:r>
                        <a:rPr lang="pt-PT" sz="1400" dirty="0" smtClean="0">
                          <a:solidFill>
                            <a:srgbClr val="002060"/>
                          </a:solidFill>
                        </a:rPr>
                        <a:t>S1337-33BR</a:t>
                      </a:r>
                    </a:p>
                    <a:p>
                      <a:pPr algn="just" rtl="0"/>
                      <a:r>
                        <a:rPr lang="pt-PT" sz="1400" dirty="0" smtClean="0">
                          <a:solidFill>
                            <a:srgbClr val="002060"/>
                          </a:solidFill>
                        </a:rPr>
                        <a:t>S1337-16</a:t>
                      </a:r>
                      <a:r>
                        <a:rPr lang="pt-PT" sz="1400" baseline="0" dirty="0" smtClean="0">
                          <a:solidFill>
                            <a:srgbClr val="002060"/>
                          </a:solidFill>
                        </a:rPr>
                        <a:t>BR</a:t>
                      </a:r>
                      <a:endParaRPr lang="pt-PT" sz="1400" dirty="0">
                        <a:solidFill>
                          <a:srgbClr val="002060"/>
                        </a:solidFill>
                      </a:endParaRPr>
                    </a:p>
                    <a:p>
                      <a:pPr algn="just" rtl="0"/>
                      <a:r>
                        <a:rPr lang="pt-PT" sz="1400" dirty="0">
                          <a:solidFill>
                            <a:srgbClr val="002060"/>
                          </a:solidFill>
                        </a:rPr>
                        <a:t>S8193*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1400" dirty="0" smtClean="0">
                          <a:solidFill>
                            <a:srgbClr val="002060"/>
                          </a:solidFill>
                        </a:rPr>
                        <a:t>100</a:t>
                      </a:r>
                      <a:endParaRPr lang="pt-PT" sz="1400" dirty="0">
                        <a:solidFill>
                          <a:srgbClr val="002060"/>
                        </a:solidFill>
                      </a:endParaRPr>
                    </a:p>
                    <a:p>
                      <a:pPr algn="ctr" rtl="0"/>
                      <a:r>
                        <a:rPr lang="pt-PT" sz="1400" dirty="0">
                          <a:solidFill>
                            <a:srgbClr val="002060"/>
                          </a:solidFill>
                        </a:rPr>
                        <a:t>5.7</a:t>
                      </a:r>
                    </a:p>
                    <a:p>
                      <a:pPr algn="ctr" rtl="0"/>
                      <a:r>
                        <a:rPr lang="pt-PT" sz="1400" dirty="0" smtClean="0">
                          <a:solidFill>
                            <a:srgbClr val="002060"/>
                          </a:solidFill>
                        </a:rPr>
                        <a:t>5.9</a:t>
                      </a:r>
                      <a:endParaRPr lang="pt-PT" sz="1400" dirty="0">
                        <a:solidFill>
                          <a:srgbClr val="002060"/>
                        </a:solidFill>
                      </a:endParaRPr>
                    </a:p>
                    <a:p>
                      <a:pPr algn="ctr" rtl="0"/>
                      <a:r>
                        <a:rPr lang="pt-PT" sz="1400" dirty="0">
                          <a:solidFill>
                            <a:srgbClr val="002060"/>
                          </a:solidFill>
                        </a:rPr>
                        <a:t>5.8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pt-PT" sz="1400" dirty="0">
                        <a:solidFill>
                          <a:srgbClr val="002060"/>
                        </a:solidFill>
                      </a:endParaRPr>
                    </a:p>
                    <a:p>
                      <a:pPr algn="ctr" rtl="0"/>
                      <a:r>
                        <a:rPr lang="pt-PT" sz="1400" dirty="0">
                          <a:solidFill>
                            <a:srgbClr val="002060"/>
                          </a:solidFill>
                        </a:rPr>
                        <a:t>entre 30 e 40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pt-PT" sz="1400" dirty="0">
                        <a:solidFill>
                          <a:srgbClr val="002060"/>
                        </a:solidFill>
                      </a:endParaRPr>
                    </a:p>
                    <a:p>
                      <a:pPr algn="ctr" rtl="0"/>
                      <a:r>
                        <a:rPr lang="pt-PT" sz="1400" dirty="0">
                          <a:solidFill>
                            <a:srgbClr val="002060"/>
                          </a:solidFill>
                        </a:rPr>
                        <a:t>-20 a +60</a:t>
                      </a: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3" descr="C:\Users\florbela\Desktop\fotografias_tubo rx\dscn016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30000"/>
          </a:blip>
          <a:srcRect l="2396" t="24267" r="6058" b="12260"/>
          <a:stretch>
            <a:fillRect/>
          </a:stretch>
        </p:blipFill>
        <p:spPr bwMode="auto">
          <a:xfrm>
            <a:off x="214282" y="3714752"/>
            <a:ext cx="3071834" cy="1857388"/>
          </a:xfrm>
          <a:prstGeom prst="rect">
            <a:avLst/>
          </a:prstGeom>
          <a:noFill/>
        </p:spPr>
      </p:pic>
      <p:sp>
        <p:nvSpPr>
          <p:cNvPr id="10" name="CaixaDeTexto 9"/>
          <p:cNvSpPr txBox="1"/>
          <p:nvPr/>
        </p:nvSpPr>
        <p:spPr>
          <a:xfrm>
            <a:off x="571472" y="564357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>
                <a:solidFill>
                  <a:srgbClr val="002060"/>
                </a:solidFill>
              </a:rPr>
              <a:t>Fotodiodos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14282" y="2786058"/>
            <a:ext cx="4929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>
                <a:solidFill>
                  <a:schemeClr val="accent1">
                    <a:lumMod val="75000"/>
                  </a:schemeClr>
                </a:solidFill>
              </a:rPr>
              <a:t>	* </a:t>
            </a:r>
            <a:r>
              <a:rPr lang="pt-PT" sz="1200" dirty="0" err="1" smtClean="0">
                <a:solidFill>
                  <a:schemeClr val="accent1">
                    <a:lumMod val="75000"/>
                  </a:schemeClr>
                </a:solidFill>
              </a:rPr>
              <a:t>Díodo</a:t>
            </a:r>
            <a:r>
              <a:rPr lang="pt-PT" sz="1200" dirty="0" smtClean="0">
                <a:solidFill>
                  <a:schemeClr val="accent1">
                    <a:lumMod val="75000"/>
                  </a:schemeClr>
                </a:solidFill>
              </a:rPr>
              <a:t> com </a:t>
            </a:r>
            <a:r>
              <a:rPr lang="pt-PT" sz="1200" dirty="0" err="1" smtClean="0">
                <a:solidFill>
                  <a:schemeClr val="accent1">
                    <a:lumMod val="75000"/>
                  </a:schemeClr>
                </a:solidFill>
              </a:rPr>
              <a:t>cintilador</a:t>
            </a:r>
            <a:r>
              <a:rPr lang="pt-PT" sz="1200" dirty="0" smtClean="0">
                <a:solidFill>
                  <a:schemeClr val="accent1">
                    <a:lumMod val="75000"/>
                  </a:schemeClr>
                </a:solidFill>
              </a:rPr>
              <a:t> cerâmico</a:t>
            </a:r>
            <a:endParaRPr lang="pt-PT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274" y="2928934"/>
            <a:ext cx="5500726" cy="3625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/>
          <p:cNvSpPr txBox="1"/>
          <p:nvPr/>
        </p:nvSpPr>
        <p:spPr>
          <a:xfrm>
            <a:off x="357158" y="1000108"/>
            <a:ext cx="8429684" cy="4001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rgbClr val="002060"/>
                </a:solidFill>
              </a:rPr>
              <a:t>CARACTERIZAÇÃO DO FEIXE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357158" y="3929066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pt-PT" dirty="0" smtClean="0">
                <a:solidFill>
                  <a:srgbClr val="002060"/>
                </a:solidFill>
              </a:rPr>
              <a:t>Comparação dos valores:</a:t>
            </a:r>
          </a:p>
          <a:p>
            <a:pPr lvl="6">
              <a:buFontTx/>
              <a:buChar char="-"/>
            </a:pPr>
            <a:r>
              <a:rPr lang="pt-PT" dirty="0" smtClean="0">
                <a:solidFill>
                  <a:srgbClr val="002060"/>
                </a:solidFill>
              </a:rPr>
              <a:t> Experimentais</a:t>
            </a:r>
          </a:p>
          <a:p>
            <a:pPr lvl="6">
              <a:buFontTx/>
              <a:buChar char="-"/>
            </a:pPr>
            <a:r>
              <a:rPr lang="pt-PT" dirty="0" smtClean="0">
                <a:solidFill>
                  <a:srgbClr val="002060"/>
                </a:solidFill>
              </a:rPr>
              <a:t> Monte </a:t>
            </a:r>
            <a:r>
              <a:rPr lang="pt-PT" dirty="0" err="1" smtClean="0">
                <a:solidFill>
                  <a:srgbClr val="002060"/>
                </a:solidFill>
              </a:rPr>
              <a:t>Carlo</a:t>
            </a:r>
            <a:r>
              <a:rPr lang="pt-PT" dirty="0" smtClean="0">
                <a:solidFill>
                  <a:srgbClr val="002060"/>
                </a:solidFill>
              </a:rPr>
              <a:t>  </a:t>
            </a:r>
            <a:r>
              <a:rPr lang="pt-PT" dirty="0" err="1" smtClean="0">
                <a:solidFill>
                  <a:srgbClr val="002060"/>
                </a:solidFill>
              </a:rPr>
              <a:t>Penelope</a:t>
            </a:r>
            <a:endParaRPr lang="pt-PT" dirty="0" smtClean="0">
              <a:solidFill>
                <a:srgbClr val="002060"/>
              </a:solidFill>
            </a:endParaRPr>
          </a:p>
          <a:p>
            <a:pPr lvl="6">
              <a:buFontTx/>
              <a:buChar char="-"/>
            </a:pPr>
            <a:r>
              <a:rPr lang="pt-PT" dirty="0" smtClean="0">
                <a:solidFill>
                  <a:srgbClr val="002060"/>
                </a:solidFill>
              </a:rPr>
              <a:t> IPEM (Instituto de Física e Engenharia em Medicina)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428596" y="2571744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pt-PT" dirty="0" smtClean="0">
                <a:solidFill>
                  <a:srgbClr val="990000"/>
                </a:solidFill>
              </a:rPr>
              <a:t>Condições experimentais:</a:t>
            </a:r>
          </a:p>
          <a:p>
            <a:pPr lvl="6">
              <a:buFontTx/>
              <a:buChar char="-"/>
            </a:pPr>
            <a:r>
              <a:rPr lang="pt-PT" dirty="0" smtClean="0">
                <a:solidFill>
                  <a:srgbClr val="990000"/>
                </a:solidFill>
              </a:rPr>
              <a:t> Utilização de um filtro de alumínio de 0,5 mm para remoção das baixas energias.</a:t>
            </a:r>
          </a:p>
          <a:p>
            <a:pPr lvl="6">
              <a:buFontTx/>
              <a:buChar char="-"/>
            </a:pPr>
            <a:r>
              <a:rPr lang="pt-PT" dirty="0" smtClean="0">
                <a:solidFill>
                  <a:srgbClr val="990000"/>
                </a:solidFill>
              </a:rPr>
              <a:t> Uma gama de potencial entre 30 e 50 kV</a:t>
            </a:r>
            <a:endParaRPr lang="pt-PT" dirty="0">
              <a:solidFill>
                <a:srgbClr val="990000"/>
              </a:solidFill>
            </a:endParaRPr>
          </a:p>
        </p:txBody>
      </p:sp>
      <p:sp>
        <p:nvSpPr>
          <p:cNvPr id="13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pPr algn="r"/>
            <a:r>
              <a:rPr lang="pt-PT" dirty="0" smtClean="0"/>
              <a:t>Jornadas do LIP 2008</a:t>
            </a:r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357158" y="1571612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chemeClr val="accent1">
                    <a:lumMod val="50000"/>
                  </a:schemeClr>
                </a:solidFill>
              </a:rPr>
              <a:t>Na  caracterização do feixe foi utilizada uma câmara de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</a:rPr>
              <a:t>ionização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</a:rPr>
              <a:t> para </a:t>
            </a:r>
            <a:r>
              <a:rPr lang="pt-PT" dirty="0" err="1" smtClean="0">
                <a:solidFill>
                  <a:schemeClr val="accent1">
                    <a:lumMod val="50000"/>
                  </a:schemeClr>
                </a:solidFill>
              </a:rPr>
              <a:t>raios-X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</a:rPr>
              <a:t> e filtros de alumínio.  </a:t>
            </a:r>
            <a:endParaRPr lang="pt-PT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ixaDeTexto 11"/>
          <p:cNvSpPr txBox="1"/>
          <p:nvPr/>
        </p:nvSpPr>
        <p:spPr>
          <a:xfrm>
            <a:off x="500034" y="1000108"/>
            <a:ext cx="8358246" cy="40011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rgbClr val="002060"/>
                </a:solidFill>
              </a:rPr>
              <a:t>SISTEMA  DE  MEDIDA</a:t>
            </a:r>
            <a:endParaRPr lang="pt-PT" sz="2000" b="1" dirty="0">
              <a:solidFill>
                <a:srgbClr val="002060"/>
              </a:solidFill>
            </a:endParaRPr>
          </a:p>
        </p:txBody>
      </p:sp>
      <p:pic>
        <p:nvPicPr>
          <p:cNvPr id="13" name="Picture 2" descr="C:\Users\florbela\Desktop\fotografias_tubo rx\SANY003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60133" t="34405" r="20742" b="52136"/>
          <a:stretch>
            <a:fillRect/>
          </a:stretch>
        </p:blipFill>
        <p:spPr bwMode="auto">
          <a:xfrm>
            <a:off x="6286512" y="2143116"/>
            <a:ext cx="2571768" cy="1357322"/>
          </a:xfrm>
          <a:prstGeom prst="rect">
            <a:avLst/>
          </a:prstGeom>
          <a:noFill/>
        </p:spPr>
      </p:pic>
      <p:pic>
        <p:nvPicPr>
          <p:cNvPr id="15" name="Picture 5" descr="C:\Users\florbela\Desktop\fotografias_tubo rx\SANY00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357430"/>
            <a:ext cx="3643338" cy="2732503"/>
          </a:xfrm>
          <a:prstGeom prst="rect">
            <a:avLst/>
          </a:prstGeom>
          <a:noFill/>
        </p:spPr>
      </p:pic>
      <p:sp>
        <p:nvSpPr>
          <p:cNvPr id="23" name="CaixaDeTexto 22"/>
          <p:cNvSpPr txBox="1"/>
          <p:nvPr/>
        </p:nvSpPr>
        <p:spPr>
          <a:xfrm>
            <a:off x="4500562" y="214311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>
                <a:solidFill>
                  <a:srgbClr val="002060"/>
                </a:solidFill>
              </a:rPr>
              <a:t>Electrómetro</a:t>
            </a:r>
            <a:endParaRPr lang="pt-PT" dirty="0">
              <a:solidFill>
                <a:srgbClr val="002060"/>
              </a:solidFill>
            </a:endParaRPr>
          </a:p>
        </p:txBody>
      </p:sp>
      <p:cxnSp>
        <p:nvCxnSpPr>
          <p:cNvPr id="25" name="Conexão em ângulos rectos 24"/>
          <p:cNvCxnSpPr/>
          <p:nvPr/>
        </p:nvCxnSpPr>
        <p:spPr>
          <a:xfrm flipV="1">
            <a:off x="2428860" y="2285992"/>
            <a:ext cx="2000264" cy="50006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aixaDeTexto 25"/>
          <p:cNvSpPr txBox="1"/>
          <p:nvPr/>
        </p:nvSpPr>
        <p:spPr>
          <a:xfrm>
            <a:off x="857224" y="5429264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Filtros de alumínio</a:t>
            </a:r>
          </a:p>
        </p:txBody>
      </p:sp>
      <p:sp>
        <p:nvSpPr>
          <p:cNvPr id="22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pPr algn="r"/>
            <a:r>
              <a:rPr lang="pt-PT" dirty="0" smtClean="0"/>
              <a:t>Jornadas do LIP 2008</a:t>
            </a:r>
            <a:endParaRPr lang="pt-PT" dirty="0"/>
          </a:p>
        </p:txBody>
      </p:sp>
      <p:cxnSp>
        <p:nvCxnSpPr>
          <p:cNvPr id="28" name="Conexão recta unidireccional 27"/>
          <p:cNvCxnSpPr/>
          <p:nvPr/>
        </p:nvCxnSpPr>
        <p:spPr>
          <a:xfrm>
            <a:off x="3071802" y="4500570"/>
            <a:ext cx="4214842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CaixaDeTexto 29"/>
          <p:cNvSpPr txBox="1"/>
          <p:nvPr/>
        </p:nvSpPr>
        <p:spPr>
          <a:xfrm>
            <a:off x="6286512" y="592933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>
                <a:solidFill>
                  <a:srgbClr val="002060"/>
                </a:solidFill>
              </a:rPr>
              <a:t>Camâra</a:t>
            </a:r>
            <a:r>
              <a:rPr lang="pt-PT" dirty="0" smtClean="0">
                <a:solidFill>
                  <a:srgbClr val="002060"/>
                </a:solidFill>
              </a:rPr>
              <a:t> de </a:t>
            </a:r>
            <a:r>
              <a:rPr lang="pt-PT" dirty="0" err="1" smtClean="0">
                <a:solidFill>
                  <a:srgbClr val="002060"/>
                </a:solidFill>
              </a:rPr>
              <a:t>ionização</a:t>
            </a:r>
            <a:endParaRPr lang="pt-PT" dirty="0" smtClean="0">
              <a:solidFill>
                <a:srgbClr val="002060"/>
              </a:solidFill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6286512" y="364331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2060"/>
                </a:solidFill>
              </a:rPr>
              <a:t>Tubo de </a:t>
            </a:r>
            <a:r>
              <a:rPr lang="pt-PT" dirty="0" err="1" smtClean="0">
                <a:solidFill>
                  <a:srgbClr val="002060"/>
                </a:solidFill>
              </a:rPr>
              <a:t>raios-X</a:t>
            </a:r>
            <a:endParaRPr lang="pt-PT" dirty="0">
              <a:solidFill>
                <a:srgbClr val="002060"/>
              </a:solidFill>
            </a:endParaRPr>
          </a:p>
        </p:txBody>
      </p:sp>
      <p:cxnSp>
        <p:nvCxnSpPr>
          <p:cNvPr id="34" name="Conexão recta unidireccional 33"/>
          <p:cNvCxnSpPr/>
          <p:nvPr/>
        </p:nvCxnSpPr>
        <p:spPr>
          <a:xfrm rot="5400000">
            <a:off x="1285855" y="4572009"/>
            <a:ext cx="1714510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xão em ângulos rectos 36"/>
          <p:cNvCxnSpPr/>
          <p:nvPr/>
        </p:nvCxnSpPr>
        <p:spPr>
          <a:xfrm flipV="1">
            <a:off x="1571604" y="2714621"/>
            <a:ext cx="4714908" cy="85725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 l="30515" t="29295" r="48734" b="15370"/>
          <a:stretch>
            <a:fillRect/>
          </a:stretch>
        </p:blipFill>
        <p:spPr bwMode="auto">
          <a:xfrm rot="16200000">
            <a:off x="6695268" y="3663186"/>
            <a:ext cx="1389016" cy="277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990</TotalTime>
  <Words>516</Words>
  <Application>Microsoft Office PowerPoint</Application>
  <PresentationFormat>Apresentação no Ecrã (4:3)</PresentationFormat>
  <Paragraphs>105</Paragraphs>
  <Slides>13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4" baseType="lpstr">
      <vt:lpstr>Fluxo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florbela</dc:creator>
  <cp:lastModifiedBy>florbela</cp:lastModifiedBy>
  <cp:revision>77</cp:revision>
  <dcterms:created xsi:type="dcterms:W3CDTF">2008-01-06T16:28:13Z</dcterms:created>
  <dcterms:modified xsi:type="dcterms:W3CDTF">2008-01-09T23:54:13Z</dcterms:modified>
</cp:coreProperties>
</file>