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3" autoAdjust="0"/>
    <p:restoredTop sz="9466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8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8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81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7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828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47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295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5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4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7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84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80CA3-F3AA-450E-92C3-9DC459537192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F8964-BEE0-40D8-9DC4-CDF6EDFF8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79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CENF: Electrical Integration</a:t>
            </a:r>
          </a:p>
          <a:p>
            <a:r>
              <a:rPr lang="en-US" sz="2400" i="1" dirty="0" smtClean="0"/>
              <a:t>J. Devine Current status presentation </a:t>
            </a:r>
            <a:r>
              <a:rPr lang="en-US" sz="2400" i="1" dirty="0" smtClean="0"/>
              <a:t>18</a:t>
            </a:r>
            <a:r>
              <a:rPr lang="en-US" sz="2400" i="1" dirty="0" smtClean="0"/>
              <a:t>/06/13</a:t>
            </a:r>
            <a:endParaRPr lang="en-US" sz="2400" i="1" dirty="0" smtClean="0"/>
          </a:p>
          <a:p>
            <a:endParaRPr lang="en-US" sz="3200" i="1" dirty="0"/>
          </a:p>
          <a:p>
            <a:r>
              <a:rPr lang="en-US" sz="3200" dirty="0" smtClean="0"/>
              <a:t>Contents: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Update on distribution </a:t>
            </a:r>
            <a:r>
              <a:rPr lang="en-US" sz="3200" dirty="0" smtClean="0"/>
              <a:t>infrastructure &amp; </a:t>
            </a:r>
            <a:r>
              <a:rPr lang="en-US" sz="3200" dirty="0" smtClean="0"/>
              <a:t>principles – TE/EPC feedback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Load Schedule – Near Detectors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General power requirements</a:t>
            </a:r>
            <a:endParaRPr lang="en-US" sz="32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525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42"/>
          <p:cNvGrpSpPr/>
          <p:nvPr/>
        </p:nvGrpSpPr>
        <p:grpSpPr>
          <a:xfrm>
            <a:off x="516564" y="1605151"/>
            <a:ext cx="2156092" cy="811487"/>
            <a:chOff x="2626994" y="1137476"/>
            <a:chExt cx="2209016" cy="831406"/>
          </a:xfrm>
        </p:grpSpPr>
        <p:grpSp>
          <p:nvGrpSpPr>
            <p:cNvPr id="6" name="Group 5"/>
            <p:cNvGrpSpPr/>
            <p:nvPr/>
          </p:nvGrpSpPr>
          <p:grpSpPr>
            <a:xfrm>
              <a:off x="4108198" y="1340768"/>
              <a:ext cx="232800" cy="325921"/>
              <a:chOff x="3491880" y="836712"/>
              <a:chExt cx="720080" cy="1008112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075529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4473876" y="1340768"/>
              <a:ext cx="232800" cy="325921"/>
              <a:chOff x="3491880" y="836712"/>
              <a:chExt cx="720080" cy="1008112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441207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2626994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3459902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3206408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2916701" y="1666689"/>
              <a:ext cx="149070" cy="300159"/>
              <a:chOff x="3563888" y="1844824"/>
              <a:chExt cx="296416" cy="153295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3737925" y="1668723"/>
              <a:ext cx="149070" cy="300159"/>
              <a:chOff x="3563888" y="1844824"/>
              <a:chExt cx="296416" cy="153295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 flipV="1">
              <a:off x="2626994" y="1954361"/>
              <a:ext cx="2209016" cy="20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4081452" y="1137476"/>
              <a:ext cx="291972" cy="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4221679" y="1145862"/>
              <a:ext cx="0" cy="20146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Group 88"/>
            <p:cNvGrpSpPr/>
            <p:nvPr/>
          </p:nvGrpSpPr>
          <p:grpSpPr>
            <a:xfrm>
              <a:off x="4456735" y="1137476"/>
              <a:ext cx="291972" cy="209849"/>
              <a:chOff x="4456735" y="1137476"/>
              <a:chExt cx="291972" cy="209849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Group 95"/>
          <p:cNvGrpSpPr/>
          <p:nvPr/>
        </p:nvGrpSpPr>
        <p:grpSpPr>
          <a:xfrm>
            <a:off x="2958164" y="1586563"/>
            <a:ext cx="868247" cy="815902"/>
            <a:chOff x="2051720" y="2571079"/>
            <a:chExt cx="889559" cy="835929"/>
          </a:xfrm>
        </p:grpSpPr>
        <p:grpSp>
          <p:nvGrpSpPr>
            <p:cNvPr id="44" name="Group 43"/>
            <p:cNvGrpSpPr/>
            <p:nvPr/>
          </p:nvGrpSpPr>
          <p:grpSpPr>
            <a:xfrm>
              <a:off x="2213467" y="2780928"/>
              <a:ext cx="232800" cy="325921"/>
              <a:chOff x="3491880" y="836712"/>
              <a:chExt cx="720080" cy="1008112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180798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2579145" y="2780928"/>
              <a:ext cx="232800" cy="325921"/>
              <a:chOff x="3491880" y="836712"/>
              <a:chExt cx="720080" cy="1008112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546476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2051720" y="3394521"/>
              <a:ext cx="889559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oup 89"/>
            <p:cNvGrpSpPr/>
            <p:nvPr/>
          </p:nvGrpSpPr>
          <p:grpSpPr>
            <a:xfrm>
              <a:off x="2183882" y="2571079"/>
              <a:ext cx="291972" cy="209849"/>
              <a:chOff x="4456735" y="1137476"/>
              <a:chExt cx="291972" cy="209849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>
              <a:off x="2549560" y="2571079"/>
              <a:ext cx="291972" cy="209849"/>
              <a:chOff x="4456735" y="1137476"/>
              <a:chExt cx="291972" cy="20984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TextBox 96"/>
          <p:cNvSpPr txBox="1"/>
          <p:nvPr/>
        </p:nvSpPr>
        <p:spPr>
          <a:xfrm>
            <a:off x="423712" y="665851"/>
            <a:ext cx="1957108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Transfer Line:</a:t>
            </a:r>
          </a:p>
          <a:p>
            <a:r>
              <a:rPr lang="en-US" dirty="0" smtClean="0"/>
              <a:t>Power Converters</a:t>
            </a:r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2592350" y="6110548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BE91 Building</a:t>
            </a:r>
            <a:endParaRPr lang="en-GB" dirty="0"/>
          </a:p>
        </p:txBody>
      </p:sp>
      <p:sp>
        <p:nvSpPr>
          <p:cNvPr id="101" name="Rectangle 100"/>
          <p:cNvSpPr/>
          <p:nvPr/>
        </p:nvSpPr>
        <p:spPr>
          <a:xfrm>
            <a:off x="4570399" y="4570765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BA81 Building</a:t>
            </a:r>
            <a:endParaRPr lang="en-GB" dirty="0"/>
          </a:p>
        </p:txBody>
      </p:sp>
      <p:sp>
        <p:nvSpPr>
          <p:cNvPr id="102" name="Rectangle 101"/>
          <p:cNvSpPr/>
          <p:nvPr/>
        </p:nvSpPr>
        <p:spPr>
          <a:xfrm>
            <a:off x="6889733" y="4634608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BA82 Building</a:t>
            </a:r>
            <a:endParaRPr lang="en-GB" dirty="0"/>
          </a:p>
        </p:txBody>
      </p:sp>
      <p:sp>
        <p:nvSpPr>
          <p:cNvPr id="144" name="TextBox 143"/>
          <p:cNvSpPr txBox="1"/>
          <p:nvPr/>
        </p:nvSpPr>
        <p:spPr>
          <a:xfrm>
            <a:off x="2774519" y="665851"/>
            <a:ext cx="2358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+ Support Building: General Services</a:t>
            </a:r>
            <a:endParaRPr lang="en-GB" dirty="0"/>
          </a:p>
        </p:txBody>
      </p:sp>
      <p:grpSp>
        <p:nvGrpSpPr>
          <p:cNvPr id="168" name="Group 167"/>
          <p:cNvGrpSpPr/>
          <p:nvPr/>
        </p:nvGrpSpPr>
        <p:grpSpPr>
          <a:xfrm>
            <a:off x="4008137" y="1568131"/>
            <a:ext cx="434123" cy="815902"/>
            <a:chOff x="4067944" y="1439381"/>
            <a:chExt cx="444779" cy="835929"/>
          </a:xfrm>
        </p:grpSpPr>
        <p:grpSp>
          <p:nvGrpSpPr>
            <p:cNvPr id="146" name="Group 145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165" name="Oval 164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Straight Connector 149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150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Group 168"/>
          <p:cNvGrpSpPr/>
          <p:nvPr/>
        </p:nvGrpSpPr>
        <p:grpSpPr>
          <a:xfrm>
            <a:off x="4727672" y="2414653"/>
            <a:ext cx="868247" cy="815902"/>
            <a:chOff x="2051720" y="2571079"/>
            <a:chExt cx="889559" cy="835929"/>
          </a:xfrm>
        </p:grpSpPr>
        <p:grpSp>
          <p:nvGrpSpPr>
            <p:cNvPr id="170" name="Group 169"/>
            <p:cNvGrpSpPr/>
            <p:nvPr/>
          </p:nvGrpSpPr>
          <p:grpSpPr>
            <a:xfrm>
              <a:off x="2213467" y="2780928"/>
              <a:ext cx="232800" cy="325921"/>
              <a:chOff x="3491880" y="836712"/>
              <a:chExt cx="720080" cy="1008112"/>
            </a:xfrm>
          </p:grpSpPr>
          <p:sp>
            <p:nvSpPr>
              <p:cNvPr id="189" name="Oval 188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2180798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/>
            <p:cNvGrpSpPr/>
            <p:nvPr/>
          </p:nvGrpSpPr>
          <p:grpSpPr>
            <a:xfrm>
              <a:off x="2579145" y="2780928"/>
              <a:ext cx="232800" cy="325921"/>
              <a:chOff x="3491880" y="836712"/>
              <a:chExt cx="720080" cy="1008112"/>
            </a:xfrm>
          </p:grpSpPr>
          <p:sp>
            <p:nvSpPr>
              <p:cNvPr id="184" name="Oval 183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546476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" name="Straight Connector 173"/>
            <p:cNvCxnSpPr/>
            <p:nvPr/>
          </p:nvCxnSpPr>
          <p:spPr>
            <a:xfrm>
              <a:off x="2051720" y="3394521"/>
              <a:ext cx="889559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5" name="Group 174"/>
            <p:cNvGrpSpPr/>
            <p:nvPr/>
          </p:nvGrpSpPr>
          <p:grpSpPr>
            <a:xfrm>
              <a:off x="2183882" y="2571079"/>
              <a:ext cx="291972" cy="209849"/>
              <a:chOff x="4456735" y="1137476"/>
              <a:chExt cx="291972" cy="209849"/>
            </a:xfrm>
          </p:grpSpPr>
          <p:cxnSp>
            <p:nvCxnSpPr>
              <p:cNvPr id="179" name="Straight Connector 178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/>
            <p:cNvGrpSpPr/>
            <p:nvPr/>
          </p:nvGrpSpPr>
          <p:grpSpPr>
            <a:xfrm>
              <a:off x="2549560" y="2571079"/>
              <a:ext cx="291972" cy="209849"/>
              <a:chOff x="4456735" y="1137476"/>
              <a:chExt cx="291972" cy="209849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1" name="Group 190"/>
          <p:cNvGrpSpPr/>
          <p:nvPr/>
        </p:nvGrpSpPr>
        <p:grpSpPr>
          <a:xfrm>
            <a:off x="5777644" y="2396220"/>
            <a:ext cx="434123" cy="815902"/>
            <a:chOff x="4067944" y="1439381"/>
            <a:chExt cx="444779" cy="835929"/>
          </a:xfrm>
        </p:grpSpPr>
        <p:grpSp>
          <p:nvGrpSpPr>
            <p:cNvPr id="192" name="Group 191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201" name="Oval 200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4" name="Straight Connector 193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5" name="Group 194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196" name="Straight Connector 195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3" name="TextBox 202"/>
          <p:cNvSpPr txBox="1"/>
          <p:nvPr/>
        </p:nvSpPr>
        <p:spPr>
          <a:xfrm>
            <a:off x="4601873" y="665850"/>
            <a:ext cx="2358143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Near Detector:   General Services</a:t>
            </a:r>
            <a:endParaRPr lang="en-GB" dirty="0"/>
          </a:p>
        </p:txBody>
      </p:sp>
      <p:sp>
        <p:nvSpPr>
          <p:cNvPr id="204" name="TextBox 203"/>
          <p:cNvSpPr txBox="1"/>
          <p:nvPr/>
        </p:nvSpPr>
        <p:spPr>
          <a:xfrm>
            <a:off x="6538319" y="665851"/>
            <a:ext cx="2358143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 Detector:       General Services</a:t>
            </a:r>
            <a:endParaRPr lang="en-GB" dirty="0"/>
          </a:p>
        </p:txBody>
      </p:sp>
      <p:grpSp>
        <p:nvGrpSpPr>
          <p:cNvPr id="227" name="Group 226"/>
          <p:cNvGrpSpPr/>
          <p:nvPr/>
        </p:nvGrpSpPr>
        <p:grpSpPr>
          <a:xfrm>
            <a:off x="8150554" y="1764985"/>
            <a:ext cx="434123" cy="815902"/>
            <a:chOff x="4067944" y="1439381"/>
            <a:chExt cx="444779" cy="835929"/>
          </a:xfrm>
        </p:grpSpPr>
        <p:grpSp>
          <p:nvGrpSpPr>
            <p:cNvPr id="228" name="Group 227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237" name="Oval 236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234" name="Straight Connector 233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0" name="Straight Connector 229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Group 230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6" name="Group 205"/>
          <p:cNvGrpSpPr/>
          <p:nvPr/>
        </p:nvGrpSpPr>
        <p:grpSpPr>
          <a:xfrm>
            <a:off x="7258453" y="1988239"/>
            <a:ext cx="227223" cy="318112"/>
            <a:chOff x="3491880" y="836712"/>
            <a:chExt cx="720080" cy="1008112"/>
          </a:xfrm>
        </p:grpSpPr>
        <p:sp>
          <p:nvSpPr>
            <p:cNvPr id="225" name="Oval 224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Oval 225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7226567" y="2306351"/>
            <a:ext cx="145499" cy="292968"/>
            <a:chOff x="3563888" y="1844824"/>
            <a:chExt cx="296416" cy="1532950"/>
          </a:xfrm>
        </p:grpSpPr>
        <p:cxnSp>
          <p:nvCxnSpPr>
            <p:cNvPr id="222" name="Straight Connector 221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7615370" y="1988239"/>
            <a:ext cx="227223" cy="318112"/>
            <a:chOff x="3491880" y="836712"/>
            <a:chExt cx="720080" cy="1008112"/>
          </a:xfrm>
        </p:grpSpPr>
        <p:sp>
          <p:nvSpPr>
            <p:cNvPr id="221" name="Oval 220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7583484" y="2306351"/>
            <a:ext cx="145499" cy="292968"/>
            <a:chOff x="3563888" y="1844824"/>
            <a:chExt cx="296416" cy="1532950"/>
          </a:xfrm>
        </p:grpSpPr>
        <p:cxnSp>
          <p:nvCxnSpPr>
            <p:cNvPr id="217" name="Straight Connector 216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0" name="Straight Connector 209"/>
          <p:cNvCxnSpPr/>
          <p:nvPr/>
        </p:nvCxnSpPr>
        <p:spPr>
          <a:xfrm>
            <a:off x="7100581" y="2587131"/>
            <a:ext cx="868247" cy="1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Group 210"/>
          <p:cNvGrpSpPr/>
          <p:nvPr/>
        </p:nvGrpSpPr>
        <p:grpSpPr>
          <a:xfrm>
            <a:off x="7229577" y="1783417"/>
            <a:ext cx="284977" cy="204821"/>
            <a:chOff x="4456735" y="1137476"/>
            <a:chExt cx="291972" cy="209849"/>
          </a:xfrm>
        </p:grpSpPr>
        <p:cxnSp>
          <p:nvCxnSpPr>
            <p:cNvPr id="215" name="Straight Connector 214"/>
            <p:cNvCxnSpPr/>
            <p:nvPr/>
          </p:nvCxnSpPr>
          <p:spPr>
            <a:xfrm>
              <a:off x="4456735" y="1137476"/>
              <a:ext cx="291972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4596962" y="1145862"/>
              <a:ext cx="0" cy="201463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/>
          <p:cNvGrpSpPr/>
          <p:nvPr/>
        </p:nvGrpSpPr>
        <p:grpSpPr>
          <a:xfrm>
            <a:off x="7586494" y="1783417"/>
            <a:ext cx="284977" cy="204821"/>
            <a:chOff x="4456735" y="1137476"/>
            <a:chExt cx="291972" cy="209849"/>
          </a:xfrm>
        </p:grpSpPr>
        <p:cxnSp>
          <p:nvCxnSpPr>
            <p:cNvPr id="213" name="Straight Connector 212"/>
            <p:cNvCxnSpPr/>
            <p:nvPr/>
          </p:nvCxnSpPr>
          <p:spPr>
            <a:xfrm>
              <a:off x="4456735" y="1137476"/>
              <a:ext cx="291972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4596962" y="1145862"/>
              <a:ext cx="0" cy="201463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4" name="Straight Connector 243"/>
          <p:cNvCxnSpPr/>
          <p:nvPr/>
        </p:nvCxnSpPr>
        <p:spPr>
          <a:xfrm>
            <a:off x="7100581" y="2587110"/>
            <a:ext cx="516833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6720815" y="6085102"/>
            <a:ext cx="122316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6720815" y="6383496"/>
            <a:ext cx="1223160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6720815" y="6672810"/>
            <a:ext cx="122316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7994358" y="5949920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Machine/Pulsed</a:t>
            </a:r>
            <a:endParaRPr lang="en-GB" sz="1200" dirty="0"/>
          </a:p>
        </p:txBody>
      </p:sp>
      <p:sp>
        <p:nvSpPr>
          <p:cNvPr id="267" name="TextBox 266"/>
          <p:cNvSpPr txBox="1"/>
          <p:nvPr/>
        </p:nvSpPr>
        <p:spPr>
          <a:xfrm>
            <a:off x="8000749" y="6248314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Stable Network</a:t>
            </a:r>
            <a:endParaRPr lang="en-GB" sz="1200" dirty="0"/>
          </a:p>
        </p:txBody>
      </p:sp>
      <p:sp>
        <p:nvSpPr>
          <p:cNvPr id="268" name="TextBox 267"/>
          <p:cNvSpPr txBox="1"/>
          <p:nvPr/>
        </p:nvSpPr>
        <p:spPr>
          <a:xfrm>
            <a:off x="8014258" y="6543013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Secure Network</a:t>
            </a:r>
            <a:endParaRPr lang="en-GB" sz="1200" dirty="0"/>
          </a:p>
        </p:txBody>
      </p:sp>
      <p:cxnSp>
        <p:nvCxnSpPr>
          <p:cNvPr id="269" name="Straight Connector 268"/>
          <p:cNvCxnSpPr/>
          <p:nvPr/>
        </p:nvCxnSpPr>
        <p:spPr>
          <a:xfrm>
            <a:off x="863436" y="2403458"/>
            <a:ext cx="0" cy="27934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1688803" y="2385557"/>
            <a:ext cx="0" cy="27934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 flipV="1">
            <a:off x="3084150" y="2416638"/>
            <a:ext cx="0" cy="215412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7871471" y="2580887"/>
            <a:ext cx="0" cy="205372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4153987" y="2369164"/>
            <a:ext cx="0" cy="317912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2951382" y="5523493"/>
            <a:ext cx="122316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2948831" y="5499695"/>
            <a:ext cx="2551" cy="61085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>
            <a:off x="4302735" y="2369164"/>
            <a:ext cx="0" cy="317912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4289268" y="5525973"/>
            <a:ext cx="159391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 flipH="1">
            <a:off x="5881481" y="3206697"/>
            <a:ext cx="1703" cy="23439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6104878" y="3199934"/>
            <a:ext cx="1703" cy="23439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>
            <a:off x="6083530" y="5525973"/>
            <a:ext cx="2170863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8254393" y="2568700"/>
            <a:ext cx="1" cy="297514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8477788" y="2561937"/>
            <a:ext cx="3825" cy="3126914"/>
          </a:xfrm>
          <a:prstGeom prst="line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flipV="1">
            <a:off x="3731038" y="2371846"/>
            <a:ext cx="0" cy="11218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 rot="5400000" flipV="1">
            <a:off x="4268542" y="2932774"/>
            <a:ext cx="0" cy="11218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 flipV="1">
            <a:off x="4829470" y="3209232"/>
            <a:ext cx="0" cy="31014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flipV="1">
            <a:off x="5484076" y="3199935"/>
            <a:ext cx="0" cy="31014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5457178" y="3493704"/>
            <a:ext cx="1769389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7226567" y="2587132"/>
            <a:ext cx="0" cy="91367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>
            <a:off x="1697202" y="2444290"/>
            <a:ext cx="1496827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7MVA RMS</a:t>
            </a:r>
            <a:endParaRPr lang="en-GB" sz="1200" i="1" dirty="0"/>
          </a:p>
        </p:txBody>
      </p:sp>
      <p:cxnSp>
        <p:nvCxnSpPr>
          <p:cNvPr id="274" name="Straight Connector 273"/>
          <p:cNvCxnSpPr/>
          <p:nvPr/>
        </p:nvCxnSpPr>
        <p:spPr>
          <a:xfrm>
            <a:off x="3716875" y="6248314"/>
            <a:ext cx="1223160" cy="0"/>
          </a:xfrm>
          <a:prstGeom prst="line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3113715" y="5178970"/>
            <a:ext cx="1456684" cy="0"/>
          </a:xfrm>
          <a:prstGeom prst="line">
            <a:avLst/>
          </a:prstGeom>
          <a:ln w="508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5694925" y="5192334"/>
            <a:ext cx="1183238" cy="4537"/>
          </a:xfrm>
          <a:prstGeom prst="line">
            <a:avLst/>
          </a:prstGeom>
          <a:ln w="508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648603" y="4570765"/>
            <a:ext cx="2470710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BA80 Building</a:t>
            </a:r>
            <a:endParaRPr lang="en-GB" dirty="0"/>
          </a:p>
        </p:txBody>
      </p:sp>
      <p:sp>
        <p:nvSpPr>
          <p:cNvPr id="240" name="Title 1"/>
          <p:cNvSpPr txBox="1">
            <a:spLocks/>
          </p:cNvSpPr>
          <p:nvPr/>
        </p:nvSpPr>
        <p:spPr>
          <a:xfrm>
            <a:off x="457200" y="-234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Distribution infrastructure: 1.0</a:t>
            </a:r>
            <a:endParaRPr lang="en-GB" dirty="0"/>
          </a:p>
        </p:txBody>
      </p:sp>
      <p:sp>
        <p:nvSpPr>
          <p:cNvPr id="2" name="Cross 1"/>
          <p:cNvSpPr/>
          <p:nvPr/>
        </p:nvSpPr>
        <p:spPr>
          <a:xfrm rot="2700000">
            <a:off x="1746378" y="1412776"/>
            <a:ext cx="4791941" cy="4672326"/>
          </a:xfrm>
          <a:prstGeom prst="plus">
            <a:avLst>
              <a:gd name="adj" fmla="val 399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6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962281" y="1803572"/>
            <a:ext cx="227223" cy="318113"/>
            <a:chOff x="3491880" y="836712"/>
            <a:chExt cx="720080" cy="1008112"/>
          </a:xfrm>
        </p:grpSpPr>
        <p:sp>
          <p:nvSpPr>
            <p:cNvPr id="4" name="Oval 3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30395" y="2121685"/>
            <a:ext cx="145499" cy="292968"/>
            <a:chOff x="3563888" y="1844824"/>
            <a:chExt cx="296416" cy="153295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319198" y="1803572"/>
            <a:ext cx="227223" cy="318113"/>
            <a:chOff x="3491880" y="836712"/>
            <a:chExt cx="720080" cy="1008112"/>
          </a:xfrm>
        </p:grpSpPr>
        <p:sp>
          <p:nvSpPr>
            <p:cNvPr id="14" name="Oval 13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87312" y="2121685"/>
            <a:ext cx="145499" cy="292968"/>
            <a:chOff x="3563888" y="1844824"/>
            <a:chExt cx="296416" cy="153295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16564" y="2121685"/>
            <a:ext cx="145499" cy="292968"/>
            <a:chOff x="3563888" y="1844824"/>
            <a:chExt cx="296416" cy="1532950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329517" y="2121685"/>
            <a:ext cx="145499" cy="292968"/>
            <a:chOff x="3563888" y="1844824"/>
            <a:chExt cx="296416" cy="1532950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082096" y="2121685"/>
            <a:ext cx="145499" cy="292968"/>
            <a:chOff x="3563888" y="1844824"/>
            <a:chExt cx="296416" cy="1532950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99330" y="2121685"/>
            <a:ext cx="145499" cy="292968"/>
            <a:chOff x="3563888" y="1844824"/>
            <a:chExt cx="296416" cy="1532950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600879" y="2123670"/>
            <a:ext cx="145499" cy="292968"/>
            <a:chOff x="3563888" y="1844824"/>
            <a:chExt cx="296416" cy="1532950"/>
          </a:xfrm>
        </p:grpSpPr>
        <p:cxnSp>
          <p:nvCxnSpPr>
            <p:cNvPr id="37" name="Straight Connector 36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V="1">
            <a:off x="516564" y="2402465"/>
            <a:ext cx="2156092" cy="198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936176" y="1605151"/>
            <a:ext cx="284977" cy="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2073043" y="1613336"/>
            <a:ext cx="0" cy="19663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2302468" y="1605151"/>
            <a:ext cx="284977" cy="204821"/>
            <a:chOff x="4456735" y="1137476"/>
            <a:chExt cx="291972" cy="209849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4456735" y="1137476"/>
              <a:ext cx="291972" cy="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596962" y="1145862"/>
              <a:ext cx="0" cy="20146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2958164" y="1586563"/>
            <a:ext cx="868247" cy="815902"/>
            <a:chOff x="2051720" y="2571079"/>
            <a:chExt cx="889559" cy="835929"/>
          </a:xfrm>
        </p:grpSpPr>
        <p:grpSp>
          <p:nvGrpSpPr>
            <p:cNvPr id="44" name="Group 43"/>
            <p:cNvGrpSpPr/>
            <p:nvPr/>
          </p:nvGrpSpPr>
          <p:grpSpPr>
            <a:xfrm>
              <a:off x="2213467" y="2780928"/>
              <a:ext cx="232800" cy="325921"/>
              <a:chOff x="3491880" y="836712"/>
              <a:chExt cx="720080" cy="1008112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180798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2579145" y="2780928"/>
              <a:ext cx="232800" cy="325921"/>
              <a:chOff x="3491880" y="836712"/>
              <a:chExt cx="720080" cy="1008112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546476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2051720" y="3394521"/>
              <a:ext cx="889559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oup 89"/>
            <p:cNvGrpSpPr/>
            <p:nvPr/>
          </p:nvGrpSpPr>
          <p:grpSpPr>
            <a:xfrm>
              <a:off x="2183882" y="2571079"/>
              <a:ext cx="291972" cy="209849"/>
              <a:chOff x="4456735" y="1137476"/>
              <a:chExt cx="291972" cy="209849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>
              <a:off x="2549560" y="2571079"/>
              <a:ext cx="291972" cy="209849"/>
              <a:chOff x="4456735" y="1137476"/>
              <a:chExt cx="291972" cy="20984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TextBox 96"/>
          <p:cNvSpPr txBox="1"/>
          <p:nvPr/>
        </p:nvSpPr>
        <p:spPr>
          <a:xfrm>
            <a:off x="423712" y="665851"/>
            <a:ext cx="1957108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Transfer Line:</a:t>
            </a:r>
          </a:p>
          <a:p>
            <a:r>
              <a:rPr lang="en-US" dirty="0" smtClean="0"/>
              <a:t>Power Converters</a:t>
            </a:r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2592350" y="6110548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BE91 Building</a:t>
            </a:r>
            <a:endParaRPr lang="en-GB" dirty="0"/>
          </a:p>
        </p:txBody>
      </p:sp>
      <p:sp>
        <p:nvSpPr>
          <p:cNvPr id="101" name="Rectangle 100"/>
          <p:cNvSpPr/>
          <p:nvPr/>
        </p:nvSpPr>
        <p:spPr>
          <a:xfrm>
            <a:off x="4570399" y="4570765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BA81 Building</a:t>
            </a:r>
            <a:endParaRPr lang="en-GB" dirty="0"/>
          </a:p>
        </p:txBody>
      </p:sp>
      <p:sp>
        <p:nvSpPr>
          <p:cNvPr id="102" name="Rectangle 101"/>
          <p:cNvSpPr/>
          <p:nvPr/>
        </p:nvSpPr>
        <p:spPr>
          <a:xfrm>
            <a:off x="6889733" y="4634608"/>
            <a:ext cx="1124525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BA82 Building</a:t>
            </a:r>
            <a:endParaRPr lang="en-GB" dirty="0"/>
          </a:p>
        </p:txBody>
      </p:sp>
      <p:sp>
        <p:nvSpPr>
          <p:cNvPr id="144" name="TextBox 143"/>
          <p:cNvSpPr txBox="1"/>
          <p:nvPr/>
        </p:nvSpPr>
        <p:spPr>
          <a:xfrm>
            <a:off x="2774519" y="665851"/>
            <a:ext cx="2358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+ Support Building: General Services</a:t>
            </a:r>
            <a:endParaRPr lang="en-GB" dirty="0"/>
          </a:p>
        </p:txBody>
      </p:sp>
      <p:grpSp>
        <p:nvGrpSpPr>
          <p:cNvPr id="168" name="Group 167"/>
          <p:cNvGrpSpPr/>
          <p:nvPr/>
        </p:nvGrpSpPr>
        <p:grpSpPr>
          <a:xfrm>
            <a:off x="4008137" y="1568131"/>
            <a:ext cx="434123" cy="815902"/>
            <a:chOff x="4067944" y="1439381"/>
            <a:chExt cx="444779" cy="835929"/>
          </a:xfrm>
        </p:grpSpPr>
        <p:grpSp>
          <p:nvGrpSpPr>
            <p:cNvPr id="146" name="Group 145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165" name="Oval 164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Straight Connector 149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150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Group 168"/>
          <p:cNvGrpSpPr/>
          <p:nvPr/>
        </p:nvGrpSpPr>
        <p:grpSpPr>
          <a:xfrm>
            <a:off x="4727672" y="2414653"/>
            <a:ext cx="868247" cy="815902"/>
            <a:chOff x="2051720" y="2571079"/>
            <a:chExt cx="889559" cy="835929"/>
          </a:xfrm>
        </p:grpSpPr>
        <p:grpSp>
          <p:nvGrpSpPr>
            <p:cNvPr id="170" name="Group 169"/>
            <p:cNvGrpSpPr/>
            <p:nvPr/>
          </p:nvGrpSpPr>
          <p:grpSpPr>
            <a:xfrm>
              <a:off x="2213467" y="2780928"/>
              <a:ext cx="232800" cy="325921"/>
              <a:chOff x="3491880" y="836712"/>
              <a:chExt cx="720080" cy="1008112"/>
            </a:xfrm>
          </p:grpSpPr>
          <p:sp>
            <p:nvSpPr>
              <p:cNvPr id="189" name="Oval 188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2180798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/>
            <p:cNvGrpSpPr/>
            <p:nvPr/>
          </p:nvGrpSpPr>
          <p:grpSpPr>
            <a:xfrm>
              <a:off x="2579145" y="2780928"/>
              <a:ext cx="232800" cy="325921"/>
              <a:chOff x="3491880" y="836712"/>
              <a:chExt cx="720080" cy="1008112"/>
            </a:xfrm>
          </p:grpSpPr>
          <p:sp>
            <p:nvSpPr>
              <p:cNvPr id="184" name="Oval 183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546476" y="3106849"/>
              <a:ext cx="149070" cy="300159"/>
              <a:chOff x="3563888" y="1844824"/>
              <a:chExt cx="296416" cy="1532950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" name="Straight Connector 173"/>
            <p:cNvCxnSpPr/>
            <p:nvPr/>
          </p:nvCxnSpPr>
          <p:spPr>
            <a:xfrm>
              <a:off x="2051720" y="3394521"/>
              <a:ext cx="889559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5" name="Group 174"/>
            <p:cNvGrpSpPr/>
            <p:nvPr/>
          </p:nvGrpSpPr>
          <p:grpSpPr>
            <a:xfrm>
              <a:off x="2183882" y="2571079"/>
              <a:ext cx="291972" cy="209849"/>
              <a:chOff x="4456735" y="1137476"/>
              <a:chExt cx="291972" cy="209849"/>
            </a:xfrm>
          </p:grpSpPr>
          <p:cxnSp>
            <p:nvCxnSpPr>
              <p:cNvPr id="179" name="Straight Connector 178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/>
            <p:cNvGrpSpPr/>
            <p:nvPr/>
          </p:nvGrpSpPr>
          <p:grpSpPr>
            <a:xfrm>
              <a:off x="2549560" y="2571079"/>
              <a:ext cx="291972" cy="209849"/>
              <a:chOff x="4456735" y="1137476"/>
              <a:chExt cx="291972" cy="209849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1" name="Group 190"/>
          <p:cNvGrpSpPr/>
          <p:nvPr/>
        </p:nvGrpSpPr>
        <p:grpSpPr>
          <a:xfrm>
            <a:off x="5777644" y="2396220"/>
            <a:ext cx="434123" cy="815902"/>
            <a:chOff x="4067944" y="1439381"/>
            <a:chExt cx="444779" cy="835929"/>
          </a:xfrm>
        </p:grpSpPr>
        <p:grpSp>
          <p:nvGrpSpPr>
            <p:cNvPr id="192" name="Group 191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201" name="Oval 200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4" name="Straight Connector 193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5" name="Group 194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196" name="Straight Connector 195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3" name="TextBox 202"/>
          <p:cNvSpPr txBox="1"/>
          <p:nvPr/>
        </p:nvSpPr>
        <p:spPr>
          <a:xfrm>
            <a:off x="4601873" y="665850"/>
            <a:ext cx="2358143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Near Detector:   General Services</a:t>
            </a:r>
            <a:endParaRPr lang="en-GB" dirty="0"/>
          </a:p>
        </p:txBody>
      </p:sp>
      <p:sp>
        <p:nvSpPr>
          <p:cNvPr id="204" name="TextBox 203"/>
          <p:cNvSpPr txBox="1"/>
          <p:nvPr/>
        </p:nvSpPr>
        <p:spPr>
          <a:xfrm>
            <a:off x="6538319" y="665851"/>
            <a:ext cx="2358143" cy="630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 Detector:       General Services</a:t>
            </a:r>
            <a:endParaRPr lang="en-GB" dirty="0"/>
          </a:p>
        </p:txBody>
      </p:sp>
      <p:grpSp>
        <p:nvGrpSpPr>
          <p:cNvPr id="227" name="Group 226"/>
          <p:cNvGrpSpPr/>
          <p:nvPr/>
        </p:nvGrpSpPr>
        <p:grpSpPr>
          <a:xfrm>
            <a:off x="8150554" y="1764985"/>
            <a:ext cx="434123" cy="815902"/>
            <a:chOff x="4067944" y="1439381"/>
            <a:chExt cx="444779" cy="835929"/>
          </a:xfrm>
        </p:grpSpPr>
        <p:grpSp>
          <p:nvGrpSpPr>
            <p:cNvPr id="228" name="Group 227"/>
            <p:cNvGrpSpPr/>
            <p:nvPr/>
          </p:nvGrpSpPr>
          <p:grpSpPr>
            <a:xfrm>
              <a:off x="4174330" y="1649230"/>
              <a:ext cx="232800" cy="325921"/>
              <a:chOff x="3491880" y="836712"/>
              <a:chExt cx="720080" cy="1008112"/>
            </a:xfrm>
          </p:grpSpPr>
          <p:sp>
            <p:nvSpPr>
              <p:cNvPr id="237" name="Oval 236"/>
              <p:cNvSpPr/>
              <p:nvPr/>
            </p:nvSpPr>
            <p:spPr>
              <a:xfrm>
                <a:off x="3491880" y="836712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3491880" y="1124744"/>
                <a:ext cx="720080" cy="72008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141661" y="1975151"/>
              <a:ext cx="149070" cy="300159"/>
              <a:chOff x="3563888" y="1844824"/>
              <a:chExt cx="296416" cy="1532950"/>
            </a:xfrm>
          </p:grpSpPr>
          <p:cxnSp>
            <p:nvCxnSpPr>
              <p:cNvPr id="234" name="Straight Connector 233"/>
              <p:cNvCxnSpPr/>
              <p:nvPr/>
            </p:nvCxnSpPr>
            <p:spPr>
              <a:xfrm flipV="1">
                <a:off x="3851920" y="1844824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 flipH="1" flipV="1">
                <a:off x="3563888" y="2369662"/>
                <a:ext cx="296416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 flipV="1">
                <a:off x="3832880" y="2873718"/>
                <a:ext cx="0" cy="504056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0" name="Straight Connector 229"/>
            <p:cNvCxnSpPr/>
            <p:nvPr/>
          </p:nvCxnSpPr>
          <p:spPr>
            <a:xfrm>
              <a:off x="4067944" y="2262823"/>
              <a:ext cx="444779" cy="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Group 230"/>
            <p:cNvGrpSpPr/>
            <p:nvPr/>
          </p:nvGrpSpPr>
          <p:grpSpPr>
            <a:xfrm>
              <a:off x="4144745" y="1439381"/>
              <a:ext cx="291972" cy="209849"/>
              <a:chOff x="4456735" y="1137476"/>
              <a:chExt cx="291972" cy="209849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4456735" y="1137476"/>
                <a:ext cx="291972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flipV="1">
                <a:off x="4596962" y="1145862"/>
                <a:ext cx="0" cy="201463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6" name="Group 205"/>
          <p:cNvGrpSpPr/>
          <p:nvPr/>
        </p:nvGrpSpPr>
        <p:grpSpPr>
          <a:xfrm>
            <a:off x="7258453" y="1988239"/>
            <a:ext cx="227223" cy="318112"/>
            <a:chOff x="3491880" y="836712"/>
            <a:chExt cx="720080" cy="1008112"/>
          </a:xfrm>
        </p:grpSpPr>
        <p:sp>
          <p:nvSpPr>
            <p:cNvPr id="225" name="Oval 224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Oval 225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7226567" y="2306351"/>
            <a:ext cx="145499" cy="292968"/>
            <a:chOff x="3563888" y="1844824"/>
            <a:chExt cx="296416" cy="1532950"/>
          </a:xfrm>
        </p:grpSpPr>
        <p:cxnSp>
          <p:nvCxnSpPr>
            <p:cNvPr id="222" name="Straight Connector 221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7615370" y="1988239"/>
            <a:ext cx="227223" cy="318112"/>
            <a:chOff x="3491880" y="836712"/>
            <a:chExt cx="720080" cy="1008112"/>
          </a:xfrm>
        </p:grpSpPr>
        <p:sp>
          <p:nvSpPr>
            <p:cNvPr id="221" name="Oval 220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7583484" y="2306351"/>
            <a:ext cx="145499" cy="292968"/>
            <a:chOff x="3563888" y="1844824"/>
            <a:chExt cx="296416" cy="1532950"/>
          </a:xfrm>
        </p:grpSpPr>
        <p:cxnSp>
          <p:nvCxnSpPr>
            <p:cNvPr id="217" name="Straight Connector 216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0" name="Straight Connector 209"/>
          <p:cNvCxnSpPr/>
          <p:nvPr/>
        </p:nvCxnSpPr>
        <p:spPr>
          <a:xfrm>
            <a:off x="7100581" y="2587131"/>
            <a:ext cx="868247" cy="1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Group 210"/>
          <p:cNvGrpSpPr/>
          <p:nvPr/>
        </p:nvGrpSpPr>
        <p:grpSpPr>
          <a:xfrm>
            <a:off x="7229577" y="1783417"/>
            <a:ext cx="284977" cy="204821"/>
            <a:chOff x="4456735" y="1137476"/>
            <a:chExt cx="291972" cy="209849"/>
          </a:xfrm>
        </p:grpSpPr>
        <p:cxnSp>
          <p:nvCxnSpPr>
            <p:cNvPr id="215" name="Straight Connector 214"/>
            <p:cNvCxnSpPr/>
            <p:nvPr/>
          </p:nvCxnSpPr>
          <p:spPr>
            <a:xfrm>
              <a:off x="4456735" y="1137476"/>
              <a:ext cx="291972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4596962" y="1145862"/>
              <a:ext cx="0" cy="201463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/>
          <p:cNvGrpSpPr/>
          <p:nvPr/>
        </p:nvGrpSpPr>
        <p:grpSpPr>
          <a:xfrm>
            <a:off x="7586494" y="1783417"/>
            <a:ext cx="284977" cy="204821"/>
            <a:chOff x="4456735" y="1137476"/>
            <a:chExt cx="291972" cy="209849"/>
          </a:xfrm>
        </p:grpSpPr>
        <p:cxnSp>
          <p:nvCxnSpPr>
            <p:cNvPr id="213" name="Straight Connector 212"/>
            <p:cNvCxnSpPr/>
            <p:nvPr/>
          </p:nvCxnSpPr>
          <p:spPr>
            <a:xfrm>
              <a:off x="4456735" y="1137476"/>
              <a:ext cx="291972" cy="1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4596962" y="1145862"/>
              <a:ext cx="0" cy="201463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4" name="Straight Connector 243"/>
          <p:cNvCxnSpPr/>
          <p:nvPr/>
        </p:nvCxnSpPr>
        <p:spPr>
          <a:xfrm>
            <a:off x="7100581" y="2587110"/>
            <a:ext cx="516833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6720815" y="6085102"/>
            <a:ext cx="122316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6720815" y="6383496"/>
            <a:ext cx="1223160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6720815" y="6672810"/>
            <a:ext cx="122316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7994358" y="5949920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Machine/Pulsed</a:t>
            </a:r>
            <a:endParaRPr lang="en-GB" sz="1200" dirty="0"/>
          </a:p>
        </p:txBody>
      </p:sp>
      <p:sp>
        <p:nvSpPr>
          <p:cNvPr id="267" name="TextBox 266"/>
          <p:cNvSpPr txBox="1"/>
          <p:nvPr/>
        </p:nvSpPr>
        <p:spPr>
          <a:xfrm>
            <a:off x="8000749" y="6248314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Stable Network</a:t>
            </a:r>
            <a:endParaRPr lang="en-GB" sz="1200" dirty="0"/>
          </a:p>
        </p:txBody>
      </p:sp>
      <p:sp>
        <p:nvSpPr>
          <p:cNvPr id="268" name="TextBox 267"/>
          <p:cNvSpPr txBox="1"/>
          <p:nvPr/>
        </p:nvSpPr>
        <p:spPr>
          <a:xfrm>
            <a:off x="8014258" y="6543013"/>
            <a:ext cx="2358143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Secure Network</a:t>
            </a:r>
            <a:endParaRPr lang="en-GB" sz="1200" dirty="0"/>
          </a:p>
        </p:txBody>
      </p:sp>
      <p:cxnSp>
        <p:nvCxnSpPr>
          <p:cNvPr id="269" name="Straight Connector 268"/>
          <p:cNvCxnSpPr/>
          <p:nvPr/>
        </p:nvCxnSpPr>
        <p:spPr>
          <a:xfrm>
            <a:off x="863436" y="2403458"/>
            <a:ext cx="0" cy="27934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1688803" y="2385557"/>
            <a:ext cx="0" cy="27934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 flipV="1">
            <a:off x="3084150" y="2416638"/>
            <a:ext cx="0" cy="215412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7871471" y="2580887"/>
            <a:ext cx="0" cy="205372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4153987" y="2369164"/>
            <a:ext cx="0" cy="317912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2951382" y="5523493"/>
            <a:ext cx="122316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2948831" y="5499695"/>
            <a:ext cx="2551" cy="61085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>
            <a:off x="4302735" y="2369164"/>
            <a:ext cx="0" cy="317912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4289268" y="5525973"/>
            <a:ext cx="1593917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 flipH="1">
            <a:off x="5881481" y="3206697"/>
            <a:ext cx="1703" cy="23439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6104878" y="3199934"/>
            <a:ext cx="1703" cy="23439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>
            <a:off x="6083530" y="5525973"/>
            <a:ext cx="2170863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8254393" y="2568700"/>
            <a:ext cx="1" cy="297514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8477788" y="2561937"/>
            <a:ext cx="3825" cy="3126914"/>
          </a:xfrm>
          <a:prstGeom prst="line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flipV="1">
            <a:off x="3731038" y="2371846"/>
            <a:ext cx="0" cy="11218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 rot="5400000" flipV="1">
            <a:off x="4268542" y="2932774"/>
            <a:ext cx="0" cy="1121856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 flipV="1">
            <a:off x="4829470" y="3209232"/>
            <a:ext cx="0" cy="31014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flipV="1">
            <a:off x="5484076" y="3199935"/>
            <a:ext cx="0" cy="31014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5457178" y="3493704"/>
            <a:ext cx="1769389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7226567" y="2587132"/>
            <a:ext cx="0" cy="913677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>
            <a:off x="1697202" y="2444290"/>
            <a:ext cx="1496827" cy="270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7MVA RMS</a:t>
            </a:r>
            <a:endParaRPr lang="en-GB" sz="1200" i="1" dirty="0"/>
          </a:p>
        </p:txBody>
      </p:sp>
      <p:cxnSp>
        <p:nvCxnSpPr>
          <p:cNvPr id="274" name="Straight Connector 273"/>
          <p:cNvCxnSpPr/>
          <p:nvPr/>
        </p:nvCxnSpPr>
        <p:spPr>
          <a:xfrm>
            <a:off x="3716875" y="6248314"/>
            <a:ext cx="1223160" cy="0"/>
          </a:xfrm>
          <a:prstGeom prst="line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3113715" y="5178970"/>
            <a:ext cx="1456684" cy="0"/>
          </a:xfrm>
          <a:prstGeom prst="line">
            <a:avLst/>
          </a:prstGeom>
          <a:ln w="508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5694925" y="5192334"/>
            <a:ext cx="1183238" cy="4537"/>
          </a:xfrm>
          <a:prstGeom prst="line">
            <a:avLst/>
          </a:prstGeom>
          <a:ln w="508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648603" y="4570765"/>
            <a:ext cx="2470710" cy="7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BA80 Building</a:t>
            </a:r>
            <a:endParaRPr lang="en-GB" dirty="0"/>
          </a:p>
        </p:txBody>
      </p:sp>
      <p:sp>
        <p:nvSpPr>
          <p:cNvPr id="240" name="Title 1"/>
          <p:cNvSpPr txBox="1">
            <a:spLocks/>
          </p:cNvSpPr>
          <p:nvPr/>
        </p:nvSpPr>
        <p:spPr>
          <a:xfrm>
            <a:off x="457200" y="-234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Distribution infrastructure: </a:t>
            </a:r>
            <a:r>
              <a:rPr lang="en-US" dirty="0"/>
              <a:t>2</a:t>
            </a:r>
            <a:r>
              <a:rPr lang="en-US" dirty="0" smtClean="0"/>
              <a:t>.0</a:t>
            </a:r>
            <a:endParaRPr lang="en-GB" dirty="0"/>
          </a:p>
        </p:txBody>
      </p:sp>
      <p:grpSp>
        <p:nvGrpSpPr>
          <p:cNvPr id="241" name="Group 240"/>
          <p:cNvGrpSpPr/>
          <p:nvPr/>
        </p:nvGrpSpPr>
        <p:grpSpPr>
          <a:xfrm>
            <a:off x="6381905" y="2601895"/>
            <a:ext cx="227223" cy="318113"/>
            <a:chOff x="3491880" y="836712"/>
            <a:chExt cx="720080" cy="1008112"/>
          </a:xfrm>
        </p:grpSpPr>
        <p:sp>
          <p:nvSpPr>
            <p:cNvPr id="245" name="Oval 244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Oval 247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6350019" y="2920008"/>
            <a:ext cx="145499" cy="292968"/>
            <a:chOff x="3563888" y="1844824"/>
            <a:chExt cx="296416" cy="1532950"/>
          </a:xfrm>
        </p:grpSpPr>
        <p:cxnSp>
          <p:nvCxnSpPr>
            <p:cNvPr id="250" name="Straight Connector 249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4" name="Straight Connector 253"/>
          <p:cNvCxnSpPr/>
          <p:nvPr/>
        </p:nvCxnSpPr>
        <p:spPr>
          <a:xfrm flipV="1">
            <a:off x="6365508" y="3200788"/>
            <a:ext cx="298047" cy="1133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6355800" y="2403474"/>
            <a:ext cx="284977" cy="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 flipV="1">
            <a:off x="6492667" y="2411659"/>
            <a:ext cx="0" cy="19663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7" name="Group 256"/>
          <p:cNvGrpSpPr/>
          <p:nvPr/>
        </p:nvGrpSpPr>
        <p:grpSpPr>
          <a:xfrm>
            <a:off x="8777624" y="1971237"/>
            <a:ext cx="227223" cy="318113"/>
            <a:chOff x="3491880" y="836712"/>
            <a:chExt cx="720080" cy="1008112"/>
          </a:xfrm>
        </p:grpSpPr>
        <p:sp>
          <p:nvSpPr>
            <p:cNvPr id="258" name="Oval 257"/>
            <p:cNvSpPr/>
            <p:nvPr/>
          </p:nvSpPr>
          <p:spPr>
            <a:xfrm>
              <a:off x="3491880" y="836712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Oval 258"/>
            <p:cNvSpPr/>
            <p:nvPr/>
          </p:nvSpPr>
          <p:spPr>
            <a:xfrm>
              <a:off x="3491880" y="1124744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8745738" y="2289350"/>
            <a:ext cx="145499" cy="292968"/>
            <a:chOff x="3563888" y="1844824"/>
            <a:chExt cx="296416" cy="1532950"/>
          </a:xfrm>
        </p:grpSpPr>
        <p:cxnSp>
          <p:nvCxnSpPr>
            <p:cNvPr id="261" name="Straight Connector 260"/>
            <p:cNvCxnSpPr/>
            <p:nvPr/>
          </p:nvCxnSpPr>
          <p:spPr>
            <a:xfrm flipV="1">
              <a:off x="3851920" y="1844824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flipH="1" flipV="1">
              <a:off x="3563888" y="2369662"/>
              <a:ext cx="296416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flipV="1">
              <a:off x="3832880" y="2873718"/>
              <a:ext cx="0" cy="504056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3" name="Straight Connector 272"/>
          <p:cNvCxnSpPr/>
          <p:nvPr/>
        </p:nvCxnSpPr>
        <p:spPr>
          <a:xfrm>
            <a:off x="8680288" y="2568700"/>
            <a:ext cx="356208" cy="1077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8751519" y="1772816"/>
            <a:ext cx="284977" cy="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8888386" y="1781001"/>
            <a:ext cx="0" cy="19663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5498562" y="3800164"/>
            <a:ext cx="12403" cy="77060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>
            <a:off x="5489193" y="3800164"/>
            <a:ext cx="102735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6482057" y="3218614"/>
            <a:ext cx="9346" cy="58155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>
            <a:off x="5663365" y="3952564"/>
            <a:ext cx="0" cy="61820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>
            <a:off x="5641593" y="3952564"/>
            <a:ext cx="3254869" cy="616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8897732" y="2608295"/>
            <a:ext cx="0" cy="135042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58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/>
          </p:cNvSpPr>
          <p:nvPr/>
        </p:nvSpPr>
        <p:spPr>
          <a:xfrm>
            <a:off x="457200" y="-234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Near Detector: Power requirements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0" t="22445" r="11625" b="8445"/>
          <a:stretch/>
        </p:blipFill>
        <p:spPr bwMode="auto">
          <a:xfrm>
            <a:off x="107504" y="620688"/>
            <a:ext cx="889565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" name="Title 1"/>
          <p:cNvSpPr txBox="1">
            <a:spLocks/>
          </p:cNvSpPr>
          <p:nvPr/>
        </p:nvSpPr>
        <p:spPr>
          <a:xfrm>
            <a:off x="467544" y="55263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Pulsed/Machine: 350kW, BA81</a:t>
            </a:r>
          </a:p>
          <a:p>
            <a:pPr algn="l"/>
            <a:r>
              <a:rPr lang="en-US" sz="2800" dirty="0" smtClean="0"/>
              <a:t>Stable Loads (General): ~2MW – 1x2MVA/2x2MVA?</a:t>
            </a:r>
          </a:p>
          <a:p>
            <a:pPr algn="l"/>
            <a:r>
              <a:rPr lang="en-US" sz="2800" dirty="0" smtClean="0"/>
              <a:t>Infrastructure: EHN1, LV link to BA81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10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/>
          </p:cNvSpPr>
          <p:nvPr/>
        </p:nvSpPr>
        <p:spPr>
          <a:xfrm>
            <a:off x="457200" y="-234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General Power requirements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78" r="17125" b="20000"/>
          <a:stretch/>
        </p:blipFill>
        <p:spPr bwMode="auto">
          <a:xfrm>
            <a:off x="-30138" y="1124744"/>
            <a:ext cx="9201435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24830" y="43833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/>
              <a:t>Please fill in – basis for detailed LV network design.</a:t>
            </a:r>
          </a:p>
          <a:p>
            <a:pPr algn="l"/>
            <a:r>
              <a:rPr lang="en-US" sz="2800" dirty="0" err="1" smtClean="0"/>
              <a:t>Load:KW</a:t>
            </a:r>
            <a:r>
              <a:rPr lang="en-US" sz="2800" dirty="0" smtClean="0"/>
              <a:t>/KVA/MVA</a:t>
            </a:r>
          </a:p>
          <a:p>
            <a:pPr algn="l"/>
            <a:r>
              <a:rPr lang="en-US" sz="2800" dirty="0" smtClean="0"/>
              <a:t>Power factor: 0-1</a:t>
            </a:r>
          </a:p>
          <a:p>
            <a:pPr algn="l"/>
            <a:r>
              <a:rPr lang="en-US" sz="2800" dirty="0" smtClean="0"/>
              <a:t>Diversity: 0-1 (1 = always on)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554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168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Dilwyn Devine</dc:creator>
  <cp:lastModifiedBy>James Dilwyn Devine</cp:lastModifiedBy>
  <cp:revision>2</cp:revision>
  <dcterms:created xsi:type="dcterms:W3CDTF">2013-06-18T14:18:11Z</dcterms:created>
  <dcterms:modified xsi:type="dcterms:W3CDTF">2013-06-18T14:28:33Z</dcterms:modified>
</cp:coreProperties>
</file>