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8" r:id="rId2"/>
    <p:sldId id="269" r:id="rId3"/>
    <p:sldId id="260" r:id="rId4"/>
    <p:sldId id="262" r:id="rId5"/>
    <p:sldId id="259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0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EBE41D-704C-473C-BFD2-9056CB5DA10E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B1A09-5757-4873-97B5-8E87F8CD21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018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U. KOSE, CENF EA Integration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9D07-8BDF-4FE1-9385-006C493825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300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U. KOSE, CENF EA Integration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9D07-8BDF-4FE1-9385-006C493825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86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U. KOSE, CENF EA Integration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9D07-8BDF-4FE1-9385-006C493825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463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U. KOSE, CENF EA Integration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9D07-8BDF-4FE1-9385-006C493825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568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U. KOSE, CENF EA Integration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9D07-8BDF-4FE1-9385-006C493825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549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U. KOSE, CENF EA Integration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9D07-8BDF-4FE1-9385-006C493825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192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U. KOSE, CENF EA Integration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9D07-8BDF-4FE1-9385-006C493825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575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U. KOSE, CENF EA Integration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9D07-8BDF-4FE1-9385-006C493825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578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U. KOSE, CENF EA Integration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9D07-8BDF-4FE1-9385-006C493825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251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U. KOSE, CENF EA Integration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9D07-8BDF-4FE1-9385-006C493825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165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U. KOSE, CENF EA Integration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9D07-8BDF-4FE1-9385-006C493825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025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U. KOSE, CENF EA Integration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89D07-8BDF-4FE1-9385-006C493825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674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980728"/>
            <a:ext cx="80648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General plans and Updates:</a:t>
            </a:r>
          </a:p>
          <a:p>
            <a:endParaRPr lang="en-GB" dirty="0"/>
          </a:p>
          <a:p>
            <a:r>
              <a:rPr lang="en-GB" dirty="0" smtClean="0"/>
              <a:t>Recycling of OPERA </a:t>
            </a:r>
            <a:r>
              <a:rPr lang="en-GB" dirty="0" err="1" smtClean="0"/>
              <a:t>SpectroMeters</a:t>
            </a:r>
            <a:r>
              <a:rPr lang="en-GB" dirty="0" smtClean="0"/>
              <a:t> (SM) </a:t>
            </a:r>
            <a:r>
              <a:rPr lang="en-GB" dirty="0" smtClean="0">
                <a:sym typeface="Wingdings" pitchFamily="2" charset="2"/>
              </a:rPr>
              <a:t> to be used both in the NEAR/FAR detectors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Two SMs per site instead one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Decreased single SM z-dimension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Decreased SMs Y-dimensions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Decreased pit depth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Decreased floor load</a:t>
            </a:r>
          </a:p>
          <a:p>
            <a:endParaRPr lang="en-GB" dirty="0" smtClean="0"/>
          </a:p>
          <a:p>
            <a:r>
              <a:rPr lang="en-GB" dirty="0" smtClean="0"/>
              <a:t>Decreased NEAR width (X)</a:t>
            </a:r>
            <a:endParaRPr lang="en-GB" dirty="0"/>
          </a:p>
          <a:p>
            <a:r>
              <a:rPr lang="en-GB" dirty="0" smtClean="0"/>
              <a:t>Increased the distance between ICARUS </a:t>
            </a:r>
            <a:r>
              <a:rPr lang="en-GB" dirty="0" err="1" smtClean="0"/>
              <a:t>NESSiE</a:t>
            </a:r>
            <a:endParaRPr lang="en-GB" dirty="0"/>
          </a:p>
          <a:p>
            <a:endParaRPr lang="en-GB" dirty="0" smtClean="0"/>
          </a:p>
          <a:p>
            <a:r>
              <a:rPr lang="en-GB" b="1" dirty="0" smtClean="0">
                <a:solidFill>
                  <a:srgbClr val="FF0000"/>
                </a:solidFill>
              </a:rPr>
              <a:t>Overall SM z footprint increased </a:t>
            </a:r>
            <a:r>
              <a:rPr lang="en-GB" b="1" dirty="0" smtClean="0">
                <a:solidFill>
                  <a:srgbClr val="FF0000"/>
                </a:solidFill>
                <a:sym typeface="Wingdings" pitchFamily="2" charset="2"/>
              </a:rPr>
              <a:t> ~3.5 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18/06/2013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U. KOSE, CENF EA Integration Meeting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EC87-2399-4BC3-B334-675C57F8149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15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92696"/>
            <a:ext cx="842493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Space amount , footprints:</a:t>
            </a:r>
          </a:p>
          <a:p>
            <a:endParaRPr lang="en-GB" dirty="0"/>
          </a:p>
          <a:p>
            <a:r>
              <a:rPr lang="en-GB" dirty="0" err="1" smtClean="0"/>
              <a:t>NESSiE</a:t>
            </a:r>
            <a:r>
              <a:rPr lang="en-GB" dirty="0" smtClean="0"/>
              <a:t> NEAR site: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Height (along y):         5.47 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Length (along z):       10.06 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Transverse (along x):   9.75 m</a:t>
            </a:r>
          </a:p>
          <a:p>
            <a:endParaRPr lang="en-GB" dirty="0" smtClean="0"/>
          </a:p>
          <a:p>
            <a:r>
              <a:rPr lang="en-GB" dirty="0" smtClean="0"/>
              <a:t>We need the PIT 3 m longer along Z as a consequence of two ICM instead of one, therefore </a:t>
            </a:r>
            <a:r>
              <a:rPr lang="en-GB" b="1" i="1" dirty="0" smtClean="0">
                <a:solidFill>
                  <a:srgbClr val="FF0000"/>
                </a:solidFill>
              </a:rPr>
              <a:t>the surfaces we require in the PITs </a:t>
            </a:r>
            <a:r>
              <a:rPr lang="en-GB" dirty="0" smtClean="0"/>
              <a:t>are: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srgbClr val="FF0000"/>
                </a:solidFill>
              </a:rPr>
              <a:t>FAR site PIT </a:t>
            </a:r>
            <a:r>
              <a:rPr lang="en-GB" dirty="0" smtClean="0"/>
              <a:t>(dedicated to </a:t>
            </a:r>
            <a:r>
              <a:rPr lang="en-GB" dirty="0" err="1" smtClean="0"/>
              <a:t>NESSiE</a:t>
            </a:r>
            <a:r>
              <a:rPr lang="en-GB" dirty="0" smtClean="0"/>
              <a:t>)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b="1" dirty="0" smtClean="0">
                <a:solidFill>
                  <a:srgbClr val="FF0000"/>
                </a:solidFill>
                <a:sym typeface="Wingdings" pitchFamily="2" charset="2"/>
              </a:rPr>
              <a:t>z=18 m, x=20m 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b="1" i="1" dirty="0" smtClean="0">
                <a:solidFill>
                  <a:srgbClr val="FF0000"/>
                </a:solidFill>
                <a:sym typeface="Wingdings" pitchFamily="2" charset="2"/>
              </a:rPr>
              <a:t>360 m2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srgbClr val="FF0000"/>
                </a:solidFill>
                <a:sym typeface="Wingdings" pitchFamily="2" charset="2"/>
              </a:rPr>
              <a:t>NEAR site PIT </a:t>
            </a:r>
            <a:r>
              <a:rPr lang="en-GB" dirty="0" smtClean="0">
                <a:sym typeface="Wingdings" pitchFamily="2" charset="2"/>
              </a:rPr>
              <a:t>(dedicated to </a:t>
            </a:r>
            <a:r>
              <a:rPr lang="en-GB" dirty="0" err="1" smtClean="0">
                <a:sym typeface="Wingdings" pitchFamily="2" charset="2"/>
              </a:rPr>
              <a:t>NESSiE</a:t>
            </a:r>
            <a:r>
              <a:rPr lang="en-GB" dirty="0" smtClean="0">
                <a:sym typeface="Wingdings" pitchFamily="2" charset="2"/>
              </a:rPr>
              <a:t>)  </a:t>
            </a:r>
            <a:r>
              <a:rPr lang="en-GB" b="1" dirty="0" smtClean="0">
                <a:solidFill>
                  <a:srgbClr val="FF0000"/>
                </a:solidFill>
                <a:sym typeface="Wingdings" pitchFamily="2" charset="2"/>
              </a:rPr>
              <a:t>z=15 m, x=20m </a:t>
            </a:r>
            <a:r>
              <a:rPr lang="en-GB" dirty="0" smtClean="0">
                <a:sym typeface="Wingdings" pitchFamily="2" charset="2"/>
              </a:rPr>
              <a:t></a:t>
            </a:r>
            <a:r>
              <a:rPr lang="en-GB" b="1" i="1" dirty="0" smtClean="0">
                <a:solidFill>
                  <a:srgbClr val="FF0000"/>
                </a:solidFill>
                <a:sym typeface="Wingdings" pitchFamily="2" charset="2"/>
              </a:rPr>
              <a:t>300 m2</a:t>
            </a:r>
            <a:endParaRPr lang="en-GB" b="1" i="1" dirty="0" smtClean="0">
              <a:solidFill>
                <a:srgbClr val="FF0000"/>
              </a:solidFill>
            </a:endParaRPr>
          </a:p>
          <a:p>
            <a:r>
              <a:rPr lang="en-GB" dirty="0"/>
              <a:t>i</a:t>
            </a:r>
            <a:r>
              <a:rPr lang="en-GB" dirty="0" smtClean="0"/>
              <a:t>n order to work smoothly and comfortably.</a:t>
            </a:r>
          </a:p>
          <a:p>
            <a:endParaRPr lang="en-GB" dirty="0" smtClean="0"/>
          </a:p>
          <a:p>
            <a:r>
              <a:rPr lang="en-GB" dirty="0" smtClean="0"/>
              <a:t>We are going to hear about some updates on Laguna Prototype (LP). </a:t>
            </a:r>
          </a:p>
          <a:p>
            <a:r>
              <a:rPr lang="en-GB" dirty="0" smtClean="0"/>
              <a:t>We would like to know  the latest numbers coming from LP including the spectrometer 	</a:t>
            </a:r>
            <a:r>
              <a:rPr lang="en-GB" b="1" dirty="0" smtClean="0">
                <a:sym typeface="Wingdings" pitchFamily="2" charset="2"/>
              </a:rPr>
              <a:t></a:t>
            </a:r>
            <a:r>
              <a:rPr lang="en-GB" b="1" dirty="0" smtClean="0"/>
              <a:t> Space between </a:t>
            </a:r>
            <a:r>
              <a:rPr lang="en-GB" b="1" dirty="0" err="1" smtClean="0"/>
              <a:t>NESSiE</a:t>
            </a:r>
            <a:r>
              <a:rPr lang="en-GB" b="1" dirty="0" smtClean="0"/>
              <a:t> and LP</a:t>
            </a:r>
            <a:endParaRPr lang="en-GB" b="1" dirty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4211960" y="129256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err="1" smtClean="0"/>
              <a:t>NESSiE</a:t>
            </a:r>
            <a:r>
              <a:rPr lang="en-GB" dirty="0" smtClean="0"/>
              <a:t> FAR site: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Height (along y):         6.65 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Length (along z):       10.06 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Transverse (along x):   13.5 m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18/06/2013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U. KOSE, CENF EA Integration Meeting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EC87-2399-4BC3-B334-675C57F81497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95536" y="5517232"/>
            <a:ext cx="8388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The most updated 3D drawing will be available in time for the meeting of 27 June. </a:t>
            </a:r>
            <a:endParaRPr lang="en-GB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30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312016" y="647325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NEAR (</a:t>
            </a:r>
            <a:r>
              <a:rPr lang="en-GB" b="1" dirty="0" smtClean="0">
                <a:solidFill>
                  <a:srgbClr val="00B0F0"/>
                </a:solidFill>
              </a:rPr>
              <a:t>FAR</a:t>
            </a:r>
            <a:r>
              <a:rPr lang="en-GB" b="1" dirty="0" smtClean="0"/>
              <a:t>)</a:t>
            </a:r>
            <a:endParaRPr lang="en-GB" b="1" dirty="0"/>
          </a:p>
        </p:txBody>
      </p:sp>
      <p:grpSp>
        <p:nvGrpSpPr>
          <p:cNvPr id="25" name="Group 24"/>
          <p:cNvGrpSpPr/>
          <p:nvPr/>
        </p:nvGrpSpPr>
        <p:grpSpPr>
          <a:xfrm>
            <a:off x="854848" y="528845"/>
            <a:ext cx="6643506" cy="4270932"/>
            <a:chOff x="808814" y="836712"/>
            <a:chExt cx="5718871" cy="4270932"/>
          </a:xfrm>
        </p:grpSpPr>
        <p:grpSp>
          <p:nvGrpSpPr>
            <p:cNvPr id="9" name="Group 8"/>
            <p:cNvGrpSpPr/>
            <p:nvPr/>
          </p:nvGrpSpPr>
          <p:grpSpPr>
            <a:xfrm>
              <a:off x="2915816" y="1196752"/>
              <a:ext cx="3168352" cy="1872208"/>
              <a:chOff x="2915816" y="1196752"/>
              <a:chExt cx="3168352" cy="1872208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4860032" y="1412776"/>
                <a:ext cx="1224136" cy="144016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3419872" y="1412776"/>
                <a:ext cx="1224136" cy="144016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2915816" y="1196752"/>
                <a:ext cx="360040" cy="1872208"/>
                <a:chOff x="2915816" y="1196752"/>
                <a:chExt cx="360040" cy="1872208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2915816" y="1412776"/>
                  <a:ext cx="360040" cy="144016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" name="Flowchart: Off-page Connector 5"/>
                <p:cNvSpPr/>
                <p:nvPr/>
              </p:nvSpPr>
              <p:spPr>
                <a:xfrm>
                  <a:off x="2915816" y="2852936"/>
                  <a:ext cx="360040" cy="216024"/>
                </a:xfrm>
                <a:prstGeom prst="flowChartOffpageConnector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" name="Flowchart: Off-page Connector 6"/>
                <p:cNvSpPr/>
                <p:nvPr/>
              </p:nvSpPr>
              <p:spPr>
                <a:xfrm rot="10800000">
                  <a:off x="2915816" y="1196752"/>
                  <a:ext cx="360040" cy="216024"/>
                </a:xfrm>
                <a:prstGeom prst="flowChartOffpageConnector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11" name="Curved Connector 10"/>
            <p:cNvCxnSpPr>
              <a:stCxn id="6" idx="2"/>
            </p:cNvCxnSpPr>
            <p:nvPr/>
          </p:nvCxnSpPr>
          <p:spPr>
            <a:xfrm rot="5400000">
              <a:off x="2033718" y="3086962"/>
              <a:ext cx="1080120" cy="1044116"/>
            </a:xfrm>
            <a:prstGeom prst="curvedConnector3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urved Connector 12"/>
            <p:cNvCxnSpPr>
              <a:stCxn id="3" idx="2"/>
            </p:cNvCxnSpPr>
            <p:nvPr/>
          </p:nvCxnSpPr>
          <p:spPr>
            <a:xfrm rot="5400000">
              <a:off x="4517994" y="3194974"/>
              <a:ext cx="1296145" cy="612068"/>
            </a:xfrm>
            <a:prstGeom prst="curvedConnector3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urved Connector 14"/>
            <p:cNvCxnSpPr>
              <a:stCxn id="4" idx="2"/>
            </p:cNvCxnSpPr>
            <p:nvPr/>
          </p:nvCxnSpPr>
          <p:spPr>
            <a:xfrm rot="16200000" flipH="1">
              <a:off x="3653898" y="3230978"/>
              <a:ext cx="1296145" cy="540060"/>
            </a:xfrm>
            <a:prstGeom prst="curvedConnector3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808814" y="4184314"/>
              <a:ext cx="2448272" cy="92333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3-phase</a:t>
              </a:r>
            </a:p>
            <a:p>
              <a:pPr algn="ctr"/>
              <a:r>
                <a:rPr lang="en-GB" b="1" dirty="0" smtClean="0"/>
                <a:t>400 V</a:t>
              </a:r>
            </a:p>
            <a:p>
              <a:pPr algn="ctr"/>
              <a:r>
                <a:rPr lang="en-GB" b="1" dirty="0" smtClean="0"/>
                <a:t>233 kW (</a:t>
              </a:r>
              <a:r>
                <a:rPr lang="en-GB" b="1" dirty="0" smtClean="0">
                  <a:solidFill>
                    <a:srgbClr val="00B0F0"/>
                  </a:solidFill>
                </a:rPr>
                <a:t>450 kW</a:t>
              </a:r>
              <a:r>
                <a:rPr lang="en-GB" b="1" dirty="0" smtClean="0"/>
                <a:t>) </a:t>
              </a:r>
              <a:endParaRPr lang="en-GB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771800" y="836712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ACM</a:t>
              </a:r>
              <a:endParaRPr lang="en-GB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635896" y="1012086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I</a:t>
              </a:r>
              <a:r>
                <a:rPr lang="en-GB" dirty="0" smtClean="0"/>
                <a:t>CM</a:t>
              </a:r>
              <a:endParaRPr lang="en-GB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166066" y="1043444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I</a:t>
              </a:r>
              <a:r>
                <a:rPr lang="en-GB" dirty="0" smtClean="0"/>
                <a:t>CM</a:t>
              </a:r>
              <a:endParaRPr lang="en-GB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079413" y="4161854"/>
              <a:ext cx="2448272" cy="92333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3-phase</a:t>
              </a:r>
            </a:p>
            <a:p>
              <a:pPr algn="ctr"/>
              <a:r>
                <a:rPr lang="en-GB" b="1" dirty="0" smtClean="0"/>
                <a:t>380 V</a:t>
              </a:r>
            </a:p>
            <a:p>
              <a:pPr algn="ctr"/>
              <a:r>
                <a:rPr lang="en-GB" b="1" dirty="0" smtClean="0"/>
                <a:t>56 kW (</a:t>
              </a:r>
              <a:r>
                <a:rPr lang="en-GB" b="1" dirty="0" smtClean="0">
                  <a:solidFill>
                    <a:srgbClr val="00B0F0"/>
                  </a:solidFill>
                </a:rPr>
                <a:t>56 kW</a:t>
              </a:r>
              <a:r>
                <a:rPr lang="en-GB" b="1" dirty="0" smtClean="0"/>
                <a:t>) </a:t>
              </a:r>
              <a:endParaRPr lang="en-GB" b="1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613798" y="2976038"/>
            <a:ext cx="1158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L =10 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1520" y="116632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Power requirement</a:t>
            </a:r>
            <a:endParaRPr lang="en-GB" sz="2800" b="1" dirty="0">
              <a:solidFill>
                <a:srgbClr val="FF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39552" y="5108991"/>
            <a:ext cx="7387453" cy="1200329"/>
            <a:chOff x="539552" y="5085184"/>
            <a:chExt cx="7387453" cy="1200329"/>
          </a:xfrm>
        </p:grpSpPr>
        <p:sp>
          <p:nvSpPr>
            <p:cNvPr id="29" name="TextBox 28"/>
            <p:cNvSpPr txBox="1"/>
            <p:nvPr/>
          </p:nvSpPr>
          <p:spPr>
            <a:xfrm>
              <a:off x="539552" y="5085184"/>
              <a:ext cx="3309806" cy="120032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Cooling:  </a:t>
              </a:r>
            </a:p>
            <a:p>
              <a:pPr algn="ctr"/>
              <a:r>
                <a:rPr lang="en-GB" b="1" dirty="0" smtClean="0"/>
                <a:t>(copper and  aluminium circuits)  </a:t>
              </a:r>
            </a:p>
            <a:p>
              <a:pPr algn="ctr"/>
              <a:r>
                <a:rPr lang="en-GB" b="1" dirty="0" smtClean="0"/>
                <a:t>3-phase, 380 V </a:t>
              </a:r>
            </a:p>
            <a:p>
              <a:pPr algn="ctr"/>
              <a:r>
                <a:rPr lang="en-GB" b="1" dirty="0" smtClean="0"/>
                <a:t>Single-phase, 220 V </a:t>
              </a:r>
              <a:endParaRPr lang="en-GB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617199" y="5089844"/>
              <a:ext cx="3309806" cy="64633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Racks and PCs:  </a:t>
              </a:r>
            </a:p>
            <a:p>
              <a:pPr algn="ctr"/>
              <a:r>
                <a:rPr lang="en-GB" b="1" dirty="0" smtClean="0"/>
                <a:t>Single-phase, 220 V </a:t>
              </a:r>
              <a:endParaRPr lang="en-GB" b="1" dirty="0"/>
            </a:p>
          </p:txBody>
        </p:sp>
      </p:grpSp>
      <p:sp>
        <p:nvSpPr>
          <p:cNvPr id="33" name="Date Placeholder 3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18/06/2013</a:t>
            </a:r>
            <a:endParaRPr lang="en-GB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U. KOSE, CENF EA Integration Meeting</a:t>
            </a:r>
            <a:endParaRPr lang="en-GB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9D07-8BDF-4FE1-9385-006C49382525}" type="slidenum">
              <a:rPr lang="en-GB" smtClean="0"/>
              <a:t>3</a:t>
            </a:fld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4941168"/>
            <a:ext cx="91440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246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34268"/>
            <a:ext cx="7356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Estimated power consumption including cooling, racks and PCs : </a:t>
            </a:r>
          </a:p>
          <a:p>
            <a:endParaRPr lang="en-GB" b="1" dirty="0"/>
          </a:p>
          <a:p>
            <a:endParaRPr lang="en-GB" b="1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015221"/>
              </p:ext>
            </p:extLst>
          </p:nvPr>
        </p:nvGraphicFramePr>
        <p:xfrm>
          <a:off x="1524000" y="1955110"/>
          <a:ext cx="6096000" cy="163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i="0" dirty="0" smtClean="0">
                          <a:solidFill>
                            <a:srgbClr val="FFFF00"/>
                          </a:solidFill>
                        </a:rPr>
                        <a:t>Power</a:t>
                      </a:r>
                      <a:r>
                        <a:rPr lang="en-GB" b="1" i="0" baseline="0" dirty="0" smtClean="0">
                          <a:solidFill>
                            <a:srgbClr val="FFFF00"/>
                          </a:solidFill>
                        </a:rPr>
                        <a:t> in kW</a:t>
                      </a:r>
                      <a:endParaRPr lang="en-GB" b="1" i="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1" dirty="0" smtClean="0">
                          <a:solidFill>
                            <a:srgbClr val="FF0000"/>
                          </a:solidFill>
                        </a:rPr>
                        <a:t>NEAR</a:t>
                      </a:r>
                      <a:endParaRPr lang="en-GB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1" dirty="0" smtClean="0">
                          <a:solidFill>
                            <a:srgbClr val="FF0000"/>
                          </a:solidFill>
                        </a:rPr>
                        <a:t>FAR</a:t>
                      </a:r>
                      <a:endParaRPr lang="en-GB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i="1" dirty="0" smtClean="0">
                          <a:solidFill>
                            <a:srgbClr val="FF0000"/>
                          </a:solidFill>
                        </a:rPr>
                        <a:t>ACM</a:t>
                      </a:r>
                      <a:r>
                        <a:rPr lang="en-GB" b="1" i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GB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1" dirty="0" smtClean="0"/>
                        <a:t>292</a:t>
                      </a:r>
                      <a:endParaRPr lang="en-GB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1" dirty="0" smtClean="0"/>
                        <a:t>547</a:t>
                      </a:r>
                      <a:endParaRPr lang="en-GB" b="1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i="1" dirty="0" smtClean="0">
                          <a:solidFill>
                            <a:srgbClr val="FF0000"/>
                          </a:solidFill>
                        </a:rPr>
                        <a:t>ICM</a:t>
                      </a:r>
                      <a:endParaRPr lang="en-GB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1" dirty="0" smtClean="0"/>
                        <a:t>81</a:t>
                      </a:r>
                      <a:endParaRPr lang="en-GB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1" dirty="0" smtClean="0"/>
                        <a:t>81</a:t>
                      </a:r>
                      <a:endParaRPr lang="en-GB" b="1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i="1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  <a:endParaRPr lang="en-GB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i="1" dirty="0" smtClean="0">
                          <a:solidFill>
                            <a:srgbClr val="FFFF00"/>
                          </a:solidFill>
                        </a:rPr>
                        <a:t>373</a:t>
                      </a:r>
                      <a:endParaRPr lang="en-GB" sz="2800" b="1" i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i="1" dirty="0" smtClean="0">
                          <a:solidFill>
                            <a:srgbClr val="FFFF00"/>
                          </a:solidFill>
                        </a:rPr>
                        <a:t>628</a:t>
                      </a:r>
                      <a:endParaRPr lang="en-GB" sz="2800" b="1" i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75656" y="1488266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*We consider PS 20 m far from ACM in the following numbers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19863" y="3729806"/>
            <a:ext cx="6768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The more the distance between PS and ACM, the more power to be consumed. </a:t>
            </a:r>
            <a:r>
              <a:rPr lang="en-GB" b="1" dirty="0">
                <a:solidFill>
                  <a:srgbClr val="0070C0"/>
                </a:solidFill>
              </a:rPr>
              <a:t>e</a:t>
            </a:r>
            <a:r>
              <a:rPr lang="en-GB" b="1" dirty="0" smtClean="0">
                <a:solidFill>
                  <a:srgbClr val="0070C0"/>
                </a:solidFill>
              </a:rPr>
              <a:t>.g. increasing from </a:t>
            </a:r>
            <a:r>
              <a:rPr lang="en-GB" b="1" dirty="0" smtClean="0">
                <a:solidFill>
                  <a:srgbClr val="FF0000"/>
                </a:solidFill>
              </a:rPr>
              <a:t>20 m </a:t>
            </a:r>
            <a:r>
              <a:rPr lang="en-GB" b="1" dirty="0" smtClean="0">
                <a:solidFill>
                  <a:srgbClr val="0070C0"/>
                </a:solidFill>
              </a:rPr>
              <a:t>to</a:t>
            </a:r>
            <a:r>
              <a:rPr lang="en-GB" b="1" dirty="0" smtClean="0">
                <a:solidFill>
                  <a:srgbClr val="FF0000"/>
                </a:solidFill>
              </a:rPr>
              <a:t> 100 m</a:t>
            </a:r>
            <a:r>
              <a:rPr lang="en-GB" b="1" dirty="0" smtClean="0">
                <a:solidFill>
                  <a:srgbClr val="0070C0"/>
                </a:solidFill>
              </a:rPr>
              <a:t>, the power consumption increase from </a:t>
            </a:r>
            <a:r>
              <a:rPr lang="en-GB" b="1" dirty="0" smtClean="0">
                <a:solidFill>
                  <a:srgbClr val="FF0000"/>
                </a:solidFill>
              </a:rPr>
              <a:t>377 kW </a:t>
            </a:r>
            <a:r>
              <a:rPr lang="en-GB" b="1" dirty="0" smtClean="0">
                <a:solidFill>
                  <a:srgbClr val="0070C0"/>
                </a:solidFill>
              </a:rPr>
              <a:t>to</a:t>
            </a:r>
            <a:r>
              <a:rPr lang="en-GB" b="1" dirty="0" smtClean="0">
                <a:solidFill>
                  <a:srgbClr val="FF0000"/>
                </a:solidFill>
              </a:rPr>
              <a:t> 424 kW </a:t>
            </a:r>
            <a:r>
              <a:rPr lang="en-GB" b="1" dirty="0" smtClean="0">
                <a:solidFill>
                  <a:srgbClr val="0070C0"/>
                </a:solidFill>
              </a:rPr>
              <a:t>in NEAR site.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18/06/2013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U. KOSE, </a:t>
            </a:r>
            <a:r>
              <a:rPr lang="en-GB" dirty="0" smtClean="0"/>
              <a:t>CENF </a:t>
            </a:r>
            <a:r>
              <a:rPr lang="en-GB" dirty="0" smtClean="0"/>
              <a:t>EA Integration Meeting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9D07-8BDF-4FE1-9385-006C49382525}" type="slidenum">
              <a:rPr lang="en-GB" smtClean="0"/>
              <a:t>4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11560" y="5013176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Two points will be investigated further: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srgbClr val="7030A0"/>
                </a:solidFill>
              </a:rPr>
              <a:t>Power needed for the ACM cooling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srgbClr val="7030A0"/>
                </a:solidFill>
              </a:rPr>
              <a:t>Power lost in the line between the ACM PS and the ACM input</a:t>
            </a:r>
            <a:endParaRPr lang="en-GB" b="1" dirty="0">
              <a:solidFill>
                <a:srgbClr val="7030A0"/>
              </a:solidFill>
            </a:endParaRPr>
          </a:p>
          <a:p>
            <a:endParaRPr lang="en-GB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43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67544" y="-261626"/>
            <a:ext cx="8352928" cy="6138898"/>
            <a:chOff x="467544" y="-261626"/>
            <a:chExt cx="8352928" cy="6138898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77" t="10965" r="31441" b="18244"/>
            <a:stretch/>
          </p:blipFill>
          <p:spPr bwMode="auto">
            <a:xfrm>
              <a:off x="467544" y="-261626"/>
              <a:ext cx="8352928" cy="6138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5436096" y="1772816"/>
              <a:ext cx="1296144" cy="72008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23528" y="5733256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We need to have a space about </a:t>
            </a:r>
            <a:r>
              <a:rPr lang="en-GB" b="1" i="1" dirty="0" smtClean="0">
                <a:solidFill>
                  <a:srgbClr val="FF0000"/>
                </a:solidFill>
              </a:rPr>
              <a:t>14 x 2 m</a:t>
            </a:r>
            <a:r>
              <a:rPr lang="en-GB" b="1" i="1" baseline="30000" dirty="0" smtClean="0">
                <a:solidFill>
                  <a:srgbClr val="FF0000"/>
                </a:solidFill>
              </a:rPr>
              <a:t>2</a:t>
            </a:r>
            <a:r>
              <a:rPr lang="en-GB" b="1" i="1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/>
              <a:t>(a little bit smaller in the NEAR site )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/>
              <a:t>for PS close to ACM!! </a:t>
            </a:r>
            <a:endParaRPr lang="en-GB" b="1" i="1" baseline="30000" dirty="0">
              <a:solidFill>
                <a:srgbClr val="FF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18/06/2013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U. KOSE, CENF EA Integration Meeting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9D07-8BDF-4FE1-9385-006C4938252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52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U. KOSE, CENF EA Integration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9D07-8BDF-4FE1-9385-006C4938252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067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328588"/>
            <a:ext cx="7128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Power Supplies (PS)  I:</a:t>
            </a:r>
          </a:p>
          <a:p>
            <a:r>
              <a:rPr lang="en-GB" dirty="0" smtClean="0"/>
              <a:t>Air Core Magnets (ACMs):</a:t>
            </a:r>
          </a:p>
          <a:p>
            <a:r>
              <a:rPr lang="en-GB" dirty="0" smtClean="0"/>
              <a:t>	NEAR 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smtClean="0"/>
              <a:t>233 kW, 8120 Amps, 29 V </a:t>
            </a:r>
          </a:p>
          <a:p>
            <a:r>
              <a:rPr lang="en-GB" dirty="0" smtClean="0"/>
              <a:t>	FAR     </a:t>
            </a:r>
            <a:r>
              <a:rPr lang="en-GB" dirty="0" smtClean="0">
                <a:sym typeface="Wingdings" pitchFamily="2" charset="2"/>
              </a:rPr>
              <a:t>  450 kW, 8120 Amps, 55 V</a:t>
            </a:r>
          </a:p>
          <a:p>
            <a:r>
              <a:rPr lang="en-GB" dirty="0" smtClean="0">
                <a:sym typeface="Wingdings" pitchFamily="2" charset="2"/>
              </a:rPr>
              <a:t>		</a:t>
            </a:r>
            <a:endParaRPr lang="en-GB" dirty="0">
              <a:sym typeface="Wingdings" pitchFamily="2" charset="2"/>
            </a:endParaRPr>
          </a:p>
          <a:p>
            <a:endParaRPr lang="en-GB" dirty="0" smtClean="0">
              <a:sym typeface="Wingdings" pitchFamily="2" charset="2"/>
            </a:endParaRPr>
          </a:p>
          <a:p>
            <a:endParaRPr lang="en-GB" dirty="0" smtClean="0">
              <a:sym typeface="Wingdings" pitchFamily="2" charset="2"/>
            </a:endParaRPr>
          </a:p>
          <a:p>
            <a:endParaRPr lang="en-GB" dirty="0"/>
          </a:p>
        </p:txBody>
      </p:sp>
      <p:sp>
        <p:nvSpPr>
          <p:cNvPr id="3" name="Right Arrow 2"/>
          <p:cNvSpPr/>
          <p:nvPr/>
        </p:nvSpPr>
        <p:spPr>
          <a:xfrm>
            <a:off x="5292080" y="1122710"/>
            <a:ext cx="57606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ight Brace 3"/>
          <p:cNvSpPr/>
          <p:nvPr/>
        </p:nvSpPr>
        <p:spPr>
          <a:xfrm>
            <a:off x="5076056" y="906686"/>
            <a:ext cx="144016" cy="57809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940152" y="97869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Requirement to CERN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08" t="22677" r="26664" b="24536"/>
          <a:stretch/>
        </p:blipFill>
        <p:spPr bwMode="auto">
          <a:xfrm>
            <a:off x="1259632" y="1749337"/>
            <a:ext cx="6192688" cy="3983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18/06/2013</a:t>
            </a: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U. KOSE, CENF EA Integration Meeting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EC87-2399-4BC3-B334-675C57F81497}" type="slidenum">
              <a:rPr lang="en-GB" smtClean="0"/>
              <a:t>7</a:t>
            </a:fld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683568" y="5589240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overall power will few % more, let’s say 5%, to take into account the power loss in the supply inline.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258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6" descr="p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6367097" cy="541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3" name="Rectangle 4"/>
          <p:cNvSpPr>
            <a:spLocks noChangeArrowheads="1"/>
          </p:cNvSpPr>
          <p:nvPr/>
        </p:nvSpPr>
        <p:spPr bwMode="auto">
          <a:xfrm>
            <a:off x="4438650" y="3213100"/>
            <a:ext cx="457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Original setup considered…</a:t>
            </a:r>
          </a:p>
        </p:txBody>
      </p:sp>
      <p:pic>
        <p:nvPicPr>
          <p:cNvPr id="92164" name="Picture 7" descr="p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377" y="3933825"/>
            <a:ext cx="91440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6084004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Power supply type is foreseen to be used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U. KOSE, CENF EA Integration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EC87-2399-4BC3-B334-675C57F8149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19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547</Words>
  <Application>Microsoft Office PowerPoint</Application>
  <PresentationFormat>On-screen Show (4:3)</PresentationFormat>
  <Paragraphs>103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umutkose</dc:creator>
  <cp:lastModifiedBy>umutkose</cp:lastModifiedBy>
  <cp:revision>25</cp:revision>
  <dcterms:created xsi:type="dcterms:W3CDTF">2013-06-17T08:00:52Z</dcterms:created>
  <dcterms:modified xsi:type="dcterms:W3CDTF">2013-06-18T11:56:49Z</dcterms:modified>
</cp:coreProperties>
</file>