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6" r:id="rId2"/>
    <p:sldMasterId id="2147483805" r:id="rId3"/>
    <p:sldMasterId id="2147483817" r:id="rId4"/>
    <p:sldMasterId id="2147483829" r:id="rId5"/>
    <p:sldMasterId id="2147483853" r:id="rId6"/>
  </p:sldMasterIdLst>
  <p:notesMasterIdLst>
    <p:notesMasterId r:id="rId26"/>
  </p:notesMasterIdLst>
  <p:handoutMasterIdLst>
    <p:handoutMasterId r:id="rId27"/>
  </p:handoutMasterIdLst>
  <p:sldIdLst>
    <p:sldId id="256" r:id="rId7"/>
    <p:sldId id="263" r:id="rId8"/>
    <p:sldId id="258" r:id="rId9"/>
    <p:sldId id="290" r:id="rId10"/>
    <p:sldId id="286" r:id="rId11"/>
    <p:sldId id="288" r:id="rId12"/>
    <p:sldId id="304" r:id="rId13"/>
    <p:sldId id="306" r:id="rId14"/>
    <p:sldId id="305" r:id="rId15"/>
    <p:sldId id="307" r:id="rId16"/>
    <p:sldId id="308" r:id="rId17"/>
    <p:sldId id="309" r:id="rId18"/>
    <p:sldId id="310" r:id="rId19"/>
    <p:sldId id="279" r:id="rId20"/>
    <p:sldId id="302" r:id="rId21"/>
    <p:sldId id="301" r:id="rId22"/>
    <p:sldId id="303" r:id="rId23"/>
    <p:sldId id="314" r:id="rId24"/>
    <p:sldId id="27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66"/>
    <a:srgbClr val="FC68F5"/>
    <a:srgbClr val="008000"/>
    <a:srgbClr val="5318FA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5" autoAdjust="0"/>
    <p:restoredTop sz="99467" autoAdjust="0"/>
  </p:normalViewPr>
  <p:slideViewPr>
    <p:cSldViewPr>
      <p:cViewPr>
        <p:scale>
          <a:sx n="70" d="100"/>
          <a:sy n="70" d="100"/>
        </p:scale>
        <p:origin x="-1482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15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30E111-B460-4DC3-8569-B26C71F26FEC}" type="datetimeFigureOut">
              <a:rPr lang="en-US" smtClean="0"/>
              <a:t>7/5/2013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56018-5D40-424A-AA83-69D3D40DB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84201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0B9DD3-A38B-4F03-9C55-37EF76AA2599}" type="datetimeFigureOut">
              <a:rPr lang="en-US" smtClean="0"/>
              <a:t>7/5/2013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0A349-04C4-4F5C-90CE-D415B3F8E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29258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0A349-04C4-4F5C-90CE-D415B3F8E28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639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0A349-04C4-4F5C-90CE-D415B3F8E2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16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0A349-04C4-4F5C-90CE-D415B3F8E2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27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0A349-04C4-4F5C-90CE-D415B3F8E28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09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0A349-04C4-4F5C-90CE-D415B3F8E28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5011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0A349-04C4-4F5C-90CE-D415B3F8E28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26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0A349-04C4-4F5C-90CE-D415B3F8E28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02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13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89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19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96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650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4006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176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31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89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604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8681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02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90368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9123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685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559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376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6435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0870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6197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3005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68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5683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839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1555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24382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6670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5354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48028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2849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9873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7078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85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9165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939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9171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0897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6376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2821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9430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252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1072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0912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202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2573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8283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4154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4395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71585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180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1379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6015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2072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05269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72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67133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4362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6383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9513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9739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6306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08151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1771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434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41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454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09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A. Breskin TPC2012 Paris Dec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764F8-5B25-46C6-8DFF-E622790C9C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9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107950" y="6437313"/>
            <a:ext cx="2581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smtClean="0">
                <a:solidFill>
                  <a:srgbClr val="FF0000"/>
                </a:solidFill>
                <a:cs typeface="Times New Roman" pitchFamily="18" charset="0"/>
              </a:rPr>
              <a:t>TPC Workshop, LBL Apr 2006</a:t>
            </a:r>
            <a:endParaRPr lang="en-US" sz="2400" b="1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358063" y="6381750"/>
            <a:ext cx="1174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0000"/>
                </a:solidFill>
                <a:cs typeface="Times New Roman" pitchFamily="18" charset="0"/>
              </a:rPr>
              <a:t>A. Breskin</a:t>
            </a:r>
            <a:endParaRPr lang="en-US" sz="2400" dirty="0" smtClean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1033" name="Picture 9"/>
          <p:cNvPicPr>
            <a:picLocks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4400" y="6316663"/>
            <a:ext cx="5445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97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hf hdr="0" dt="0"/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A. Breskin TPC2012 Paris Dec 2012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11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105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450A8-14FF-4078-BDDE-26FBDACDD43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7/5/2013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56A60-7352-455D-915C-FE8D9A3F16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49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0A1AA-9F2E-462C-8C27-C6E851376376}" type="datetimeFigureOut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05-07-2013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872B9-4960-4CAE-B385-1A1FF1477FC6}" type="slidenum">
              <a:rPr lang="pt-P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t-P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394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8686800" cy="2133600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>First observation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>of electroluminescence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>in liquid xenon within THGEM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>holes: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</a:b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/>
            </a:r>
            <a:b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</a:b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>towards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>novel Liquid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/>
              </a:rPr>
              <a:t>Hole-Multipliers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133600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rgbClr val="5318FA"/>
                </a:solidFill>
              </a:rPr>
              <a:t>L. Arazi, </a:t>
            </a:r>
            <a:r>
              <a:rPr lang="en-US" sz="2000" b="1" u="sng" dirty="0" smtClean="0">
                <a:solidFill>
                  <a:srgbClr val="5318FA"/>
                </a:solidFill>
              </a:rPr>
              <a:t>A. Breskin</a:t>
            </a:r>
            <a:r>
              <a:rPr lang="en-US" sz="2000" b="1" dirty="0" smtClean="0">
                <a:solidFill>
                  <a:srgbClr val="5318FA"/>
                </a:solidFill>
              </a:rPr>
              <a:t>, A. Coimbra*, </a:t>
            </a:r>
          </a:p>
          <a:p>
            <a:r>
              <a:rPr lang="en-US" sz="2000" b="1" dirty="0" smtClean="0">
                <a:solidFill>
                  <a:srgbClr val="5318FA"/>
                </a:solidFill>
              </a:rPr>
              <a:t>R. Itay, H. Landsman, M. Rappaport, D. Vartsky</a:t>
            </a:r>
          </a:p>
          <a:p>
            <a:endParaRPr lang="en-US" sz="2000" b="1" dirty="0" smtClean="0">
              <a:solidFill>
                <a:srgbClr val="5318FA"/>
              </a:solidFill>
            </a:endParaRPr>
          </a:p>
          <a:p>
            <a:r>
              <a:rPr lang="en-US" sz="2000" i="1" dirty="0" smtClean="0">
                <a:solidFill>
                  <a:srgbClr val="5318FA"/>
                </a:solidFill>
              </a:rPr>
              <a:t>Weizmann Institute of Science</a:t>
            </a:r>
            <a:endParaRPr lang="en-US" sz="2000" i="1" dirty="0">
              <a:solidFill>
                <a:srgbClr val="5318FA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04800" y="5943600"/>
            <a:ext cx="27671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5318FA"/>
                </a:solidFill>
              </a:rPr>
              <a:t>*</a:t>
            </a:r>
            <a:r>
              <a:rPr lang="en-US" sz="2000" b="1" dirty="0" smtClean="0">
                <a:solidFill>
                  <a:srgbClr val="5318FA"/>
                </a:solidFill>
              </a:rPr>
              <a:t> </a:t>
            </a:r>
            <a:r>
              <a:rPr lang="en-US" sz="1600" i="1" dirty="0" smtClean="0">
                <a:solidFill>
                  <a:srgbClr val="5318FA"/>
                </a:solidFill>
              </a:rPr>
              <a:t>On leave from Coimbra Univ</a:t>
            </a:r>
            <a:r>
              <a:rPr lang="en-US" sz="2000" i="1" dirty="0" smtClean="0">
                <a:solidFill>
                  <a:srgbClr val="5318FA"/>
                </a:solidFill>
              </a:rPr>
              <a:t>.</a:t>
            </a:r>
            <a:endParaRPr lang="en-US" sz="1400" i="1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-1676400" y="6858000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  <p:sp>
        <p:nvSpPr>
          <p:cNvPr id="8" name="Footer Placeholder 5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A. Breskin RD51 Zaragoza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47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45" y="0"/>
            <a:ext cx="8229600" cy="6096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LHM-TPC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1986" y="5562600"/>
            <a:ext cx="8214814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prstClr val="black"/>
                </a:solidFill>
              </a:rPr>
              <a:t>A single-phase TPC DM detector with THGEM-LHMs. </a:t>
            </a:r>
          </a:p>
          <a:p>
            <a:pPr algn="just"/>
            <a:r>
              <a:rPr lang="en-US" dirty="0" smtClean="0">
                <a:solidFill>
                  <a:prstClr val="black"/>
                </a:solidFill>
              </a:rPr>
              <a:t>The prompt S1 (scintillation) and the S2 (after ionization-electrons drift) signals are recorded with immersed </a:t>
            </a:r>
            <a:r>
              <a:rPr lang="en-US" dirty="0" err="1" smtClean="0">
                <a:solidFill>
                  <a:prstClr val="black"/>
                </a:solidFill>
              </a:rPr>
              <a:t>CsI</a:t>
            </a:r>
            <a:r>
              <a:rPr lang="en-US" dirty="0" smtClean="0">
                <a:solidFill>
                  <a:prstClr val="black"/>
                </a:solidFill>
              </a:rPr>
              <a:t>-coated cascaded-THGEMs at bottom and top. 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576658" y="609600"/>
            <a:ext cx="5814742" cy="4953001"/>
            <a:chOff x="52658" y="761999"/>
            <a:chExt cx="4467387" cy="4008467"/>
          </a:xfrm>
        </p:grpSpPr>
        <p:pic>
          <p:nvPicPr>
            <p:cNvPr id="5" name="Picture 4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58" y="761999"/>
              <a:ext cx="4467387" cy="4008467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1069752" y="1886854"/>
              <a:ext cx="1239975" cy="3083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Detects S1&amp;S2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53376" y="3460741"/>
              <a:ext cx="933915" cy="3083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Detects S1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7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45" y="0"/>
            <a:ext cx="8229600" cy="6858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4-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itchFamily="18" charset="2"/>
              </a:rPr>
              <a:t>p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LHM-TPC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28800" y="762000"/>
            <a:ext cx="5278552" cy="3797300"/>
            <a:chOff x="4520045" y="1295400"/>
            <a:chExt cx="4416107" cy="3111500"/>
          </a:xfrm>
        </p:grpSpPr>
        <p:pic>
          <p:nvPicPr>
            <p:cNvPr id="6" name="Picture 5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0045" y="1295400"/>
              <a:ext cx="4416107" cy="31115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6759790" y="2049071"/>
              <a:ext cx="12665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Detects S1&amp;S2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759790" y="3426023"/>
              <a:ext cx="12665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Detects S1&amp;S2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228600" y="4495800"/>
            <a:ext cx="876300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prstClr val="black"/>
                </a:solidFill>
              </a:rPr>
              <a:t>A </a:t>
            </a:r>
            <a:r>
              <a:rPr lang="en-US" b="1" dirty="0" smtClean="0">
                <a:solidFill>
                  <a:prstClr val="black"/>
                </a:solidFill>
              </a:rPr>
              <a:t>dual-sided single-phase </a:t>
            </a:r>
            <a:r>
              <a:rPr lang="en-US" b="1" dirty="0">
                <a:solidFill>
                  <a:prstClr val="black"/>
                </a:solidFill>
              </a:rPr>
              <a:t>TPC DM detector with </a:t>
            </a:r>
            <a:r>
              <a:rPr lang="en-US" b="1" dirty="0" smtClean="0">
                <a:solidFill>
                  <a:prstClr val="black"/>
                </a:solidFill>
              </a:rPr>
              <a:t>top, bottom and side THGEM-LHMs. </a:t>
            </a:r>
            <a:endParaRPr lang="en-US" b="1" dirty="0">
              <a:solidFill>
                <a:prstClr val="black"/>
              </a:solidFill>
            </a:endParaRPr>
          </a:p>
          <a:p>
            <a:pPr algn="just"/>
            <a:r>
              <a:rPr lang="en-US" dirty="0">
                <a:solidFill>
                  <a:prstClr val="black"/>
                </a:solidFill>
              </a:rPr>
              <a:t>The prompt S1 </a:t>
            </a:r>
            <a:r>
              <a:rPr lang="en-US" dirty="0" smtClean="0">
                <a:solidFill>
                  <a:prstClr val="black"/>
                </a:solidFill>
              </a:rPr>
              <a:t>scintillation signals are detected with all LHMs. The </a:t>
            </a:r>
            <a:r>
              <a:rPr lang="en-US" dirty="0">
                <a:solidFill>
                  <a:prstClr val="black"/>
                </a:solidFill>
              </a:rPr>
              <a:t>S2 </a:t>
            </a:r>
            <a:r>
              <a:rPr lang="en-US" dirty="0" smtClean="0">
                <a:solidFill>
                  <a:prstClr val="black"/>
                </a:solidFill>
              </a:rPr>
              <a:t>signals </a:t>
            </a:r>
            <a:r>
              <a:rPr lang="en-US" dirty="0">
                <a:solidFill>
                  <a:prstClr val="black"/>
                </a:solidFill>
              </a:rPr>
              <a:t>are recorded with </a:t>
            </a:r>
            <a:r>
              <a:rPr lang="en-US" dirty="0" smtClean="0">
                <a:solidFill>
                  <a:prstClr val="black"/>
                </a:solidFill>
              </a:rPr>
              <a:t>bottom </a:t>
            </a:r>
            <a:r>
              <a:rPr lang="en-US" dirty="0">
                <a:solidFill>
                  <a:prstClr val="black"/>
                </a:solidFill>
              </a:rPr>
              <a:t>and </a:t>
            </a:r>
            <a:r>
              <a:rPr lang="en-US" dirty="0" smtClean="0">
                <a:solidFill>
                  <a:prstClr val="black"/>
                </a:solidFill>
              </a:rPr>
              <a:t>top LHMs.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0" y="5486400"/>
            <a:ext cx="6716519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Highlights: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Higher S1 signals </a:t>
            </a:r>
            <a:r>
              <a:rPr lang="en-US" sz="2000" b="1" dirty="0" smtClean="0">
                <a:solidFill>
                  <a:srgbClr val="0000FF"/>
                </a:solidFill>
                <a:sym typeface="Wingdings" pitchFamily="2" charset="2"/>
              </a:rPr>
              <a:t> lower expected detection threshold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00FF"/>
                </a:solidFill>
                <a:sym typeface="Wingdings" pitchFamily="2" charset="2"/>
              </a:rPr>
              <a:t>Shorter drift lengths lower </a:t>
            </a:r>
            <a:r>
              <a:rPr lang="en-US" sz="2000" b="1" dirty="0">
                <a:solidFill>
                  <a:srgbClr val="0000FF"/>
                </a:solidFill>
                <a:sym typeface="Wingdings" pitchFamily="2" charset="2"/>
              </a:rPr>
              <a:t>HV applied </a:t>
            </a:r>
            <a:r>
              <a:rPr lang="en-US" sz="2000" b="1" dirty="0" smtClean="0">
                <a:solidFill>
                  <a:srgbClr val="0000FF"/>
                </a:solidFill>
                <a:sym typeface="Wingdings" pitchFamily="2" charset="2"/>
              </a:rPr>
              <a:t>&amp; lower e- losses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04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46" y="0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CSCADED LHM-TPC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1885432" y="838200"/>
            <a:ext cx="4995314" cy="4185974"/>
            <a:chOff x="1938890" y="843226"/>
            <a:chExt cx="4995314" cy="4185974"/>
          </a:xfrm>
        </p:grpSpPr>
        <p:grpSp>
          <p:nvGrpSpPr>
            <p:cNvPr id="40" name="Group 39"/>
            <p:cNvGrpSpPr/>
            <p:nvPr/>
          </p:nvGrpSpPr>
          <p:grpSpPr>
            <a:xfrm>
              <a:off x="1938890" y="1447800"/>
              <a:ext cx="4995314" cy="3581400"/>
              <a:chOff x="1938887" y="838200"/>
              <a:chExt cx="4995314" cy="3048000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1938887" y="838200"/>
                <a:ext cx="4995314" cy="3048000"/>
              </a:xfrm>
              <a:prstGeom prst="rect">
                <a:avLst/>
              </a:prstGeom>
              <a:solidFill>
                <a:srgbClr val="DDE9F7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r>
                  <a:rPr lang="en-US" kern="0" dirty="0" smtClean="0">
                    <a:solidFill>
                      <a:sysClr val="window" lastClr="FFFFFF"/>
                    </a:solidFill>
                  </a:rPr>
                  <a:t>L</a:t>
                </a:r>
                <a:endParaRPr lang="en-US" kern="0" dirty="0">
                  <a:solidFill>
                    <a:sysClr val="window" lastClr="FFFFFF"/>
                  </a:solidFill>
                </a:endParaRPr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1938887" y="958334"/>
                <a:ext cx="4919113" cy="2807732"/>
                <a:chOff x="1938887" y="958334"/>
                <a:chExt cx="4919113" cy="2807732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2590800" y="1066800"/>
                  <a:ext cx="3886202" cy="2590800"/>
                  <a:chOff x="2590800" y="1066800"/>
                  <a:chExt cx="3886202" cy="2590800"/>
                </a:xfrm>
              </p:grpSpPr>
              <p:sp>
                <p:nvSpPr>
                  <p:cNvPr id="5" name="Rectangle 4"/>
                  <p:cNvSpPr/>
                  <p:nvPr/>
                </p:nvSpPr>
                <p:spPr>
                  <a:xfrm>
                    <a:off x="2636291" y="1066800"/>
                    <a:ext cx="3810000" cy="152400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6" name="Rectangle 5"/>
                  <p:cNvSpPr/>
                  <p:nvPr/>
                </p:nvSpPr>
                <p:spPr>
                  <a:xfrm>
                    <a:off x="2636293" y="1676400"/>
                    <a:ext cx="3810000" cy="152400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7" name="Rectangle 6"/>
                  <p:cNvSpPr/>
                  <p:nvPr/>
                </p:nvSpPr>
                <p:spPr>
                  <a:xfrm>
                    <a:off x="2636293" y="2286000"/>
                    <a:ext cx="3810000" cy="152400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" name="Rectangle 7"/>
                  <p:cNvSpPr/>
                  <p:nvPr/>
                </p:nvSpPr>
                <p:spPr>
                  <a:xfrm>
                    <a:off x="2636291" y="2895600"/>
                    <a:ext cx="3810000" cy="152400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9" name="Rectangle 8"/>
                  <p:cNvSpPr/>
                  <p:nvPr/>
                </p:nvSpPr>
                <p:spPr>
                  <a:xfrm>
                    <a:off x="2667000" y="3505200"/>
                    <a:ext cx="3810000" cy="152400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prstClr val="white"/>
                      </a:solidFill>
                    </a:endParaRPr>
                  </a:p>
                </p:txBody>
              </p:sp>
              <p:cxnSp>
                <p:nvCxnSpPr>
                  <p:cNvPr id="11" name="Straight Connector 10"/>
                  <p:cNvCxnSpPr/>
                  <p:nvPr/>
                </p:nvCxnSpPr>
                <p:spPr>
                  <a:xfrm flipH="1">
                    <a:off x="2602173" y="1066800"/>
                    <a:ext cx="3810002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 flipH="1">
                    <a:off x="2590800" y="1447800"/>
                    <a:ext cx="3810002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flipH="1">
                    <a:off x="2667000" y="2057400"/>
                    <a:ext cx="3810002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flipH="1">
                    <a:off x="2667000" y="2667000"/>
                    <a:ext cx="3810002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flipH="1">
                    <a:off x="2636291" y="3276600"/>
                    <a:ext cx="3810002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6553200" y="1270379"/>
                  <a:ext cx="0" cy="177421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6550925" y="1460310"/>
                  <a:ext cx="0" cy="177421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6553200" y="1879979"/>
                  <a:ext cx="0" cy="177421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6550925" y="2438400"/>
                  <a:ext cx="0" cy="177421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6539552" y="3048000"/>
                  <a:ext cx="0" cy="177421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Arrow Connector 28"/>
                <p:cNvCxnSpPr/>
                <p:nvPr/>
              </p:nvCxnSpPr>
              <p:spPr>
                <a:xfrm>
                  <a:off x="6550925" y="2108579"/>
                  <a:ext cx="0" cy="177421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6553200" y="2718179"/>
                  <a:ext cx="0" cy="177421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6550925" y="3276600"/>
                  <a:ext cx="0" cy="177421"/>
                </a:xfrm>
                <a:prstGeom prst="straightConnector1">
                  <a:avLst/>
                </a:prstGeom>
                <a:ln w="12700">
                  <a:solidFill>
                    <a:srgbClr val="0000FF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/>
                <p:cNvSpPr txBox="1"/>
                <p:nvPr/>
              </p:nvSpPr>
              <p:spPr>
                <a:xfrm>
                  <a:off x="6561124" y="1758287"/>
                  <a:ext cx="2968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rgbClr val="0000FF"/>
                      </a:solidFill>
                    </a:rPr>
                    <a:t>E</a:t>
                  </a:r>
                  <a:endParaRPr lang="en-US" b="1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1938887" y="958334"/>
                  <a:ext cx="6303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prstClr val="black"/>
                      </a:solidFill>
                    </a:rPr>
                    <a:t>LHM</a:t>
                  </a:r>
                  <a:endParaRPr lang="en-US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1938888" y="1555128"/>
                  <a:ext cx="6303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prstClr val="black"/>
                      </a:solidFill>
                    </a:rPr>
                    <a:t>LHM</a:t>
                  </a:r>
                  <a:endParaRPr lang="en-US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1938889" y="2156473"/>
                  <a:ext cx="6303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prstClr val="black"/>
                      </a:solidFill>
                    </a:rPr>
                    <a:t>LHM</a:t>
                  </a:r>
                  <a:endParaRPr lang="en-US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1938890" y="2767378"/>
                  <a:ext cx="6303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prstClr val="black"/>
                      </a:solidFill>
                    </a:rPr>
                    <a:t>LHM</a:t>
                  </a:r>
                  <a:endParaRPr lang="en-US" b="1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1960499" y="3396734"/>
                  <a:ext cx="6303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prstClr val="black"/>
                      </a:solidFill>
                    </a:rPr>
                    <a:t>LHM</a:t>
                  </a:r>
                  <a:endParaRPr lang="en-US" b="1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43" name="5-Point Star 42"/>
            <p:cNvSpPr/>
            <p:nvPr/>
          </p:nvSpPr>
          <p:spPr>
            <a:xfrm>
              <a:off x="4114800" y="3797490"/>
              <a:ext cx="228600" cy="241110"/>
            </a:xfrm>
            <a:prstGeom prst="star5">
              <a:avLst/>
            </a:prstGeom>
            <a:solidFill>
              <a:srgbClr val="FFFF0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4" name="5-Point Star 43"/>
            <p:cNvSpPr/>
            <p:nvPr/>
          </p:nvSpPr>
          <p:spPr>
            <a:xfrm>
              <a:off x="4114800" y="3111690"/>
              <a:ext cx="228600" cy="241110"/>
            </a:xfrm>
            <a:prstGeom prst="star5">
              <a:avLst/>
            </a:prstGeom>
            <a:solidFill>
              <a:srgbClr val="FFFF0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505199" y="3084611"/>
              <a:ext cx="8382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</a:rPr>
                <a:t>S1, S2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657601" y="3800891"/>
              <a:ext cx="4571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C00000"/>
                  </a:solidFill>
                </a:rPr>
                <a:t>S1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51" name="Freeform 50"/>
            <p:cNvSpPr/>
            <p:nvPr/>
          </p:nvSpPr>
          <p:spPr>
            <a:xfrm>
              <a:off x="4090916" y="3399666"/>
              <a:ext cx="184244" cy="110557"/>
            </a:xfrm>
            <a:custGeom>
              <a:avLst/>
              <a:gdLst>
                <a:gd name="connsiteX0" fmla="*/ 184244 w 184244"/>
                <a:gd name="connsiteY0" fmla="*/ 75063 h 110557"/>
                <a:gd name="connsiteX1" fmla="*/ 163773 w 184244"/>
                <a:gd name="connsiteY1" fmla="*/ 109182 h 110557"/>
                <a:gd name="connsiteX2" fmla="*/ 95534 w 184244"/>
                <a:gd name="connsiteY2" fmla="*/ 95535 h 110557"/>
                <a:gd name="connsiteX3" fmla="*/ 75062 w 184244"/>
                <a:gd name="connsiteY3" fmla="*/ 13648 h 110557"/>
                <a:gd name="connsiteX4" fmla="*/ 54591 w 184244"/>
                <a:gd name="connsiteY4" fmla="*/ 0 h 110557"/>
                <a:gd name="connsiteX5" fmla="*/ 20471 w 184244"/>
                <a:gd name="connsiteY5" fmla="*/ 6824 h 110557"/>
                <a:gd name="connsiteX6" fmla="*/ 13647 w 184244"/>
                <a:gd name="connsiteY6" fmla="*/ 27296 h 110557"/>
                <a:gd name="connsiteX7" fmla="*/ 0 w 184244"/>
                <a:gd name="connsiteY7" fmla="*/ 40944 h 110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4244" h="110557">
                  <a:moveTo>
                    <a:pt x="184244" y="75063"/>
                  </a:moveTo>
                  <a:cubicBezTo>
                    <a:pt x="177420" y="86436"/>
                    <a:pt x="176087" y="104256"/>
                    <a:pt x="163773" y="109182"/>
                  </a:cubicBezTo>
                  <a:cubicBezTo>
                    <a:pt x="149519" y="114883"/>
                    <a:pt x="113093" y="101387"/>
                    <a:pt x="95534" y="95535"/>
                  </a:cubicBezTo>
                  <a:cubicBezTo>
                    <a:pt x="55073" y="34843"/>
                    <a:pt x="121437" y="141182"/>
                    <a:pt x="75062" y="13648"/>
                  </a:cubicBezTo>
                  <a:cubicBezTo>
                    <a:pt x="72259" y="5941"/>
                    <a:pt x="61415" y="4549"/>
                    <a:pt x="54591" y="0"/>
                  </a:cubicBezTo>
                  <a:cubicBezTo>
                    <a:pt x="43218" y="2275"/>
                    <a:pt x="30122" y="390"/>
                    <a:pt x="20471" y="6824"/>
                  </a:cubicBezTo>
                  <a:cubicBezTo>
                    <a:pt x="14486" y="10814"/>
                    <a:pt x="17348" y="21128"/>
                    <a:pt x="13647" y="27296"/>
                  </a:cubicBezTo>
                  <a:cubicBezTo>
                    <a:pt x="10337" y="32813"/>
                    <a:pt x="4549" y="36395"/>
                    <a:pt x="0" y="40944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H="1">
              <a:off x="4251846" y="843226"/>
              <a:ext cx="2457719" cy="2632497"/>
            </a:xfrm>
            <a:prstGeom prst="straightConnector1">
              <a:avLst/>
            </a:prstGeom>
            <a:ln w="28575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2222194" y="5334000"/>
            <a:ext cx="450213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LOW HV for large-volume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Relaxed electron lifetime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Need: </a:t>
            </a:r>
            <a:r>
              <a:rPr lang="en-US" sz="2000" b="1" dirty="0" smtClean="0">
                <a:solidFill>
                  <a:srgbClr val="FF0000"/>
                </a:solidFill>
              </a:rPr>
              <a:t>low radioactivity </a:t>
            </a:r>
            <a:r>
              <a:rPr lang="en-US" sz="2000" b="1" dirty="0" smtClean="0">
                <a:solidFill>
                  <a:srgbClr val="0000FF"/>
                </a:solidFill>
              </a:rPr>
              <a:t>and </a:t>
            </a:r>
            <a:r>
              <a:rPr lang="en-US" sz="2000" b="1" dirty="0" smtClean="0">
                <a:solidFill>
                  <a:srgbClr val="FF0000"/>
                </a:solidFill>
              </a:rPr>
              <a:t>pad-readout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217019" y="196978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274738" y="340694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74738" y="26906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274740" y="410142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5" name="Footer Placeholder 5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11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09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“Prior Art”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40136" y="533400"/>
            <a:ext cx="4100480" cy="3560763"/>
            <a:chOff x="240136" y="750332"/>
            <a:chExt cx="4100480" cy="3560763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116" y="978932"/>
              <a:ext cx="3992500" cy="3332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40136" y="750332"/>
              <a:ext cx="26581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High QE from CsI in </a:t>
              </a:r>
              <a:r>
                <a:rPr 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LXe</a:t>
              </a:r>
              <a:endParaRPr 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90600" y="1397658"/>
              <a:ext cx="1061509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00FF"/>
                  </a:solidFill>
                </a:rPr>
                <a:t>QE~25%</a:t>
              </a:r>
              <a:endParaRPr lang="en-US" sz="20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369418" y="3580657"/>
            <a:ext cx="3842884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US" sz="1600" b="1" dirty="0" smtClean="0">
                <a:solidFill>
                  <a:srgbClr val="008000"/>
                </a:solidFill>
              </a:rPr>
              <a:t>Aprile</a:t>
            </a:r>
            <a:r>
              <a:rPr lang="en-US" sz="1600" dirty="0" smtClean="0">
                <a:solidFill>
                  <a:srgbClr val="008000"/>
                </a:solidFill>
              </a:rPr>
              <a:t> </a:t>
            </a:r>
            <a:r>
              <a:rPr lang="en-US" sz="1600" b="1" dirty="0">
                <a:solidFill>
                  <a:srgbClr val="008000"/>
                </a:solidFill>
              </a:rPr>
              <a:t>IEEE ICDL 2005, </a:t>
            </a:r>
            <a:r>
              <a:rPr lang="en-US" sz="1600" b="1" dirty="0" smtClean="0">
                <a:solidFill>
                  <a:srgbClr val="008000"/>
                </a:solidFill>
              </a:rPr>
              <a:t>p345</a:t>
            </a:r>
          </a:p>
          <a:p>
            <a:pPr lvl="0"/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0136" y="4094163"/>
            <a:ext cx="51733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Electroluminescence from THGEM  </a:t>
            </a:r>
            <a:r>
              <a:rPr lang="en-US" sz="20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holes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LAr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1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267200" y="1380781"/>
            <a:ext cx="4825360" cy="181588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GB" sz="1600" b="1" kern="0" dirty="0" smtClean="0">
                <a:solidFill>
                  <a:srgbClr val="000000"/>
                </a:solidFill>
                <a:latin typeface="Arial"/>
              </a:rPr>
              <a:t>Electroluminescence threshold</a:t>
            </a:r>
            <a:r>
              <a:rPr lang="en-GB" sz="1600" b="1" kern="0" dirty="0" smtClean="0">
                <a:solidFill>
                  <a:srgbClr val="0000FF"/>
                </a:solidFill>
                <a:latin typeface="Arial"/>
              </a:rPr>
              <a:t>: </a:t>
            </a:r>
            <a:r>
              <a:rPr lang="en-GB" sz="1600" b="1" u="sng" kern="0" dirty="0">
                <a:solidFill>
                  <a:srgbClr val="0000FF"/>
                </a:solidFill>
                <a:latin typeface="Arial"/>
              </a:rPr>
              <a:t>~400 </a:t>
            </a:r>
            <a:r>
              <a:rPr lang="en-GB" sz="1600" b="1" u="sng" kern="0" dirty="0" smtClean="0">
                <a:solidFill>
                  <a:srgbClr val="0000FF"/>
                </a:solidFill>
                <a:latin typeface="Arial"/>
              </a:rPr>
              <a:t>kV/cm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GB" sz="1600" b="1" kern="0" dirty="0">
                <a:solidFill>
                  <a:srgbClr val="0000FF"/>
                </a:solidFill>
                <a:latin typeface="Arial"/>
              </a:rPr>
              <a:t> </a:t>
            </a:r>
            <a:r>
              <a:rPr lang="en-GB" sz="1600" b="1" kern="0" dirty="0" smtClean="0">
                <a:solidFill>
                  <a:srgbClr val="0000FF"/>
                </a:solidFill>
                <a:latin typeface="Arial"/>
              </a:rPr>
              <a:t>     </a:t>
            </a:r>
            <a:r>
              <a:rPr lang="en-GB" sz="1600" b="1" u="sng" kern="0" dirty="0" smtClean="0">
                <a:solidFill>
                  <a:srgbClr val="FF0000"/>
                </a:solidFill>
                <a:latin typeface="Arial"/>
              </a:rPr>
              <a:t>on wires</a:t>
            </a:r>
            <a:endParaRPr lang="en-GB" sz="1600" b="1" u="sng" kern="0" dirty="0">
              <a:solidFill>
                <a:srgbClr val="FF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GB" sz="1600" b="1" kern="0" dirty="0" smtClean="0">
                <a:solidFill>
                  <a:srgbClr val="000000"/>
                </a:solidFill>
                <a:latin typeface="Arial"/>
              </a:rPr>
              <a:t>e-avalanche threshold </a:t>
            </a:r>
            <a:r>
              <a:rPr lang="en-GB" sz="1600" b="1" kern="0" dirty="0" smtClean="0">
                <a:solidFill>
                  <a:srgbClr val="0000FF"/>
                </a:solidFill>
                <a:latin typeface="Arial"/>
              </a:rPr>
              <a:t>: </a:t>
            </a:r>
            <a:r>
              <a:rPr lang="en-GB" sz="1600" b="1" u="sng" kern="0" dirty="0">
                <a:solidFill>
                  <a:srgbClr val="0000FF"/>
                </a:solidFill>
                <a:latin typeface="Arial"/>
              </a:rPr>
              <a:t>~1 </a:t>
            </a:r>
            <a:r>
              <a:rPr lang="en-GB" sz="1600" b="1" u="sng" kern="0" dirty="0" smtClean="0">
                <a:solidFill>
                  <a:srgbClr val="0000FF"/>
                </a:solidFill>
                <a:latin typeface="Arial"/>
              </a:rPr>
              <a:t>MV/cm</a:t>
            </a:r>
            <a:r>
              <a:rPr lang="en-GB" sz="1600" b="1" kern="0" dirty="0" smtClean="0">
                <a:solidFill>
                  <a:srgbClr val="0000FF"/>
                </a:solidFill>
                <a:latin typeface="Arial"/>
              </a:rPr>
              <a:t>  </a:t>
            </a:r>
            <a:r>
              <a:rPr lang="en-GB" sz="1600" b="1" u="sng" kern="0" dirty="0" smtClean="0">
                <a:solidFill>
                  <a:srgbClr val="FF0000"/>
                </a:solidFill>
                <a:latin typeface="Arial"/>
              </a:rPr>
              <a:t>on wires</a:t>
            </a:r>
            <a:endParaRPr lang="en-GB" sz="1600" b="1" u="sng" kern="0" dirty="0">
              <a:solidFill>
                <a:srgbClr val="FF0000"/>
              </a:solidFill>
              <a:latin typeface="Arial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GB" sz="1600" kern="0" dirty="0">
                <a:solidFill>
                  <a:srgbClr val="008000"/>
                </a:solidFill>
                <a:latin typeface="Arial"/>
              </a:rPr>
              <a:t>      Doke NIM 1982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GB" sz="1600" b="1" kern="0" dirty="0">
                <a:solidFill>
                  <a:srgbClr val="000000"/>
                </a:solidFill>
                <a:latin typeface="Arial"/>
              </a:rPr>
              <a:t>Maximum charge gain measured </a:t>
            </a:r>
            <a:r>
              <a:rPr lang="en-GB" sz="1600" b="1" u="sng" kern="0" dirty="0" smtClean="0">
                <a:solidFill>
                  <a:srgbClr val="0000FF"/>
                </a:solidFill>
                <a:latin typeface="Arial"/>
              </a:rPr>
              <a:t>200-400</a:t>
            </a:r>
            <a:endParaRPr lang="en-GB" sz="1600" b="1" kern="0" dirty="0">
              <a:solidFill>
                <a:srgbClr val="0000FF"/>
              </a:solidFill>
              <a:latin typeface="Arial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GB" sz="1600" b="1" kern="0" dirty="0">
                <a:solidFill>
                  <a:srgbClr val="000066"/>
                </a:solidFill>
                <a:latin typeface="Arial"/>
              </a:rPr>
              <a:t>     </a:t>
            </a:r>
            <a:r>
              <a:rPr lang="en-GB" sz="1600" b="1" kern="0" dirty="0" smtClean="0">
                <a:solidFill>
                  <a:srgbClr val="000066"/>
                </a:solidFill>
                <a:latin typeface="Arial"/>
              </a:rPr>
              <a:t> on </a:t>
            </a:r>
            <a:r>
              <a:rPr lang="en-GB" sz="1600" b="1" u="sng" kern="0" dirty="0" smtClean="0">
                <a:solidFill>
                  <a:srgbClr val="FF0000"/>
                </a:solidFill>
                <a:latin typeface="Arial"/>
              </a:rPr>
              <a:t>wires</a:t>
            </a:r>
            <a:r>
              <a:rPr lang="en-GB" sz="1600" b="1" u="sng" kern="0" dirty="0">
                <a:solidFill>
                  <a:srgbClr val="FF0000"/>
                </a:solidFill>
                <a:latin typeface="Arial"/>
              </a:rPr>
              <a:t>,</a:t>
            </a:r>
            <a:r>
              <a:rPr lang="en-GB" sz="1600" b="1" kern="0" dirty="0">
                <a:solidFill>
                  <a:srgbClr val="FF0000"/>
                </a:solidFill>
                <a:latin typeface="Arial"/>
              </a:rPr>
              <a:t> strips, spikes…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48116" y="4517019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GB" sz="1600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~</a:t>
            </a:r>
            <a:r>
              <a:rPr lang="en-US" sz="1600" b="1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500 UV photons/e</a:t>
            </a:r>
            <a:r>
              <a:rPr lang="en-US" sz="1600" b="1" kern="0" baseline="30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1600" b="1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over 4</a:t>
            </a:r>
            <a:r>
              <a:rPr lang="en-US" sz="1600" b="1" kern="0" dirty="0">
                <a:solidFill>
                  <a:srgbClr val="0000FF"/>
                </a:solidFill>
                <a:latin typeface="Symbol" pitchFamily="18" charset="2"/>
                <a:cs typeface="Arial" pitchFamily="34" charset="0"/>
              </a:rPr>
              <a:t>p 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 "/>
            </a:pPr>
            <a:r>
              <a:rPr lang="en-GB" sz="1600" b="1" kern="0" dirty="0" smtClean="0">
                <a:solidFill>
                  <a:srgbClr val="000000"/>
                </a:solidFill>
                <a:latin typeface="Arial"/>
              </a:rPr>
              <a:t> measured </a:t>
            </a:r>
            <a:r>
              <a:rPr lang="en-GB" sz="1600" b="1" kern="0" dirty="0">
                <a:solidFill>
                  <a:srgbClr val="000000"/>
                </a:solidFill>
                <a:latin typeface="Arial"/>
              </a:rPr>
              <a:t>with </a:t>
            </a:r>
            <a:r>
              <a:rPr lang="en-GB" sz="1600" b="1" kern="0" dirty="0" smtClean="0">
                <a:solidFill>
                  <a:srgbClr val="000000"/>
                </a:solidFill>
                <a:latin typeface="Arial"/>
              </a:rPr>
              <a:t>gAPD/WLS</a:t>
            </a:r>
            <a:endParaRPr lang="en-GB" sz="1600" b="1" kern="0" dirty="0">
              <a:solidFill>
                <a:srgbClr val="000000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 "/>
            </a:pPr>
            <a:r>
              <a:rPr lang="en-GB" sz="1600" b="1" kern="0" dirty="0" smtClean="0">
                <a:solidFill>
                  <a:srgbClr val="008000"/>
                </a:solidFill>
                <a:latin typeface="Arial"/>
              </a:rPr>
              <a:t>  </a:t>
            </a:r>
            <a:r>
              <a:rPr lang="en-GB" sz="1600" kern="0" dirty="0" smtClean="0">
                <a:solidFill>
                  <a:srgbClr val="008000"/>
                </a:solidFill>
                <a:latin typeface="Arial"/>
              </a:rPr>
              <a:t>Lightfoot</a:t>
            </a:r>
            <a:r>
              <a:rPr lang="en-GB" sz="1600" kern="0" dirty="0">
                <a:solidFill>
                  <a:srgbClr val="008000"/>
                </a:solidFill>
                <a:latin typeface="Arial"/>
              </a:rPr>
              <a:t>, JINST 2009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en-GB" sz="1600" b="1" kern="0" dirty="0" smtClean="0">
                <a:solidFill>
                  <a:srgbClr val="FF0000"/>
                </a:solidFill>
                <a:latin typeface="Arial"/>
              </a:rPr>
              <a:t>~60kV/cm</a:t>
            </a:r>
            <a:r>
              <a:rPr lang="en-GB" sz="1600" b="1" kern="0" dirty="0" smtClean="0">
                <a:solidFill>
                  <a:srgbClr val="0000FF"/>
                </a:solidFill>
                <a:latin typeface="Arial"/>
              </a:rPr>
              <a:t> electroluminescence threshold</a:t>
            </a:r>
            <a:endParaRPr lang="en-GB" sz="1600" b="1" kern="0" dirty="0">
              <a:solidFill>
                <a:srgbClr val="0000FF"/>
              </a:solidFill>
              <a:latin typeface="Arial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GB" sz="1600" b="1" kern="0" dirty="0">
                <a:solidFill>
                  <a:srgbClr val="0000FF"/>
                </a:solidFill>
                <a:latin typeface="Arial"/>
              </a:rPr>
              <a:t>     </a:t>
            </a:r>
            <a:r>
              <a:rPr lang="en-GB" sz="1600" b="1" kern="0" dirty="0" smtClean="0">
                <a:solidFill>
                  <a:srgbClr val="0000FF"/>
                </a:solidFill>
                <a:latin typeface="Arial"/>
              </a:rPr>
              <a:t> confirmed </a:t>
            </a:r>
            <a:r>
              <a:rPr lang="en-GB" sz="1600" b="1" kern="0" dirty="0">
                <a:solidFill>
                  <a:srgbClr val="0000FF"/>
                </a:solidFill>
                <a:latin typeface="Arial"/>
              </a:rPr>
              <a:t>in THGEM/LAr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GB" sz="1600" b="1" kern="0" dirty="0">
                <a:solidFill>
                  <a:srgbClr val="008000"/>
                </a:solidFill>
                <a:latin typeface="Arial"/>
              </a:rPr>
              <a:t>      </a:t>
            </a:r>
            <a:r>
              <a:rPr lang="en-GB" sz="1600" b="1" kern="0" dirty="0" smtClean="0">
                <a:solidFill>
                  <a:srgbClr val="008000"/>
                </a:solidFill>
                <a:latin typeface="Arial"/>
              </a:rPr>
              <a:t>  </a:t>
            </a:r>
            <a:r>
              <a:rPr lang="en-GB" sz="1600" kern="0" dirty="0" smtClean="0">
                <a:solidFill>
                  <a:srgbClr val="008000"/>
                </a:solidFill>
                <a:latin typeface="Arial"/>
              </a:rPr>
              <a:t>Buzulutskov </a:t>
            </a:r>
            <a:r>
              <a:rPr lang="en-GB" sz="1600" kern="0" dirty="0">
                <a:solidFill>
                  <a:srgbClr val="008000"/>
                </a:solidFill>
                <a:latin typeface="Arial"/>
              </a:rPr>
              <a:t>JINST 2012</a:t>
            </a:r>
            <a:endParaRPr lang="en-GB" sz="1600" kern="0" dirty="0">
              <a:solidFill>
                <a:srgbClr val="0000FF"/>
              </a:solidFill>
              <a:latin typeface="Arial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470" y="3352800"/>
            <a:ext cx="3494446" cy="3082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4412" y="6332901"/>
            <a:ext cx="2532616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But: LAr purity unknown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0616" y="933510"/>
            <a:ext cx="3279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in 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LXe</a:t>
            </a:r>
            <a:r>
              <a:rPr lang="en-US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thin wires</a:t>
            </a:r>
            <a:endParaRPr lang="en-US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683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33400" y="73025"/>
            <a:ext cx="6324600" cy="619125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PT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 Optical </a:t>
            </a:r>
            <a:r>
              <a:rPr lang="pt-P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ion Gate</a:t>
            </a:r>
          </a:p>
        </p:txBody>
      </p:sp>
      <p:grpSp>
        <p:nvGrpSpPr>
          <p:cNvPr id="322585" name="Group 25"/>
          <p:cNvGrpSpPr>
            <a:grpSpLocks/>
          </p:cNvGrpSpPr>
          <p:nvPr/>
        </p:nvGrpSpPr>
        <p:grpSpPr bwMode="auto">
          <a:xfrm>
            <a:off x="-240915" y="2271881"/>
            <a:ext cx="4843078" cy="3531965"/>
            <a:chOff x="1973" y="1071"/>
            <a:chExt cx="4843078" cy="2395"/>
          </a:xfrm>
        </p:grpSpPr>
        <p:sp>
          <p:nvSpPr>
            <p:cNvPr id="322567" name="Text Box 7"/>
            <p:cNvSpPr txBox="1">
              <a:spLocks noChangeArrowheads="1"/>
            </p:cNvSpPr>
            <p:nvPr/>
          </p:nvSpPr>
          <p:spPr bwMode="auto">
            <a:xfrm>
              <a:off x="3482976" y="2046"/>
              <a:ext cx="1362075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sz="1200" b="1" dirty="0" smtClean="0">
                  <a:solidFill>
                    <a:srgbClr val="3333CC"/>
                  </a:solidFill>
                  <a:latin typeface="Arial" pitchFamily="34" charset="0"/>
                  <a:cs typeface="Times New Roman" pitchFamily="18" charset="0"/>
                </a:rPr>
                <a:t>Grounded mesh blocks  the ions</a:t>
              </a:r>
              <a:endParaRPr lang="pt-PT" sz="1200" b="1" dirty="0" smtClean="0">
                <a:solidFill>
                  <a:srgbClr val="3333CC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pic>
          <p:nvPicPr>
            <p:cNvPr id="322568" name="Picture 8" descr="OpticalGate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88" y="1253"/>
              <a:ext cx="3151188" cy="2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2569" name="Line 9"/>
            <p:cNvSpPr>
              <a:spLocks noChangeShapeType="1"/>
            </p:cNvSpPr>
            <p:nvPr/>
          </p:nvSpPr>
          <p:spPr bwMode="auto">
            <a:xfrm flipH="1" flipV="1">
              <a:off x="2916238" y="2614"/>
              <a:ext cx="719138" cy="408"/>
            </a:xfrm>
            <a:prstGeom prst="line">
              <a:avLst/>
            </a:prstGeom>
            <a:noFill/>
            <a:ln w="12700">
              <a:solidFill>
                <a:srgbClr val="00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 rtl="1" fontAlgn="base">
                <a:spcBef>
                  <a:spcPct val="0"/>
                </a:spcBef>
                <a:spcAft>
                  <a:spcPct val="0"/>
                </a:spcAft>
              </a:pPr>
              <a:endParaRPr lang="en-US" b="1" baseline="3000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endParaRPr>
            </a:p>
          </p:txBody>
        </p:sp>
        <p:sp>
          <p:nvSpPr>
            <p:cNvPr id="322572" name="Line 12"/>
            <p:cNvSpPr>
              <a:spLocks noChangeShapeType="1"/>
            </p:cNvSpPr>
            <p:nvPr/>
          </p:nvSpPr>
          <p:spPr bwMode="auto">
            <a:xfrm flipH="1">
              <a:off x="3333751" y="2192"/>
              <a:ext cx="212725" cy="11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 rtl="1" fontAlgn="base">
                <a:spcBef>
                  <a:spcPct val="0"/>
                </a:spcBef>
                <a:spcAft>
                  <a:spcPct val="0"/>
                </a:spcAft>
              </a:pPr>
              <a:endParaRPr lang="en-US" b="1" baseline="3000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endParaRPr>
            </a:p>
          </p:txBody>
        </p:sp>
        <p:sp>
          <p:nvSpPr>
            <p:cNvPr id="322574" name="Text Box 14"/>
            <p:cNvSpPr txBox="1">
              <a:spLocks noChangeArrowheads="1"/>
            </p:cNvSpPr>
            <p:nvPr/>
          </p:nvSpPr>
          <p:spPr bwMode="auto">
            <a:xfrm>
              <a:off x="1619251" y="1071"/>
              <a:ext cx="141922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pt-PT" b="1" smtClean="0">
                  <a:solidFill>
                    <a:srgbClr val="B2B2B2"/>
                  </a:solidFill>
                  <a:latin typeface="Arial" pitchFamily="34" charset="0"/>
                  <a:cs typeface="Times New Roman" pitchFamily="18" charset="0"/>
                </a:rPr>
                <a:t>radiation</a:t>
              </a:r>
            </a:p>
          </p:txBody>
        </p:sp>
        <p:sp>
          <p:nvSpPr>
            <p:cNvPr id="322566" name="Text Box 6"/>
            <p:cNvSpPr txBox="1">
              <a:spLocks noChangeArrowheads="1"/>
            </p:cNvSpPr>
            <p:nvPr/>
          </p:nvSpPr>
          <p:spPr bwMode="auto">
            <a:xfrm>
              <a:off x="3496972" y="2768"/>
              <a:ext cx="1274763" cy="6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99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sz="1100" b="1" dirty="0" smtClean="0">
                  <a:solidFill>
                    <a:srgbClr val="0099FF"/>
                  </a:solidFill>
                  <a:latin typeface="Arial" pitchFamily="34" charset="0"/>
                  <a:cs typeface="Times New Roman" pitchFamily="18" charset="0"/>
                </a:rPr>
                <a:t>Scintillation light converted to photoelectrons on a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34" charset="0"/>
                  <a:cs typeface="Times New Roman" pitchFamily="18" charset="0"/>
                </a:rPr>
                <a:t> </a:t>
              </a:r>
              <a:r>
                <a:rPr lang="en-GB" sz="1100" b="1" dirty="0" smtClean="0">
                  <a:solidFill>
                    <a:srgbClr val="009900"/>
                  </a:solidFill>
                  <a:latin typeface="Arial" pitchFamily="34" charset="0"/>
                  <a:cs typeface="Times New Roman" pitchFamily="18" charset="0"/>
                </a:rPr>
                <a:t>CsI photocathode</a:t>
              </a:r>
              <a:endParaRPr lang="pt-PT" sz="1100" b="1" dirty="0" smtClean="0">
                <a:solidFill>
                  <a:srgbClr val="009900"/>
                </a:solidFill>
                <a:latin typeface="Arial" pitchFamily="34" charset="0"/>
                <a:cs typeface="Times New Roman" pitchFamily="18" charset="0"/>
              </a:endParaRPr>
            </a:p>
          </p:txBody>
        </p:sp>
        <p:sp>
          <p:nvSpPr>
            <p:cNvPr id="322578" name="Text Box 18"/>
            <p:cNvSpPr txBox="1">
              <a:spLocks noChangeArrowheads="1"/>
            </p:cNvSpPr>
            <p:nvPr/>
          </p:nvSpPr>
          <p:spPr bwMode="auto">
            <a:xfrm>
              <a:off x="3132138" y="1797"/>
              <a:ext cx="650875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rtl="1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en-US" b="1" baseline="-25000" smtClean="0">
                  <a:solidFill>
                    <a:srgbClr val="FF3300"/>
                  </a:solidFill>
                  <a:latin typeface="Arial" pitchFamily="34" charset="0"/>
                  <a:cs typeface="Arial" pitchFamily="34" charset="0"/>
                </a:rPr>
                <a:t>hole</a:t>
              </a:r>
            </a:p>
          </p:txBody>
        </p:sp>
        <p:sp>
          <p:nvSpPr>
            <p:cNvPr id="322579" name="Line 19"/>
            <p:cNvSpPr>
              <a:spLocks noChangeShapeType="1"/>
            </p:cNvSpPr>
            <p:nvPr/>
          </p:nvSpPr>
          <p:spPr bwMode="auto">
            <a:xfrm flipV="1">
              <a:off x="1973" y="1752"/>
              <a:ext cx="0" cy="317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r" rtl="1" fontAlgn="base">
                <a:spcBef>
                  <a:spcPct val="0"/>
                </a:spcBef>
                <a:spcAft>
                  <a:spcPct val="0"/>
                </a:spcAft>
              </a:pPr>
              <a:endParaRPr lang="en-US" b="1" baseline="30000" smtClean="0">
                <a:solidFill>
                  <a:srgbClr val="000000"/>
                </a:solidFill>
                <a:latin typeface="Symbol" pitchFamily="18" charset="2"/>
                <a:cs typeface="Times New Roman" pitchFamily="18" charset="0"/>
              </a:endParaRPr>
            </a:p>
          </p:txBody>
        </p:sp>
      </p:grpSp>
      <p:sp>
        <p:nvSpPr>
          <p:cNvPr id="322584" name="Text Box 24"/>
          <p:cNvSpPr txBox="1">
            <a:spLocks noChangeArrowheads="1"/>
          </p:cNvSpPr>
          <p:nvPr/>
        </p:nvSpPr>
        <p:spPr bwMode="auto">
          <a:xfrm>
            <a:off x="990600" y="640140"/>
            <a:ext cx="7329565" cy="1569660"/>
          </a:xfrm>
          <a:prstGeom prst="rect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Radiation-induced electrons are multiplied in a first element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Avalanche-induced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photons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create photoelectrons on a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CsI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-coated multiplier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photoelectrons 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continue the amplification process in the second element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 transfer of electrons or ions</a:t>
            </a: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between elements: 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 ION BACKFLOW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Avalanche-ions from first elements: blocked with a</a:t>
            </a:r>
            <a:r>
              <a:rPr lang="en-US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patterned electrode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 higher gains, the second element can be followed by additional ones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80182" y="179787"/>
            <a:ext cx="309578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Aveiro</a:t>
            </a:r>
            <a:r>
              <a:rPr lang="en-US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/Coimbra/Weizmann</a:t>
            </a:r>
          </a:p>
        </p:txBody>
      </p:sp>
      <p:sp>
        <p:nvSpPr>
          <p:cNvPr id="26" name="Footer Placeholder 5"/>
          <p:cNvSpPr txBox="1">
            <a:spLocks/>
          </p:cNvSpPr>
          <p:nvPr/>
        </p:nvSpPr>
        <p:spPr>
          <a:xfrm>
            <a:off x="28194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A. Breskin RD51 Zaragoza July 2013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352504"/>
            <a:ext cx="4191000" cy="378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805869" y="2660281"/>
            <a:ext cx="1047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400" kern="0" dirty="0" smtClean="0">
                <a:solidFill>
                  <a:srgbClr val="0000FF"/>
                </a:solidFill>
                <a:latin typeface="Calibri"/>
              </a:rPr>
              <a:t>Charge gain</a:t>
            </a:r>
          </a:p>
          <a:p>
            <a:pPr>
              <a:defRPr/>
            </a:pPr>
            <a:r>
              <a:rPr lang="en-US" sz="1400" kern="0" dirty="0" smtClean="0">
                <a:solidFill>
                  <a:srgbClr val="0000FF"/>
                </a:solidFill>
                <a:latin typeface="Calibri"/>
              </a:rPr>
              <a:t>In MHSP 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681247" y="4025492"/>
            <a:ext cx="149095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kern="0" dirty="0" smtClean="0">
                <a:solidFill>
                  <a:srgbClr val="0000FF"/>
                </a:solidFill>
                <a:latin typeface="Calibri"/>
              </a:rPr>
              <a:t>Photon-induced</a:t>
            </a:r>
          </a:p>
          <a:p>
            <a:pPr>
              <a:defRPr/>
            </a:pPr>
            <a:r>
              <a:rPr lang="en-US" sz="1400" kern="0" dirty="0" smtClean="0">
                <a:solidFill>
                  <a:srgbClr val="0000FF"/>
                </a:solidFill>
                <a:latin typeface="Calibri"/>
              </a:rPr>
              <a:t>Charge gain</a:t>
            </a:r>
          </a:p>
          <a:p>
            <a:pPr>
              <a:defRPr/>
            </a:pPr>
            <a:r>
              <a:rPr lang="en-US" sz="1400" kern="0" dirty="0" smtClean="0">
                <a:solidFill>
                  <a:srgbClr val="0000FF"/>
                </a:solidFill>
                <a:latin typeface="Calibri"/>
              </a:rPr>
              <a:t>In MHSP 2</a:t>
            </a:r>
          </a:p>
          <a:p>
            <a:pPr>
              <a:defRPr/>
            </a:pPr>
            <a:r>
              <a:rPr lang="en-US" sz="1400" b="1" kern="0" dirty="0" smtClean="0">
                <a:solidFill>
                  <a:srgbClr val="FF0000"/>
                </a:solidFill>
                <a:latin typeface="Calibri"/>
              </a:rPr>
              <a:t>RESOLUTION MAINTAINED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06307" y="2352504"/>
            <a:ext cx="881973" cy="307777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 bar Xe</a:t>
            </a:r>
            <a:endParaRPr lang="en-US" sz="1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09335" y="5768025"/>
            <a:ext cx="332256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kern="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VELOSO et al.</a:t>
            </a:r>
            <a:r>
              <a:rPr lang="en-US" sz="1600" b="1" kern="0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en-US" sz="1400" b="1" kern="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2006 </a:t>
            </a:r>
            <a:r>
              <a:rPr lang="en-US" sz="1400" b="1" i="1" kern="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JINST</a:t>
            </a:r>
            <a:r>
              <a:rPr lang="en-US" sz="1400" b="1" kern="0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1 P08003</a:t>
            </a:r>
            <a:endParaRPr lang="en-US" sz="1600" b="1" kern="0" dirty="0" smtClean="0">
              <a:solidFill>
                <a:srgbClr val="008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14607" y="6005557"/>
            <a:ext cx="2909593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kern="0" dirty="0" smtClean="0">
                <a:solidFill>
                  <a:srgbClr val="0000FF"/>
                </a:solidFill>
                <a:latin typeface="Arial"/>
              </a:rPr>
              <a:t>Similar idea</a:t>
            </a:r>
            <a:endParaRPr lang="en-US" sz="1400" b="1" kern="0" dirty="0" smtClean="0">
              <a:solidFill>
                <a:srgbClr val="008000"/>
              </a:solidFill>
              <a:latin typeface="Arial"/>
            </a:endParaRPr>
          </a:p>
          <a:p>
            <a:pPr>
              <a:defRPr/>
            </a:pPr>
            <a:r>
              <a:rPr lang="en-US" sz="1400" b="1" kern="0" dirty="0" smtClean="0">
                <a:solidFill>
                  <a:srgbClr val="008000"/>
                </a:solidFill>
                <a:latin typeface="Arial"/>
              </a:rPr>
              <a:t>Buzulutskov &amp; </a:t>
            </a:r>
            <a:r>
              <a:rPr lang="en-US" sz="1400" b="1" kern="0" dirty="0" err="1" smtClean="0">
                <a:solidFill>
                  <a:srgbClr val="008000"/>
                </a:solidFill>
                <a:latin typeface="Arial"/>
              </a:rPr>
              <a:t>Bondar</a:t>
            </a:r>
            <a:r>
              <a:rPr lang="en-US" sz="1400" i="1" kern="0" dirty="0" smtClean="0">
                <a:solidFill>
                  <a:srgbClr val="008000"/>
                </a:solidFill>
                <a:latin typeface="Arial"/>
              </a:rPr>
              <a:t> </a:t>
            </a:r>
          </a:p>
          <a:p>
            <a:pPr>
              <a:defRPr/>
            </a:pPr>
            <a:r>
              <a:rPr lang="en-US" sz="1400" b="1" kern="0" dirty="0" smtClean="0">
                <a:solidFill>
                  <a:srgbClr val="008000"/>
                </a:solidFill>
                <a:latin typeface="Arial"/>
              </a:rPr>
              <a:t>2006 JINST 1 P08006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62600" y="6211669"/>
            <a:ext cx="3525324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Photon gain in 1 bar Xe ~ 1000</a:t>
            </a:r>
          </a:p>
          <a:p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5638800" y="6534834"/>
            <a:ext cx="33409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kern="0" dirty="0" smtClean="0">
                <a:solidFill>
                  <a:srgbClr val="008000"/>
                </a:solidFill>
                <a:latin typeface="Times-Roman"/>
              </a:rPr>
              <a:t>IEEE TRANs NS, VOL. 56, NO. 3, JUNE 2009</a:t>
            </a:r>
            <a:endParaRPr lang="en-US" sz="3600" kern="0" dirty="0" smtClean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34" name="Slide Number Placeholder 4"/>
          <p:cNvSpPr txBox="1">
            <a:spLocks/>
          </p:cNvSpPr>
          <p:nvPr/>
        </p:nvSpPr>
        <p:spPr>
          <a:xfrm>
            <a:off x="70104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7D764F8-5B25-46C6-8DFF-E622790C9C39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548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061332" y="3505757"/>
            <a:ext cx="1246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THGEM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87624" y="2276872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Mesh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210909" y="4437112"/>
            <a:ext cx="11288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Mesh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40" y="5229200"/>
            <a:ext cx="1706563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6121021" y="3259722"/>
            <a:ext cx="15114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THGEM: 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t=0.4, d=0.3, a=1, h=0.1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363196" y="1492489"/>
            <a:ext cx="4738662" cy="4949867"/>
            <a:chOff x="2363196" y="1492489"/>
            <a:chExt cx="4738662" cy="4949867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3196" y="1492489"/>
              <a:ext cx="4738662" cy="49498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4392332" y="4345806"/>
              <a:ext cx="4347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</a:t>
              </a:r>
              <a:r>
                <a:rPr lang="en-US" sz="2400" b="1" baseline="-250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en-US" sz="24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46" name="Group 21"/>
          <p:cNvGrpSpPr/>
          <p:nvPr/>
        </p:nvGrpSpPr>
        <p:grpSpPr>
          <a:xfrm>
            <a:off x="7018414" y="1908272"/>
            <a:ext cx="1874065" cy="1658716"/>
            <a:chOff x="533400" y="600492"/>
            <a:chExt cx="3157538" cy="2923758"/>
          </a:xfrm>
        </p:grpSpPr>
        <p:pic>
          <p:nvPicPr>
            <p:cNvPr id="49" name="Picture 2" descr="ڹ°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3400" y="1143000"/>
              <a:ext cx="3157538" cy="2381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TextBox 16"/>
            <p:cNvSpPr txBox="1">
              <a:spLocks noChangeArrowheads="1"/>
            </p:cNvSpPr>
            <p:nvPr/>
          </p:nvSpPr>
          <p:spPr bwMode="auto">
            <a:xfrm>
              <a:off x="672474" y="600492"/>
              <a:ext cx="2879391" cy="542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dirty="0">
                  <a:solidFill>
                    <a:prstClr val="black"/>
                  </a:solidFill>
                </a:rPr>
                <a:t>Thickness </a:t>
              </a:r>
              <a:r>
                <a:rPr lang="en-US" sz="1400" dirty="0" smtClean="0">
                  <a:solidFill>
                    <a:prstClr val="black"/>
                  </a:solidFill>
                </a:rPr>
                <a:t>0.4mm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352963" y="258163"/>
            <a:ext cx="64593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Single-THGEM in LXe: Gammas setup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Footer Placeholder 5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A. Breskin RD51 Zaragoza July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D764F8-5B25-46C6-8DFF-E622790C9C3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17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48200" y="1981200"/>
            <a:ext cx="4419600" cy="3288222"/>
            <a:chOff x="1519947" y="1678228"/>
            <a:chExt cx="6096000" cy="4572000"/>
          </a:xfrm>
        </p:grpSpPr>
        <p:pic>
          <p:nvPicPr>
            <p:cNvPr id="9" name="Picture 8" descr="3250_3250_250_0_PMT900_pair3_beautiful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19947" y="1678228"/>
              <a:ext cx="6096000" cy="45720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258453" y="4889168"/>
              <a:ext cx="3306459" cy="10270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THGEM 3.0 kV</a:t>
              </a:r>
            </a:p>
            <a:p>
              <a:r>
                <a:rPr lang="en-US" b="1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b="1" baseline="-25000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top</a:t>
              </a:r>
              <a:r>
                <a:rPr lang="en-US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= 0, </a:t>
              </a:r>
              <a:r>
                <a:rPr lang="en-US" b="1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b="1" baseline="-25000" dirty="0" err="1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drift</a:t>
              </a:r>
              <a:r>
                <a:rPr lang="en-US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= 1 kV/cm</a:t>
              </a:r>
              <a:endPara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0" name="Title 1"/>
          <p:cNvSpPr txBox="1">
            <a:spLocks/>
          </p:cNvSpPr>
          <p:nvPr/>
        </p:nvSpPr>
        <p:spPr>
          <a:xfrm>
            <a:off x="457200" y="152400"/>
            <a:ext cx="8229600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THGEM immersed in LXe: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electroluminescence events - </a:t>
            </a:r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Gammas</a:t>
            </a: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12" name="Footer Placeholder 5"/>
          <p:cNvSpPr txBox="1">
            <a:spLocks/>
          </p:cNvSpPr>
          <p:nvPr/>
        </p:nvSpPr>
        <p:spPr>
          <a:xfrm>
            <a:off x="3098558" y="646074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A. Breskin RD51 Zaragoza July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6035189"/>
            <a:ext cx="225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LXe purity unknown</a:t>
            </a:r>
          </a:p>
        </p:txBody>
      </p:sp>
      <p:pic>
        <p:nvPicPr>
          <p:cNvPr id="11" name="Picture 10" descr="2750_2750_250_0_PMT900_pai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7005" y="1973662"/>
            <a:ext cx="4394347" cy="32957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302722" y="4214336"/>
            <a:ext cx="23548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THGEM 2.5 kV</a:t>
            </a:r>
          </a:p>
          <a:p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b="1" baseline="-2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0, </a:t>
            </a:r>
            <a:r>
              <a:rPr lang="en-US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b="1" baseline="-2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</a:t>
            </a: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1 kV/cm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2400" y="5269468"/>
            <a:ext cx="4098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THGEM: t=0.4, d=0.3, a=1, h=0.1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772400" y="1310481"/>
            <a:ext cx="304800" cy="8231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596336" y="1310481"/>
            <a:ext cx="1400255" cy="369332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May 29 2013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6299" y="2742736"/>
            <a:ext cx="53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C68F5"/>
                </a:solidFill>
                <a:effectLst/>
                <a:uLnTx/>
                <a:uFillTx/>
              </a:rPr>
              <a:t>S1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83357" y="2742736"/>
            <a:ext cx="53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C68F5"/>
                </a:solidFill>
                <a:effectLst/>
                <a:uLnTx/>
                <a:uFillTx/>
              </a:rPr>
              <a:t>S2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16149" y="2916351"/>
            <a:ext cx="53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C68F5"/>
                </a:solidFill>
                <a:effectLst/>
                <a:uLnTx/>
                <a:uFillTx/>
              </a:rPr>
              <a:t>S1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05600" y="2913275"/>
            <a:ext cx="537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C68F5"/>
                </a:solidFill>
                <a:effectLst/>
                <a:uLnTx/>
                <a:uFillTx/>
              </a:rPr>
              <a:t>S2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886998" y="5438745"/>
            <a:ext cx="19152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1" dirty="0">
                <a:solidFill>
                  <a:srgbClr val="0000FF"/>
                </a:solidFill>
              </a:rPr>
              <a:t>E</a:t>
            </a:r>
            <a:r>
              <a:rPr lang="en-US" sz="2000" b="1" baseline="-25000" dirty="0">
                <a:solidFill>
                  <a:srgbClr val="0000FF"/>
                </a:solidFill>
              </a:rPr>
              <a:t>THGEM</a:t>
            </a:r>
            <a:r>
              <a:rPr lang="en-US" sz="2000" b="1" dirty="0">
                <a:solidFill>
                  <a:srgbClr val="0000FF"/>
                </a:solidFill>
              </a:rPr>
              <a:t>~70kV/cm</a:t>
            </a:r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D764F8-5B25-46C6-8DFF-E622790C9C3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05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103607" y="3532819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THGEM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31599" y="2132856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Cathode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340954" y="430511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Mesh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38120" y="5013176"/>
            <a:ext cx="1686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Hamamatsu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R6041-06 2” </a:t>
            </a:r>
            <a:r>
              <a:rPr lang="en-US" dirty="0" err="1" smtClean="0">
                <a:solidFill>
                  <a:prstClr val="black"/>
                </a:solidFill>
              </a:rPr>
              <a:t>dia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52963" y="258163"/>
            <a:ext cx="6117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Single-THGEM in LXe: Alphas setup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677" y="1290879"/>
            <a:ext cx="3536509" cy="4368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5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A. Breskin RD51 Zaragoza July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D764F8-5B25-46C6-8DFF-E622790C9C3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873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77287" y="-51375"/>
            <a:ext cx="662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THGEM immersed in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LXe: </a:t>
            </a:r>
            <a:r>
              <a:rPr lang="en-US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Alphas</a:t>
            </a:r>
            <a:endParaRPr lang="en-US" sz="3200" dirty="0">
              <a:solidFill>
                <a:srgbClr val="7030A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3400" y="457200"/>
            <a:ext cx="7848600" cy="6096000"/>
            <a:chOff x="990600" y="685800"/>
            <a:chExt cx="7391400" cy="5504428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685800"/>
              <a:ext cx="7391400" cy="55044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105400" y="4064015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68F5"/>
                  </a:solidFill>
                  <a:effectLst/>
                  <a:uLnTx/>
                  <a:uFillTx/>
                </a:rPr>
                <a:t>S1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77287" y="4038600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68F5"/>
                  </a:solidFill>
                  <a:effectLst/>
                  <a:uLnTx/>
                  <a:uFillTx/>
                </a:rPr>
                <a:t>S1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105400" y="1219200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68F5"/>
                  </a:solidFill>
                  <a:effectLst/>
                  <a:uLnTx/>
                  <a:uFillTx/>
                </a:rPr>
                <a:t>S1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24200" y="5105400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C68F5"/>
                  </a:solidFill>
                </a:rPr>
                <a:t>S2</a:t>
              </a:r>
              <a:endParaRPr lang="en-US" sz="2800" b="1" dirty="0">
                <a:solidFill>
                  <a:srgbClr val="FC68F5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95150" y="5029200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C68F5"/>
                  </a:solidFill>
                </a:rPr>
                <a:t>S2</a:t>
              </a:r>
              <a:endParaRPr lang="en-US" sz="2800" b="1" dirty="0">
                <a:solidFill>
                  <a:srgbClr val="FC68F5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05600" y="2209800"/>
              <a:ext cx="5373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C68F5"/>
                  </a:solidFill>
                </a:rPr>
                <a:t>S2</a:t>
              </a:r>
              <a:endParaRPr lang="en-US" sz="2800" b="1" dirty="0">
                <a:solidFill>
                  <a:srgbClr val="FC68F5"/>
                </a:solidFill>
              </a:endParaRPr>
            </a:p>
          </p:txBody>
        </p:sp>
      </p:grp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764032" y="71269"/>
            <a:ext cx="1300356" cy="369332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July 4, 2013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334" y="6488668"/>
            <a:ext cx="205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LXe purity unknown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E7D764F8-5B25-46C6-8DFF-E622790C9C39}" type="slidenum">
              <a:rPr lang="en-US" smtClean="0"/>
              <a:t>18</a:t>
            </a:fld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691987" y="2524384"/>
            <a:ext cx="19152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E</a:t>
            </a:r>
            <a:r>
              <a:rPr kumimoji="0" lang="en-US" sz="20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THGEM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</a:rPr>
              <a:t>~70kV/cm</a:t>
            </a:r>
          </a:p>
        </p:txBody>
      </p:sp>
    </p:spTree>
    <p:extLst>
      <p:ext uri="{BB962C8B-B14F-4D97-AF65-F5344CB8AC3E}">
        <p14:creationId xmlns:p14="http://schemas.microsoft.com/office/powerpoint/2010/main" val="405407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&amp; To-do list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380" y="457200"/>
            <a:ext cx="8959755" cy="5943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A revived interest in </a:t>
            </a:r>
            <a:r>
              <a:rPr lang="en-US" sz="2000" b="1" dirty="0" smtClean="0">
                <a:solidFill>
                  <a:srgbClr val="0000FF"/>
                </a:solidFill>
              </a:rPr>
              <a:t>single-phase </a:t>
            </a:r>
            <a:r>
              <a:rPr lang="en-US" sz="2000" dirty="0" smtClean="0"/>
              <a:t>Noble Liquid Detectors for large-volume systems.</a:t>
            </a:r>
          </a:p>
          <a:p>
            <a:r>
              <a:rPr lang="en-US" sz="2000" dirty="0" smtClean="0"/>
              <a:t>A new concept proposed: scintillation (S1) &amp; ionization (S2) recording with </a:t>
            </a:r>
            <a:r>
              <a:rPr lang="en-US" sz="2000" b="1" dirty="0" smtClean="0">
                <a:solidFill>
                  <a:srgbClr val="0000FF"/>
                </a:solidFill>
              </a:rPr>
              <a:t>single</a:t>
            </a:r>
            <a:r>
              <a:rPr lang="en-US" sz="2000" dirty="0" smtClean="0"/>
              <a:t> immersed </a:t>
            </a:r>
            <a:r>
              <a:rPr lang="en-US" sz="2000" b="1" dirty="0" smtClean="0">
                <a:solidFill>
                  <a:srgbClr val="0000FF"/>
                </a:solidFill>
              </a:rPr>
              <a:t>Liquid Hole Multipliers – LHM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First S1 &amp; S2 signals recorded with 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sz="2000" b="1" dirty="0" smtClean="0">
                <a:solidFill>
                  <a:srgbClr val="0000FF"/>
                </a:solidFill>
                <a:latin typeface="Symbol" pitchFamily="18" charset="2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</a:rPr>
              <a:t>and</a:t>
            </a:r>
            <a:r>
              <a:rPr lang="en-US" sz="2000" b="1" dirty="0" smtClean="0">
                <a:solidFill>
                  <a:srgbClr val="0000FF"/>
                </a:solidFill>
                <a:latin typeface="Symbol" pitchFamily="18" charset="2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000" b="1" dirty="0" smtClean="0">
                <a:solidFill>
                  <a:srgbClr val="0000FF"/>
                </a:solidFill>
                <a:latin typeface="Symbol" pitchFamily="18" charset="2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+mj-lt"/>
              </a:rPr>
              <a:t>in</a:t>
            </a:r>
            <a:r>
              <a:rPr lang="en-US" sz="2000" b="1" dirty="0" smtClean="0">
                <a:solidFill>
                  <a:srgbClr val="0000FF"/>
                </a:solidFill>
                <a:latin typeface="Symbol" pitchFamily="18" charset="2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THGEM in LXe </a:t>
            </a:r>
            <a:r>
              <a:rPr lang="en-US" sz="2000" dirty="0" smtClean="0">
                <a:solidFill>
                  <a:srgbClr val="0000FF"/>
                </a:solidFill>
              </a:rPr>
              <a:t>(unknown purity)</a:t>
            </a:r>
          </a:p>
          <a:p>
            <a:r>
              <a:rPr lang="en-US" sz="2000" dirty="0" smtClean="0"/>
              <a:t>Applications beyond DM searches!</a:t>
            </a:r>
          </a:p>
          <a:p>
            <a:pPr marL="0" indent="0">
              <a:buNone/>
            </a:pPr>
            <a:r>
              <a:rPr lang="en-US" sz="2000" b="1" dirty="0" smtClean="0"/>
              <a:t>Concept needs validation:</a:t>
            </a:r>
          </a:p>
          <a:p>
            <a:r>
              <a:rPr lang="en-US" sz="2000" dirty="0" smtClean="0"/>
              <a:t>Purity effects</a:t>
            </a:r>
          </a:p>
          <a:p>
            <a:r>
              <a:rPr lang="en-US" sz="2000" dirty="0" smtClean="0"/>
              <a:t>THGEM charge &amp; light Gain in LXe vs. hole-geometry</a:t>
            </a:r>
          </a:p>
          <a:p>
            <a:r>
              <a:rPr lang="en-US" sz="2000" dirty="0" smtClean="0"/>
              <a:t>Electron collection efficiency into holes in liquid phase</a:t>
            </a:r>
          </a:p>
          <a:p>
            <a:r>
              <a:rPr lang="en-US" sz="2000" dirty="0"/>
              <a:t>Photon &amp; electron yields in </a:t>
            </a:r>
            <a:r>
              <a:rPr lang="en-US" sz="2000" dirty="0" smtClean="0"/>
              <a:t>CsI-coated cascaded THGEM</a:t>
            </a:r>
          </a:p>
          <a:p>
            <a:r>
              <a:rPr lang="en-US" sz="2000" dirty="0" smtClean="0"/>
              <a:t>Resolutions: E, t</a:t>
            </a:r>
          </a:p>
          <a:p>
            <a:r>
              <a:rPr lang="en-US" sz="2000" dirty="0" smtClean="0"/>
              <a:t>Feedback suppression </a:t>
            </a:r>
          </a:p>
          <a:p>
            <a:r>
              <a:rPr lang="en-US" sz="2000" dirty="0" smtClean="0"/>
              <a:t>S1/S2 Readout: pads vs. optical (GPM, others)</a:t>
            </a:r>
          </a:p>
          <a:p>
            <a:r>
              <a:rPr lang="en-US" sz="2000" dirty="0" smtClean="0"/>
              <a:t>Radio-clean electrodes</a:t>
            </a:r>
            <a:endParaRPr lang="en-US" sz="2100" dirty="0" smtClean="0"/>
          </a:p>
          <a:p>
            <a:pPr marL="0" indent="0" algn="ctr">
              <a:buNone/>
            </a:pPr>
            <a:r>
              <a:rPr lang="en-US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Intense </a:t>
            </a:r>
            <a:r>
              <a:rPr lang="en-US" sz="21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in course on both GPM &amp; </a:t>
            </a:r>
            <a:r>
              <a:rPr lang="en-US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LHM</a:t>
            </a:r>
          </a:p>
          <a:p>
            <a:pPr marL="0" indent="0" algn="ctr">
              <a:buNone/>
            </a:pPr>
            <a:r>
              <a:rPr lang="en-US" sz="21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Wonderful opportunities for the younger generation!</a:t>
            </a:r>
          </a:p>
          <a:p>
            <a:pPr marL="0" indent="0">
              <a:buNone/>
            </a:pPr>
            <a:endParaRPr lang="en-US" sz="2100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100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2100" b="1" dirty="0" smtClean="0">
              <a:solidFill>
                <a:srgbClr val="0000FF"/>
              </a:solidFill>
            </a:endParaRPr>
          </a:p>
          <a:p>
            <a:endParaRPr lang="en-US" sz="2100" dirty="0"/>
          </a:p>
          <a:p>
            <a:endParaRPr lang="en-US" sz="21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6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5411" y="5031769"/>
            <a:ext cx="876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i="1" dirty="0" smtClean="0"/>
              <a:t>A </a:t>
            </a:r>
            <a:r>
              <a:rPr lang="en-US" sz="1600" b="1" i="1" dirty="0"/>
              <a:t>two-phase TPC</a:t>
            </a:r>
            <a:r>
              <a:rPr lang="en-US" sz="1600" i="1" dirty="0"/>
              <a:t>. WIMPs interact with noble liquid; primary scintillation (S1) is detected by bottom PMTs immersed in liquid. Ionization-electrons from the liquid are extracted under electric fields (E</a:t>
            </a:r>
            <a:r>
              <a:rPr lang="en-US" sz="1600" i="1" baseline="-25000" dirty="0"/>
              <a:t>d</a:t>
            </a:r>
            <a:r>
              <a:rPr lang="en-US" sz="1600" i="1" dirty="0"/>
              <a:t>, and </a:t>
            </a:r>
            <a:r>
              <a:rPr lang="en-US" sz="1600" i="1" dirty="0" err="1"/>
              <a:t>E</a:t>
            </a:r>
            <a:r>
              <a:rPr lang="en-US" sz="1600" i="1" baseline="-25000" dirty="0" err="1"/>
              <a:t>g</a:t>
            </a:r>
            <a:r>
              <a:rPr lang="en-US" sz="1600" i="1" dirty="0"/>
              <a:t>) into the saturated-vapor above liquid; they induce electroluminescence in the gas phase – detected with the top PMTs (S2). The ratio S2/S1 provides means for discriminating gamma background from WIMPs recoils, due to the different scintillation-to-ionization ratio of </a:t>
            </a:r>
            <a:r>
              <a:rPr lang="en-US" sz="1600" i="1" dirty="0" smtClean="0"/>
              <a:t>nuclear </a:t>
            </a:r>
            <a:r>
              <a:rPr lang="en-US" sz="1600" i="1" dirty="0"/>
              <a:t>and electronic recoils</a:t>
            </a:r>
            <a:r>
              <a:rPr lang="he-IL" sz="1600" i="1" dirty="0"/>
              <a:t>.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19531" y="134630"/>
            <a:ext cx="66287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CLASSICAL DUAL-PHASE NOBLE-LIQUID TPC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56" y="840769"/>
            <a:ext cx="6026109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99964" y="1168362"/>
            <a:ext cx="29884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Present: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XENON100, ZEPLIN, LUX….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Under design: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XENON1ton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36469" y="2667000"/>
            <a:ext cx="2915436" cy="169277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5318FA"/>
                </a:solidFill>
              </a:rPr>
              <a:t>Future: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MULTI-TON (e.g. Darwin):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COST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STABILITY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THRESHOLD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88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Dual-phase TPC with GPM* S2 sensor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5486400"/>
            <a:ext cx="8305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dirty="0" smtClean="0"/>
              <a:t>A proposed concept of a dual-phase DM detector. A large-area Gaseous Photo-Multiplier (</a:t>
            </a:r>
            <a:r>
              <a:rPr lang="en-US" sz="1400" b="1" dirty="0" smtClean="0">
                <a:solidFill>
                  <a:srgbClr val="FF0000"/>
                </a:solidFill>
              </a:rPr>
              <a:t>GPM</a:t>
            </a:r>
            <a:r>
              <a:rPr lang="en-US" sz="1400" dirty="0" smtClean="0"/>
              <a:t>) (operated with a counting gas) is located in the saturated gas-phase of the TPC; it records, through a UV-window, and localizes the copious electroluminescence S2 photons induced by the drifting ionization electrons extracted from liquid. In this concept, the feeble primary scintillation S1 signals are preferably measured with vacuum-PMTs immersed in LXe. </a:t>
            </a:r>
            <a:endParaRPr lang="en-US" sz="14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741680"/>
            <a:ext cx="5398770" cy="49733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91200" y="673027"/>
            <a:ext cx="3196068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*GPM: Gaseous Photomultiplier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609600"/>
            <a:ext cx="918841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GPM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3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114800" y="857693"/>
            <a:ext cx="533400" cy="2751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0343" y="4621143"/>
            <a:ext cx="245971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R&amp;D in course @ WIS</a:t>
            </a:r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Within DARWIN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90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99" y="3969875"/>
            <a:ext cx="2978487" cy="159494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5" y="762000"/>
            <a:ext cx="53883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THGEMGainCor_Ne_90_F4_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6"/>
          <a:stretch>
            <a:fillRect/>
          </a:stretch>
        </p:blipFill>
        <p:spPr bwMode="auto">
          <a:xfrm>
            <a:off x="5396162" y="368404"/>
            <a:ext cx="3202753" cy="2803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371600" y="-31865"/>
            <a:ext cx="5638800" cy="87006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LXe-TPC/GPM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7638" y="152400"/>
            <a:ext cx="2172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Nantes/Weizmann</a:t>
            </a:r>
            <a:endParaRPr lang="en-US" sz="2000" b="1" dirty="0">
              <a:solidFill>
                <a:srgbClr val="008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953000" y="3444949"/>
            <a:ext cx="4191000" cy="3224042"/>
            <a:chOff x="853980" y="1316613"/>
            <a:chExt cx="5993104" cy="4779387"/>
          </a:xfrm>
        </p:grpSpPr>
        <p:grpSp>
          <p:nvGrpSpPr>
            <p:cNvPr id="20" name="Group 19"/>
            <p:cNvGrpSpPr/>
            <p:nvPr/>
          </p:nvGrpSpPr>
          <p:grpSpPr>
            <a:xfrm>
              <a:off x="853980" y="1316613"/>
              <a:ext cx="5715000" cy="4779387"/>
              <a:chOff x="4065588" y="1717674"/>
              <a:chExt cx="5078412" cy="3800475"/>
            </a:xfrm>
          </p:grpSpPr>
          <p:pic>
            <p:nvPicPr>
              <p:cNvPr id="25" name="Image 8" descr="THGEMPIMMICRO_Ne_90_CF4_10_LXeT2_50Ohms.gif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30" r="7442"/>
              <a:stretch>
                <a:fillRect/>
              </a:stretch>
            </p:blipFill>
            <p:spPr bwMode="auto">
              <a:xfrm>
                <a:off x="4065588" y="1717674"/>
                <a:ext cx="5078412" cy="3800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Rectangle 25"/>
              <p:cNvSpPr>
                <a:spLocks noChangeArrowheads="1"/>
              </p:cNvSpPr>
              <p:nvPr/>
            </p:nvSpPr>
            <p:spPr bwMode="auto">
              <a:xfrm>
                <a:off x="5640388" y="3816350"/>
                <a:ext cx="919162" cy="560388"/>
              </a:xfrm>
              <a:prstGeom prst="rect">
                <a:avLst/>
              </a:prstGeom>
              <a:noFill/>
              <a:ln w="34925" algn="ctr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1" name="Oval 20"/>
            <p:cNvSpPr/>
            <p:nvPr/>
          </p:nvSpPr>
          <p:spPr>
            <a:xfrm>
              <a:off x="4995429" y="1752600"/>
              <a:ext cx="761999" cy="684348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21807" y="2232340"/>
              <a:ext cx="947174" cy="547505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D38F1"/>
                  </a:solidFill>
                  <a:effectLst/>
                  <a:uLnTx/>
                  <a:uFillTx/>
                </a:rPr>
                <a:t>171K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D38F1"/>
                </a:solidFill>
                <a:effectLst/>
                <a:uLnTx/>
                <a:uFillTx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955062" y="1684834"/>
              <a:ext cx="612499" cy="547505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D38F1"/>
                  </a:solidFill>
                  <a:effectLst/>
                  <a:uLnTx/>
                  <a:uFillTx/>
                </a:rPr>
                <a:t>RT</a:t>
              </a:r>
              <a:endPara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D38F1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TextBox 27"/>
            <p:cNvSpPr txBox="1">
              <a:spLocks noChangeArrowheads="1"/>
            </p:cNvSpPr>
            <p:nvPr/>
          </p:nvSpPr>
          <p:spPr bwMode="auto">
            <a:xfrm>
              <a:off x="6039741" y="1501643"/>
              <a:ext cx="807343" cy="593131"/>
            </a:xfrm>
            <a:prstGeom prst="rect">
              <a:avLst/>
            </a:prstGeom>
            <a:solidFill>
              <a:srgbClr val="F79646">
                <a:lumMod val="40000"/>
                <a:lumOff val="60000"/>
              </a:srgbClr>
            </a:solidFill>
            <a:ln>
              <a:solidFill>
                <a:srgbClr val="0D38F1"/>
              </a:solidFill>
            </a:ln>
          </p:spPr>
          <p:txBody>
            <a:bodyPr wrap="none">
              <a:spAutoFit/>
            </a:bodyPr>
            <a:lstStyle>
              <a:lvl1pPr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D38F1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10</a:t>
              </a:r>
              <a:r>
                <a:rPr kumimoji="0" lang="en-US" sz="20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D38F1"/>
                  </a:solidFill>
                  <a:effectLst/>
                  <a:uLnTx/>
                  <a:uFillTx/>
                  <a:latin typeface="Arial" charset="0"/>
                  <a:cs typeface="Arial" charset="0"/>
                </a:rPr>
                <a:t>7</a:t>
              </a:r>
              <a:endParaRPr kumimoji="0" lang="en-US" sz="2000" b="1" i="0" u="none" strike="noStrike" kern="0" cap="none" spc="0" normalizeH="0" baseline="30000" noProof="0" dirty="0">
                <a:ln>
                  <a:noFill/>
                </a:ln>
                <a:solidFill>
                  <a:srgbClr val="0D38F1"/>
                </a:solidFill>
                <a:effectLst/>
                <a:uLnTx/>
                <a:uFillTx/>
                <a:latin typeface="Arial" charset="0"/>
                <a:cs typeface="Arial" charset="0"/>
              </a:endParaRPr>
            </a:p>
          </p:txBody>
        </p:sp>
      </p:grpSp>
      <p:sp>
        <p:nvSpPr>
          <p:cNvPr id="27" name="TextBox 27"/>
          <p:cNvSpPr txBox="1">
            <a:spLocks noChangeArrowheads="1"/>
          </p:cNvSpPr>
          <p:nvPr/>
        </p:nvSpPr>
        <p:spPr bwMode="auto">
          <a:xfrm>
            <a:off x="8503222" y="1143000"/>
            <a:ext cx="564578" cy="40011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rgbClr val="0D38F1"/>
            </a:solidFill>
          </a:ln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D38F1"/>
                </a:solidFill>
                <a:effectLst/>
                <a:uLnTx/>
                <a:uFillTx/>
                <a:latin typeface="Arial" charset="0"/>
                <a:cs typeface="Arial" charset="0"/>
              </a:rPr>
              <a:t>10</a:t>
            </a:r>
            <a:r>
              <a:rPr kumimoji="0" lang="en-US" sz="20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D38F1"/>
                </a:solidFill>
                <a:effectLst/>
                <a:uLnTx/>
                <a:uFillTx/>
                <a:latin typeface="Arial" charset="0"/>
                <a:cs typeface="Arial" charset="0"/>
              </a:rPr>
              <a:t>4</a:t>
            </a:r>
            <a:endParaRPr kumimoji="0" lang="en-US" sz="2000" b="1" i="0" u="none" strike="noStrike" kern="0" cap="none" spc="0" normalizeH="0" baseline="30000" noProof="0" dirty="0">
              <a:ln>
                <a:noFill/>
              </a:ln>
              <a:solidFill>
                <a:srgbClr val="0D38F1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07155" y="729734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1-THGEM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21704" y="2362200"/>
            <a:ext cx="662362" cy="369332"/>
          </a:xfrm>
          <a:prstGeom prst="rect">
            <a:avLst/>
          </a:prstGeom>
          <a:solidFill>
            <a:srgbClr val="4BACC6">
              <a:lumMod val="40000"/>
              <a:lumOff val="6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D38F1"/>
                </a:solidFill>
                <a:effectLst/>
                <a:uLnTx/>
                <a:uFillTx/>
              </a:rPr>
              <a:t>171K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D38F1"/>
              </a:solidFill>
              <a:effectLst/>
              <a:uLnTx/>
              <a:uFillTx/>
            </a:endParaRPr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65" y="3878007"/>
            <a:ext cx="2328780" cy="152547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H="1">
            <a:off x="1373704" y="3171715"/>
            <a:ext cx="150296" cy="70629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124200" y="3171715"/>
            <a:ext cx="304800" cy="70629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0" name="TextBox 10239"/>
          <p:cNvSpPr txBox="1"/>
          <p:nvPr/>
        </p:nvSpPr>
        <p:spPr>
          <a:xfrm>
            <a:off x="457200" y="6096000"/>
            <a:ext cx="2710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Duval 2011 JINST 6 P04007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241" name="TextBox 10240"/>
          <p:cNvSpPr txBox="1"/>
          <p:nvPr/>
        </p:nvSpPr>
        <p:spPr>
          <a:xfrm>
            <a:off x="1593989" y="5463007"/>
            <a:ext cx="173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173K, 1100mbar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4</a:t>
            </a:fld>
            <a:endParaRPr lang="en-US"/>
          </a:p>
        </p:txBody>
      </p:sp>
      <p:sp>
        <p:nvSpPr>
          <p:cNvPr id="2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4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611065"/>
            <a:ext cx="4683407" cy="368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35896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354"/>
            <a:ext cx="9144000" cy="71535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+mn-ea"/>
                <a:cs typeface="+mn-cs"/>
              </a:rPr>
              <a:t>WIS Liquid Xenon (WILiX) R&amp;D facility</a:t>
            </a:r>
            <a:endParaRPr lang="en-US" sz="32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35896" y="1700808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1126951"/>
            <a:ext cx="3181350" cy="568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" name="Group 30"/>
          <p:cNvGrpSpPr/>
          <p:nvPr/>
        </p:nvGrpSpPr>
        <p:grpSpPr>
          <a:xfrm>
            <a:off x="336781" y="1404797"/>
            <a:ext cx="3321630" cy="1410140"/>
            <a:chOff x="336781" y="1404797"/>
            <a:chExt cx="3321630" cy="1410140"/>
          </a:xfrm>
        </p:grpSpPr>
        <p:sp>
          <p:nvSpPr>
            <p:cNvPr id="14" name="Line Callout 1 13"/>
            <p:cNvSpPr/>
            <p:nvPr/>
          </p:nvSpPr>
          <p:spPr>
            <a:xfrm>
              <a:off x="2362267" y="2454897"/>
              <a:ext cx="1296144" cy="360040"/>
            </a:xfrm>
            <a:prstGeom prst="borderCallout1">
              <a:avLst>
                <a:gd name="adj1" fmla="val 101362"/>
                <a:gd name="adj2" fmla="val 13734"/>
                <a:gd name="adj3" fmla="val 399600"/>
                <a:gd name="adj4" fmla="val -35511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</a:rPr>
                <a:t>GPM load-lock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sp>
          <p:nvSpPr>
            <p:cNvPr id="15" name="Line Callout 1 14"/>
            <p:cNvSpPr/>
            <p:nvPr/>
          </p:nvSpPr>
          <p:spPr>
            <a:xfrm>
              <a:off x="336781" y="1404797"/>
              <a:ext cx="1152128" cy="648072"/>
            </a:xfrm>
            <a:prstGeom prst="borderCallout1">
              <a:avLst>
                <a:gd name="adj1" fmla="val 96864"/>
                <a:gd name="adj2" fmla="val 61788"/>
                <a:gd name="adj3" fmla="val 193477"/>
                <a:gd name="adj4" fmla="val 120922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</a:rPr>
                <a:t>GPM guide, gas, cables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79512" y="2780928"/>
            <a:ext cx="4896544" cy="648072"/>
            <a:chOff x="179512" y="2780928"/>
            <a:chExt cx="4896544" cy="648072"/>
          </a:xfrm>
        </p:grpSpPr>
        <p:sp>
          <p:nvSpPr>
            <p:cNvPr id="16" name="Line Callout 1 15"/>
            <p:cNvSpPr/>
            <p:nvPr/>
          </p:nvSpPr>
          <p:spPr>
            <a:xfrm>
              <a:off x="3275856" y="3068960"/>
              <a:ext cx="1800200" cy="360040"/>
            </a:xfrm>
            <a:prstGeom prst="borderCallout1">
              <a:avLst>
                <a:gd name="adj1" fmla="val 101362"/>
                <a:gd name="adj2" fmla="val 13734"/>
                <a:gd name="adj3" fmla="val 245008"/>
                <a:gd name="adj4" fmla="val -25532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</a:rPr>
                <a:t>Xe heat exchanger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sp>
          <p:nvSpPr>
            <p:cNvPr id="20" name="Line Callout 1 19"/>
            <p:cNvSpPr/>
            <p:nvPr/>
          </p:nvSpPr>
          <p:spPr>
            <a:xfrm>
              <a:off x="179512" y="2780928"/>
              <a:ext cx="1143744" cy="360040"/>
            </a:xfrm>
            <a:prstGeom prst="borderCallout1">
              <a:avLst>
                <a:gd name="adj1" fmla="val 94001"/>
                <a:gd name="adj2" fmla="val 62398"/>
                <a:gd name="adj3" fmla="val 263412"/>
                <a:gd name="adj4" fmla="val 86859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US" sz="1600" dirty="0" smtClean="0">
                  <a:solidFill>
                    <a:prstClr val="black"/>
                  </a:solidFill>
                </a:rPr>
                <a:t>Xe liquefier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26" name="Line Callout 1 25"/>
          <p:cNvSpPr/>
          <p:nvPr/>
        </p:nvSpPr>
        <p:spPr>
          <a:xfrm>
            <a:off x="320148" y="4796599"/>
            <a:ext cx="649670" cy="360040"/>
          </a:xfrm>
          <a:prstGeom prst="borderCallout1">
            <a:avLst>
              <a:gd name="adj1" fmla="val 101363"/>
              <a:gd name="adj2" fmla="val 72614"/>
              <a:gd name="adj3" fmla="val 204520"/>
              <a:gd name="adj4" fmla="val 21089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TPC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3" name="Content Placeholder 22"/>
          <p:cNvSpPr txBox="1">
            <a:spLocks noGrp="1"/>
          </p:cNvSpPr>
          <p:nvPr>
            <p:ph idx="1"/>
          </p:nvPr>
        </p:nvSpPr>
        <p:spPr>
          <a:xfrm>
            <a:off x="2411893" y="1441173"/>
            <a:ext cx="6162259" cy="707886"/>
          </a:xfrm>
          <a:prstGeom prst="rect">
            <a:avLst/>
          </a:prstGeom>
          <a:solidFill>
            <a:srgbClr val="FFFFCC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0">
              <a:buNone/>
            </a:pPr>
            <a:r>
              <a:rPr lang="en-US" sz="2000" u="sng" dirty="0" smtClean="0">
                <a:solidFill>
                  <a:schemeClr val="tx2"/>
                </a:solidFill>
              </a:rPr>
              <a:t>Basic consideration</a:t>
            </a:r>
            <a:r>
              <a:rPr lang="en-US" sz="2000" dirty="0" smtClean="0">
                <a:solidFill>
                  <a:schemeClr val="tx2"/>
                </a:solidFill>
              </a:rPr>
              <a:t>: allow frequent modifications in GPM without breaking the LXe equilibrium state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4267200"/>
            <a:ext cx="646331" cy="369332"/>
          </a:xfrm>
          <a:prstGeom prst="rect">
            <a:avLst/>
          </a:prstGeom>
          <a:solidFill>
            <a:srgbClr val="FFFF00"/>
          </a:solidFill>
          <a:ln w="19050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GPM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747594" y="4636532"/>
            <a:ext cx="1528262" cy="664676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EDCD4-09B6-4BE7-9933-B46648C5805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2971800" y="5589240"/>
            <a:ext cx="1800200" cy="360040"/>
          </a:xfrm>
          <a:prstGeom prst="borderCallout1">
            <a:avLst>
              <a:gd name="adj1" fmla="val 46151"/>
              <a:gd name="adj2" fmla="val -989"/>
              <a:gd name="adj3" fmla="val 94868"/>
              <a:gd name="adj4" fmla="val -2435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Vacuum insulation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2" name="Line Callout 1 11"/>
          <p:cNvSpPr/>
          <p:nvPr/>
        </p:nvSpPr>
        <p:spPr>
          <a:xfrm>
            <a:off x="2971800" y="4941168"/>
            <a:ext cx="1800200" cy="360040"/>
          </a:xfrm>
          <a:prstGeom prst="borderCallout1">
            <a:avLst>
              <a:gd name="adj1" fmla="val 97682"/>
              <a:gd name="adj2" fmla="val 1219"/>
              <a:gd name="adj3" fmla="val 207651"/>
              <a:gd name="adj4" fmla="val -4442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US" sz="1600" dirty="0" smtClean="0">
                <a:solidFill>
                  <a:prstClr val="black"/>
                </a:solidFill>
              </a:rPr>
              <a:t>Inner chamber (LXe)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32" name="Footer Placeholder 5"/>
          <p:cNvSpPr txBox="1">
            <a:spLocks/>
          </p:cNvSpPr>
          <p:nvPr/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A. Breskin RD51 Zaragoza July 2013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563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Towards single-phase TPCs?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Technically simpler?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Sufficient signals?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L</a:t>
            </a:r>
            <a:r>
              <a:rPr lang="en-US" sz="2800" b="1" dirty="0" smtClean="0">
                <a:solidFill>
                  <a:srgbClr val="0000FF"/>
                </a:solidFill>
                <a:sym typeface="Wingdings" pitchFamily="2" charset="2"/>
              </a:rPr>
              <a:t>ower thresholds?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r>
              <a:rPr lang="en-US" sz="2800" b="1" dirty="0" smtClean="0">
                <a:solidFill>
                  <a:srgbClr val="0000FF"/>
                </a:solidFill>
              </a:rPr>
              <a:t>Cheaper?</a:t>
            </a:r>
          </a:p>
          <a:p>
            <a:r>
              <a:rPr lang="en-US" sz="2800" b="1" dirty="0">
                <a:solidFill>
                  <a:srgbClr val="0000FF"/>
                </a:solidFill>
              </a:rPr>
              <a:t>Resolutions? </a:t>
            </a:r>
            <a:endParaRPr lang="en-US" sz="2800" b="1" dirty="0" smtClean="0">
              <a:solidFill>
                <a:srgbClr val="0000FF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How</a:t>
            </a:r>
            <a:r>
              <a:rPr lang="en-US" sz="2800" b="1" dirty="0" smtClean="0">
                <a:solidFill>
                  <a:srgbClr val="0000FF"/>
                </a:solidFill>
              </a:rPr>
              <a:t> to </a:t>
            </a:r>
            <a:r>
              <a:rPr lang="en-US" sz="2800" b="1" dirty="0">
                <a:solidFill>
                  <a:srgbClr val="0000FF"/>
                </a:solidFill>
              </a:rPr>
              <a:t>record best scintillation &amp; ionization S1, S2?</a:t>
            </a:r>
          </a:p>
          <a:p>
            <a:pPr marL="0" indent="0">
              <a:buNone/>
            </a:pPr>
            <a:endParaRPr lang="en-US" sz="2800" b="1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4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Single-phase detector ideas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486399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S1 &amp; S2 with UV-PMTs</a:t>
            </a:r>
            <a:r>
              <a:rPr lang="en-US" sz="2400" dirty="0" smtClean="0"/>
              <a:t>: S2 from multiplication on wires in liquid.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</a:t>
            </a:r>
            <a:r>
              <a:rPr lang="en-US" sz="2000" i="1" dirty="0" smtClean="0"/>
              <a:t>Early works, </a:t>
            </a:r>
            <a:r>
              <a:rPr lang="en-US" sz="2000" i="1" dirty="0" smtClean="0">
                <a:solidFill>
                  <a:srgbClr val="FF0000"/>
                </a:solidFill>
              </a:rPr>
              <a:t>70’s</a:t>
            </a:r>
            <a:r>
              <a:rPr lang="en-US" sz="2000" i="1" dirty="0" smtClean="0"/>
              <a:t>, on wire multiplication: </a:t>
            </a:r>
            <a:r>
              <a:rPr lang="en-US" sz="2000" b="1" i="1" dirty="0" smtClean="0">
                <a:solidFill>
                  <a:srgbClr val="008000"/>
                </a:solidFill>
              </a:rPr>
              <a:t>T.</a:t>
            </a:r>
            <a:r>
              <a:rPr lang="en-US" sz="2000" b="1" i="1" dirty="0" smtClean="0"/>
              <a:t> </a:t>
            </a:r>
            <a:r>
              <a:rPr lang="en-US" sz="2000" b="1" i="1" dirty="0" smtClean="0">
                <a:solidFill>
                  <a:srgbClr val="008000"/>
                </a:solidFill>
              </a:rPr>
              <a:t>Doke </a:t>
            </a:r>
            <a:r>
              <a:rPr lang="en-US" sz="2000" i="1" dirty="0" smtClean="0">
                <a:solidFill>
                  <a:srgbClr val="008000"/>
                </a:solidFill>
              </a:rPr>
              <a:t>Rev. NIM196(1082)87; </a:t>
            </a:r>
          </a:p>
          <a:p>
            <a:pPr marL="0" indent="0">
              <a:buNone/>
            </a:pPr>
            <a:r>
              <a:rPr lang="en-US" sz="2000" i="1" dirty="0">
                <a:solidFill>
                  <a:srgbClr val="008000"/>
                </a:solidFill>
              </a:rPr>
              <a:t> </a:t>
            </a:r>
            <a:r>
              <a:rPr lang="en-US" sz="2000" i="1" dirty="0" smtClean="0">
                <a:solidFill>
                  <a:srgbClr val="008000"/>
                </a:solidFill>
              </a:rPr>
              <a:t>      </a:t>
            </a:r>
            <a:r>
              <a:rPr lang="en-US" sz="2000" i="1" dirty="0" smtClean="0"/>
              <a:t>recent R&amp;D </a:t>
            </a:r>
            <a:r>
              <a:rPr lang="en-US" sz="2000" b="1" i="1" dirty="0" smtClean="0">
                <a:solidFill>
                  <a:srgbClr val="008000"/>
                </a:solidFill>
              </a:rPr>
              <a:t>E. Aprile </a:t>
            </a:r>
            <a:r>
              <a:rPr lang="en-US" sz="2000" i="1" dirty="0" smtClean="0">
                <a:solidFill>
                  <a:srgbClr val="008000"/>
                </a:solidFill>
              </a:rPr>
              <a:t>@ Columbia</a:t>
            </a:r>
          </a:p>
          <a:p>
            <a:pPr marL="0" indent="0">
              <a:buNone/>
            </a:pPr>
            <a:r>
              <a:rPr lang="en-US" sz="2000" i="1" dirty="0" smtClean="0">
                <a:solidFill>
                  <a:srgbClr val="008000"/>
                </a:solidFill>
              </a:rPr>
              <a:t>                         private communication</a:t>
            </a:r>
          </a:p>
          <a:p>
            <a:pPr marL="0" indent="0">
              <a:buNone/>
            </a:pPr>
            <a:r>
              <a:rPr lang="en-US" sz="2000" i="1" dirty="0">
                <a:solidFill>
                  <a:srgbClr val="008000"/>
                </a:solidFill>
              </a:rPr>
              <a:t>                         </a:t>
            </a:r>
            <a:r>
              <a:rPr lang="en-US" sz="2000" i="1" dirty="0">
                <a:solidFill>
                  <a:srgbClr val="FF0000"/>
                </a:solidFill>
              </a:rPr>
              <a:t>2012</a:t>
            </a:r>
          </a:p>
          <a:p>
            <a:pPr marL="0" indent="0">
              <a:buNone/>
            </a:pPr>
            <a:endParaRPr lang="en-US" sz="2000" i="1" dirty="0" smtClean="0">
              <a:solidFill>
                <a:srgbClr val="008000"/>
              </a:solidFill>
            </a:endParaRPr>
          </a:p>
          <a:p>
            <a:pPr marL="0" indent="0">
              <a:buNone/>
            </a:pPr>
            <a:endParaRPr lang="en-US" sz="2000" i="1" dirty="0" smtClean="0">
              <a:solidFill>
                <a:srgbClr val="008000"/>
              </a:solidFill>
            </a:endParaRPr>
          </a:p>
          <a:p>
            <a:r>
              <a:rPr lang="en-US" sz="2400" b="1" dirty="0" smtClean="0">
                <a:solidFill>
                  <a:srgbClr val="0000FF"/>
                </a:solidFill>
              </a:rPr>
              <a:t>S1 &amp; S2 with Spherical TPC : </a:t>
            </a:r>
            <a:r>
              <a:rPr lang="en-US" sz="2400" dirty="0" smtClean="0"/>
              <a:t>S1 </a:t>
            </a:r>
            <a:r>
              <a:rPr lang="en-US" sz="2400" dirty="0" err="1" smtClean="0"/>
              <a:t>p.e.</a:t>
            </a:r>
            <a:r>
              <a:rPr lang="en-US" sz="2400" dirty="0" smtClean="0"/>
              <a:t> from CsI and S2 electrons multiplied in GEMs in the liquid</a:t>
            </a:r>
          </a:p>
          <a:p>
            <a:pPr marL="0" indent="0">
              <a:buNone/>
            </a:pPr>
            <a:r>
              <a:rPr lang="en-US" sz="2400" i="1" dirty="0">
                <a:solidFill>
                  <a:srgbClr val="008000"/>
                </a:solidFill>
              </a:rPr>
              <a:t> </a:t>
            </a:r>
            <a:r>
              <a:rPr lang="en-US" sz="2400" i="1" dirty="0" smtClean="0">
                <a:solidFill>
                  <a:srgbClr val="008000"/>
                </a:solidFill>
              </a:rPr>
              <a:t>    </a:t>
            </a:r>
            <a:r>
              <a:rPr lang="en-US" sz="2000" dirty="0" smtClean="0"/>
              <a:t>idea:</a:t>
            </a:r>
            <a:r>
              <a:rPr lang="en-US" sz="2400" i="1" dirty="0" smtClean="0">
                <a:solidFill>
                  <a:srgbClr val="008000"/>
                </a:solidFill>
              </a:rPr>
              <a:t> </a:t>
            </a:r>
            <a:r>
              <a:rPr lang="en-US" sz="2000" b="1" i="1" dirty="0" smtClean="0">
                <a:solidFill>
                  <a:srgbClr val="008000"/>
                </a:solidFill>
              </a:rPr>
              <a:t>P</a:t>
            </a:r>
            <a:r>
              <a:rPr lang="en-US" sz="2000" b="1" i="1" dirty="0">
                <a:solidFill>
                  <a:srgbClr val="008000"/>
                </a:solidFill>
              </a:rPr>
              <a:t>. Majewski</a:t>
            </a:r>
            <a:r>
              <a:rPr lang="en-US" sz="2000" i="1" dirty="0">
                <a:solidFill>
                  <a:srgbClr val="008000"/>
                </a:solidFill>
              </a:rPr>
              <a:t>, LNGS </a:t>
            </a:r>
            <a:r>
              <a:rPr lang="en-US" sz="2000" i="1" dirty="0" smtClean="0">
                <a:solidFill>
                  <a:srgbClr val="008000"/>
                </a:solidFill>
              </a:rPr>
              <a:t>2006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S1 &amp; S2 with GPMs/CsI: </a:t>
            </a:r>
            <a:r>
              <a:rPr lang="en-US" sz="2400" dirty="0" smtClean="0"/>
              <a:t>S2 </a:t>
            </a:r>
            <a:r>
              <a:rPr lang="en-US" sz="2400" dirty="0"/>
              <a:t>from multiplication </a:t>
            </a:r>
            <a:r>
              <a:rPr lang="en-US" sz="2400" dirty="0" smtClean="0"/>
              <a:t>on wires in liquid. 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idea: </a:t>
            </a:r>
            <a:r>
              <a:rPr lang="en-US" sz="2000" b="1" i="1" dirty="0" smtClean="0">
                <a:solidFill>
                  <a:srgbClr val="008000"/>
                </a:solidFill>
              </a:rPr>
              <a:t>K. </a:t>
            </a:r>
            <a:r>
              <a:rPr lang="en-US" sz="2000" b="1" i="1" dirty="0">
                <a:solidFill>
                  <a:srgbClr val="008000"/>
                </a:solidFill>
              </a:rPr>
              <a:t>Giboni</a:t>
            </a:r>
            <a:r>
              <a:rPr lang="en-US" sz="2000" i="1" dirty="0">
                <a:solidFill>
                  <a:srgbClr val="008000"/>
                </a:solidFill>
              </a:rPr>
              <a:t>, KEK Seminar Nov 2011</a:t>
            </a:r>
          </a:p>
          <a:p>
            <a:endParaRPr lang="en-US" sz="2400" b="1" dirty="0" smtClean="0">
              <a:solidFill>
                <a:srgbClr val="0000FF"/>
              </a:solidFill>
            </a:endParaRPr>
          </a:p>
          <a:p>
            <a:r>
              <a:rPr lang="en-US" sz="2400" b="1" dirty="0" smtClean="0">
                <a:solidFill>
                  <a:srgbClr val="0000FF"/>
                </a:solidFill>
              </a:rPr>
              <a:t>S1 &amp; S2 with cascaded Liquid Hole-Multipliers (LHM): </a:t>
            </a:r>
            <a:r>
              <a:rPr lang="en-US" sz="2400" dirty="0" smtClean="0"/>
              <a:t>S1 &amp; S2 multiplication in </a:t>
            </a:r>
            <a:r>
              <a:rPr lang="en-US" sz="2400" b="1" dirty="0" smtClean="0"/>
              <a:t>CsI-coated cascaded THGEMs </a:t>
            </a:r>
            <a:r>
              <a:rPr lang="en-US" sz="2400" dirty="0" smtClean="0"/>
              <a:t>(or GEMs, MHSPs etc.).</a:t>
            </a:r>
          </a:p>
          <a:p>
            <a:pPr marL="0" indent="0">
              <a:buNone/>
            </a:pPr>
            <a:r>
              <a:rPr lang="en-US" sz="2200" dirty="0"/>
              <a:t> </a:t>
            </a:r>
            <a:r>
              <a:rPr lang="en-US" sz="2200" dirty="0" smtClean="0"/>
              <a:t>     </a:t>
            </a:r>
            <a:r>
              <a:rPr lang="en-US" sz="2100" dirty="0" smtClean="0"/>
              <a:t>idea: </a:t>
            </a:r>
            <a:r>
              <a:rPr lang="en-US" sz="2100" b="1" i="1" dirty="0" smtClean="0">
                <a:solidFill>
                  <a:srgbClr val="008000"/>
                </a:solidFill>
              </a:rPr>
              <a:t>A.B. </a:t>
            </a:r>
            <a:r>
              <a:rPr lang="en-US" sz="2100" i="1" dirty="0" smtClean="0">
                <a:solidFill>
                  <a:srgbClr val="008000"/>
                </a:solidFill>
              </a:rPr>
              <a:t>Paris TPC2012 Workshop</a:t>
            </a:r>
            <a:r>
              <a:rPr lang="en-US" sz="2100" i="1" dirty="0">
                <a:solidFill>
                  <a:srgbClr val="008000"/>
                </a:solidFill>
              </a:rPr>
              <a:t>; </a:t>
            </a:r>
            <a:r>
              <a:rPr lang="en-US" sz="2100" i="1" dirty="0" smtClean="0">
                <a:solidFill>
                  <a:srgbClr val="008000"/>
                </a:solidFill>
              </a:rPr>
              <a:t>arXiv:1303.436</a:t>
            </a:r>
            <a:r>
              <a:rPr lang="en-US" sz="2200" i="1" dirty="0" smtClean="0">
                <a:solidFill>
                  <a:srgbClr val="008000"/>
                </a:solidFill>
              </a:rPr>
              <a:t>5</a:t>
            </a:r>
          </a:p>
          <a:p>
            <a:pPr marL="0" indent="0">
              <a:buNone/>
            </a:pPr>
            <a:r>
              <a:rPr lang="en-US" sz="2000" i="1" dirty="0">
                <a:solidFill>
                  <a:srgbClr val="008000"/>
                </a:solidFill>
              </a:rPr>
              <a:t> </a:t>
            </a:r>
            <a:r>
              <a:rPr lang="en-US" sz="2000" i="1" dirty="0" smtClean="0">
                <a:solidFill>
                  <a:srgbClr val="008000"/>
                </a:solidFill>
              </a:rPr>
              <a:t>     </a:t>
            </a:r>
            <a:r>
              <a:rPr lang="en-US" sz="2600" b="1" dirty="0" smtClean="0">
                <a:solidFill>
                  <a:srgbClr val="FF0000"/>
                </a:solidFill>
              </a:rPr>
              <a:t>R&amp;D LHM/LXe - in course</a:t>
            </a:r>
            <a:endParaRPr lang="en-US" sz="26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985" y="1629441"/>
            <a:ext cx="1828800" cy="1385526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785" y="1676400"/>
            <a:ext cx="1440815" cy="1302703"/>
          </a:xfrm>
          <a:prstGeom prst="rect">
            <a:avLst/>
          </a:prstGeom>
          <a:noFill/>
        </p:spPr>
      </p:pic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  <p:sp>
        <p:nvSpPr>
          <p:cNvPr id="10" name="5-Point Star 9"/>
          <p:cNvSpPr/>
          <p:nvPr/>
        </p:nvSpPr>
        <p:spPr>
          <a:xfrm>
            <a:off x="152400" y="4800600"/>
            <a:ext cx="457200" cy="457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5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TextBox 341"/>
          <p:cNvSpPr txBox="1"/>
          <p:nvPr/>
        </p:nvSpPr>
        <p:spPr>
          <a:xfrm>
            <a:off x="5813055" y="5248813"/>
            <a:ext cx="3176062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0000FF"/>
                </a:solidFill>
              </a:rPr>
              <a:t>Feedback-photons</a:t>
            </a:r>
            <a:r>
              <a:rPr lang="en-US" sz="2000" b="1" dirty="0" smtClean="0">
                <a:solidFill>
                  <a:srgbClr val="0000FF"/>
                </a:solidFill>
              </a:rPr>
              <a:t> from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final avalanche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or/and electroluminescence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BLOCKED by the cascade</a:t>
            </a:r>
            <a:endParaRPr lang="en-US" sz="2000" b="1" dirty="0">
              <a:solidFill>
                <a:srgbClr val="0000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33400" y="1143000"/>
            <a:ext cx="7391400" cy="3713385"/>
            <a:chOff x="-479306" y="650940"/>
            <a:chExt cx="9689697" cy="5138115"/>
          </a:xfrm>
        </p:grpSpPr>
        <p:sp>
          <p:nvSpPr>
            <p:cNvPr id="344" name="Rectangle 343"/>
            <p:cNvSpPr/>
            <p:nvPr/>
          </p:nvSpPr>
          <p:spPr>
            <a:xfrm>
              <a:off x="564269" y="1376426"/>
              <a:ext cx="5975342" cy="4367705"/>
            </a:xfrm>
            <a:prstGeom prst="rect">
              <a:avLst/>
            </a:prstGeom>
            <a:solidFill>
              <a:srgbClr val="DDE9F7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lang="en-US" kern="0" dirty="0" smtClean="0">
                  <a:solidFill>
                    <a:sysClr val="window" lastClr="FFFFFF"/>
                  </a:solidFill>
                </a:rPr>
                <a:t>L</a:t>
              </a:r>
              <a:endParaRPr lang="en-US" kern="0" dirty="0">
                <a:solidFill>
                  <a:sysClr val="window" lastClr="FFFFFF"/>
                </a:solidFill>
              </a:endParaRPr>
            </a:p>
          </p:txBody>
        </p:sp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 rot="17673074">
              <a:off x="3175311" y="1538903"/>
              <a:ext cx="431842" cy="72880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213" name="Freeform 212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14" name="Straight Arrow Connector 213"/>
              <p:cNvCxnSpPr>
                <a:stCxn id="213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 rot="14479226">
              <a:off x="3029975" y="3322860"/>
              <a:ext cx="431842" cy="93416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211" name="Freeform 210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12" name="Straight Arrow Connector 211"/>
              <p:cNvCxnSpPr>
                <a:stCxn id="211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 rot="15403041">
              <a:off x="2618255" y="2434546"/>
              <a:ext cx="431842" cy="122140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209" name="Freeform 208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10" name="Straight Arrow Connector 209"/>
              <p:cNvCxnSpPr>
                <a:stCxn id="209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 rot="17969989">
              <a:off x="3259472" y="1644595"/>
              <a:ext cx="431842" cy="93416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207" name="Freeform 206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08" name="Straight Arrow Connector 207"/>
              <p:cNvCxnSpPr>
                <a:stCxn id="207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 rot="15807043">
              <a:off x="3106433" y="1655630"/>
              <a:ext cx="431842" cy="93416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205" name="Freeform 204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06" name="Straight Arrow Connector 205"/>
              <p:cNvCxnSpPr>
                <a:stCxn id="205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14" name="Group 13"/>
            <p:cNvGrpSpPr>
              <a:grpSpLocks noChangeAspect="1"/>
            </p:cNvGrpSpPr>
            <p:nvPr/>
          </p:nvGrpSpPr>
          <p:grpSpPr>
            <a:xfrm rot="16942515">
              <a:off x="2714088" y="2454709"/>
              <a:ext cx="431842" cy="93416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201" name="Freeform 200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02" name="Straight Arrow Connector 201"/>
              <p:cNvCxnSpPr>
                <a:stCxn id="201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15" name="Group 14"/>
            <p:cNvGrpSpPr>
              <a:grpSpLocks noChangeAspect="1"/>
            </p:cNvGrpSpPr>
            <p:nvPr/>
          </p:nvGrpSpPr>
          <p:grpSpPr>
            <a:xfrm rot="14526038">
              <a:off x="2831012" y="1504909"/>
              <a:ext cx="431842" cy="93416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199" name="Freeform 198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00" name="Straight Arrow Connector 199"/>
              <p:cNvCxnSpPr>
                <a:stCxn id="199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 rot="14526038">
              <a:off x="2967682" y="1633655"/>
              <a:ext cx="431841" cy="93416"/>
              <a:chOff x="-324129" y="6270002"/>
              <a:chExt cx="394568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193" name="Freeform 192"/>
              <p:cNvSpPr/>
              <p:nvPr/>
            </p:nvSpPr>
            <p:spPr>
              <a:xfrm>
                <a:off x="-324129" y="6270002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94" name="Straight Arrow Connector 193"/>
              <p:cNvCxnSpPr>
                <a:stCxn id="193" idx="8"/>
              </p:cNvCxnSpPr>
              <p:nvPr/>
            </p:nvCxnSpPr>
            <p:spPr>
              <a:xfrm>
                <a:off x="-14566" y="6339452"/>
                <a:ext cx="85005" cy="894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20" name="Group 19"/>
            <p:cNvGrpSpPr>
              <a:grpSpLocks noChangeAspect="1"/>
            </p:cNvGrpSpPr>
            <p:nvPr/>
          </p:nvGrpSpPr>
          <p:grpSpPr>
            <a:xfrm rot="14230334">
              <a:off x="2669876" y="1637926"/>
              <a:ext cx="587752" cy="127142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191" name="Freeform 190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92" name="Straight Arrow Connector 191"/>
              <p:cNvCxnSpPr>
                <a:stCxn id="191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 rot="19162413">
              <a:off x="3326441" y="1703826"/>
              <a:ext cx="552223" cy="108566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185" name="Freeform 184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86" name="Straight Arrow Connector 185"/>
              <p:cNvCxnSpPr>
                <a:stCxn id="185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sp>
          <p:nvSpPr>
            <p:cNvPr id="46" name="TextBox 45"/>
            <p:cNvSpPr txBox="1"/>
            <p:nvPr/>
          </p:nvSpPr>
          <p:spPr>
            <a:xfrm>
              <a:off x="4152875" y="4862201"/>
              <a:ext cx="2160596" cy="6387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2400" b="1" kern="0" dirty="0" smtClean="0">
                  <a:solidFill>
                    <a:srgbClr val="FF0000"/>
                  </a:solidFill>
                </a:rPr>
                <a:t>S1</a:t>
              </a:r>
              <a:r>
                <a:rPr lang="en-US" sz="2000" b="1" kern="0" dirty="0" smtClean="0">
                  <a:solidFill>
                    <a:srgbClr val="FF0000"/>
                  </a:solidFill>
                </a:rPr>
                <a:t> photons</a:t>
              </a:r>
              <a:endParaRPr lang="en-US" sz="2000" b="1" kern="0" dirty="0">
                <a:solidFill>
                  <a:srgbClr val="FF000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811376" y="4724399"/>
              <a:ext cx="2327283" cy="1064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kern="0" dirty="0" smtClean="0">
                  <a:solidFill>
                    <a:srgbClr val="FF0000"/>
                  </a:solidFill>
                </a:rPr>
                <a:t>S2</a:t>
              </a:r>
              <a:r>
                <a:rPr lang="en-US" sz="2000" b="1" kern="0" dirty="0" smtClean="0">
                  <a:solidFill>
                    <a:srgbClr val="FF0000"/>
                  </a:solidFill>
                </a:rPr>
                <a:t> Ionization</a:t>
              </a:r>
            </a:p>
            <a:p>
              <a:pPr algn="ctr">
                <a:defRPr/>
              </a:pPr>
              <a:r>
                <a:rPr lang="en-US" sz="2000" b="1" kern="0" dirty="0" smtClean="0">
                  <a:solidFill>
                    <a:srgbClr val="FF0000"/>
                  </a:solidFill>
                </a:rPr>
                <a:t> electrons</a:t>
              </a:r>
              <a:endParaRPr lang="en-US" sz="2000" b="1" kern="0" dirty="0">
                <a:solidFill>
                  <a:srgbClr val="FF0000"/>
                </a:solidFill>
              </a:endParaRPr>
            </a:p>
          </p:txBody>
        </p:sp>
        <p:grpSp>
          <p:nvGrpSpPr>
            <p:cNvPr id="57" name="Group 56"/>
            <p:cNvGrpSpPr>
              <a:grpSpLocks noChangeAspect="1"/>
            </p:cNvGrpSpPr>
            <p:nvPr/>
          </p:nvGrpSpPr>
          <p:grpSpPr>
            <a:xfrm rot="17969989">
              <a:off x="3263367" y="3356883"/>
              <a:ext cx="425215" cy="91983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74" name="Freeform 73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75" name="Straight Arrow Connector 74"/>
              <p:cNvCxnSpPr>
                <a:stCxn id="74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 rot="14170972">
              <a:off x="2815046" y="1675367"/>
              <a:ext cx="526448" cy="113882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72" name="Freeform 71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73" name="Straight Arrow Connector 72"/>
              <p:cNvCxnSpPr>
                <a:stCxn id="72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250" name="Group 249"/>
            <p:cNvGrpSpPr/>
            <p:nvPr/>
          </p:nvGrpSpPr>
          <p:grpSpPr>
            <a:xfrm>
              <a:off x="2181582" y="2770266"/>
              <a:ext cx="3966629" cy="363305"/>
              <a:chOff x="4987977" y="3024829"/>
              <a:chExt cx="4028881" cy="285135"/>
            </a:xfrm>
          </p:grpSpPr>
          <p:sp>
            <p:nvSpPr>
              <p:cNvPr id="219" name="Rectangle 218"/>
              <p:cNvSpPr/>
              <p:nvPr/>
            </p:nvSpPr>
            <p:spPr>
              <a:xfrm flipV="1">
                <a:off x="5836162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5836162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1" name="Rectangle 220"/>
              <p:cNvSpPr/>
              <p:nvPr/>
            </p:nvSpPr>
            <p:spPr>
              <a:xfrm>
                <a:off x="5836162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2" name="Rectangle 221"/>
              <p:cNvSpPr/>
              <p:nvPr/>
            </p:nvSpPr>
            <p:spPr>
              <a:xfrm flipV="1">
                <a:off x="6684348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3" name="Rectangle 222"/>
              <p:cNvSpPr/>
              <p:nvPr/>
            </p:nvSpPr>
            <p:spPr>
              <a:xfrm>
                <a:off x="6684348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4" name="Rectangle 223"/>
              <p:cNvSpPr/>
              <p:nvPr/>
            </p:nvSpPr>
            <p:spPr>
              <a:xfrm>
                <a:off x="6684348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5" name="Rectangle 224"/>
              <p:cNvSpPr/>
              <p:nvPr/>
            </p:nvSpPr>
            <p:spPr>
              <a:xfrm flipV="1">
                <a:off x="7553738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6" name="Rectangle 225"/>
              <p:cNvSpPr/>
              <p:nvPr/>
            </p:nvSpPr>
            <p:spPr>
              <a:xfrm>
                <a:off x="7553738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7" name="Rectangle 226"/>
              <p:cNvSpPr/>
              <p:nvPr/>
            </p:nvSpPr>
            <p:spPr>
              <a:xfrm>
                <a:off x="7553738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8" name="Rectangle 227"/>
              <p:cNvSpPr/>
              <p:nvPr/>
            </p:nvSpPr>
            <p:spPr>
              <a:xfrm flipV="1">
                <a:off x="8401924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29" name="Rectangle 228"/>
              <p:cNvSpPr/>
              <p:nvPr/>
            </p:nvSpPr>
            <p:spPr>
              <a:xfrm>
                <a:off x="8401924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30" name="Rectangle 229"/>
              <p:cNvSpPr/>
              <p:nvPr/>
            </p:nvSpPr>
            <p:spPr>
              <a:xfrm>
                <a:off x="8401924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31" name="Rectangle 230"/>
              <p:cNvSpPr/>
              <p:nvPr/>
            </p:nvSpPr>
            <p:spPr>
              <a:xfrm flipV="1">
                <a:off x="4987977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32" name="Rectangle 231"/>
              <p:cNvSpPr/>
              <p:nvPr/>
            </p:nvSpPr>
            <p:spPr>
              <a:xfrm>
                <a:off x="4987977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33" name="Rectangle 232"/>
              <p:cNvSpPr/>
              <p:nvPr/>
            </p:nvSpPr>
            <p:spPr>
              <a:xfrm>
                <a:off x="4987977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</p:grpSp>
        <p:grpSp>
          <p:nvGrpSpPr>
            <p:cNvPr id="251" name="Group 250"/>
            <p:cNvGrpSpPr/>
            <p:nvPr/>
          </p:nvGrpSpPr>
          <p:grpSpPr>
            <a:xfrm>
              <a:off x="2622151" y="3612006"/>
              <a:ext cx="3885863" cy="343994"/>
              <a:chOff x="4987977" y="3024829"/>
              <a:chExt cx="4028881" cy="285135"/>
            </a:xfrm>
          </p:grpSpPr>
          <p:sp>
            <p:nvSpPr>
              <p:cNvPr id="252" name="Rectangle 251"/>
              <p:cNvSpPr/>
              <p:nvPr/>
            </p:nvSpPr>
            <p:spPr>
              <a:xfrm flipV="1">
                <a:off x="5836162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5836162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54" name="Rectangle 253"/>
              <p:cNvSpPr/>
              <p:nvPr/>
            </p:nvSpPr>
            <p:spPr>
              <a:xfrm>
                <a:off x="5836162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55" name="Rectangle 254"/>
              <p:cNvSpPr/>
              <p:nvPr/>
            </p:nvSpPr>
            <p:spPr>
              <a:xfrm flipV="1">
                <a:off x="6684348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56" name="Rectangle 255"/>
              <p:cNvSpPr/>
              <p:nvPr/>
            </p:nvSpPr>
            <p:spPr>
              <a:xfrm>
                <a:off x="6684348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57" name="Rectangle 256"/>
              <p:cNvSpPr/>
              <p:nvPr/>
            </p:nvSpPr>
            <p:spPr>
              <a:xfrm>
                <a:off x="6684348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58" name="Rectangle 257"/>
              <p:cNvSpPr/>
              <p:nvPr/>
            </p:nvSpPr>
            <p:spPr>
              <a:xfrm flipV="1">
                <a:off x="7553738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59" name="Rectangle 258"/>
              <p:cNvSpPr/>
              <p:nvPr/>
            </p:nvSpPr>
            <p:spPr>
              <a:xfrm>
                <a:off x="7553738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60" name="Rectangle 259"/>
              <p:cNvSpPr/>
              <p:nvPr/>
            </p:nvSpPr>
            <p:spPr>
              <a:xfrm>
                <a:off x="7553738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61" name="Rectangle 260"/>
              <p:cNvSpPr/>
              <p:nvPr/>
            </p:nvSpPr>
            <p:spPr>
              <a:xfrm flipV="1">
                <a:off x="8401924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62" name="Rectangle 261"/>
              <p:cNvSpPr/>
              <p:nvPr/>
            </p:nvSpPr>
            <p:spPr>
              <a:xfrm>
                <a:off x="8401924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63" name="Rectangle 262"/>
              <p:cNvSpPr/>
              <p:nvPr/>
            </p:nvSpPr>
            <p:spPr>
              <a:xfrm>
                <a:off x="8401924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64" name="Rectangle 263"/>
              <p:cNvSpPr/>
              <p:nvPr/>
            </p:nvSpPr>
            <p:spPr>
              <a:xfrm flipV="1">
                <a:off x="4987977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65" name="Rectangle 264"/>
              <p:cNvSpPr/>
              <p:nvPr/>
            </p:nvSpPr>
            <p:spPr>
              <a:xfrm>
                <a:off x="4987977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66" name="Rectangle 265"/>
              <p:cNvSpPr/>
              <p:nvPr/>
            </p:nvSpPr>
            <p:spPr>
              <a:xfrm>
                <a:off x="4987977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</p:grpSp>
        <p:grpSp>
          <p:nvGrpSpPr>
            <p:cNvPr id="267" name="Group 266"/>
            <p:cNvGrpSpPr>
              <a:grpSpLocks noChangeAspect="1"/>
            </p:cNvGrpSpPr>
            <p:nvPr/>
          </p:nvGrpSpPr>
          <p:grpSpPr>
            <a:xfrm rot="14479226">
              <a:off x="3370343" y="4353085"/>
              <a:ext cx="1226587" cy="265337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268" name="Freeform 267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69" name="Straight Arrow Connector 268"/>
              <p:cNvCxnSpPr>
                <a:stCxn id="268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sp>
          <p:nvSpPr>
            <p:cNvPr id="270" name="Freeform 269"/>
            <p:cNvSpPr/>
            <p:nvPr/>
          </p:nvSpPr>
          <p:spPr>
            <a:xfrm>
              <a:off x="2903500" y="3152805"/>
              <a:ext cx="294334" cy="110473"/>
            </a:xfrm>
            <a:custGeom>
              <a:avLst/>
              <a:gdLst>
                <a:gd name="connsiteX0" fmla="*/ 667265 w 667265"/>
                <a:gd name="connsiteY0" fmla="*/ 0 h 236837"/>
                <a:gd name="connsiteX1" fmla="*/ 271848 w 667265"/>
                <a:gd name="connsiteY1" fmla="*/ 234778 h 236837"/>
                <a:gd name="connsiteX2" fmla="*/ 0 w 667265"/>
                <a:gd name="connsiteY2" fmla="*/ 12357 h 23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7265" h="236837">
                  <a:moveTo>
                    <a:pt x="667265" y="0"/>
                  </a:moveTo>
                  <a:cubicBezTo>
                    <a:pt x="525162" y="116359"/>
                    <a:pt x="383059" y="232719"/>
                    <a:pt x="271848" y="234778"/>
                  </a:cubicBezTo>
                  <a:cubicBezTo>
                    <a:pt x="160637" y="236837"/>
                    <a:pt x="49427" y="55606"/>
                    <a:pt x="0" y="12357"/>
                  </a:cubicBezTo>
                </a:path>
              </a:pathLst>
            </a:cu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1" name="Freeform 270"/>
            <p:cNvSpPr/>
            <p:nvPr/>
          </p:nvSpPr>
          <p:spPr>
            <a:xfrm flipH="1">
              <a:off x="3451502" y="3159911"/>
              <a:ext cx="302100" cy="191844"/>
            </a:xfrm>
            <a:custGeom>
              <a:avLst/>
              <a:gdLst>
                <a:gd name="connsiteX0" fmla="*/ 667265 w 667265"/>
                <a:gd name="connsiteY0" fmla="*/ 0 h 236837"/>
                <a:gd name="connsiteX1" fmla="*/ 271848 w 667265"/>
                <a:gd name="connsiteY1" fmla="*/ 234778 h 236837"/>
                <a:gd name="connsiteX2" fmla="*/ 0 w 667265"/>
                <a:gd name="connsiteY2" fmla="*/ 12357 h 23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7265" h="236837">
                  <a:moveTo>
                    <a:pt x="667265" y="0"/>
                  </a:moveTo>
                  <a:cubicBezTo>
                    <a:pt x="525162" y="116359"/>
                    <a:pt x="383059" y="232719"/>
                    <a:pt x="271848" y="234778"/>
                  </a:cubicBezTo>
                  <a:cubicBezTo>
                    <a:pt x="160637" y="236837"/>
                    <a:pt x="49427" y="55606"/>
                    <a:pt x="0" y="12357"/>
                  </a:cubicBezTo>
                </a:path>
              </a:pathLst>
            </a:cu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272" name="Group 271"/>
            <p:cNvGrpSpPr/>
            <p:nvPr/>
          </p:nvGrpSpPr>
          <p:grpSpPr>
            <a:xfrm>
              <a:off x="2622151" y="1948513"/>
              <a:ext cx="3885863" cy="343994"/>
              <a:chOff x="4987977" y="3024829"/>
              <a:chExt cx="4028881" cy="285135"/>
            </a:xfrm>
          </p:grpSpPr>
          <p:sp>
            <p:nvSpPr>
              <p:cNvPr id="273" name="Rectangle 272"/>
              <p:cNvSpPr/>
              <p:nvPr/>
            </p:nvSpPr>
            <p:spPr>
              <a:xfrm flipV="1">
                <a:off x="5836162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74" name="Rectangle 273"/>
              <p:cNvSpPr/>
              <p:nvPr/>
            </p:nvSpPr>
            <p:spPr>
              <a:xfrm>
                <a:off x="5836162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75" name="Rectangle 274"/>
              <p:cNvSpPr/>
              <p:nvPr/>
            </p:nvSpPr>
            <p:spPr>
              <a:xfrm>
                <a:off x="5836162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76" name="Rectangle 275"/>
              <p:cNvSpPr/>
              <p:nvPr/>
            </p:nvSpPr>
            <p:spPr>
              <a:xfrm flipV="1">
                <a:off x="6684348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77" name="Rectangle 276"/>
              <p:cNvSpPr/>
              <p:nvPr/>
            </p:nvSpPr>
            <p:spPr>
              <a:xfrm>
                <a:off x="6684348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78" name="Rectangle 277"/>
              <p:cNvSpPr/>
              <p:nvPr/>
            </p:nvSpPr>
            <p:spPr>
              <a:xfrm>
                <a:off x="6684348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79" name="Rectangle 278"/>
              <p:cNvSpPr/>
              <p:nvPr/>
            </p:nvSpPr>
            <p:spPr>
              <a:xfrm flipV="1">
                <a:off x="7553738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80" name="Rectangle 279"/>
              <p:cNvSpPr/>
              <p:nvPr/>
            </p:nvSpPr>
            <p:spPr>
              <a:xfrm>
                <a:off x="7553738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81" name="Rectangle 280"/>
              <p:cNvSpPr/>
              <p:nvPr/>
            </p:nvSpPr>
            <p:spPr>
              <a:xfrm>
                <a:off x="7553738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82" name="Rectangle 281"/>
              <p:cNvSpPr/>
              <p:nvPr/>
            </p:nvSpPr>
            <p:spPr>
              <a:xfrm flipV="1">
                <a:off x="8401924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83" name="Rectangle 282"/>
              <p:cNvSpPr/>
              <p:nvPr/>
            </p:nvSpPr>
            <p:spPr>
              <a:xfrm>
                <a:off x="8401924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84" name="Rectangle 283"/>
              <p:cNvSpPr/>
              <p:nvPr/>
            </p:nvSpPr>
            <p:spPr>
              <a:xfrm>
                <a:off x="8401924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85" name="Rectangle 284"/>
              <p:cNvSpPr/>
              <p:nvPr/>
            </p:nvSpPr>
            <p:spPr>
              <a:xfrm flipV="1">
                <a:off x="4987977" y="3264943"/>
                <a:ext cx="614934" cy="45021"/>
              </a:xfrm>
              <a:prstGeom prst="rect">
                <a:avLst/>
              </a:prstGeom>
              <a:solidFill>
                <a:srgbClr val="00B050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86" name="Rectangle 285"/>
              <p:cNvSpPr/>
              <p:nvPr/>
            </p:nvSpPr>
            <p:spPr>
              <a:xfrm>
                <a:off x="4987977" y="3024829"/>
                <a:ext cx="614934" cy="255121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  <p:sp>
            <p:nvSpPr>
              <p:cNvPr id="287" name="Rectangle 286"/>
              <p:cNvSpPr/>
              <p:nvPr/>
            </p:nvSpPr>
            <p:spPr>
              <a:xfrm>
                <a:off x="4987977" y="3054844"/>
                <a:ext cx="614934" cy="195092"/>
              </a:xfrm>
              <a:prstGeom prst="rect">
                <a:avLst/>
              </a:prstGeom>
              <a:solidFill>
                <a:srgbClr val="4F81BD"/>
              </a:solidFill>
              <a:ln w="952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" lastClr="FFFFFF"/>
                  </a:solidFill>
                </a:endParaRPr>
              </a:p>
            </p:txBody>
          </p:sp>
        </p:grpSp>
        <p:grpSp>
          <p:nvGrpSpPr>
            <p:cNvPr id="296" name="Group 295"/>
            <p:cNvGrpSpPr>
              <a:grpSpLocks noChangeAspect="1"/>
            </p:cNvGrpSpPr>
            <p:nvPr/>
          </p:nvGrpSpPr>
          <p:grpSpPr>
            <a:xfrm rot="18267331">
              <a:off x="2834746" y="2482989"/>
              <a:ext cx="431842" cy="93416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297" name="Freeform 296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298" name="Straight Arrow Connector 297"/>
              <p:cNvCxnSpPr>
                <a:stCxn id="297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grpSp>
          <p:nvGrpSpPr>
            <p:cNvPr id="299" name="Group 298"/>
            <p:cNvGrpSpPr>
              <a:grpSpLocks noChangeAspect="1"/>
            </p:cNvGrpSpPr>
            <p:nvPr/>
          </p:nvGrpSpPr>
          <p:grpSpPr>
            <a:xfrm rot="14526038">
              <a:off x="2571093" y="2504118"/>
              <a:ext cx="431842" cy="93416"/>
              <a:chOff x="829988" y="277319"/>
              <a:chExt cx="394569" cy="159543"/>
            </a:xfrm>
            <a:effectLst>
              <a:outerShdw blurRad="50800" dist="381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300" name="Freeform 299"/>
              <p:cNvSpPr/>
              <p:nvPr/>
            </p:nvSpPr>
            <p:spPr>
              <a:xfrm>
                <a:off x="829988" y="277319"/>
                <a:ext cx="309563" cy="159543"/>
              </a:xfrm>
              <a:custGeom>
                <a:avLst/>
                <a:gdLst>
                  <a:gd name="connsiteX0" fmla="*/ 0 w 309563"/>
                  <a:gd name="connsiteY0" fmla="*/ 71834 h 159543"/>
                  <a:gd name="connsiteX1" fmla="*/ 21432 w 309563"/>
                  <a:gd name="connsiteY1" fmla="*/ 145653 h 159543"/>
                  <a:gd name="connsiteX2" fmla="*/ 64294 w 309563"/>
                  <a:gd name="connsiteY2" fmla="*/ 2778 h 159543"/>
                  <a:gd name="connsiteX3" fmla="*/ 107157 w 309563"/>
                  <a:gd name="connsiteY3" fmla="*/ 145653 h 159543"/>
                  <a:gd name="connsiteX4" fmla="*/ 150019 w 309563"/>
                  <a:gd name="connsiteY4" fmla="*/ 397 h 159543"/>
                  <a:gd name="connsiteX5" fmla="*/ 192882 w 309563"/>
                  <a:gd name="connsiteY5" fmla="*/ 145653 h 159543"/>
                  <a:gd name="connsiteX6" fmla="*/ 235744 w 309563"/>
                  <a:gd name="connsiteY6" fmla="*/ 397 h 159543"/>
                  <a:gd name="connsiteX7" fmla="*/ 280988 w 309563"/>
                  <a:gd name="connsiteY7" fmla="*/ 148034 h 159543"/>
                  <a:gd name="connsiteX8" fmla="*/ 309563 w 309563"/>
                  <a:gd name="connsiteY8" fmla="*/ 69453 h 159543"/>
                  <a:gd name="connsiteX9" fmla="*/ 309563 w 309563"/>
                  <a:gd name="connsiteY9" fmla="*/ 69453 h 15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63" h="159543">
                    <a:moveTo>
                      <a:pt x="0" y="71834"/>
                    </a:moveTo>
                    <a:cubicBezTo>
                      <a:pt x="5358" y="114498"/>
                      <a:pt x="10716" y="157162"/>
                      <a:pt x="21432" y="145653"/>
                    </a:cubicBezTo>
                    <a:cubicBezTo>
                      <a:pt x="32148" y="134144"/>
                      <a:pt x="50007" y="2778"/>
                      <a:pt x="64294" y="2778"/>
                    </a:cubicBezTo>
                    <a:cubicBezTo>
                      <a:pt x="78581" y="2778"/>
                      <a:pt x="92870" y="146050"/>
                      <a:pt x="107157" y="145653"/>
                    </a:cubicBezTo>
                    <a:cubicBezTo>
                      <a:pt x="121444" y="145256"/>
                      <a:pt x="135732" y="397"/>
                      <a:pt x="150019" y="397"/>
                    </a:cubicBezTo>
                    <a:cubicBezTo>
                      <a:pt x="164306" y="397"/>
                      <a:pt x="178595" y="145653"/>
                      <a:pt x="192882" y="145653"/>
                    </a:cubicBezTo>
                    <a:cubicBezTo>
                      <a:pt x="207169" y="145653"/>
                      <a:pt x="221060" y="0"/>
                      <a:pt x="235744" y="397"/>
                    </a:cubicBezTo>
                    <a:cubicBezTo>
                      <a:pt x="250428" y="794"/>
                      <a:pt x="268685" y="136525"/>
                      <a:pt x="280988" y="148034"/>
                    </a:cubicBezTo>
                    <a:cubicBezTo>
                      <a:pt x="293291" y="159543"/>
                      <a:pt x="309563" y="69453"/>
                      <a:pt x="309563" y="69453"/>
                    </a:cubicBezTo>
                    <a:lnTo>
                      <a:pt x="309563" y="69453"/>
                    </a:lnTo>
                  </a:path>
                </a:pathLst>
              </a:cu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>
                  <a:defRPr/>
                </a:pPr>
                <a:endParaRPr lang="en-US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301" name="Straight Arrow Connector 300"/>
              <p:cNvCxnSpPr>
                <a:stCxn id="300" idx="8"/>
              </p:cNvCxnSpPr>
              <p:nvPr/>
            </p:nvCxnSpPr>
            <p:spPr>
              <a:xfrm>
                <a:off x="1139552" y="346770"/>
                <a:ext cx="85005" cy="893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8064A2">
                    <a:lumMod val="60000"/>
                    <a:lumOff val="40000"/>
                  </a:srgbClr>
                </a:solidFill>
                <a:prstDash val="solid"/>
                <a:tailEnd type="triangle" w="med" len="med"/>
              </a:ln>
              <a:effectLst/>
            </p:spPr>
          </p:cxnSp>
        </p:grpSp>
        <p:sp>
          <p:nvSpPr>
            <p:cNvPr id="302" name="Freeform 301"/>
            <p:cNvSpPr/>
            <p:nvPr/>
          </p:nvSpPr>
          <p:spPr>
            <a:xfrm>
              <a:off x="3295815" y="3992823"/>
              <a:ext cx="261821" cy="94840"/>
            </a:xfrm>
            <a:custGeom>
              <a:avLst/>
              <a:gdLst>
                <a:gd name="connsiteX0" fmla="*/ 667265 w 667265"/>
                <a:gd name="connsiteY0" fmla="*/ 0 h 236837"/>
                <a:gd name="connsiteX1" fmla="*/ 271848 w 667265"/>
                <a:gd name="connsiteY1" fmla="*/ 234778 h 236837"/>
                <a:gd name="connsiteX2" fmla="*/ 0 w 667265"/>
                <a:gd name="connsiteY2" fmla="*/ 12357 h 23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7265" h="236837">
                  <a:moveTo>
                    <a:pt x="667265" y="0"/>
                  </a:moveTo>
                  <a:cubicBezTo>
                    <a:pt x="525162" y="116359"/>
                    <a:pt x="383059" y="232719"/>
                    <a:pt x="271848" y="234778"/>
                  </a:cubicBezTo>
                  <a:cubicBezTo>
                    <a:pt x="160637" y="236837"/>
                    <a:pt x="49427" y="55606"/>
                    <a:pt x="0" y="12357"/>
                  </a:cubicBezTo>
                </a:path>
              </a:pathLst>
            </a:cu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4" name="Freeform 303"/>
            <p:cNvSpPr/>
            <p:nvPr/>
          </p:nvSpPr>
          <p:spPr>
            <a:xfrm>
              <a:off x="2488078" y="2311606"/>
              <a:ext cx="294334" cy="110473"/>
            </a:xfrm>
            <a:custGeom>
              <a:avLst/>
              <a:gdLst>
                <a:gd name="connsiteX0" fmla="*/ 667265 w 667265"/>
                <a:gd name="connsiteY0" fmla="*/ 0 h 236837"/>
                <a:gd name="connsiteX1" fmla="*/ 271848 w 667265"/>
                <a:gd name="connsiteY1" fmla="*/ 234778 h 236837"/>
                <a:gd name="connsiteX2" fmla="*/ 0 w 667265"/>
                <a:gd name="connsiteY2" fmla="*/ 12357 h 23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7265" h="236837">
                  <a:moveTo>
                    <a:pt x="667265" y="0"/>
                  </a:moveTo>
                  <a:cubicBezTo>
                    <a:pt x="525162" y="116359"/>
                    <a:pt x="383059" y="232719"/>
                    <a:pt x="271848" y="234778"/>
                  </a:cubicBezTo>
                  <a:cubicBezTo>
                    <a:pt x="160637" y="236837"/>
                    <a:pt x="49427" y="55606"/>
                    <a:pt x="0" y="12357"/>
                  </a:cubicBezTo>
                </a:path>
              </a:pathLst>
            </a:cu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5" name="Freeform 304"/>
            <p:cNvSpPr/>
            <p:nvPr/>
          </p:nvSpPr>
          <p:spPr>
            <a:xfrm flipH="1">
              <a:off x="3038980" y="2292507"/>
              <a:ext cx="302100" cy="191844"/>
            </a:xfrm>
            <a:custGeom>
              <a:avLst/>
              <a:gdLst>
                <a:gd name="connsiteX0" fmla="*/ 667265 w 667265"/>
                <a:gd name="connsiteY0" fmla="*/ 0 h 236837"/>
                <a:gd name="connsiteX1" fmla="*/ 271848 w 667265"/>
                <a:gd name="connsiteY1" fmla="*/ 234778 h 236837"/>
                <a:gd name="connsiteX2" fmla="*/ 0 w 667265"/>
                <a:gd name="connsiteY2" fmla="*/ 12357 h 236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7265" h="236837">
                  <a:moveTo>
                    <a:pt x="667265" y="0"/>
                  </a:moveTo>
                  <a:cubicBezTo>
                    <a:pt x="525162" y="116359"/>
                    <a:pt x="383059" y="232719"/>
                    <a:pt x="271848" y="234778"/>
                  </a:cubicBezTo>
                  <a:cubicBezTo>
                    <a:pt x="160637" y="236837"/>
                    <a:pt x="49427" y="55606"/>
                    <a:pt x="0" y="12357"/>
                  </a:cubicBezTo>
                </a:path>
              </a:pathLst>
            </a:custGeom>
            <a:noFill/>
            <a:ln w="9525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219901" y="838200"/>
              <a:ext cx="4438971" cy="53893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rgbClr val="5318FA"/>
                  </a:solidFill>
                </a:rPr>
                <a:t>GPM</a:t>
              </a:r>
              <a:endParaRPr lang="en-US" sz="3200" b="1" dirty="0">
                <a:solidFill>
                  <a:srgbClr val="5318FA"/>
                </a:solidFill>
              </a:endParaRPr>
            </a:p>
          </p:txBody>
        </p:sp>
        <p:sp>
          <p:nvSpPr>
            <p:cNvPr id="307" name="Freeform 68"/>
            <p:cNvSpPr>
              <a:spLocks/>
            </p:cNvSpPr>
            <p:nvPr/>
          </p:nvSpPr>
          <p:spPr bwMode="auto">
            <a:xfrm>
              <a:off x="2841447" y="2808509"/>
              <a:ext cx="121580" cy="141340"/>
            </a:xfrm>
            <a:custGeom>
              <a:avLst/>
              <a:gdLst>
                <a:gd name="T0" fmla="*/ 0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0 w 651"/>
                <a:gd name="T11" fmla="*/ 0 h 1969"/>
                <a:gd name="T12" fmla="*/ 0 w 651"/>
                <a:gd name="T13" fmla="*/ 0 h 1969"/>
                <a:gd name="T14" fmla="*/ 0 w 651"/>
                <a:gd name="T15" fmla="*/ 0 h 1969"/>
                <a:gd name="T16" fmla="*/ 0 w 651"/>
                <a:gd name="T17" fmla="*/ 0 h 1969"/>
                <a:gd name="T18" fmla="*/ 0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8" name="Freeform 68"/>
            <p:cNvSpPr>
              <a:spLocks/>
            </p:cNvSpPr>
            <p:nvPr/>
          </p:nvSpPr>
          <p:spPr bwMode="auto">
            <a:xfrm>
              <a:off x="3270119" y="1965676"/>
              <a:ext cx="100140" cy="254412"/>
            </a:xfrm>
            <a:custGeom>
              <a:avLst/>
              <a:gdLst>
                <a:gd name="T0" fmla="*/ 0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0 w 651"/>
                <a:gd name="T11" fmla="*/ 0 h 1969"/>
                <a:gd name="T12" fmla="*/ 0 w 651"/>
                <a:gd name="T13" fmla="*/ 0 h 1969"/>
                <a:gd name="T14" fmla="*/ 0 w 651"/>
                <a:gd name="T15" fmla="*/ 0 h 1969"/>
                <a:gd name="T16" fmla="*/ 0 w 651"/>
                <a:gd name="T17" fmla="*/ 0 h 1969"/>
                <a:gd name="T18" fmla="*/ 0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9" name="Freeform 68"/>
            <p:cNvSpPr>
              <a:spLocks/>
            </p:cNvSpPr>
            <p:nvPr/>
          </p:nvSpPr>
          <p:spPr bwMode="auto">
            <a:xfrm>
              <a:off x="5620622" y="1813879"/>
              <a:ext cx="353358" cy="528139"/>
            </a:xfrm>
            <a:custGeom>
              <a:avLst/>
              <a:gdLst>
                <a:gd name="T0" fmla="*/ 0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0 w 651"/>
                <a:gd name="T11" fmla="*/ 0 h 1969"/>
                <a:gd name="T12" fmla="*/ 0 w 651"/>
                <a:gd name="T13" fmla="*/ 0 h 1969"/>
                <a:gd name="T14" fmla="*/ 0 w 651"/>
                <a:gd name="T15" fmla="*/ 0 h 1969"/>
                <a:gd name="T16" fmla="*/ 0 w 651"/>
                <a:gd name="T17" fmla="*/ 0 h 1969"/>
                <a:gd name="T18" fmla="*/ 0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0" name="Freeform 68"/>
            <p:cNvSpPr>
              <a:spLocks/>
            </p:cNvSpPr>
            <p:nvPr/>
          </p:nvSpPr>
          <p:spPr bwMode="auto">
            <a:xfrm>
              <a:off x="5746199" y="3623731"/>
              <a:ext cx="102205" cy="191412"/>
            </a:xfrm>
            <a:custGeom>
              <a:avLst/>
              <a:gdLst>
                <a:gd name="T0" fmla="*/ 0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0 w 651"/>
                <a:gd name="T11" fmla="*/ 0 h 1969"/>
                <a:gd name="T12" fmla="*/ 0 w 651"/>
                <a:gd name="T13" fmla="*/ 0 h 1969"/>
                <a:gd name="T14" fmla="*/ 0 w 651"/>
                <a:gd name="T15" fmla="*/ 0 h 1969"/>
                <a:gd name="T16" fmla="*/ 0 w 651"/>
                <a:gd name="T17" fmla="*/ 0 h 1969"/>
                <a:gd name="T18" fmla="*/ 0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1" name="Freeform 68"/>
            <p:cNvSpPr>
              <a:spLocks/>
            </p:cNvSpPr>
            <p:nvPr/>
          </p:nvSpPr>
          <p:spPr bwMode="auto">
            <a:xfrm>
              <a:off x="5313475" y="2761542"/>
              <a:ext cx="204410" cy="305679"/>
            </a:xfrm>
            <a:custGeom>
              <a:avLst/>
              <a:gdLst>
                <a:gd name="T0" fmla="*/ 0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0 w 651"/>
                <a:gd name="T11" fmla="*/ 0 h 1969"/>
                <a:gd name="T12" fmla="*/ 0 w 651"/>
                <a:gd name="T13" fmla="*/ 0 h 1969"/>
                <a:gd name="T14" fmla="*/ 0 w 651"/>
                <a:gd name="T15" fmla="*/ 0 h 1969"/>
                <a:gd name="T16" fmla="*/ 0 w 651"/>
                <a:gd name="T17" fmla="*/ 0 h 1969"/>
                <a:gd name="T18" fmla="*/ 0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2" name="Freeform 68"/>
            <p:cNvSpPr>
              <a:spLocks/>
            </p:cNvSpPr>
            <p:nvPr/>
          </p:nvSpPr>
          <p:spPr bwMode="auto">
            <a:xfrm>
              <a:off x="3310684" y="3649351"/>
              <a:ext cx="60790" cy="107024"/>
            </a:xfrm>
            <a:custGeom>
              <a:avLst/>
              <a:gdLst>
                <a:gd name="T0" fmla="*/ 0 w 651"/>
                <a:gd name="T1" fmla="*/ 0 h 1969"/>
                <a:gd name="T2" fmla="*/ 0 w 651"/>
                <a:gd name="T3" fmla="*/ 0 h 1969"/>
                <a:gd name="T4" fmla="*/ 0 w 651"/>
                <a:gd name="T5" fmla="*/ 0 h 1969"/>
                <a:gd name="T6" fmla="*/ 0 w 651"/>
                <a:gd name="T7" fmla="*/ 0 h 1969"/>
                <a:gd name="T8" fmla="*/ 0 w 651"/>
                <a:gd name="T9" fmla="*/ 0 h 1969"/>
                <a:gd name="T10" fmla="*/ 0 w 651"/>
                <a:gd name="T11" fmla="*/ 0 h 1969"/>
                <a:gd name="T12" fmla="*/ 0 w 651"/>
                <a:gd name="T13" fmla="*/ 0 h 1969"/>
                <a:gd name="T14" fmla="*/ 0 w 651"/>
                <a:gd name="T15" fmla="*/ 0 h 1969"/>
                <a:gd name="T16" fmla="*/ 0 w 651"/>
                <a:gd name="T17" fmla="*/ 0 h 1969"/>
                <a:gd name="T18" fmla="*/ 0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4419376" y="1611625"/>
              <a:ext cx="791566" cy="9104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4" name="Rectangle 313"/>
            <p:cNvSpPr/>
            <p:nvPr/>
          </p:nvSpPr>
          <p:spPr>
            <a:xfrm>
              <a:off x="5313131" y="1613417"/>
              <a:ext cx="835080" cy="8924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5" name="Rectangle 314"/>
            <p:cNvSpPr/>
            <p:nvPr/>
          </p:nvSpPr>
          <p:spPr>
            <a:xfrm>
              <a:off x="6235832" y="1611625"/>
              <a:ext cx="846081" cy="91041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7153873" y="1379656"/>
              <a:ext cx="1015529" cy="5089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5318FA"/>
                  </a:solidFill>
                </a:rPr>
                <a:t>PADS</a:t>
              </a:r>
              <a:endParaRPr lang="en-US" sz="3200" b="1" dirty="0">
                <a:solidFill>
                  <a:srgbClr val="5318FA"/>
                </a:solidFill>
              </a:endParaRPr>
            </a:p>
          </p:txBody>
        </p:sp>
        <p:sp>
          <p:nvSpPr>
            <p:cNvPr id="317" name="Oval 316"/>
            <p:cNvSpPr/>
            <p:nvPr/>
          </p:nvSpPr>
          <p:spPr>
            <a:xfrm>
              <a:off x="3261990" y="4686354"/>
              <a:ext cx="71960" cy="6485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8" name="Oval 317"/>
            <p:cNvSpPr/>
            <p:nvPr/>
          </p:nvSpPr>
          <p:spPr>
            <a:xfrm>
              <a:off x="3196050" y="4621500"/>
              <a:ext cx="71960" cy="6485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19" name="Oval 318"/>
            <p:cNvSpPr/>
            <p:nvPr/>
          </p:nvSpPr>
          <p:spPr>
            <a:xfrm>
              <a:off x="3196050" y="4754144"/>
              <a:ext cx="71960" cy="6485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20" name="Oval 319"/>
            <p:cNvSpPr/>
            <p:nvPr/>
          </p:nvSpPr>
          <p:spPr>
            <a:xfrm>
              <a:off x="3339971" y="4818998"/>
              <a:ext cx="71960" cy="6485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322" name="Straight Arrow Connector 321"/>
            <p:cNvCxnSpPr/>
            <p:nvPr/>
          </p:nvCxnSpPr>
          <p:spPr>
            <a:xfrm flipH="1" flipV="1">
              <a:off x="3310684" y="4187129"/>
              <a:ext cx="23266" cy="41454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TextBox 331"/>
            <p:cNvSpPr txBox="1"/>
            <p:nvPr/>
          </p:nvSpPr>
          <p:spPr>
            <a:xfrm>
              <a:off x="-479306" y="650940"/>
              <a:ext cx="2612906" cy="95941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5318FA"/>
                  </a:solidFill>
                </a:rPr>
                <a:t>High light gain</a:t>
              </a:r>
              <a:r>
                <a:rPr lang="en-US" sz="2000" b="1" dirty="0" smtClean="0">
                  <a:solidFill>
                    <a:srgbClr val="5318FA"/>
                  </a:solidFill>
                  <a:sym typeface="Wingdings" pitchFamily="2" charset="2"/>
                </a:rPr>
                <a:t></a:t>
              </a:r>
              <a:r>
                <a:rPr lang="en-US" sz="2000" b="1" dirty="0" smtClean="0">
                  <a:solidFill>
                    <a:srgbClr val="5318FA"/>
                  </a:solidFill>
                </a:rPr>
                <a:t> </a:t>
              </a:r>
            </a:p>
            <a:p>
              <a:r>
                <a:rPr lang="en-US" sz="2000" b="1" dirty="0" smtClean="0">
                  <a:solidFill>
                    <a:srgbClr val="FF0000"/>
                  </a:solidFill>
                </a:rPr>
                <a:t>GPM readout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333" name="TextBox 332"/>
            <p:cNvSpPr txBox="1"/>
            <p:nvPr/>
          </p:nvSpPr>
          <p:spPr>
            <a:xfrm>
              <a:off x="6737342" y="2151839"/>
              <a:ext cx="2473049" cy="137655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5318FA"/>
                  </a:solidFill>
                </a:rPr>
                <a:t>sufficient charge</a:t>
              </a:r>
              <a:r>
                <a:rPr lang="en-US" sz="2000" b="1" dirty="0" smtClean="0">
                  <a:solidFill>
                    <a:srgbClr val="5318FA"/>
                  </a:solidFill>
                  <a:sym typeface="Wingdings" pitchFamily="2" charset="2"/>
                </a:rPr>
                <a:t></a:t>
              </a:r>
              <a:r>
                <a:rPr lang="en-US" sz="2000" b="1" dirty="0" smtClean="0">
                  <a:solidFill>
                    <a:srgbClr val="5318FA"/>
                  </a:solidFill>
                </a:rPr>
                <a:t> </a:t>
              </a:r>
            </a:p>
            <a:p>
              <a:r>
                <a:rPr lang="en-US" sz="2000" b="1" dirty="0" smtClean="0">
                  <a:solidFill>
                    <a:srgbClr val="FF0000"/>
                  </a:solidFill>
                </a:rPr>
                <a:t>PAD readout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334" name="Freeform 333"/>
            <p:cNvSpPr/>
            <p:nvPr/>
          </p:nvSpPr>
          <p:spPr>
            <a:xfrm rot="14479226">
              <a:off x="5404704" y="4428164"/>
              <a:ext cx="962331" cy="265336"/>
            </a:xfrm>
            <a:custGeom>
              <a:avLst/>
              <a:gdLst>
                <a:gd name="connsiteX0" fmla="*/ 0 w 309563"/>
                <a:gd name="connsiteY0" fmla="*/ 71834 h 159543"/>
                <a:gd name="connsiteX1" fmla="*/ 21432 w 309563"/>
                <a:gd name="connsiteY1" fmla="*/ 145653 h 159543"/>
                <a:gd name="connsiteX2" fmla="*/ 64294 w 309563"/>
                <a:gd name="connsiteY2" fmla="*/ 2778 h 159543"/>
                <a:gd name="connsiteX3" fmla="*/ 107157 w 309563"/>
                <a:gd name="connsiteY3" fmla="*/ 145653 h 159543"/>
                <a:gd name="connsiteX4" fmla="*/ 150019 w 309563"/>
                <a:gd name="connsiteY4" fmla="*/ 397 h 159543"/>
                <a:gd name="connsiteX5" fmla="*/ 192882 w 309563"/>
                <a:gd name="connsiteY5" fmla="*/ 145653 h 159543"/>
                <a:gd name="connsiteX6" fmla="*/ 235744 w 309563"/>
                <a:gd name="connsiteY6" fmla="*/ 397 h 159543"/>
                <a:gd name="connsiteX7" fmla="*/ 280988 w 309563"/>
                <a:gd name="connsiteY7" fmla="*/ 148034 h 159543"/>
                <a:gd name="connsiteX8" fmla="*/ 309563 w 309563"/>
                <a:gd name="connsiteY8" fmla="*/ 69453 h 159543"/>
                <a:gd name="connsiteX9" fmla="*/ 309563 w 309563"/>
                <a:gd name="connsiteY9" fmla="*/ 69453 h 159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9563" h="159543">
                  <a:moveTo>
                    <a:pt x="0" y="71834"/>
                  </a:moveTo>
                  <a:cubicBezTo>
                    <a:pt x="5358" y="114498"/>
                    <a:pt x="10716" y="157162"/>
                    <a:pt x="21432" y="145653"/>
                  </a:cubicBezTo>
                  <a:cubicBezTo>
                    <a:pt x="32148" y="134144"/>
                    <a:pt x="50007" y="2778"/>
                    <a:pt x="64294" y="2778"/>
                  </a:cubicBezTo>
                  <a:cubicBezTo>
                    <a:pt x="78581" y="2778"/>
                    <a:pt x="92870" y="146050"/>
                    <a:pt x="107157" y="145653"/>
                  </a:cubicBezTo>
                  <a:cubicBezTo>
                    <a:pt x="121444" y="145256"/>
                    <a:pt x="135732" y="397"/>
                    <a:pt x="150019" y="397"/>
                  </a:cubicBezTo>
                  <a:cubicBezTo>
                    <a:pt x="164306" y="397"/>
                    <a:pt x="178595" y="145653"/>
                    <a:pt x="192882" y="145653"/>
                  </a:cubicBezTo>
                  <a:cubicBezTo>
                    <a:pt x="207169" y="145653"/>
                    <a:pt x="221060" y="0"/>
                    <a:pt x="235744" y="397"/>
                  </a:cubicBezTo>
                  <a:cubicBezTo>
                    <a:pt x="250428" y="794"/>
                    <a:pt x="268685" y="136525"/>
                    <a:pt x="280988" y="148034"/>
                  </a:cubicBezTo>
                  <a:cubicBezTo>
                    <a:pt x="293291" y="159543"/>
                    <a:pt x="309563" y="69453"/>
                    <a:pt x="309563" y="69453"/>
                  </a:cubicBezTo>
                  <a:lnTo>
                    <a:pt x="309563" y="69453"/>
                  </a:lnTo>
                </a:path>
              </a:pathLst>
            </a:custGeom>
            <a:noFill/>
            <a:ln w="38100" cap="flat" cmpd="sng" algn="ctr">
              <a:solidFill>
                <a:srgbClr val="7030A0"/>
              </a:solidFill>
              <a:prstDash val="solid"/>
              <a:headEnd type="triangl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336" name="Straight Connector 335"/>
            <p:cNvCxnSpPr/>
            <p:nvPr/>
          </p:nvCxnSpPr>
          <p:spPr>
            <a:xfrm>
              <a:off x="5268478" y="4115867"/>
              <a:ext cx="1265488" cy="70313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/>
          </p:nvCxnSpPr>
          <p:spPr>
            <a:xfrm flipV="1">
              <a:off x="5290774" y="4115867"/>
              <a:ext cx="1130652" cy="6707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>
            <a:xfrm>
              <a:off x="806671" y="1538112"/>
              <a:ext cx="1913292" cy="2636837"/>
              <a:chOff x="806671" y="1706038"/>
              <a:chExt cx="1913292" cy="2636837"/>
            </a:xfrm>
          </p:grpSpPr>
          <p:sp>
            <p:nvSpPr>
              <p:cNvPr id="346" name="TextBox 345"/>
              <p:cNvSpPr txBox="1"/>
              <p:nvPr/>
            </p:nvSpPr>
            <p:spPr>
              <a:xfrm>
                <a:off x="806671" y="1706038"/>
                <a:ext cx="1258791" cy="1126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0000FF"/>
                    </a:solidFill>
                  </a:rPr>
                  <a:t>Noble liquid</a:t>
                </a:r>
                <a:endParaRPr lang="en-US" sz="2400" b="1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5" name="Straight Arrow Connector 4"/>
              <p:cNvCxnSpPr/>
              <p:nvPr/>
            </p:nvCxnSpPr>
            <p:spPr>
              <a:xfrm flipV="1">
                <a:off x="1418859" y="4123927"/>
                <a:ext cx="1301104" cy="21894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Arrow Connector 131"/>
              <p:cNvCxnSpPr/>
              <p:nvPr/>
            </p:nvCxnSpPr>
            <p:spPr>
              <a:xfrm flipV="1">
                <a:off x="1138454" y="2455147"/>
                <a:ext cx="1345844" cy="143221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Arrow Connector 132"/>
              <p:cNvCxnSpPr/>
              <p:nvPr/>
            </p:nvCxnSpPr>
            <p:spPr>
              <a:xfrm flipV="1">
                <a:off x="1138454" y="3350712"/>
                <a:ext cx="1250532" cy="53665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/>
            <p:cNvSpPr txBox="1"/>
            <p:nvPr/>
          </p:nvSpPr>
          <p:spPr>
            <a:xfrm>
              <a:off x="838199" y="3737050"/>
              <a:ext cx="973177" cy="63879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2400" b="1" kern="0" dirty="0" smtClean="0">
                  <a:solidFill>
                    <a:srgbClr val="00B050"/>
                  </a:solidFill>
                </a:rPr>
                <a:t>CsI</a:t>
              </a:r>
              <a:endParaRPr lang="en-US" sz="2400" b="1" kern="0" dirty="0">
                <a:solidFill>
                  <a:srgbClr val="00B050"/>
                </a:solidFill>
              </a:endParaRPr>
            </a:p>
          </p:txBody>
        </p:sp>
      </p:grp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6855517" y="6492428"/>
            <a:ext cx="2133600" cy="365125"/>
          </a:xfrm>
        </p:spPr>
        <p:txBody>
          <a:bodyPr/>
          <a:lstStyle/>
          <a:p>
            <a:fld id="{E7D764F8-5B25-46C6-8DFF-E622790C9C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032004"/>
            <a:ext cx="3581400" cy="149075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0422" y="6344920"/>
            <a:ext cx="2577309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Similar to PMT dynodes…</a:t>
            </a:r>
            <a:endParaRPr lang="en-US" dirty="0"/>
          </a:p>
        </p:txBody>
      </p:sp>
      <p:sp>
        <p:nvSpPr>
          <p:cNvPr id="137" name="TextBox 136"/>
          <p:cNvSpPr txBox="1"/>
          <p:nvPr/>
        </p:nvSpPr>
        <p:spPr>
          <a:xfrm>
            <a:off x="5999437" y="3460130"/>
            <a:ext cx="3009515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0000FF"/>
                </a:solidFill>
              </a:rPr>
              <a:t>Holes:</a:t>
            </a:r>
          </a:p>
          <a:p>
            <a:pPr marL="285750" indent="-285750">
              <a:buFontTx/>
              <a:buChar char="-"/>
            </a:pPr>
            <a:r>
              <a:rPr lang="en-US" sz="2000" b="1" dirty="0" smtClean="0">
                <a:solidFill>
                  <a:srgbClr val="0000FF"/>
                </a:solidFill>
              </a:rPr>
              <a:t>Small- or no charge-gain</a:t>
            </a:r>
          </a:p>
          <a:p>
            <a:pPr marL="285750" indent="-285750">
              <a:buFontTx/>
              <a:buChar char="-"/>
            </a:pPr>
            <a:r>
              <a:rPr lang="en-US" sz="2000" b="1" dirty="0" smtClean="0">
                <a:solidFill>
                  <a:srgbClr val="0000FF"/>
                </a:solidFill>
              </a:rPr>
              <a:t>Electroluminescence (optical gain)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40" name="Title 1"/>
          <p:cNvSpPr>
            <a:spLocks noGrp="1"/>
          </p:cNvSpPr>
          <p:nvPr>
            <p:ph type="title"/>
          </p:nvPr>
        </p:nvSpPr>
        <p:spPr>
          <a:xfrm>
            <a:off x="439188" y="21265"/>
            <a:ext cx="8247611" cy="56659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S1 &amp; S2 with single Liquid Hole-Multiplier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LHM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4419282" y="849868"/>
            <a:ext cx="4691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08000"/>
                </a:solidFill>
              </a:rPr>
              <a:t>A.B. </a:t>
            </a:r>
            <a:r>
              <a:rPr lang="en-US" i="1" dirty="0">
                <a:solidFill>
                  <a:srgbClr val="008000"/>
                </a:solidFill>
              </a:rPr>
              <a:t>Paris TPC2012 Workshop; arXiv:1303.4365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70780" y="571013"/>
            <a:ext cx="6675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Light amplification in cascaded hole-multipliers in the LIQUID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188" y="21265"/>
            <a:ext cx="8247611" cy="816936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LHM: the process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295400"/>
            <a:ext cx="82296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prstClr val="black"/>
                </a:solidFill>
              </a:rPr>
              <a:t>Modest </a:t>
            </a:r>
            <a:r>
              <a:rPr lang="en-US" sz="2000" b="1" dirty="0" smtClean="0">
                <a:solidFill>
                  <a:prstClr val="black"/>
                </a:solidFill>
              </a:rPr>
              <a:t>charge multiplication + Light-amplification</a:t>
            </a:r>
            <a:r>
              <a:rPr lang="en-US" sz="2000" dirty="0" smtClean="0">
                <a:solidFill>
                  <a:prstClr val="black"/>
                </a:solidFill>
              </a:rPr>
              <a:t> in sensors </a:t>
            </a:r>
            <a:r>
              <a:rPr lang="en-US" sz="2000" b="1" dirty="0" smtClean="0">
                <a:solidFill>
                  <a:prstClr val="black"/>
                </a:solidFill>
              </a:rPr>
              <a:t>immersed in the noble liquid</a:t>
            </a:r>
            <a:r>
              <a:rPr lang="en-US" sz="2000" dirty="0" smtClean="0">
                <a:solidFill>
                  <a:prstClr val="black"/>
                </a:solidFill>
              </a:rPr>
              <a:t>, applied to the detection of both scintillation UV-photons </a:t>
            </a:r>
            <a:r>
              <a:rPr lang="en-US" sz="2000" b="1" dirty="0" smtClean="0">
                <a:solidFill>
                  <a:prstClr val="black"/>
                </a:solidFill>
              </a:rPr>
              <a:t>(S1) </a:t>
            </a:r>
            <a:r>
              <a:rPr lang="en-US" sz="2000" dirty="0" smtClean="0">
                <a:solidFill>
                  <a:prstClr val="black"/>
                </a:solidFill>
              </a:rPr>
              <a:t>and ionization electrons </a:t>
            </a:r>
            <a:r>
              <a:rPr lang="en-US" sz="2000" b="1" dirty="0" smtClean="0">
                <a:solidFill>
                  <a:prstClr val="black"/>
                </a:solidFill>
              </a:rPr>
              <a:t>(S2). </a:t>
            </a:r>
          </a:p>
          <a:p>
            <a:pPr marL="285750" indent="-285750" algn="just">
              <a:buFontTx/>
              <a:buChar char="-"/>
            </a:pPr>
            <a:r>
              <a:rPr lang="en-US" sz="2000" b="1" dirty="0" smtClean="0">
                <a:solidFill>
                  <a:srgbClr val="0000FF"/>
                </a:solidFill>
              </a:rPr>
              <a:t>S1</a:t>
            </a:r>
            <a:r>
              <a:rPr lang="en-US" sz="2000" dirty="0" smtClean="0">
                <a:solidFill>
                  <a:prstClr val="black"/>
                </a:solidFill>
              </a:rPr>
              <a:t> UV-photons impinge on CsI-coated THGEM electrode; </a:t>
            </a:r>
          </a:p>
          <a:p>
            <a:pPr marL="285750" indent="-285750" algn="just">
              <a:buFontTx/>
              <a:buChar char="-"/>
            </a:pPr>
            <a:r>
              <a:rPr lang="en-US" sz="2000" dirty="0" smtClean="0">
                <a:solidFill>
                  <a:prstClr val="black"/>
                </a:solidFill>
              </a:rPr>
              <a:t>extracted photoelectrons from </a:t>
            </a:r>
            <a:r>
              <a:rPr lang="en-US" sz="2000" dirty="0" err="1" smtClean="0">
                <a:solidFill>
                  <a:prstClr val="black"/>
                </a:solidFill>
              </a:rPr>
              <a:t>CsI</a:t>
            </a:r>
            <a:r>
              <a:rPr lang="en-US" sz="2000" dirty="0" smtClean="0">
                <a:solidFill>
                  <a:prstClr val="black"/>
                </a:solidFill>
              </a:rPr>
              <a:t> are trapped into the holes, where high fields induce electroluminescence (+possibly small charge gain); </a:t>
            </a:r>
          </a:p>
          <a:p>
            <a:pPr marL="285750" indent="-285750" algn="just">
              <a:buFontTx/>
              <a:buChar char="-"/>
            </a:pPr>
            <a:r>
              <a:rPr lang="en-US" sz="2000" dirty="0" smtClean="0">
                <a:solidFill>
                  <a:prstClr val="black"/>
                </a:solidFill>
              </a:rPr>
              <a:t>resulting photons are further amplified by a </a:t>
            </a:r>
            <a:r>
              <a:rPr lang="en-US" sz="2000" b="1" dirty="0" smtClean="0">
                <a:solidFill>
                  <a:prstClr val="black"/>
                </a:solidFill>
              </a:rPr>
              <a:t>cascade of CsI-coated THGEMs</a:t>
            </a:r>
            <a:r>
              <a:rPr lang="en-US" sz="2000" dirty="0" smtClean="0">
                <a:solidFill>
                  <a:prstClr val="black"/>
                </a:solidFill>
              </a:rPr>
              <a:t>. </a:t>
            </a:r>
          </a:p>
          <a:p>
            <a:pPr marL="285750" indent="-285750" algn="just">
              <a:buFontTx/>
              <a:buChar char="-"/>
            </a:pPr>
            <a:r>
              <a:rPr lang="en-US" sz="2000" dirty="0" smtClean="0">
                <a:solidFill>
                  <a:prstClr val="black"/>
                </a:solidFill>
              </a:rPr>
              <a:t>Similarly, drifting </a:t>
            </a:r>
            <a:r>
              <a:rPr lang="en-US" sz="2000" b="1" dirty="0" smtClean="0">
                <a:solidFill>
                  <a:srgbClr val="0000FF"/>
                </a:solidFill>
              </a:rPr>
              <a:t>S2</a:t>
            </a:r>
            <a:r>
              <a:rPr lang="en-US" sz="2000" dirty="0" smtClean="0">
                <a:solidFill>
                  <a:prstClr val="black"/>
                </a:solidFill>
              </a:rPr>
              <a:t> ionization electrons are focused into the hole and follow the same amplification path. </a:t>
            </a:r>
          </a:p>
          <a:p>
            <a:pPr marL="285750" indent="-285750" algn="just">
              <a:buFontTx/>
              <a:buChar char="-"/>
            </a:pPr>
            <a:r>
              <a:rPr lang="en-US" sz="2000" b="1" dirty="0" smtClean="0">
                <a:solidFill>
                  <a:srgbClr val="0000FF"/>
                </a:solidFill>
              </a:rPr>
              <a:t>Prompt S1 and delayed S2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en-US" sz="2000" dirty="0" smtClean="0">
                <a:solidFill>
                  <a:prstClr val="black"/>
                </a:solidFill>
              </a:rPr>
              <a:t>signals are recorded optically by an </a:t>
            </a:r>
            <a:r>
              <a:rPr lang="en-US" sz="2000" b="1" dirty="0" smtClean="0">
                <a:solidFill>
                  <a:prstClr val="black"/>
                </a:solidFill>
              </a:rPr>
              <a:t>immersed GPM </a:t>
            </a:r>
            <a:r>
              <a:rPr lang="en-US" sz="2000" dirty="0" smtClean="0">
                <a:solidFill>
                  <a:prstClr val="black"/>
                </a:solidFill>
              </a:rPr>
              <a:t>(or PMT, GAPD…) or by </a:t>
            </a:r>
            <a:r>
              <a:rPr lang="en-US" sz="2000" b="1" dirty="0" smtClean="0">
                <a:solidFill>
                  <a:prstClr val="black"/>
                </a:solidFill>
              </a:rPr>
              <a:t>charge collected on pads</a:t>
            </a:r>
            <a:r>
              <a:rPr lang="en-US" sz="2000" dirty="0" smtClean="0">
                <a:solidFill>
                  <a:prstClr val="black"/>
                </a:solidFill>
              </a:rPr>
              <a:t>.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764F8-5B25-46C6-8DFF-E622790C9C3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4665" y="668029"/>
            <a:ext cx="4691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008000"/>
                </a:solidFill>
              </a:rPr>
              <a:t>A.B. </a:t>
            </a:r>
            <a:r>
              <a:rPr lang="en-US" i="1" dirty="0">
                <a:solidFill>
                  <a:srgbClr val="008000"/>
                </a:solidFill>
              </a:rPr>
              <a:t>Paris TPC2012 Workshop; arXiv:1303.4365</a:t>
            </a:r>
            <a:endParaRPr lang="en-US" sz="1400" dirty="0"/>
          </a:p>
        </p:txBody>
      </p:sp>
      <p:sp>
        <p:nvSpPr>
          <p:cNvPr id="22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fr-FR" dirty="0" smtClean="0"/>
              <a:t>A. Breskin RD51 Zaragoza July 2013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5405735"/>
            <a:ext cx="5602111" cy="461665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ONE DETECTOR RECORDS BOTH S2 and S1!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81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8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e-IL" sz="1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Symbol" pitchFamily="18" charset="2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29219</TotalTime>
  <Words>1461</Words>
  <Application>Microsoft Office PowerPoint</Application>
  <PresentationFormat>On-screen Show (4:3)</PresentationFormat>
  <Paragraphs>274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Office Theme</vt:lpstr>
      <vt:lpstr>8_Default Design</vt:lpstr>
      <vt:lpstr>4_Office Theme</vt:lpstr>
      <vt:lpstr>2_Office Theme</vt:lpstr>
      <vt:lpstr>3_Office Theme</vt:lpstr>
      <vt:lpstr>5_Office Theme</vt:lpstr>
      <vt:lpstr>First observation of electroluminescence in liquid xenon within THGEM holes:  towards novel Liquid Hole-Multipliers</vt:lpstr>
      <vt:lpstr>PowerPoint Presentation</vt:lpstr>
      <vt:lpstr>Dual-phase TPC with GPM* S2 sensor</vt:lpstr>
      <vt:lpstr>LXe-TPC/GPM</vt:lpstr>
      <vt:lpstr>WIS Liquid Xenon (WILiX) R&amp;D facility</vt:lpstr>
      <vt:lpstr>Towards single-phase TPCs?</vt:lpstr>
      <vt:lpstr>Single-phase detector ideas</vt:lpstr>
      <vt:lpstr>S1 &amp; S2 with single Liquid Hole-Multiplier LHM</vt:lpstr>
      <vt:lpstr>LHM: the process</vt:lpstr>
      <vt:lpstr>LHM-TPC</vt:lpstr>
      <vt:lpstr>4-p LHM-TPC</vt:lpstr>
      <vt:lpstr> A CSCADED LHM-TPC</vt:lpstr>
      <vt:lpstr>“Prior Art”</vt:lpstr>
      <vt:lpstr>An Optical ion Gate</vt:lpstr>
      <vt:lpstr>PowerPoint Presentation</vt:lpstr>
      <vt:lpstr>PowerPoint Presentation</vt:lpstr>
      <vt:lpstr>PowerPoint Presentation</vt:lpstr>
      <vt:lpstr>PowerPoint Presentation</vt:lpstr>
      <vt:lpstr>Summary &amp; To-do list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Noble Detectors Dreams</dc:title>
  <dc:creator>Physics</dc:creator>
  <cp:lastModifiedBy>Breskin</cp:lastModifiedBy>
  <cp:revision>179</cp:revision>
  <dcterms:created xsi:type="dcterms:W3CDTF">2012-11-10T15:49:55Z</dcterms:created>
  <dcterms:modified xsi:type="dcterms:W3CDTF">2013-07-05T09:47:40Z</dcterms:modified>
</cp:coreProperties>
</file>