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12" r:id="rId1"/>
  </p:sldMasterIdLst>
  <p:notesMasterIdLst>
    <p:notesMasterId r:id="rId29"/>
  </p:notesMasterIdLst>
  <p:handoutMasterIdLst>
    <p:handoutMasterId r:id="rId30"/>
  </p:handoutMasterIdLst>
  <p:sldIdLst>
    <p:sldId id="256" r:id="rId2"/>
    <p:sldId id="301" r:id="rId3"/>
    <p:sldId id="300" r:id="rId4"/>
    <p:sldId id="303" r:id="rId5"/>
    <p:sldId id="292" r:id="rId6"/>
    <p:sldId id="293" r:id="rId7"/>
    <p:sldId id="295" r:id="rId8"/>
    <p:sldId id="296" r:id="rId9"/>
    <p:sldId id="299" r:id="rId10"/>
    <p:sldId id="267" r:id="rId11"/>
    <p:sldId id="265" r:id="rId12"/>
    <p:sldId id="317" r:id="rId13"/>
    <p:sldId id="302" r:id="rId14"/>
    <p:sldId id="266" r:id="rId15"/>
    <p:sldId id="283" r:id="rId16"/>
    <p:sldId id="284" r:id="rId17"/>
    <p:sldId id="304" r:id="rId18"/>
    <p:sldId id="305" r:id="rId19"/>
    <p:sldId id="307" r:id="rId20"/>
    <p:sldId id="308" r:id="rId21"/>
    <p:sldId id="309" r:id="rId22"/>
    <p:sldId id="310" r:id="rId23"/>
    <p:sldId id="306" r:id="rId24"/>
    <p:sldId id="313" r:id="rId25"/>
    <p:sldId id="314" r:id="rId26"/>
    <p:sldId id="312" r:id="rId27"/>
    <p:sldId id="315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57" autoAdjust="0"/>
    <p:restoredTop sz="94660"/>
  </p:normalViewPr>
  <p:slideViewPr>
    <p:cSldViewPr>
      <p:cViewPr varScale="1">
        <p:scale>
          <a:sx n="75" d="100"/>
          <a:sy n="75" d="100"/>
        </p:scale>
        <p:origin x="-12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6F746F-9803-4821-AE26-F60FCD0D0B3D}" type="datetimeFigureOut">
              <a:rPr lang="en-US" smtClean="0"/>
              <a:t>05-Jul-13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RD51 Mini-week, CERN, 31/01/2013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867026-871B-426C-A55C-9BE5C4F09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12345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6B7F4-D2F8-4951-BDA9-AEB610F3769F}" type="datetimeFigureOut">
              <a:rPr lang="en-US" smtClean="0"/>
              <a:t>05-Jul-13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RD51 Mini-week, CERN, 31/01/2013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D2057-276E-4232-9670-490B7EA506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91938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RD51 Mini-week, CERN, 31/01/2013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2D2057-276E-4232-9670-490B7EA506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679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RD51 Mini-week, CERN, 31/01/2013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2D2057-276E-4232-9670-490B7EA5061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4089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2BA82F-04B3-7947-99CE-D03961E63E59}" type="slidenum">
              <a:rPr lang="it-IT"/>
              <a:pPr/>
              <a:t>20</a:t>
            </a:fld>
            <a:endParaRPr lang="it-IT"/>
          </a:p>
        </p:txBody>
      </p:sp>
      <p:sp>
        <p:nvSpPr>
          <p:cNvPr id="44032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403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Digressione</a:t>
            </a:r>
            <a:r>
              <a:rPr lang="en-US" dirty="0" smtClean="0"/>
              <a:t> </a:t>
            </a:r>
            <a:r>
              <a:rPr lang="en-US" dirty="0" err="1" smtClean="0"/>
              <a:t>sull’unificazione</a:t>
            </a:r>
            <a:r>
              <a:rPr lang="en-US" dirty="0" smtClean="0"/>
              <a:t> di </a:t>
            </a:r>
            <a:r>
              <a:rPr lang="en-US" dirty="0" err="1" smtClean="0"/>
              <a:t>elettricita</a:t>
            </a:r>
            <a:r>
              <a:rPr lang="en-US" dirty="0" smtClean="0"/>
              <a:t>’ e </a:t>
            </a:r>
            <a:r>
              <a:rPr lang="en-US" dirty="0" err="1" smtClean="0"/>
              <a:t>magnetismo</a:t>
            </a:r>
            <a:r>
              <a:rPr lang="en-US" dirty="0" smtClean="0"/>
              <a:t> </a:t>
            </a:r>
            <a:r>
              <a:rPr lang="en-US" dirty="0" err="1" smtClean="0"/>
              <a:t>nell’elettromagnetismo</a:t>
            </a:r>
            <a:endParaRPr lang="en-US" dirty="0" smtClean="0"/>
          </a:p>
          <a:p>
            <a:r>
              <a:rPr lang="en-US" dirty="0" smtClean="0"/>
              <a:t>Maxwell</a:t>
            </a:r>
          </a:p>
          <a:p>
            <a:r>
              <a:rPr lang="en-US" dirty="0" smtClean="0"/>
              <a:t>Weinberg </a:t>
            </a:r>
            <a:r>
              <a:rPr lang="en-US" dirty="0" err="1" smtClean="0"/>
              <a:t>premio</a:t>
            </a:r>
            <a:r>
              <a:rPr lang="en-US" dirty="0" smtClean="0"/>
              <a:t> </a:t>
            </a:r>
            <a:r>
              <a:rPr lang="en-US" dirty="0" err="1" smtClean="0"/>
              <a:t>nobel</a:t>
            </a:r>
            <a:r>
              <a:rPr lang="en-US" dirty="0" smtClean="0"/>
              <a:t> per “</a:t>
            </a:r>
            <a:r>
              <a:rPr lang="en-US" dirty="0" err="1" smtClean="0"/>
              <a:t>unificazione</a:t>
            </a:r>
            <a:r>
              <a:rPr lang="en-US" dirty="0" smtClean="0"/>
              <a:t>” </a:t>
            </a:r>
            <a:r>
              <a:rPr lang="en-US" dirty="0" err="1" smtClean="0"/>
              <a:t>elettrodebole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Mini-week, CERN 31-Jan-2013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7A97EEC-B9EA-498E-BC2A-01869785161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Mini-week, CERN 31-Jan-2013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Mini-week, CERN 31-Jan-2013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Mini-week, CERN 31-Jan-2013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Mini-week, CERN 31-Jan-2013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7A97EEC-B9EA-498E-BC2A-01869785161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Mini-week, CERN 31-Jan-2013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Mini-week, CERN 31-Jan-2013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Mini-week, CERN 31-Jan-2013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Mini-week, CERN 31-Jan-2013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Mini-week, CERN 31-Jan-2013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RD51 Mini-week, CERN 31-Jan-2013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7A97EEC-B9EA-498E-BC2A-01869785161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RD51 Mini-week, CERN 31-Jan-2013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7A97EEC-B9EA-498E-BC2A-01869785161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1</a:t>
            </a:fld>
            <a:endParaRPr lang="en-US"/>
          </a:p>
        </p:txBody>
      </p:sp>
      <p:sp>
        <p:nvSpPr>
          <p:cNvPr id="7" name="Title 7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05800" cy="2971800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Construction of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experience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with 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2.4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x 1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m²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micromegas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chambers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70854" y="4419600"/>
            <a:ext cx="53591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Givi Sekhniaidze</a:t>
            </a:r>
          </a:p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On behalf of the Micromegas community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24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89859" y="1182469"/>
            <a:ext cx="61702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4.9 mm thick Aluminum frame mounted on the panel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Mesh stretched and glued on the frame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3 special inserts for drift/read-out panel interconnection</a:t>
            </a:r>
          </a:p>
        </p:txBody>
      </p:sp>
      <p:sp>
        <p:nvSpPr>
          <p:cNvPr id="7" name="Title 6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effectLst/>
              </a:rPr>
              <a:t>Drift panel preparation – Mesh</a:t>
            </a:r>
            <a:endParaRPr lang="en-US" sz="3200" dirty="0">
              <a:effectLst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33"/>
          <a:stretch/>
        </p:blipFill>
        <p:spPr>
          <a:xfrm>
            <a:off x="1524000" y="2667000"/>
            <a:ext cx="6096000" cy="3619500"/>
          </a:xfrm>
          <a:prstGeom prst="rect">
            <a:avLst/>
          </a:prstGeom>
        </p:spPr>
      </p:pic>
      <p:cxnSp>
        <p:nvCxnSpPr>
          <p:cNvPr id="8" name="Straight Arrow Connector 7"/>
          <p:cNvCxnSpPr>
            <a:stCxn id="6" idx="2"/>
          </p:cNvCxnSpPr>
          <p:nvPr/>
        </p:nvCxnSpPr>
        <p:spPr>
          <a:xfrm flipH="1">
            <a:off x="3886201" y="2198132"/>
            <a:ext cx="788798" cy="10022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2"/>
          </p:cNvCxnSpPr>
          <p:nvPr/>
        </p:nvCxnSpPr>
        <p:spPr>
          <a:xfrm flipH="1">
            <a:off x="4397679" y="2198132"/>
            <a:ext cx="277320" cy="13070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6" idx="2"/>
          </p:cNvCxnSpPr>
          <p:nvPr/>
        </p:nvCxnSpPr>
        <p:spPr>
          <a:xfrm>
            <a:off x="4674999" y="2198132"/>
            <a:ext cx="430401" cy="17642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43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11</a:t>
            </a:fld>
            <a:endParaRPr lang="en-US"/>
          </a:p>
        </p:txBody>
      </p:sp>
      <p:sp>
        <p:nvSpPr>
          <p:cNvPr id="4" name="Title 6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effectLst/>
              </a:rPr>
              <a:t>Read-out panel</a:t>
            </a:r>
            <a:endParaRPr lang="en-US" sz="3200" dirty="0">
              <a:effectLst/>
            </a:endParaRPr>
          </a:p>
        </p:txBody>
      </p:sp>
      <p:pic>
        <p:nvPicPr>
          <p:cNvPr id="8194" name="Picture 2" descr="C:\Users\Givi\Pictures\ATLAS_MM_fotos\DSCN163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6" t="12598" r="9241" b="1444"/>
          <a:stretch/>
        </p:blipFill>
        <p:spPr bwMode="auto">
          <a:xfrm>
            <a:off x="2895600" y="1981200"/>
            <a:ext cx="5902712" cy="4527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1800" y="914399"/>
            <a:ext cx="41860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0.5 mm thick FR4 external skin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10 mm thick Aluminum honeycomb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External Aluminum frames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84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Mini-Week, CERN 31/01/2013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12</a:t>
            </a:fld>
            <a:endParaRPr lang="en-US"/>
          </a:p>
        </p:txBody>
      </p:sp>
      <p:sp>
        <p:nvSpPr>
          <p:cNvPr id="4" name="Title 6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effectLst/>
              </a:rPr>
              <a:t>Mechanical issues – Read-out panel</a:t>
            </a:r>
            <a:endParaRPr lang="en-US" sz="3200" dirty="0">
              <a:effectLst/>
            </a:endParaRPr>
          </a:p>
        </p:txBody>
      </p:sp>
      <p:pic>
        <p:nvPicPr>
          <p:cNvPr id="11266" name="Picture 2" descr="C:\Users\Givi\Pictures\ATLAS_MM_fotos\DSCN163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9"/>
          <a:stretch/>
        </p:blipFill>
        <p:spPr bwMode="auto">
          <a:xfrm>
            <a:off x="3246343" y="1066800"/>
            <a:ext cx="5288057" cy="526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461505" y="476833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Pillars</a:t>
            </a:r>
            <a:endParaRPr lang="en-US" dirty="0"/>
          </a:p>
        </p:txBody>
      </p:sp>
      <p:cxnSp>
        <p:nvCxnSpPr>
          <p:cNvPr id="7" name="Straight Arrow Connector 6"/>
          <p:cNvCxnSpPr>
            <a:stCxn id="6" idx="0"/>
          </p:cNvCxnSpPr>
          <p:nvPr/>
        </p:nvCxnSpPr>
        <p:spPr>
          <a:xfrm flipV="1">
            <a:off x="7848791" y="3700272"/>
            <a:ext cx="222314" cy="106806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6" idx="0"/>
          </p:cNvCxnSpPr>
          <p:nvPr/>
        </p:nvCxnSpPr>
        <p:spPr>
          <a:xfrm flipH="1" flipV="1">
            <a:off x="7232905" y="4267200"/>
            <a:ext cx="615886" cy="50113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24548" y="5373469"/>
            <a:ext cx="1941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Shortcuts between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resistive strips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15" idx="0"/>
          </p:cNvCxnSpPr>
          <p:nvPr/>
        </p:nvCxnSpPr>
        <p:spPr>
          <a:xfrm flipH="1" flipV="1">
            <a:off x="3956305" y="4744134"/>
            <a:ext cx="1239022" cy="62933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5" idx="0"/>
          </p:cNvCxnSpPr>
          <p:nvPr/>
        </p:nvCxnSpPr>
        <p:spPr>
          <a:xfrm flipH="1" flipV="1">
            <a:off x="4453148" y="4114800"/>
            <a:ext cx="742179" cy="125866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09600" y="1066800"/>
            <a:ext cx="2209800" cy="52669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838200" y="1295400"/>
            <a:ext cx="0" cy="487680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990600" y="1295400"/>
            <a:ext cx="0" cy="487680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143000" y="1295400"/>
            <a:ext cx="0" cy="487680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295400" y="1295400"/>
            <a:ext cx="0" cy="487680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447800" y="1295400"/>
            <a:ext cx="0" cy="487680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600200" y="1295400"/>
            <a:ext cx="0" cy="487680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752600" y="1295400"/>
            <a:ext cx="0" cy="487680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905000" y="1295400"/>
            <a:ext cx="0" cy="487680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057400" y="1295400"/>
            <a:ext cx="0" cy="487680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209800" y="1295400"/>
            <a:ext cx="0" cy="487680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362200" y="1295400"/>
            <a:ext cx="0" cy="487680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514600" y="1295400"/>
            <a:ext cx="0" cy="487680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667000" y="1295400"/>
            <a:ext cx="0" cy="487680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838200" y="25146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990600" y="34290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838200" y="43434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990600" y="52578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990600" y="16002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1143000" y="25146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1295400" y="34290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1143000" y="43434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1295400" y="52578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1295400" y="16002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1447800" y="25146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1600200" y="34290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1447800" y="43434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1600200" y="52578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>
            <a:off x="1600200" y="16002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1752600" y="25146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>
            <a:off x="1905000" y="34290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1752600" y="43434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>
            <a:off x="1905000" y="52578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1905000" y="16002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2057400" y="25146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2209800" y="34290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>
            <a:off x="2057400" y="43434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2209800" y="52578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2209800" y="16002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2362200" y="25146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2514600" y="34290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2362200" y="43434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2514600" y="52578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2514600" y="1600200"/>
            <a:ext cx="152400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endCxn id="23" idx="3"/>
          </p:cNvCxnSpPr>
          <p:nvPr/>
        </p:nvCxnSpPr>
        <p:spPr>
          <a:xfrm flipH="1" flipV="1">
            <a:off x="2819400" y="3700272"/>
            <a:ext cx="2375927" cy="167319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039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Title 6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effectLst/>
              </a:rPr>
              <a:t>Chamber assembling</a:t>
            </a:r>
            <a:endParaRPr lang="en-US" sz="3200" dirty="0">
              <a:effectLst/>
            </a:endParaRPr>
          </a:p>
        </p:txBody>
      </p:sp>
      <p:sp>
        <p:nvSpPr>
          <p:cNvPr id="7" name="Frame 6"/>
          <p:cNvSpPr/>
          <p:nvPr/>
        </p:nvSpPr>
        <p:spPr>
          <a:xfrm>
            <a:off x="3657600" y="2743200"/>
            <a:ext cx="1371600" cy="6096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rame 9"/>
          <p:cNvSpPr/>
          <p:nvPr/>
        </p:nvSpPr>
        <p:spPr>
          <a:xfrm>
            <a:off x="5486400" y="2743200"/>
            <a:ext cx="609600" cy="6096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29200" y="2743200"/>
            <a:ext cx="457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657600" y="2667000"/>
            <a:ext cx="4572000" cy="762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657600" y="3352800"/>
            <a:ext cx="4572000" cy="762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715000" y="3248025"/>
            <a:ext cx="228600" cy="209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ame 18"/>
          <p:cNvSpPr/>
          <p:nvPr/>
        </p:nvSpPr>
        <p:spPr>
          <a:xfrm>
            <a:off x="3657600" y="4038600"/>
            <a:ext cx="1371600" cy="6096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57200" y="3962400"/>
            <a:ext cx="7772400" cy="762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57200" y="4648200"/>
            <a:ext cx="7772400" cy="762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ame 21"/>
          <p:cNvSpPr/>
          <p:nvPr/>
        </p:nvSpPr>
        <p:spPr>
          <a:xfrm>
            <a:off x="457200" y="4038600"/>
            <a:ext cx="1371600" cy="6096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57599" y="3429000"/>
            <a:ext cx="830403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4488003" y="3435858"/>
            <a:ext cx="533400" cy="519683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029200" y="3429000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>
            <a:off x="6324600" y="3435858"/>
            <a:ext cx="1905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7239000" y="3809999"/>
            <a:ext cx="76200" cy="1492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096000" y="3810000"/>
            <a:ext cx="304800" cy="1492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8153400" y="3809999"/>
            <a:ext cx="76200" cy="1492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5486400" y="3809999"/>
            <a:ext cx="609600" cy="7620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6096000" y="3809999"/>
            <a:ext cx="2133600" cy="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6096000" y="2743200"/>
            <a:ext cx="2133600" cy="609600"/>
          </a:xfrm>
          <a:prstGeom prst="rect">
            <a:avLst/>
          </a:prstGeom>
          <a:pattFill prst="shingle">
            <a:fgClr>
              <a:schemeClr val="tx2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5029200" y="4038600"/>
            <a:ext cx="3200400" cy="609600"/>
          </a:xfrm>
          <a:prstGeom prst="rect">
            <a:avLst/>
          </a:prstGeom>
          <a:pattFill prst="shingle">
            <a:fgClr>
              <a:schemeClr val="tx2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1854199" y="4038600"/>
            <a:ext cx="1803399" cy="609600"/>
          </a:xfrm>
          <a:prstGeom prst="rect">
            <a:avLst/>
          </a:prstGeom>
          <a:pattFill prst="shingle">
            <a:fgClr>
              <a:schemeClr val="tx2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ed Rectangle 44"/>
          <p:cNvSpPr/>
          <p:nvPr/>
        </p:nvSpPr>
        <p:spPr>
          <a:xfrm>
            <a:off x="3962400" y="2552700"/>
            <a:ext cx="304800" cy="2628900"/>
          </a:xfrm>
          <a:prstGeom prst="roundRect">
            <a:avLst/>
          </a:prstGeom>
          <a:pattFill prst="dkUpDiag">
            <a:fgClr>
              <a:schemeClr val="tx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/>
          <p:cNvSpPr/>
          <p:nvPr/>
        </p:nvSpPr>
        <p:spPr>
          <a:xfrm>
            <a:off x="3733800" y="4724400"/>
            <a:ext cx="754202" cy="2286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ounded Rectangle 47"/>
          <p:cNvSpPr/>
          <p:nvPr/>
        </p:nvSpPr>
        <p:spPr>
          <a:xfrm>
            <a:off x="3810000" y="2438400"/>
            <a:ext cx="609600" cy="2286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>
            <a:off x="3886200" y="47244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4343400" y="47244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609600" y="3505200"/>
            <a:ext cx="2743200" cy="762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590800" y="3581400"/>
            <a:ext cx="457200" cy="374141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762000" y="3581400"/>
            <a:ext cx="228600" cy="3810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5144228" y="1553170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Drift panel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9" name="Straight Arrow Connector 58"/>
          <p:cNvCxnSpPr>
            <a:stCxn id="58" idx="2"/>
          </p:cNvCxnSpPr>
          <p:nvPr/>
        </p:nvCxnSpPr>
        <p:spPr>
          <a:xfrm>
            <a:off x="5739904" y="1922502"/>
            <a:ext cx="660896" cy="63019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609600" y="2821114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APV25 board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4" name="Straight Arrow Connector 63"/>
          <p:cNvCxnSpPr>
            <a:stCxn id="63" idx="2"/>
          </p:cNvCxnSpPr>
          <p:nvPr/>
        </p:nvCxnSpPr>
        <p:spPr>
          <a:xfrm>
            <a:off x="1339928" y="3190446"/>
            <a:ext cx="488872" cy="35285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5652724" y="5494972"/>
            <a:ext cx="1588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Read-out panel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7" name="Straight Arrow Connector 66"/>
          <p:cNvCxnSpPr>
            <a:stCxn id="66" idx="0"/>
          </p:cNvCxnSpPr>
          <p:nvPr/>
        </p:nvCxnSpPr>
        <p:spPr>
          <a:xfrm flipV="1">
            <a:off x="6447173" y="4741902"/>
            <a:ext cx="4923" cy="75307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1828800" y="220087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 mm spacer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3" name="Straight Arrow Connector 72"/>
          <p:cNvCxnSpPr>
            <a:stCxn id="72" idx="2"/>
            <a:endCxn id="23" idx="1"/>
          </p:cNvCxnSpPr>
          <p:nvPr/>
        </p:nvCxnSpPr>
        <p:spPr>
          <a:xfrm>
            <a:off x="2511038" y="2570202"/>
            <a:ext cx="1146561" cy="112549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138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14</a:t>
            </a:fld>
            <a:endParaRPr lang="en-US"/>
          </a:p>
        </p:txBody>
      </p:sp>
      <p:pic>
        <p:nvPicPr>
          <p:cNvPr id="10242" name="Picture 2" descr="C:\Users\Givi\Pictures\ATLAS_MM_fotos\DSCN16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133856"/>
            <a:ext cx="7022592" cy="526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6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effectLst/>
              </a:rPr>
              <a:t>Chamber assembling</a:t>
            </a:r>
            <a:endParaRPr lang="en-US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3253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15</a:t>
            </a:fld>
            <a:endParaRPr lang="en-US"/>
          </a:p>
        </p:txBody>
      </p:sp>
      <p:sp>
        <p:nvSpPr>
          <p:cNvPr id="6" name="Cross 5"/>
          <p:cNvSpPr/>
          <p:nvPr/>
        </p:nvSpPr>
        <p:spPr>
          <a:xfrm>
            <a:off x="2857500" y="1981200"/>
            <a:ext cx="3429000" cy="1066800"/>
          </a:xfrm>
          <a:prstGeom prst="plus">
            <a:avLst>
              <a:gd name="adj" fmla="val 22619"/>
            </a:avLst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66800" y="1981200"/>
            <a:ext cx="1981200" cy="228600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66800" y="2832100"/>
            <a:ext cx="1981200" cy="228600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96000" y="1981200"/>
            <a:ext cx="1981200" cy="228600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96000" y="2832100"/>
            <a:ext cx="1981200" cy="228600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/>
          <p:cNvSpPr/>
          <p:nvPr/>
        </p:nvSpPr>
        <p:spPr>
          <a:xfrm>
            <a:off x="2876550" y="3886200"/>
            <a:ext cx="3390900" cy="774700"/>
          </a:xfrm>
          <a:prstGeom prst="plus">
            <a:avLst>
              <a:gd name="adj" fmla="val 22619"/>
            </a:avLst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096000" y="3892550"/>
            <a:ext cx="2133600" cy="165100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096000" y="4502150"/>
            <a:ext cx="2133600" cy="158750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914400" y="3892550"/>
            <a:ext cx="2133600" cy="165100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914400" y="4502150"/>
            <a:ext cx="2133600" cy="165100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914400" y="3810000"/>
            <a:ext cx="7315200" cy="457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66800" y="3048000"/>
            <a:ext cx="7010400" cy="762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1066800" y="3124200"/>
            <a:ext cx="70104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914400" y="3733800"/>
            <a:ext cx="228600" cy="571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828800" y="3733800"/>
            <a:ext cx="228600" cy="571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743200" y="3733800"/>
            <a:ext cx="228600" cy="571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172200" y="3745230"/>
            <a:ext cx="228600" cy="4572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086600" y="3745230"/>
            <a:ext cx="228600" cy="4572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001000" y="3745230"/>
            <a:ext cx="228600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L-Shape 31"/>
          <p:cNvSpPr/>
          <p:nvPr/>
        </p:nvSpPr>
        <p:spPr>
          <a:xfrm>
            <a:off x="4800600" y="2438400"/>
            <a:ext cx="685800" cy="1295400"/>
          </a:xfrm>
          <a:prstGeom prst="corner">
            <a:avLst>
              <a:gd name="adj1" fmla="val 87778"/>
              <a:gd name="adj2" fmla="val 59444"/>
            </a:avLst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25" idx="0"/>
          </p:cNvCxnSpPr>
          <p:nvPr/>
        </p:nvCxnSpPr>
        <p:spPr>
          <a:xfrm>
            <a:off x="1028700" y="3733800"/>
            <a:ext cx="7353300" cy="0"/>
          </a:xfrm>
          <a:prstGeom prst="line">
            <a:avLst/>
          </a:prstGeom>
          <a:ln w="12700" cap="rnd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3657600" y="3745230"/>
            <a:ext cx="1828800" cy="4572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L-Shape 42"/>
          <p:cNvSpPr/>
          <p:nvPr/>
        </p:nvSpPr>
        <p:spPr>
          <a:xfrm flipH="1">
            <a:off x="3642360" y="2438400"/>
            <a:ext cx="701040" cy="1295400"/>
          </a:xfrm>
          <a:prstGeom prst="corner">
            <a:avLst>
              <a:gd name="adj1" fmla="val 85870"/>
              <a:gd name="adj2" fmla="val 58333"/>
            </a:avLst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/>
          <p:cNvSpPr/>
          <p:nvPr/>
        </p:nvSpPr>
        <p:spPr>
          <a:xfrm>
            <a:off x="4349496" y="4343400"/>
            <a:ext cx="451104" cy="152400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3259208" y="5105400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M3 screw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4164270" y="1282700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O-ring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92208" y="3171309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Pillars</a:t>
            </a:r>
            <a:endParaRPr lang="en-US" dirty="0"/>
          </a:p>
        </p:txBody>
      </p:sp>
      <p:cxnSp>
        <p:nvCxnSpPr>
          <p:cNvPr id="55" name="Straight Arrow Connector 54"/>
          <p:cNvCxnSpPr>
            <a:stCxn id="54" idx="3"/>
            <a:endCxn id="26" idx="0"/>
          </p:cNvCxnSpPr>
          <p:nvPr/>
        </p:nvCxnSpPr>
        <p:spPr>
          <a:xfrm>
            <a:off x="1366779" y="3355975"/>
            <a:ext cx="576321" cy="37782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54" idx="3"/>
            <a:endCxn id="27" idx="0"/>
          </p:cNvCxnSpPr>
          <p:nvPr/>
        </p:nvCxnSpPr>
        <p:spPr>
          <a:xfrm>
            <a:off x="1366779" y="3355975"/>
            <a:ext cx="1490721" cy="37782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2705100" y="3214132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Insert</a:t>
            </a:r>
            <a:endParaRPr lang="en-US" dirty="0"/>
          </a:p>
        </p:txBody>
      </p:sp>
      <p:cxnSp>
        <p:nvCxnSpPr>
          <p:cNvPr id="61" name="Straight Arrow Connector 60"/>
          <p:cNvCxnSpPr>
            <a:stCxn id="60" idx="3"/>
          </p:cNvCxnSpPr>
          <p:nvPr/>
        </p:nvCxnSpPr>
        <p:spPr>
          <a:xfrm>
            <a:off x="3415551" y="3398798"/>
            <a:ext cx="577329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7128016" y="322683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Mesh</a:t>
            </a:r>
            <a:endParaRPr lang="en-US" dirty="0"/>
          </a:p>
        </p:txBody>
      </p:sp>
      <p:cxnSp>
        <p:nvCxnSpPr>
          <p:cNvPr id="67" name="Straight Arrow Connector 66"/>
          <p:cNvCxnSpPr>
            <a:stCxn id="66" idx="1"/>
          </p:cNvCxnSpPr>
          <p:nvPr/>
        </p:nvCxnSpPr>
        <p:spPr>
          <a:xfrm flipH="1">
            <a:off x="6705600" y="3411498"/>
            <a:ext cx="422416" cy="32230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914400" y="4678681"/>
            <a:ext cx="7315200" cy="4571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066800" y="1905000"/>
            <a:ext cx="7010400" cy="762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3642360" y="1905000"/>
            <a:ext cx="184404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3733800" y="1981200"/>
            <a:ext cx="1676400" cy="381000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4340860" y="2362200"/>
            <a:ext cx="459740" cy="1987550"/>
          </a:xfrm>
          <a:prstGeom prst="rect">
            <a:avLst/>
          </a:prstGeom>
          <a:pattFill prst="dkUpDiag">
            <a:fgClr>
              <a:schemeClr val="bg2">
                <a:lumMod val="5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5257800" y="2362200"/>
            <a:ext cx="1524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3733800" y="2362200"/>
            <a:ext cx="1524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Straight Arrow Connector 70"/>
          <p:cNvCxnSpPr/>
          <p:nvPr/>
        </p:nvCxnSpPr>
        <p:spPr>
          <a:xfrm flipH="1">
            <a:off x="3810000" y="1652032"/>
            <a:ext cx="754380" cy="71016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4564380" y="1652032"/>
            <a:ext cx="823502" cy="72132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V="1">
            <a:off x="3810000" y="3975100"/>
            <a:ext cx="765048" cy="11303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476829" y="1099740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Drift panel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9" name="Straight Arrow Connector 48"/>
          <p:cNvCxnSpPr>
            <a:stCxn id="48" idx="2"/>
          </p:cNvCxnSpPr>
          <p:nvPr/>
        </p:nvCxnSpPr>
        <p:spPr>
          <a:xfrm flipH="1">
            <a:off x="7128016" y="1469072"/>
            <a:ext cx="944489" cy="43592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652724" y="5494972"/>
            <a:ext cx="1588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Read-out panel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1" name="Straight Arrow Connector 50"/>
          <p:cNvCxnSpPr>
            <a:stCxn id="50" idx="0"/>
          </p:cNvCxnSpPr>
          <p:nvPr/>
        </p:nvCxnSpPr>
        <p:spPr>
          <a:xfrm flipV="1">
            <a:off x="6447173" y="4741902"/>
            <a:ext cx="4923" cy="75307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itle 6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effectLst/>
              </a:rPr>
              <a:t>Chamber assembling – interconnection</a:t>
            </a:r>
            <a:endParaRPr lang="en-US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3354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Title 6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effectLst/>
              </a:rPr>
              <a:t>Drift panel preparation – Inserts</a:t>
            </a:r>
            <a:endParaRPr lang="en-US" sz="3200" dirty="0">
              <a:effectLst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81200"/>
            <a:ext cx="4267200" cy="3200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981200"/>
            <a:ext cx="42672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47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17</a:t>
            </a:fld>
            <a:endParaRPr lang="en-US"/>
          </a:p>
        </p:txBody>
      </p:sp>
      <p:sp>
        <p:nvSpPr>
          <p:cNvPr id="4" name="Title 6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effectLst/>
              </a:rPr>
              <a:t>Electrical issues</a:t>
            </a:r>
            <a:endParaRPr lang="en-US" sz="3200" dirty="0"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348" y="1149489"/>
            <a:ext cx="791765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L2/L3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chamber – all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read-out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parts are working well</a:t>
            </a:r>
          </a:p>
          <a:p>
            <a:pPr marL="285750" indent="-285750">
              <a:buFont typeface="Arial"/>
              <a:buChar char="•"/>
            </a:pP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L2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chamber – one read-out board had a problem: short between a resistive strip and read out strip below; the read out strip was identified and disconnected from connector, problem disappeared </a:t>
            </a:r>
          </a:p>
          <a:p>
            <a:pPr marL="457200" lvl="3"/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Initially there was a current on the drift electrode and it was identified as a leak on the O-ring surface – HV connection was insulated with </a:t>
            </a:r>
            <a:r>
              <a:rPr lang="en-US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kapton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tape and problem disappeared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Typical  current  between resistive strips and mesh 0 -20 </a:t>
            </a:r>
            <a:r>
              <a:rPr lang="en-US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Arial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HV up to 580 V the sparks are not observed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66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74B5-4B62-8547-AA82-922C9F826091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2051" name="Picture 3" descr="C:\Users\biancom\Desktop\Statistics.png"/>
          <p:cNvPicPr>
            <a:picLocks noChangeAspect="1" noChangeArrowheads="1"/>
          </p:cNvPicPr>
          <p:nvPr/>
        </p:nvPicPr>
        <p:blipFill rotWithShape="1">
          <a:blip r:embed="rId2"/>
          <a:srcRect t="1947" b="50000"/>
          <a:stretch/>
        </p:blipFill>
        <p:spPr bwMode="auto">
          <a:xfrm>
            <a:off x="3271603" y="838200"/>
            <a:ext cx="5643797" cy="2444724"/>
          </a:xfrm>
          <a:prstGeom prst="rect">
            <a:avLst/>
          </a:prstGeom>
          <a:noFill/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0" y="106332"/>
            <a:ext cx="9144000" cy="790789"/>
          </a:xfrm>
          <a:prstGeom prst="rect">
            <a:avLst/>
          </a:prstGeom>
          <a:noFill/>
          <a:ln w="38100" cap="flat" cmpd="sng" algn="ctr">
            <a:noFill/>
            <a:prstDash val="soli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>
              <a:solidFill>
                <a:schemeClr val="bg2">
                  <a:lumMod val="25000"/>
                </a:schemeClr>
              </a:solidFill>
              <a:latin typeface="Bangla Sangam MN"/>
              <a:cs typeface="Bangla Sangam MN"/>
            </a:endParaRPr>
          </a:p>
          <a:p>
            <a:pPr marL="0" indent="0">
              <a:buNone/>
            </a:pPr>
            <a:endParaRPr lang="en-US" dirty="0">
              <a:solidFill>
                <a:srgbClr val="1F5462"/>
              </a:solidFill>
              <a:latin typeface="Bangla Sangam MN"/>
              <a:cs typeface="Bangla Sangam MN"/>
            </a:endParaRPr>
          </a:p>
        </p:txBody>
      </p:sp>
      <p:sp>
        <p:nvSpPr>
          <p:cNvPr id="9" name="Title 6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effectLst/>
              </a:rPr>
              <a:t>Preliminary results</a:t>
            </a:r>
            <a:endParaRPr lang="en-US" sz="3200" dirty="0">
              <a:effectLst/>
            </a:endParaRPr>
          </a:p>
        </p:txBody>
      </p:sp>
      <p:pic>
        <p:nvPicPr>
          <p:cNvPr id="10" name="Picture 9" descr="L2_evt2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2" t="16979" r="3142" b="14952"/>
          <a:stretch/>
        </p:blipFill>
        <p:spPr>
          <a:xfrm>
            <a:off x="685800" y="3282924"/>
            <a:ext cx="3084043" cy="2819327"/>
          </a:xfrm>
          <a:prstGeom prst="rect">
            <a:avLst/>
          </a:prstGeom>
        </p:spPr>
      </p:pic>
      <p:pic>
        <p:nvPicPr>
          <p:cNvPr id="11" name="Picture 10" descr="L2_evt34 (1)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84" t="16097" r="4601" b="14323"/>
          <a:stretch/>
        </p:blipFill>
        <p:spPr>
          <a:xfrm>
            <a:off x="4975901" y="3282924"/>
            <a:ext cx="3454774" cy="286961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Zaragoza, 5 </a:t>
            </a:r>
            <a:r>
              <a:rPr lang="en-US" dirty="0" err="1" smtClean="0"/>
              <a:t>Julyl</a:t>
            </a:r>
            <a:r>
              <a:rPr lang="en-US" dirty="0" smtClean="0"/>
              <a:t> 2013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" y="1752600"/>
            <a:ext cx="2005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Summary plot from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Event browser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Straight Arrow Connector 12"/>
          <p:cNvCxnSpPr>
            <a:stCxn id="12" idx="3"/>
            <a:endCxn id="2051" idx="1"/>
          </p:cNvCxnSpPr>
          <p:nvPr/>
        </p:nvCxnSpPr>
        <p:spPr>
          <a:xfrm flipV="1">
            <a:off x="2310477" y="2060562"/>
            <a:ext cx="961126" cy="1520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28600" y="3278796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Single event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53984" y="3276600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Shower event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18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TQF1 Resistive Strips Layout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52736"/>
            <a:ext cx="4928250" cy="508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uppo 11"/>
          <p:cNvGrpSpPr/>
          <p:nvPr/>
        </p:nvGrpSpPr>
        <p:grpSpPr>
          <a:xfrm>
            <a:off x="1115616" y="1772816"/>
            <a:ext cx="2834790" cy="3352438"/>
            <a:chOff x="1331640" y="1772816"/>
            <a:chExt cx="2834790" cy="3352438"/>
          </a:xfrm>
        </p:grpSpPr>
        <p:sp>
          <p:nvSpPr>
            <p:cNvPr id="6" name="CasellaDiTesto 5"/>
            <p:cNvSpPr txBox="1"/>
            <p:nvPr/>
          </p:nvSpPr>
          <p:spPr>
            <a:xfrm>
              <a:off x="1331640" y="4725144"/>
              <a:ext cx="314510" cy="400110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/>
                <a:t>1</a:t>
              </a:r>
              <a:endParaRPr lang="en-GB" sz="2000" b="1" dirty="0"/>
            </a:p>
          </p:txBody>
        </p:sp>
        <p:sp>
          <p:nvSpPr>
            <p:cNvPr id="7" name="CasellaDiTesto 6"/>
            <p:cNvSpPr txBox="1"/>
            <p:nvPr/>
          </p:nvSpPr>
          <p:spPr>
            <a:xfrm>
              <a:off x="3851920" y="4725144"/>
              <a:ext cx="314510" cy="400110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/>
                <a:t>2</a:t>
              </a:r>
              <a:endParaRPr lang="en-GB" sz="2000" b="1" dirty="0"/>
            </a:p>
          </p:txBody>
        </p:sp>
        <p:sp>
          <p:nvSpPr>
            <p:cNvPr id="8" name="CasellaDiTesto 7"/>
            <p:cNvSpPr txBox="1"/>
            <p:nvPr/>
          </p:nvSpPr>
          <p:spPr>
            <a:xfrm>
              <a:off x="3851920" y="1772816"/>
              <a:ext cx="314510" cy="400110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/>
                <a:t>3</a:t>
              </a:r>
              <a:endParaRPr lang="en-GB" sz="2000" b="1" dirty="0"/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1475656" y="1772816"/>
              <a:ext cx="314510" cy="400110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/>
                <a:t>4</a:t>
              </a:r>
              <a:endParaRPr lang="en-GB" sz="2000" b="1" dirty="0"/>
            </a:p>
          </p:txBody>
        </p:sp>
      </p:grpSp>
      <p:sp>
        <p:nvSpPr>
          <p:cNvPr id="10" name="Rettangolo 9"/>
          <p:cNvSpPr/>
          <p:nvPr/>
        </p:nvSpPr>
        <p:spPr>
          <a:xfrm>
            <a:off x="5652120" y="2060848"/>
            <a:ext cx="3491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Resistive strips aligned with the read out strips 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5148064" y="2132856"/>
            <a:ext cx="314510" cy="4001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1</a:t>
            </a:r>
            <a:endParaRPr lang="en-GB" sz="2000" b="1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5148064" y="3140968"/>
            <a:ext cx="314510" cy="4001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2</a:t>
            </a:r>
            <a:endParaRPr lang="en-GB" sz="2000" b="1" dirty="0"/>
          </a:p>
        </p:txBody>
      </p:sp>
      <p:sp>
        <p:nvSpPr>
          <p:cNvPr id="15" name="Rettangolo 14"/>
          <p:cNvSpPr/>
          <p:nvPr/>
        </p:nvSpPr>
        <p:spPr>
          <a:xfrm>
            <a:off x="5652120" y="3140968"/>
            <a:ext cx="3491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Resistive strips shifted by a half pitch, </a:t>
            </a:r>
            <a:r>
              <a:rPr lang="en-US" dirty="0" err="1" smtClean="0"/>
              <a:t>w.r.t</a:t>
            </a:r>
            <a:r>
              <a:rPr lang="en-US" dirty="0" smtClean="0"/>
              <a:t>. the readout strips 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5148064" y="4221088"/>
            <a:ext cx="314510" cy="4001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3</a:t>
            </a:r>
            <a:endParaRPr lang="en-GB" sz="2000" b="1" dirty="0"/>
          </a:p>
        </p:txBody>
      </p:sp>
      <p:sp>
        <p:nvSpPr>
          <p:cNvPr id="17" name="Rettangolo 16"/>
          <p:cNvSpPr/>
          <p:nvPr/>
        </p:nvSpPr>
        <p:spPr>
          <a:xfrm>
            <a:off x="5580112" y="4149080"/>
            <a:ext cx="3563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Resistive strips rotated by -2°, </a:t>
            </a:r>
            <a:r>
              <a:rPr lang="en-US" dirty="0" err="1" smtClean="0"/>
              <a:t>w.r.t</a:t>
            </a:r>
            <a:r>
              <a:rPr lang="en-US" dirty="0" smtClean="0"/>
              <a:t>. the read out strips , crossing every cm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5148064" y="5229200"/>
            <a:ext cx="314510" cy="4001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4</a:t>
            </a:r>
            <a:endParaRPr lang="en-GB" sz="2000" b="1" dirty="0"/>
          </a:p>
        </p:txBody>
      </p:sp>
      <p:sp>
        <p:nvSpPr>
          <p:cNvPr id="20" name="Rettangolo 19"/>
          <p:cNvSpPr/>
          <p:nvPr/>
        </p:nvSpPr>
        <p:spPr>
          <a:xfrm>
            <a:off x="5580112" y="5157192"/>
            <a:ext cx="3563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Resistive strips rotated by 1°, </a:t>
            </a:r>
            <a:r>
              <a:rPr lang="en-US" dirty="0" err="1" smtClean="0"/>
              <a:t>w.r.t</a:t>
            </a:r>
            <a:r>
              <a:rPr lang="en-US" dirty="0" smtClean="0"/>
              <a:t>. the read out strips , crossing every </a:t>
            </a:r>
          </a:p>
          <a:p>
            <a:r>
              <a:rPr lang="en-US" dirty="0" smtClean="0"/>
              <a:t>2cm</a:t>
            </a:r>
          </a:p>
        </p:txBody>
      </p:sp>
      <p:sp>
        <p:nvSpPr>
          <p:cNvPr id="21" name="Segnaposto numero diapositiva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42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2557462"/>
          </a:xfrm>
        </p:spPr>
        <p:txBody>
          <a:bodyPr>
            <a:normAutofit/>
          </a:bodyPr>
          <a:lstStyle/>
          <a:p>
            <a:r>
              <a:rPr lang="en-US" dirty="0" smtClean="0"/>
              <a:t>Mechanical issues</a:t>
            </a:r>
          </a:p>
          <a:p>
            <a:r>
              <a:rPr lang="en-US" dirty="0" smtClean="0"/>
              <a:t>Electrical issues</a:t>
            </a:r>
          </a:p>
          <a:p>
            <a:r>
              <a:rPr lang="en-US" dirty="0" smtClean="0"/>
              <a:t>First results</a:t>
            </a:r>
          </a:p>
          <a:p>
            <a:r>
              <a:rPr lang="en-US" dirty="0" smtClean="0"/>
              <a:t>Conclusions and future plans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7332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 bwMode="auto">
          <a:xfrm>
            <a:off x="70338" y="838200"/>
            <a:ext cx="8932985" cy="502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ndara" charset="0"/>
              <a:ea typeface="ＭＳ Ｐゴシック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gradFill flip="none" rotWithShape="0">
            <a:gsLst>
              <a:gs pos="23000">
                <a:schemeClr val="accent6">
                  <a:lumMod val="20000"/>
                  <a:lumOff val="80000"/>
                </a:schemeClr>
              </a:gs>
              <a:gs pos="100000">
                <a:srgbClr val="C0C0C0"/>
              </a:gs>
            </a:gsLst>
            <a:lin ang="540000" scaled="0"/>
            <a:tileRect/>
          </a:gradFill>
          <a:ln>
            <a:noFill/>
          </a:ln>
          <a:effectLst/>
          <a:extLst/>
        </p:spPr>
        <p:txBody>
          <a:bodyPr wrap="none" lIns="91381" tIns="45693" rIns="91381" bIns="45693" anchor="ctr"/>
          <a:lstStyle/>
          <a:p>
            <a:endParaRPr lang="it-IT"/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140688" y="55"/>
            <a:ext cx="6752484" cy="543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381" tIns="45693" rIns="91381" bIns="45693">
            <a:spAutoFit/>
          </a:bodyPr>
          <a:lstStyle/>
          <a:p>
            <a:pPr>
              <a:lnSpc>
                <a:spcPct val="90000"/>
              </a:lnSpc>
            </a:pPr>
            <a:r>
              <a:rPr lang="it-IT" sz="3200" i="1" cap="small" dirty="0" smtClean="0">
                <a:solidFill>
                  <a:srgbClr val="333399"/>
                </a:solidFill>
                <a:latin typeface="Candara"/>
                <a:cs typeface="Candara"/>
              </a:rPr>
              <a:t>Desy </a:t>
            </a:r>
            <a:r>
              <a:rPr lang="it-IT" sz="3200" i="1" cap="small" dirty="0" err="1" smtClean="0">
                <a:solidFill>
                  <a:srgbClr val="333399"/>
                </a:solidFill>
                <a:latin typeface="Candara"/>
                <a:cs typeface="Candara"/>
              </a:rPr>
              <a:t>Setup</a:t>
            </a:r>
            <a:r>
              <a:rPr lang="it-IT" sz="3200" i="1" cap="small" dirty="0" smtClean="0">
                <a:solidFill>
                  <a:srgbClr val="333399"/>
                </a:solidFill>
                <a:latin typeface="Candara"/>
                <a:cs typeface="Candara"/>
              </a:rPr>
              <a:t> </a:t>
            </a:r>
            <a:r>
              <a:rPr lang="it-IT" sz="3200" i="1" cap="small" dirty="0" err="1" smtClean="0">
                <a:solidFill>
                  <a:srgbClr val="333399"/>
                </a:solidFill>
                <a:latin typeface="Candara"/>
                <a:cs typeface="Candara"/>
              </a:rPr>
              <a:t>for</a:t>
            </a:r>
            <a:r>
              <a:rPr lang="it-IT" sz="3200" i="1" cap="small" dirty="0" smtClean="0">
                <a:solidFill>
                  <a:srgbClr val="333399"/>
                </a:solidFill>
                <a:latin typeface="Candara"/>
                <a:cs typeface="Candara"/>
              </a:rPr>
              <a:t> TQF1 </a:t>
            </a:r>
            <a:r>
              <a:rPr lang="it-IT" sz="3200" i="1" cap="small" dirty="0" err="1" smtClean="0">
                <a:solidFill>
                  <a:srgbClr val="333399"/>
                </a:solidFill>
                <a:latin typeface="Candara"/>
                <a:cs typeface="Candara"/>
              </a:rPr>
              <a:t>studies</a:t>
            </a:r>
            <a:endParaRPr lang="it-IT" sz="2400" b="0" cap="small" dirty="0">
              <a:solidFill>
                <a:srgbClr val="333399"/>
              </a:solidFill>
              <a:latin typeface="Candara"/>
              <a:cs typeface="Candara"/>
            </a:endParaRPr>
          </a:p>
        </p:txBody>
      </p:sp>
      <p:sp>
        <p:nvSpPr>
          <p:cNvPr id="16" name="Rectangle 18"/>
          <p:cNvSpPr/>
          <p:nvPr/>
        </p:nvSpPr>
        <p:spPr>
          <a:xfrm>
            <a:off x="311404" y="5021313"/>
            <a:ext cx="8440615" cy="34238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14"/>
          <p:cNvSpPr txBox="1"/>
          <p:nvPr/>
        </p:nvSpPr>
        <p:spPr>
          <a:xfrm>
            <a:off x="7162695" y="5038616"/>
            <a:ext cx="71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Tmm3</a:t>
            </a:r>
            <a:endParaRPr lang="en-US" sz="1400" b="1" dirty="0">
              <a:latin typeface="Arial"/>
              <a:cs typeface="Arial"/>
            </a:endParaRPr>
          </a:p>
        </p:txBody>
      </p:sp>
      <p:grpSp>
        <p:nvGrpSpPr>
          <p:cNvPr id="4" name="Group 69"/>
          <p:cNvGrpSpPr/>
          <p:nvPr/>
        </p:nvGrpSpPr>
        <p:grpSpPr>
          <a:xfrm>
            <a:off x="7308301" y="1499176"/>
            <a:ext cx="1219087" cy="2721912"/>
            <a:chOff x="5987630" y="368421"/>
            <a:chExt cx="1320678" cy="2721912"/>
          </a:xfrm>
        </p:grpSpPr>
        <p:sp>
          <p:nvSpPr>
            <p:cNvPr id="42" name="Rectangle 70"/>
            <p:cNvSpPr/>
            <p:nvPr/>
          </p:nvSpPr>
          <p:spPr>
            <a:xfrm>
              <a:off x="6470238" y="386836"/>
              <a:ext cx="262467" cy="261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71"/>
            <p:cNvSpPr/>
            <p:nvPr/>
          </p:nvSpPr>
          <p:spPr>
            <a:xfrm>
              <a:off x="6961305" y="623903"/>
              <a:ext cx="93134" cy="214206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ounded Rectangle 72"/>
            <p:cNvSpPr/>
            <p:nvPr/>
          </p:nvSpPr>
          <p:spPr>
            <a:xfrm>
              <a:off x="7071373" y="960453"/>
              <a:ext cx="135466" cy="1468967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73"/>
            <p:cNvSpPr/>
            <p:nvPr/>
          </p:nvSpPr>
          <p:spPr>
            <a:xfrm>
              <a:off x="6732705" y="810169"/>
              <a:ext cx="211666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74"/>
            <p:cNvSpPr/>
            <p:nvPr/>
          </p:nvSpPr>
          <p:spPr>
            <a:xfrm>
              <a:off x="6732699" y="2579766"/>
              <a:ext cx="211666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75"/>
            <p:cNvSpPr/>
            <p:nvPr/>
          </p:nvSpPr>
          <p:spPr>
            <a:xfrm>
              <a:off x="6148506" y="623903"/>
              <a:ext cx="93134" cy="214206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ounded Rectangle 76"/>
            <p:cNvSpPr/>
            <p:nvPr/>
          </p:nvSpPr>
          <p:spPr>
            <a:xfrm>
              <a:off x="5987630" y="960453"/>
              <a:ext cx="135466" cy="1468967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77"/>
            <p:cNvSpPr/>
            <p:nvPr/>
          </p:nvSpPr>
          <p:spPr>
            <a:xfrm>
              <a:off x="6250119" y="810169"/>
              <a:ext cx="211666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78"/>
            <p:cNvSpPr/>
            <p:nvPr/>
          </p:nvSpPr>
          <p:spPr>
            <a:xfrm>
              <a:off x="6250119" y="2579766"/>
              <a:ext cx="211666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79"/>
            <p:cNvSpPr txBox="1"/>
            <p:nvPr/>
          </p:nvSpPr>
          <p:spPr>
            <a:xfrm>
              <a:off x="6818243" y="368421"/>
              <a:ext cx="4900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T</a:t>
              </a:r>
              <a:r>
                <a:rPr lang="en-US" sz="1000" baseline="-25000" dirty="0" smtClean="0">
                  <a:latin typeface="Arial"/>
                  <a:cs typeface="Arial"/>
                </a:rPr>
                <a:t>mm2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52" name="TextBox 80"/>
            <p:cNvSpPr txBox="1"/>
            <p:nvPr/>
          </p:nvSpPr>
          <p:spPr>
            <a:xfrm>
              <a:off x="6436384" y="1510786"/>
              <a:ext cx="3528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1</a:t>
              </a:r>
              <a:r>
                <a:rPr lang="en-US" sz="1000" dirty="0" smtClean="0">
                  <a:latin typeface="Arial"/>
                  <a:cs typeface="Arial"/>
                </a:rPr>
                <a:t>0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53" name="TextBox 81"/>
            <p:cNvSpPr txBox="1"/>
            <p:nvPr/>
          </p:nvSpPr>
          <p:spPr>
            <a:xfrm>
              <a:off x="6883628" y="563948"/>
              <a:ext cx="276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2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54" name="TextBox 82"/>
            <p:cNvSpPr txBox="1"/>
            <p:nvPr/>
          </p:nvSpPr>
          <p:spPr>
            <a:xfrm>
              <a:off x="6065950" y="575799"/>
              <a:ext cx="276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2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55" name="Straight Arrow Connector 83"/>
            <p:cNvCxnSpPr/>
            <p:nvPr/>
          </p:nvCxnSpPr>
          <p:spPr>
            <a:xfrm flipV="1">
              <a:off x="6738291" y="2892969"/>
              <a:ext cx="333082" cy="8468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84"/>
            <p:cNvSpPr txBox="1"/>
            <p:nvPr/>
          </p:nvSpPr>
          <p:spPr>
            <a:xfrm>
              <a:off x="6789985" y="2837595"/>
              <a:ext cx="276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5</a:t>
              </a:r>
            </a:p>
          </p:txBody>
        </p:sp>
        <p:cxnSp>
          <p:nvCxnSpPr>
            <p:cNvPr id="57" name="Straight Arrow Connector 85"/>
            <p:cNvCxnSpPr/>
            <p:nvPr/>
          </p:nvCxnSpPr>
          <p:spPr>
            <a:xfrm flipV="1">
              <a:off x="6147611" y="2899486"/>
              <a:ext cx="333082" cy="8468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86"/>
            <p:cNvSpPr txBox="1"/>
            <p:nvPr/>
          </p:nvSpPr>
          <p:spPr>
            <a:xfrm>
              <a:off x="6199305" y="2844112"/>
              <a:ext cx="276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5</a:t>
              </a:r>
            </a:p>
          </p:txBody>
        </p:sp>
        <p:sp>
          <p:nvSpPr>
            <p:cNvPr id="59" name="TextBox 87"/>
            <p:cNvSpPr txBox="1"/>
            <p:nvPr/>
          </p:nvSpPr>
          <p:spPr>
            <a:xfrm>
              <a:off x="6009031" y="386095"/>
              <a:ext cx="4900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T</a:t>
              </a:r>
              <a:r>
                <a:rPr lang="en-US" sz="1000" baseline="-25000" dirty="0" smtClean="0">
                  <a:latin typeface="Arial"/>
                  <a:cs typeface="Arial"/>
                </a:rPr>
                <a:t>mm3</a:t>
              </a:r>
              <a:endParaRPr lang="en-US" sz="1000" dirty="0">
                <a:latin typeface="Arial"/>
                <a:cs typeface="Arial"/>
              </a:endParaRPr>
            </a:p>
          </p:txBody>
        </p:sp>
      </p:grpSp>
      <p:grpSp>
        <p:nvGrpSpPr>
          <p:cNvPr id="5" name="Group 88"/>
          <p:cNvGrpSpPr/>
          <p:nvPr/>
        </p:nvGrpSpPr>
        <p:grpSpPr>
          <a:xfrm>
            <a:off x="2959688" y="1498556"/>
            <a:ext cx="1125424" cy="2703497"/>
            <a:chOff x="5987630" y="386836"/>
            <a:chExt cx="1219209" cy="2703497"/>
          </a:xfrm>
        </p:grpSpPr>
        <p:sp>
          <p:nvSpPr>
            <p:cNvPr id="61" name="Rectangle 89"/>
            <p:cNvSpPr/>
            <p:nvPr/>
          </p:nvSpPr>
          <p:spPr>
            <a:xfrm>
              <a:off x="6470238" y="386836"/>
              <a:ext cx="262467" cy="261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90"/>
            <p:cNvSpPr/>
            <p:nvPr/>
          </p:nvSpPr>
          <p:spPr>
            <a:xfrm>
              <a:off x="6961305" y="623903"/>
              <a:ext cx="93134" cy="214206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ounded Rectangle 91"/>
            <p:cNvSpPr/>
            <p:nvPr/>
          </p:nvSpPr>
          <p:spPr>
            <a:xfrm>
              <a:off x="7071373" y="960453"/>
              <a:ext cx="135466" cy="1468967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92"/>
            <p:cNvSpPr/>
            <p:nvPr/>
          </p:nvSpPr>
          <p:spPr>
            <a:xfrm>
              <a:off x="6732705" y="810169"/>
              <a:ext cx="211666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93"/>
            <p:cNvSpPr/>
            <p:nvPr/>
          </p:nvSpPr>
          <p:spPr>
            <a:xfrm>
              <a:off x="6732699" y="2579766"/>
              <a:ext cx="211666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94"/>
            <p:cNvSpPr/>
            <p:nvPr/>
          </p:nvSpPr>
          <p:spPr>
            <a:xfrm>
              <a:off x="6148506" y="623903"/>
              <a:ext cx="93134" cy="214206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ounded Rectangle 95"/>
            <p:cNvSpPr/>
            <p:nvPr/>
          </p:nvSpPr>
          <p:spPr>
            <a:xfrm>
              <a:off x="5987630" y="960453"/>
              <a:ext cx="135466" cy="1468967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96"/>
            <p:cNvSpPr/>
            <p:nvPr/>
          </p:nvSpPr>
          <p:spPr>
            <a:xfrm>
              <a:off x="6250119" y="810169"/>
              <a:ext cx="211666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97"/>
            <p:cNvSpPr/>
            <p:nvPr/>
          </p:nvSpPr>
          <p:spPr>
            <a:xfrm>
              <a:off x="6250119" y="2579766"/>
              <a:ext cx="211666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98"/>
            <p:cNvSpPr txBox="1"/>
            <p:nvPr/>
          </p:nvSpPr>
          <p:spPr>
            <a:xfrm>
              <a:off x="6833056" y="401139"/>
              <a:ext cx="3372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T</a:t>
              </a:r>
              <a:r>
                <a:rPr lang="en-US" sz="1000" baseline="-25000" dirty="0">
                  <a:latin typeface="Arial"/>
                  <a:cs typeface="Arial"/>
                </a:rPr>
                <a:t>3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71" name="TextBox 99"/>
            <p:cNvSpPr txBox="1"/>
            <p:nvPr/>
          </p:nvSpPr>
          <p:spPr>
            <a:xfrm>
              <a:off x="6436384" y="1510786"/>
              <a:ext cx="3528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1</a:t>
              </a:r>
              <a:r>
                <a:rPr lang="en-US" sz="1000" dirty="0" smtClean="0">
                  <a:latin typeface="Arial"/>
                  <a:cs typeface="Arial"/>
                </a:rPr>
                <a:t>0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72" name="TextBox 100"/>
            <p:cNvSpPr txBox="1"/>
            <p:nvPr/>
          </p:nvSpPr>
          <p:spPr>
            <a:xfrm>
              <a:off x="6883628" y="563948"/>
              <a:ext cx="276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2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73" name="TextBox 101"/>
            <p:cNvSpPr txBox="1"/>
            <p:nvPr/>
          </p:nvSpPr>
          <p:spPr>
            <a:xfrm>
              <a:off x="6065950" y="575799"/>
              <a:ext cx="276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2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74" name="Straight Arrow Connector 102"/>
            <p:cNvCxnSpPr/>
            <p:nvPr/>
          </p:nvCxnSpPr>
          <p:spPr>
            <a:xfrm flipV="1">
              <a:off x="6738291" y="2892969"/>
              <a:ext cx="333082" cy="8468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103"/>
            <p:cNvSpPr txBox="1"/>
            <p:nvPr/>
          </p:nvSpPr>
          <p:spPr>
            <a:xfrm>
              <a:off x="6789985" y="2837595"/>
              <a:ext cx="276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5</a:t>
              </a:r>
            </a:p>
          </p:txBody>
        </p:sp>
        <p:cxnSp>
          <p:nvCxnSpPr>
            <p:cNvPr id="76" name="Straight Arrow Connector 104"/>
            <p:cNvCxnSpPr/>
            <p:nvPr/>
          </p:nvCxnSpPr>
          <p:spPr>
            <a:xfrm flipV="1">
              <a:off x="6147611" y="2899486"/>
              <a:ext cx="333082" cy="8468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105"/>
            <p:cNvSpPr txBox="1"/>
            <p:nvPr/>
          </p:nvSpPr>
          <p:spPr>
            <a:xfrm>
              <a:off x="6199305" y="2844112"/>
              <a:ext cx="276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5</a:t>
              </a:r>
            </a:p>
          </p:txBody>
        </p:sp>
        <p:sp>
          <p:nvSpPr>
            <p:cNvPr id="78" name="TextBox 106"/>
            <p:cNvSpPr txBox="1"/>
            <p:nvPr/>
          </p:nvSpPr>
          <p:spPr>
            <a:xfrm>
              <a:off x="6052498" y="402397"/>
              <a:ext cx="3372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T</a:t>
              </a:r>
              <a:r>
                <a:rPr lang="en-US" sz="1000" baseline="-25000" dirty="0">
                  <a:latin typeface="Arial"/>
                  <a:cs typeface="Arial"/>
                </a:rPr>
                <a:t>8</a:t>
              </a:r>
              <a:endParaRPr lang="en-US" sz="1000" dirty="0">
                <a:latin typeface="Arial"/>
                <a:cs typeface="Arial"/>
              </a:endParaRPr>
            </a:p>
          </p:txBody>
        </p:sp>
      </p:grpSp>
      <p:cxnSp>
        <p:nvCxnSpPr>
          <p:cNvPr id="79" name="Straight Connector 126"/>
          <p:cNvCxnSpPr/>
          <p:nvPr/>
        </p:nvCxnSpPr>
        <p:spPr>
          <a:xfrm rot="5400000">
            <a:off x="7518817" y="4259695"/>
            <a:ext cx="973773" cy="733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127"/>
          <p:cNvCxnSpPr/>
          <p:nvPr/>
        </p:nvCxnSpPr>
        <p:spPr>
          <a:xfrm rot="5400000">
            <a:off x="7840936" y="4259696"/>
            <a:ext cx="973773" cy="733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128"/>
          <p:cNvCxnSpPr/>
          <p:nvPr/>
        </p:nvCxnSpPr>
        <p:spPr>
          <a:xfrm rot="5400000">
            <a:off x="4986534" y="4259695"/>
            <a:ext cx="973773" cy="733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129"/>
          <p:cNvCxnSpPr/>
          <p:nvPr/>
        </p:nvCxnSpPr>
        <p:spPr>
          <a:xfrm rot="5400000">
            <a:off x="3164010" y="4259695"/>
            <a:ext cx="973773" cy="733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131"/>
          <p:cNvCxnSpPr/>
          <p:nvPr/>
        </p:nvCxnSpPr>
        <p:spPr>
          <a:xfrm rot="5400000">
            <a:off x="577841" y="4259695"/>
            <a:ext cx="973773" cy="733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Box 133"/>
          <p:cNvSpPr txBox="1"/>
          <p:nvPr/>
        </p:nvSpPr>
        <p:spPr>
          <a:xfrm>
            <a:off x="6492785" y="4348920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200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85" name="TextBox 134"/>
          <p:cNvSpPr txBox="1"/>
          <p:nvPr/>
        </p:nvSpPr>
        <p:spPr>
          <a:xfrm>
            <a:off x="4433280" y="4353479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100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86" name="TextBox 135"/>
          <p:cNvSpPr txBox="1"/>
          <p:nvPr/>
        </p:nvSpPr>
        <p:spPr>
          <a:xfrm>
            <a:off x="2057414" y="4330398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200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87" name="Straight Arrow Connector 140"/>
          <p:cNvCxnSpPr/>
          <p:nvPr/>
        </p:nvCxnSpPr>
        <p:spPr>
          <a:xfrm>
            <a:off x="7071712" y="4488946"/>
            <a:ext cx="922235" cy="1588"/>
          </a:xfrm>
          <a:prstGeom prst="straightConnector1">
            <a:avLst/>
          </a:prstGeom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sm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143"/>
          <p:cNvCxnSpPr/>
          <p:nvPr/>
        </p:nvCxnSpPr>
        <p:spPr>
          <a:xfrm flipH="1">
            <a:off x="5432037" y="4476589"/>
            <a:ext cx="920658" cy="5478"/>
          </a:xfrm>
          <a:prstGeom prst="straightConnector1">
            <a:avLst/>
          </a:prstGeom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sm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144"/>
          <p:cNvCxnSpPr/>
          <p:nvPr/>
        </p:nvCxnSpPr>
        <p:spPr>
          <a:xfrm flipV="1">
            <a:off x="4799891" y="4483674"/>
            <a:ext cx="668007" cy="6861"/>
          </a:xfrm>
          <a:prstGeom prst="straightConnector1">
            <a:avLst/>
          </a:prstGeom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sm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145"/>
          <p:cNvCxnSpPr/>
          <p:nvPr/>
        </p:nvCxnSpPr>
        <p:spPr>
          <a:xfrm flipH="1" flipV="1">
            <a:off x="3655265" y="4472031"/>
            <a:ext cx="731120" cy="4559"/>
          </a:xfrm>
          <a:prstGeom prst="straightConnector1">
            <a:avLst/>
          </a:prstGeom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sm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146"/>
          <p:cNvCxnSpPr/>
          <p:nvPr/>
        </p:nvCxnSpPr>
        <p:spPr>
          <a:xfrm flipV="1">
            <a:off x="2522588" y="4473619"/>
            <a:ext cx="1116476" cy="2971"/>
          </a:xfrm>
          <a:prstGeom prst="straightConnector1">
            <a:avLst/>
          </a:prstGeom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sm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149"/>
          <p:cNvCxnSpPr/>
          <p:nvPr/>
        </p:nvCxnSpPr>
        <p:spPr>
          <a:xfrm flipH="1">
            <a:off x="1057071" y="4453508"/>
            <a:ext cx="879940" cy="1588"/>
          </a:xfrm>
          <a:prstGeom prst="straightConnector1">
            <a:avLst/>
          </a:prstGeom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sm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151"/>
          <p:cNvCxnSpPr/>
          <p:nvPr/>
        </p:nvCxnSpPr>
        <p:spPr>
          <a:xfrm flipH="1">
            <a:off x="293924" y="4772688"/>
            <a:ext cx="8458096" cy="0"/>
          </a:xfrm>
          <a:prstGeom prst="straightConnector1">
            <a:avLst/>
          </a:prstGeom>
          <a:ln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TextBox 152"/>
          <p:cNvSpPr txBox="1"/>
          <p:nvPr/>
        </p:nvSpPr>
        <p:spPr>
          <a:xfrm>
            <a:off x="8204009" y="4776584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0 mm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95" name="TextBox 153"/>
          <p:cNvSpPr txBox="1"/>
          <p:nvPr/>
        </p:nvSpPr>
        <p:spPr>
          <a:xfrm>
            <a:off x="7288679" y="4776584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20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96" name="TextBox 154"/>
          <p:cNvSpPr txBox="1"/>
          <p:nvPr/>
        </p:nvSpPr>
        <p:spPr>
          <a:xfrm>
            <a:off x="5612005" y="4776584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202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97" name="TextBox 155"/>
          <p:cNvSpPr txBox="1"/>
          <p:nvPr/>
        </p:nvSpPr>
        <p:spPr>
          <a:xfrm>
            <a:off x="3756227" y="4776584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301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98" name="TextBox 156"/>
          <p:cNvSpPr txBox="1"/>
          <p:nvPr/>
        </p:nvSpPr>
        <p:spPr>
          <a:xfrm>
            <a:off x="2876580" y="4776584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321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99" name="TextBox 157"/>
          <p:cNvSpPr txBox="1"/>
          <p:nvPr/>
        </p:nvSpPr>
        <p:spPr>
          <a:xfrm>
            <a:off x="1153604" y="4776584"/>
            <a:ext cx="5020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597.5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00" name="TextBox 170"/>
          <p:cNvSpPr txBox="1"/>
          <p:nvPr/>
        </p:nvSpPr>
        <p:spPr>
          <a:xfrm>
            <a:off x="8139888" y="5038616"/>
            <a:ext cx="71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Tmm2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20" name="TextBox 172"/>
          <p:cNvSpPr txBox="1"/>
          <p:nvPr/>
        </p:nvSpPr>
        <p:spPr>
          <a:xfrm>
            <a:off x="5664949" y="5038616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TQF1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21" name="TextBox 173"/>
          <p:cNvSpPr txBox="1"/>
          <p:nvPr/>
        </p:nvSpPr>
        <p:spPr>
          <a:xfrm>
            <a:off x="4765852" y="5038616"/>
            <a:ext cx="360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T</a:t>
            </a:r>
            <a:r>
              <a:rPr lang="en-US" sz="1400" b="1" baseline="-25000" dirty="0">
                <a:latin typeface="Arial"/>
                <a:cs typeface="Arial"/>
              </a:rPr>
              <a:t>2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22" name="TextBox 174"/>
          <p:cNvSpPr txBox="1"/>
          <p:nvPr/>
        </p:nvSpPr>
        <p:spPr>
          <a:xfrm>
            <a:off x="3815068" y="5038616"/>
            <a:ext cx="360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T</a:t>
            </a:r>
            <a:r>
              <a:rPr lang="en-US" sz="1400" b="1" baseline="-25000" dirty="0">
                <a:latin typeface="Arial"/>
                <a:cs typeface="Arial"/>
              </a:rPr>
              <a:t>3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23" name="TextBox 179"/>
          <p:cNvSpPr txBox="1"/>
          <p:nvPr/>
        </p:nvSpPr>
        <p:spPr>
          <a:xfrm>
            <a:off x="2987215" y="5038616"/>
            <a:ext cx="360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T</a:t>
            </a:r>
            <a:r>
              <a:rPr lang="en-US" sz="1400" b="1" baseline="-25000" dirty="0" smtClean="0">
                <a:latin typeface="Arial"/>
                <a:cs typeface="Arial"/>
              </a:rPr>
              <a:t>8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24" name="TextBox 180"/>
          <p:cNvSpPr txBox="1"/>
          <p:nvPr/>
        </p:nvSpPr>
        <p:spPr>
          <a:xfrm>
            <a:off x="1040888" y="5038616"/>
            <a:ext cx="71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Tmm5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25" name="TextBox 181"/>
          <p:cNvSpPr txBox="1"/>
          <p:nvPr/>
        </p:nvSpPr>
        <p:spPr>
          <a:xfrm>
            <a:off x="272095" y="5038616"/>
            <a:ext cx="71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Tmm6</a:t>
            </a:r>
            <a:endParaRPr lang="en-US" sz="1400" b="1" dirty="0">
              <a:latin typeface="Arial"/>
              <a:cs typeface="Arial"/>
            </a:endParaRPr>
          </a:p>
        </p:txBody>
      </p:sp>
      <p:cxnSp>
        <p:nvCxnSpPr>
          <p:cNvPr id="126" name="Straight Connector 202"/>
          <p:cNvCxnSpPr/>
          <p:nvPr/>
        </p:nvCxnSpPr>
        <p:spPr>
          <a:xfrm>
            <a:off x="287957" y="5367868"/>
            <a:ext cx="8440615" cy="42333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314"/>
          <p:cNvCxnSpPr/>
          <p:nvPr/>
        </p:nvCxnSpPr>
        <p:spPr>
          <a:xfrm rot="5400000">
            <a:off x="6957409" y="1607332"/>
            <a:ext cx="973773" cy="733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315"/>
          <p:cNvCxnSpPr/>
          <p:nvPr/>
        </p:nvCxnSpPr>
        <p:spPr>
          <a:xfrm rot="5400000">
            <a:off x="7843491" y="1592146"/>
            <a:ext cx="973773" cy="733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316"/>
          <p:cNvCxnSpPr/>
          <p:nvPr/>
        </p:nvCxnSpPr>
        <p:spPr>
          <a:xfrm flipV="1">
            <a:off x="7444662" y="1264063"/>
            <a:ext cx="885349" cy="2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TextBox 317"/>
          <p:cNvSpPr txBox="1"/>
          <p:nvPr/>
        </p:nvSpPr>
        <p:spPr>
          <a:xfrm>
            <a:off x="7736052" y="1068645"/>
            <a:ext cx="4315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46.0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131" name="Straight Connector 318"/>
          <p:cNvCxnSpPr/>
          <p:nvPr/>
        </p:nvCxnSpPr>
        <p:spPr>
          <a:xfrm rot="5400000">
            <a:off x="-6138" y="1618999"/>
            <a:ext cx="973773" cy="733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319"/>
          <p:cNvCxnSpPr/>
          <p:nvPr/>
        </p:nvCxnSpPr>
        <p:spPr>
          <a:xfrm rot="5400000">
            <a:off x="879945" y="1603813"/>
            <a:ext cx="973773" cy="733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320"/>
          <p:cNvCxnSpPr/>
          <p:nvPr/>
        </p:nvCxnSpPr>
        <p:spPr>
          <a:xfrm flipV="1">
            <a:off x="481115" y="1275730"/>
            <a:ext cx="885349" cy="2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" name="TextBox 321"/>
          <p:cNvSpPr txBox="1"/>
          <p:nvPr/>
        </p:nvSpPr>
        <p:spPr>
          <a:xfrm>
            <a:off x="772505" y="1080312"/>
            <a:ext cx="4315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46.0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35" name="TextBox 322"/>
          <p:cNvSpPr txBox="1"/>
          <p:nvPr/>
        </p:nvSpPr>
        <p:spPr>
          <a:xfrm>
            <a:off x="4711588" y="4776584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222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136" name="Straight Connector 323"/>
          <p:cNvCxnSpPr/>
          <p:nvPr/>
        </p:nvCxnSpPr>
        <p:spPr>
          <a:xfrm rot="5400000">
            <a:off x="6958164" y="4259695"/>
            <a:ext cx="973773" cy="733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324"/>
          <p:cNvCxnSpPr/>
          <p:nvPr/>
        </p:nvCxnSpPr>
        <p:spPr>
          <a:xfrm rot="5400000">
            <a:off x="5293628" y="4270762"/>
            <a:ext cx="973773" cy="733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325"/>
          <p:cNvCxnSpPr/>
          <p:nvPr/>
        </p:nvCxnSpPr>
        <p:spPr>
          <a:xfrm rot="5400000">
            <a:off x="4434301" y="4261591"/>
            <a:ext cx="973773" cy="733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326"/>
          <p:cNvCxnSpPr/>
          <p:nvPr/>
        </p:nvCxnSpPr>
        <p:spPr>
          <a:xfrm rot="5400000">
            <a:off x="3473546" y="4276630"/>
            <a:ext cx="973773" cy="733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327"/>
          <p:cNvCxnSpPr/>
          <p:nvPr/>
        </p:nvCxnSpPr>
        <p:spPr>
          <a:xfrm rot="5400000">
            <a:off x="2597090" y="4259694"/>
            <a:ext cx="973773" cy="733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328"/>
          <p:cNvCxnSpPr/>
          <p:nvPr/>
        </p:nvCxnSpPr>
        <p:spPr>
          <a:xfrm rot="5400000">
            <a:off x="886908" y="4274341"/>
            <a:ext cx="973773" cy="733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329"/>
          <p:cNvCxnSpPr/>
          <p:nvPr/>
        </p:nvCxnSpPr>
        <p:spPr>
          <a:xfrm rot="5400000">
            <a:off x="-5414" y="4274458"/>
            <a:ext cx="973773" cy="733"/>
          </a:xfrm>
          <a:prstGeom prst="line">
            <a:avLst/>
          </a:prstGeom>
          <a:ln w="31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" name="TextBox 330"/>
          <p:cNvSpPr txBox="1"/>
          <p:nvPr/>
        </p:nvSpPr>
        <p:spPr>
          <a:xfrm>
            <a:off x="287957" y="4776584"/>
            <a:ext cx="5020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517.5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44" name="TextBox 332"/>
          <p:cNvSpPr txBox="1"/>
          <p:nvPr/>
        </p:nvSpPr>
        <p:spPr>
          <a:xfrm>
            <a:off x="3367326" y="1447800"/>
            <a:ext cx="344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Al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45" name="TextBox 333"/>
          <p:cNvSpPr txBox="1"/>
          <p:nvPr/>
        </p:nvSpPr>
        <p:spPr>
          <a:xfrm>
            <a:off x="5194316" y="1436259"/>
            <a:ext cx="344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Al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46" name="TextBox 334"/>
          <p:cNvSpPr txBox="1"/>
          <p:nvPr/>
        </p:nvSpPr>
        <p:spPr>
          <a:xfrm>
            <a:off x="7733027" y="1452561"/>
            <a:ext cx="344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Al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47" name="TextBox 335"/>
          <p:cNvSpPr txBox="1"/>
          <p:nvPr/>
        </p:nvSpPr>
        <p:spPr>
          <a:xfrm>
            <a:off x="785112" y="1447352"/>
            <a:ext cx="344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Al</a:t>
            </a:r>
            <a:endParaRPr lang="en-US" sz="1400" dirty="0">
              <a:latin typeface="Arial"/>
              <a:cs typeface="Arial"/>
            </a:endParaRPr>
          </a:p>
        </p:txBody>
      </p:sp>
      <p:grpSp>
        <p:nvGrpSpPr>
          <p:cNvPr id="149" name="Group 88"/>
          <p:cNvGrpSpPr/>
          <p:nvPr/>
        </p:nvGrpSpPr>
        <p:grpSpPr>
          <a:xfrm>
            <a:off x="350234" y="1556792"/>
            <a:ext cx="1232760" cy="2703497"/>
            <a:chOff x="5987630" y="386836"/>
            <a:chExt cx="1335489" cy="2703497"/>
          </a:xfrm>
        </p:grpSpPr>
        <p:sp>
          <p:nvSpPr>
            <p:cNvPr id="150" name="Rectangle 89"/>
            <p:cNvSpPr/>
            <p:nvPr/>
          </p:nvSpPr>
          <p:spPr>
            <a:xfrm>
              <a:off x="6470238" y="386836"/>
              <a:ext cx="262467" cy="261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Rectangle 90"/>
            <p:cNvSpPr/>
            <p:nvPr/>
          </p:nvSpPr>
          <p:spPr>
            <a:xfrm>
              <a:off x="6961305" y="623903"/>
              <a:ext cx="93134" cy="214206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Rounded Rectangle 91"/>
            <p:cNvSpPr/>
            <p:nvPr/>
          </p:nvSpPr>
          <p:spPr>
            <a:xfrm>
              <a:off x="7071373" y="960453"/>
              <a:ext cx="135466" cy="1468967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Rectangle 92"/>
            <p:cNvSpPr/>
            <p:nvPr/>
          </p:nvSpPr>
          <p:spPr>
            <a:xfrm>
              <a:off x="6732705" y="810169"/>
              <a:ext cx="211666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Rectangle 93"/>
            <p:cNvSpPr/>
            <p:nvPr/>
          </p:nvSpPr>
          <p:spPr>
            <a:xfrm>
              <a:off x="6732699" y="2579766"/>
              <a:ext cx="211666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Rectangle 94"/>
            <p:cNvSpPr/>
            <p:nvPr/>
          </p:nvSpPr>
          <p:spPr>
            <a:xfrm>
              <a:off x="6148506" y="623903"/>
              <a:ext cx="93134" cy="214206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Rounded Rectangle 95"/>
            <p:cNvSpPr/>
            <p:nvPr/>
          </p:nvSpPr>
          <p:spPr>
            <a:xfrm>
              <a:off x="5987630" y="960453"/>
              <a:ext cx="135466" cy="1468967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Rectangle 96"/>
            <p:cNvSpPr/>
            <p:nvPr/>
          </p:nvSpPr>
          <p:spPr>
            <a:xfrm>
              <a:off x="6250119" y="810169"/>
              <a:ext cx="211666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Rectangle 97"/>
            <p:cNvSpPr/>
            <p:nvPr/>
          </p:nvSpPr>
          <p:spPr>
            <a:xfrm>
              <a:off x="6250119" y="2579766"/>
              <a:ext cx="211666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TextBox 98"/>
            <p:cNvSpPr txBox="1"/>
            <p:nvPr/>
          </p:nvSpPr>
          <p:spPr>
            <a:xfrm>
              <a:off x="6833054" y="401139"/>
              <a:ext cx="4900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T</a:t>
              </a:r>
              <a:r>
                <a:rPr lang="en-US" sz="1000" baseline="-25000" dirty="0" smtClean="0">
                  <a:latin typeface="Arial"/>
                  <a:cs typeface="Arial"/>
                </a:rPr>
                <a:t>mm5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60" name="TextBox 99"/>
            <p:cNvSpPr txBox="1"/>
            <p:nvPr/>
          </p:nvSpPr>
          <p:spPr>
            <a:xfrm>
              <a:off x="6436384" y="1510786"/>
              <a:ext cx="3528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1</a:t>
              </a:r>
              <a:r>
                <a:rPr lang="en-US" sz="1000" dirty="0" smtClean="0">
                  <a:latin typeface="Arial"/>
                  <a:cs typeface="Arial"/>
                </a:rPr>
                <a:t>0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61" name="TextBox 100"/>
            <p:cNvSpPr txBox="1"/>
            <p:nvPr/>
          </p:nvSpPr>
          <p:spPr>
            <a:xfrm>
              <a:off x="6883628" y="563948"/>
              <a:ext cx="276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2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62" name="TextBox 101"/>
            <p:cNvSpPr txBox="1"/>
            <p:nvPr/>
          </p:nvSpPr>
          <p:spPr>
            <a:xfrm>
              <a:off x="6065950" y="575799"/>
              <a:ext cx="276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2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163" name="Straight Arrow Connector 102"/>
            <p:cNvCxnSpPr/>
            <p:nvPr/>
          </p:nvCxnSpPr>
          <p:spPr>
            <a:xfrm flipV="1">
              <a:off x="6738291" y="2892969"/>
              <a:ext cx="333082" cy="8468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TextBox 103"/>
            <p:cNvSpPr txBox="1"/>
            <p:nvPr/>
          </p:nvSpPr>
          <p:spPr>
            <a:xfrm>
              <a:off x="6789985" y="2837595"/>
              <a:ext cx="276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5</a:t>
              </a:r>
            </a:p>
          </p:txBody>
        </p:sp>
        <p:cxnSp>
          <p:nvCxnSpPr>
            <p:cNvPr id="165" name="Straight Arrow Connector 104"/>
            <p:cNvCxnSpPr/>
            <p:nvPr/>
          </p:nvCxnSpPr>
          <p:spPr>
            <a:xfrm flipV="1">
              <a:off x="6147611" y="2899486"/>
              <a:ext cx="333082" cy="8468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TextBox 105"/>
            <p:cNvSpPr txBox="1"/>
            <p:nvPr/>
          </p:nvSpPr>
          <p:spPr>
            <a:xfrm>
              <a:off x="6199305" y="2844112"/>
              <a:ext cx="276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5</a:t>
              </a:r>
            </a:p>
          </p:txBody>
        </p:sp>
        <p:sp>
          <p:nvSpPr>
            <p:cNvPr id="167" name="TextBox 106"/>
            <p:cNvSpPr txBox="1"/>
            <p:nvPr/>
          </p:nvSpPr>
          <p:spPr>
            <a:xfrm>
              <a:off x="6052498" y="402397"/>
              <a:ext cx="4900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T</a:t>
              </a:r>
              <a:r>
                <a:rPr lang="en-US" sz="1000" baseline="-25000" dirty="0" smtClean="0">
                  <a:latin typeface="Arial"/>
                  <a:cs typeface="Arial"/>
                </a:rPr>
                <a:t>mm6</a:t>
              </a:r>
              <a:endParaRPr lang="en-US" sz="1000" dirty="0">
                <a:latin typeface="Arial"/>
                <a:cs typeface="Arial"/>
              </a:endParaRPr>
            </a:p>
          </p:txBody>
        </p:sp>
      </p:grpSp>
      <p:grpSp>
        <p:nvGrpSpPr>
          <p:cNvPr id="168" name="Group 69"/>
          <p:cNvGrpSpPr/>
          <p:nvPr/>
        </p:nvGrpSpPr>
        <p:grpSpPr>
          <a:xfrm>
            <a:off x="4814727" y="1499176"/>
            <a:ext cx="1243130" cy="2721912"/>
            <a:chOff x="5987630" y="368421"/>
            <a:chExt cx="1346724" cy="2721912"/>
          </a:xfrm>
        </p:grpSpPr>
        <p:sp>
          <p:nvSpPr>
            <p:cNvPr id="169" name="Rectangle 70"/>
            <p:cNvSpPr/>
            <p:nvPr/>
          </p:nvSpPr>
          <p:spPr>
            <a:xfrm>
              <a:off x="6470238" y="386836"/>
              <a:ext cx="262467" cy="261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Rectangle 71"/>
            <p:cNvSpPr/>
            <p:nvPr/>
          </p:nvSpPr>
          <p:spPr>
            <a:xfrm>
              <a:off x="6961305" y="623903"/>
              <a:ext cx="93134" cy="214206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Rounded Rectangle 72"/>
            <p:cNvSpPr/>
            <p:nvPr/>
          </p:nvSpPr>
          <p:spPr>
            <a:xfrm>
              <a:off x="7071373" y="960453"/>
              <a:ext cx="135466" cy="1468967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Rectangle 73"/>
            <p:cNvSpPr/>
            <p:nvPr/>
          </p:nvSpPr>
          <p:spPr>
            <a:xfrm>
              <a:off x="6732705" y="810169"/>
              <a:ext cx="211666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Rectangle 74"/>
            <p:cNvSpPr/>
            <p:nvPr/>
          </p:nvSpPr>
          <p:spPr>
            <a:xfrm>
              <a:off x="6732699" y="2579766"/>
              <a:ext cx="211666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Rectangle 75"/>
            <p:cNvSpPr/>
            <p:nvPr/>
          </p:nvSpPr>
          <p:spPr>
            <a:xfrm>
              <a:off x="6148506" y="623903"/>
              <a:ext cx="93134" cy="214206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Rounded Rectangle 76"/>
            <p:cNvSpPr/>
            <p:nvPr/>
          </p:nvSpPr>
          <p:spPr>
            <a:xfrm>
              <a:off x="5987630" y="960453"/>
              <a:ext cx="135466" cy="1468967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Rectangle 77"/>
            <p:cNvSpPr/>
            <p:nvPr/>
          </p:nvSpPr>
          <p:spPr>
            <a:xfrm>
              <a:off x="6250119" y="810169"/>
              <a:ext cx="211666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Rectangle 78"/>
            <p:cNvSpPr/>
            <p:nvPr/>
          </p:nvSpPr>
          <p:spPr>
            <a:xfrm>
              <a:off x="6250119" y="2579766"/>
              <a:ext cx="211666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TextBox 79"/>
            <p:cNvSpPr txBox="1"/>
            <p:nvPr/>
          </p:nvSpPr>
          <p:spPr>
            <a:xfrm>
              <a:off x="6818241" y="368421"/>
              <a:ext cx="5161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TQF!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79" name="TextBox 80"/>
            <p:cNvSpPr txBox="1"/>
            <p:nvPr/>
          </p:nvSpPr>
          <p:spPr>
            <a:xfrm>
              <a:off x="6436384" y="1510786"/>
              <a:ext cx="3528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1</a:t>
              </a:r>
              <a:r>
                <a:rPr lang="en-US" sz="1000" dirty="0" smtClean="0">
                  <a:latin typeface="Arial"/>
                  <a:cs typeface="Arial"/>
                </a:rPr>
                <a:t>0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80" name="TextBox 81"/>
            <p:cNvSpPr txBox="1"/>
            <p:nvPr/>
          </p:nvSpPr>
          <p:spPr>
            <a:xfrm>
              <a:off x="6883628" y="563948"/>
              <a:ext cx="276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2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81" name="TextBox 82"/>
            <p:cNvSpPr txBox="1"/>
            <p:nvPr/>
          </p:nvSpPr>
          <p:spPr>
            <a:xfrm>
              <a:off x="6065950" y="575799"/>
              <a:ext cx="276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2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182" name="Straight Arrow Connector 83"/>
            <p:cNvCxnSpPr/>
            <p:nvPr/>
          </p:nvCxnSpPr>
          <p:spPr>
            <a:xfrm flipV="1">
              <a:off x="6738291" y="2892969"/>
              <a:ext cx="333082" cy="8468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TextBox 84"/>
            <p:cNvSpPr txBox="1"/>
            <p:nvPr/>
          </p:nvSpPr>
          <p:spPr>
            <a:xfrm>
              <a:off x="6789985" y="2837595"/>
              <a:ext cx="276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5</a:t>
              </a:r>
            </a:p>
          </p:txBody>
        </p:sp>
        <p:cxnSp>
          <p:nvCxnSpPr>
            <p:cNvPr id="184" name="Straight Arrow Connector 85"/>
            <p:cNvCxnSpPr/>
            <p:nvPr/>
          </p:nvCxnSpPr>
          <p:spPr>
            <a:xfrm flipV="1">
              <a:off x="6147611" y="2899486"/>
              <a:ext cx="333082" cy="8468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TextBox 86"/>
            <p:cNvSpPr txBox="1"/>
            <p:nvPr/>
          </p:nvSpPr>
          <p:spPr>
            <a:xfrm>
              <a:off x="6199305" y="2844112"/>
              <a:ext cx="2764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5</a:t>
              </a:r>
            </a:p>
          </p:txBody>
        </p:sp>
        <p:sp>
          <p:nvSpPr>
            <p:cNvPr id="186" name="TextBox 87"/>
            <p:cNvSpPr txBox="1"/>
            <p:nvPr/>
          </p:nvSpPr>
          <p:spPr>
            <a:xfrm>
              <a:off x="6009031" y="386095"/>
              <a:ext cx="3372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T</a:t>
              </a:r>
              <a:r>
                <a:rPr lang="en-US" sz="1000" baseline="-25000" dirty="0">
                  <a:latin typeface="Arial"/>
                  <a:cs typeface="Arial"/>
                </a:rPr>
                <a:t>2</a:t>
              </a:r>
              <a:endParaRPr lang="en-US" sz="1000" dirty="0">
                <a:latin typeface="Arial"/>
                <a:cs typeface="Arial"/>
              </a:endParaRPr>
            </a:p>
          </p:txBody>
        </p:sp>
      </p:grpSp>
      <p:cxnSp>
        <p:nvCxnSpPr>
          <p:cNvPr id="188" name="Connettore 2 187"/>
          <p:cNvCxnSpPr/>
          <p:nvPr/>
        </p:nvCxnSpPr>
        <p:spPr>
          <a:xfrm flipH="1" flipV="1">
            <a:off x="1403648" y="5445224"/>
            <a:ext cx="1728192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nettore 2 190"/>
          <p:cNvCxnSpPr/>
          <p:nvPr/>
        </p:nvCxnSpPr>
        <p:spPr>
          <a:xfrm flipV="1">
            <a:off x="3131840" y="5445224"/>
            <a:ext cx="0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Connettore 2 192"/>
          <p:cNvCxnSpPr/>
          <p:nvPr/>
        </p:nvCxnSpPr>
        <p:spPr>
          <a:xfrm flipV="1">
            <a:off x="3131840" y="5445224"/>
            <a:ext cx="720080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Connettore 2 194"/>
          <p:cNvCxnSpPr/>
          <p:nvPr/>
        </p:nvCxnSpPr>
        <p:spPr>
          <a:xfrm flipV="1">
            <a:off x="3131840" y="5445224"/>
            <a:ext cx="4176464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CasellaDiTesto 195"/>
          <p:cNvSpPr txBox="1"/>
          <p:nvPr/>
        </p:nvSpPr>
        <p:spPr>
          <a:xfrm>
            <a:off x="2627784" y="6093296"/>
            <a:ext cx="140474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Not acquired</a:t>
            </a:r>
            <a:endParaRPr lang="en-GB" dirty="0"/>
          </a:p>
        </p:txBody>
      </p:sp>
      <p:cxnSp>
        <p:nvCxnSpPr>
          <p:cNvPr id="198" name="Connettore 2 197"/>
          <p:cNvCxnSpPr/>
          <p:nvPr/>
        </p:nvCxnSpPr>
        <p:spPr>
          <a:xfrm>
            <a:off x="4427984" y="980728"/>
            <a:ext cx="3744416" cy="5040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Connettore 2 199"/>
          <p:cNvCxnSpPr/>
          <p:nvPr/>
        </p:nvCxnSpPr>
        <p:spPr>
          <a:xfrm flipH="1">
            <a:off x="611560" y="980728"/>
            <a:ext cx="3816424" cy="57606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CasellaDiTesto 200"/>
          <p:cNvSpPr txBox="1"/>
          <p:nvPr/>
        </p:nvSpPr>
        <p:spPr>
          <a:xfrm>
            <a:off x="4644008" y="692696"/>
            <a:ext cx="3513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Fully acquired 3X and 3Y APV each</a:t>
            </a:r>
            <a:endParaRPr lang="en-GB" dirty="0"/>
          </a:p>
        </p:txBody>
      </p:sp>
      <p:sp>
        <p:nvSpPr>
          <p:cNvPr id="202" name="Freccia a destra 201"/>
          <p:cNvSpPr/>
          <p:nvPr/>
        </p:nvSpPr>
        <p:spPr>
          <a:xfrm rot="10800000">
            <a:off x="6012160" y="2564904"/>
            <a:ext cx="2016224" cy="405759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3" name="CasellaDiTesto 202"/>
          <p:cNvSpPr txBox="1"/>
          <p:nvPr/>
        </p:nvSpPr>
        <p:spPr>
          <a:xfrm>
            <a:off x="6300192" y="2996952"/>
            <a:ext cx="1570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Electron Beam</a:t>
            </a:r>
            <a:endParaRPr lang="en-GB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86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792088"/>
          </a:xfrm>
        </p:spPr>
        <p:txBody>
          <a:bodyPr/>
          <a:lstStyle/>
          <a:p>
            <a:r>
              <a:rPr lang="en-GB" dirty="0" smtClean="0"/>
              <a:t>Beam Spot from Tmm2 </a:t>
            </a:r>
            <a:endParaRPr lang="en-GB" dirty="0"/>
          </a:p>
        </p:txBody>
      </p:sp>
      <p:pic>
        <p:nvPicPr>
          <p:cNvPr id="2050" name="Picture 2" descr="C:\Users\biancom\Desktop\TQF1\BeamSpot_T2TQF1_FullVie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968" y="1174304"/>
            <a:ext cx="5969232" cy="4048100"/>
          </a:xfrm>
          <a:prstGeom prst="rect">
            <a:avLst/>
          </a:prstGeom>
          <a:noFill/>
        </p:spPr>
      </p:pic>
      <p:cxnSp>
        <p:nvCxnSpPr>
          <p:cNvPr id="6" name="Connettore 1 5"/>
          <p:cNvCxnSpPr/>
          <p:nvPr/>
        </p:nvCxnSpPr>
        <p:spPr>
          <a:xfrm>
            <a:off x="3059832" y="764704"/>
            <a:ext cx="0" cy="4437655"/>
          </a:xfrm>
          <a:prstGeom prst="line">
            <a:avLst/>
          </a:prstGeom>
          <a:ln w="3810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>
            <a:stCxn id="2050" idx="1"/>
            <a:endCxn id="2050" idx="3"/>
          </p:cNvCxnSpPr>
          <p:nvPr/>
        </p:nvCxnSpPr>
        <p:spPr>
          <a:xfrm>
            <a:off x="202968" y="3198354"/>
            <a:ext cx="5969232" cy="0"/>
          </a:xfrm>
          <a:prstGeom prst="line">
            <a:avLst/>
          </a:prstGeom>
          <a:ln w="3810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uppo 10"/>
          <p:cNvGrpSpPr/>
          <p:nvPr/>
        </p:nvGrpSpPr>
        <p:grpSpPr>
          <a:xfrm>
            <a:off x="1881096" y="1766021"/>
            <a:ext cx="2762912" cy="3872779"/>
            <a:chOff x="1331640" y="1772816"/>
            <a:chExt cx="2909260" cy="4926161"/>
          </a:xfrm>
        </p:grpSpPr>
        <p:sp>
          <p:nvSpPr>
            <p:cNvPr id="12" name="CasellaDiTesto 11"/>
            <p:cNvSpPr txBox="1"/>
            <p:nvPr/>
          </p:nvSpPr>
          <p:spPr>
            <a:xfrm>
              <a:off x="1475656" y="6237312"/>
              <a:ext cx="27652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/>
                <a:t>HV Distribution Side</a:t>
              </a:r>
              <a:endParaRPr lang="en-GB" sz="2400" b="1" dirty="0"/>
            </a:p>
          </p:txBody>
        </p:sp>
        <p:sp>
          <p:nvSpPr>
            <p:cNvPr id="13" name="CasellaDiTesto 12"/>
            <p:cNvSpPr txBox="1"/>
            <p:nvPr/>
          </p:nvSpPr>
          <p:spPr>
            <a:xfrm>
              <a:off x="1331640" y="4725144"/>
              <a:ext cx="314510" cy="400110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/>
                <a:t>1</a:t>
              </a:r>
              <a:endParaRPr lang="en-GB" sz="2000" b="1" dirty="0"/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3851920" y="4725144"/>
              <a:ext cx="314510" cy="400110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/>
                <a:t>2</a:t>
              </a:r>
              <a:endParaRPr lang="en-GB" sz="2000" b="1" dirty="0"/>
            </a:p>
          </p:txBody>
        </p:sp>
        <p:sp>
          <p:nvSpPr>
            <p:cNvPr id="15" name="CasellaDiTesto 14"/>
            <p:cNvSpPr txBox="1"/>
            <p:nvPr/>
          </p:nvSpPr>
          <p:spPr>
            <a:xfrm>
              <a:off x="3851920" y="1772816"/>
              <a:ext cx="314510" cy="400110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/>
                <a:t>3</a:t>
              </a:r>
              <a:endParaRPr lang="en-GB" sz="2000" b="1" dirty="0"/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1475656" y="1772816"/>
              <a:ext cx="314510" cy="400110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/>
                <a:t>4</a:t>
              </a:r>
              <a:endParaRPr lang="en-GB" sz="2000" b="1" dirty="0"/>
            </a:p>
          </p:txBody>
        </p:sp>
      </p:grpSp>
      <p:pic>
        <p:nvPicPr>
          <p:cNvPr id="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1" y="1676400"/>
            <a:ext cx="2788096" cy="3118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Segnaposto numero diapositiva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13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dmf.unisalento.it/~biancom/allow_listing/Track_plots/res_st_pitch_realrac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844824"/>
            <a:ext cx="3610164" cy="2448272"/>
          </a:xfrm>
          <a:prstGeom prst="rect">
            <a:avLst/>
          </a:prstGeom>
          <a:noFill/>
        </p:spPr>
      </p:pic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864096"/>
          </a:xfrm>
        </p:spPr>
        <p:txBody>
          <a:bodyPr/>
          <a:lstStyle/>
          <a:p>
            <a:pPr algn="l"/>
            <a:r>
              <a:rPr lang="en-GB" dirty="0" smtClean="0"/>
              <a:t>Resolution</a:t>
            </a:r>
            <a:endParaRPr lang="en-GB" dirty="0"/>
          </a:p>
        </p:txBody>
      </p:sp>
      <p:pic>
        <p:nvPicPr>
          <p:cNvPr id="3076" name="Picture 4" descr="http://www.dmf.unisalento.it/~biancom/allow_listing/Track_plots/res_st_pitch_fulltrac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44824"/>
            <a:ext cx="3528392" cy="2392817"/>
          </a:xfrm>
          <a:prstGeom prst="rect">
            <a:avLst/>
          </a:prstGeom>
          <a:noFill/>
        </p:spPr>
      </p:pic>
      <p:sp>
        <p:nvSpPr>
          <p:cNvPr id="7" name="Freccia a destra 6"/>
          <p:cNvSpPr/>
          <p:nvPr/>
        </p:nvSpPr>
        <p:spPr>
          <a:xfrm>
            <a:off x="6588224" y="3068960"/>
            <a:ext cx="79208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asellaDiTesto 7"/>
          <p:cNvSpPr txBox="1"/>
          <p:nvPr/>
        </p:nvSpPr>
        <p:spPr>
          <a:xfrm>
            <a:off x="7524328" y="2996952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σ</a:t>
            </a:r>
            <a:r>
              <a:rPr lang="it-IT" dirty="0" smtClean="0"/>
              <a:t> = 76.8 </a:t>
            </a:r>
            <a:r>
              <a:rPr lang="it-IT" dirty="0" err="1" smtClean="0"/>
              <a:t>µm</a:t>
            </a:r>
            <a:endParaRPr lang="en-GB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467544" y="1412776"/>
            <a:ext cx="3625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Residual from the “Standard” corner</a:t>
            </a:r>
            <a:endParaRPr lang="en-GB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611560" y="4221088"/>
            <a:ext cx="2484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Residual using also TQF1</a:t>
            </a:r>
            <a:endParaRPr lang="en-GB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4464251" y="4221088"/>
            <a:ext cx="2298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Residual without TQF1</a:t>
            </a:r>
            <a:endParaRPr lang="en-GB" dirty="0"/>
          </a:p>
        </p:txBody>
      </p:sp>
      <p:graphicFrame>
        <p:nvGraphicFramePr>
          <p:cNvPr id="13" name="Tabella 12"/>
          <p:cNvGraphicFramePr>
            <a:graphicFrameLocks noGrp="1"/>
          </p:cNvGraphicFramePr>
          <p:nvPr/>
        </p:nvGraphicFramePr>
        <p:xfrm>
          <a:off x="1331640" y="5157192"/>
          <a:ext cx="6096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Standard Corner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Half</a:t>
                      </a:r>
                      <a:r>
                        <a:rPr lang="en-GB" baseline="0" dirty="0" smtClean="0"/>
                        <a:t> pitch Shift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2°</a:t>
                      </a:r>
                      <a:r>
                        <a:rPr lang="en-GB" baseline="0" dirty="0" smtClean="0"/>
                        <a:t> rotation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1° rotation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76.8 </a:t>
                      </a:r>
                      <a:r>
                        <a:rPr lang="it-IT" sz="1800" dirty="0" err="1" smtClean="0">
                          <a:solidFill>
                            <a:schemeClr val="tx1"/>
                          </a:solidFill>
                        </a:rPr>
                        <a:t>µm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82 </a:t>
                      </a:r>
                      <a:r>
                        <a:rPr lang="it-IT" sz="1800" dirty="0" err="1" smtClean="0">
                          <a:solidFill>
                            <a:schemeClr val="tx1"/>
                          </a:solidFill>
                        </a:rPr>
                        <a:t>µm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86 </a:t>
                      </a:r>
                      <a:r>
                        <a:rPr lang="it-IT" sz="1800" dirty="0" err="1" smtClean="0">
                          <a:solidFill>
                            <a:schemeClr val="tx1"/>
                          </a:solidFill>
                        </a:rPr>
                        <a:t>µm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81.2 </a:t>
                      </a:r>
                      <a:r>
                        <a:rPr lang="it-IT" sz="1800" dirty="0" err="1" smtClean="0">
                          <a:solidFill>
                            <a:schemeClr val="tx1"/>
                          </a:solidFill>
                        </a:rPr>
                        <a:t>µm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22</a:t>
            </a:fld>
            <a:endParaRPr lang="it-IT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62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23</a:t>
            </a:fld>
            <a:endParaRPr lang="en-US"/>
          </a:p>
        </p:txBody>
      </p:sp>
      <p:sp>
        <p:nvSpPr>
          <p:cNvPr id="4" name="Title 6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effectLst/>
              </a:rPr>
              <a:t>Future plans – L2/L3 chambers</a:t>
            </a:r>
            <a:endParaRPr lang="en-US" sz="3200" dirty="0"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348" y="1149489"/>
            <a:ext cx="79176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L2/L3 chambers – gas leak reparation work in progress, we’re trying to use another type of the O-rings (bigger diameter, rectangular shape, …)</a:t>
            </a:r>
          </a:p>
          <a:p>
            <a:pPr marL="285750" indent="-285750" algn="just">
              <a:buFont typeface="Arial"/>
              <a:buChar char="•"/>
            </a:pP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L3 chamber – we have to open chamber to understand the problems with one of the read-out PCB</a:t>
            </a:r>
          </a:p>
          <a:p>
            <a:pPr marL="285750" indent="-285750" algn="just">
              <a:buFont typeface="Arial"/>
              <a:buChar char="•"/>
            </a:pP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L3 chamber – more precise scan of the surface to understand the behavior of the interconnection places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0166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" t="19441" b="21220"/>
          <a:stretch/>
        </p:blipFill>
        <p:spPr>
          <a:xfrm>
            <a:off x="3768084" y="2568700"/>
            <a:ext cx="5369367" cy="2582657"/>
          </a:xfrm>
          <a:prstGeom prst="rect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60" y="1600200"/>
            <a:ext cx="4851632" cy="4525963"/>
          </a:xfrm>
        </p:spPr>
        <p:txBody>
          <a:bodyPr>
            <a:noAutofit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Full-wedge small sector quadruplet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Eta and stereo doublet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Drift gap spacers: 5 mm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Total thickness: 70–80 mm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Gas distribution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Mesh?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24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10" name="Title 6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effectLst/>
              </a:rPr>
              <a:t>Future plans – Full wedge chambers</a:t>
            </a:r>
            <a:endParaRPr lang="en-US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34927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Zaragoza, 5 Julyl 2013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>
                <a:latin typeface="Times New Roman" pitchFamily="18" charset="0"/>
                <a:cs typeface="Times New Roman" pitchFamily="18" charset="0"/>
              </a:rPr>
              <a:t>25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862" t="31326" r="42366"/>
          <a:stretch/>
        </p:blipFill>
        <p:spPr>
          <a:xfrm>
            <a:off x="5409618" y="3678556"/>
            <a:ext cx="3277180" cy="253699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343" r="9313" b="15513"/>
          <a:stretch/>
        </p:blipFill>
        <p:spPr>
          <a:xfrm>
            <a:off x="5409618" y="1099035"/>
            <a:ext cx="3277182" cy="260520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8" name="Rectangle 7"/>
          <p:cNvSpPr/>
          <p:nvPr/>
        </p:nvSpPr>
        <p:spPr>
          <a:xfrm>
            <a:off x="359477" y="1685648"/>
            <a:ext cx="49943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All panels of equal thickness: 11-12 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mm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Standard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Al profiles of t=10 mm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as frames 	with special angular inserts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1">
              <a:buClr>
                <a:schemeClr val="accent3"/>
              </a:buClr>
              <a:buFont typeface="Wingdings" charset="2"/>
              <a:buChar char="§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Skins = 0.5 mm 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FR4)</a:t>
            </a:r>
          </a:p>
          <a:p>
            <a:pPr marL="0" lvl="1">
              <a:buClr>
                <a:schemeClr val="accent3"/>
              </a:buClr>
              <a:buFont typeface="Wingdings" charset="2"/>
              <a:buChar char="§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lvl="1">
              <a:buClr>
                <a:schemeClr val="accent3"/>
              </a:buClr>
              <a:buFont typeface="Wingdings" charset="2"/>
              <a:buChar char="§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Foam panel of t=10 mm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plastic mesh of t=100-200µm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glue Araldite AY-103/AH-991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343400" y="2519835"/>
            <a:ext cx="2704808" cy="37576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343400" y="2895600"/>
            <a:ext cx="2273785" cy="192070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6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effectLst/>
              </a:rPr>
              <a:t>Future plans – Full wedge chambers</a:t>
            </a:r>
            <a:endParaRPr lang="en-US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388614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26</a:t>
            </a:fld>
            <a:endParaRPr lang="en-US"/>
          </a:p>
        </p:txBody>
      </p:sp>
      <p:sp>
        <p:nvSpPr>
          <p:cNvPr id="4" name="Title 6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effectLst/>
              </a:rPr>
              <a:t>Future plans – Full wedge chambers</a:t>
            </a:r>
            <a:endParaRPr lang="en-US" sz="3200" dirty="0">
              <a:effectLst/>
            </a:endParaRPr>
          </a:p>
        </p:txBody>
      </p:sp>
      <p:pic>
        <p:nvPicPr>
          <p:cNvPr id="1026" name="Picture 2" descr="C:\Users\Givi\Pictures\ATLAS_MM_fotos\2013-07-04 17.17.0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44" b="10604"/>
          <a:stretch/>
        </p:blipFill>
        <p:spPr bwMode="auto">
          <a:xfrm>
            <a:off x="304800" y="977900"/>
            <a:ext cx="5091859" cy="283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Givi\Pictures\ATLAS_MM_fotos\2013-07-04 17.21.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09900"/>
            <a:ext cx="4354513" cy="326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96658" y="1600200"/>
            <a:ext cx="36711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We got the space with </a:t>
            </a:r>
            <a:b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4 x 2.5 m² table (153-R-030)</a:t>
            </a:r>
          </a:p>
          <a:p>
            <a:pPr marL="285750" indent="-285750" algn="just">
              <a:buFont typeface="Arial"/>
              <a:buChar char="•"/>
            </a:pP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4343400"/>
            <a:ext cx="3810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Stiff-back structure has been glued,  preparation work in progress</a:t>
            </a:r>
          </a:p>
          <a:p>
            <a:pPr marL="285750" indent="-285750" algn="just">
              <a:buFont typeface="Arial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FR4 skins are prepared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7003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27</a:t>
            </a:fld>
            <a:endParaRPr lang="en-US"/>
          </a:p>
        </p:txBody>
      </p:sp>
      <p:sp>
        <p:nvSpPr>
          <p:cNvPr id="4" name="Title 6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effectLst/>
              </a:rPr>
              <a:t>Conclusions</a:t>
            </a:r>
            <a:endParaRPr lang="en-US" sz="3200" dirty="0"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348" y="838200"/>
            <a:ext cx="791765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We have constructed a 1 x 2.4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m²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Micromegas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chambers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with 0.45 mm strip pitch and 4096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read-out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channels, the worldwide largest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MicroMegas chambers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so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far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drift and read-out panels were made from four PCBs glued to a stiffener without dead space</a:t>
            </a:r>
          </a:p>
          <a:p>
            <a:pPr marL="285750" indent="-285750" algn="just"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Separate (floating) single mesh covering the full area.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L2 chamber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is working smoothly and shows reasonably uniform response over the full detector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area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signal reduction over the 1m strip length has been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observed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second 1 x 2.4 m²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has been constructed (where a few of the shortcomings of the first one have been fixed); it is working smoothly as well and is now under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study</a:t>
            </a:r>
          </a:p>
          <a:p>
            <a:pPr marL="285750" indent="-285750" algn="just">
              <a:buFont typeface="Arial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space, flat table, materials, man-power are ready for the full-wedge mechanical prototype production</a:t>
            </a:r>
            <a:endParaRPr 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559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71800" y="3124200"/>
            <a:ext cx="5562600" cy="3352800"/>
          </a:xfrm>
          <a:prstGeom prst="rect">
            <a:avLst/>
          </a:prstGeom>
          <a:solidFill>
            <a:srgbClr val="00FF00"/>
          </a:solidFill>
          <a:ln>
            <a:noFill/>
          </a:ln>
          <a:scene3d>
            <a:camera prst="isometricOffAxis1Top"/>
            <a:lightRig rig="balanced" dir="t"/>
          </a:scene3d>
          <a:sp3d prstMaterial="matt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2895600" y="2514600"/>
            <a:ext cx="5638800" cy="3048000"/>
            <a:chOff x="1828800" y="2133600"/>
            <a:chExt cx="5638800" cy="3048000"/>
          </a:xfrm>
        </p:grpSpPr>
        <p:sp>
          <p:nvSpPr>
            <p:cNvPr id="7" name="Rectangle 6"/>
            <p:cNvSpPr/>
            <p:nvPr/>
          </p:nvSpPr>
          <p:spPr>
            <a:xfrm>
              <a:off x="1905000" y="3581400"/>
              <a:ext cx="5486400" cy="76200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  <a:scene3d>
              <a:camera prst="isometricOffAxis1Top"/>
              <a:lightRig rig="threePt" dir="t"/>
            </a:scene3d>
            <a:sp3d prstMaterial="matte"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572000" y="2286000"/>
              <a:ext cx="76200" cy="2743200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  <a:scene3d>
              <a:camera prst="isometricOffAxis1Top"/>
              <a:lightRig rig="threePt" dir="t"/>
            </a:scene3d>
            <a:sp3d prstMaterial="matte"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ame 9"/>
            <p:cNvSpPr/>
            <p:nvPr/>
          </p:nvSpPr>
          <p:spPr>
            <a:xfrm>
              <a:off x="1828800" y="2133600"/>
              <a:ext cx="5638800" cy="3048000"/>
            </a:xfrm>
            <a:prstGeom prst="frame">
              <a:avLst>
                <a:gd name="adj1" fmla="val 3491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accent1">
                  <a:shade val="50000"/>
                </a:schemeClr>
              </a:solidFill>
            </a:ln>
            <a:scene3d>
              <a:camera prst="isometricOffAxis1Top"/>
              <a:lightRig rig="threePt" dir="t"/>
            </a:scene3d>
            <a:sp3d prstMaterial="matte"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743200" y="2133600"/>
            <a:ext cx="5715000" cy="2133600"/>
            <a:chOff x="1752600" y="1752600"/>
            <a:chExt cx="5715000" cy="2133600"/>
          </a:xfrm>
        </p:grpSpPr>
        <p:sp>
          <p:nvSpPr>
            <p:cNvPr id="11" name="Rectangle 10"/>
            <p:cNvSpPr/>
            <p:nvPr/>
          </p:nvSpPr>
          <p:spPr>
            <a:xfrm>
              <a:off x="1752600" y="2133600"/>
              <a:ext cx="2590800" cy="1295400"/>
            </a:xfrm>
            <a:prstGeom prst="rect">
              <a:avLst/>
            </a:prstGeom>
            <a:pattFill prst="weave">
              <a:fgClr>
                <a:schemeClr val="accent1"/>
              </a:fgClr>
              <a:bgClr>
                <a:schemeClr val="bg1"/>
              </a:bgClr>
            </a:pattFill>
            <a:scene3d>
              <a:camera prst="isometricOffAxis1Top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191000" y="1752600"/>
              <a:ext cx="2590800" cy="1295400"/>
            </a:xfrm>
            <a:prstGeom prst="rect">
              <a:avLst/>
            </a:prstGeom>
            <a:pattFill prst="weave">
              <a:fgClr>
                <a:schemeClr val="accent1"/>
              </a:fgClr>
              <a:bgClr>
                <a:schemeClr val="bg1"/>
              </a:bgClr>
            </a:pattFill>
            <a:scene3d>
              <a:camera prst="isometricOffAxis1Top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38400" y="2590800"/>
              <a:ext cx="2590800" cy="1295400"/>
            </a:xfrm>
            <a:prstGeom prst="rect">
              <a:avLst/>
            </a:prstGeom>
            <a:pattFill prst="weave">
              <a:fgClr>
                <a:schemeClr val="accent1"/>
              </a:fgClr>
              <a:bgClr>
                <a:schemeClr val="bg1"/>
              </a:bgClr>
            </a:pattFill>
            <a:scene3d>
              <a:camera prst="isometricOffAxis1Top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876800" y="2209800"/>
              <a:ext cx="2590800" cy="1295400"/>
            </a:xfrm>
            <a:prstGeom prst="rect">
              <a:avLst/>
            </a:prstGeom>
            <a:pattFill prst="weave">
              <a:fgClr>
                <a:schemeClr val="accent1"/>
              </a:fgClr>
              <a:bgClr>
                <a:schemeClr val="bg1"/>
              </a:bgClr>
            </a:pattFill>
            <a:scene3d>
              <a:camera prst="isometricOffAxis1Top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2971800" y="762000"/>
            <a:ext cx="5562600" cy="3352800"/>
          </a:xfrm>
          <a:prstGeom prst="rect">
            <a:avLst/>
          </a:prstGeom>
          <a:solidFill>
            <a:srgbClr val="00FF00"/>
          </a:solidFill>
          <a:ln>
            <a:noFill/>
          </a:ln>
          <a:scene3d>
            <a:camera prst="isometricOffAxis1Top"/>
            <a:lightRig rig="balanced" dir="t"/>
          </a:scene3d>
          <a:sp3d prstMaterial="matt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3</a:t>
            </a:fld>
            <a:endParaRPr lang="en-US"/>
          </a:p>
        </p:txBody>
      </p:sp>
      <p:sp>
        <p:nvSpPr>
          <p:cNvPr id="20" name="Title 6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effectLst/>
              </a:rPr>
              <a:t>Exploded view of the drift/</a:t>
            </a:r>
            <a:r>
              <a:rPr lang="en-US" sz="3200" dirty="0" err="1" smtClean="0">
                <a:effectLst/>
              </a:rPr>
              <a:t>ro</a:t>
            </a:r>
            <a:r>
              <a:rPr lang="en-US" sz="3200" dirty="0" smtClean="0">
                <a:effectLst/>
              </a:rPr>
              <a:t> panels</a:t>
            </a:r>
            <a:endParaRPr lang="en-US" sz="3200" dirty="0">
              <a:effectLst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3161" y="2221468"/>
            <a:ext cx="10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FR4 skin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Straight Arrow Connector 21"/>
          <p:cNvCxnSpPr>
            <a:stCxn id="21" idx="3"/>
          </p:cNvCxnSpPr>
          <p:nvPr/>
        </p:nvCxnSpPr>
        <p:spPr>
          <a:xfrm>
            <a:off x="1447800" y="2406134"/>
            <a:ext cx="10668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23161" y="3059668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Honeycomb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Straight Arrow Connector 25"/>
          <p:cNvCxnSpPr>
            <a:stCxn id="25" idx="3"/>
          </p:cNvCxnSpPr>
          <p:nvPr/>
        </p:nvCxnSpPr>
        <p:spPr>
          <a:xfrm>
            <a:off x="1736341" y="3244334"/>
            <a:ext cx="778259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23161" y="389786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 frame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Straight Arrow Connector 27"/>
          <p:cNvCxnSpPr>
            <a:stCxn id="27" idx="3"/>
          </p:cNvCxnSpPr>
          <p:nvPr/>
        </p:nvCxnSpPr>
        <p:spPr>
          <a:xfrm>
            <a:off x="1434976" y="4082534"/>
            <a:ext cx="1079624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23161" y="4583668"/>
            <a:ext cx="151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Drift/RO PCB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Straight Arrow Connector 29"/>
          <p:cNvCxnSpPr>
            <a:stCxn id="29" idx="3"/>
          </p:cNvCxnSpPr>
          <p:nvPr/>
        </p:nvCxnSpPr>
        <p:spPr>
          <a:xfrm>
            <a:off x="1935113" y="4768334"/>
            <a:ext cx="579487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4720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154048" y="3707368"/>
            <a:ext cx="685800" cy="4191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4</a:t>
            </a:fld>
            <a:endParaRPr lang="en-US"/>
          </a:p>
        </p:txBody>
      </p:sp>
      <p:sp>
        <p:nvSpPr>
          <p:cNvPr id="4" name="Title 6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effectLst/>
              </a:rPr>
              <a:t>Drift panel frame</a:t>
            </a:r>
            <a:endParaRPr lang="en-US" sz="3200" dirty="0">
              <a:effectLst/>
            </a:endParaRPr>
          </a:p>
        </p:txBody>
      </p:sp>
      <p:sp>
        <p:nvSpPr>
          <p:cNvPr id="5" name="Frame 4"/>
          <p:cNvSpPr/>
          <p:nvPr/>
        </p:nvSpPr>
        <p:spPr>
          <a:xfrm>
            <a:off x="2172848" y="2792968"/>
            <a:ext cx="1828800" cy="838200"/>
          </a:xfrm>
          <a:prstGeom prst="fram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rame 5"/>
          <p:cNvSpPr/>
          <p:nvPr/>
        </p:nvSpPr>
        <p:spPr>
          <a:xfrm>
            <a:off x="4992248" y="2792968"/>
            <a:ext cx="914400" cy="838200"/>
          </a:xfrm>
          <a:prstGeom prst="fram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77848" y="2792968"/>
            <a:ext cx="838200" cy="8382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172848" y="2716768"/>
            <a:ext cx="5791200" cy="762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172848" y="3643868"/>
            <a:ext cx="5791200" cy="7620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35148" y="3478768"/>
            <a:ext cx="2286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982848" y="2805668"/>
            <a:ext cx="1981200" cy="825500"/>
          </a:xfrm>
          <a:prstGeom prst="rect">
            <a:avLst/>
          </a:prstGeom>
          <a:pattFill prst="shingle">
            <a:fgClr>
              <a:schemeClr val="tx2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846499" y="1916668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Mesh frame support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Arrow Connector 15"/>
          <p:cNvCxnSpPr>
            <a:stCxn id="15" idx="2"/>
          </p:cNvCxnSpPr>
          <p:nvPr/>
        </p:nvCxnSpPr>
        <p:spPr>
          <a:xfrm>
            <a:off x="3868574" y="2286000"/>
            <a:ext cx="628374" cy="84986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9600" y="2069068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External frame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Straight Arrow Connector 19"/>
          <p:cNvCxnSpPr>
            <a:stCxn id="19" idx="2"/>
            <a:endCxn id="5" idx="1"/>
          </p:cNvCxnSpPr>
          <p:nvPr/>
        </p:nvCxnSpPr>
        <p:spPr>
          <a:xfrm>
            <a:off x="1391224" y="2438400"/>
            <a:ext cx="781624" cy="77366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638800" y="1992868"/>
            <a:ext cx="1435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Gas manifold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Straight Arrow Connector 24"/>
          <p:cNvCxnSpPr>
            <a:stCxn id="24" idx="2"/>
          </p:cNvCxnSpPr>
          <p:nvPr/>
        </p:nvCxnSpPr>
        <p:spPr>
          <a:xfrm flipH="1">
            <a:off x="5563750" y="2362200"/>
            <a:ext cx="792554" cy="84986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543800" y="2069068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Honeycomb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Straight Arrow Connector 27"/>
          <p:cNvCxnSpPr>
            <a:stCxn id="27" idx="2"/>
          </p:cNvCxnSpPr>
          <p:nvPr/>
        </p:nvCxnSpPr>
        <p:spPr>
          <a:xfrm flipH="1">
            <a:off x="7162800" y="2438400"/>
            <a:ext cx="1037590" cy="69746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998899" y="4659868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Mesh frame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Straight Arrow Connector 32"/>
          <p:cNvCxnSpPr>
            <a:stCxn id="32" idx="0"/>
          </p:cNvCxnSpPr>
          <p:nvPr/>
        </p:nvCxnSpPr>
        <p:spPr>
          <a:xfrm flipV="1">
            <a:off x="3645871" y="3948668"/>
            <a:ext cx="851077" cy="711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157899" y="4507468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Gas In/Out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7" name="Straight Arrow Connector 36"/>
          <p:cNvCxnSpPr>
            <a:stCxn id="36" idx="0"/>
          </p:cNvCxnSpPr>
          <p:nvPr/>
        </p:nvCxnSpPr>
        <p:spPr>
          <a:xfrm flipH="1" flipV="1">
            <a:off x="5449449" y="3681968"/>
            <a:ext cx="310538" cy="8255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0296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5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2288927"/>
            <a:ext cx="5715000" cy="3807073"/>
          </a:xfrm>
          <a:prstGeom prst="rect">
            <a:avLst/>
          </a:prstGeom>
        </p:spPr>
      </p:pic>
      <p:sp>
        <p:nvSpPr>
          <p:cNvPr id="5" name="Title 6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effectLst/>
              </a:rPr>
              <a:t>Drift panel preparation</a:t>
            </a:r>
            <a:endParaRPr lang="en-US" sz="3200" dirty="0"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838200"/>
            <a:ext cx="807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On the 2.8 x 2.8 m² granite table was placed thin plastic mesh for pressure distribution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Covered with 175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 thick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mylar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foil with ø3 mm holes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FR4 skins were placed on the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mylar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and sucked</a:t>
            </a:r>
          </a:p>
        </p:txBody>
      </p:sp>
    </p:spTree>
    <p:extLst>
      <p:ext uri="{BB962C8B-B14F-4D97-AF65-F5344CB8AC3E}">
        <p14:creationId xmlns:p14="http://schemas.microsoft.com/office/powerpoint/2010/main" val="425174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6</a:t>
            </a:fld>
            <a:endParaRPr lang="en-US"/>
          </a:p>
        </p:txBody>
      </p:sp>
      <p:sp>
        <p:nvSpPr>
          <p:cNvPr id="4" name="Title 6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effectLst/>
              </a:rPr>
              <a:t>Drift panel preparation – honeycomb</a:t>
            </a:r>
            <a:endParaRPr lang="en-US" sz="3200" dirty="0">
              <a:effectLst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564" y="2259858"/>
            <a:ext cx="5866872" cy="39082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0" y="1120914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On the skin surface has been applied expansive glue (PB250/SD5604)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honeycomb pieces were placed on the skin</a:t>
            </a:r>
          </a:p>
        </p:txBody>
      </p:sp>
    </p:spTree>
    <p:extLst>
      <p:ext uri="{BB962C8B-B14F-4D97-AF65-F5344CB8AC3E}">
        <p14:creationId xmlns:p14="http://schemas.microsoft.com/office/powerpoint/2010/main" val="423616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946326" y="2784648"/>
            <a:ext cx="6207007" cy="394521"/>
          </a:xfrm>
          <a:prstGeom prst="flowChart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966940" y="2564455"/>
            <a:ext cx="162581" cy="657535"/>
            <a:chOff x="1805089" y="718041"/>
            <a:chExt cx="314330" cy="1829463"/>
          </a:xfrm>
        </p:grpSpPr>
        <p:sp>
          <p:nvSpPr>
            <p:cNvPr id="73" name="Flowchart: Manual Operation 72"/>
            <p:cNvSpPr/>
            <p:nvPr/>
          </p:nvSpPr>
          <p:spPr>
            <a:xfrm>
              <a:off x="1805090" y="2091816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Flowchart: Manual Operation 73"/>
            <p:cNvSpPr/>
            <p:nvPr/>
          </p:nvSpPr>
          <p:spPr>
            <a:xfrm rot="10800000">
              <a:off x="1805090" y="2310957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Flowchart: Manual Operation 74"/>
            <p:cNvSpPr/>
            <p:nvPr/>
          </p:nvSpPr>
          <p:spPr>
            <a:xfrm rot="10800000">
              <a:off x="1805089" y="1966394"/>
              <a:ext cx="314329" cy="125421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905817" y="1224477"/>
              <a:ext cx="112874" cy="7419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7" name="Flowchart: Manual Operation 76"/>
            <p:cNvSpPr/>
            <p:nvPr/>
          </p:nvSpPr>
          <p:spPr>
            <a:xfrm rot="10800000">
              <a:off x="1861730" y="1990697"/>
              <a:ext cx="205278" cy="76817"/>
            </a:xfrm>
            <a:prstGeom prst="flowChartManualOperatio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8" name="Can 77"/>
            <p:cNvSpPr/>
            <p:nvPr/>
          </p:nvSpPr>
          <p:spPr>
            <a:xfrm>
              <a:off x="1861730" y="1066779"/>
              <a:ext cx="205278" cy="236547"/>
            </a:xfrm>
            <a:prstGeom prst="can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Flowchart: Magnetic Disk 78"/>
            <p:cNvSpPr/>
            <p:nvPr/>
          </p:nvSpPr>
          <p:spPr>
            <a:xfrm>
              <a:off x="1905817" y="718041"/>
              <a:ext cx="133627" cy="360040"/>
            </a:xfrm>
            <a:prstGeom prst="flowChartMagneticDisk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913009" y="2564453"/>
            <a:ext cx="162581" cy="657535"/>
            <a:chOff x="1805089" y="718041"/>
            <a:chExt cx="314330" cy="1829463"/>
          </a:xfrm>
        </p:grpSpPr>
        <p:sp>
          <p:nvSpPr>
            <p:cNvPr id="66" name="Flowchart: Manual Operation 65"/>
            <p:cNvSpPr/>
            <p:nvPr/>
          </p:nvSpPr>
          <p:spPr>
            <a:xfrm>
              <a:off x="1805090" y="2091816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Flowchart: Manual Operation 66"/>
            <p:cNvSpPr/>
            <p:nvPr/>
          </p:nvSpPr>
          <p:spPr>
            <a:xfrm rot="10800000">
              <a:off x="1805090" y="2310957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Flowchart: Manual Operation 67"/>
            <p:cNvSpPr/>
            <p:nvPr/>
          </p:nvSpPr>
          <p:spPr>
            <a:xfrm rot="10800000">
              <a:off x="1805089" y="1966394"/>
              <a:ext cx="314329" cy="125421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1905817" y="1224477"/>
              <a:ext cx="112874" cy="7419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Flowchart: Manual Operation 69"/>
            <p:cNvSpPr/>
            <p:nvPr/>
          </p:nvSpPr>
          <p:spPr>
            <a:xfrm rot="10800000">
              <a:off x="1861730" y="1990697"/>
              <a:ext cx="205278" cy="76817"/>
            </a:xfrm>
            <a:prstGeom prst="flowChartManualOperatio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Can 70"/>
            <p:cNvSpPr/>
            <p:nvPr/>
          </p:nvSpPr>
          <p:spPr>
            <a:xfrm>
              <a:off x="1861730" y="1066779"/>
              <a:ext cx="205278" cy="236547"/>
            </a:xfrm>
            <a:prstGeom prst="can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Flowchart: Magnetic Disk 71"/>
            <p:cNvSpPr/>
            <p:nvPr/>
          </p:nvSpPr>
          <p:spPr>
            <a:xfrm>
              <a:off x="1905817" y="718041"/>
              <a:ext cx="133627" cy="360040"/>
            </a:xfrm>
            <a:prstGeom prst="flowChartMagneticDisk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4785" y="2564454"/>
            <a:ext cx="162581" cy="657535"/>
            <a:chOff x="1805089" y="718041"/>
            <a:chExt cx="314330" cy="1829463"/>
          </a:xfrm>
        </p:grpSpPr>
        <p:sp>
          <p:nvSpPr>
            <p:cNvPr id="59" name="Flowchart: Manual Operation 58"/>
            <p:cNvSpPr/>
            <p:nvPr/>
          </p:nvSpPr>
          <p:spPr>
            <a:xfrm>
              <a:off x="1805090" y="2091816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Flowchart: Manual Operation 59"/>
            <p:cNvSpPr/>
            <p:nvPr/>
          </p:nvSpPr>
          <p:spPr>
            <a:xfrm rot="10800000">
              <a:off x="1805090" y="2310957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Flowchart: Manual Operation 60"/>
            <p:cNvSpPr/>
            <p:nvPr/>
          </p:nvSpPr>
          <p:spPr>
            <a:xfrm rot="10800000">
              <a:off x="1805089" y="1966394"/>
              <a:ext cx="314329" cy="125421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905817" y="1224477"/>
              <a:ext cx="112874" cy="7419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Flowchart: Manual Operation 62"/>
            <p:cNvSpPr/>
            <p:nvPr/>
          </p:nvSpPr>
          <p:spPr>
            <a:xfrm rot="10800000">
              <a:off x="1861730" y="1990697"/>
              <a:ext cx="205278" cy="76817"/>
            </a:xfrm>
            <a:prstGeom prst="flowChartManualOperatio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Can 63"/>
            <p:cNvSpPr/>
            <p:nvPr/>
          </p:nvSpPr>
          <p:spPr>
            <a:xfrm>
              <a:off x="1861730" y="1066779"/>
              <a:ext cx="205278" cy="236547"/>
            </a:xfrm>
            <a:prstGeom prst="can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Flowchart: Magnetic Disk 64"/>
            <p:cNvSpPr/>
            <p:nvPr/>
          </p:nvSpPr>
          <p:spPr>
            <a:xfrm>
              <a:off x="1905817" y="718041"/>
              <a:ext cx="133627" cy="360040"/>
            </a:xfrm>
            <a:prstGeom prst="flowChartMagneticDisk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875314" y="2564456"/>
            <a:ext cx="162581" cy="657535"/>
            <a:chOff x="1805089" y="718041"/>
            <a:chExt cx="314330" cy="1829463"/>
          </a:xfrm>
        </p:grpSpPr>
        <p:sp>
          <p:nvSpPr>
            <p:cNvPr id="52" name="Flowchart: Manual Operation 51"/>
            <p:cNvSpPr/>
            <p:nvPr/>
          </p:nvSpPr>
          <p:spPr>
            <a:xfrm>
              <a:off x="1805090" y="2091816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Flowchart: Manual Operation 52"/>
            <p:cNvSpPr/>
            <p:nvPr/>
          </p:nvSpPr>
          <p:spPr>
            <a:xfrm rot="10800000">
              <a:off x="1805090" y="2310957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Flowchart: Manual Operation 53"/>
            <p:cNvSpPr/>
            <p:nvPr/>
          </p:nvSpPr>
          <p:spPr>
            <a:xfrm rot="10800000">
              <a:off x="1805089" y="1966394"/>
              <a:ext cx="314329" cy="125421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905817" y="1224477"/>
              <a:ext cx="112874" cy="7419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Flowchart: Manual Operation 55"/>
            <p:cNvSpPr/>
            <p:nvPr/>
          </p:nvSpPr>
          <p:spPr>
            <a:xfrm rot="10800000">
              <a:off x="1861730" y="1990697"/>
              <a:ext cx="205278" cy="76817"/>
            </a:xfrm>
            <a:prstGeom prst="flowChartManualOperatio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Can 56"/>
            <p:cNvSpPr/>
            <p:nvPr/>
          </p:nvSpPr>
          <p:spPr>
            <a:xfrm>
              <a:off x="1861730" y="1066779"/>
              <a:ext cx="205278" cy="236547"/>
            </a:xfrm>
            <a:prstGeom prst="can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Flowchart: Magnetic Disk 57"/>
            <p:cNvSpPr/>
            <p:nvPr/>
          </p:nvSpPr>
          <p:spPr>
            <a:xfrm>
              <a:off x="1905817" y="718041"/>
              <a:ext cx="133627" cy="360040"/>
            </a:xfrm>
            <a:prstGeom prst="flowChartMagneticDisk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895604" y="2564458"/>
            <a:ext cx="162581" cy="657535"/>
            <a:chOff x="1805089" y="718041"/>
            <a:chExt cx="314330" cy="1829463"/>
          </a:xfrm>
        </p:grpSpPr>
        <p:sp>
          <p:nvSpPr>
            <p:cNvPr id="45" name="Flowchart: Manual Operation 44"/>
            <p:cNvSpPr/>
            <p:nvPr/>
          </p:nvSpPr>
          <p:spPr>
            <a:xfrm>
              <a:off x="1805090" y="2091816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Flowchart: Manual Operation 45"/>
            <p:cNvSpPr/>
            <p:nvPr/>
          </p:nvSpPr>
          <p:spPr>
            <a:xfrm rot="10800000">
              <a:off x="1805090" y="2310957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Flowchart: Manual Operation 46"/>
            <p:cNvSpPr/>
            <p:nvPr/>
          </p:nvSpPr>
          <p:spPr>
            <a:xfrm rot="10800000">
              <a:off x="1805089" y="1966394"/>
              <a:ext cx="314329" cy="125421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905817" y="1224477"/>
              <a:ext cx="112874" cy="7419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Flowchart: Manual Operation 48"/>
            <p:cNvSpPr/>
            <p:nvPr/>
          </p:nvSpPr>
          <p:spPr>
            <a:xfrm rot="10800000">
              <a:off x="1861730" y="1990697"/>
              <a:ext cx="205278" cy="76817"/>
            </a:xfrm>
            <a:prstGeom prst="flowChartManualOperatio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Can 49"/>
            <p:cNvSpPr/>
            <p:nvPr/>
          </p:nvSpPr>
          <p:spPr>
            <a:xfrm>
              <a:off x="1861730" y="1066779"/>
              <a:ext cx="205278" cy="236547"/>
            </a:xfrm>
            <a:prstGeom prst="can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Flowchart: Magnetic Disk 50"/>
            <p:cNvSpPr/>
            <p:nvPr/>
          </p:nvSpPr>
          <p:spPr>
            <a:xfrm>
              <a:off x="1905817" y="718041"/>
              <a:ext cx="133627" cy="360040"/>
            </a:xfrm>
            <a:prstGeom prst="flowChartMagneticDisk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" name="Flowchart: Process 10"/>
          <p:cNvSpPr/>
          <p:nvPr/>
        </p:nvSpPr>
        <p:spPr>
          <a:xfrm>
            <a:off x="2246895" y="2338056"/>
            <a:ext cx="632239" cy="45719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15200" y="2754868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 12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Frame 13"/>
          <p:cNvSpPr/>
          <p:nvPr/>
        </p:nvSpPr>
        <p:spPr>
          <a:xfrm>
            <a:off x="3830367" y="1665062"/>
            <a:ext cx="326430" cy="238331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4457664" y="1768006"/>
            <a:ext cx="1130409" cy="49320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27024" y="1652817"/>
            <a:ext cx="941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Vacuum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65671" y="1728626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Clarinet gas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>
            <a:endCxn id="145" idx="0"/>
          </p:cNvCxnSpPr>
          <p:nvPr/>
        </p:nvCxnSpPr>
        <p:spPr>
          <a:xfrm>
            <a:off x="3063981" y="1995773"/>
            <a:ext cx="430377" cy="34781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1370628" y="3481356"/>
            <a:ext cx="5305559" cy="152508"/>
            <a:chOff x="1124414" y="5296299"/>
            <a:chExt cx="5593599" cy="222664"/>
          </a:xfrm>
        </p:grpSpPr>
        <p:sp>
          <p:nvSpPr>
            <p:cNvPr id="33" name="Rectangle 32"/>
            <p:cNvSpPr/>
            <p:nvPr/>
          </p:nvSpPr>
          <p:spPr>
            <a:xfrm>
              <a:off x="1204118" y="5368307"/>
              <a:ext cx="5400226" cy="150656"/>
            </a:xfrm>
            <a:prstGeom prst="rect">
              <a:avLst/>
            </a:prstGeom>
            <a:pattFill prst="horzBrick">
              <a:fgClr>
                <a:schemeClr val="bg2">
                  <a:lumMod val="75000"/>
                </a:schemeClr>
              </a:fgClr>
              <a:bgClr>
                <a:schemeClr val="bg2">
                  <a:lumMod val="2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1156449" y="5376098"/>
              <a:ext cx="5561564" cy="142865"/>
              <a:chOff x="2221042" y="1652258"/>
              <a:chExt cx="3814050" cy="158157"/>
            </a:xfrm>
          </p:grpSpPr>
          <p:sp>
            <p:nvSpPr>
              <p:cNvPr id="36" name="Can 35"/>
              <p:cNvSpPr/>
              <p:nvPr/>
            </p:nvSpPr>
            <p:spPr>
              <a:xfrm>
                <a:off x="2221042" y="1652258"/>
                <a:ext cx="144016" cy="144016"/>
              </a:xfrm>
              <a:prstGeom prst="can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Can 43"/>
              <p:cNvSpPr/>
              <p:nvPr/>
            </p:nvSpPr>
            <p:spPr>
              <a:xfrm>
                <a:off x="5891076" y="1666399"/>
                <a:ext cx="144016" cy="144016"/>
              </a:xfrm>
              <a:prstGeom prst="can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5" name="Rectangle 34"/>
            <p:cNvSpPr/>
            <p:nvPr/>
          </p:nvSpPr>
          <p:spPr>
            <a:xfrm rot="10800000">
              <a:off x="1124414" y="5296299"/>
              <a:ext cx="5592263" cy="72008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Right Arrow 20"/>
          <p:cNvSpPr/>
          <p:nvPr/>
        </p:nvSpPr>
        <p:spPr>
          <a:xfrm rot="16200000">
            <a:off x="5868465" y="3337681"/>
            <a:ext cx="219048" cy="68302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ight Arrow 21"/>
          <p:cNvSpPr/>
          <p:nvPr/>
        </p:nvSpPr>
        <p:spPr>
          <a:xfrm rot="16200000">
            <a:off x="4848175" y="3332538"/>
            <a:ext cx="219048" cy="68302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ight Arrow 22"/>
          <p:cNvSpPr/>
          <p:nvPr/>
        </p:nvSpPr>
        <p:spPr>
          <a:xfrm rot="16200000">
            <a:off x="3884094" y="3332427"/>
            <a:ext cx="219048" cy="68302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ight Arrow 23"/>
          <p:cNvSpPr/>
          <p:nvPr/>
        </p:nvSpPr>
        <p:spPr>
          <a:xfrm rot="16200000">
            <a:off x="2885870" y="3334782"/>
            <a:ext cx="219048" cy="68302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ight Arrow 24"/>
          <p:cNvSpPr/>
          <p:nvPr/>
        </p:nvSpPr>
        <p:spPr>
          <a:xfrm rot="16200000">
            <a:off x="1938902" y="3332315"/>
            <a:ext cx="219048" cy="68302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03011" y="377592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PCB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Straight Arrow Connector 30"/>
          <p:cNvCxnSpPr>
            <a:stCxn id="141" idx="0"/>
          </p:cNvCxnSpPr>
          <p:nvPr/>
        </p:nvCxnSpPr>
        <p:spPr>
          <a:xfrm flipH="1" flipV="1">
            <a:off x="4236025" y="3481357"/>
            <a:ext cx="374636" cy="33364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Up Arrow 81"/>
          <p:cNvSpPr/>
          <p:nvPr/>
        </p:nvSpPr>
        <p:spPr>
          <a:xfrm>
            <a:off x="8064270" y="3386233"/>
            <a:ext cx="55825" cy="66287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410522" y="4559363"/>
            <a:ext cx="7853711" cy="6736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282157" y="4626730"/>
            <a:ext cx="8049909" cy="50405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9" name="Group 88"/>
          <p:cNvGrpSpPr/>
          <p:nvPr/>
        </p:nvGrpSpPr>
        <p:grpSpPr>
          <a:xfrm>
            <a:off x="386673" y="4478133"/>
            <a:ext cx="7840877" cy="72159"/>
            <a:chOff x="573170" y="5166908"/>
            <a:chExt cx="6663126" cy="72159"/>
          </a:xfrm>
        </p:grpSpPr>
        <p:sp>
          <p:nvSpPr>
            <p:cNvPr id="90" name="Rectangle 89"/>
            <p:cNvSpPr/>
            <p:nvPr/>
          </p:nvSpPr>
          <p:spPr>
            <a:xfrm>
              <a:off x="573170" y="5171700"/>
              <a:ext cx="6663126" cy="6736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1407263" y="5171700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606978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1797492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984588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2196768" y="5171700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2396483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2586997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2774093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2993370" y="5171700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3193085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3383599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3570695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3776996" y="5171700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3976711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4167225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4354321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4575494" y="5171700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4775209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4965723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5152819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5339889" y="5166908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5539604" y="5166908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5730118" y="5166908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5917214" y="5166908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1" name="Flowchart: Magnetic Disk 80"/>
          <p:cNvSpPr/>
          <p:nvPr/>
        </p:nvSpPr>
        <p:spPr>
          <a:xfrm>
            <a:off x="7947758" y="3949705"/>
            <a:ext cx="233023" cy="628687"/>
          </a:xfrm>
          <a:prstGeom prst="flowChartMagneticDisk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3" name="Group 82"/>
          <p:cNvGrpSpPr/>
          <p:nvPr/>
        </p:nvGrpSpPr>
        <p:grpSpPr>
          <a:xfrm>
            <a:off x="259673" y="2962532"/>
            <a:ext cx="773929" cy="1562004"/>
            <a:chOff x="783708" y="3568782"/>
            <a:chExt cx="657680" cy="1562004"/>
          </a:xfrm>
        </p:grpSpPr>
        <p:sp>
          <p:nvSpPr>
            <p:cNvPr id="84" name="Flowchart: Magnetic Disk 83"/>
            <p:cNvSpPr/>
            <p:nvPr/>
          </p:nvSpPr>
          <p:spPr>
            <a:xfrm>
              <a:off x="981054" y="4502099"/>
              <a:ext cx="198022" cy="628687"/>
            </a:xfrm>
            <a:prstGeom prst="flowChartMagneticDisk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5" name="Up Arrow 84"/>
            <p:cNvSpPr/>
            <p:nvPr/>
          </p:nvSpPr>
          <p:spPr>
            <a:xfrm>
              <a:off x="1080065" y="3943040"/>
              <a:ext cx="45719" cy="662879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783708" y="3568782"/>
              <a:ext cx="65768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Vacuum</a:t>
              </a:r>
              <a:endParaRPr lang="en-GB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6" name="Rounded Rectangle 115"/>
          <p:cNvSpPr/>
          <p:nvPr/>
        </p:nvSpPr>
        <p:spPr>
          <a:xfrm>
            <a:off x="434399" y="4526050"/>
            <a:ext cx="348030" cy="9554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Rounded Rectangle 116"/>
          <p:cNvSpPr/>
          <p:nvPr/>
        </p:nvSpPr>
        <p:spPr>
          <a:xfrm>
            <a:off x="7918168" y="4536399"/>
            <a:ext cx="348030" cy="83986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1380394" y="4346761"/>
            <a:ext cx="5294526" cy="4571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1368197" y="4392480"/>
            <a:ext cx="5307115" cy="7776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6788156" y="4149080"/>
            <a:ext cx="448140" cy="32116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835425" y="4126577"/>
            <a:ext cx="448140" cy="32116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5347236" y="3922630"/>
            <a:ext cx="12875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Expansive glue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4" name="Straight Arrow Connector 123"/>
          <p:cNvCxnSpPr>
            <a:stCxn id="123" idx="1"/>
          </p:cNvCxnSpPr>
          <p:nvPr/>
        </p:nvCxnSpPr>
        <p:spPr>
          <a:xfrm>
            <a:off x="5347236" y="4076519"/>
            <a:ext cx="71571" cy="29310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>
            <a:stCxn id="26" idx="2"/>
            <a:endCxn id="119" idx="2"/>
          </p:cNvCxnSpPr>
          <p:nvPr/>
        </p:nvCxnSpPr>
        <p:spPr>
          <a:xfrm>
            <a:off x="3513353" y="4145260"/>
            <a:ext cx="508402" cy="32498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7886419" y="3053908"/>
            <a:ext cx="941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Vacuum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622084" y="5445224"/>
            <a:ext cx="1353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Precise shim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2" name="Straight Arrow Connector 131"/>
          <p:cNvCxnSpPr/>
          <p:nvPr/>
        </p:nvCxnSpPr>
        <p:spPr>
          <a:xfrm flipH="1" flipV="1">
            <a:off x="6979277" y="4346761"/>
            <a:ext cx="174056" cy="111129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6" name="Picture 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2656"/>
            <a:ext cx="938701" cy="113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7" name="Cross 136"/>
          <p:cNvSpPr/>
          <p:nvPr/>
        </p:nvSpPr>
        <p:spPr>
          <a:xfrm>
            <a:off x="3884916" y="2258437"/>
            <a:ext cx="224189" cy="216024"/>
          </a:xfrm>
          <a:prstGeom prst="plu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0" name="Group 139"/>
          <p:cNvGrpSpPr/>
          <p:nvPr/>
        </p:nvGrpSpPr>
        <p:grpSpPr>
          <a:xfrm>
            <a:off x="2017186" y="2336562"/>
            <a:ext cx="212904" cy="232761"/>
            <a:chOff x="2017186" y="1468047"/>
            <a:chExt cx="120471" cy="160753"/>
          </a:xfrm>
          <a:solidFill>
            <a:schemeClr val="accent2"/>
          </a:solidFill>
        </p:grpSpPr>
        <p:sp>
          <p:nvSpPr>
            <p:cNvPr id="138" name="Rectangle 137"/>
            <p:cNvSpPr/>
            <p:nvPr/>
          </p:nvSpPr>
          <p:spPr>
            <a:xfrm>
              <a:off x="2019040" y="1520788"/>
              <a:ext cx="45719" cy="1080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2017186" y="1468047"/>
              <a:ext cx="120471" cy="4571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2" name="Rectangle 141"/>
          <p:cNvSpPr/>
          <p:nvPr/>
        </p:nvSpPr>
        <p:spPr>
          <a:xfrm>
            <a:off x="2953899" y="2404182"/>
            <a:ext cx="80798" cy="15639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" name="Rectangle 142"/>
          <p:cNvSpPr/>
          <p:nvPr/>
        </p:nvSpPr>
        <p:spPr>
          <a:xfrm>
            <a:off x="2887846" y="2327817"/>
            <a:ext cx="212904" cy="6619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5" name="Flowchart: Process 144"/>
          <p:cNvSpPr/>
          <p:nvPr/>
        </p:nvSpPr>
        <p:spPr>
          <a:xfrm>
            <a:off x="3109093" y="2343590"/>
            <a:ext cx="770529" cy="45719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9" name="Flowchart: Process 148"/>
          <p:cNvSpPr/>
          <p:nvPr/>
        </p:nvSpPr>
        <p:spPr>
          <a:xfrm>
            <a:off x="4109316" y="2343590"/>
            <a:ext cx="770529" cy="45719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0" name="Group 149"/>
          <p:cNvGrpSpPr/>
          <p:nvPr/>
        </p:nvGrpSpPr>
        <p:grpSpPr>
          <a:xfrm>
            <a:off x="4855520" y="2331887"/>
            <a:ext cx="212904" cy="232760"/>
            <a:chOff x="2362454" y="1564107"/>
            <a:chExt cx="212904" cy="232760"/>
          </a:xfrm>
        </p:grpSpPr>
        <p:sp>
          <p:nvSpPr>
            <p:cNvPr id="151" name="Rectangle 150"/>
            <p:cNvSpPr/>
            <p:nvPr/>
          </p:nvSpPr>
          <p:spPr>
            <a:xfrm>
              <a:off x="2428507" y="1640472"/>
              <a:ext cx="80798" cy="156395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2362454" y="1564107"/>
              <a:ext cx="212904" cy="66198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53" name="Rectangle 152"/>
          <p:cNvSpPr/>
          <p:nvPr/>
        </p:nvSpPr>
        <p:spPr>
          <a:xfrm>
            <a:off x="3951044" y="2422793"/>
            <a:ext cx="80798" cy="15639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4" name="Flowchart: Process 153"/>
          <p:cNvSpPr/>
          <p:nvPr/>
        </p:nvSpPr>
        <p:spPr>
          <a:xfrm>
            <a:off x="5092633" y="2343590"/>
            <a:ext cx="770529" cy="45719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5947298" y="2408660"/>
            <a:ext cx="80798" cy="15639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5815457" y="2338056"/>
            <a:ext cx="212904" cy="6619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9" name="Flowchart: Process 158"/>
          <p:cNvSpPr/>
          <p:nvPr/>
        </p:nvSpPr>
        <p:spPr>
          <a:xfrm>
            <a:off x="3971565" y="2019974"/>
            <a:ext cx="46705" cy="283272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0" name="Rectangle 159"/>
          <p:cNvSpPr/>
          <p:nvPr/>
        </p:nvSpPr>
        <p:spPr>
          <a:xfrm>
            <a:off x="3956611" y="1903393"/>
            <a:ext cx="80798" cy="15639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174120" y="1751128"/>
            <a:ext cx="212904" cy="6619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5" name="Straight Arrow Connector 164"/>
          <p:cNvCxnSpPr>
            <a:endCxn id="14" idx="1"/>
          </p:cNvCxnSpPr>
          <p:nvPr/>
        </p:nvCxnSpPr>
        <p:spPr>
          <a:xfrm flipV="1">
            <a:off x="3063981" y="1784228"/>
            <a:ext cx="766386" cy="2115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7</a:t>
            </a:fld>
            <a:endParaRPr lang="en-US"/>
          </a:p>
        </p:txBody>
      </p:sp>
      <p:sp>
        <p:nvSpPr>
          <p:cNvPr id="146" name="Flowchart: Process 145"/>
          <p:cNvSpPr/>
          <p:nvPr/>
        </p:nvSpPr>
        <p:spPr>
          <a:xfrm>
            <a:off x="6172200" y="2161610"/>
            <a:ext cx="326456" cy="623038"/>
          </a:xfrm>
          <a:prstGeom prst="flowChart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7" name="Flowchart: Process 146"/>
          <p:cNvSpPr/>
          <p:nvPr/>
        </p:nvSpPr>
        <p:spPr>
          <a:xfrm>
            <a:off x="1510001" y="2151779"/>
            <a:ext cx="326456" cy="623038"/>
          </a:xfrm>
          <a:prstGeom prst="flowChart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4306731" y="3815003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Skin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" name="Title 6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effectLst/>
              </a:rPr>
              <a:t>Drift panel preparation – stiff-back</a:t>
            </a:r>
            <a:endParaRPr lang="en-US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2462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8</a:t>
            </a:fld>
            <a:endParaRPr lang="en-US"/>
          </a:p>
        </p:txBody>
      </p:sp>
      <p:sp>
        <p:nvSpPr>
          <p:cNvPr id="4" name="Frame 3"/>
          <p:cNvSpPr/>
          <p:nvPr/>
        </p:nvSpPr>
        <p:spPr>
          <a:xfrm>
            <a:off x="8458200" y="2926080"/>
            <a:ext cx="274320" cy="426720"/>
          </a:xfrm>
          <a:prstGeom prst="frame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/>
          <a:scene3d>
            <a:camera prst="isometricRightUp">
              <a:rot lat="1800000" lon="18900000" rev="0"/>
            </a:camera>
            <a:lightRig rig="threePt" dir="t"/>
          </a:scene3d>
          <a:sp3d extrusionH="3810000"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rame 29"/>
          <p:cNvSpPr/>
          <p:nvPr/>
        </p:nvSpPr>
        <p:spPr>
          <a:xfrm>
            <a:off x="7543800" y="3383280"/>
            <a:ext cx="274320" cy="426720"/>
          </a:xfrm>
          <a:prstGeom prst="frame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/>
          <a:scene3d>
            <a:camera prst="isometricRightUp">
              <a:rot lat="1800000" lon="18900000" rev="0"/>
            </a:camera>
            <a:lightRig rig="threePt" dir="t"/>
          </a:scene3d>
          <a:sp3d extrusionH="3810000"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Frame 30"/>
          <p:cNvSpPr/>
          <p:nvPr/>
        </p:nvSpPr>
        <p:spPr>
          <a:xfrm>
            <a:off x="6629400" y="3840480"/>
            <a:ext cx="274320" cy="426720"/>
          </a:xfrm>
          <a:prstGeom prst="frame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/>
          <a:scene3d>
            <a:camera prst="isometricRightUp">
              <a:rot lat="1800000" lon="18900000" rev="0"/>
            </a:camera>
            <a:lightRig rig="threePt" dir="t"/>
          </a:scene3d>
          <a:sp3d extrusionH="3810000"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Frame 31"/>
          <p:cNvSpPr/>
          <p:nvPr/>
        </p:nvSpPr>
        <p:spPr>
          <a:xfrm>
            <a:off x="5715000" y="4297680"/>
            <a:ext cx="274320" cy="426720"/>
          </a:xfrm>
          <a:prstGeom prst="frame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/>
          <a:scene3d>
            <a:camera prst="isometricRightUp">
              <a:rot lat="1800000" lon="18900000" rev="0"/>
            </a:camera>
            <a:lightRig rig="threePt" dir="t"/>
          </a:scene3d>
          <a:sp3d extrusionH="3810000"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Frame 32"/>
          <p:cNvSpPr/>
          <p:nvPr/>
        </p:nvSpPr>
        <p:spPr>
          <a:xfrm>
            <a:off x="4800600" y="4754880"/>
            <a:ext cx="274320" cy="426720"/>
          </a:xfrm>
          <a:prstGeom prst="frame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/>
          <a:scene3d>
            <a:camera prst="isometricRightUp">
              <a:rot lat="1800000" lon="18900000" rev="0"/>
            </a:camera>
            <a:lightRig rig="threePt" dir="t"/>
          </a:scene3d>
          <a:sp3d extrusionH="3810000"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Frame 33"/>
          <p:cNvSpPr/>
          <p:nvPr/>
        </p:nvSpPr>
        <p:spPr>
          <a:xfrm>
            <a:off x="3886200" y="5212080"/>
            <a:ext cx="274320" cy="426720"/>
          </a:xfrm>
          <a:prstGeom prst="frame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/>
          <a:scene3d>
            <a:camera prst="isometricRightUp">
              <a:rot lat="1800000" lon="18900000" rev="0"/>
            </a:camera>
            <a:lightRig rig="threePt" dir="t"/>
          </a:scene3d>
          <a:sp3d extrusionH="3810000"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Frame 34"/>
          <p:cNvSpPr/>
          <p:nvPr/>
        </p:nvSpPr>
        <p:spPr>
          <a:xfrm>
            <a:off x="2971800" y="5669280"/>
            <a:ext cx="274320" cy="426720"/>
          </a:xfrm>
          <a:prstGeom prst="frame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/>
          <a:scene3d>
            <a:camera prst="isometricRightUp">
              <a:rot lat="1800000" lon="18900000" rev="0"/>
            </a:camera>
            <a:lightRig rig="threePt" dir="t"/>
          </a:scene3d>
          <a:sp3d extrusionH="3810000"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Frame 35"/>
          <p:cNvSpPr/>
          <p:nvPr/>
        </p:nvSpPr>
        <p:spPr>
          <a:xfrm>
            <a:off x="1752600" y="5364480"/>
            <a:ext cx="304800" cy="609600"/>
          </a:xfrm>
          <a:prstGeom prst="frame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/>
          <a:scene3d>
            <a:camera prst="isometricRightUp">
              <a:rot lat="1800000" lon="2700000" rev="0"/>
            </a:camera>
            <a:lightRig rig="threePt" dir="t"/>
          </a:scene3d>
          <a:sp3d extrusionH="9525000"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Frame 36"/>
          <p:cNvSpPr/>
          <p:nvPr/>
        </p:nvSpPr>
        <p:spPr>
          <a:xfrm>
            <a:off x="228600" y="4754880"/>
            <a:ext cx="304800" cy="609600"/>
          </a:xfrm>
          <a:prstGeom prst="frame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/>
          <a:scene3d>
            <a:camera prst="isometricRightUp">
              <a:rot lat="1800000" lon="2700000" rev="0"/>
            </a:camera>
            <a:lightRig rig="threePt" dir="t"/>
          </a:scene3d>
          <a:sp3d extrusionH="9525000" prstMaterial="plastic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33400" y="1066800"/>
            <a:ext cx="361829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25x50 mm cross-bars   – 1.2 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50x80 mm long bars    – 2.5 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Glued with Araldite 2011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4-5 sucking heads per bar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itle 6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effectLst/>
              </a:rPr>
              <a:t>Drift panel preparation – stiff-back</a:t>
            </a:r>
            <a:endParaRPr lang="en-US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7936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Zaragoza, 5 Julyl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97EEC-B9EA-498E-BC2A-018697851616}" type="slidenum">
              <a:rPr lang="en-US" smtClean="0"/>
              <a:t>9</a:t>
            </a:fld>
            <a:endParaRPr lang="en-US"/>
          </a:p>
        </p:txBody>
      </p:sp>
      <p:sp>
        <p:nvSpPr>
          <p:cNvPr id="4" name="Title 6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effectLst/>
              </a:rPr>
              <a:t>Drift panel preparation – Mesh frame</a:t>
            </a:r>
            <a:endParaRPr lang="en-US" sz="3200" dirty="0">
              <a:effectLst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04800" y="1600200"/>
            <a:ext cx="5181600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 11"/>
          <p:cNvSpPr/>
          <p:nvPr/>
        </p:nvSpPr>
        <p:spPr>
          <a:xfrm>
            <a:off x="5867400" y="1904999"/>
            <a:ext cx="2362200" cy="1066801"/>
          </a:xfrm>
          <a:custGeom>
            <a:avLst/>
            <a:gdLst>
              <a:gd name="connsiteX0" fmla="*/ 0 w 2603500"/>
              <a:gd name="connsiteY0" fmla="*/ 0 h 1515083"/>
              <a:gd name="connsiteX1" fmla="*/ 609600 w 2603500"/>
              <a:gd name="connsiteY1" fmla="*/ 1308100 h 1515083"/>
              <a:gd name="connsiteX2" fmla="*/ 2603500 w 2603500"/>
              <a:gd name="connsiteY2" fmla="*/ 1511300 h 1515083"/>
              <a:gd name="connsiteX3" fmla="*/ 2603500 w 2603500"/>
              <a:gd name="connsiteY3" fmla="*/ 1511300 h 151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3500" h="1515083">
                <a:moveTo>
                  <a:pt x="0" y="0"/>
                </a:moveTo>
                <a:cubicBezTo>
                  <a:pt x="87841" y="528108"/>
                  <a:pt x="175683" y="1056217"/>
                  <a:pt x="609600" y="1308100"/>
                </a:cubicBezTo>
                <a:cubicBezTo>
                  <a:pt x="1043517" y="1559983"/>
                  <a:pt x="2603500" y="1511300"/>
                  <a:pt x="2603500" y="1511300"/>
                </a:cubicBezTo>
                <a:lnTo>
                  <a:pt x="2603500" y="1511300"/>
                </a:lnTo>
              </a:path>
            </a:pathLst>
          </a:cu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816100" y="1676400"/>
            <a:ext cx="6413500" cy="2743200"/>
          </a:xfrm>
          <a:custGeom>
            <a:avLst/>
            <a:gdLst>
              <a:gd name="connsiteX0" fmla="*/ 12700 w 6413500"/>
              <a:gd name="connsiteY0" fmla="*/ 2743200 h 2743200"/>
              <a:gd name="connsiteX1" fmla="*/ 0 w 6413500"/>
              <a:gd name="connsiteY1" fmla="*/ 0 h 2743200"/>
              <a:gd name="connsiteX2" fmla="*/ 3657600 w 6413500"/>
              <a:gd name="connsiteY2" fmla="*/ 0 h 2743200"/>
              <a:gd name="connsiteX3" fmla="*/ 3962400 w 6413500"/>
              <a:gd name="connsiteY3" fmla="*/ 266700 h 2743200"/>
              <a:gd name="connsiteX4" fmla="*/ 3962400 w 6413500"/>
              <a:gd name="connsiteY4" fmla="*/ 1371600 h 2743200"/>
              <a:gd name="connsiteX5" fmla="*/ 6413500 w 6413500"/>
              <a:gd name="connsiteY5" fmla="*/ 1371600 h 2743200"/>
              <a:gd name="connsiteX6" fmla="*/ 6413500 w 6413500"/>
              <a:gd name="connsiteY6" fmla="*/ 2743200 h 2743200"/>
              <a:gd name="connsiteX7" fmla="*/ 12700 w 6413500"/>
              <a:gd name="connsiteY7" fmla="*/ 274320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13500" h="2743200">
                <a:moveTo>
                  <a:pt x="12700" y="2743200"/>
                </a:moveTo>
                <a:cubicBezTo>
                  <a:pt x="8467" y="1828800"/>
                  <a:pt x="4233" y="914400"/>
                  <a:pt x="0" y="0"/>
                </a:cubicBezTo>
                <a:lnTo>
                  <a:pt x="3657600" y="0"/>
                </a:lnTo>
                <a:lnTo>
                  <a:pt x="3962400" y="266700"/>
                </a:lnTo>
                <a:lnTo>
                  <a:pt x="3962400" y="1371600"/>
                </a:lnTo>
                <a:lnTo>
                  <a:pt x="6413500" y="1371600"/>
                </a:lnTo>
                <a:lnTo>
                  <a:pt x="6413500" y="2743200"/>
                </a:lnTo>
                <a:lnTo>
                  <a:pt x="12700" y="27432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5486400" y="1600200"/>
            <a:ext cx="381000" cy="304799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438400" y="1676400"/>
            <a:ext cx="2438400" cy="1828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219450" y="3505200"/>
            <a:ext cx="81915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1816100" y="1643062"/>
            <a:ext cx="3657600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5779294" y="2045494"/>
            <a:ext cx="1983581" cy="1002506"/>
          </a:xfrm>
          <a:custGeom>
            <a:avLst/>
            <a:gdLst>
              <a:gd name="connsiteX0" fmla="*/ 2381 w 1983581"/>
              <a:gd name="connsiteY0" fmla="*/ 997744 h 1002506"/>
              <a:gd name="connsiteX1" fmla="*/ 0 w 1983581"/>
              <a:gd name="connsiteY1" fmla="*/ 0 h 1002506"/>
              <a:gd name="connsiteX2" fmla="*/ 485775 w 1983581"/>
              <a:gd name="connsiteY2" fmla="*/ 590550 h 1002506"/>
              <a:gd name="connsiteX3" fmla="*/ 1016794 w 1983581"/>
              <a:gd name="connsiteY3" fmla="*/ 840581 h 1002506"/>
              <a:gd name="connsiteX4" fmla="*/ 1835944 w 1983581"/>
              <a:gd name="connsiteY4" fmla="*/ 888206 h 1002506"/>
              <a:gd name="connsiteX5" fmla="*/ 1983581 w 1983581"/>
              <a:gd name="connsiteY5" fmla="*/ 1002506 h 1002506"/>
              <a:gd name="connsiteX6" fmla="*/ 2381 w 1983581"/>
              <a:gd name="connsiteY6" fmla="*/ 997744 h 100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83581" h="1002506">
                <a:moveTo>
                  <a:pt x="2381" y="997744"/>
                </a:moveTo>
                <a:cubicBezTo>
                  <a:pt x="1587" y="665163"/>
                  <a:pt x="794" y="332581"/>
                  <a:pt x="0" y="0"/>
                </a:cubicBezTo>
                <a:lnTo>
                  <a:pt x="485775" y="590550"/>
                </a:lnTo>
                <a:lnTo>
                  <a:pt x="1016794" y="840581"/>
                </a:lnTo>
                <a:lnTo>
                  <a:pt x="1835944" y="888206"/>
                </a:lnTo>
                <a:lnTo>
                  <a:pt x="1983581" y="1002506"/>
                </a:lnTo>
                <a:lnTo>
                  <a:pt x="2381" y="997744"/>
                </a:lnTo>
                <a:close/>
              </a:path>
            </a:pathLst>
          </a:custGeom>
          <a:solidFill>
            <a:srgbClr val="00B050">
              <a:alpha val="50000"/>
            </a:srgbClr>
          </a:solidFill>
          <a:ln>
            <a:solidFill>
              <a:srgbClr val="00B05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482600" y="191769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Mesh</a:t>
            </a:r>
            <a:endParaRPr lang="en-US" dirty="0"/>
          </a:p>
        </p:txBody>
      </p:sp>
      <p:cxnSp>
        <p:nvCxnSpPr>
          <p:cNvPr id="29" name="Straight Arrow Connector 28"/>
          <p:cNvCxnSpPr>
            <a:stCxn id="28" idx="0"/>
          </p:cNvCxnSpPr>
          <p:nvPr/>
        </p:nvCxnSpPr>
        <p:spPr>
          <a:xfrm flipV="1">
            <a:off x="831414" y="1643062"/>
            <a:ext cx="348813" cy="27463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304800" y="4419600"/>
            <a:ext cx="8407400" cy="3048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04800" y="4724400"/>
            <a:ext cx="8407400" cy="1447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2743200" y="2133600"/>
            <a:ext cx="1828800" cy="1371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219450" y="3505200"/>
            <a:ext cx="819150" cy="2362200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6073457" y="1219199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Cyanoacrylate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9" name="Straight Arrow Connector 38"/>
          <p:cNvCxnSpPr>
            <a:stCxn id="38" idx="1"/>
          </p:cNvCxnSpPr>
          <p:nvPr/>
        </p:nvCxnSpPr>
        <p:spPr>
          <a:xfrm flipH="1">
            <a:off x="5257801" y="1403865"/>
            <a:ext cx="815656" cy="23919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759256" y="2319337"/>
            <a:ext cx="1452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Araldite 2011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3" name="Straight Arrow Connector 42"/>
          <p:cNvCxnSpPr>
            <a:stCxn id="42" idx="1"/>
          </p:cNvCxnSpPr>
          <p:nvPr/>
        </p:nvCxnSpPr>
        <p:spPr>
          <a:xfrm flipH="1">
            <a:off x="5943600" y="2504003"/>
            <a:ext cx="815656" cy="23919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304800" y="4343400"/>
            <a:ext cx="701020" cy="76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457200" y="3212068"/>
            <a:ext cx="112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Drift PCB</a:t>
            </a:r>
            <a:endParaRPr lang="en-US" dirty="0"/>
          </a:p>
        </p:txBody>
      </p:sp>
      <p:cxnSp>
        <p:nvCxnSpPr>
          <p:cNvPr id="46" name="Straight Arrow Connector 45"/>
          <p:cNvCxnSpPr>
            <a:stCxn id="45" idx="2"/>
          </p:cNvCxnSpPr>
          <p:nvPr/>
        </p:nvCxnSpPr>
        <p:spPr>
          <a:xfrm>
            <a:off x="1020816" y="3581400"/>
            <a:ext cx="426984" cy="990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486150" y="2133600"/>
            <a:ext cx="323850" cy="2919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4383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646464"/>
      </a:dk1>
      <a:lt1>
        <a:sysClr val="window" lastClr="F5F5EE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646464"/>
      </a:dk1>
      <a:lt1>
        <a:sysClr val="window" lastClr="F5F5EE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646464"/>
      </a:dk1>
      <a:lt1>
        <a:sysClr val="window" lastClr="F5F5EE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2389</TotalTime>
  <Words>1011</Words>
  <Application>Microsoft Office PowerPoint</Application>
  <PresentationFormat>On-screen Show (4:3)</PresentationFormat>
  <Paragraphs>275</Paragraphs>
  <Slides>27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Equity</vt:lpstr>
      <vt:lpstr>Construction of and experience with a 2.4 x 1 m² micromegas chambers</vt:lpstr>
      <vt:lpstr>Outlook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TQF1 Resistive Strips Layout</vt:lpstr>
      <vt:lpstr>PowerPoint Presentation</vt:lpstr>
      <vt:lpstr>Beam Spot from Tmm2 </vt:lpstr>
      <vt:lpstr>Resolution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INFN sezione di Napoli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Givi</dc:creator>
  <cp:lastModifiedBy>Givi</cp:lastModifiedBy>
  <cp:revision>119</cp:revision>
  <dcterms:created xsi:type="dcterms:W3CDTF">2013-01-24T18:09:13Z</dcterms:created>
  <dcterms:modified xsi:type="dcterms:W3CDTF">2013-07-05T14:53:33Z</dcterms:modified>
</cp:coreProperties>
</file>