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7" r:id="rId2"/>
    <p:sldId id="279" r:id="rId3"/>
    <p:sldId id="275" r:id="rId4"/>
    <p:sldId id="260" r:id="rId5"/>
    <p:sldId id="283" r:id="rId6"/>
    <p:sldId id="262" r:id="rId7"/>
    <p:sldId id="284" r:id="rId8"/>
    <p:sldId id="264" r:id="rId9"/>
    <p:sldId id="276" r:id="rId10"/>
    <p:sldId id="277" r:id="rId11"/>
    <p:sldId id="278" r:id="rId12"/>
    <p:sldId id="285" r:id="rId13"/>
    <p:sldId id="268" r:id="rId14"/>
    <p:sldId id="270" r:id="rId15"/>
    <p:sldId id="271" r:id="rId16"/>
    <p:sldId id="286" r:id="rId17"/>
    <p:sldId id="272" r:id="rId18"/>
    <p:sldId id="274" r:id="rId19"/>
    <p:sldId id="273" r:id="rId20"/>
    <p:sldId id="269" r:id="rId21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78" d="100"/>
          <a:sy n="78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701626582391499"/>
          <c:y val="8.4149890902191507E-2"/>
          <c:w val="0.75711232524505856"/>
          <c:h val="0.7952406792524427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Sheet1!$B$2</c:f>
              <c:strCache>
                <c:ptCount val="1"/>
                <c:pt idx="0">
                  <c:v>Ar:C2H6=7:3</c:v>
                </c:pt>
              </c:strCache>
            </c:strRef>
          </c:tx>
          <c:xVal>
            <c:numRef>
              <c:f>Sheet1!$B$4:$B$12</c:f>
              <c:numCache>
                <c:formatCode>General</c:formatCode>
                <c:ptCount val="9"/>
                <c:pt idx="0">
                  <c:v>548.52599999999939</c:v>
                </c:pt>
                <c:pt idx="1">
                  <c:v>568.84199999999908</c:v>
                </c:pt>
                <c:pt idx="2">
                  <c:v>589.15800000000002</c:v>
                </c:pt>
                <c:pt idx="3">
                  <c:v>609.47400000000005</c:v>
                </c:pt>
                <c:pt idx="4">
                  <c:v>629.78900000000078</c:v>
                </c:pt>
                <c:pt idx="5">
                  <c:v>650.10500000000002</c:v>
                </c:pt>
                <c:pt idx="6">
                  <c:v>670.42099999999948</c:v>
                </c:pt>
                <c:pt idx="7">
                  <c:v>690.73699999999997</c:v>
                </c:pt>
                <c:pt idx="8">
                  <c:v>700.89499999999998</c:v>
                </c:pt>
              </c:numCache>
            </c:numRef>
          </c:xVal>
          <c:yVal>
            <c:numRef>
              <c:f>Sheet1!$C$4:$C$12</c:f>
              <c:numCache>
                <c:formatCode>General</c:formatCode>
                <c:ptCount val="9"/>
                <c:pt idx="0">
                  <c:v>1745.85</c:v>
                </c:pt>
                <c:pt idx="1">
                  <c:v>2840.61</c:v>
                </c:pt>
                <c:pt idx="2">
                  <c:v>4696.88</c:v>
                </c:pt>
                <c:pt idx="3">
                  <c:v>7802.14</c:v>
                </c:pt>
                <c:pt idx="4">
                  <c:v>12916.3</c:v>
                </c:pt>
                <c:pt idx="5">
                  <c:v>21916.799999999996</c:v>
                </c:pt>
                <c:pt idx="6">
                  <c:v>36243.699999999997</c:v>
                </c:pt>
                <c:pt idx="7">
                  <c:v>56323.1</c:v>
                </c:pt>
                <c:pt idx="8">
                  <c:v>67833.399999999994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Sheet1!$B$38</c:f>
              <c:strCache>
                <c:ptCount val="1"/>
                <c:pt idx="0">
                  <c:v>Ar:C2H6=9:1</c:v>
                </c:pt>
              </c:strCache>
            </c:strRef>
          </c:tx>
          <c:xVal>
            <c:numRef>
              <c:f>Sheet1!$B$40:$B$45</c:f>
              <c:numCache>
                <c:formatCode>General</c:formatCode>
                <c:ptCount val="6"/>
                <c:pt idx="0">
                  <c:v>469.42799999999949</c:v>
                </c:pt>
                <c:pt idx="1">
                  <c:v>489.887</c:v>
                </c:pt>
                <c:pt idx="2">
                  <c:v>510.19600000000003</c:v>
                </c:pt>
                <c:pt idx="3">
                  <c:v>530.55099999999948</c:v>
                </c:pt>
                <c:pt idx="4">
                  <c:v>551.01199999999949</c:v>
                </c:pt>
                <c:pt idx="5">
                  <c:v>560.87699999999938</c:v>
                </c:pt>
              </c:numCache>
            </c:numRef>
          </c:xVal>
          <c:yVal>
            <c:numRef>
              <c:f>Sheet1!$C$40:$C$45</c:f>
              <c:numCache>
                <c:formatCode>General</c:formatCode>
                <c:ptCount val="6"/>
                <c:pt idx="0">
                  <c:v>1742.1</c:v>
                </c:pt>
                <c:pt idx="1">
                  <c:v>3289.27</c:v>
                </c:pt>
                <c:pt idx="2">
                  <c:v>6098.53</c:v>
                </c:pt>
                <c:pt idx="3">
                  <c:v>10880.4</c:v>
                </c:pt>
                <c:pt idx="4">
                  <c:v>20416.599999999973</c:v>
                </c:pt>
                <c:pt idx="5">
                  <c:v>27344.799999999996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Sheet1!$B$47</c:f>
              <c:strCache>
                <c:ptCount val="1"/>
                <c:pt idx="0">
                  <c:v>Ar:CO2=7:3</c:v>
                </c:pt>
              </c:strCache>
            </c:strRef>
          </c:tx>
          <c:xVal>
            <c:numRef>
              <c:f>Sheet1!$B$49:$B$53</c:f>
              <c:numCache>
                <c:formatCode>General</c:formatCode>
                <c:ptCount val="5"/>
                <c:pt idx="0">
                  <c:v>610.32999999999947</c:v>
                </c:pt>
                <c:pt idx="1">
                  <c:v>630.61099999999999</c:v>
                </c:pt>
                <c:pt idx="2">
                  <c:v>651.01900000000001</c:v>
                </c:pt>
                <c:pt idx="3">
                  <c:v>671.29600000000005</c:v>
                </c:pt>
                <c:pt idx="4">
                  <c:v>691.49900000000002</c:v>
                </c:pt>
              </c:numCache>
            </c:numRef>
          </c:xVal>
          <c:yVal>
            <c:numRef>
              <c:f>Sheet1!$C$49:$C$53</c:f>
              <c:numCache>
                <c:formatCode>General</c:formatCode>
                <c:ptCount val="5"/>
                <c:pt idx="0">
                  <c:v>1363.45</c:v>
                </c:pt>
                <c:pt idx="1">
                  <c:v>2282.63</c:v>
                </c:pt>
                <c:pt idx="2">
                  <c:v>3690.36</c:v>
                </c:pt>
                <c:pt idx="3">
                  <c:v>5855.06</c:v>
                </c:pt>
                <c:pt idx="4">
                  <c:v>9095.34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Sheet1!$B$55</c:f>
              <c:strCache>
                <c:ptCount val="1"/>
                <c:pt idx="0">
                  <c:v>Ar:CO2=9:1</c:v>
                </c:pt>
              </c:strCache>
            </c:strRef>
          </c:tx>
          <c:xVal>
            <c:numRef>
              <c:f>Sheet1!$B$57:$B$60</c:f>
              <c:numCache>
                <c:formatCode>General</c:formatCode>
                <c:ptCount val="4"/>
                <c:pt idx="0">
                  <c:v>529.53800000000001</c:v>
                </c:pt>
                <c:pt idx="1">
                  <c:v>549.84899999999948</c:v>
                </c:pt>
                <c:pt idx="2">
                  <c:v>570.21400000000051</c:v>
                </c:pt>
                <c:pt idx="3">
                  <c:v>590.51900000000001</c:v>
                </c:pt>
              </c:numCache>
            </c:numRef>
          </c:xVal>
          <c:yVal>
            <c:numRef>
              <c:f>Sheet1!$C$57:$C$60</c:f>
              <c:numCache>
                <c:formatCode>General</c:formatCode>
                <c:ptCount val="4"/>
                <c:pt idx="0">
                  <c:v>1292.4000000000001</c:v>
                </c:pt>
                <c:pt idx="1">
                  <c:v>2482.4699999999998</c:v>
                </c:pt>
                <c:pt idx="2">
                  <c:v>4288.63</c:v>
                </c:pt>
                <c:pt idx="3">
                  <c:v>7336.3600000000024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6085632"/>
        <c:axId val="66087168"/>
      </c:scatterChart>
      <c:valAx>
        <c:axId val="66085632"/>
        <c:scaling>
          <c:orientation val="minMax"/>
          <c:max val="720"/>
          <c:min val="460"/>
        </c:scaling>
        <c:delete val="0"/>
        <c:axPos val="b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ja-JP"/>
          </a:p>
        </c:txPr>
        <c:crossAx val="66087168"/>
        <c:crosses val="autoZero"/>
        <c:crossBetween val="midCat"/>
        <c:majorUnit val="40"/>
        <c:minorUnit val="10"/>
      </c:valAx>
      <c:valAx>
        <c:axId val="66087168"/>
        <c:scaling>
          <c:logBase val="10"/>
          <c:orientation val="minMax"/>
          <c:max val="100000"/>
          <c:min val="1000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ja-JP"/>
          </a:p>
        </c:txPr>
        <c:crossAx val="6608563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6482220233631532"/>
          <c:y val="8.6997873252178365E-2"/>
          <c:w val="0.35479199248424231"/>
          <c:h val="0.19982323392638926"/>
        </c:manualLayout>
      </c:layout>
      <c:overlay val="0"/>
      <c:spPr>
        <a:solidFill>
          <a:srgbClr val="FFFFFF">
            <a:alpha val="74902"/>
          </a:srgbClr>
        </a:solidFill>
      </c:spPr>
      <c:txPr>
        <a:bodyPr/>
        <a:lstStyle/>
        <a:p>
          <a:pPr>
            <a:defRPr sz="1200" baseline="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F733A-1AB6-4802-A658-06EACB6F687E}" type="datetimeFigureOut">
              <a:rPr kumimoji="1" lang="ja-JP" altLang="en-US" smtClean="0"/>
              <a:pPr/>
              <a:t>2013/7/2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54F8A-819F-4A92-807B-3CF8D4666A8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24456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grpSp>
        <p:nvGrpSpPr>
          <p:cNvPr id="2" name="グループ化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フリーフォーム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0" lang="en-US">
                <a:solidFill>
                  <a:prstClr val="black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9108557 w 5760"/>
                <a:gd name="T3" fmla="*/ 0 h 528"/>
                <a:gd name="T4" fmla="*/ 9108557 w 5760"/>
                <a:gd name="T5" fmla="*/ 838200 h 528"/>
                <a:gd name="T6" fmla="*/ 75905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8" name="フリーフォーム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0"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直線コネクタ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タイトル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7" name="サブタイトル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ja-JP" altLang="en-US" smtClean="0"/>
              <a:t>マスター サブタイトルの書式設定</a:t>
            </a:r>
            <a:endParaRPr lang="en-US"/>
          </a:p>
        </p:txBody>
      </p:sp>
      <p:sp>
        <p:nvSpPr>
          <p:cNvPr id="11" name="日付プレースホルダー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r>
              <a:rPr lang="en-US" altLang="ja-JP" smtClean="0"/>
              <a:t>2013/7/2</a:t>
            </a:r>
            <a:endParaRPr lang="ja-JP" altLang="en-US"/>
          </a:p>
        </p:txBody>
      </p:sp>
      <p:sp>
        <p:nvSpPr>
          <p:cNvPr id="12" name="フッター プレースホルダー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srgbClr val="2DA2BF">
                    <a:tint val="20000"/>
                  </a:srgbClr>
                </a:solidFill>
              </a:rPr>
              <a:t>A. Ochi, MPGD2013 conference</a:t>
            </a:r>
            <a:endParaRPr lang="ja-JP" alt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スライド番号プレースホルダー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59A9621-006A-4B11-8978-992AC6855D8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6261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DFF78-D4AD-499E-B898-D340456F9706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318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073DF-7670-47C9-A481-FE5143578570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8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F37E2-26A0-490B-86A4-0BEAAA7CB090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60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山形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5" name="山形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2013/7/2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prstClr val="white"/>
                </a:solidFill>
              </a:rPr>
              <a:t>A. Ochi, MPGD2013 conference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FD7D2DE-9357-4455-87D9-B1C0D4E3EBD0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795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2013/7/2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prstClr val="white"/>
                </a:solidFill>
              </a:rPr>
              <a:t>A. Ochi, MPGD2013 conference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D0EE20-DA39-4365-B4AD-AAE674C6467D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734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B38AAB-952B-43B1-BF90-C46F1CF29EE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843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2013/7/2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prstClr val="white"/>
                </a:solidFill>
              </a:rPr>
              <a:t>A. Ochi, MPGD2013 conference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D5AF8E-BB56-4615-821F-35B47A4BAB0E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183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" name="フッター プレースホルダー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スライド番号プレースホルダー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F6DDE-2D57-431F-8886-4351BBE22E32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00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67179A-B4F3-44F1-8EC5-6465EEC44F9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5107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フリーフォーム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7" name="直角三角形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山形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山形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1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altLang="ja-JP" smtClean="0">
                <a:solidFill>
                  <a:prstClr val="white"/>
                </a:solidFill>
              </a:rPr>
              <a:t>2013/7/2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altLang="zh-CN" smtClean="0">
                <a:solidFill>
                  <a:prstClr val="white"/>
                </a:solidFill>
              </a:rPr>
              <a:t>A. Ochi, MPGD2013 conference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3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99184AB-2372-47F5-A344-BFEC26CEF0D7}" type="slidenum">
              <a:rPr lang="ja-JP" altLang="en-US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07517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black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27" name="フリーフォーム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>
              <a:solidFill>
                <a:prstClr val="white"/>
              </a:solidFill>
            </a:endParaRPr>
          </a:p>
        </p:txBody>
      </p:sp>
      <p:cxnSp>
        <p:nvCxnSpPr>
          <p:cNvPr id="15" name="直線コネクタ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タイトル プレースホルダー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1033" name="テキスト プレースホルダー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0" name="日付プレースホルダー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prstClr val="black"/>
                </a:solidFill>
                <a:latin typeface="Arial" charset="0"/>
              </a:rPr>
              <a:t>2013/7/2</a:t>
            </a: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" name="フッター プレースホルダー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mtClean="0">
                <a:solidFill>
                  <a:prstClr val="black"/>
                </a:solidFill>
                <a:latin typeface="Arial" charset="0"/>
                <a:ea typeface="ＭＳ Ｐゴシック" charset="-128"/>
              </a:rPr>
              <a:t>A. Ochi, MPGD2013 conference</a:t>
            </a: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スライド番号プレースホルダー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B24BF9-B85C-46B6-878B-4895DD9F3076}" type="slidenum">
              <a:rPr lang="ja-JP" altLang="en-US">
                <a:solidFill>
                  <a:prstClr val="black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100" b="1">
          <a:solidFill>
            <a:schemeClr val="tx2"/>
          </a:solidFill>
          <a:latin typeface="Lucida Sans Unicode" pitchFamily="34" charset="0"/>
          <a:ea typeface="ＭＳ Ｐゴシック" charset="-128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133.30.116.91\Users\ochi\Documents\upic\upicstructur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42317"/>
            <a:ext cx="4781550" cy="471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タイトル 3"/>
          <p:cNvSpPr>
            <a:spLocks noGrp="1"/>
          </p:cNvSpPr>
          <p:nvPr>
            <p:ph type="ctrTitle"/>
          </p:nvPr>
        </p:nvSpPr>
        <p:spPr>
          <a:xfrm>
            <a:off x="467544" y="1752601"/>
            <a:ext cx="7990656" cy="1829761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Micro Pixel Chamber (</a:t>
            </a:r>
            <a:r>
              <a:rPr lang="el-GR" altLang="ja-JP" dirty="0" smtClean="0"/>
              <a:t>μ</a:t>
            </a:r>
            <a:r>
              <a:rPr lang="en-US" altLang="ja-JP" dirty="0" smtClean="0"/>
              <a:t>-PIC) with resistive electrodes </a:t>
            </a:r>
            <a:br>
              <a:rPr lang="en-US" altLang="ja-JP" dirty="0" smtClean="0"/>
            </a:br>
            <a:r>
              <a:rPr lang="en-US" altLang="ja-JP" dirty="0" smtClean="0"/>
              <a:t>for spark reduction</a:t>
            </a:r>
            <a:endParaRPr lang="ja-JP" altLang="en-US" dirty="0" smtClean="0"/>
          </a:p>
        </p:txBody>
      </p:sp>
      <p:sp>
        <p:nvSpPr>
          <p:cNvPr id="9219" name="サブタイトル 4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eaLnBrk="1" hangingPunct="1">
              <a:buFont typeface="Arial" charset="0"/>
              <a:buNone/>
            </a:pPr>
            <a:r>
              <a:rPr lang="en-US" altLang="ja-JP" dirty="0" err="1" smtClean="0"/>
              <a:t>Atsuhiko</a:t>
            </a:r>
            <a:r>
              <a:rPr lang="en-US" altLang="ja-JP" dirty="0" smtClean="0"/>
              <a:t> Ochi</a:t>
            </a:r>
          </a:p>
          <a:p>
            <a:pPr marR="0" eaLnBrk="1" hangingPunct="1">
              <a:buFont typeface="Arial" charset="0"/>
              <a:buNone/>
            </a:pPr>
            <a:r>
              <a:rPr lang="en-US" altLang="ja-JP" dirty="0" smtClean="0"/>
              <a:t>Kobe University</a:t>
            </a:r>
          </a:p>
        </p:txBody>
      </p:sp>
      <p:sp>
        <p:nvSpPr>
          <p:cNvPr id="9220" name="テキスト ボックス 5"/>
          <p:cNvSpPr txBox="1">
            <a:spLocks noChangeArrowheads="1"/>
          </p:cNvSpPr>
          <p:nvPr/>
        </p:nvSpPr>
        <p:spPr bwMode="auto">
          <a:xfrm>
            <a:off x="4139952" y="6237312"/>
            <a:ext cx="4747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FFFF00"/>
                </a:solidFill>
                <a:latin typeface="Calibri" pitchFamily="34" charset="0"/>
              </a:rPr>
              <a:t>2/7/2013   3</a:t>
            </a:r>
            <a:r>
              <a:rPr lang="en-US" altLang="ja-JP" b="1" baseline="30000" dirty="0" smtClean="0">
                <a:solidFill>
                  <a:srgbClr val="FFFF00"/>
                </a:solidFill>
                <a:latin typeface="Calibri" pitchFamily="34" charset="0"/>
              </a:rPr>
              <a:t>rd</a:t>
            </a:r>
            <a:r>
              <a:rPr lang="en-US" altLang="ja-JP" b="1" dirty="0" smtClean="0">
                <a:solidFill>
                  <a:srgbClr val="FFFF00"/>
                </a:solidFill>
                <a:latin typeface="Calibri" pitchFamily="34" charset="0"/>
              </a:rPr>
              <a:t>  International MPGD  conference</a:t>
            </a:r>
            <a:endParaRPr lang="ja-JP" altLang="en-US" b="1" dirty="0">
              <a:solidFill>
                <a:srgbClr val="FFFF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566084"/>
            <a:ext cx="3898776" cy="2150948"/>
          </a:xfrm>
        </p:spPr>
        <p:txBody>
          <a:bodyPr>
            <a:normAutofit fontScale="85000" lnSpcReduction="10000"/>
          </a:bodyPr>
          <a:lstStyle/>
          <a:p>
            <a:r>
              <a:rPr lang="en-US" altLang="ja-JP" dirty="0" smtClean="0"/>
              <a:t>HV current on anodes are monitored</a:t>
            </a:r>
            <a:r>
              <a:rPr lang="ja-JP" altLang="en-US" dirty="0"/>
              <a:t> </a:t>
            </a:r>
            <a:r>
              <a:rPr lang="en-US" altLang="ja-JP" dirty="0" smtClean="0"/>
              <a:t>while neutrons are irradiated</a:t>
            </a:r>
          </a:p>
          <a:p>
            <a:r>
              <a:rPr kumimoji="1" lang="en-US" altLang="ja-JP" dirty="0" smtClean="0"/>
              <a:t>We found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strong spark reduction using resistive cathode !!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Spark probability </a:t>
            </a:r>
            <a:br>
              <a:rPr kumimoji="1" lang="en-US" altLang="ja-JP" dirty="0" smtClean="0"/>
            </a:br>
            <a:r>
              <a:rPr kumimoji="1" lang="en-US" altLang="ja-JP" dirty="0" smtClean="0"/>
              <a:t>measurements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2013/7/2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A. Ochi, MPGD2013 conference</a:t>
            </a:r>
            <a:endParaRPr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651152"/>
            <a:ext cx="3505200" cy="30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79168" y="3645024"/>
            <a:ext cx="3505200" cy="303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テキスト ボックス 52"/>
          <p:cNvSpPr txBox="1"/>
          <p:nvPr/>
        </p:nvSpPr>
        <p:spPr>
          <a:xfrm>
            <a:off x="705872" y="3645024"/>
            <a:ext cx="32047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Normal</a:t>
            </a:r>
            <a:r>
              <a:rPr lang="ja-JP" altLang="en-US" sz="1400" dirty="0" smtClean="0"/>
              <a:t> </a:t>
            </a:r>
            <a:r>
              <a:rPr lang="en-US" altLang="ja-JP" sz="1400" dirty="0">
                <a:latin typeface="Symbol" pitchFamily="18" charset="2"/>
              </a:rPr>
              <a:t>m</a:t>
            </a:r>
            <a:r>
              <a:rPr lang="en-US" altLang="ja-JP" sz="1400" dirty="0" smtClean="0"/>
              <a:t>-PIC (metal cathodes)</a:t>
            </a:r>
          </a:p>
          <a:p>
            <a:r>
              <a:rPr kumimoji="1" lang="ja-JP" altLang="en-US" sz="1400" dirty="0" smtClean="0"/>
              <a:t>　</a:t>
            </a:r>
            <a:r>
              <a:rPr kumimoji="1" lang="en-US" altLang="ja-JP" sz="1400" dirty="0" smtClean="0"/>
              <a:t>Gain = 15000</a:t>
            </a:r>
          </a:p>
          <a:p>
            <a:r>
              <a:rPr lang="ja-JP" altLang="en-US" sz="1400" dirty="0" smtClean="0"/>
              <a:t>　</a:t>
            </a:r>
            <a:r>
              <a:rPr lang="en-US" altLang="ja-JP" sz="1400" dirty="0" smtClean="0"/>
              <a:t>Irradiation: 2.4×10</a:t>
            </a:r>
            <a:r>
              <a:rPr lang="en-US" altLang="ja-JP" sz="1400" baseline="30000" dirty="0" smtClean="0"/>
              <a:t>3</a:t>
            </a:r>
            <a:r>
              <a:rPr lang="en-US" altLang="ja-JP" sz="1400" dirty="0" smtClean="0"/>
              <a:t> neutron/sec</a:t>
            </a:r>
            <a:endParaRPr kumimoji="1" lang="ja-JP" altLang="en-US" sz="1400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716016" y="3717032"/>
            <a:ext cx="320472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Resistive cathode </a:t>
            </a:r>
            <a:r>
              <a:rPr lang="en-US" altLang="ja-JP" sz="1400" dirty="0" smtClean="0">
                <a:latin typeface="Symbol" pitchFamily="18" charset="2"/>
              </a:rPr>
              <a:t>m</a:t>
            </a:r>
            <a:r>
              <a:rPr lang="en-US" altLang="ja-JP" sz="1400" dirty="0" smtClean="0"/>
              <a:t>-PIC </a:t>
            </a:r>
          </a:p>
          <a:p>
            <a:r>
              <a:rPr kumimoji="1" lang="ja-JP" altLang="en-US" sz="1400" dirty="0" smtClean="0"/>
              <a:t>　</a:t>
            </a:r>
            <a:r>
              <a:rPr kumimoji="1" lang="en-US" altLang="ja-JP" sz="1400" dirty="0" smtClean="0"/>
              <a:t>Gain = 15000</a:t>
            </a:r>
          </a:p>
          <a:p>
            <a:r>
              <a:rPr lang="ja-JP" altLang="en-US" sz="1400" dirty="0" smtClean="0"/>
              <a:t>　</a:t>
            </a:r>
            <a:r>
              <a:rPr lang="en-US" altLang="ja-JP" sz="1400" dirty="0" smtClean="0"/>
              <a:t>irradiation: 1.9×10</a:t>
            </a:r>
            <a:r>
              <a:rPr lang="en-US" altLang="ja-JP" sz="1400" baseline="30000" dirty="0" smtClean="0"/>
              <a:t>6</a:t>
            </a:r>
            <a:r>
              <a:rPr lang="en-US" altLang="ja-JP" sz="1400" dirty="0" smtClean="0"/>
              <a:t> neutron/sec</a:t>
            </a:r>
            <a:endParaRPr kumimoji="1" lang="ja-JP" altLang="en-US" sz="1400" dirty="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107504" y="3284984"/>
            <a:ext cx="585417" cy="30469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[</a:t>
            </a:r>
            <a:r>
              <a:rPr kumimoji="1" lang="en-US" altLang="ja-JP" sz="1600" dirty="0" err="1" smtClean="0">
                <a:latin typeface="Symbol" pitchFamily="18" charset="2"/>
              </a:rPr>
              <a:t>m</a:t>
            </a:r>
            <a:r>
              <a:rPr kumimoji="1" lang="en-US" altLang="ja-JP" sz="1600" dirty="0" err="1" smtClean="0"/>
              <a:t>A</a:t>
            </a:r>
            <a:r>
              <a:rPr kumimoji="1" lang="en-US" altLang="ja-JP" sz="1600" dirty="0" smtClean="0"/>
              <a:t>]</a:t>
            </a:r>
          </a:p>
          <a:p>
            <a:r>
              <a:rPr kumimoji="1" lang="en-US" altLang="ja-JP" sz="1600" dirty="0" smtClean="0"/>
              <a:t>   10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8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6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4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2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0</a:t>
            </a:r>
            <a:endParaRPr kumimoji="1" lang="ja-JP" altLang="en-US" sz="1600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4067944" y="3356992"/>
            <a:ext cx="585417" cy="30469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[</a:t>
            </a:r>
            <a:r>
              <a:rPr kumimoji="1" lang="en-US" altLang="ja-JP" sz="1600" dirty="0" err="1" smtClean="0">
                <a:latin typeface="Symbol" pitchFamily="18" charset="2"/>
              </a:rPr>
              <a:t>m</a:t>
            </a:r>
            <a:r>
              <a:rPr kumimoji="1" lang="en-US" altLang="ja-JP" sz="1600" dirty="0" err="1" smtClean="0"/>
              <a:t>A</a:t>
            </a:r>
            <a:r>
              <a:rPr kumimoji="1" lang="en-US" altLang="ja-JP" sz="1600" dirty="0" smtClean="0"/>
              <a:t>]</a:t>
            </a:r>
          </a:p>
          <a:p>
            <a:r>
              <a:rPr kumimoji="1" lang="en-US" altLang="ja-JP" sz="1600" dirty="0" smtClean="0"/>
              <a:t>   10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8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6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4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2</a:t>
            </a:r>
          </a:p>
          <a:p>
            <a:endParaRPr lang="en-US" altLang="ja-JP" sz="1600" dirty="0" smtClean="0"/>
          </a:p>
          <a:p>
            <a:r>
              <a:rPr kumimoji="1" lang="en-US" altLang="ja-JP" sz="1600" dirty="0" smtClean="0"/>
              <a:t>     0</a:t>
            </a:r>
            <a:endParaRPr kumimoji="1" lang="ja-JP" altLang="en-US" sz="1600" dirty="0"/>
          </a:p>
        </p:txBody>
      </p:sp>
      <p:sp>
        <p:nvSpPr>
          <p:cNvPr id="22" name="稲妻 21"/>
          <p:cNvSpPr>
            <a:spLocks noChangeAspect="1"/>
          </p:cNvSpPr>
          <p:nvPr/>
        </p:nvSpPr>
        <p:spPr>
          <a:xfrm rot="20532892">
            <a:off x="7146127" y="2099651"/>
            <a:ext cx="270510" cy="184785"/>
          </a:xfrm>
          <a:prstGeom prst="lightningBol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3" name="下矢印 22"/>
          <p:cNvSpPr/>
          <p:nvPr/>
        </p:nvSpPr>
        <p:spPr>
          <a:xfrm>
            <a:off x="6836338" y="260648"/>
            <a:ext cx="1080120" cy="14401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en-US" altLang="ja-JP" dirty="0" smtClean="0"/>
              <a:t>neutron</a:t>
            </a:r>
            <a:endParaRPr kumimoji="1" lang="ja-JP" altLang="en-US" dirty="0"/>
          </a:p>
        </p:txBody>
      </p:sp>
      <p:cxnSp>
        <p:nvCxnSpPr>
          <p:cNvPr id="25" name="直線コネクタ 24"/>
          <p:cNvCxnSpPr/>
          <p:nvPr/>
        </p:nvCxnSpPr>
        <p:spPr>
          <a:xfrm>
            <a:off x="6476298" y="1484784"/>
            <a:ext cx="1944216" cy="0"/>
          </a:xfrm>
          <a:prstGeom prst="line">
            <a:avLst/>
          </a:prstGeom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5223775" y="119675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Drift</a:t>
            </a:r>
            <a:endParaRPr kumimoji="1" lang="ja-JP" altLang="en-US" dirty="0"/>
          </a:p>
        </p:txBody>
      </p:sp>
      <p:cxnSp>
        <p:nvCxnSpPr>
          <p:cNvPr id="29" name="カギ線コネクタ 28"/>
          <p:cNvCxnSpPr/>
          <p:nvPr/>
        </p:nvCxnSpPr>
        <p:spPr>
          <a:xfrm>
            <a:off x="5439799" y="764704"/>
            <a:ext cx="936104" cy="72008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4935743" y="620688"/>
            <a:ext cx="870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-HV</a:t>
            </a:r>
          </a:p>
          <a:p>
            <a:r>
              <a:rPr lang="en-US" altLang="ja-JP" dirty="0" smtClean="0"/>
              <a:t>(~1kV)</a:t>
            </a:r>
            <a:endParaRPr kumimoji="1" lang="ja-JP" altLang="en-US" dirty="0"/>
          </a:p>
        </p:txBody>
      </p:sp>
      <p:sp>
        <p:nvSpPr>
          <p:cNvPr id="31" name="正方形/長方形 30"/>
          <p:cNvSpPr/>
          <p:nvPr/>
        </p:nvSpPr>
        <p:spPr>
          <a:xfrm>
            <a:off x="6231887" y="1124744"/>
            <a:ext cx="2376264" cy="1656184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" name="直線矢印コネクタ 32"/>
          <p:cNvCxnSpPr/>
          <p:nvPr/>
        </p:nvCxnSpPr>
        <p:spPr>
          <a:xfrm>
            <a:off x="5799839" y="220486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5175187" y="1772816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Cathode</a:t>
            </a:r>
          </a:p>
          <a:p>
            <a:r>
              <a:rPr lang="en-US" altLang="ja-JP" dirty="0" smtClean="0"/>
              <a:t> = 0V</a:t>
            </a:r>
            <a:endParaRPr kumimoji="1" lang="ja-JP" altLang="en-US" dirty="0"/>
          </a:p>
        </p:txBody>
      </p:sp>
      <p:cxnSp>
        <p:nvCxnSpPr>
          <p:cNvPr id="36" name="図形 35"/>
          <p:cNvCxnSpPr>
            <a:stCxn id="40" idx="0"/>
            <a:endCxn id="17" idx="1"/>
          </p:cNvCxnSpPr>
          <p:nvPr/>
        </p:nvCxnSpPr>
        <p:spPr>
          <a:xfrm rot="5400000" flipH="1" flipV="1">
            <a:off x="5868135" y="2244774"/>
            <a:ext cx="359847" cy="85647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円/楕円 39"/>
          <p:cNvSpPr/>
          <p:nvPr/>
        </p:nvSpPr>
        <p:spPr>
          <a:xfrm>
            <a:off x="5367791" y="2852936"/>
            <a:ext cx="504056" cy="57606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439799" y="292494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A</a:t>
            </a:r>
            <a:endParaRPr kumimoji="1" lang="ja-JP" altLang="en-US" sz="2400" dirty="0"/>
          </a:p>
        </p:txBody>
      </p:sp>
      <p:cxnSp>
        <p:nvCxnSpPr>
          <p:cNvPr id="44" name="直線矢印コネクタ 43"/>
          <p:cNvCxnSpPr>
            <a:endCxn id="40" idx="2"/>
          </p:cNvCxnSpPr>
          <p:nvPr/>
        </p:nvCxnSpPr>
        <p:spPr>
          <a:xfrm>
            <a:off x="5007751" y="314096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4499992" y="2854677"/>
            <a:ext cx="1011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+HV</a:t>
            </a:r>
          </a:p>
          <a:p>
            <a:r>
              <a:rPr lang="en-US" altLang="ja-JP" dirty="0" smtClean="0"/>
              <a:t>(~600V)</a:t>
            </a:r>
            <a:endParaRPr kumimoji="1"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4575703" y="2492896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Anode</a:t>
            </a:r>
            <a:endParaRPr kumimoji="1" lang="ja-JP" altLang="en-US" dirty="0"/>
          </a:p>
        </p:txBody>
      </p:sp>
      <p:sp>
        <p:nvSpPr>
          <p:cNvPr id="47" name="右矢印 46"/>
          <p:cNvSpPr/>
          <p:nvPr/>
        </p:nvSpPr>
        <p:spPr>
          <a:xfrm flipV="1">
            <a:off x="5871847" y="2996952"/>
            <a:ext cx="1080120" cy="310573"/>
          </a:xfrm>
          <a:prstGeom prst="rightArrow">
            <a:avLst>
              <a:gd name="adj1" fmla="val 50000"/>
              <a:gd name="adj2" fmla="val 82375"/>
            </a:avLst>
          </a:prstGeom>
          <a:solidFill>
            <a:srgbClr val="FFC0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正方形/長方形 47"/>
          <p:cNvSpPr/>
          <p:nvPr/>
        </p:nvSpPr>
        <p:spPr>
          <a:xfrm>
            <a:off x="6951967" y="2852936"/>
            <a:ext cx="1080120" cy="7200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982169" y="2884294"/>
            <a:ext cx="10438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Voltage </a:t>
            </a:r>
          </a:p>
          <a:p>
            <a:r>
              <a:rPr lang="en-US" altLang="ja-JP" dirty="0" smtClean="0"/>
              <a:t>recorder</a:t>
            </a:r>
            <a:endParaRPr kumimoji="1" lang="ja-JP" altLang="en-US" dirty="0"/>
          </a:p>
        </p:txBody>
      </p:sp>
      <p:grpSp>
        <p:nvGrpSpPr>
          <p:cNvPr id="7" name="グループ化 59"/>
          <p:cNvGrpSpPr>
            <a:grpSpLocks noChangeAspect="1"/>
          </p:cNvGrpSpPr>
          <p:nvPr/>
        </p:nvGrpSpPr>
        <p:grpSpPr bwMode="auto">
          <a:xfrm>
            <a:off x="6476298" y="2132856"/>
            <a:ext cx="1987837" cy="529754"/>
            <a:chOff x="4658855" y="4597705"/>
            <a:chExt cx="2735262" cy="793750"/>
          </a:xfrm>
        </p:grpSpPr>
        <p:sp>
          <p:nvSpPr>
            <p:cNvPr id="8" name="Rectangle 31"/>
            <p:cNvSpPr>
              <a:spLocks noChangeArrowheads="1"/>
            </p:cNvSpPr>
            <p:nvPr/>
          </p:nvSpPr>
          <p:spPr bwMode="auto">
            <a:xfrm>
              <a:off x="4658855" y="4813605"/>
              <a:ext cx="2735262" cy="28733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9" name="Rectangle 34"/>
            <p:cNvSpPr>
              <a:spLocks noChangeArrowheads="1"/>
            </p:cNvSpPr>
            <p:nvPr/>
          </p:nvSpPr>
          <p:spPr bwMode="auto">
            <a:xfrm>
              <a:off x="4874755" y="4889557"/>
              <a:ext cx="576262" cy="6985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0" name="Rectangle 36"/>
            <p:cNvSpPr>
              <a:spLocks noChangeArrowheads="1"/>
            </p:cNvSpPr>
            <p:nvPr/>
          </p:nvSpPr>
          <p:spPr bwMode="auto">
            <a:xfrm>
              <a:off x="6530517" y="4887970"/>
              <a:ext cx="576263" cy="6985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1" name="Rectangle 42"/>
            <p:cNvSpPr>
              <a:spLocks noChangeArrowheads="1"/>
            </p:cNvSpPr>
            <p:nvPr/>
          </p:nvSpPr>
          <p:spPr bwMode="auto">
            <a:xfrm>
              <a:off x="4874755" y="4597705"/>
              <a:ext cx="576262" cy="2159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2" name="AutoShape 43"/>
            <p:cNvSpPr>
              <a:spLocks noChangeArrowheads="1"/>
            </p:cNvSpPr>
            <p:nvPr/>
          </p:nvSpPr>
          <p:spPr bwMode="auto">
            <a:xfrm>
              <a:off x="5451017" y="4597705"/>
              <a:ext cx="142875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" name="AutoShape 44"/>
            <p:cNvSpPr>
              <a:spLocks noChangeArrowheads="1"/>
            </p:cNvSpPr>
            <p:nvPr/>
          </p:nvSpPr>
          <p:spPr bwMode="auto">
            <a:xfrm>
              <a:off x="7106780" y="4597705"/>
              <a:ext cx="144462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4" name="Rectangle 45"/>
            <p:cNvSpPr>
              <a:spLocks noChangeArrowheads="1"/>
            </p:cNvSpPr>
            <p:nvPr/>
          </p:nvSpPr>
          <p:spPr bwMode="auto">
            <a:xfrm>
              <a:off x="6530517" y="4597705"/>
              <a:ext cx="576263" cy="2159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5" name="AutoShape 46"/>
            <p:cNvSpPr>
              <a:spLocks noChangeArrowheads="1"/>
            </p:cNvSpPr>
            <p:nvPr/>
          </p:nvSpPr>
          <p:spPr bwMode="auto">
            <a:xfrm flipH="1">
              <a:off x="4730292" y="4597705"/>
              <a:ext cx="144463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6" name="AutoShape 47"/>
            <p:cNvSpPr>
              <a:spLocks noChangeArrowheads="1"/>
            </p:cNvSpPr>
            <p:nvPr/>
          </p:nvSpPr>
          <p:spPr bwMode="auto">
            <a:xfrm flipH="1">
              <a:off x="6386055" y="4597705"/>
              <a:ext cx="144462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7" name="Rectangle 75"/>
            <p:cNvSpPr>
              <a:spLocks noChangeArrowheads="1"/>
            </p:cNvSpPr>
            <p:nvPr/>
          </p:nvSpPr>
          <p:spPr bwMode="auto">
            <a:xfrm>
              <a:off x="4658855" y="5100942"/>
              <a:ext cx="2735262" cy="7302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8" name="Rectangle 76"/>
            <p:cNvSpPr>
              <a:spLocks noChangeArrowheads="1"/>
            </p:cNvSpPr>
            <p:nvPr/>
          </p:nvSpPr>
          <p:spPr bwMode="auto">
            <a:xfrm>
              <a:off x="4658855" y="5173967"/>
              <a:ext cx="2735262" cy="21748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9" name="Rectangle 92"/>
            <p:cNvSpPr>
              <a:spLocks noChangeArrowheads="1"/>
            </p:cNvSpPr>
            <p:nvPr/>
          </p:nvSpPr>
          <p:spPr bwMode="auto">
            <a:xfrm>
              <a:off x="5835548" y="4807248"/>
              <a:ext cx="292597" cy="7302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0" name="AutoShape 93"/>
            <p:cNvSpPr>
              <a:spLocks noChangeArrowheads="1"/>
            </p:cNvSpPr>
            <p:nvPr/>
          </p:nvSpPr>
          <p:spPr bwMode="auto">
            <a:xfrm rot="10800000">
              <a:off x="5717732" y="4880273"/>
              <a:ext cx="528229" cy="28733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AutoShape 44"/>
            <p:cNvSpPr>
              <a:spLocks noChangeArrowheads="1"/>
            </p:cNvSpPr>
            <p:nvPr/>
          </p:nvSpPr>
          <p:spPr bwMode="auto">
            <a:xfrm>
              <a:off x="7106780" y="4597705"/>
              <a:ext cx="144462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日付プレースホルダ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ja-JP" smtClean="0"/>
              <a:t>2013/7/2</a:t>
            </a:r>
            <a:endParaRPr kumimoji="0" lang="ja-JP" altLang="en-US" smtClean="0"/>
          </a:p>
        </p:txBody>
      </p:sp>
      <p:sp>
        <p:nvSpPr>
          <p:cNvPr id="15364" name="フッター プレースホルダ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zh-CN" smtClean="0">
                <a:solidFill>
                  <a:srgbClr val="000000"/>
                </a:solidFill>
              </a:rPr>
              <a:t>A. Ochi, MPGD2013 conference</a:t>
            </a: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Spark probability for fast neutron (~2MeV)</a:t>
            </a:r>
            <a:endParaRPr lang="ja-JP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1484784"/>
            <a:ext cx="5544616" cy="45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1412775"/>
            <a:ext cx="3528392" cy="4896545"/>
          </a:xfrm>
        </p:spPr>
        <p:txBody>
          <a:bodyPr rtlCol="0">
            <a:normAutofit fontScale="77500" lnSpcReduction="2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Conditions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Gas: Ar+C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H</a:t>
            </a:r>
            <a:r>
              <a:rPr lang="en-US" altLang="ja-JP" baseline="-25000" dirty="0" smtClean="0"/>
              <a:t>6</a:t>
            </a:r>
            <a:r>
              <a:rPr lang="ja-JP" altLang="en-US" dirty="0" smtClean="0"/>
              <a:t> </a:t>
            </a:r>
            <a:r>
              <a:rPr lang="en-US" altLang="ja-JP" dirty="0" smtClean="0"/>
              <a:t>(7:3)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Drift field:</a:t>
            </a:r>
            <a:r>
              <a:rPr lang="ja-JP" altLang="en-US" dirty="0" smtClean="0"/>
              <a:t> </a:t>
            </a:r>
            <a:r>
              <a:rPr lang="en-US" altLang="ja-JP" dirty="0" smtClean="0"/>
              <a:t>3.3kV/cm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Definition of the sparks:</a:t>
            </a:r>
          </a:p>
          <a:p>
            <a:pPr marL="859917" lvl="2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Current monitor of HV module shows more than 2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A or 0.5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A.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Spark probability = [Spark counts] / neutron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/>
              <a:t>T</a:t>
            </a:r>
            <a:r>
              <a:rPr lang="en-US" altLang="ja-JP" dirty="0" smtClean="0"/>
              <a:t>he spark rates on normal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 are </a:t>
            </a:r>
            <a:r>
              <a:rPr lang="en-US" altLang="ja-JP" dirty="0" err="1" smtClean="0"/>
              <a:t>are</a:t>
            </a:r>
            <a:r>
              <a:rPr lang="en-US" altLang="ja-JP" dirty="0" smtClean="0"/>
              <a:t> also plotted as comparison (cyan, magenta plots).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Results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Reduction of sparks are obviously found. </a:t>
            </a:r>
            <a:r>
              <a:rPr lang="en-US" altLang="ja-JP" dirty="0" smtClean="0">
                <a:solidFill>
                  <a:srgbClr val="FF0000"/>
                </a:solidFill>
              </a:rPr>
              <a:t>The rate was 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3-5</a:t>
            </a:r>
            <a:r>
              <a:rPr lang="en-US" altLang="ja-JP" dirty="0" smtClean="0">
                <a:solidFill>
                  <a:srgbClr val="FF0000"/>
                </a:solidFill>
              </a:rPr>
              <a:t> times less than normal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altLang="ja-JP" dirty="0" smtClean="0">
                <a:solidFill>
                  <a:srgbClr val="FF0000"/>
                </a:solidFill>
              </a:rPr>
              <a:t>-PIC </a:t>
            </a:r>
            <a:r>
              <a:rPr lang="en-US" altLang="ja-JP" dirty="0" smtClean="0"/>
              <a:t>case at same gas gain.</a:t>
            </a:r>
            <a:endParaRPr lang="en-US" altLang="ja-JP" sz="2900" b="1" dirty="0" smtClean="0">
              <a:solidFill>
                <a:srgbClr val="FF0000"/>
              </a:solidFill>
            </a:endParaRPr>
          </a:p>
        </p:txBody>
      </p:sp>
      <p:sp>
        <p:nvSpPr>
          <p:cNvPr id="8" name="下矢印 7"/>
          <p:cNvSpPr/>
          <p:nvPr/>
        </p:nvSpPr>
        <p:spPr>
          <a:xfrm>
            <a:off x="6444208" y="3068960"/>
            <a:ext cx="432048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35444" y="3625279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Spark reduction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19256" cy="4525963"/>
          </a:xfrm>
        </p:spPr>
        <p:txBody>
          <a:bodyPr/>
          <a:lstStyle/>
          <a:p>
            <a:r>
              <a:rPr kumimoji="1" lang="en-US" altLang="ja-JP" sz="3600" dirty="0" smtClean="0"/>
              <a:t>Design of the detector</a:t>
            </a:r>
          </a:p>
          <a:p>
            <a:r>
              <a:rPr lang="en-US" altLang="ja-JP" sz="3600" dirty="0" smtClean="0"/>
              <a:t>Performance of spark reduction</a:t>
            </a:r>
          </a:p>
          <a:p>
            <a:r>
              <a:rPr lang="en-US" altLang="ja-JP" sz="3600" dirty="0" smtClean="0">
                <a:solidFill>
                  <a:srgbClr val="FFFF00"/>
                </a:solidFill>
              </a:rPr>
              <a:t>Operation mode without AC coupling</a:t>
            </a:r>
          </a:p>
          <a:p>
            <a:r>
              <a:rPr lang="en-US" altLang="ja-JP" sz="3600" dirty="0" smtClean="0"/>
              <a:t>Remaining problems to be solved</a:t>
            </a:r>
          </a:p>
          <a:p>
            <a:r>
              <a:rPr lang="en-US" altLang="ja-JP" sz="3600" dirty="0" smtClean="0"/>
              <a:t>Conclusion</a:t>
            </a:r>
            <a:endParaRPr kumimoji="1" lang="ja-JP" altLang="en-US" sz="3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69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481138"/>
            <a:ext cx="4330824" cy="475617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Potential of electrodes:</a:t>
            </a:r>
          </a:p>
          <a:p>
            <a:pPr lvl="1"/>
            <a:r>
              <a:rPr kumimoji="1" lang="en-US" altLang="ja-JP" dirty="0" smtClean="0"/>
              <a:t>Cathodes (resistive): 0V </a:t>
            </a:r>
            <a:r>
              <a:rPr kumimoji="1" lang="en-US" altLang="ja-JP" dirty="0" smtClean="0">
                <a:sym typeface="Wingdings" pitchFamily="2" charset="2"/>
              </a:rPr>
              <a:t> Negative HV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Anodes : Positive HV  0V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No HV on anodes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AC coupling capacitors and HV resistors are not needed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Novel Operation condition with applying HV to resistive cathode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7" name="Rectangle 31"/>
          <p:cNvSpPr>
            <a:spLocks noChangeArrowheads="1"/>
          </p:cNvSpPr>
          <p:nvPr/>
        </p:nvSpPr>
        <p:spPr bwMode="auto">
          <a:xfrm>
            <a:off x="4796702" y="1943709"/>
            <a:ext cx="2735262" cy="2873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Rectangle 34"/>
          <p:cNvSpPr>
            <a:spLocks noChangeArrowheads="1"/>
          </p:cNvSpPr>
          <p:nvPr/>
        </p:nvSpPr>
        <p:spPr bwMode="auto">
          <a:xfrm>
            <a:off x="5012602" y="2019661"/>
            <a:ext cx="576262" cy="6985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9" name="Rectangle 36"/>
          <p:cNvSpPr>
            <a:spLocks noChangeArrowheads="1"/>
          </p:cNvSpPr>
          <p:nvPr/>
        </p:nvSpPr>
        <p:spPr bwMode="auto">
          <a:xfrm>
            <a:off x="6668364" y="2018074"/>
            <a:ext cx="576263" cy="6985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0" name="Rectangle 42"/>
          <p:cNvSpPr>
            <a:spLocks noChangeArrowheads="1"/>
          </p:cNvSpPr>
          <p:nvPr/>
        </p:nvSpPr>
        <p:spPr bwMode="auto">
          <a:xfrm>
            <a:off x="5012602" y="1727809"/>
            <a:ext cx="576262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1" name="AutoShape 43"/>
          <p:cNvSpPr>
            <a:spLocks noChangeArrowheads="1"/>
          </p:cNvSpPr>
          <p:nvPr/>
        </p:nvSpPr>
        <p:spPr bwMode="auto">
          <a:xfrm>
            <a:off x="5588864" y="1727809"/>
            <a:ext cx="142875" cy="215900"/>
          </a:xfrm>
          <a:prstGeom prst="rtTriangl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2" name="AutoShape 44"/>
          <p:cNvSpPr>
            <a:spLocks noChangeArrowheads="1"/>
          </p:cNvSpPr>
          <p:nvPr/>
        </p:nvSpPr>
        <p:spPr bwMode="auto">
          <a:xfrm>
            <a:off x="7244627" y="1727809"/>
            <a:ext cx="144462" cy="215900"/>
          </a:xfrm>
          <a:prstGeom prst="rtTriangl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3" name="Rectangle 45"/>
          <p:cNvSpPr>
            <a:spLocks noChangeArrowheads="1"/>
          </p:cNvSpPr>
          <p:nvPr/>
        </p:nvSpPr>
        <p:spPr bwMode="auto">
          <a:xfrm>
            <a:off x="6668364" y="1727809"/>
            <a:ext cx="576263" cy="2159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4" name="AutoShape 46"/>
          <p:cNvSpPr>
            <a:spLocks noChangeArrowheads="1"/>
          </p:cNvSpPr>
          <p:nvPr/>
        </p:nvSpPr>
        <p:spPr bwMode="auto">
          <a:xfrm flipH="1">
            <a:off x="4868139" y="1727809"/>
            <a:ext cx="144463" cy="215900"/>
          </a:xfrm>
          <a:prstGeom prst="rtTriangl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5" name="AutoShape 47"/>
          <p:cNvSpPr>
            <a:spLocks noChangeArrowheads="1"/>
          </p:cNvSpPr>
          <p:nvPr/>
        </p:nvSpPr>
        <p:spPr bwMode="auto">
          <a:xfrm flipH="1">
            <a:off x="6523902" y="1727809"/>
            <a:ext cx="144462" cy="215900"/>
          </a:xfrm>
          <a:prstGeom prst="rtTriangle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6" name="Rectangle 75"/>
          <p:cNvSpPr>
            <a:spLocks noChangeArrowheads="1"/>
          </p:cNvSpPr>
          <p:nvPr/>
        </p:nvSpPr>
        <p:spPr bwMode="auto">
          <a:xfrm>
            <a:off x="4796702" y="2231046"/>
            <a:ext cx="2735262" cy="73025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7" name="Rectangle 92"/>
          <p:cNvSpPr>
            <a:spLocks noChangeArrowheads="1"/>
          </p:cNvSpPr>
          <p:nvPr/>
        </p:nvSpPr>
        <p:spPr bwMode="auto">
          <a:xfrm>
            <a:off x="5973395" y="1937352"/>
            <a:ext cx="292597" cy="73025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8" name="AutoShape 93"/>
          <p:cNvSpPr>
            <a:spLocks noChangeArrowheads="1"/>
          </p:cNvSpPr>
          <p:nvPr/>
        </p:nvSpPr>
        <p:spPr bwMode="auto">
          <a:xfrm rot="10800000">
            <a:off x="5855579" y="2010377"/>
            <a:ext cx="528229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9" name="二等辺三角形 28"/>
          <p:cNvSpPr/>
          <p:nvPr/>
        </p:nvSpPr>
        <p:spPr>
          <a:xfrm rot="5400000">
            <a:off x="8220721" y="1530332"/>
            <a:ext cx="360040" cy="45400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カギ線コネクタ 29"/>
          <p:cNvCxnSpPr>
            <a:stCxn id="19" idx="3"/>
            <a:endCxn id="29" idx="3"/>
          </p:cNvCxnSpPr>
          <p:nvPr/>
        </p:nvCxnSpPr>
        <p:spPr>
          <a:xfrm flipV="1">
            <a:off x="7244627" y="1757332"/>
            <a:ext cx="929114" cy="29566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カギ線コネクタ 21"/>
          <p:cNvCxnSpPr>
            <a:stCxn id="23" idx="3"/>
          </p:cNvCxnSpPr>
          <p:nvPr/>
        </p:nvCxnSpPr>
        <p:spPr>
          <a:xfrm flipV="1">
            <a:off x="7244627" y="1362516"/>
            <a:ext cx="243148" cy="47324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/>
          <p:cNvSpPr txBox="1"/>
          <p:nvPr/>
        </p:nvSpPr>
        <p:spPr>
          <a:xfrm>
            <a:off x="7225769" y="1196752"/>
            <a:ext cx="530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(0V)</a:t>
            </a:r>
            <a:endParaRPr kumimoji="1" lang="ja-JP" altLang="en-US" sz="1400" dirty="0"/>
          </a:p>
        </p:txBody>
      </p:sp>
      <p:sp>
        <p:nvSpPr>
          <p:cNvPr id="33" name="二等辺三角形 32"/>
          <p:cNvSpPr/>
          <p:nvPr/>
        </p:nvSpPr>
        <p:spPr>
          <a:xfrm rot="5400000">
            <a:off x="8389463" y="2082767"/>
            <a:ext cx="360040" cy="45400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/>
          <p:cNvCxnSpPr/>
          <p:nvPr/>
        </p:nvCxnSpPr>
        <p:spPr>
          <a:xfrm>
            <a:off x="7547989" y="2276162"/>
            <a:ext cx="3667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>
            <a:off x="7997704" y="2286703"/>
            <a:ext cx="3667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7914720" y="2091063"/>
            <a:ext cx="0" cy="3360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7997704" y="2091063"/>
            <a:ext cx="0" cy="3360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6956495" y="2658888"/>
            <a:ext cx="288132" cy="22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正方形/長方形 38"/>
          <p:cNvSpPr/>
          <p:nvPr/>
        </p:nvSpPr>
        <p:spPr>
          <a:xfrm>
            <a:off x="7244627" y="2518893"/>
            <a:ext cx="313481" cy="26131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>
                <a:solidFill>
                  <a:schemeClr val="tx1"/>
                </a:solidFill>
              </a:rPr>
              <a:t>R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40" name="カギ線コネクタ 32"/>
          <p:cNvCxnSpPr>
            <a:stCxn id="39" idx="3"/>
          </p:cNvCxnSpPr>
          <p:nvPr/>
        </p:nvCxnSpPr>
        <p:spPr>
          <a:xfrm flipV="1">
            <a:off x="7558108" y="2267558"/>
            <a:ext cx="185160" cy="38199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/>
          <p:cNvSpPr txBox="1"/>
          <p:nvPr/>
        </p:nvSpPr>
        <p:spPr>
          <a:xfrm>
            <a:off x="6271501" y="2365004"/>
            <a:ext cx="1263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+HV(~600V)</a:t>
            </a:r>
            <a:endParaRPr kumimoji="1" lang="ja-JP" altLang="en-US" sz="1400" dirty="0"/>
          </a:p>
        </p:txBody>
      </p:sp>
      <p:sp>
        <p:nvSpPr>
          <p:cNvPr id="42" name="Rectangle 31"/>
          <p:cNvSpPr>
            <a:spLocks noChangeArrowheads="1"/>
          </p:cNvSpPr>
          <p:nvPr/>
        </p:nvSpPr>
        <p:spPr bwMode="auto">
          <a:xfrm>
            <a:off x="4796826" y="5098047"/>
            <a:ext cx="2735262" cy="287337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3" name="Rectangle 34"/>
          <p:cNvSpPr>
            <a:spLocks noChangeArrowheads="1"/>
          </p:cNvSpPr>
          <p:nvPr/>
        </p:nvSpPr>
        <p:spPr bwMode="auto">
          <a:xfrm>
            <a:off x="5012726" y="5173999"/>
            <a:ext cx="576262" cy="6985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4" name="Rectangle 36"/>
          <p:cNvSpPr>
            <a:spLocks noChangeArrowheads="1"/>
          </p:cNvSpPr>
          <p:nvPr/>
        </p:nvSpPr>
        <p:spPr bwMode="auto">
          <a:xfrm>
            <a:off x="6668488" y="5172412"/>
            <a:ext cx="576263" cy="6985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5" name="Rectangle 42"/>
          <p:cNvSpPr>
            <a:spLocks noChangeArrowheads="1"/>
          </p:cNvSpPr>
          <p:nvPr/>
        </p:nvSpPr>
        <p:spPr bwMode="auto">
          <a:xfrm>
            <a:off x="5012726" y="4882147"/>
            <a:ext cx="576262" cy="215900"/>
          </a:xfrm>
          <a:prstGeom prst="rect">
            <a:avLst/>
          </a:prstGeom>
          <a:solidFill>
            <a:srgbClr val="4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6" name="AutoShape 43"/>
          <p:cNvSpPr>
            <a:spLocks noChangeArrowheads="1"/>
          </p:cNvSpPr>
          <p:nvPr/>
        </p:nvSpPr>
        <p:spPr bwMode="auto">
          <a:xfrm>
            <a:off x="5588988" y="4882147"/>
            <a:ext cx="142875" cy="215900"/>
          </a:xfrm>
          <a:prstGeom prst="rtTriangle">
            <a:avLst/>
          </a:prstGeom>
          <a:solidFill>
            <a:srgbClr val="4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7" name="AutoShape 44"/>
          <p:cNvSpPr>
            <a:spLocks noChangeArrowheads="1"/>
          </p:cNvSpPr>
          <p:nvPr/>
        </p:nvSpPr>
        <p:spPr bwMode="auto">
          <a:xfrm>
            <a:off x="7244751" y="4882147"/>
            <a:ext cx="144462" cy="215900"/>
          </a:xfrm>
          <a:prstGeom prst="rtTriangle">
            <a:avLst/>
          </a:prstGeom>
          <a:solidFill>
            <a:srgbClr val="4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8" name="Rectangle 45"/>
          <p:cNvSpPr>
            <a:spLocks noChangeArrowheads="1"/>
          </p:cNvSpPr>
          <p:nvPr/>
        </p:nvSpPr>
        <p:spPr bwMode="auto">
          <a:xfrm>
            <a:off x="6668488" y="4882147"/>
            <a:ext cx="576263" cy="215900"/>
          </a:xfrm>
          <a:prstGeom prst="rect">
            <a:avLst/>
          </a:prstGeom>
          <a:solidFill>
            <a:srgbClr val="4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9" name="AutoShape 46"/>
          <p:cNvSpPr>
            <a:spLocks noChangeArrowheads="1"/>
          </p:cNvSpPr>
          <p:nvPr/>
        </p:nvSpPr>
        <p:spPr bwMode="auto">
          <a:xfrm flipH="1">
            <a:off x="4868263" y="4882147"/>
            <a:ext cx="144463" cy="215900"/>
          </a:xfrm>
          <a:prstGeom prst="rtTriangle">
            <a:avLst/>
          </a:prstGeom>
          <a:solidFill>
            <a:srgbClr val="4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0" name="AutoShape 47"/>
          <p:cNvSpPr>
            <a:spLocks noChangeArrowheads="1"/>
          </p:cNvSpPr>
          <p:nvPr/>
        </p:nvSpPr>
        <p:spPr bwMode="auto">
          <a:xfrm flipH="1">
            <a:off x="6524026" y="4882147"/>
            <a:ext cx="144462" cy="215900"/>
          </a:xfrm>
          <a:prstGeom prst="rtTriangle">
            <a:avLst/>
          </a:prstGeom>
          <a:solidFill>
            <a:srgbClr val="4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1" name="Rectangle 75"/>
          <p:cNvSpPr>
            <a:spLocks noChangeArrowheads="1"/>
          </p:cNvSpPr>
          <p:nvPr/>
        </p:nvSpPr>
        <p:spPr bwMode="auto">
          <a:xfrm>
            <a:off x="4796826" y="5385384"/>
            <a:ext cx="2735262" cy="73025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2" name="Rectangle 92"/>
          <p:cNvSpPr>
            <a:spLocks noChangeArrowheads="1"/>
          </p:cNvSpPr>
          <p:nvPr/>
        </p:nvSpPr>
        <p:spPr bwMode="auto">
          <a:xfrm>
            <a:off x="5973519" y="5091690"/>
            <a:ext cx="292597" cy="73025"/>
          </a:xfrm>
          <a:prstGeom prst="rect">
            <a:avLst/>
          </a:prstGeom>
          <a:solidFill>
            <a:srgbClr val="993300"/>
          </a:solidFill>
          <a:ln w="9525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3" name="AutoShape 93"/>
          <p:cNvSpPr>
            <a:spLocks noChangeArrowheads="1"/>
          </p:cNvSpPr>
          <p:nvPr/>
        </p:nvSpPr>
        <p:spPr bwMode="auto">
          <a:xfrm rot="10800000">
            <a:off x="5855703" y="5164715"/>
            <a:ext cx="528229" cy="287338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9933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4788024" y="4472669"/>
            <a:ext cx="1810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New operation</a:t>
            </a:r>
            <a:endParaRPr lang="ja-JP" altLang="en-US" dirty="0">
              <a:solidFill>
                <a:srgbClr val="00B050"/>
              </a:solidFill>
            </a:endParaRPr>
          </a:p>
        </p:txBody>
      </p:sp>
      <p:sp>
        <p:nvSpPr>
          <p:cNvPr id="55" name="二等辺三角形 54"/>
          <p:cNvSpPr/>
          <p:nvPr/>
        </p:nvSpPr>
        <p:spPr>
          <a:xfrm rot="5400000">
            <a:off x="8220845" y="4684670"/>
            <a:ext cx="360040" cy="45400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6" name="カギ線コネクタ 55"/>
          <p:cNvCxnSpPr>
            <a:stCxn id="44" idx="3"/>
            <a:endCxn id="55" idx="3"/>
          </p:cNvCxnSpPr>
          <p:nvPr/>
        </p:nvCxnSpPr>
        <p:spPr>
          <a:xfrm flipV="1">
            <a:off x="7244751" y="4911670"/>
            <a:ext cx="929114" cy="29566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カギ線コネクタ 50"/>
          <p:cNvCxnSpPr>
            <a:stCxn id="48" idx="3"/>
            <a:endCxn id="58" idx="2"/>
          </p:cNvCxnSpPr>
          <p:nvPr/>
        </p:nvCxnSpPr>
        <p:spPr>
          <a:xfrm flipV="1">
            <a:off x="7244751" y="4623729"/>
            <a:ext cx="263940" cy="366368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6844086" y="4315952"/>
            <a:ext cx="13292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-HV(~-600V)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9" name="二等辺三角形 58"/>
          <p:cNvSpPr/>
          <p:nvPr/>
        </p:nvSpPr>
        <p:spPr>
          <a:xfrm rot="5400000">
            <a:off x="8389587" y="5237105"/>
            <a:ext cx="360040" cy="454000"/>
          </a:xfrm>
          <a:prstGeom prst="triangl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0" name="直線コネクタ 59"/>
          <p:cNvCxnSpPr>
            <a:stCxn id="51" idx="3"/>
          </p:cNvCxnSpPr>
          <p:nvPr/>
        </p:nvCxnSpPr>
        <p:spPr>
          <a:xfrm>
            <a:off x="7532088" y="5421897"/>
            <a:ext cx="832471" cy="191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テキスト ボックス 60"/>
          <p:cNvSpPr txBox="1"/>
          <p:nvPr/>
        </p:nvSpPr>
        <p:spPr>
          <a:xfrm>
            <a:off x="5682414" y="5425479"/>
            <a:ext cx="2682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Direct connection to readout</a:t>
            </a:r>
          </a:p>
        </p:txBody>
      </p:sp>
      <p:sp>
        <p:nvSpPr>
          <p:cNvPr id="62" name="下矢印 61"/>
          <p:cNvSpPr/>
          <p:nvPr/>
        </p:nvSpPr>
        <p:spPr>
          <a:xfrm>
            <a:off x="5724128" y="2996952"/>
            <a:ext cx="1080120" cy="15128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4788024" y="1340768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B050"/>
                </a:solidFill>
              </a:rPr>
              <a:t>Previous operation</a:t>
            </a:r>
            <a:endParaRPr lang="ja-JP" alt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Electron drift line for both operations</a:t>
            </a:r>
            <a:endParaRPr kumimoji="1" lang="ja-JP" altLang="en-US" sz="3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793" y="1757048"/>
            <a:ext cx="3876191" cy="387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50678"/>
            <a:ext cx="3900001" cy="388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グループ化 33"/>
          <p:cNvGrpSpPr/>
          <p:nvPr/>
        </p:nvGrpSpPr>
        <p:grpSpPr>
          <a:xfrm>
            <a:off x="866670" y="4961074"/>
            <a:ext cx="3273282" cy="337555"/>
            <a:chOff x="866670" y="5539717"/>
            <a:chExt cx="3273282" cy="337555"/>
          </a:xfrm>
        </p:grpSpPr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1043087" y="5590120"/>
              <a:ext cx="2952850" cy="22904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Rectangle 36"/>
            <p:cNvSpPr>
              <a:spLocks noChangeArrowheads="1"/>
            </p:cNvSpPr>
            <p:nvPr/>
          </p:nvSpPr>
          <p:spPr bwMode="auto">
            <a:xfrm>
              <a:off x="2987724" y="5671884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Rectangle 45"/>
            <p:cNvSpPr>
              <a:spLocks noChangeArrowheads="1"/>
            </p:cNvSpPr>
            <p:nvPr/>
          </p:nvSpPr>
          <p:spPr bwMode="auto">
            <a:xfrm>
              <a:off x="2987451" y="5539717"/>
              <a:ext cx="216124" cy="45719"/>
            </a:xfrm>
            <a:prstGeom prst="rect">
              <a:avLst/>
            </a:prstGeom>
            <a:solidFill>
              <a:srgbClr val="4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Rectangle 75"/>
            <p:cNvSpPr>
              <a:spLocks noChangeArrowheads="1"/>
            </p:cNvSpPr>
            <p:nvPr/>
          </p:nvSpPr>
          <p:spPr bwMode="auto">
            <a:xfrm>
              <a:off x="1043087" y="5819262"/>
              <a:ext cx="2952850" cy="5801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Rectangle 92"/>
            <p:cNvSpPr>
              <a:spLocks noChangeArrowheads="1"/>
            </p:cNvSpPr>
            <p:nvPr/>
          </p:nvSpPr>
          <p:spPr bwMode="auto">
            <a:xfrm>
              <a:off x="2411760" y="5570064"/>
              <a:ext cx="181882" cy="29221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Rectangle 36"/>
            <p:cNvSpPr>
              <a:spLocks noChangeArrowheads="1"/>
            </p:cNvSpPr>
            <p:nvPr/>
          </p:nvSpPr>
          <p:spPr bwMode="auto">
            <a:xfrm>
              <a:off x="3363127" y="5672547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Rectangle 45"/>
            <p:cNvSpPr>
              <a:spLocks noChangeArrowheads="1"/>
            </p:cNvSpPr>
            <p:nvPr/>
          </p:nvSpPr>
          <p:spPr bwMode="auto">
            <a:xfrm>
              <a:off x="3362854" y="5540380"/>
              <a:ext cx="216124" cy="45719"/>
            </a:xfrm>
            <a:prstGeom prst="rect">
              <a:avLst/>
            </a:prstGeom>
            <a:solidFill>
              <a:srgbClr val="4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Rectangle 92"/>
            <p:cNvSpPr>
              <a:spLocks noChangeArrowheads="1"/>
            </p:cNvSpPr>
            <p:nvPr/>
          </p:nvSpPr>
          <p:spPr bwMode="auto">
            <a:xfrm>
              <a:off x="3958070" y="5570064"/>
              <a:ext cx="181882" cy="29221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Rectangle 36"/>
            <p:cNvSpPr>
              <a:spLocks noChangeArrowheads="1"/>
            </p:cNvSpPr>
            <p:nvPr/>
          </p:nvSpPr>
          <p:spPr bwMode="auto">
            <a:xfrm>
              <a:off x="1426406" y="5671884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Rectangle 45"/>
            <p:cNvSpPr>
              <a:spLocks noChangeArrowheads="1"/>
            </p:cNvSpPr>
            <p:nvPr/>
          </p:nvSpPr>
          <p:spPr bwMode="auto">
            <a:xfrm>
              <a:off x="1426133" y="5539717"/>
              <a:ext cx="216124" cy="45719"/>
            </a:xfrm>
            <a:prstGeom prst="rect">
              <a:avLst/>
            </a:prstGeom>
            <a:solidFill>
              <a:srgbClr val="4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1801809" y="5672547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Rectangle 45"/>
            <p:cNvSpPr>
              <a:spLocks noChangeArrowheads="1"/>
            </p:cNvSpPr>
            <p:nvPr/>
          </p:nvSpPr>
          <p:spPr bwMode="auto">
            <a:xfrm>
              <a:off x="1801536" y="5540380"/>
              <a:ext cx="216124" cy="45719"/>
            </a:xfrm>
            <a:prstGeom prst="rect">
              <a:avLst/>
            </a:prstGeom>
            <a:solidFill>
              <a:srgbClr val="4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Rectangle 92"/>
            <p:cNvSpPr>
              <a:spLocks noChangeArrowheads="1"/>
            </p:cNvSpPr>
            <p:nvPr/>
          </p:nvSpPr>
          <p:spPr bwMode="auto">
            <a:xfrm>
              <a:off x="866670" y="5581745"/>
              <a:ext cx="181882" cy="292218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" name="グループ化 34"/>
          <p:cNvGrpSpPr/>
          <p:nvPr/>
        </p:nvGrpSpPr>
        <p:grpSpPr>
          <a:xfrm>
            <a:off x="4897507" y="4958132"/>
            <a:ext cx="3273282" cy="337555"/>
            <a:chOff x="866670" y="5539717"/>
            <a:chExt cx="3273282" cy="337555"/>
          </a:xfrm>
        </p:grpSpPr>
        <p:sp>
          <p:nvSpPr>
            <p:cNvPr id="36" name="Rectangle 31"/>
            <p:cNvSpPr>
              <a:spLocks noChangeArrowheads="1"/>
            </p:cNvSpPr>
            <p:nvPr/>
          </p:nvSpPr>
          <p:spPr bwMode="auto">
            <a:xfrm>
              <a:off x="1043087" y="5590120"/>
              <a:ext cx="2952850" cy="22904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Rectangle 36"/>
            <p:cNvSpPr>
              <a:spLocks noChangeArrowheads="1"/>
            </p:cNvSpPr>
            <p:nvPr/>
          </p:nvSpPr>
          <p:spPr bwMode="auto">
            <a:xfrm>
              <a:off x="2987724" y="5671884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Rectangle 45"/>
            <p:cNvSpPr>
              <a:spLocks noChangeArrowheads="1"/>
            </p:cNvSpPr>
            <p:nvPr/>
          </p:nvSpPr>
          <p:spPr bwMode="auto">
            <a:xfrm>
              <a:off x="2987451" y="5539717"/>
              <a:ext cx="216124" cy="45719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Rectangle 75"/>
            <p:cNvSpPr>
              <a:spLocks noChangeArrowheads="1"/>
            </p:cNvSpPr>
            <p:nvPr/>
          </p:nvSpPr>
          <p:spPr bwMode="auto">
            <a:xfrm>
              <a:off x="1043087" y="5819262"/>
              <a:ext cx="2952850" cy="5801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Rectangle 92"/>
            <p:cNvSpPr>
              <a:spLocks noChangeArrowheads="1"/>
            </p:cNvSpPr>
            <p:nvPr/>
          </p:nvSpPr>
          <p:spPr bwMode="auto">
            <a:xfrm>
              <a:off x="2411760" y="5570064"/>
              <a:ext cx="181882" cy="292218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Rectangle 36"/>
            <p:cNvSpPr>
              <a:spLocks noChangeArrowheads="1"/>
            </p:cNvSpPr>
            <p:nvPr/>
          </p:nvSpPr>
          <p:spPr bwMode="auto">
            <a:xfrm>
              <a:off x="3363127" y="5672547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Rectangle 45"/>
            <p:cNvSpPr>
              <a:spLocks noChangeArrowheads="1"/>
            </p:cNvSpPr>
            <p:nvPr/>
          </p:nvSpPr>
          <p:spPr bwMode="auto">
            <a:xfrm>
              <a:off x="3362854" y="5540380"/>
              <a:ext cx="216124" cy="45719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Rectangle 92"/>
            <p:cNvSpPr>
              <a:spLocks noChangeArrowheads="1"/>
            </p:cNvSpPr>
            <p:nvPr/>
          </p:nvSpPr>
          <p:spPr bwMode="auto">
            <a:xfrm>
              <a:off x="3958070" y="5570064"/>
              <a:ext cx="181882" cy="292218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Rectangle 36"/>
            <p:cNvSpPr>
              <a:spLocks noChangeArrowheads="1"/>
            </p:cNvSpPr>
            <p:nvPr/>
          </p:nvSpPr>
          <p:spPr bwMode="auto">
            <a:xfrm>
              <a:off x="1426406" y="5671884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Rectangle 45"/>
            <p:cNvSpPr>
              <a:spLocks noChangeArrowheads="1"/>
            </p:cNvSpPr>
            <p:nvPr/>
          </p:nvSpPr>
          <p:spPr bwMode="auto">
            <a:xfrm>
              <a:off x="1426133" y="5539717"/>
              <a:ext cx="216124" cy="45719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Rectangle 36"/>
            <p:cNvSpPr>
              <a:spLocks noChangeArrowheads="1"/>
            </p:cNvSpPr>
            <p:nvPr/>
          </p:nvSpPr>
          <p:spPr bwMode="auto">
            <a:xfrm>
              <a:off x="1801809" y="5672547"/>
              <a:ext cx="216124" cy="45719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1801536" y="5540380"/>
              <a:ext cx="216124" cy="45719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Rectangle 92"/>
            <p:cNvSpPr>
              <a:spLocks noChangeArrowheads="1"/>
            </p:cNvSpPr>
            <p:nvPr/>
          </p:nvSpPr>
          <p:spPr bwMode="auto">
            <a:xfrm>
              <a:off x="866670" y="5581745"/>
              <a:ext cx="181882" cy="292218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9" name="テキスト ボックス 48"/>
          <p:cNvSpPr txBox="1"/>
          <p:nvPr/>
        </p:nvSpPr>
        <p:spPr>
          <a:xfrm>
            <a:off x="1206772" y="2525995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Anode = +620V </a:t>
            </a:r>
            <a:r>
              <a:rPr kumimoji="1" lang="ja-JP" altLang="en-US" dirty="0" smtClean="0"/>
              <a:t>印加</a:t>
            </a:r>
            <a:endParaRPr kumimoji="1" lang="en-US" altLang="ja-JP" dirty="0" smtClean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220072" y="2535287"/>
            <a:ext cx="224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Cathode</a:t>
            </a:r>
            <a:r>
              <a:rPr kumimoji="1" lang="en-US" altLang="ja-JP" dirty="0" smtClean="0"/>
              <a:t> </a:t>
            </a:r>
            <a:r>
              <a:rPr lang="en-US" altLang="ja-JP" dirty="0" smtClean="0"/>
              <a:t>=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-58</a:t>
            </a:r>
            <a:r>
              <a:rPr kumimoji="1" lang="en-US" altLang="ja-JP" dirty="0" smtClean="0"/>
              <a:t>0V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907704" y="5991671"/>
            <a:ext cx="51139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solidFill>
                  <a:srgbClr val="002060"/>
                </a:solidFill>
              </a:rPr>
              <a:t>There is no significant difference</a:t>
            </a:r>
            <a:endParaRPr kumimoji="1" lang="ja-JP" altLang="en-US" sz="2400" dirty="0">
              <a:solidFill>
                <a:srgbClr val="002060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835696" y="1412776"/>
            <a:ext cx="52052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Maxwell 3D + Garfield simulation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Operation test results</a:t>
            </a:r>
            <a:br>
              <a:rPr lang="en-US" altLang="ja-JP" dirty="0" smtClean="0"/>
            </a:br>
            <a:r>
              <a:rPr lang="en-US" altLang="ja-JP" dirty="0" smtClean="0"/>
              <a:t>Gain curve and spark </a:t>
            </a:r>
            <a:r>
              <a:rPr lang="en-US" altLang="ja-JP" dirty="0" err="1" smtClean="0"/>
              <a:t>proberbility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799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Operation gas … </a:t>
            </a:r>
            <a:r>
              <a:rPr kumimoji="1" lang="en-US" altLang="ja-JP" dirty="0" smtClean="0"/>
              <a:t>Ar:C2H6=7:3</a:t>
            </a:r>
          </a:p>
          <a:p>
            <a:r>
              <a:rPr kumimoji="1" lang="en-US" altLang="ja-JP" dirty="0" smtClean="0"/>
              <a:t>Gain curve using 55Fe</a:t>
            </a:r>
          </a:p>
          <a:p>
            <a:pPr lvl="1"/>
            <a:r>
              <a:rPr kumimoji="1" lang="en-US" altLang="ja-JP" dirty="0" smtClean="0"/>
              <a:t>A little bit higher operation ( ~ +10%) voltage is needed.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However, maximum attained gain is almost same.</a:t>
            </a:r>
          </a:p>
          <a:p>
            <a:r>
              <a:rPr lang="en-US" altLang="ja-JP" dirty="0" smtClean="0">
                <a:sym typeface="Wingdings" pitchFamily="2" charset="2"/>
              </a:rPr>
              <a:t>Spark probability under fast neutron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Almost same in both mode.</a:t>
            </a:r>
            <a:endParaRPr lang="en-US" altLang="ja-JP" dirty="0">
              <a:sym typeface="Wingdings" pitchFamily="2" charset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645024"/>
            <a:ext cx="3537000" cy="25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717032"/>
            <a:ext cx="3846562" cy="2794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2013/7/2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A. Ochi, MPGD2013 conference</a:t>
            </a:r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76702" y="3356992"/>
            <a:ext cx="2656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Spark probability under fast</a:t>
            </a:r>
          </a:p>
          <a:p>
            <a:r>
              <a:rPr kumimoji="1" lang="en-US" altLang="ja-JP" sz="1400" dirty="0" smtClean="0"/>
              <a:t>(~2MeV) neutron irradiation</a:t>
            </a:r>
            <a:endParaRPr kumimoji="1" lang="ja-JP" altLang="en-US" sz="1400" dirty="0"/>
          </a:p>
        </p:txBody>
      </p:sp>
      <p:sp>
        <p:nvSpPr>
          <p:cNvPr id="10" name="正方形/長方形 9"/>
          <p:cNvSpPr/>
          <p:nvPr/>
        </p:nvSpPr>
        <p:spPr>
          <a:xfrm>
            <a:off x="1331640" y="3645024"/>
            <a:ext cx="1944216" cy="288032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200" dirty="0" smtClean="0">
                <a:solidFill>
                  <a:schemeClr val="tx1"/>
                </a:solidFill>
              </a:rPr>
              <a:t>Gain curve using </a:t>
            </a:r>
            <a:r>
              <a:rPr kumimoji="1" lang="en-US" altLang="ja-JP" sz="1200" baseline="30000" dirty="0" smtClean="0">
                <a:solidFill>
                  <a:schemeClr val="tx1"/>
                </a:solidFill>
              </a:rPr>
              <a:t>55</a:t>
            </a:r>
            <a:r>
              <a:rPr kumimoji="1" lang="en-US" altLang="ja-JP" sz="1200" dirty="0" smtClean="0">
                <a:solidFill>
                  <a:schemeClr val="tx1"/>
                </a:solidFill>
              </a:rPr>
              <a:t>Fe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979712" y="5263938"/>
            <a:ext cx="1728192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Maximum gain is almost same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19256" cy="4525963"/>
          </a:xfrm>
        </p:spPr>
        <p:txBody>
          <a:bodyPr/>
          <a:lstStyle/>
          <a:p>
            <a:r>
              <a:rPr kumimoji="1" lang="en-US" altLang="ja-JP" sz="3600" dirty="0" smtClean="0"/>
              <a:t>Design of the detector</a:t>
            </a:r>
          </a:p>
          <a:p>
            <a:r>
              <a:rPr lang="en-US" altLang="ja-JP" sz="3600" dirty="0" smtClean="0"/>
              <a:t>Performance of spark reduction</a:t>
            </a:r>
          </a:p>
          <a:p>
            <a:r>
              <a:rPr lang="en-US" altLang="ja-JP" sz="3600" dirty="0" smtClean="0"/>
              <a:t>Operation mode without AC coupling</a:t>
            </a:r>
          </a:p>
          <a:p>
            <a:r>
              <a:rPr lang="en-US" altLang="ja-JP" sz="3600" dirty="0" smtClean="0">
                <a:solidFill>
                  <a:srgbClr val="FFFF00"/>
                </a:solidFill>
              </a:rPr>
              <a:t>Remaining problems to be solved</a:t>
            </a:r>
          </a:p>
          <a:p>
            <a:r>
              <a:rPr lang="en-US" altLang="ja-JP" sz="3600" dirty="0" smtClean="0"/>
              <a:t>Conclusion</a:t>
            </a:r>
            <a:endParaRPr kumimoji="1" lang="ja-JP" altLang="en-US" sz="3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4692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1587822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baseline="30000" dirty="0" smtClean="0"/>
              <a:t>55</a:t>
            </a:r>
            <a:r>
              <a:rPr kumimoji="1" lang="en-US" altLang="ja-JP" dirty="0" smtClean="0"/>
              <a:t>Fe (5.9keV</a:t>
            </a:r>
            <a:r>
              <a:rPr lang="en-US" altLang="ja-JP" dirty="0" smtClean="0"/>
              <a:t>) is irradiated</a:t>
            </a:r>
          </a:p>
          <a:p>
            <a:r>
              <a:rPr lang="en-US" altLang="ja-JP" dirty="0" smtClean="0"/>
              <a:t>At the beginning, gain is about 8000.</a:t>
            </a:r>
          </a:p>
          <a:p>
            <a:r>
              <a:rPr lang="en-US" altLang="ja-JP" dirty="0" smtClean="0"/>
              <a:t>The gain is growing up to 25000 in same operation voltage.</a:t>
            </a:r>
          </a:p>
          <a:p>
            <a:r>
              <a:rPr lang="en-US" altLang="ja-JP" dirty="0" smtClean="0"/>
              <a:t>After irradiation of 2×10</a:t>
            </a:r>
            <a:r>
              <a:rPr lang="en-US" altLang="ja-JP" baseline="30000" dirty="0" smtClean="0"/>
              <a:t>7</a:t>
            </a:r>
            <a:r>
              <a:rPr lang="ja-JP" altLang="en-US" dirty="0" smtClean="0"/>
              <a:t> </a:t>
            </a:r>
            <a:r>
              <a:rPr lang="en-US" altLang="ja-JP" dirty="0" smtClean="0"/>
              <a:t>counts/cm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 , the gain is stable at maximum.</a:t>
            </a:r>
          </a:p>
          <a:p>
            <a:pPr lvl="1"/>
            <a:r>
              <a:rPr lang="en-US" altLang="ja-JP" dirty="0" smtClean="0"/>
              <a:t>It is thought that the gain variation is caused from charging up effect.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Operation test results</a:t>
            </a:r>
            <a:br>
              <a:rPr kumimoji="1" lang="en-US" altLang="ja-JP" dirty="0" smtClean="0"/>
            </a:br>
            <a:r>
              <a:rPr lang="en-US" altLang="ja-JP" dirty="0" smtClean="0"/>
              <a:t>Gas gain variation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708920"/>
            <a:ext cx="5540882" cy="378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3226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132856"/>
            <a:ext cx="286702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84784"/>
            <a:ext cx="5410944" cy="4680520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We have check three prototypes, and two of them are broken when HV applying.</a:t>
            </a:r>
          </a:p>
          <a:p>
            <a:pPr lvl="1"/>
            <a:r>
              <a:rPr lang="en-US" altLang="ja-JP" dirty="0" smtClean="0"/>
              <a:t>Breakdowns are occurred between resistive cathode and pickup electrodes.</a:t>
            </a:r>
          </a:p>
          <a:p>
            <a:pPr lvl="1"/>
            <a:r>
              <a:rPr kumimoji="1" lang="en-US" altLang="ja-JP" dirty="0" smtClean="0"/>
              <a:t>This point is inside the substrate.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Electric field simulation (using Maxwell 3D)</a:t>
            </a:r>
          </a:p>
          <a:p>
            <a:pPr lvl="1"/>
            <a:r>
              <a:rPr lang="en-US" altLang="ja-JP" dirty="0" smtClean="0"/>
              <a:t>The substrate thickness is 25</a:t>
            </a:r>
            <a:r>
              <a:rPr lang="el-GR" altLang="ja-JP" dirty="0" smtClean="0"/>
              <a:t>μ</a:t>
            </a:r>
            <a:r>
              <a:rPr lang="en-US" altLang="ja-JP" dirty="0" smtClean="0"/>
              <a:t>m polyimide.</a:t>
            </a:r>
          </a:p>
          <a:p>
            <a:pPr lvl="1"/>
            <a:r>
              <a:rPr kumimoji="1" lang="en-US" altLang="ja-JP" dirty="0" smtClean="0"/>
              <a:t>The withstand voltage of polyimide is around 300kV/mm</a:t>
            </a:r>
          </a:p>
          <a:p>
            <a:pPr lvl="1"/>
            <a:r>
              <a:rPr lang="en-US" altLang="ja-JP" dirty="0" smtClean="0"/>
              <a:t>By the simulation of the electric field, there is extreme high electric field at the edge of resistive cathode and of pickup electrodes.</a:t>
            </a:r>
          </a:p>
          <a:p>
            <a:pPr lvl="1"/>
            <a:r>
              <a:rPr lang="en-US" altLang="ja-JP" dirty="0" smtClean="0"/>
              <a:t>In</a:t>
            </a:r>
            <a:r>
              <a:rPr kumimoji="1" lang="en-US" altLang="ja-JP" dirty="0" smtClean="0"/>
              <a:t> the simulation, it is reached at </a:t>
            </a:r>
            <a:r>
              <a:rPr lang="en-US" altLang="ja-JP" dirty="0" smtClean="0"/>
              <a:t>200kV/mm in our conditions. There is a slight margin.</a:t>
            </a:r>
          </a:p>
          <a:p>
            <a:pPr lvl="1"/>
            <a:r>
              <a:rPr kumimoji="1" lang="en-US" altLang="ja-JP" dirty="0" smtClean="0"/>
              <a:t>Now we are making thicker substrate (37 </a:t>
            </a:r>
            <a:r>
              <a:rPr kumimoji="1" lang="el-GR" altLang="ja-JP" dirty="0" smtClean="0"/>
              <a:t>μ</a:t>
            </a:r>
            <a:r>
              <a:rPr kumimoji="1" lang="en-US" altLang="ja-JP" dirty="0" smtClean="0"/>
              <a:t>m) as a next sample.</a:t>
            </a:r>
          </a:p>
        </p:txBody>
      </p: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2013/7/2</a:t>
            </a:r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A. Ochi, MPGD2013 conference</a:t>
            </a:r>
            <a:endParaRPr kumimoji="1" lang="ja-JP" alt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4664"/>
            <a:ext cx="3098627" cy="197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円/楕円 40"/>
          <p:cNvSpPr/>
          <p:nvPr/>
        </p:nvSpPr>
        <p:spPr>
          <a:xfrm>
            <a:off x="6732240" y="1700808"/>
            <a:ext cx="504056" cy="50405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3" name="直線コネクタ 42"/>
          <p:cNvCxnSpPr>
            <a:stCxn id="41" idx="2"/>
            <a:endCxn id="1028" idx="1"/>
          </p:cNvCxnSpPr>
          <p:nvPr/>
        </p:nvCxnSpPr>
        <p:spPr>
          <a:xfrm flipH="1">
            <a:off x="5940152" y="1952836"/>
            <a:ext cx="792088" cy="11896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>
            <a:stCxn id="41" idx="6"/>
            <a:endCxn id="1028" idx="3"/>
          </p:cNvCxnSpPr>
          <p:nvPr/>
        </p:nvCxnSpPr>
        <p:spPr>
          <a:xfrm>
            <a:off x="7236296" y="1952836"/>
            <a:ext cx="1570881" cy="118967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293096"/>
            <a:ext cx="2700000" cy="198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Remaining problem</a:t>
            </a:r>
            <a:br>
              <a:rPr lang="en-US" altLang="ja-JP" dirty="0" smtClean="0"/>
            </a:br>
            <a:r>
              <a:rPr lang="en-US" altLang="ja-JP" dirty="0" smtClean="0"/>
              <a:t> -- withstand HV of substrate --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516216" y="5229200"/>
            <a:ext cx="115212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Edge of pickup electrodes</a:t>
            </a:r>
            <a:endParaRPr kumimoji="1" lang="ja-JP" altLang="en-US" sz="1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452320" y="4293096"/>
            <a:ext cx="122413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000" dirty="0" smtClean="0"/>
              <a:t>Edge of resistive cathode</a:t>
            </a:r>
            <a:endParaRPr kumimoji="1" lang="ja-JP" altLang="en-US" sz="1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1481138"/>
            <a:ext cx="4618856" cy="452596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Material of resistive electrodes</a:t>
            </a:r>
            <a:br>
              <a:rPr lang="en-US" altLang="ja-JP" dirty="0" smtClean="0"/>
            </a:br>
            <a:r>
              <a:rPr lang="en-US" altLang="ja-JP" dirty="0" smtClean="0"/>
              <a:t>Polyimide with carbon black </a:t>
            </a:r>
            <a:r>
              <a:rPr lang="en-US" altLang="ja-JP" dirty="0" smtClean="0">
                <a:sym typeface="Wingdings" pitchFamily="2" charset="2"/>
              </a:rPr>
              <a:t> </a:t>
            </a:r>
            <a:r>
              <a:rPr lang="en-US" altLang="ja-JP" dirty="0" smtClean="0">
                <a:solidFill>
                  <a:srgbClr val="FF0000"/>
                </a:solidFill>
                <a:sym typeface="Wingdings" pitchFamily="2" charset="2"/>
              </a:rPr>
              <a:t>Sputtered carbon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Fine patterning is available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No need to cure (high temperature) process</a:t>
            </a: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Large size production is available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Principle operation test has been done</a:t>
            </a:r>
          </a:p>
          <a:p>
            <a:pPr lvl="2"/>
            <a:r>
              <a:rPr kumimoji="1" lang="en-US" altLang="ja-JP" dirty="0" smtClean="0">
                <a:sym typeface="Wingdings" pitchFamily="2" charset="2"/>
              </a:rPr>
              <a:t>Using </a:t>
            </a:r>
            <a:r>
              <a:rPr lang="en-US" altLang="ja-JP" dirty="0" smtClean="0">
                <a:sym typeface="Wingdings" pitchFamily="2" charset="2"/>
              </a:rPr>
              <a:t>sputtered carbon as resistive anode on </a:t>
            </a:r>
            <a:r>
              <a:rPr lang="en-US" altLang="ja-JP" dirty="0" err="1" smtClean="0">
                <a:sym typeface="Wingdings" pitchFamily="2" charset="2"/>
              </a:rPr>
              <a:t>MicroMEGAS</a:t>
            </a:r>
            <a:endParaRPr lang="en-US" altLang="ja-JP" dirty="0" smtClean="0">
              <a:sym typeface="Wingdings" pitchFamily="2" charset="2"/>
            </a:endParaRPr>
          </a:p>
          <a:p>
            <a:pPr lvl="2"/>
            <a:r>
              <a:rPr kumimoji="1" lang="en-US" altLang="ja-JP" dirty="0" smtClean="0">
                <a:solidFill>
                  <a:srgbClr val="0070C0"/>
                </a:solidFill>
                <a:sym typeface="Wingdings" pitchFamily="2" charset="2"/>
              </a:rPr>
              <a:t>Details will be shown on Poster, and RD51 meeting</a:t>
            </a:r>
            <a:r>
              <a:rPr kumimoji="1" lang="en-US" altLang="ja-JP" dirty="0" smtClean="0">
                <a:sym typeface="Wingdings" pitchFamily="2" charset="2"/>
              </a:rPr>
              <a:t>.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Future prospects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879596" y="2348880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6031996" y="2132856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760188" y="2132856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71684" y="1268760"/>
            <a:ext cx="16081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Photo resist</a:t>
            </a:r>
          </a:p>
          <a:p>
            <a:r>
              <a:rPr kumimoji="1" lang="en-US" altLang="ja-JP" sz="1200" dirty="0" smtClean="0"/>
              <a:t>(reverse pattern of </a:t>
            </a:r>
          </a:p>
          <a:p>
            <a:r>
              <a:rPr kumimoji="1" lang="en-US" altLang="ja-JP" sz="1200" dirty="0" smtClean="0"/>
              <a:t>surface strips)</a:t>
            </a:r>
            <a:endParaRPr kumimoji="1" lang="ja-JP" altLang="en-US" sz="1200" dirty="0"/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6671684" y="1916832"/>
            <a:ext cx="360040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7751804" y="1916832"/>
            <a:ext cx="432048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5879596" y="4293096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6031996" y="4077072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7760188" y="4077072"/>
            <a:ext cx="927720" cy="207640"/>
          </a:xfrm>
          <a:prstGeom prst="rect">
            <a:avLst/>
          </a:prstGeom>
          <a:solidFill>
            <a:srgbClr val="00B0F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下矢印 15"/>
          <p:cNvSpPr/>
          <p:nvPr/>
        </p:nvSpPr>
        <p:spPr>
          <a:xfrm>
            <a:off x="5879596" y="3284984"/>
            <a:ext cx="2952328" cy="720080"/>
          </a:xfrm>
          <a:prstGeom prst="downArrow">
            <a:avLst>
              <a:gd name="adj1" fmla="val 57079"/>
              <a:gd name="adj2" fmla="val 50000"/>
            </a:avLst>
          </a:prstGeom>
          <a:solidFill>
            <a:srgbClr val="FFCC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Metal/Carbon sputtering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6023612" y="4005064"/>
            <a:ext cx="927720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751804" y="4005064"/>
            <a:ext cx="927720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6959716" y="4221088"/>
            <a:ext cx="792088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5879596" y="4221088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8687908" y="4221088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/>
          <p:cNvSpPr/>
          <p:nvPr/>
        </p:nvSpPr>
        <p:spPr>
          <a:xfrm>
            <a:off x="5879596" y="5661248"/>
            <a:ext cx="2952328" cy="50405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</a:rPr>
              <a:t>Substrate (polyimide)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6959716" y="5589240"/>
            <a:ext cx="792088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5879596" y="5589240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8687908" y="5589240"/>
            <a:ext cx="144016" cy="72008"/>
          </a:xfrm>
          <a:prstGeom prst="rect">
            <a:avLst/>
          </a:prstGeom>
          <a:solidFill>
            <a:srgbClr val="C0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095620" y="5157192"/>
            <a:ext cx="2675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Developing the resists</a:t>
            </a:r>
            <a:endParaRPr kumimoji="1" lang="ja-JP" altLang="en-US" dirty="0"/>
          </a:p>
        </p:txBody>
      </p:sp>
      <p:sp>
        <p:nvSpPr>
          <p:cNvPr id="27" name="タイトル 5"/>
          <p:cNvSpPr txBox="1">
            <a:spLocks/>
          </p:cNvSpPr>
          <p:nvPr/>
        </p:nvSpPr>
        <p:spPr>
          <a:xfrm>
            <a:off x="5292080" y="692696"/>
            <a:ext cx="3600400" cy="805334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Liftoff process with sputtering</a:t>
            </a:r>
            <a:endParaRPr kumimoji="1" lang="ja-JP" altLang="en-US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19256" cy="4525963"/>
          </a:xfrm>
        </p:spPr>
        <p:txBody>
          <a:bodyPr/>
          <a:lstStyle/>
          <a:p>
            <a:r>
              <a:rPr kumimoji="1" lang="en-US" altLang="ja-JP" sz="3600" dirty="0" smtClean="0">
                <a:solidFill>
                  <a:srgbClr val="FFFF00"/>
                </a:solidFill>
              </a:rPr>
              <a:t>Design of the detector</a:t>
            </a:r>
          </a:p>
          <a:p>
            <a:r>
              <a:rPr lang="en-US" altLang="ja-JP" sz="3600" dirty="0" smtClean="0"/>
              <a:t>Performance of spark reduction</a:t>
            </a:r>
          </a:p>
          <a:p>
            <a:r>
              <a:rPr lang="en-US" altLang="ja-JP" sz="3600" dirty="0" smtClean="0"/>
              <a:t>Operation mode without AC coupling</a:t>
            </a:r>
          </a:p>
          <a:p>
            <a:r>
              <a:rPr lang="en-US" altLang="ja-JP" sz="3600" dirty="0" smtClean="0"/>
              <a:t>Remaining problems to be solved</a:t>
            </a:r>
          </a:p>
          <a:p>
            <a:r>
              <a:rPr lang="en-US" altLang="ja-JP" sz="3600" dirty="0" smtClean="0"/>
              <a:t>Conclusion</a:t>
            </a:r>
            <a:endParaRPr kumimoji="1" lang="ja-JP" altLang="en-US" sz="3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476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481137"/>
            <a:ext cx="8686800" cy="4325867"/>
          </a:xfrm>
        </p:spPr>
        <p:txBody>
          <a:bodyPr rtlCol="0">
            <a:normAutofit fontScale="92500" lnSpcReduction="20000"/>
          </a:bodyPr>
          <a:lstStyle/>
          <a:p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 with resistive cathodes and capacitive readout is developed and tested.</a:t>
            </a:r>
          </a:p>
          <a:p>
            <a:r>
              <a:rPr lang="en-US" altLang="ja-JP" dirty="0" smtClean="0"/>
              <a:t>More than 60000 of gas gain is achieved stably using 55Fe source under </a:t>
            </a:r>
            <a:r>
              <a:rPr lang="en-US" altLang="ja-JP" dirty="0" err="1" smtClean="0"/>
              <a:t>Ar</a:t>
            </a:r>
            <a:r>
              <a:rPr lang="en-US" altLang="ja-JP" dirty="0" smtClean="0"/>
              <a:t>(70%)+ethane(30%) gas.</a:t>
            </a:r>
          </a:p>
          <a:p>
            <a:r>
              <a:rPr lang="en-US" altLang="ja-JP" dirty="0" smtClean="0"/>
              <a:t>Sparks are reduced strongly. </a:t>
            </a:r>
          </a:p>
          <a:p>
            <a:pPr lvl="1"/>
            <a:r>
              <a:rPr lang="en-US" altLang="ja-JP" dirty="0" smtClean="0"/>
              <a:t>The </a:t>
            </a:r>
            <a:r>
              <a:rPr lang="en-US" altLang="ja-JP" dirty="0" smtClean="0">
                <a:solidFill>
                  <a:srgbClr val="FF0000"/>
                </a:solidFill>
              </a:rPr>
              <a:t>spark rate under fast neutron (2MeV) is suppressed 10</a:t>
            </a:r>
            <a:r>
              <a:rPr lang="en-US" altLang="ja-JP" baseline="30000" dirty="0" smtClean="0">
                <a:solidFill>
                  <a:srgbClr val="FF0000"/>
                </a:solidFill>
              </a:rPr>
              <a:t>5</a:t>
            </a:r>
            <a:r>
              <a:rPr lang="en-US" altLang="ja-JP" dirty="0" smtClean="0">
                <a:solidFill>
                  <a:srgbClr val="FF0000"/>
                </a:solidFill>
              </a:rPr>
              <a:t> times smaller</a:t>
            </a:r>
            <a:r>
              <a:rPr lang="en-US" altLang="ja-JP" dirty="0" smtClean="0"/>
              <a:t> than that of normal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-PIC.</a:t>
            </a:r>
          </a:p>
          <a:p>
            <a:r>
              <a:rPr lang="en-US" altLang="ja-JP" dirty="0" smtClean="0"/>
              <a:t>Using capacitive readout, two-dimensional readouts </a:t>
            </a:r>
            <a:r>
              <a:rPr lang="en-US" altLang="ja-JP" dirty="0" smtClean="0">
                <a:solidFill>
                  <a:srgbClr val="FF0000"/>
                </a:solidFill>
              </a:rPr>
              <a:t>without AC coupling </a:t>
            </a:r>
            <a:r>
              <a:rPr lang="en-US" altLang="ja-JP" dirty="0" smtClean="0"/>
              <a:t>are realized, and tested.</a:t>
            </a:r>
          </a:p>
          <a:p>
            <a:r>
              <a:rPr lang="en-US" altLang="ja-JP" dirty="0" smtClean="0"/>
              <a:t>More improvement of the production is needed.</a:t>
            </a:r>
          </a:p>
          <a:p>
            <a:pPr lvl="1"/>
            <a:r>
              <a:rPr lang="en-US" altLang="ja-JP" dirty="0" smtClean="0"/>
              <a:t>Substrate should hold high tolerance for high electric field.</a:t>
            </a:r>
          </a:p>
          <a:p>
            <a:pPr lvl="1"/>
            <a:r>
              <a:rPr lang="en-US" altLang="ja-JP" dirty="0" smtClean="0"/>
              <a:t>New production method will improve the quality of the detector</a:t>
            </a:r>
          </a:p>
        </p:txBody>
      </p:sp>
      <p:sp>
        <p:nvSpPr>
          <p:cNvPr id="16387" name="日付プレースホルダ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ja-JP" smtClean="0"/>
              <a:t>2013/7/2</a:t>
            </a:r>
            <a:endParaRPr kumimoji="0" lang="ja-JP" altLang="en-US" smtClean="0"/>
          </a:p>
        </p:txBody>
      </p:sp>
      <p:sp>
        <p:nvSpPr>
          <p:cNvPr id="16388" name="フッター プレースホルダ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zh-CN" smtClean="0"/>
              <a:t>A. Ochi, MPGD2013 conference</a:t>
            </a:r>
            <a:endParaRPr kumimoji="0" lang="ja-JP" altLang="en-US" smtClean="0"/>
          </a:p>
        </p:txBody>
      </p:sp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Conclusion</a:t>
            </a:r>
            <a:endParaRPr lang="ja-JP" altLang="en-US" dirty="0" smtClean="0"/>
          </a:p>
        </p:txBody>
      </p:sp>
      <p:sp>
        <p:nvSpPr>
          <p:cNvPr id="8" name="テキスト ボックス 3"/>
          <p:cNvSpPr txBox="1"/>
          <p:nvPr/>
        </p:nvSpPr>
        <p:spPr>
          <a:xfrm>
            <a:off x="4211960" y="5571237"/>
            <a:ext cx="4824536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400" dirty="0" smtClean="0"/>
              <a:t>These researches are supported by 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 smtClean="0"/>
              <a:t>  Japan MPGD Basic R&amp;D Team.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 smtClean="0"/>
              <a:t>  Grant-in-Aid for Scientific Research (No.23340072)</a:t>
            </a:r>
          </a:p>
          <a:p>
            <a:pPr algn="just">
              <a:buFont typeface="Arial" pitchFamily="34" charset="0"/>
              <a:buChar char="•"/>
            </a:pPr>
            <a:r>
              <a:rPr lang="en-US" altLang="ja-JP" sz="1400" dirty="0" smtClean="0"/>
              <a:t>  RD51 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457200" y="4283968"/>
            <a:ext cx="8229600" cy="2088232"/>
          </a:xfrm>
        </p:spPr>
        <p:txBody>
          <a:bodyPr>
            <a:normAutofit fontScale="70000" lnSpcReduction="20000"/>
          </a:bodyPr>
          <a:lstStyle/>
          <a:p>
            <a:pPr lvl="1"/>
            <a:endParaRPr lang="en-US" altLang="ja-JP" dirty="0" smtClean="0"/>
          </a:p>
          <a:p>
            <a:r>
              <a:rPr lang="en-US" altLang="ja-JP" dirty="0" smtClean="0"/>
              <a:t>More stabilities and robustness is needed for high ionized particle (HIP)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The electron density may excess the </a:t>
            </a:r>
            <a:r>
              <a:rPr lang="en-US" altLang="ja-JP" dirty="0" err="1" smtClean="0">
                <a:sym typeface="Wingdings" pitchFamily="2" charset="2"/>
              </a:rPr>
              <a:t>Raether</a:t>
            </a:r>
            <a:r>
              <a:rPr lang="en-US" altLang="ja-JP" dirty="0" smtClean="0">
                <a:sym typeface="Wingdings" pitchFamily="2" charset="2"/>
              </a:rPr>
              <a:t> limit (10</a:t>
            </a:r>
            <a:r>
              <a:rPr lang="en-US" altLang="ja-JP" baseline="30000" dirty="0" smtClean="0">
                <a:sym typeface="Wingdings" pitchFamily="2" charset="2"/>
              </a:rPr>
              <a:t>7-8</a:t>
            </a:r>
            <a:r>
              <a:rPr lang="en-US" altLang="ja-JP" dirty="0" smtClean="0">
                <a:sym typeface="Wingdings" pitchFamily="2" charset="2"/>
              </a:rPr>
              <a:t>)</a:t>
            </a:r>
          </a:p>
          <a:p>
            <a:r>
              <a:rPr lang="en-US" altLang="ja-JP" dirty="0" smtClean="0"/>
              <a:t>To avoid the destruction of the electrodes due to spark, </a:t>
            </a:r>
            <a:r>
              <a:rPr lang="el-GR" altLang="ja-JP" dirty="0" smtClean="0"/>
              <a:t>μ</a:t>
            </a:r>
            <a:r>
              <a:rPr lang="en-US" altLang="ja-JP" dirty="0" smtClean="0"/>
              <a:t>-PIC with resistive electrodes has been designed.</a:t>
            </a:r>
            <a:endParaRPr lang="en-US" altLang="ja-JP" dirty="0" smtClean="0">
              <a:sym typeface="Wingdings" pitchFamily="2" charset="2"/>
            </a:endParaRPr>
          </a:p>
          <a:p>
            <a:r>
              <a:rPr kumimoji="1" lang="en-US" altLang="ja-JP" dirty="0" smtClean="0"/>
              <a:t>The resistive u-PIC design allow us to read all signal </a:t>
            </a:r>
            <a:r>
              <a:rPr kumimoji="1" lang="en-US" altLang="ja-JP" dirty="0" smtClean="0">
                <a:solidFill>
                  <a:srgbClr val="FF0000"/>
                </a:solidFill>
              </a:rPr>
              <a:t>without AC coupling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タイトル 8"/>
          <p:cNvSpPr txBox="1">
            <a:spLocks/>
          </p:cNvSpPr>
          <p:nvPr/>
        </p:nvSpPr>
        <p:spPr>
          <a:xfrm>
            <a:off x="457200" y="3645024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Requirements for more stability</a:t>
            </a:r>
            <a:endParaRPr kumimoji="1" lang="ja-JP" alt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コンテンツ プレースホルダ 1"/>
          <p:cNvSpPr txBox="1">
            <a:spLocks/>
          </p:cNvSpPr>
          <p:nvPr/>
        </p:nvSpPr>
        <p:spPr bwMode="auto">
          <a:xfrm>
            <a:off x="446856" y="1340768"/>
            <a:ext cx="477321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1" lang="en-US" altLang="ja-JP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Fine position/timing resolution, high rate capability, … those basic properties are same as other type of MPGDs.</a:t>
            </a:r>
          </a:p>
          <a:p>
            <a:pPr marL="365125" marR="0" lvl="0" indent="-255588" algn="l" defTabSz="914400" rtl="0" eaLnBrk="0" fontAlgn="base" latinLnBrk="0" hangingPunct="0">
              <a:lnSpc>
                <a:spcPct val="100000"/>
              </a:lnSpc>
              <a:spcBef>
                <a:spcPts val="400"/>
              </a:spcBef>
              <a:spcAft>
                <a:spcPct val="0"/>
              </a:spcAft>
              <a:buClr>
                <a:schemeClr val="accent1"/>
              </a:buClr>
              <a:buSzPct val="68000"/>
              <a:buFont typeface="Wingdings 3" pitchFamily="18" charset="2"/>
              <a:buChar char=""/>
              <a:tabLst/>
              <a:defRPr/>
            </a:pPr>
            <a:r>
              <a:rPr kumimoji="1" lang="en-US" altLang="ja-JP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has </a:t>
            </a:r>
            <a:r>
              <a:rPr kumimoji="1" lang="en-US" altLang="ja-JP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floating structures </a:t>
            </a:r>
            <a:r>
              <a:rPr kumimoji="1" lang="en-US" altLang="ja-JP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(wire, foil, mesh…).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important properties for making seamless large detector.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tabLst/>
              <a:defRPr/>
            </a:pPr>
            <a:r>
              <a:rPr kumimoji="1" lang="en-US" altLang="ja-JP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Almost all production processes are commercially available. (PCB / FPC production process )</a:t>
            </a:r>
          </a:p>
          <a:p>
            <a:pPr marL="620713" marR="0" lvl="1" indent="-228600" algn="l" defTabSz="914400" rtl="0" eaLnBrk="0" fontAlgn="base" latinLnBrk="0" hangingPunct="0">
              <a:lnSpc>
                <a:spcPct val="100000"/>
              </a:lnSpc>
              <a:spcBef>
                <a:spcPts val="325"/>
              </a:spcBef>
              <a:spcAft>
                <a:spcPct val="0"/>
              </a:spcAft>
              <a:buClr>
                <a:schemeClr val="accent1"/>
              </a:buClr>
              <a:buSzTx/>
              <a:buFont typeface="Verdana" pitchFamily="34" charset="0"/>
              <a:buChar char="◦"/>
              <a:tabLst/>
              <a:defRPr/>
            </a:pPr>
            <a:endParaRPr kumimoji="1" lang="en-US" altLang="ja-JP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グループ化 9"/>
          <p:cNvGrpSpPr>
            <a:grpSpLocks noChangeAspect="1"/>
          </p:cNvGrpSpPr>
          <p:nvPr/>
        </p:nvGrpSpPr>
        <p:grpSpPr>
          <a:xfrm>
            <a:off x="5004048" y="764704"/>
            <a:ext cx="3862847" cy="3293330"/>
            <a:chOff x="958375" y="277818"/>
            <a:chExt cx="7725693" cy="6586660"/>
          </a:xfrm>
        </p:grpSpPr>
        <p:grpSp>
          <p:nvGrpSpPr>
            <p:cNvPr id="11" name="グループ化 194"/>
            <p:cNvGrpSpPr/>
            <p:nvPr/>
          </p:nvGrpSpPr>
          <p:grpSpPr>
            <a:xfrm rot="18811902">
              <a:off x="6282418" y="2503979"/>
              <a:ext cx="1080120" cy="216024"/>
              <a:chOff x="5076056" y="5661248"/>
              <a:chExt cx="1080120" cy="216024"/>
            </a:xfrm>
          </p:grpSpPr>
          <p:cxnSp>
            <p:nvCxnSpPr>
              <p:cNvPr id="144" name="直線コネクタ 143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二等辺三角形 147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149" name="直線コネクタ 148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グループ化 201"/>
            <p:cNvGrpSpPr/>
            <p:nvPr/>
          </p:nvGrpSpPr>
          <p:grpSpPr>
            <a:xfrm>
              <a:off x="958375" y="2948955"/>
              <a:ext cx="6543716" cy="3183049"/>
              <a:chOff x="1495385" y="1300153"/>
              <a:chExt cx="6543716" cy="3183049"/>
            </a:xfrm>
          </p:grpSpPr>
          <p:grpSp>
            <p:nvGrpSpPr>
              <p:cNvPr id="65" name="グループ化 528"/>
              <p:cNvGrpSpPr/>
              <p:nvPr/>
            </p:nvGrpSpPr>
            <p:grpSpPr>
              <a:xfrm>
                <a:off x="1495385" y="2239977"/>
                <a:ext cx="6443702" cy="2243225"/>
                <a:chOff x="1495385" y="1387400"/>
                <a:chExt cx="6443702" cy="2243225"/>
              </a:xfrm>
            </p:grpSpPr>
            <p:sp>
              <p:nvSpPr>
                <p:cNvPr id="139" name="直方体 138"/>
                <p:cNvSpPr/>
                <p:nvPr/>
              </p:nvSpPr>
              <p:spPr>
                <a:xfrm>
                  <a:off x="1762128" y="2901949"/>
                  <a:ext cx="4662487" cy="447675"/>
                </a:xfrm>
                <a:prstGeom prst="cube">
                  <a:avLst>
                    <a:gd name="adj" fmla="val 87766"/>
                  </a:avLst>
                </a:prstGeom>
                <a:solidFill>
                  <a:srgbClr val="9E3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0" name="直方体 139"/>
                <p:cNvSpPr/>
                <p:nvPr/>
              </p:nvSpPr>
              <p:spPr>
                <a:xfrm>
                  <a:off x="2262188" y="2401813"/>
                  <a:ext cx="4662487" cy="447675"/>
                </a:xfrm>
                <a:prstGeom prst="cube">
                  <a:avLst>
                    <a:gd name="adj" fmla="val 87766"/>
                  </a:avLst>
                </a:prstGeom>
                <a:solidFill>
                  <a:srgbClr val="9E3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1" name="直方体 140"/>
                <p:cNvSpPr/>
                <p:nvPr/>
              </p:nvSpPr>
              <p:spPr>
                <a:xfrm>
                  <a:off x="2771775" y="1896989"/>
                  <a:ext cx="4662487" cy="447675"/>
                </a:xfrm>
                <a:prstGeom prst="cube">
                  <a:avLst>
                    <a:gd name="adj" fmla="val 87766"/>
                  </a:avLst>
                </a:prstGeom>
                <a:solidFill>
                  <a:srgbClr val="9E3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2" name="直方体 141"/>
                <p:cNvSpPr/>
                <p:nvPr/>
              </p:nvSpPr>
              <p:spPr>
                <a:xfrm>
                  <a:off x="3276600" y="1387400"/>
                  <a:ext cx="4662487" cy="447675"/>
                </a:xfrm>
                <a:prstGeom prst="cube">
                  <a:avLst>
                    <a:gd name="adj" fmla="val 87766"/>
                  </a:avLst>
                </a:prstGeom>
                <a:solidFill>
                  <a:srgbClr val="9E3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143" name="直方体 142"/>
                <p:cNvSpPr/>
                <p:nvPr/>
              </p:nvSpPr>
              <p:spPr>
                <a:xfrm>
                  <a:off x="1495385" y="3400455"/>
                  <a:ext cx="4448188" cy="230170"/>
                </a:xfrm>
                <a:prstGeom prst="cube">
                  <a:avLst>
                    <a:gd name="adj" fmla="val 75352"/>
                  </a:avLst>
                </a:prstGeom>
                <a:solidFill>
                  <a:srgbClr val="9E3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</p:grpSp>
          <p:grpSp>
            <p:nvGrpSpPr>
              <p:cNvPr id="66" name="グループ化 520"/>
              <p:cNvGrpSpPr/>
              <p:nvPr/>
            </p:nvGrpSpPr>
            <p:grpSpPr>
              <a:xfrm>
                <a:off x="1509713" y="1300153"/>
                <a:ext cx="6529388" cy="3181369"/>
                <a:chOff x="200025" y="1695433"/>
                <a:chExt cx="6529388" cy="3181369"/>
              </a:xfrm>
            </p:grpSpPr>
            <p:sp>
              <p:nvSpPr>
                <p:cNvPr id="67" name="フローチャート : 磁気ディスク 66"/>
                <p:cNvSpPr/>
                <p:nvPr/>
              </p:nvSpPr>
              <p:spPr>
                <a:xfrm>
                  <a:off x="1498599" y="4138684"/>
                  <a:ext cx="323850" cy="266699"/>
                </a:xfrm>
                <a:prstGeom prst="flowChartMagneticDisk">
                  <a:avLst/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68" name="フローチャート : 磁気ディスク 67"/>
                <p:cNvSpPr/>
                <p:nvPr/>
              </p:nvSpPr>
              <p:spPr>
                <a:xfrm>
                  <a:off x="3737193" y="4148194"/>
                  <a:ext cx="323850" cy="266699"/>
                </a:xfrm>
                <a:prstGeom prst="flowChartMagneticDisk">
                  <a:avLst/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69" name="直方体 68"/>
                <p:cNvSpPr/>
                <p:nvPr/>
              </p:nvSpPr>
              <p:spPr>
                <a:xfrm>
                  <a:off x="200025" y="1738315"/>
                  <a:ext cx="6529388" cy="2514600"/>
                </a:xfrm>
                <a:prstGeom prst="cube">
                  <a:avLst>
                    <a:gd name="adj" fmla="val 91490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70" name="平行四辺形 69"/>
                <p:cNvSpPr/>
                <p:nvPr/>
              </p:nvSpPr>
              <p:spPr>
                <a:xfrm>
                  <a:off x="204787" y="1738314"/>
                  <a:ext cx="6519861" cy="2300287"/>
                </a:xfrm>
                <a:prstGeom prst="parallelogram">
                  <a:avLst>
                    <a:gd name="adj" fmla="val 100155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grpSp>
              <p:nvGrpSpPr>
                <p:cNvPr id="71" name="グループ化 409"/>
                <p:cNvGrpSpPr/>
                <p:nvPr/>
              </p:nvGrpSpPr>
              <p:grpSpPr>
                <a:xfrm>
                  <a:off x="200851" y="1695449"/>
                  <a:ext cx="4278574" cy="3181353"/>
                  <a:chOff x="200851" y="1704975"/>
                  <a:chExt cx="4278574" cy="3181353"/>
                </a:xfrm>
              </p:grpSpPr>
              <p:sp>
                <p:nvSpPr>
                  <p:cNvPr id="106" name="直方体 105"/>
                  <p:cNvSpPr/>
                  <p:nvPr/>
                </p:nvSpPr>
                <p:spPr>
                  <a:xfrm>
                    <a:off x="200853" y="1704975"/>
                    <a:ext cx="4278572" cy="2343151"/>
                  </a:xfrm>
                  <a:prstGeom prst="cube">
                    <a:avLst>
                      <a:gd name="adj" fmla="val 98364"/>
                    </a:avLst>
                  </a:pr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107" name="AutoShape 426"/>
                  <p:cNvSpPr>
                    <a:spLocks noChangeArrowheads="1"/>
                  </p:cNvSpPr>
                  <p:nvPr/>
                </p:nvSpPr>
                <p:spPr bwMode="auto">
                  <a:xfrm>
                    <a:off x="200851" y="1706547"/>
                    <a:ext cx="4275899" cy="2297317"/>
                  </a:xfrm>
                  <a:prstGeom prst="parallelogram">
                    <a:avLst>
                      <a:gd name="adj" fmla="val 99943"/>
                    </a:avLst>
                  </a:prstGeom>
                  <a:solidFill>
                    <a:srgbClr val="00CC66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108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996489" y="3337090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135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36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37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38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109" name="グループ化 398"/>
                  <p:cNvGrpSpPr>
                    <a:grpSpLocks noChangeAspect="1"/>
                  </p:cNvGrpSpPr>
                  <p:nvPr/>
                </p:nvGrpSpPr>
                <p:grpSpPr>
                  <a:xfrm>
                    <a:off x="484578" y="3837017"/>
                    <a:ext cx="1314456" cy="368492"/>
                    <a:chOff x="5143504" y="1214422"/>
                    <a:chExt cx="2857520" cy="1019003"/>
                  </a:xfrm>
                </p:grpSpPr>
                <p:grpSp>
                  <p:nvGrpSpPr>
                    <p:cNvPr id="126" name="グループ化 311"/>
                    <p:cNvGrpSpPr/>
                    <p:nvPr/>
                  </p:nvGrpSpPr>
                  <p:grpSpPr>
                    <a:xfrm>
                      <a:off x="5143504" y="1214422"/>
                      <a:ext cx="2857520" cy="928694"/>
                      <a:chOff x="5143504" y="1214422"/>
                      <a:chExt cx="2857520" cy="928694"/>
                    </a:xfrm>
                  </p:grpSpPr>
                  <p:sp>
                    <p:nvSpPr>
                      <p:cNvPr id="133" name="円弧 132"/>
                      <p:cNvSpPr/>
                      <p:nvPr/>
                    </p:nvSpPr>
                    <p:spPr>
                      <a:xfrm>
                        <a:off x="5143504" y="1214422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9249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弧 133"/>
                      <p:cNvSpPr/>
                      <p:nvPr/>
                    </p:nvSpPr>
                    <p:spPr>
                      <a:xfrm flipH="1">
                        <a:off x="5143504" y="1214422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9249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7" name="グループ化 312"/>
                    <p:cNvGrpSpPr/>
                    <p:nvPr/>
                  </p:nvGrpSpPr>
                  <p:grpSpPr>
                    <a:xfrm>
                      <a:off x="5143504" y="1304731"/>
                      <a:ext cx="2857520" cy="928694"/>
                      <a:chOff x="5143504" y="1233293"/>
                      <a:chExt cx="2857520" cy="928694"/>
                    </a:xfrm>
                  </p:grpSpPr>
                  <p:sp>
                    <p:nvSpPr>
                      <p:cNvPr id="131" name="円弧 130"/>
                      <p:cNvSpPr/>
                      <p:nvPr/>
                    </p:nvSpPr>
                    <p:spPr>
                      <a:xfrm>
                        <a:off x="5143504" y="1233293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FFFF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2" name="円弧 131"/>
                      <p:cNvSpPr/>
                      <p:nvPr/>
                    </p:nvSpPr>
                    <p:spPr>
                      <a:xfrm flipH="1">
                        <a:off x="5143504" y="1233293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FFFF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28" name="グループ化 315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6194452" y="1593597"/>
                      <a:ext cx="714380" cy="282670"/>
                      <a:chOff x="5143504" y="1321461"/>
                      <a:chExt cx="2857520" cy="1130674"/>
                    </a:xfrm>
                    <a:solidFill>
                      <a:srgbClr val="CC6600"/>
                    </a:solidFill>
                  </p:grpSpPr>
                  <p:sp>
                    <p:nvSpPr>
                      <p:cNvPr id="129" name="円弧 128"/>
                      <p:cNvSpPr/>
                      <p:nvPr/>
                    </p:nvSpPr>
                    <p:spPr>
                      <a:xfrm>
                        <a:off x="5143504" y="1321461"/>
                        <a:ext cx="2857520" cy="113067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grpFill/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0" name="円弧 129"/>
                      <p:cNvSpPr/>
                      <p:nvPr/>
                    </p:nvSpPr>
                    <p:spPr>
                      <a:xfrm flipH="1">
                        <a:off x="5143504" y="1321461"/>
                        <a:ext cx="2857520" cy="113067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grpFill/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110" name="正方形/長方形 20"/>
                  <p:cNvSpPr/>
                  <p:nvPr/>
                </p:nvSpPr>
                <p:spPr>
                  <a:xfrm>
                    <a:off x="968969" y="4029188"/>
                    <a:ext cx="328612" cy="857140"/>
                  </a:xfrm>
                  <a:prstGeom prst="rect">
                    <a:avLst/>
                  </a:prstGeom>
                  <a:solidFill>
                    <a:srgbClr val="924900"/>
                  </a:solidFill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1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1490089" y="2834386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122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3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4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5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112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1997337" y="2324858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118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9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0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21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113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2504585" y="1822154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114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5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6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17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  <p:grpSp>
              <p:nvGrpSpPr>
                <p:cNvPr id="72" name="グループ化 484"/>
                <p:cNvGrpSpPr/>
                <p:nvPr/>
              </p:nvGrpSpPr>
              <p:grpSpPr>
                <a:xfrm>
                  <a:off x="2443988" y="1695433"/>
                  <a:ext cx="4278574" cy="3181353"/>
                  <a:chOff x="200851" y="1704975"/>
                  <a:chExt cx="4278574" cy="3181353"/>
                </a:xfrm>
              </p:grpSpPr>
              <p:sp>
                <p:nvSpPr>
                  <p:cNvPr id="73" name="直方体 72"/>
                  <p:cNvSpPr/>
                  <p:nvPr/>
                </p:nvSpPr>
                <p:spPr>
                  <a:xfrm>
                    <a:off x="200853" y="1704975"/>
                    <a:ext cx="4278572" cy="2343151"/>
                  </a:xfrm>
                  <a:prstGeom prst="cube">
                    <a:avLst>
                      <a:gd name="adj" fmla="val 98364"/>
                    </a:avLst>
                  </a:pr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74" name="AutoShape 426"/>
                  <p:cNvSpPr>
                    <a:spLocks noChangeArrowheads="1"/>
                  </p:cNvSpPr>
                  <p:nvPr/>
                </p:nvSpPr>
                <p:spPr bwMode="auto">
                  <a:xfrm>
                    <a:off x="200851" y="1706547"/>
                    <a:ext cx="4275899" cy="2297317"/>
                  </a:xfrm>
                  <a:prstGeom prst="parallelogram">
                    <a:avLst>
                      <a:gd name="adj" fmla="val 99943"/>
                    </a:avLst>
                  </a:prstGeom>
                  <a:solidFill>
                    <a:srgbClr val="00CC66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grpSp>
                <p:nvGrpSpPr>
                  <p:cNvPr id="75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996489" y="3337090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102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3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4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105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76" name="グループ化 398"/>
                  <p:cNvGrpSpPr>
                    <a:grpSpLocks noChangeAspect="1"/>
                  </p:cNvGrpSpPr>
                  <p:nvPr/>
                </p:nvGrpSpPr>
                <p:grpSpPr>
                  <a:xfrm>
                    <a:off x="484578" y="3837017"/>
                    <a:ext cx="1314456" cy="368492"/>
                    <a:chOff x="5143504" y="1214422"/>
                    <a:chExt cx="2857520" cy="1019003"/>
                  </a:xfrm>
                </p:grpSpPr>
                <p:grpSp>
                  <p:nvGrpSpPr>
                    <p:cNvPr id="93" name="グループ化 311"/>
                    <p:cNvGrpSpPr/>
                    <p:nvPr/>
                  </p:nvGrpSpPr>
                  <p:grpSpPr>
                    <a:xfrm>
                      <a:off x="5143504" y="1214422"/>
                      <a:ext cx="2857520" cy="928694"/>
                      <a:chOff x="5143504" y="1214422"/>
                      <a:chExt cx="2857520" cy="928694"/>
                    </a:xfrm>
                  </p:grpSpPr>
                  <p:sp>
                    <p:nvSpPr>
                      <p:cNvPr id="100" name="円弧 99"/>
                      <p:cNvSpPr/>
                      <p:nvPr/>
                    </p:nvSpPr>
                    <p:spPr>
                      <a:xfrm>
                        <a:off x="5143504" y="1214422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9249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01" name="円弧 100"/>
                      <p:cNvSpPr/>
                      <p:nvPr/>
                    </p:nvSpPr>
                    <p:spPr>
                      <a:xfrm flipH="1">
                        <a:off x="5143504" y="1214422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9249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4" name="グループ化 312"/>
                    <p:cNvGrpSpPr/>
                    <p:nvPr/>
                  </p:nvGrpSpPr>
                  <p:grpSpPr>
                    <a:xfrm>
                      <a:off x="5143504" y="1304731"/>
                      <a:ext cx="2857520" cy="928694"/>
                      <a:chOff x="5143504" y="1233293"/>
                      <a:chExt cx="2857520" cy="928694"/>
                    </a:xfrm>
                  </p:grpSpPr>
                  <p:sp>
                    <p:nvSpPr>
                      <p:cNvPr id="98" name="円弧 97"/>
                      <p:cNvSpPr/>
                      <p:nvPr/>
                    </p:nvSpPr>
                    <p:spPr>
                      <a:xfrm>
                        <a:off x="5143504" y="1233293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FFFF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9" name="円弧 98"/>
                      <p:cNvSpPr/>
                      <p:nvPr/>
                    </p:nvSpPr>
                    <p:spPr>
                      <a:xfrm flipH="1">
                        <a:off x="5143504" y="1233293"/>
                        <a:ext cx="2857520" cy="92869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solidFill>
                        <a:srgbClr val="FFFF00"/>
                      </a:solidFill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5" name="グループ化 315"/>
                    <p:cNvGrpSpPr>
                      <a:grpSpLocks noChangeAspect="1"/>
                    </p:cNvGrpSpPr>
                    <p:nvPr/>
                  </p:nvGrpSpPr>
                  <p:grpSpPr>
                    <a:xfrm>
                      <a:off x="6194452" y="1593597"/>
                      <a:ext cx="714380" cy="282670"/>
                      <a:chOff x="5143504" y="1321461"/>
                      <a:chExt cx="2857520" cy="1130674"/>
                    </a:xfrm>
                    <a:solidFill>
                      <a:srgbClr val="CC6600"/>
                    </a:solidFill>
                  </p:grpSpPr>
                  <p:sp>
                    <p:nvSpPr>
                      <p:cNvPr id="96" name="円弧 95"/>
                      <p:cNvSpPr/>
                      <p:nvPr/>
                    </p:nvSpPr>
                    <p:spPr>
                      <a:xfrm>
                        <a:off x="5143504" y="1321461"/>
                        <a:ext cx="2857520" cy="113067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grpFill/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" name="円弧 96"/>
                      <p:cNvSpPr/>
                      <p:nvPr/>
                    </p:nvSpPr>
                    <p:spPr>
                      <a:xfrm flipH="1">
                        <a:off x="5143504" y="1321461"/>
                        <a:ext cx="2857520" cy="1130674"/>
                      </a:xfrm>
                      <a:prstGeom prst="arc">
                        <a:avLst>
                          <a:gd name="adj1" fmla="val 16200000"/>
                          <a:gd name="adj2" fmla="val 0"/>
                        </a:avLst>
                      </a:prstGeom>
                      <a:grpFill/>
                      <a:ln w="9525" cap="flat" cmpd="sng" algn="ctr">
                        <a:solidFill>
                          <a:srgbClr val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1" lang="ja-JP" altLang="en-US" sz="10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</p:grpSp>
              <p:sp>
                <p:nvSpPr>
                  <p:cNvPr id="77" name="正方形/長方形 20"/>
                  <p:cNvSpPr/>
                  <p:nvPr/>
                </p:nvSpPr>
                <p:spPr>
                  <a:xfrm>
                    <a:off x="968969" y="4029188"/>
                    <a:ext cx="328612" cy="857140"/>
                  </a:xfrm>
                  <a:prstGeom prst="rect">
                    <a:avLst/>
                  </a:prstGeom>
                  <a:solidFill>
                    <a:srgbClr val="924900"/>
                  </a:solidFill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78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1490089" y="2834386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89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0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1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92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79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1997337" y="2324858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85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6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7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8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grpSp>
                <p:nvGrpSpPr>
                  <p:cNvPr id="80" name="グループ化 385"/>
                  <p:cNvGrpSpPr>
                    <a:grpSpLocks noChangeAspect="1"/>
                  </p:cNvGrpSpPr>
                  <p:nvPr/>
                </p:nvGrpSpPr>
                <p:grpSpPr>
                  <a:xfrm>
                    <a:off x="2504585" y="1822154"/>
                    <a:ext cx="1326280" cy="366864"/>
                    <a:chOff x="2071670" y="2000240"/>
                    <a:chExt cx="2883226" cy="994231"/>
                  </a:xfrm>
                </p:grpSpPr>
                <p:sp>
                  <p:nvSpPr>
                    <p:cNvPr id="81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00240"/>
                      <a:ext cx="2883226" cy="904300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2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2071670" y="2090171"/>
                      <a:ext cx="2883226" cy="904300"/>
                    </a:xfrm>
                    <a:prstGeom prst="ellipse">
                      <a:avLst/>
                    </a:prstGeom>
                    <a:solidFill>
                      <a:srgbClr val="FFFF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3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49662" y="2411720"/>
                      <a:ext cx="722793" cy="280949"/>
                    </a:xfrm>
                    <a:prstGeom prst="ellipse">
                      <a:avLst/>
                    </a:prstGeom>
                    <a:solidFill>
                      <a:srgbClr val="9249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84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3158075" y="2320441"/>
                      <a:ext cx="722793" cy="280949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</p:grpSp>
          </p:grpSp>
        </p:grpSp>
        <p:grpSp>
          <p:nvGrpSpPr>
            <p:cNvPr id="13" name="グループ化 281"/>
            <p:cNvGrpSpPr/>
            <p:nvPr/>
          </p:nvGrpSpPr>
          <p:grpSpPr>
            <a:xfrm>
              <a:off x="5292079" y="5297286"/>
              <a:ext cx="1643091" cy="818695"/>
              <a:chOff x="5076056" y="5616423"/>
              <a:chExt cx="2075484" cy="818695"/>
            </a:xfrm>
          </p:grpSpPr>
          <p:cxnSp>
            <p:nvCxnSpPr>
              <p:cNvPr id="60" name="直線コネクタ 59"/>
              <p:cNvCxnSpPr/>
              <p:nvPr/>
            </p:nvCxnSpPr>
            <p:spPr>
              <a:xfrm>
                <a:off x="5076056" y="5616423"/>
                <a:ext cx="172819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直線コネクタ 60"/>
              <p:cNvCxnSpPr/>
              <p:nvPr/>
            </p:nvCxnSpPr>
            <p:spPr>
              <a:xfrm>
                <a:off x="5076056" y="6435118"/>
                <a:ext cx="172819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直線矢印コネクタ 61"/>
              <p:cNvCxnSpPr/>
              <p:nvPr/>
            </p:nvCxnSpPr>
            <p:spPr>
              <a:xfrm>
                <a:off x="6224167" y="5616423"/>
                <a:ext cx="0" cy="28803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テキスト ボックス 62"/>
              <p:cNvSpPr txBox="1"/>
              <p:nvPr/>
            </p:nvSpPr>
            <p:spPr>
              <a:xfrm>
                <a:off x="5595648" y="5805265"/>
                <a:ext cx="1555892" cy="5232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>
                    <a:latin typeface="Times New Roman" pitchFamily="18" charset="0"/>
                    <a:cs typeface="Times New Roman" pitchFamily="18" charset="0"/>
                  </a:rPr>
                  <a:t>1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64" name="直線矢印コネクタ 63"/>
              <p:cNvCxnSpPr/>
              <p:nvPr/>
            </p:nvCxnSpPr>
            <p:spPr>
              <a:xfrm>
                <a:off x="6224167" y="6138409"/>
                <a:ext cx="0" cy="288032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グループ化 287"/>
            <p:cNvGrpSpPr/>
            <p:nvPr/>
          </p:nvGrpSpPr>
          <p:grpSpPr>
            <a:xfrm>
              <a:off x="5868144" y="3253879"/>
              <a:ext cx="2815924" cy="585936"/>
              <a:chOff x="5652120" y="3573016"/>
              <a:chExt cx="2815924" cy="585936"/>
            </a:xfrm>
          </p:grpSpPr>
          <p:cxnSp>
            <p:nvCxnSpPr>
              <p:cNvPr id="55" name="直線コネクタ 54"/>
              <p:cNvCxnSpPr/>
              <p:nvPr/>
            </p:nvCxnSpPr>
            <p:spPr>
              <a:xfrm>
                <a:off x="6156176" y="3573016"/>
                <a:ext cx="172819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>
                <a:off x="5652120" y="4077072"/>
                <a:ext cx="172819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テキスト ボックス 56"/>
              <p:cNvSpPr txBox="1"/>
              <p:nvPr/>
            </p:nvSpPr>
            <p:spPr>
              <a:xfrm>
                <a:off x="7236296" y="3635732"/>
                <a:ext cx="123174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400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8" name="直線矢印コネクタ 57"/>
              <p:cNvCxnSpPr/>
              <p:nvPr/>
            </p:nvCxnSpPr>
            <p:spPr>
              <a:xfrm flipH="1">
                <a:off x="7020272" y="3933056"/>
                <a:ext cx="144016" cy="14401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non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直線矢印コネクタ 58"/>
              <p:cNvCxnSpPr/>
              <p:nvPr/>
            </p:nvCxnSpPr>
            <p:spPr>
              <a:xfrm flipH="1">
                <a:off x="7380312" y="3573016"/>
                <a:ext cx="144016" cy="144016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" name="グループ化 293"/>
            <p:cNvGrpSpPr/>
            <p:nvPr/>
          </p:nvGrpSpPr>
          <p:grpSpPr>
            <a:xfrm>
              <a:off x="3941858" y="2573869"/>
              <a:ext cx="2250466" cy="576064"/>
              <a:chOff x="3725834" y="2893006"/>
              <a:chExt cx="2250466" cy="576064"/>
            </a:xfrm>
          </p:grpSpPr>
          <p:cxnSp>
            <p:nvCxnSpPr>
              <p:cNvPr id="50" name="直線コネクタ 49"/>
              <p:cNvCxnSpPr/>
              <p:nvPr/>
            </p:nvCxnSpPr>
            <p:spPr>
              <a:xfrm>
                <a:off x="3725834" y="2893006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線矢印コネクタ 50"/>
              <p:cNvCxnSpPr/>
              <p:nvPr/>
            </p:nvCxnSpPr>
            <p:spPr>
              <a:xfrm flipH="1">
                <a:off x="5256220" y="3109030"/>
                <a:ext cx="72008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テキスト ボックス 51"/>
              <p:cNvSpPr txBox="1"/>
              <p:nvPr/>
            </p:nvSpPr>
            <p:spPr>
              <a:xfrm>
                <a:off x="4364942" y="2898050"/>
                <a:ext cx="123174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53" name="直線コネクタ 52"/>
              <p:cNvCxnSpPr/>
              <p:nvPr/>
            </p:nvCxnSpPr>
            <p:spPr>
              <a:xfrm>
                <a:off x="5976300" y="2893006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矢印コネクタ 53"/>
              <p:cNvCxnSpPr/>
              <p:nvPr/>
            </p:nvCxnSpPr>
            <p:spPr>
              <a:xfrm>
                <a:off x="3725834" y="3109030"/>
                <a:ext cx="72008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グループ化 299"/>
            <p:cNvGrpSpPr/>
            <p:nvPr/>
          </p:nvGrpSpPr>
          <p:grpSpPr>
            <a:xfrm>
              <a:off x="3743764" y="6174269"/>
              <a:ext cx="1090684" cy="690209"/>
              <a:chOff x="3743764" y="4653136"/>
              <a:chExt cx="1090684" cy="690209"/>
            </a:xfrm>
          </p:grpSpPr>
          <p:cxnSp>
            <p:nvCxnSpPr>
              <p:cNvPr id="45" name="直線コネクタ 44"/>
              <p:cNvCxnSpPr/>
              <p:nvPr/>
            </p:nvCxnSpPr>
            <p:spPr>
              <a:xfrm>
                <a:off x="3978006" y="4653136"/>
                <a:ext cx="0" cy="28803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線矢印コネクタ 45"/>
              <p:cNvCxnSpPr/>
              <p:nvPr/>
            </p:nvCxnSpPr>
            <p:spPr>
              <a:xfrm flipH="1">
                <a:off x="3761982" y="4797152"/>
                <a:ext cx="21602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テキスト ボックス 46"/>
              <p:cNvSpPr txBox="1"/>
              <p:nvPr/>
            </p:nvSpPr>
            <p:spPr>
              <a:xfrm>
                <a:off x="3743764" y="4820126"/>
                <a:ext cx="1090684" cy="5232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48" name="直線コネクタ 47"/>
              <p:cNvCxnSpPr/>
              <p:nvPr/>
            </p:nvCxnSpPr>
            <p:spPr>
              <a:xfrm>
                <a:off x="4310863" y="4653136"/>
                <a:ext cx="0" cy="28803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直線矢印コネクタ 48"/>
              <p:cNvCxnSpPr/>
              <p:nvPr/>
            </p:nvCxnSpPr>
            <p:spPr>
              <a:xfrm>
                <a:off x="4310863" y="4797152"/>
                <a:ext cx="21602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7" name="直線コネクタ 16"/>
            <p:cNvCxnSpPr/>
            <p:nvPr/>
          </p:nvCxnSpPr>
          <p:spPr>
            <a:xfrm>
              <a:off x="971600" y="5310173"/>
              <a:ext cx="0" cy="586655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/>
            <p:cNvCxnSpPr/>
            <p:nvPr/>
          </p:nvCxnSpPr>
          <p:spPr>
            <a:xfrm>
              <a:off x="2060575" y="3653989"/>
              <a:ext cx="855241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/>
            <p:cNvCxnSpPr/>
            <p:nvPr/>
          </p:nvCxnSpPr>
          <p:spPr>
            <a:xfrm>
              <a:off x="2195736" y="3149933"/>
              <a:ext cx="792088" cy="28803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/>
            <p:cNvSpPr txBox="1"/>
            <p:nvPr/>
          </p:nvSpPr>
          <p:spPr>
            <a:xfrm>
              <a:off x="1513757" y="3325888"/>
              <a:ext cx="112274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Anode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657773" y="2821832"/>
              <a:ext cx="1308692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Cathode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2" name="直線コネクタ 21"/>
            <p:cNvCxnSpPr/>
            <p:nvPr/>
          </p:nvCxnSpPr>
          <p:spPr>
            <a:xfrm>
              <a:off x="5202142" y="5310173"/>
              <a:ext cx="0" cy="586655"/>
            </a:xfrm>
            <a:prstGeom prst="line">
              <a:avLst/>
            </a:prstGeom>
            <a:ln w="9525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グループ化 311"/>
            <p:cNvGrpSpPr/>
            <p:nvPr/>
          </p:nvGrpSpPr>
          <p:grpSpPr>
            <a:xfrm>
              <a:off x="7236296" y="4014029"/>
              <a:ext cx="1080120" cy="216024"/>
              <a:chOff x="5076056" y="5661248"/>
              <a:chExt cx="1080120" cy="216024"/>
            </a:xfrm>
          </p:grpSpPr>
          <p:cxnSp>
            <p:nvCxnSpPr>
              <p:cNvPr id="39" name="直線コネクタ 38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線コネクタ 39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線コネクタ 40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線コネクタ 41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二等辺三角形 42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44" name="直線コネクタ 43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化 318"/>
            <p:cNvGrpSpPr/>
            <p:nvPr/>
          </p:nvGrpSpPr>
          <p:grpSpPr>
            <a:xfrm>
              <a:off x="6732240" y="4518085"/>
              <a:ext cx="1080120" cy="216024"/>
              <a:chOff x="5076056" y="5661248"/>
              <a:chExt cx="1080120" cy="216024"/>
            </a:xfrm>
          </p:grpSpPr>
          <p:cxnSp>
            <p:nvCxnSpPr>
              <p:cNvPr id="33" name="直線コネクタ 32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線コネクタ 33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線コネクタ 34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線コネクタ 35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二等辺三角形 36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38" name="直線コネクタ 37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グループ化 325"/>
            <p:cNvGrpSpPr/>
            <p:nvPr/>
          </p:nvGrpSpPr>
          <p:grpSpPr>
            <a:xfrm>
              <a:off x="6228184" y="5022141"/>
              <a:ext cx="1080120" cy="216024"/>
              <a:chOff x="5076056" y="5661248"/>
              <a:chExt cx="1080120" cy="216024"/>
            </a:xfrm>
          </p:grpSpPr>
          <p:cxnSp>
            <p:nvCxnSpPr>
              <p:cNvPr id="27" name="直線コネクタ 26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線コネクタ 27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線コネクタ 28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線コネクタ 29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二等辺三角形 30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32" name="直線コネクタ 31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平行四辺形 25"/>
            <p:cNvSpPr/>
            <p:nvPr/>
          </p:nvSpPr>
          <p:spPr>
            <a:xfrm>
              <a:off x="971600" y="277818"/>
              <a:ext cx="7344816" cy="2300287"/>
            </a:xfrm>
            <a:prstGeom prst="parallelogram">
              <a:avLst>
                <a:gd name="adj" fmla="val 100155"/>
              </a:avLst>
            </a:prstGeom>
            <a:gradFill>
              <a:gsLst>
                <a:gs pos="16000">
                  <a:schemeClr val="bg1"/>
                </a:gs>
                <a:gs pos="35000">
                  <a:srgbClr val="00C0C0"/>
                </a:gs>
                <a:gs pos="50000">
                  <a:schemeClr val="bg1"/>
                </a:gs>
                <a:gs pos="65000">
                  <a:srgbClr val="00C0C0"/>
                </a:gs>
                <a:gs pos="86000">
                  <a:schemeClr val="bg1"/>
                </a:gs>
              </a:gsLst>
              <a:lin ang="270000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Drift plane</a:t>
              </a:r>
              <a:endParaRPr kumimoji="1" lang="ja-JP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Properties of the </a:t>
            </a:r>
            <a:r>
              <a:rPr lang="el-GR" altLang="ja-JP" dirty="0" smtClean="0"/>
              <a:t>μ</a:t>
            </a:r>
            <a:r>
              <a:rPr lang="en-US" altLang="ja-JP" dirty="0" smtClean="0"/>
              <a:t>-PIC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59"/>
          <p:cNvGrpSpPr>
            <a:grpSpLocks/>
          </p:cNvGrpSpPr>
          <p:nvPr/>
        </p:nvGrpSpPr>
        <p:grpSpPr bwMode="auto">
          <a:xfrm>
            <a:off x="5291386" y="4418285"/>
            <a:ext cx="3313062" cy="882923"/>
            <a:chOff x="4658855" y="4597705"/>
            <a:chExt cx="2735262" cy="793750"/>
          </a:xfrm>
        </p:grpSpPr>
        <p:sp>
          <p:nvSpPr>
            <p:cNvPr id="9" name="Rectangle 31"/>
            <p:cNvSpPr>
              <a:spLocks noChangeArrowheads="1"/>
            </p:cNvSpPr>
            <p:nvPr/>
          </p:nvSpPr>
          <p:spPr bwMode="auto">
            <a:xfrm>
              <a:off x="4658855" y="4813605"/>
              <a:ext cx="2735262" cy="28733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0" name="Rectangle 34"/>
            <p:cNvSpPr>
              <a:spLocks noChangeArrowheads="1"/>
            </p:cNvSpPr>
            <p:nvPr/>
          </p:nvSpPr>
          <p:spPr bwMode="auto">
            <a:xfrm>
              <a:off x="4874755" y="4889557"/>
              <a:ext cx="576262" cy="6985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1" name="Rectangle 36"/>
            <p:cNvSpPr>
              <a:spLocks noChangeArrowheads="1"/>
            </p:cNvSpPr>
            <p:nvPr/>
          </p:nvSpPr>
          <p:spPr bwMode="auto">
            <a:xfrm>
              <a:off x="6530517" y="4887970"/>
              <a:ext cx="576263" cy="69850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2" name="Rectangle 42"/>
            <p:cNvSpPr>
              <a:spLocks noChangeArrowheads="1"/>
            </p:cNvSpPr>
            <p:nvPr/>
          </p:nvSpPr>
          <p:spPr bwMode="auto">
            <a:xfrm>
              <a:off x="4874755" y="4597705"/>
              <a:ext cx="576262" cy="2159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3" name="AutoShape 43"/>
            <p:cNvSpPr>
              <a:spLocks noChangeArrowheads="1"/>
            </p:cNvSpPr>
            <p:nvPr/>
          </p:nvSpPr>
          <p:spPr bwMode="auto">
            <a:xfrm>
              <a:off x="5451017" y="4597705"/>
              <a:ext cx="142875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4" name="AutoShape 44"/>
            <p:cNvSpPr>
              <a:spLocks noChangeArrowheads="1"/>
            </p:cNvSpPr>
            <p:nvPr/>
          </p:nvSpPr>
          <p:spPr bwMode="auto">
            <a:xfrm>
              <a:off x="7106780" y="4597705"/>
              <a:ext cx="144462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5" name="Rectangle 45"/>
            <p:cNvSpPr>
              <a:spLocks noChangeArrowheads="1"/>
            </p:cNvSpPr>
            <p:nvPr/>
          </p:nvSpPr>
          <p:spPr bwMode="auto">
            <a:xfrm>
              <a:off x="6530517" y="4597705"/>
              <a:ext cx="576263" cy="21590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6" name="AutoShape 46"/>
            <p:cNvSpPr>
              <a:spLocks noChangeArrowheads="1"/>
            </p:cNvSpPr>
            <p:nvPr/>
          </p:nvSpPr>
          <p:spPr bwMode="auto">
            <a:xfrm flipH="1">
              <a:off x="4730292" y="4597705"/>
              <a:ext cx="144463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7" name="AutoShape 47"/>
            <p:cNvSpPr>
              <a:spLocks noChangeArrowheads="1"/>
            </p:cNvSpPr>
            <p:nvPr/>
          </p:nvSpPr>
          <p:spPr bwMode="auto">
            <a:xfrm flipH="1">
              <a:off x="6386055" y="4597705"/>
              <a:ext cx="144462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8" name="Rectangle 75"/>
            <p:cNvSpPr>
              <a:spLocks noChangeArrowheads="1"/>
            </p:cNvSpPr>
            <p:nvPr/>
          </p:nvSpPr>
          <p:spPr bwMode="auto">
            <a:xfrm>
              <a:off x="4658855" y="5100942"/>
              <a:ext cx="2735262" cy="7302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19" name="Rectangle 76"/>
            <p:cNvSpPr>
              <a:spLocks noChangeArrowheads="1"/>
            </p:cNvSpPr>
            <p:nvPr/>
          </p:nvSpPr>
          <p:spPr bwMode="auto">
            <a:xfrm>
              <a:off x="4658855" y="5173967"/>
              <a:ext cx="2735262" cy="21748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0" name="Rectangle 92"/>
            <p:cNvSpPr>
              <a:spLocks noChangeArrowheads="1"/>
            </p:cNvSpPr>
            <p:nvPr/>
          </p:nvSpPr>
          <p:spPr bwMode="auto">
            <a:xfrm>
              <a:off x="5835548" y="4807248"/>
              <a:ext cx="292597" cy="73025"/>
            </a:xfrm>
            <a:prstGeom prst="rect">
              <a:avLst/>
            </a:prstGeom>
            <a:solidFill>
              <a:srgbClr val="99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sp>
          <p:nvSpPr>
            <p:cNvPr id="21" name="AutoShape 93"/>
            <p:cNvSpPr>
              <a:spLocks noChangeArrowheads="1"/>
            </p:cNvSpPr>
            <p:nvPr/>
          </p:nvSpPr>
          <p:spPr bwMode="auto">
            <a:xfrm rot="10800000">
              <a:off x="5717732" y="4880273"/>
              <a:ext cx="528229" cy="287338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4500 w 21600"/>
                <a:gd name="T13" fmla="*/ 4500 h 21600"/>
                <a:gd name="T14" fmla="*/ 17100 w 21600"/>
                <a:gd name="T15" fmla="*/ 171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AutoShape 44"/>
            <p:cNvSpPr>
              <a:spLocks noChangeArrowheads="1"/>
            </p:cNvSpPr>
            <p:nvPr/>
          </p:nvSpPr>
          <p:spPr bwMode="auto">
            <a:xfrm>
              <a:off x="7106780" y="4597705"/>
              <a:ext cx="144462" cy="21590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ja-JP" altLang="en-US">
                <a:solidFill>
                  <a:srgbClr val="000000"/>
                </a:solidFill>
                <a:latin typeface="Calibri" pitchFamily="34" charset="0"/>
              </a:endParaRPr>
            </a:p>
          </p:txBody>
        </p:sp>
      </p:grpSp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107504" y="1481138"/>
            <a:ext cx="4320480" cy="2235894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Detector design</a:t>
            </a:r>
          </a:p>
          <a:p>
            <a:pPr lvl="1"/>
            <a:r>
              <a:rPr lang="en-US" altLang="ja-JP" dirty="0" smtClean="0"/>
              <a:t>All cathodes are made from carbon-polyimide</a:t>
            </a:r>
          </a:p>
          <a:p>
            <a:pPr lvl="1"/>
            <a:r>
              <a:rPr lang="en-US" altLang="ja-JP" dirty="0" smtClean="0"/>
              <a:t>Pickup electrodes are lied under cathodes and insulator</a:t>
            </a:r>
          </a:p>
          <a:p>
            <a:pPr lvl="1"/>
            <a:r>
              <a:rPr lang="en-US" altLang="ja-JP" dirty="0" smtClean="0"/>
              <a:t>We have two dimensional signals</a:t>
            </a:r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-PIC with resistive cathode and capacitive readout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2013/7/2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A. Ochi, MPGD2013 conference</a:t>
            </a:r>
            <a:endParaRPr lang="ja-JP" altLang="en-US"/>
          </a:p>
        </p:txBody>
      </p:sp>
      <p:sp>
        <p:nvSpPr>
          <p:cNvPr id="7" name="稲妻 6"/>
          <p:cNvSpPr/>
          <p:nvPr/>
        </p:nvSpPr>
        <p:spPr>
          <a:xfrm rot="20532892">
            <a:off x="6336455" y="4354592"/>
            <a:ext cx="450850" cy="307975"/>
          </a:xfrm>
          <a:prstGeom prst="lightningBol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35" name="Picture 2" descr="D:\ochi\Data\rc28\osc\ch03_va66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645024"/>
            <a:ext cx="3888432" cy="2915566"/>
          </a:xfrm>
          <a:prstGeom prst="rect">
            <a:avLst/>
          </a:prstGeom>
          <a:noFill/>
        </p:spPr>
      </p:pic>
      <p:sp>
        <p:nvSpPr>
          <p:cNvPr id="36" name="テキスト ボックス 35"/>
          <p:cNvSpPr txBox="1"/>
          <p:nvPr/>
        </p:nvSpPr>
        <p:spPr>
          <a:xfrm>
            <a:off x="1224582" y="4057327"/>
            <a:ext cx="1547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Cathode (pickup)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259632" y="5085184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Anode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cxnSp>
        <p:nvCxnSpPr>
          <p:cNvPr id="38" name="直線コネクタ 37"/>
          <p:cNvCxnSpPr/>
          <p:nvPr/>
        </p:nvCxnSpPr>
        <p:spPr>
          <a:xfrm>
            <a:off x="3275856" y="5013176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3491880" y="4149080"/>
            <a:ext cx="0" cy="86409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3563888" y="4437112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schemeClr val="bg1"/>
                </a:solidFill>
              </a:rPr>
              <a:t>300mV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95536" y="5805264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chemeClr val="bg1"/>
                </a:solidFill>
              </a:rPr>
              <a:t>Va</a:t>
            </a:r>
            <a:r>
              <a:rPr lang="en-US" altLang="ja-JP" dirty="0" smtClean="0">
                <a:solidFill>
                  <a:schemeClr val="bg1"/>
                </a:solidFill>
              </a:rPr>
              <a:t> = 660V, Gain ~ 20000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211960" y="5373216"/>
            <a:ext cx="4832021" cy="1189296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pPr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altLang="ja-JP" dirty="0" smtClean="0"/>
              <a:t>  Cathode signal on oscilloscope i</a:t>
            </a:r>
            <a:r>
              <a:rPr kumimoji="1" lang="en-US" altLang="ja-JP" dirty="0" smtClean="0"/>
              <a:t>s inverted</a:t>
            </a:r>
          </a:p>
          <a:p>
            <a:pPr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altLang="ja-JP" dirty="0" smtClean="0"/>
              <a:t>  Two dimensional signal is induced</a:t>
            </a:r>
            <a:br>
              <a:rPr lang="en-US" altLang="ja-JP" dirty="0" smtClean="0"/>
            </a:br>
            <a:r>
              <a:rPr lang="en-US" altLang="ja-JP" dirty="0" smtClean="0"/>
              <a:t>on opposite sign. </a:t>
            </a:r>
          </a:p>
          <a:p>
            <a:pPr>
              <a:buClr>
                <a:schemeClr val="bg2">
                  <a:lumMod val="50000"/>
                </a:schemeClr>
              </a:buClr>
              <a:buFont typeface="Arial" pitchFamily="34" charset="0"/>
              <a:buChar char="•"/>
            </a:pPr>
            <a:r>
              <a:rPr lang="en-US" altLang="ja-JP" dirty="0" smtClean="0"/>
              <a:t>  Not charge </a:t>
            </a:r>
            <a:r>
              <a:rPr lang="en-US" altLang="ja-JP" dirty="0" err="1" smtClean="0"/>
              <a:t>shareing</a:t>
            </a:r>
            <a:r>
              <a:rPr lang="en-US" altLang="ja-JP" dirty="0" smtClean="0"/>
              <a:t>.</a:t>
            </a:r>
          </a:p>
        </p:txBody>
      </p:sp>
      <p:grpSp>
        <p:nvGrpSpPr>
          <p:cNvPr id="236" name="グループ化 235"/>
          <p:cNvGrpSpPr>
            <a:grpSpLocks noChangeAspect="1"/>
          </p:cNvGrpSpPr>
          <p:nvPr/>
        </p:nvGrpSpPr>
        <p:grpSpPr>
          <a:xfrm>
            <a:off x="4499992" y="932384"/>
            <a:ext cx="4472366" cy="3288704"/>
            <a:chOff x="92520" y="277818"/>
            <a:chExt cx="8944745" cy="6577407"/>
          </a:xfrm>
        </p:grpSpPr>
        <p:grpSp>
          <p:nvGrpSpPr>
            <p:cNvPr id="237" name="グループ化 302"/>
            <p:cNvGrpSpPr/>
            <p:nvPr/>
          </p:nvGrpSpPr>
          <p:grpSpPr>
            <a:xfrm>
              <a:off x="92520" y="2945847"/>
              <a:ext cx="8944745" cy="3190920"/>
              <a:chOff x="92520" y="2945847"/>
              <a:chExt cx="8944745" cy="3190920"/>
            </a:xfrm>
          </p:grpSpPr>
          <p:sp>
            <p:nvSpPr>
              <p:cNvPr id="283" name="直方体 2"/>
              <p:cNvSpPr/>
              <p:nvPr/>
            </p:nvSpPr>
            <p:spPr>
              <a:xfrm>
                <a:off x="459523" y="5408091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84" name="直方体 283"/>
              <p:cNvSpPr/>
              <p:nvPr/>
            </p:nvSpPr>
            <p:spPr>
              <a:xfrm>
                <a:off x="959583" y="4907955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85" name="直方体 284"/>
              <p:cNvSpPr/>
              <p:nvPr/>
            </p:nvSpPr>
            <p:spPr>
              <a:xfrm>
                <a:off x="1469170" y="4403131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86" name="直方体 285"/>
              <p:cNvSpPr/>
              <p:nvPr/>
            </p:nvSpPr>
            <p:spPr>
              <a:xfrm>
                <a:off x="1973995" y="3893542"/>
                <a:ext cx="7063270" cy="447675"/>
              </a:xfrm>
              <a:prstGeom prst="cube">
                <a:avLst>
                  <a:gd name="adj" fmla="val 87766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87" name="直方体 286"/>
              <p:cNvSpPr/>
              <p:nvPr/>
            </p:nvSpPr>
            <p:spPr>
              <a:xfrm>
                <a:off x="232221" y="5906597"/>
                <a:ext cx="6738626" cy="230170"/>
              </a:xfrm>
              <a:prstGeom prst="cube">
                <a:avLst>
                  <a:gd name="adj" fmla="val 75352"/>
                </a:avLst>
              </a:prstGeom>
              <a:solidFill>
                <a:srgbClr val="9E3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88" name="フローチャート : 磁気ディスク 287"/>
              <p:cNvSpPr/>
              <p:nvPr/>
            </p:nvSpPr>
            <p:spPr>
              <a:xfrm>
                <a:off x="3798301" y="5278438"/>
                <a:ext cx="323850" cy="389977"/>
              </a:xfrm>
              <a:prstGeom prst="flowChartMagneticDisk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89" name="フローチャート : 磁気ディスク 288"/>
              <p:cNvSpPr/>
              <p:nvPr/>
            </p:nvSpPr>
            <p:spPr>
              <a:xfrm>
                <a:off x="6041449" y="5278438"/>
                <a:ext cx="323850" cy="389977"/>
              </a:xfrm>
              <a:prstGeom prst="flowChartMagneticDisk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90" name="フローチャート : 磁気ディスク 289"/>
              <p:cNvSpPr/>
              <p:nvPr/>
            </p:nvSpPr>
            <p:spPr>
              <a:xfrm>
                <a:off x="1550401" y="5278438"/>
                <a:ext cx="323850" cy="389977"/>
              </a:xfrm>
              <a:prstGeom prst="flowChartMagneticDisk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grpSp>
            <p:nvGrpSpPr>
              <p:cNvPr id="291" name="グループ化 247"/>
              <p:cNvGrpSpPr/>
              <p:nvPr/>
            </p:nvGrpSpPr>
            <p:grpSpPr>
              <a:xfrm>
                <a:off x="92520" y="3186113"/>
                <a:ext cx="8943976" cy="2828928"/>
                <a:chOff x="-1" y="3186113"/>
                <a:chExt cx="8943976" cy="2828928"/>
              </a:xfrm>
            </p:grpSpPr>
            <p:sp>
              <p:nvSpPr>
                <p:cNvPr id="427" name="直方体 426"/>
                <p:cNvSpPr/>
                <p:nvPr/>
              </p:nvSpPr>
              <p:spPr>
                <a:xfrm>
                  <a:off x="0" y="3190879"/>
                  <a:ext cx="8943975" cy="2824162"/>
                </a:xfrm>
                <a:prstGeom prst="cube">
                  <a:avLst>
                    <a:gd name="adj" fmla="val 81249"/>
                  </a:avLst>
                </a:prstGeom>
                <a:solidFill>
                  <a:srgbClr val="00B050">
                    <a:alpha val="50196"/>
                  </a:srgbClr>
                </a:solidFill>
                <a:ln w="9525">
                  <a:solidFill>
                    <a:srgbClr val="00B050">
                      <a:alpha val="69804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428" name="平行四辺形 427"/>
                <p:cNvSpPr/>
                <p:nvPr/>
              </p:nvSpPr>
              <p:spPr>
                <a:xfrm>
                  <a:off x="-1" y="3186113"/>
                  <a:ext cx="8943975" cy="2300287"/>
                </a:xfrm>
                <a:prstGeom prst="parallelogram">
                  <a:avLst>
                    <a:gd name="adj" fmla="val 100155"/>
                  </a:avLst>
                </a:prstGeom>
                <a:solidFill>
                  <a:srgbClr val="00B050">
                    <a:alpha val="69804"/>
                  </a:srgbClr>
                </a:solidFill>
                <a:ln w="952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</p:grpSp>
          <p:sp>
            <p:nvSpPr>
              <p:cNvPr id="292" name="直方体 291"/>
              <p:cNvSpPr/>
              <p:nvPr/>
            </p:nvSpPr>
            <p:spPr>
              <a:xfrm>
                <a:off x="6336730" y="3145871"/>
                <a:ext cx="2680716" cy="2343151"/>
              </a:xfrm>
              <a:prstGeom prst="cube">
                <a:avLst>
                  <a:gd name="adj" fmla="val 97754"/>
                </a:avLst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93" name="直方体 12"/>
              <p:cNvSpPr/>
              <p:nvPr/>
            </p:nvSpPr>
            <p:spPr>
              <a:xfrm>
                <a:off x="2502346" y="2991837"/>
                <a:ext cx="6531323" cy="2453387"/>
              </a:xfrm>
              <a:prstGeom prst="cube">
                <a:avLst>
                  <a:gd name="adj" fmla="val 94042"/>
                </a:avLst>
              </a:prstGeom>
              <a:solidFill>
                <a:srgbClr val="FFCC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sp>
            <p:nvSpPr>
              <p:cNvPr id="294" name="平行四辺形 293"/>
              <p:cNvSpPr/>
              <p:nvPr/>
            </p:nvSpPr>
            <p:spPr>
              <a:xfrm>
                <a:off x="2509043" y="2991836"/>
                <a:ext cx="6519861" cy="2300287"/>
              </a:xfrm>
              <a:prstGeom prst="parallelogram">
                <a:avLst>
                  <a:gd name="adj" fmla="val 100155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grpSp>
            <p:nvGrpSpPr>
              <p:cNvPr id="295" name="グループ化 82"/>
              <p:cNvGrpSpPr/>
              <p:nvPr/>
            </p:nvGrpSpPr>
            <p:grpSpPr>
              <a:xfrm>
                <a:off x="4736529" y="2945847"/>
                <a:ext cx="4278574" cy="3181353"/>
                <a:chOff x="2412586" y="2948971"/>
                <a:chExt cx="4278574" cy="3181353"/>
              </a:xfrm>
            </p:grpSpPr>
            <p:sp>
              <p:nvSpPr>
                <p:cNvPr id="394" name="直方体 393"/>
                <p:cNvSpPr/>
                <p:nvPr/>
              </p:nvSpPr>
              <p:spPr>
                <a:xfrm>
                  <a:off x="2412588" y="2948971"/>
                  <a:ext cx="4278572" cy="2343151"/>
                </a:xfrm>
                <a:prstGeom prst="cube">
                  <a:avLst>
                    <a:gd name="adj" fmla="val 98364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395" name="AutoShape 426"/>
                <p:cNvSpPr>
                  <a:spLocks noChangeArrowheads="1"/>
                </p:cNvSpPr>
                <p:nvPr/>
              </p:nvSpPr>
              <p:spPr bwMode="auto">
                <a:xfrm>
                  <a:off x="2412586" y="2950543"/>
                  <a:ext cx="4275899" cy="2297317"/>
                </a:xfrm>
                <a:prstGeom prst="parallelogram">
                  <a:avLst>
                    <a:gd name="adj" fmla="val 99943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96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3208224" y="4581086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42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26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97" name="グループ化 398"/>
                <p:cNvGrpSpPr>
                  <a:grpSpLocks noChangeAspect="1"/>
                </p:cNvGrpSpPr>
                <p:nvPr/>
              </p:nvGrpSpPr>
              <p:grpSpPr>
                <a:xfrm>
                  <a:off x="2696313" y="5081013"/>
                  <a:ext cx="1314456" cy="368492"/>
                  <a:chOff x="5143504" y="1214422"/>
                  <a:chExt cx="2857520" cy="1019003"/>
                </a:xfrm>
              </p:grpSpPr>
              <p:grpSp>
                <p:nvGrpSpPr>
                  <p:cNvPr id="414" name="グループ化 311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421" name="円弧 140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2" name="円弧 421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5" name="グループ化 312"/>
                  <p:cNvGrpSpPr/>
                  <p:nvPr/>
                </p:nvGrpSpPr>
                <p:grpSpPr>
                  <a:xfrm>
                    <a:off x="5143504" y="1304731"/>
                    <a:ext cx="2857520" cy="928694"/>
                    <a:chOff x="5143504" y="1233293"/>
                    <a:chExt cx="2857520" cy="928694"/>
                  </a:xfrm>
                </p:grpSpPr>
                <p:sp>
                  <p:nvSpPr>
                    <p:cNvPr id="419" name="円弧 418"/>
                    <p:cNvSpPr/>
                    <p:nvPr/>
                  </p:nvSpPr>
                  <p:spPr>
                    <a:xfrm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0" name="円弧 139"/>
                    <p:cNvSpPr/>
                    <p:nvPr/>
                  </p:nvSpPr>
                  <p:spPr>
                    <a:xfrm flipH="1"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6" name="グループ化 315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93597"/>
                    <a:ext cx="714380" cy="282670"/>
                    <a:chOff x="5143504" y="1321461"/>
                    <a:chExt cx="2857520" cy="1130674"/>
                  </a:xfrm>
                  <a:solidFill>
                    <a:srgbClr val="CC6600"/>
                  </a:solidFill>
                </p:grpSpPr>
                <p:sp>
                  <p:nvSpPr>
                    <p:cNvPr id="417" name="円弧 416"/>
                    <p:cNvSpPr/>
                    <p:nvPr/>
                  </p:nvSpPr>
                  <p:spPr>
                    <a:xfrm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8" name="円弧 417"/>
                    <p:cNvSpPr/>
                    <p:nvPr/>
                  </p:nvSpPr>
                  <p:spPr>
                    <a:xfrm flipH="1"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98" name="正方形/長方形 20"/>
                <p:cNvSpPr/>
                <p:nvPr/>
              </p:nvSpPr>
              <p:spPr>
                <a:xfrm>
                  <a:off x="3180704" y="5273184"/>
                  <a:ext cx="328612" cy="857140"/>
                </a:xfrm>
                <a:prstGeom prst="rect">
                  <a:avLst/>
                </a:prstGeom>
                <a:solidFill>
                  <a:srgbClr val="9249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9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3701824" y="4078382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41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1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400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4209072" y="3568854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40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7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9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401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4716320" y="3066150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40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40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96" name="グループ化 206"/>
              <p:cNvGrpSpPr/>
              <p:nvPr/>
            </p:nvGrpSpPr>
            <p:grpSpPr>
              <a:xfrm>
                <a:off x="2497584" y="5443535"/>
                <a:ext cx="1981200" cy="52390"/>
                <a:chOff x="2405063" y="5443535"/>
                <a:chExt cx="1981200" cy="52390"/>
              </a:xfrm>
            </p:grpSpPr>
            <p:sp>
              <p:nvSpPr>
                <p:cNvPr id="392" name="正方形/長方形 391"/>
                <p:cNvSpPr/>
                <p:nvPr/>
              </p:nvSpPr>
              <p:spPr>
                <a:xfrm>
                  <a:off x="2405063" y="5443537"/>
                  <a:ext cx="280987" cy="47625"/>
                </a:xfrm>
                <a:prstGeom prst="rect">
                  <a:avLst/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393" name="正方形/長方形 392"/>
                <p:cNvSpPr/>
                <p:nvPr/>
              </p:nvSpPr>
              <p:spPr>
                <a:xfrm>
                  <a:off x="4014803" y="5443535"/>
                  <a:ext cx="371460" cy="52390"/>
                </a:xfrm>
                <a:prstGeom prst="rect">
                  <a:avLst/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</p:grpSp>
          <p:sp>
            <p:nvSpPr>
              <p:cNvPr id="297" name="正方形/長方形 16"/>
              <p:cNvSpPr/>
              <p:nvPr/>
            </p:nvSpPr>
            <p:spPr>
              <a:xfrm>
                <a:off x="4740721" y="5448300"/>
                <a:ext cx="280987" cy="47625"/>
              </a:xfrm>
              <a:prstGeom prst="rect">
                <a:avLst/>
              </a:prstGeom>
              <a:solidFill>
                <a:srgbClr val="9249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grpSp>
            <p:nvGrpSpPr>
              <p:cNvPr id="298" name="グループ化 299"/>
              <p:cNvGrpSpPr/>
              <p:nvPr/>
            </p:nvGrpSpPr>
            <p:grpSpPr>
              <a:xfrm>
                <a:off x="225887" y="4158398"/>
                <a:ext cx="3310322" cy="1973565"/>
                <a:chOff x="225887" y="4158398"/>
                <a:chExt cx="3310322" cy="1973565"/>
              </a:xfrm>
            </p:grpSpPr>
            <p:sp>
              <p:nvSpPr>
                <p:cNvPr id="357" name="直方体 356"/>
                <p:cNvSpPr/>
                <p:nvPr/>
              </p:nvSpPr>
              <p:spPr>
                <a:xfrm>
                  <a:off x="225887" y="4158398"/>
                  <a:ext cx="3310322" cy="1327966"/>
                </a:xfrm>
                <a:prstGeom prst="cube">
                  <a:avLst>
                    <a:gd name="adj" fmla="val 96652"/>
                  </a:avLst>
                </a:prstGeom>
                <a:solidFill>
                  <a:srgbClr val="9249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grpSp>
              <p:nvGrpSpPr>
                <p:cNvPr id="358" name="グループ化 298"/>
                <p:cNvGrpSpPr/>
                <p:nvPr/>
              </p:nvGrpSpPr>
              <p:grpSpPr>
                <a:xfrm>
                  <a:off x="1556605" y="4246101"/>
                  <a:ext cx="1326280" cy="394955"/>
                  <a:chOff x="1556605" y="4246101"/>
                  <a:chExt cx="1326280" cy="394955"/>
                </a:xfrm>
              </p:grpSpPr>
              <p:grpSp>
                <p:nvGrpSpPr>
                  <p:cNvPr id="386" name="グループ化 176"/>
                  <p:cNvGrpSpPr/>
                  <p:nvPr/>
                </p:nvGrpSpPr>
                <p:grpSpPr>
                  <a:xfrm>
                    <a:off x="1556605" y="4246101"/>
                    <a:ext cx="1326280" cy="391585"/>
                    <a:chOff x="1340246" y="4503303"/>
                    <a:chExt cx="1326280" cy="391585"/>
                  </a:xfrm>
                </p:grpSpPr>
                <p:sp>
                  <p:nvSpPr>
                    <p:cNvPr id="389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340246" y="4528024"/>
                      <a:ext cx="1326280" cy="333680"/>
                    </a:xfrm>
                    <a:prstGeom prst="ellipse">
                      <a:avLst/>
                    </a:prstGeom>
                    <a:solidFill>
                      <a:srgbClr val="00B05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0" name="Oval 1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340246" y="4561208"/>
                      <a:ext cx="1326280" cy="333680"/>
                    </a:xfrm>
                    <a:prstGeom prst="ellipse">
                      <a:avLst/>
                    </a:prstGeom>
                    <a:solidFill>
                      <a:srgbClr val="00D25F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  <p:sp>
                  <p:nvSpPr>
                    <p:cNvPr id="391" name="Oval 184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1837183" y="4503303"/>
                      <a:ext cx="332484" cy="103668"/>
                    </a:xfrm>
                    <a:prstGeom prst="ellipse">
                      <a:avLst/>
                    </a:prstGeom>
                    <a:solidFill>
                      <a:srgbClr val="CC6600"/>
                    </a:solidFill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p:grpSp>
              <p:sp>
                <p:nvSpPr>
                  <p:cNvPr id="387" name="フリーフォーム 106"/>
                  <p:cNvSpPr/>
                  <p:nvPr/>
                </p:nvSpPr>
                <p:spPr>
                  <a:xfrm>
                    <a:off x="2035621" y="4574382"/>
                    <a:ext cx="330994" cy="66674"/>
                  </a:xfrm>
                  <a:custGeom>
                    <a:avLst/>
                    <a:gdLst>
                      <a:gd name="connsiteX0" fmla="*/ 0 w 330994"/>
                      <a:gd name="connsiteY0" fmla="*/ 0 h 42863"/>
                      <a:gd name="connsiteX1" fmla="*/ 2381 w 330994"/>
                      <a:gd name="connsiteY1" fmla="*/ 35719 h 42863"/>
                      <a:gd name="connsiteX2" fmla="*/ 47625 w 330994"/>
                      <a:gd name="connsiteY2" fmla="*/ 40482 h 42863"/>
                      <a:gd name="connsiteX3" fmla="*/ 130969 w 330994"/>
                      <a:gd name="connsiteY3" fmla="*/ 42863 h 42863"/>
                      <a:gd name="connsiteX4" fmla="*/ 197644 w 330994"/>
                      <a:gd name="connsiteY4" fmla="*/ 42863 h 42863"/>
                      <a:gd name="connsiteX5" fmla="*/ 278606 w 330994"/>
                      <a:gd name="connsiteY5" fmla="*/ 42863 h 42863"/>
                      <a:gd name="connsiteX6" fmla="*/ 330994 w 330994"/>
                      <a:gd name="connsiteY6" fmla="*/ 38100 h 42863"/>
                      <a:gd name="connsiteX7" fmla="*/ 330994 w 330994"/>
                      <a:gd name="connsiteY7" fmla="*/ 2382 h 42863"/>
                      <a:gd name="connsiteX8" fmla="*/ 0 w 330994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30994" h="42863">
                        <a:moveTo>
                          <a:pt x="0" y="0"/>
                        </a:moveTo>
                        <a:lnTo>
                          <a:pt x="2381" y="35719"/>
                        </a:lnTo>
                        <a:lnTo>
                          <a:pt x="47625" y="40482"/>
                        </a:lnTo>
                        <a:lnTo>
                          <a:pt x="130969" y="42863"/>
                        </a:lnTo>
                        <a:lnTo>
                          <a:pt x="197644" y="42863"/>
                        </a:lnTo>
                        <a:lnTo>
                          <a:pt x="278606" y="42863"/>
                        </a:lnTo>
                        <a:lnTo>
                          <a:pt x="330994" y="38100"/>
                        </a:lnTo>
                        <a:lnTo>
                          <a:pt x="330994" y="238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88" name="フリーフォーム 107"/>
                  <p:cNvSpPr/>
                  <p:nvPr/>
                </p:nvSpPr>
                <p:spPr>
                  <a:xfrm>
                    <a:off x="2023715" y="4581526"/>
                    <a:ext cx="354806" cy="50005"/>
                  </a:xfrm>
                  <a:custGeom>
                    <a:avLst/>
                    <a:gdLst>
                      <a:gd name="connsiteX0" fmla="*/ 0 w 330994"/>
                      <a:gd name="connsiteY0" fmla="*/ 0 h 42863"/>
                      <a:gd name="connsiteX1" fmla="*/ 2381 w 330994"/>
                      <a:gd name="connsiteY1" fmla="*/ 35719 h 42863"/>
                      <a:gd name="connsiteX2" fmla="*/ 47625 w 330994"/>
                      <a:gd name="connsiteY2" fmla="*/ 40482 h 42863"/>
                      <a:gd name="connsiteX3" fmla="*/ 130969 w 330994"/>
                      <a:gd name="connsiteY3" fmla="*/ 42863 h 42863"/>
                      <a:gd name="connsiteX4" fmla="*/ 197644 w 330994"/>
                      <a:gd name="connsiteY4" fmla="*/ 42863 h 42863"/>
                      <a:gd name="connsiteX5" fmla="*/ 278606 w 330994"/>
                      <a:gd name="connsiteY5" fmla="*/ 42863 h 42863"/>
                      <a:gd name="connsiteX6" fmla="*/ 330994 w 330994"/>
                      <a:gd name="connsiteY6" fmla="*/ 38100 h 42863"/>
                      <a:gd name="connsiteX7" fmla="*/ 330994 w 330994"/>
                      <a:gd name="connsiteY7" fmla="*/ 2382 h 42863"/>
                      <a:gd name="connsiteX8" fmla="*/ 0 w 330994"/>
                      <a:gd name="connsiteY8" fmla="*/ 0 h 428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30994" h="42863">
                        <a:moveTo>
                          <a:pt x="0" y="0"/>
                        </a:moveTo>
                        <a:lnTo>
                          <a:pt x="2381" y="35719"/>
                        </a:lnTo>
                        <a:lnTo>
                          <a:pt x="47625" y="40482"/>
                        </a:lnTo>
                        <a:lnTo>
                          <a:pt x="130969" y="42863"/>
                        </a:lnTo>
                        <a:lnTo>
                          <a:pt x="197644" y="42863"/>
                        </a:lnTo>
                        <a:lnTo>
                          <a:pt x="278606" y="42863"/>
                        </a:lnTo>
                        <a:lnTo>
                          <a:pt x="330994" y="38100"/>
                        </a:lnTo>
                        <a:lnTo>
                          <a:pt x="330994" y="2382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B050">
                      <a:alpha val="69804"/>
                    </a:srgbClr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</p:grpSp>
            <p:grpSp>
              <p:nvGrpSpPr>
                <p:cNvPr id="359" name="グループ化 295"/>
                <p:cNvGrpSpPr/>
                <p:nvPr/>
              </p:nvGrpSpPr>
              <p:grpSpPr>
                <a:xfrm>
                  <a:off x="540229" y="5281954"/>
                  <a:ext cx="1314456" cy="368491"/>
                  <a:chOff x="540229" y="5281954"/>
                  <a:chExt cx="1314456" cy="368491"/>
                </a:xfrm>
              </p:grpSpPr>
              <p:grpSp>
                <p:nvGrpSpPr>
                  <p:cNvPr id="374" name="グループ化 311"/>
                  <p:cNvGrpSpPr/>
                  <p:nvPr/>
                </p:nvGrpSpPr>
                <p:grpSpPr>
                  <a:xfrm>
                    <a:off x="540229" y="5281954"/>
                    <a:ext cx="1314456" cy="335834"/>
                    <a:chOff x="5143504" y="1214422"/>
                    <a:chExt cx="2857520" cy="928694"/>
                  </a:xfrm>
                </p:grpSpPr>
                <p:sp>
                  <p:nvSpPr>
                    <p:cNvPr id="384" name="円弧 383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C000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5" name="円弧 384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C000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5" name="グループ化 278"/>
                  <p:cNvGrpSpPr/>
                  <p:nvPr/>
                </p:nvGrpSpPr>
                <p:grpSpPr>
                  <a:xfrm>
                    <a:off x="540229" y="5314611"/>
                    <a:ext cx="1314456" cy="335834"/>
                    <a:chOff x="447708" y="5314611"/>
                    <a:chExt cx="1314456" cy="335834"/>
                  </a:xfrm>
                  <a:solidFill>
                    <a:schemeClr val="bg1"/>
                  </a:solidFill>
                </p:grpSpPr>
                <p:sp>
                  <p:nvSpPr>
                    <p:cNvPr id="382" name="円弧 381"/>
                    <p:cNvSpPr/>
                    <p:nvPr/>
                  </p:nvSpPr>
                  <p:spPr>
                    <a:xfrm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3" name="円弧 382"/>
                    <p:cNvSpPr/>
                    <p:nvPr/>
                  </p:nvSpPr>
                  <p:spPr>
                    <a:xfrm flipH="1"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6" name="フリーフォーム 375"/>
                  <p:cNvSpPr/>
                  <p:nvPr/>
                </p:nvSpPr>
                <p:spPr>
                  <a:xfrm>
                    <a:off x="960879" y="5323428"/>
                    <a:ext cx="716757" cy="34765"/>
                  </a:xfrm>
                  <a:custGeom>
                    <a:avLst/>
                    <a:gdLst>
                      <a:gd name="connsiteX0" fmla="*/ 0 w 581024"/>
                      <a:gd name="connsiteY0" fmla="*/ 0 h 45719"/>
                      <a:gd name="connsiteX1" fmla="*/ 581024 w 581024"/>
                      <a:gd name="connsiteY1" fmla="*/ 0 h 45719"/>
                      <a:gd name="connsiteX2" fmla="*/ 581024 w 581024"/>
                      <a:gd name="connsiteY2" fmla="*/ 45719 h 45719"/>
                      <a:gd name="connsiteX3" fmla="*/ 0 w 581024"/>
                      <a:gd name="connsiteY3" fmla="*/ 45719 h 45719"/>
                      <a:gd name="connsiteX4" fmla="*/ 0 w 581024"/>
                      <a:gd name="connsiteY4" fmla="*/ 0 h 45719"/>
                      <a:gd name="connsiteX0" fmla="*/ 0 w 581024"/>
                      <a:gd name="connsiteY0" fmla="*/ 2381 h 48100"/>
                      <a:gd name="connsiteX1" fmla="*/ 300037 w 581024"/>
                      <a:gd name="connsiteY1" fmla="*/ 0 h 48100"/>
                      <a:gd name="connsiteX2" fmla="*/ 581024 w 581024"/>
                      <a:gd name="connsiteY2" fmla="*/ 48100 h 48100"/>
                      <a:gd name="connsiteX3" fmla="*/ 0 w 581024"/>
                      <a:gd name="connsiteY3" fmla="*/ 48100 h 48100"/>
                      <a:gd name="connsiteX4" fmla="*/ 0 w 581024"/>
                      <a:gd name="connsiteY4" fmla="*/ 2381 h 48100"/>
                      <a:gd name="connsiteX0" fmla="*/ 0 w 628649"/>
                      <a:gd name="connsiteY0" fmla="*/ 2381 h 48100"/>
                      <a:gd name="connsiteX1" fmla="*/ 300037 w 628649"/>
                      <a:gd name="connsiteY1" fmla="*/ 0 h 48100"/>
                      <a:gd name="connsiteX2" fmla="*/ 628649 w 628649"/>
                      <a:gd name="connsiteY2" fmla="*/ 48100 h 48100"/>
                      <a:gd name="connsiteX3" fmla="*/ 0 w 628649"/>
                      <a:gd name="connsiteY3" fmla="*/ 48100 h 48100"/>
                      <a:gd name="connsiteX4" fmla="*/ 0 w 628649"/>
                      <a:gd name="connsiteY4" fmla="*/ 2381 h 48100"/>
                      <a:gd name="connsiteX0" fmla="*/ 0 w 628649"/>
                      <a:gd name="connsiteY0" fmla="*/ -1 h 45718"/>
                      <a:gd name="connsiteX1" fmla="*/ 402375 w 628649"/>
                      <a:gd name="connsiteY1" fmla="*/ 749 h 45718"/>
                      <a:gd name="connsiteX2" fmla="*/ 628649 w 628649"/>
                      <a:gd name="connsiteY2" fmla="*/ 45718 h 45718"/>
                      <a:gd name="connsiteX3" fmla="*/ 0 w 628649"/>
                      <a:gd name="connsiteY3" fmla="*/ 45718 h 45718"/>
                      <a:gd name="connsiteX4" fmla="*/ 0 w 628649"/>
                      <a:gd name="connsiteY4" fmla="*/ -1 h 45718"/>
                      <a:gd name="connsiteX0" fmla="*/ 0 w 628649"/>
                      <a:gd name="connsiteY0" fmla="*/ 0 h 45719"/>
                      <a:gd name="connsiteX1" fmla="*/ 439968 w 628649"/>
                      <a:gd name="connsiteY1" fmla="*/ 751 h 45719"/>
                      <a:gd name="connsiteX2" fmla="*/ 628649 w 628649"/>
                      <a:gd name="connsiteY2" fmla="*/ 45719 h 45719"/>
                      <a:gd name="connsiteX3" fmla="*/ 0 w 628649"/>
                      <a:gd name="connsiteY3" fmla="*/ 45719 h 45719"/>
                      <a:gd name="connsiteX4" fmla="*/ 0 w 628649"/>
                      <a:gd name="connsiteY4" fmla="*/ 0 h 45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649" h="45719">
                        <a:moveTo>
                          <a:pt x="0" y="0"/>
                        </a:moveTo>
                        <a:lnTo>
                          <a:pt x="439968" y="751"/>
                        </a:lnTo>
                        <a:lnTo>
                          <a:pt x="628649" y="45719"/>
                        </a:lnTo>
                        <a:lnTo>
                          <a:pt x="0" y="457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E3C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77" name="フリーフォーム 376"/>
                  <p:cNvSpPr/>
                  <p:nvPr/>
                </p:nvSpPr>
                <p:spPr>
                  <a:xfrm>
                    <a:off x="1549846" y="5345906"/>
                    <a:ext cx="304800" cy="142875"/>
                  </a:xfrm>
                  <a:custGeom>
                    <a:avLst/>
                    <a:gdLst>
                      <a:gd name="connsiteX0" fmla="*/ 0 w 304800"/>
                      <a:gd name="connsiteY0" fmla="*/ 142875 h 142875"/>
                      <a:gd name="connsiteX1" fmla="*/ 304800 w 304800"/>
                      <a:gd name="connsiteY1" fmla="*/ 142875 h 142875"/>
                      <a:gd name="connsiteX2" fmla="*/ 297656 w 304800"/>
                      <a:gd name="connsiteY2" fmla="*/ 111919 h 142875"/>
                      <a:gd name="connsiteX3" fmla="*/ 245269 w 304800"/>
                      <a:gd name="connsiteY3" fmla="*/ 66675 h 142875"/>
                      <a:gd name="connsiteX4" fmla="*/ 183356 w 304800"/>
                      <a:gd name="connsiteY4" fmla="*/ 40482 h 142875"/>
                      <a:gd name="connsiteX5" fmla="*/ 109538 w 304800"/>
                      <a:gd name="connsiteY5" fmla="*/ 19050 h 142875"/>
                      <a:gd name="connsiteX6" fmla="*/ 33338 w 304800"/>
                      <a:gd name="connsiteY6" fmla="*/ 2382 h 142875"/>
                      <a:gd name="connsiteX7" fmla="*/ 2381 w 304800"/>
                      <a:gd name="connsiteY7" fmla="*/ 0 h 142875"/>
                      <a:gd name="connsiteX8" fmla="*/ 0 w 304800"/>
                      <a:gd name="connsiteY8" fmla="*/ 142875 h 1428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04800" h="142875">
                        <a:moveTo>
                          <a:pt x="0" y="142875"/>
                        </a:moveTo>
                        <a:lnTo>
                          <a:pt x="304800" y="142875"/>
                        </a:lnTo>
                        <a:lnTo>
                          <a:pt x="297656" y="111919"/>
                        </a:lnTo>
                        <a:lnTo>
                          <a:pt x="245269" y="66675"/>
                        </a:lnTo>
                        <a:lnTo>
                          <a:pt x="183356" y="40482"/>
                        </a:lnTo>
                        <a:lnTo>
                          <a:pt x="109538" y="19050"/>
                        </a:lnTo>
                        <a:lnTo>
                          <a:pt x="33338" y="2382"/>
                        </a:lnTo>
                        <a:lnTo>
                          <a:pt x="2381" y="0"/>
                        </a:lnTo>
                        <a:cubicBezTo>
                          <a:pt x="1587" y="47625"/>
                          <a:pt x="794" y="95250"/>
                          <a:pt x="0" y="142875"/>
                        </a:cubicBezTo>
                        <a:close/>
                      </a:path>
                    </a:pathLst>
                  </a:cu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78" name="フリーフォーム 377"/>
                  <p:cNvSpPr/>
                  <p:nvPr/>
                </p:nvSpPr>
                <p:spPr>
                  <a:xfrm>
                    <a:off x="771972" y="5412584"/>
                    <a:ext cx="773112" cy="71436"/>
                  </a:xfrm>
                  <a:custGeom>
                    <a:avLst/>
                    <a:gdLst>
                      <a:gd name="connsiteX0" fmla="*/ 0 w 200025"/>
                      <a:gd name="connsiteY0" fmla="*/ 0 h 71436"/>
                      <a:gd name="connsiteX1" fmla="*/ 200025 w 200025"/>
                      <a:gd name="connsiteY1" fmla="*/ 0 h 71436"/>
                      <a:gd name="connsiteX2" fmla="*/ 200025 w 200025"/>
                      <a:gd name="connsiteY2" fmla="*/ 71436 h 71436"/>
                      <a:gd name="connsiteX3" fmla="*/ 0 w 200025"/>
                      <a:gd name="connsiteY3" fmla="*/ 71436 h 71436"/>
                      <a:gd name="connsiteX4" fmla="*/ 0 w 200025"/>
                      <a:gd name="connsiteY4" fmla="*/ 0 h 71436"/>
                      <a:gd name="connsiteX0" fmla="*/ 45243 w 245268"/>
                      <a:gd name="connsiteY0" fmla="*/ 0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45243 w 245268"/>
                      <a:gd name="connsiteY4" fmla="*/ 0 h 71436"/>
                      <a:gd name="connsiteX0" fmla="*/ 69055 w 245268"/>
                      <a:gd name="connsiteY0" fmla="*/ 0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69055 w 245268"/>
                      <a:gd name="connsiteY4" fmla="*/ 0 h 71436"/>
                      <a:gd name="connsiteX0" fmla="*/ 76199 w 245268"/>
                      <a:gd name="connsiteY0" fmla="*/ 0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76199 w 245268"/>
                      <a:gd name="connsiteY4" fmla="*/ 0 h 71436"/>
                      <a:gd name="connsiteX0" fmla="*/ 23318 w 245268"/>
                      <a:gd name="connsiteY0" fmla="*/ 2382 h 71436"/>
                      <a:gd name="connsiteX1" fmla="*/ 245268 w 245268"/>
                      <a:gd name="connsiteY1" fmla="*/ 0 h 71436"/>
                      <a:gd name="connsiteX2" fmla="*/ 245268 w 245268"/>
                      <a:gd name="connsiteY2" fmla="*/ 71436 h 71436"/>
                      <a:gd name="connsiteX3" fmla="*/ 0 w 245268"/>
                      <a:gd name="connsiteY3" fmla="*/ 71436 h 71436"/>
                      <a:gd name="connsiteX4" fmla="*/ 23318 w 245268"/>
                      <a:gd name="connsiteY4" fmla="*/ 2382 h 714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5268" h="71436">
                        <a:moveTo>
                          <a:pt x="23318" y="2382"/>
                        </a:moveTo>
                        <a:lnTo>
                          <a:pt x="245268" y="0"/>
                        </a:lnTo>
                        <a:lnTo>
                          <a:pt x="245268" y="71436"/>
                        </a:lnTo>
                        <a:lnTo>
                          <a:pt x="0" y="71436"/>
                        </a:lnTo>
                        <a:lnTo>
                          <a:pt x="23318" y="2382"/>
                        </a:lnTo>
                        <a:close/>
                      </a:path>
                    </a:pathLst>
                  </a:custGeom>
                  <a:solidFill>
                    <a:srgbClr val="996633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grpSp>
                <p:nvGrpSpPr>
                  <p:cNvPr id="379" name="グループ化 284"/>
                  <p:cNvGrpSpPr/>
                  <p:nvPr/>
                </p:nvGrpSpPr>
                <p:grpSpPr>
                  <a:xfrm>
                    <a:off x="540229" y="5312230"/>
                    <a:ext cx="1314456" cy="335834"/>
                    <a:chOff x="447708" y="5314611"/>
                    <a:chExt cx="1314456" cy="335834"/>
                  </a:xfrm>
                  <a:solidFill>
                    <a:srgbClr val="00B050">
                      <a:alpha val="69804"/>
                    </a:srgbClr>
                  </a:solidFill>
                </p:grpSpPr>
                <p:sp>
                  <p:nvSpPr>
                    <p:cNvPr id="380" name="円弧 379"/>
                    <p:cNvSpPr/>
                    <p:nvPr/>
                  </p:nvSpPr>
                  <p:spPr>
                    <a:xfrm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1" name="円弧 380"/>
                    <p:cNvSpPr/>
                    <p:nvPr/>
                  </p:nvSpPr>
                  <p:spPr>
                    <a:xfrm flipH="1">
                      <a:off x="447708" y="5314611"/>
                      <a:ext cx="1314456" cy="33583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60" name="正方形/長方形 20"/>
                <p:cNvSpPr/>
                <p:nvPr/>
              </p:nvSpPr>
              <p:spPr>
                <a:xfrm>
                  <a:off x="1021254" y="5274823"/>
                  <a:ext cx="328612" cy="857140"/>
                </a:xfrm>
                <a:prstGeom prst="rect">
                  <a:avLst/>
                </a:prstGeom>
                <a:solidFill>
                  <a:srgbClr val="9249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61" name="グループ化 315"/>
                <p:cNvGrpSpPr>
                  <a:grpSpLocks noChangeAspect="1"/>
                </p:cNvGrpSpPr>
                <p:nvPr/>
              </p:nvGrpSpPr>
              <p:grpSpPr>
                <a:xfrm>
                  <a:off x="1023664" y="5223790"/>
                  <a:ext cx="328614" cy="102220"/>
                  <a:chOff x="5143504" y="-838617"/>
                  <a:chExt cx="2857520" cy="1130689"/>
                </a:xfrm>
                <a:solidFill>
                  <a:srgbClr val="CC6600"/>
                </a:solidFill>
              </p:grpSpPr>
              <p:sp>
                <p:nvSpPr>
                  <p:cNvPr id="372" name="円弧 371"/>
                  <p:cNvSpPr/>
                  <p:nvPr/>
                </p:nvSpPr>
                <p:spPr>
                  <a:xfrm>
                    <a:off x="5143504" y="-838617"/>
                    <a:ext cx="2857520" cy="1130689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3" name="円弧 372"/>
                  <p:cNvSpPr/>
                  <p:nvPr/>
                </p:nvSpPr>
                <p:spPr>
                  <a:xfrm flipH="1">
                    <a:off x="5143504" y="-838617"/>
                    <a:ext cx="2857520" cy="1130667"/>
                  </a:xfrm>
                  <a:prstGeom prst="arc">
                    <a:avLst>
                      <a:gd name="adj1" fmla="val 16200000"/>
                      <a:gd name="adj2" fmla="val 0"/>
                    </a:avLst>
                  </a:prstGeom>
                  <a:grpFill/>
                  <a:ln w="952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62" name="グループ化 293"/>
                <p:cNvGrpSpPr/>
                <p:nvPr/>
              </p:nvGrpSpPr>
              <p:grpSpPr>
                <a:xfrm>
                  <a:off x="1054090" y="4727148"/>
                  <a:ext cx="1328664" cy="418734"/>
                  <a:chOff x="1054090" y="4727148"/>
                  <a:chExt cx="1328664" cy="418734"/>
                </a:xfrm>
              </p:grpSpPr>
              <p:sp>
                <p:nvSpPr>
                  <p:cNvPr id="36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56474" y="4770921"/>
                    <a:ext cx="1326280" cy="333680"/>
                  </a:xfrm>
                  <a:prstGeom prst="ellipse">
                    <a:avLst/>
                  </a:prstGeom>
                  <a:solidFill>
                    <a:srgbClr val="C000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56474" y="4804105"/>
                    <a:ext cx="1326280" cy="33368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65" name="フリーフォーム 364"/>
                  <p:cNvSpPr/>
                  <p:nvPr/>
                </p:nvSpPr>
                <p:spPr>
                  <a:xfrm>
                    <a:off x="1185517" y="4905375"/>
                    <a:ext cx="1191419" cy="240507"/>
                  </a:xfrm>
                  <a:custGeom>
                    <a:avLst/>
                    <a:gdLst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28600"/>
                      <a:gd name="connsiteX1" fmla="*/ 280987 w 1190625"/>
                      <a:gd name="connsiteY1" fmla="*/ 221457 h 228600"/>
                      <a:gd name="connsiteX2" fmla="*/ 566737 w 1190625"/>
                      <a:gd name="connsiteY2" fmla="*/ 228600 h 228600"/>
                      <a:gd name="connsiteX3" fmla="*/ 873919 w 1190625"/>
                      <a:gd name="connsiteY3" fmla="*/ 209550 h 228600"/>
                      <a:gd name="connsiteX4" fmla="*/ 1045369 w 1190625"/>
                      <a:gd name="connsiteY4" fmla="*/ 169069 h 228600"/>
                      <a:gd name="connsiteX5" fmla="*/ 1171575 w 1190625"/>
                      <a:gd name="connsiteY5" fmla="*/ 109538 h 228600"/>
                      <a:gd name="connsiteX6" fmla="*/ 1190625 w 1190625"/>
                      <a:gd name="connsiteY6" fmla="*/ 57150 h 228600"/>
                      <a:gd name="connsiteX7" fmla="*/ 1162050 w 1190625"/>
                      <a:gd name="connsiteY7" fmla="*/ 16669 h 228600"/>
                      <a:gd name="connsiteX8" fmla="*/ 1135856 w 1190625"/>
                      <a:gd name="connsiteY8" fmla="*/ 0 h 228600"/>
                      <a:gd name="connsiteX9" fmla="*/ 164306 w 1190625"/>
                      <a:gd name="connsiteY9" fmla="*/ 0 h 228600"/>
                      <a:gd name="connsiteX10" fmla="*/ 0 w 1190625"/>
                      <a:gd name="connsiteY10" fmla="*/ 161925 h 228600"/>
                      <a:gd name="connsiteX0" fmla="*/ 0 w 1190625"/>
                      <a:gd name="connsiteY0" fmla="*/ 161925 h 233363"/>
                      <a:gd name="connsiteX1" fmla="*/ 280987 w 1190625"/>
                      <a:gd name="connsiteY1" fmla="*/ 221457 h 233363"/>
                      <a:gd name="connsiteX2" fmla="*/ 566737 w 1190625"/>
                      <a:gd name="connsiteY2" fmla="*/ 228600 h 233363"/>
                      <a:gd name="connsiteX3" fmla="*/ 873919 w 1190625"/>
                      <a:gd name="connsiteY3" fmla="*/ 209550 h 233363"/>
                      <a:gd name="connsiteX4" fmla="*/ 1045369 w 1190625"/>
                      <a:gd name="connsiteY4" fmla="*/ 169069 h 233363"/>
                      <a:gd name="connsiteX5" fmla="*/ 1171575 w 1190625"/>
                      <a:gd name="connsiteY5" fmla="*/ 109538 h 233363"/>
                      <a:gd name="connsiteX6" fmla="*/ 1190625 w 1190625"/>
                      <a:gd name="connsiteY6" fmla="*/ 57150 h 233363"/>
                      <a:gd name="connsiteX7" fmla="*/ 1162050 w 1190625"/>
                      <a:gd name="connsiteY7" fmla="*/ 16669 h 233363"/>
                      <a:gd name="connsiteX8" fmla="*/ 1135856 w 1190625"/>
                      <a:gd name="connsiteY8" fmla="*/ 0 h 233363"/>
                      <a:gd name="connsiteX9" fmla="*/ 164306 w 1190625"/>
                      <a:gd name="connsiteY9" fmla="*/ 0 h 233363"/>
                      <a:gd name="connsiteX10" fmla="*/ 0 w 1190625"/>
                      <a:gd name="connsiteY10" fmla="*/ 161925 h 233363"/>
                      <a:gd name="connsiteX0" fmla="*/ 0 w 1190625"/>
                      <a:gd name="connsiteY0" fmla="*/ 161925 h 233363"/>
                      <a:gd name="connsiteX1" fmla="*/ 280987 w 1190625"/>
                      <a:gd name="connsiteY1" fmla="*/ 221457 h 233363"/>
                      <a:gd name="connsiteX2" fmla="*/ 566737 w 1190625"/>
                      <a:gd name="connsiteY2" fmla="*/ 228600 h 233363"/>
                      <a:gd name="connsiteX3" fmla="*/ 873919 w 1190625"/>
                      <a:gd name="connsiteY3" fmla="*/ 209550 h 233363"/>
                      <a:gd name="connsiteX4" fmla="*/ 1045369 w 1190625"/>
                      <a:gd name="connsiteY4" fmla="*/ 169069 h 233363"/>
                      <a:gd name="connsiteX5" fmla="*/ 1171575 w 1190625"/>
                      <a:gd name="connsiteY5" fmla="*/ 109538 h 233363"/>
                      <a:gd name="connsiteX6" fmla="*/ 1190625 w 1190625"/>
                      <a:gd name="connsiteY6" fmla="*/ 57150 h 233363"/>
                      <a:gd name="connsiteX7" fmla="*/ 1162050 w 1190625"/>
                      <a:gd name="connsiteY7" fmla="*/ 16669 h 233363"/>
                      <a:gd name="connsiteX8" fmla="*/ 1135856 w 1190625"/>
                      <a:gd name="connsiteY8" fmla="*/ 0 h 233363"/>
                      <a:gd name="connsiteX9" fmla="*/ 164306 w 1190625"/>
                      <a:gd name="connsiteY9" fmla="*/ 0 h 233363"/>
                      <a:gd name="connsiteX10" fmla="*/ 0 w 1190625"/>
                      <a:gd name="connsiteY10" fmla="*/ 161925 h 233363"/>
                      <a:gd name="connsiteX0" fmla="*/ 0 w 1190625"/>
                      <a:gd name="connsiteY0" fmla="*/ 161925 h 233363"/>
                      <a:gd name="connsiteX1" fmla="*/ 280987 w 1190625"/>
                      <a:gd name="connsiteY1" fmla="*/ 221457 h 233363"/>
                      <a:gd name="connsiteX2" fmla="*/ 566737 w 1190625"/>
                      <a:gd name="connsiteY2" fmla="*/ 228600 h 233363"/>
                      <a:gd name="connsiteX3" fmla="*/ 873919 w 1190625"/>
                      <a:gd name="connsiteY3" fmla="*/ 209550 h 233363"/>
                      <a:gd name="connsiteX4" fmla="*/ 1045369 w 1190625"/>
                      <a:gd name="connsiteY4" fmla="*/ 169069 h 233363"/>
                      <a:gd name="connsiteX5" fmla="*/ 1171575 w 1190625"/>
                      <a:gd name="connsiteY5" fmla="*/ 109538 h 233363"/>
                      <a:gd name="connsiteX6" fmla="*/ 1190625 w 1190625"/>
                      <a:gd name="connsiteY6" fmla="*/ 57150 h 233363"/>
                      <a:gd name="connsiteX7" fmla="*/ 1162050 w 1190625"/>
                      <a:gd name="connsiteY7" fmla="*/ 16669 h 233363"/>
                      <a:gd name="connsiteX8" fmla="*/ 1135856 w 1190625"/>
                      <a:gd name="connsiteY8" fmla="*/ 0 h 233363"/>
                      <a:gd name="connsiteX9" fmla="*/ 164306 w 1190625"/>
                      <a:gd name="connsiteY9" fmla="*/ 0 h 233363"/>
                      <a:gd name="connsiteX10" fmla="*/ 0 w 1190625"/>
                      <a:gd name="connsiteY10" fmla="*/ 161925 h 233363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0625"/>
                      <a:gd name="connsiteY0" fmla="*/ 161925 h 240507"/>
                      <a:gd name="connsiteX1" fmla="*/ 280987 w 1190625"/>
                      <a:gd name="connsiteY1" fmla="*/ 221457 h 240507"/>
                      <a:gd name="connsiteX2" fmla="*/ 571500 w 1190625"/>
                      <a:gd name="connsiteY2" fmla="*/ 235744 h 240507"/>
                      <a:gd name="connsiteX3" fmla="*/ 873919 w 1190625"/>
                      <a:gd name="connsiteY3" fmla="*/ 209550 h 240507"/>
                      <a:gd name="connsiteX4" fmla="*/ 1045369 w 1190625"/>
                      <a:gd name="connsiteY4" fmla="*/ 169069 h 240507"/>
                      <a:gd name="connsiteX5" fmla="*/ 1171575 w 1190625"/>
                      <a:gd name="connsiteY5" fmla="*/ 109538 h 240507"/>
                      <a:gd name="connsiteX6" fmla="*/ 1190625 w 1190625"/>
                      <a:gd name="connsiteY6" fmla="*/ 57150 h 240507"/>
                      <a:gd name="connsiteX7" fmla="*/ 1162050 w 1190625"/>
                      <a:gd name="connsiteY7" fmla="*/ 16669 h 240507"/>
                      <a:gd name="connsiteX8" fmla="*/ 1135856 w 1190625"/>
                      <a:gd name="connsiteY8" fmla="*/ 0 h 240507"/>
                      <a:gd name="connsiteX9" fmla="*/ 164306 w 1190625"/>
                      <a:gd name="connsiteY9" fmla="*/ 0 h 240507"/>
                      <a:gd name="connsiteX10" fmla="*/ 0 w 1190625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57150 h 240507"/>
                      <a:gd name="connsiteX7" fmla="*/ 1162050 w 1191419"/>
                      <a:gd name="connsiteY7" fmla="*/ 16669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47625 h 240507"/>
                      <a:gd name="connsiteX7" fmla="*/ 1162050 w 1191419"/>
                      <a:gd name="connsiteY7" fmla="*/ 16669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47625 h 240507"/>
                      <a:gd name="connsiteX7" fmla="*/ 1162050 w 1191419"/>
                      <a:gd name="connsiteY7" fmla="*/ 16669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  <a:gd name="connsiteX0" fmla="*/ 0 w 1191419"/>
                      <a:gd name="connsiteY0" fmla="*/ 161925 h 240507"/>
                      <a:gd name="connsiteX1" fmla="*/ 280987 w 1191419"/>
                      <a:gd name="connsiteY1" fmla="*/ 221457 h 240507"/>
                      <a:gd name="connsiteX2" fmla="*/ 571500 w 1191419"/>
                      <a:gd name="connsiteY2" fmla="*/ 235744 h 240507"/>
                      <a:gd name="connsiteX3" fmla="*/ 873919 w 1191419"/>
                      <a:gd name="connsiteY3" fmla="*/ 209550 h 240507"/>
                      <a:gd name="connsiteX4" fmla="*/ 1045369 w 1191419"/>
                      <a:gd name="connsiteY4" fmla="*/ 169069 h 240507"/>
                      <a:gd name="connsiteX5" fmla="*/ 1171575 w 1191419"/>
                      <a:gd name="connsiteY5" fmla="*/ 109538 h 240507"/>
                      <a:gd name="connsiteX6" fmla="*/ 1190625 w 1191419"/>
                      <a:gd name="connsiteY6" fmla="*/ 47625 h 240507"/>
                      <a:gd name="connsiteX7" fmla="*/ 1162050 w 1191419"/>
                      <a:gd name="connsiteY7" fmla="*/ 9526 h 240507"/>
                      <a:gd name="connsiteX8" fmla="*/ 1135856 w 1191419"/>
                      <a:gd name="connsiteY8" fmla="*/ 0 h 240507"/>
                      <a:gd name="connsiteX9" fmla="*/ 164306 w 1191419"/>
                      <a:gd name="connsiteY9" fmla="*/ 0 h 240507"/>
                      <a:gd name="connsiteX10" fmla="*/ 0 w 1191419"/>
                      <a:gd name="connsiteY10" fmla="*/ 161925 h 2405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191419" h="240507">
                        <a:moveTo>
                          <a:pt x="0" y="161925"/>
                        </a:moveTo>
                        <a:cubicBezTo>
                          <a:pt x="93662" y="191294"/>
                          <a:pt x="168275" y="206375"/>
                          <a:pt x="280987" y="221457"/>
                        </a:cubicBezTo>
                        <a:cubicBezTo>
                          <a:pt x="383380" y="233363"/>
                          <a:pt x="438944" y="240507"/>
                          <a:pt x="571500" y="235744"/>
                        </a:cubicBezTo>
                        <a:cubicBezTo>
                          <a:pt x="707232" y="231775"/>
                          <a:pt x="773906" y="225425"/>
                          <a:pt x="873919" y="209550"/>
                        </a:cubicBezTo>
                        <a:cubicBezTo>
                          <a:pt x="945356" y="198437"/>
                          <a:pt x="988219" y="182563"/>
                          <a:pt x="1045369" y="169069"/>
                        </a:cubicBezTo>
                        <a:cubicBezTo>
                          <a:pt x="1094582" y="151606"/>
                          <a:pt x="1131888" y="138907"/>
                          <a:pt x="1171575" y="109538"/>
                        </a:cubicBezTo>
                        <a:cubicBezTo>
                          <a:pt x="1189831" y="80169"/>
                          <a:pt x="1191419" y="72232"/>
                          <a:pt x="1190625" y="47625"/>
                        </a:cubicBezTo>
                        <a:cubicBezTo>
                          <a:pt x="1181100" y="37306"/>
                          <a:pt x="1178719" y="19845"/>
                          <a:pt x="1162050" y="9526"/>
                        </a:cubicBezTo>
                        <a:lnTo>
                          <a:pt x="1135856" y="0"/>
                        </a:lnTo>
                        <a:lnTo>
                          <a:pt x="164306" y="0"/>
                        </a:lnTo>
                        <a:lnTo>
                          <a:pt x="0" y="161925"/>
                        </a:lnTo>
                        <a:close/>
                      </a:path>
                    </a:pathLst>
                  </a:custGeom>
                  <a:solidFill>
                    <a:srgbClr val="996633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66" name="フリーフォーム 365"/>
                  <p:cNvSpPr/>
                  <p:nvPr/>
                </p:nvSpPr>
                <p:spPr>
                  <a:xfrm>
                    <a:off x="1556990" y="4993481"/>
                    <a:ext cx="321469" cy="135732"/>
                  </a:xfrm>
                  <a:custGeom>
                    <a:avLst/>
                    <a:gdLst>
                      <a:gd name="connsiteX0" fmla="*/ 0 w 321469"/>
                      <a:gd name="connsiteY0" fmla="*/ 0 h 135732"/>
                      <a:gd name="connsiteX1" fmla="*/ 0 w 321469"/>
                      <a:gd name="connsiteY1" fmla="*/ 128588 h 135732"/>
                      <a:gd name="connsiteX2" fmla="*/ 61912 w 321469"/>
                      <a:gd name="connsiteY2" fmla="*/ 133350 h 135732"/>
                      <a:gd name="connsiteX3" fmla="*/ 119062 w 321469"/>
                      <a:gd name="connsiteY3" fmla="*/ 135732 h 135732"/>
                      <a:gd name="connsiteX4" fmla="*/ 176212 w 321469"/>
                      <a:gd name="connsiteY4" fmla="*/ 135732 h 135732"/>
                      <a:gd name="connsiteX5" fmla="*/ 252412 w 321469"/>
                      <a:gd name="connsiteY5" fmla="*/ 133350 h 135732"/>
                      <a:gd name="connsiteX6" fmla="*/ 319087 w 321469"/>
                      <a:gd name="connsiteY6" fmla="*/ 130969 h 135732"/>
                      <a:gd name="connsiteX7" fmla="*/ 321469 w 321469"/>
                      <a:gd name="connsiteY7" fmla="*/ 0 h 135732"/>
                      <a:gd name="connsiteX8" fmla="*/ 283369 w 321469"/>
                      <a:gd name="connsiteY8" fmla="*/ 14288 h 135732"/>
                      <a:gd name="connsiteX9" fmla="*/ 250031 w 321469"/>
                      <a:gd name="connsiteY9" fmla="*/ 21432 h 135732"/>
                      <a:gd name="connsiteX10" fmla="*/ 204787 w 321469"/>
                      <a:gd name="connsiteY10" fmla="*/ 28575 h 135732"/>
                      <a:gd name="connsiteX11" fmla="*/ 116681 w 321469"/>
                      <a:gd name="connsiteY11" fmla="*/ 30957 h 135732"/>
                      <a:gd name="connsiteX12" fmla="*/ 64294 w 321469"/>
                      <a:gd name="connsiteY12" fmla="*/ 23813 h 135732"/>
                      <a:gd name="connsiteX13" fmla="*/ 0 w 321469"/>
                      <a:gd name="connsiteY13" fmla="*/ 0 h 135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321469" h="135732">
                        <a:moveTo>
                          <a:pt x="0" y="0"/>
                        </a:moveTo>
                        <a:lnTo>
                          <a:pt x="0" y="128588"/>
                        </a:lnTo>
                        <a:lnTo>
                          <a:pt x="61912" y="133350"/>
                        </a:lnTo>
                        <a:lnTo>
                          <a:pt x="119062" y="135732"/>
                        </a:lnTo>
                        <a:lnTo>
                          <a:pt x="176212" y="135732"/>
                        </a:lnTo>
                        <a:lnTo>
                          <a:pt x="252412" y="133350"/>
                        </a:lnTo>
                        <a:lnTo>
                          <a:pt x="319087" y="130969"/>
                        </a:lnTo>
                        <a:lnTo>
                          <a:pt x="321469" y="0"/>
                        </a:lnTo>
                        <a:lnTo>
                          <a:pt x="283369" y="14288"/>
                        </a:lnTo>
                        <a:lnTo>
                          <a:pt x="250031" y="21432"/>
                        </a:lnTo>
                        <a:lnTo>
                          <a:pt x="204787" y="28575"/>
                        </a:lnTo>
                        <a:lnTo>
                          <a:pt x="116681" y="30957"/>
                        </a:lnTo>
                        <a:lnTo>
                          <a:pt x="64294" y="2381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67" name="フリーフォーム 366"/>
                  <p:cNvSpPr/>
                  <p:nvPr/>
                </p:nvSpPr>
                <p:spPr>
                  <a:xfrm>
                    <a:off x="1458560" y="4813841"/>
                    <a:ext cx="716757" cy="34765"/>
                  </a:xfrm>
                  <a:custGeom>
                    <a:avLst/>
                    <a:gdLst>
                      <a:gd name="connsiteX0" fmla="*/ 0 w 581024"/>
                      <a:gd name="connsiteY0" fmla="*/ 0 h 45719"/>
                      <a:gd name="connsiteX1" fmla="*/ 581024 w 581024"/>
                      <a:gd name="connsiteY1" fmla="*/ 0 h 45719"/>
                      <a:gd name="connsiteX2" fmla="*/ 581024 w 581024"/>
                      <a:gd name="connsiteY2" fmla="*/ 45719 h 45719"/>
                      <a:gd name="connsiteX3" fmla="*/ 0 w 581024"/>
                      <a:gd name="connsiteY3" fmla="*/ 45719 h 45719"/>
                      <a:gd name="connsiteX4" fmla="*/ 0 w 581024"/>
                      <a:gd name="connsiteY4" fmla="*/ 0 h 45719"/>
                      <a:gd name="connsiteX0" fmla="*/ 0 w 581024"/>
                      <a:gd name="connsiteY0" fmla="*/ 2381 h 48100"/>
                      <a:gd name="connsiteX1" fmla="*/ 300037 w 581024"/>
                      <a:gd name="connsiteY1" fmla="*/ 0 h 48100"/>
                      <a:gd name="connsiteX2" fmla="*/ 581024 w 581024"/>
                      <a:gd name="connsiteY2" fmla="*/ 48100 h 48100"/>
                      <a:gd name="connsiteX3" fmla="*/ 0 w 581024"/>
                      <a:gd name="connsiteY3" fmla="*/ 48100 h 48100"/>
                      <a:gd name="connsiteX4" fmla="*/ 0 w 581024"/>
                      <a:gd name="connsiteY4" fmla="*/ 2381 h 48100"/>
                      <a:gd name="connsiteX0" fmla="*/ 0 w 628649"/>
                      <a:gd name="connsiteY0" fmla="*/ 2381 h 48100"/>
                      <a:gd name="connsiteX1" fmla="*/ 300037 w 628649"/>
                      <a:gd name="connsiteY1" fmla="*/ 0 h 48100"/>
                      <a:gd name="connsiteX2" fmla="*/ 628649 w 628649"/>
                      <a:gd name="connsiteY2" fmla="*/ 48100 h 48100"/>
                      <a:gd name="connsiteX3" fmla="*/ 0 w 628649"/>
                      <a:gd name="connsiteY3" fmla="*/ 48100 h 48100"/>
                      <a:gd name="connsiteX4" fmla="*/ 0 w 628649"/>
                      <a:gd name="connsiteY4" fmla="*/ 2381 h 48100"/>
                      <a:gd name="connsiteX0" fmla="*/ 0 w 628649"/>
                      <a:gd name="connsiteY0" fmla="*/ -1 h 45718"/>
                      <a:gd name="connsiteX1" fmla="*/ 402375 w 628649"/>
                      <a:gd name="connsiteY1" fmla="*/ 749 h 45718"/>
                      <a:gd name="connsiteX2" fmla="*/ 628649 w 628649"/>
                      <a:gd name="connsiteY2" fmla="*/ 45718 h 45718"/>
                      <a:gd name="connsiteX3" fmla="*/ 0 w 628649"/>
                      <a:gd name="connsiteY3" fmla="*/ 45718 h 45718"/>
                      <a:gd name="connsiteX4" fmla="*/ 0 w 628649"/>
                      <a:gd name="connsiteY4" fmla="*/ -1 h 45718"/>
                      <a:gd name="connsiteX0" fmla="*/ 0 w 628649"/>
                      <a:gd name="connsiteY0" fmla="*/ 0 h 45719"/>
                      <a:gd name="connsiteX1" fmla="*/ 439968 w 628649"/>
                      <a:gd name="connsiteY1" fmla="*/ 751 h 45719"/>
                      <a:gd name="connsiteX2" fmla="*/ 628649 w 628649"/>
                      <a:gd name="connsiteY2" fmla="*/ 45719 h 45719"/>
                      <a:gd name="connsiteX3" fmla="*/ 0 w 628649"/>
                      <a:gd name="connsiteY3" fmla="*/ 45719 h 45719"/>
                      <a:gd name="connsiteX4" fmla="*/ 0 w 628649"/>
                      <a:gd name="connsiteY4" fmla="*/ 0 h 457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28649" h="45719">
                        <a:moveTo>
                          <a:pt x="0" y="0"/>
                        </a:moveTo>
                        <a:lnTo>
                          <a:pt x="439968" y="751"/>
                        </a:lnTo>
                        <a:lnTo>
                          <a:pt x="628649" y="45719"/>
                        </a:lnTo>
                        <a:lnTo>
                          <a:pt x="0" y="45719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E3C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68" name="弦 367"/>
                  <p:cNvSpPr/>
                  <p:nvPr/>
                </p:nvSpPr>
                <p:spPr>
                  <a:xfrm>
                    <a:off x="1066452" y="4800600"/>
                    <a:ext cx="1314450" cy="338138"/>
                  </a:xfrm>
                  <a:prstGeom prst="chord">
                    <a:avLst>
                      <a:gd name="adj1" fmla="val 20165485"/>
                      <a:gd name="adj2" fmla="val 1446023"/>
                    </a:avLst>
                  </a:pr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6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054090" y="4804106"/>
                    <a:ext cx="1326280" cy="333680"/>
                  </a:xfrm>
                  <a:prstGeom prst="ellipse">
                    <a:avLst/>
                  </a:prstGeom>
                  <a:solidFill>
                    <a:srgbClr val="00B050">
                      <a:alpha val="69804"/>
                    </a:srgb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70" name="フローチャート : 磁気ディスク 89"/>
                  <p:cNvSpPr/>
                  <p:nvPr/>
                </p:nvSpPr>
                <p:spPr>
                  <a:xfrm>
                    <a:off x="1555266" y="4744516"/>
                    <a:ext cx="323850" cy="266699"/>
                  </a:xfrm>
                  <a:prstGeom prst="flowChartMagneticDisk">
                    <a:avLst/>
                  </a:prstGeom>
                  <a:solidFill>
                    <a:srgbClr val="9249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000"/>
                  </a:p>
                </p:txBody>
              </p:sp>
              <p:sp>
                <p:nvSpPr>
                  <p:cNvPr id="37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553411" y="4727148"/>
                    <a:ext cx="332484" cy="103668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grpSp>
            <p:nvGrpSpPr>
              <p:cNvPr id="299" name="グループ化 196"/>
              <p:cNvGrpSpPr/>
              <p:nvPr/>
            </p:nvGrpSpPr>
            <p:grpSpPr>
              <a:xfrm>
                <a:off x="1087884" y="2948759"/>
                <a:ext cx="3752850" cy="1623241"/>
                <a:chOff x="995363" y="2948759"/>
                <a:chExt cx="3752850" cy="1623241"/>
              </a:xfrm>
            </p:grpSpPr>
            <p:sp>
              <p:nvSpPr>
                <p:cNvPr id="336" name="直方体 335"/>
                <p:cNvSpPr/>
                <p:nvPr/>
              </p:nvSpPr>
              <p:spPr>
                <a:xfrm>
                  <a:off x="1000125" y="2982100"/>
                  <a:ext cx="3715891" cy="1589900"/>
                </a:xfrm>
                <a:prstGeom prst="cube">
                  <a:avLst>
                    <a:gd name="adj" fmla="val 90613"/>
                  </a:avLst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337" name="平行四辺形 56"/>
                <p:cNvSpPr/>
                <p:nvPr/>
              </p:nvSpPr>
              <p:spPr>
                <a:xfrm>
                  <a:off x="995363" y="2977548"/>
                  <a:ext cx="3752850" cy="1451577"/>
                </a:xfrm>
                <a:prstGeom prst="parallelogram">
                  <a:avLst>
                    <a:gd name="adj" fmla="val 100155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338" name="直方体 337"/>
                <p:cNvSpPr/>
                <p:nvPr/>
              </p:nvSpPr>
              <p:spPr>
                <a:xfrm>
                  <a:off x="1147764" y="2948759"/>
                  <a:ext cx="3310322" cy="1313679"/>
                </a:xfrm>
                <a:prstGeom prst="cube">
                  <a:avLst>
                    <a:gd name="adj" fmla="val 95217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339" name="AutoShape 426"/>
                <p:cNvSpPr>
                  <a:spLocks noChangeArrowheads="1"/>
                </p:cNvSpPr>
                <p:nvPr/>
              </p:nvSpPr>
              <p:spPr bwMode="auto">
                <a:xfrm>
                  <a:off x="1143000" y="2950332"/>
                  <a:ext cx="3312411" cy="1264481"/>
                </a:xfrm>
                <a:prstGeom prst="parallelogram">
                  <a:avLst>
                    <a:gd name="adj" fmla="val 99943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40" name="グループ化 398"/>
                <p:cNvGrpSpPr>
                  <a:grpSpLocks noChangeAspect="1"/>
                </p:cNvGrpSpPr>
                <p:nvPr/>
              </p:nvGrpSpPr>
              <p:grpSpPr>
                <a:xfrm>
                  <a:off x="1457344" y="4077072"/>
                  <a:ext cx="1314456" cy="368492"/>
                  <a:chOff x="5143504" y="1214422"/>
                  <a:chExt cx="2857520" cy="1019003"/>
                </a:xfrm>
              </p:grpSpPr>
              <p:grpSp>
                <p:nvGrpSpPr>
                  <p:cNvPr id="351" name="グループ化 311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55" name="円弧 74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6" name="円弧 75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52" name="グループ化 312"/>
                  <p:cNvGrpSpPr/>
                  <p:nvPr/>
                </p:nvGrpSpPr>
                <p:grpSpPr>
                  <a:xfrm>
                    <a:off x="5143504" y="1304731"/>
                    <a:ext cx="2857520" cy="928694"/>
                    <a:chOff x="5143504" y="1233293"/>
                    <a:chExt cx="2857520" cy="928694"/>
                  </a:xfrm>
                </p:grpSpPr>
                <p:sp>
                  <p:nvSpPr>
                    <p:cNvPr id="353" name="円弧 352"/>
                    <p:cNvSpPr/>
                    <p:nvPr/>
                  </p:nvSpPr>
                  <p:spPr>
                    <a:xfrm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4" name="円弧 73"/>
                    <p:cNvSpPr/>
                    <p:nvPr/>
                  </p:nvSpPr>
                  <p:spPr>
                    <a:xfrm flipH="1"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341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1975998" y="3568642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347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8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9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50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42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2483246" y="3065938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34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4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46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  <p:sp>
            <p:nvSpPr>
              <p:cNvPr id="300" name="Oval 184"/>
              <p:cNvSpPr>
                <a:spLocks noChangeAspect="1" noChangeArrowheads="1"/>
              </p:cNvSpPr>
              <p:nvPr/>
            </p:nvSpPr>
            <p:spPr bwMode="auto">
              <a:xfrm>
                <a:off x="2035757" y="4268162"/>
                <a:ext cx="332484" cy="103668"/>
              </a:xfrm>
              <a:prstGeom prst="ellipse">
                <a:avLst/>
              </a:prstGeom>
              <a:solidFill>
                <a:srgbClr val="9249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Oval 184"/>
              <p:cNvSpPr>
                <a:spLocks noChangeAspect="1" noChangeArrowheads="1"/>
              </p:cNvSpPr>
              <p:nvPr/>
            </p:nvSpPr>
            <p:spPr bwMode="auto">
              <a:xfrm>
                <a:off x="2039627" y="4234481"/>
                <a:ext cx="332484" cy="103668"/>
              </a:xfrm>
              <a:prstGeom prst="ellipse">
                <a:avLst/>
              </a:prstGeom>
              <a:solidFill>
                <a:srgbClr val="CC66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0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302" name="グループ化 81"/>
              <p:cNvGrpSpPr/>
              <p:nvPr/>
            </p:nvGrpSpPr>
            <p:grpSpPr>
              <a:xfrm>
                <a:off x="2505107" y="2948971"/>
                <a:ext cx="4278574" cy="3181353"/>
                <a:chOff x="2412586" y="2948971"/>
                <a:chExt cx="4278574" cy="3181353"/>
              </a:xfrm>
            </p:grpSpPr>
            <p:sp>
              <p:nvSpPr>
                <p:cNvPr id="303" name="直方体 302"/>
                <p:cNvSpPr/>
                <p:nvPr/>
              </p:nvSpPr>
              <p:spPr>
                <a:xfrm>
                  <a:off x="2412588" y="2948971"/>
                  <a:ext cx="4278572" cy="2343151"/>
                </a:xfrm>
                <a:prstGeom prst="cube">
                  <a:avLst>
                    <a:gd name="adj" fmla="val 98364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00"/>
                </a:p>
              </p:txBody>
            </p:sp>
            <p:sp>
              <p:nvSpPr>
                <p:cNvPr id="304" name="AutoShape 426"/>
                <p:cNvSpPr>
                  <a:spLocks noChangeArrowheads="1"/>
                </p:cNvSpPr>
                <p:nvPr/>
              </p:nvSpPr>
              <p:spPr bwMode="auto">
                <a:xfrm>
                  <a:off x="2412586" y="2950543"/>
                  <a:ext cx="4275899" cy="2297317"/>
                </a:xfrm>
                <a:prstGeom prst="parallelogram">
                  <a:avLst>
                    <a:gd name="adj" fmla="val 99943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grpSp>
              <p:nvGrpSpPr>
                <p:cNvPr id="305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3208224" y="4581086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33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33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3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35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06" name="グループ化 398"/>
                <p:cNvGrpSpPr>
                  <a:grpSpLocks noChangeAspect="1"/>
                </p:cNvGrpSpPr>
                <p:nvPr/>
              </p:nvGrpSpPr>
              <p:grpSpPr>
                <a:xfrm>
                  <a:off x="2696313" y="5081013"/>
                  <a:ext cx="1314456" cy="368492"/>
                  <a:chOff x="5143504" y="1214422"/>
                  <a:chExt cx="2857520" cy="1019003"/>
                </a:xfrm>
              </p:grpSpPr>
              <p:grpSp>
                <p:nvGrpSpPr>
                  <p:cNvPr id="323" name="グループ化 311"/>
                  <p:cNvGrpSpPr/>
                  <p:nvPr/>
                </p:nvGrpSpPr>
                <p:grpSpPr>
                  <a:xfrm>
                    <a:off x="5143504" y="1214422"/>
                    <a:ext cx="2857520" cy="928694"/>
                    <a:chOff x="5143504" y="1214422"/>
                    <a:chExt cx="2857520" cy="928694"/>
                  </a:xfrm>
                </p:grpSpPr>
                <p:sp>
                  <p:nvSpPr>
                    <p:cNvPr id="330" name="円弧 329"/>
                    <p:cNvSpPr/>
                    <p:nvPr/>
                  </p:nvSpPr>
                  <p:spPr>
                    <a:xfrm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31" name="円弧 330"/>
                    <p:cNvSpPr/>
                    <p:nvPr/>
                  </p:nvSpPr>
                  <p:spPr>
                    <a:xfrm flipH="1">
                      <a:off x="5143504" y="1214422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chemeClr val="tx1">
                        <a:lumMod val="75000"/>
                        <a:lumOff val="25000"/>
                      </a:schemeClr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4" name="グループ化 312"/>
                  <p:cNvGrpSpPr/>
                  <p:nvPr/>
                </p:nvGrpSpPr>
                <p:grpSpPr>
                  <a:xfrm>
                    <a:off x="5143504" y="1304731"/>
                    <a:ext cx="2857520" cy="928694"/>
                    <a:chOff x="5143504" y="1233293"/>
                    <a:chExt cx="2857520" cy="928694"/>
                  </a:xfrm>
                </p:grpSpPr>
                <p:sp>
                  <p:nvSpPr>
                    <p:cNvPr id="328" name="円弧 327"/>
                    <p:cNvSpPr/>
                    <p:nvPr/>
                  </p:nvSpPr>
                  <p:spPr>
                    <a:xfrm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9" name="円弧 328"/>
                    <p:cNvSpPr/>
                    <p:nvPr/>
                  </p:nvSpPr>
                  <p:spPr>
                    <a:xfrm flipH="1">
                      <a:off x="5143504" y="1233293"/>
                      <a:ext cx="2857520" cy="92869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solidFill>
                      <a:srgbClr val="FFFF00"/>
                    </a:solidFill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25" name="グループ化 315"/>
                  <p:cNvGrpSpPr>
                    <a:grpSpLocks noChangeAspect="1"/>
                  </p:cNvGrpSpPr>
                  <p:nvPr/>
                </p:nvGrpSpPr>
                <p:grpSpPr>
                  <a:xfrm>
                    <a:off x="6194452" y="1593597"/>
                    <a:ext cx="714380" cy="282670"/>
                    <a:chOff x="5143504" y="1321461"/>
                    <a:chExt cx="2857520" cy="1130674"/>
                  </a:xfrm>
                  <a:solidFill>
                    <a:srgbClr val="CC6600"/>
                  </a:solidFill>
                </p:grpSpPr>
                <p:sp>
                  <p:nvSpPr>
                    <p:cNvPr id="326" name="円弧 325"/>
                    <p:cNvSpPr/>
                    <p:nvPr/>
                  </p:nvSpPr>
                  <p:spPr>
                    <a:xfrm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27" name="円弧 326"/>
                    <p:cNvSpPr/>
                    <p:nvPr/>
                  </p:nvSpPr>
                  <p:spPr>
                    <a:xfrm flipH="1">
                      <a:off x="5143504" y="1321461"/>
                      <a:ext cx="2857520" cy="1130674"/>
                    </a:xfrm>
                    <a:prstGeom prst="arc">
                      <a:avLst>
                        <a:gd name="adj1" fmla="val 16200000"/>
                        <a:gd name="adj2" fmla="val 0"/>
                      </a:avLst>
                    </a:prstGeom>
                    <a:grpFill/>
                    <a:ln w="9525" cap="flat" cmpd="sng" algn="ctr">
                      <a:solidFill>
                        <a:srgbClr val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307" name="正方形/長方形 20"/>
                <p:cNvSpPr/>
                <p:nvPr/>
              </p:nvSpPr>
              <p:spPr>
                <a:xfrm>
                  <a:off x="3180704" y="5273184"/>
                  <a:ext cx="328612" cy="857140"/>
                </a:xfrm>
                <a:prstGeom prst="rect">
                  <a:avLst/>
                </a:prstGeom>
                <a:solidFill>
                  <a:srgbClr val="924900"/>
                </a:solidFill>
                <a:ln w="952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08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3701824" y="4078382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319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20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21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22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09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4209072" y="3568854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315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6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7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8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grpSp>
              <p:nvGrpSpPr>
                <p:cNvPr id="310" name="グループ化 385"/>
                <p:cNvGrpSpPr>
                  <a:grpSpLocks noChangeAspect="1"/>
                </p:cNvGrpSpPr>
                <p:nvPr/>
              </p:nvGrpSpPr>
              <p:grpSpPr>
                <a:xfrm>
                  <a:off x="4716320" y="3066150"/>
                  <a:ext cx="1326280" cy="366864"/>
                  <a:chOff x="2071670" y="2000240"/>
                  <a:chExt cx="2883226" cy="994231"/>
                </a:xfrm>
              </p:grpSpPr>
              <p:sp>
                <p:nvSpPr>
                  <p:cNvPr id="311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00240"/>
                    <a:ext cx="2883226" cy="904300"/>
                  </a:xfrm>
                  <a:prstGeom prst="ellipse">
                    <a:avLst/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2" name="Oval 18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071670" y="2090171"/>
                    <a:ext cx="2883226" cy="90430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3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49662" y="2411720"/>
                    <a:ext cx="722793" cy="280949"/>
                  </a:xfrm>
                  <a:prstGeom prst="ellipse">
                    <a:avLst/>
                  </a:prstGeom>
                  <a:solidFill>
                    <a:srgbClr val="9249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314" name="Oval 18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158075" y="2320441"/>
                    <a:ext cx="722793" cy="280949"/>
                  </a:xfrm>
                  <a:prstGeom prst="ellipse">
                    <a:avLst/>
                  </a:prstGeom>
                  <a:solidFill>
                    <a:srgbClr val="CC6600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000" b="0" i="0" u="none" strike="noStrike" kern="0" cap="none" spc="0" normalizeH="0" baseline="0" noProof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</p:grpSp>
        </p:grpSp>
        <p:sp>
          <p:nvSpPr>
            <p:cNvPr id="238" name="平行四辺形 237"/>
            <p:cNvSpPr/>
            <p:nvPr/>
          </p:nvSpPr>
          <p:spPr>
            <a:xfrm>
              <a:off x="107504" y="277818"/>
              <a:ext cx="8928992" cy="2300287"/>
            </a:xfrm>
            <a:prstGeom prst="parallelogram">
              <a:avLst>
                <a:gd name="adj" fmla="val 100155"/>
              </a:avLst>
            </a:prstGeom>
            <a:gradFill>
              <a:gsLst>
                <a:gs pos="16000">
                  <a:schemeClr val="bg1"/>
                </a:gs>
                <a:gs pos="35000">
                  <a:srgbClr val="00C0C0"/>
                </a:gs>
                <a:gs pos="50000">
                  <a:schemeClr val="bg1"/>
                </a:gs>
                <a:gs pos="65000">
                  <a:srgbClr val="00C0C0"/>
                </a:gs>
                <a:gs pos="86000">
                  <a:schemeClr val="bg1"/>
                </a:gs>
              </a:gsLst>
              <a:lin ang="2700000" scaled="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Drift plane</a:t>
              </a:r>
              <a:endParaRPr kumimoji="1" lang="ja-JP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39" name="直線コネクタ 238"/>
            <p:cNvCxnSpPr/>
            <p:nvPr/>
          </p:nvCxnSpPr>
          <p:spPr>
            <a:xfrm>
              <a:off x="1374402" y="3685094"/>
              <a:ext cx="855241" cy="57606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線コネクタ 239"/>
            <p:cNvCxnSpPr/>
            <p:nvPr/>
          </p:nvCxnSpPr>
          <p:spPr>
            <a:xfrm>
              <a:off x="2051720" y="3068960"/>
              <a:ext cx="249931" cy="40011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1" name="テキスト ボックス 240"/>
            <p:cNvSpPr txBox="1"/>
            <p:nvPr/>
          </p:nvSpPr>
          <p:spPr>
            <a:xfrm>
              <a:off x="827584" y="3356992"/>
              <a:ext cx="112274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Anode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2" name="テキスト ボックス 241"/>
            <p:cNvSpPr txBox="1"/>
            <p:nvPr/>
          </p:nvSpPr>
          <p:spPr>
            <a:xfrm>
              <a:off x="1071992" y="2636912"/>
              <a:ext cx="3094436" cy="5078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050" dirty="0" smtClean="0">
                  <a:latin typeface="Times New Roman" pitchFamily="18" charset="0"/>
                  <a:cs typeface="Times New Roman" pitchFamily="18" charset="0"/>
                </a:rPr>
                <a:t>Resistive cathode</a:t>
              </a:r>
              <a:r>
                <a:rPr kumimoji="1" lang="ja-JP" altLang="en-US" sz="1050" dirty="0" smtClean="0">
                  <a:latin typeface="Times New Roman" pitchFamily="18" charset="0"/>
                  <a:cs typeface="Times New Roman" pitchFamily="18" charset="0"/>
                </a:rPr>
                <a:t>　</a:t>
              </a:r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(-HV)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3" name="直線コネクタ 242"/>
            <p:cNvCxnSpPr/>
            <p:nvPr/>
          </p:nvCxnSpPr>
          <p:spPr>
            <a:xfrm>
              <a:off x="755576" y="5229200"/>
              <a:ext cx="144016" cy="115212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4" name="テキスト ボックス 243"/>
            <p:cNvSpPr txBox="1"/>
            <p:nvPr/>
          </p:nvSpPr>
          <p:spPr>
            <a:xfrm>
              <a:off x="323528" y="6237311"/>
              <a:ext cx="2164696" cy="50783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Pickup </a:t>
              </a:r>
              <a:r>
                <a:rPr kumimoji="1" lang="en-US" altLang="ja-JP" sz="1050" dirty="0" smtClean="0">
                  <a:latin typeface="Times New Roman" pitchFamily="18" charset="0"/>
                  <a:cs typeface="Times New Roman" pitchFamily="18" charset="0"/>
                </a:rPr>
                <a:t>electrode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5" name="テキスト ボックス 244"/>
            <p:cNvSpPr txBox="1"/>
            <p:nvPr/>
          </p:nvSpPr>
          <p:spPr>
            <a:xfrm>
              <a:off x="107504" y="3645023"/>
              <a:ext cx="1366400" cy="8617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Thin</a:t>
              </a:r>
            </a:p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substrate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6" name="直線コネクタ 245"/>
            <p:cNvCxnSpPr/>
            <p:nvPr/>
          </p:nvCxnSpPr>
          <p:spPr>
            <a:xfrm>
              <a:off x="827584" y="4293096"/>
              <a:ext cx="504056" cy="21602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7" name="グループ化 320"/>
            <p:cNvGrpSpPr/>
            <p:nvPr/>
          </p:nvGrpSpPr>
          <p:grpSpPr>
            <a:xfrm>
              <a:off x="5489886" y="2564904"/>
              <a:ext cx="2250466" cy="576064"/>
              <a:chOff x="3725834" y="2893006"/>
              <a:chExt cx="2250466" cy="576064"/>
            </a:xfrm>
          </p:grpSpPr>
          <p:cxnSp>
            <p:nvCxnSpPr>
              <p:cNvPr id="278" name="直線コネクタ 277"/>
              <p:cNvCxnSpPr/>
              <p:nvPr/>
            </p:nvCxnSpPr>
            <p:spPr>
              <a:xfrm>
                <a:off x="3725834" y="2893006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線矢印コネクタ 278"/>
              <p:cNvCxnSpPr/>
              <p:nvPr/>
            </p:nvCxnSpPr>
            <p:spPr>
              <a:xfrm flipH="1">
                <a:off x="5256220" y="3109030"/>
                <a:ext cx="72008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0" name="テキスト ボックス 279"/>
              <p:cNvSpPr txBox="1"/>
              <p:nvPr/>
            </p:nvSpPr>
            <p:spPr>
              <a:xfrm>
                <a:off x="4364942" y="2898050"/>
                <a:ext cx="1231748" cy="52322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4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81" name="直線コネクタ 280"/>
              <p:cNvCxnSpPr/>
              <p:nvPr/>
            </p:nvCxnSpPr>
            <p:spPr>
              <a:xfrm>
                <a:off x="5976300" y="2893006"/>
                <a:ext cx="0" cy="57606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直線矢印コネクタ 281"/>
              <p:cNvCxnSpPr/>
              <p:nvPr/>
            </p:nvCxnSpPr>
            <p:spPr>
              <a:xfrm>
                <a:off x="3725834" y="3109030"/>
                <a:ext cx="720080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8" name="直線コネクタ 247"/>
            <p:cNvCxnSpPr/>
            <p:nvPr/>
          </p:nvCxnSpPr>
          <p:spPr>
            <a:xfrm flipH="1">
              <a:off x="2843808" y="5661248"/>
              <a:ext cx="216024" cy="64807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テキスト ボックス 248"/>
            <p:cNvSpPr txBox="1"/>
            <p:nvPr/>
          </p:nvSpPr>
          <p:spPr>
            <a:xfrm>
              <a:off x="2339752" y="6237311"/>
              <a:ext cx="2094164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050" dirty="0" smtClean="0">
                  <a:latin typeface="Times New Roman" pitchFamily="18" charset="0"/>
                  <a:cs typeface="Times New Roman" pitchFamily="18" charset="0"/>
                </a:rPr>
                <a:t>Thick substrate</a:t>
              </a:r>
              <a:endParaRPr kumimoji="1" lang="ja-JP" altLang="en-US" sz="1050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50" name="グループ化 331"/>
            <p:cNvGrpSpPr/>
            <p:nvPr/>
          </p:nvGrpSpPr>
          <p:grpSpPr>
            <a:xfrm>
              <a:off x="5273907" y="6165016"/>
              <a:ext cx="1090684" cy="690209"/>
              <a:chOff x="3743764" y="4653136"/>
              <a:chExt cx="1090684" cy="690209"/>
            </a:xfrm>
          </p:grpSpPr>
          <p:cxnSp>
            <p:nvCxnSpPr>
              <p:cNvPr id="273" name="直線コネクタ 272"/>
              <p:cNvCxnSpPr/>
              <p:nvPr/>
            </p:nvCxnSpPr>
            <p:spPr>
              <a:xfrm>
                <a:off x="3978006" y="4653136"/>
                <a:ext cx="0" cy="28803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4" name="直線矢印コネクタ 273"/>
              <p:cNvCxnSpPr/>
              <p:nvPr/>
            </p:nvCxnSpPr>
            <p:spPr>
              <a:xfrm flipH="1">
                <a:off x="3761982" y="4797152"/>
                <a:ext cx="21602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5" name="テキスト ボックス 274"/>
              <p:cNvSpPr txBox="1"/>
              <p:nvPr/>
            </p:nvSpPr>
            <p:spPr>
              <a:xfrm>
                <a:off x="3743764" y="4820126"/>
                <a:ext cx="1090684" cy="523219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sz="1050" dirty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0 </a:t>
                </a:r>
                <a:r>
                  <a:rPr kumimoji="1" lang="el-GR" altLang="ja-JP" sz="1050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kumimoji="1" lang="en-US" altLang="ja-JP" sz="1050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endParaRPr kumimoji="1" lang="ja-JP" altLang="en-US" sz="105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cxnSp>
            <p:nvCxnSpPr>
              <p:cNvPr id="276" name="直線コネクタ 275"/>
              <p:cNvCxnSpPr/>
              <p:nvPr/>
            </p:nvCxnSpPr>
            <p:spPr>
              <a:xfrm>
                <a:off x="4310863" y="4653136"/>
                <a:ext cx="0" cy="288032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直線矢印コネクタ 276"/>
              <p:cNvCxnSpPr/>
              <p:nvPr/>
            </p:nvCxnSpPr>
            <p:spPr>
              <a:xfrm>
                <a:off x="4310863" y="4797152"/>
                <a:ext cx="216024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headEnd type="triangle" w="lg" len="lg"/>
                <a:tailEnd type="non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1" name="グループ化 337"/>
            <p:cNvGrpSpPr/>
            <p:nvPr/>
          </p:nvGrpSpPr>
          <p:grpSpPr>
            <a:xfrm>
              <a:off x="7812360" y="5013176"/>
              <a:ext cx="1080120" cy="216024"/>
              <a:chOff x="5076056" y="5661248"/>
              <a:chExt cx="1080120" cy="216024"/>
            </a:xfrm>
          </p:grpSpPr>
          <p:cxnSp>
            <p:nvCxnSpPr>
              <p:cNvPr id="267" name="直線コネクタ 266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直線コネクタ 267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直線コネクタ 268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直線コネクタ 269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1" name="二等辺三角形 270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272" name="直線コネクタ 271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2" name="グループ化 344"/>
            <p:cNvGrpSpPr/>
            <p:nvPr/>
          </p:nvGrpSpPr>
          <p:grpSpPr>
            <a:xfrm>
              <a:off x="7308304" y="5517232"/>
              <a:ext cx="1080120" cy="216024"/>
              <a:chOff x="5076056" y="5661248"/>
              <a:chExt cx="1080120" cy="216024"/>
            </a:xfrm>
          </p:grpSpPr>
          <p:cxnSp>
            <p:nvCxnSpPr>
              <p:cNvPr id="261" name="直線コネクタ 260"/>
              <p:cNvCxnSpPr/>
              <p:nvPr/>
            </p:nvCxnSpPr>
            <p:spPr>
              <a:xfrm>
                <a:off x="507605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2" name="直線コネクタ 261"/>
              <p:cNvCxnSpPr/>
              <p:nvPr/>
            </p:nvCxnSpPr>
            <p:spPr>
              <a:xfrm>
                <a:off x="5436096" y="5767160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3" name="直線コネクタ 262"/>
              <p:cNvCxnSpPr/>
              <p:nvPr/>
            </p:nvCxnSpPr>
            <p:spPr>
              <a:xfrm>
                <a:off x="5364088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4" name="直線コネクタ 263"/>
              <p:cNvCxnSpPr/>
              <p:nvPr/>
            </p:nvCxnSpPr>
            <p:spPr>
              <a:xfrm>
                <a:off x="5436096" y="5661248"/>
                <a:ext cx="0" cy="216024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5" name="二等辺三角形 264"/>
              <p:cNvSpPr/>
              <p:nvPr/>
            </p:nvSpPr>
            <p:spPr>
              <a:xfrm rot="5400000">
                <a:off x="5760132" y="5625244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266" name="直線コネクタ 265"/>
              <p:cNvCxnSpPr/>
              <p:nvPr/>
            </p:nvCxnSpPr>
            <p:spPr>
              <a:xfrm>
                <a:off x="6012160" y="5767163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3" name="グループ化 358"/>
            <p:cNvGrpSpPr/>
            <p:nvPr/>
          </p:nvGrpSpPr>
          <p:grpSpPr>
            <a:xfrm rot="10800000">
              <a:off x="3923928" y="5421899"/>
              <a:ext cx="347173" cy="581459"/>
              <a:chOff x="8236318" y="2186003"/>
              <a:chExt cx="347173" cy="581459"/>
            </a:xfrm>
          </p:grpSpPr>
          <p:cxnSp>
            <p:nvCxnSpPr>
              <p:cNvPr id="258" name="直線コネクタ 257"/>
              <p:cNvCxnSpPr/>
              <p:nvPr/>
            </p:nvCxnSpPr>
            <p:spPr>
              <a:xfrm rot="18811902">
                <a:off x="8092302" y="2623446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9" name="二等辺三角形 258"/>
              <p:cNvSpPr/>
              <p:nvPr/>
            </p:nvSpPr>
            <p:spPr>
              <a:xfrm rot="2611902">
                <a:off x="8328212" y="2272055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260" name="直線コネクタ 259"/>
              <p:cNvCxnSpPr/>
              <p:nvPr/>
            </p:nvCxnSpPr>
            <p:spPr>
              <a:xfrm rot="18811902">
                <a:off x="8511483" y="2258011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4" name="グループ化 359"/>
            <p:cNvGrpSpPr/>
            <p:nvPr/>
          </p:nvGrpSpPr>
          <p:grpSpPr>
            <a:xfrm rot="10800000">
              <a:off x="1632538" y="5373216"/>
              <a:ext cx="347173" cy="581459"/>
              <a:chOff x="8236318" y="2186003"/>
              <a:chExt cx="347173" cy="581459"/>
            </a:xfrm>
          </p:grpSpPr>
          <p:cxnSp>
            <p:nvCxnSpPr>
              <p:cNvPr id="255" name="直線コネクタ 254"/>
              <p:cNvCxnSpPr/>
              <p:nvPr/>
            </p:nvCxnSpPr>
            <p:spPr>
              <a:xfrm rot="18811902">
                <a:off x="8092302" y="2623446"/>
                <a:ext cx="288032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" name="二等辺三角形 255"/>
              <p:cNvSpPr/>
              <p:nvPr/>
            </p:nvSpPr>
            <p:spPr>
              <a:xfrm rot="2611902">
                <a:off x="8328212" y="2272055"/>
                <a:ext cx="216024" cy="288032"/>
              </a:xfrm>
              <a:prstGeom prst="triangle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00"/>
              </a:p>
            </p:txBody>
          </p:sp>
          <p:cxnSp>
            <p:nvCxnSpPr>
              <p:cNvPr id="257" name="直線コネクタ 256"/>
              <p:cNvCxnSpPr/>
              <p:nvPr/>
            </p:nvCxnSpPr>
            <p:spPr>
              <a:xfrm rot="18811902">
                <a:off x="8511483" y="2258011"/>
                <a:ext cx="144016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605"/>
          <p:cNvSpPr>
            <a:spLocks noChangeArrowheads="1"/>
          </p:cNvSpPr>
          <p:nvPr/>
        </p:nvSpPr>
        <p:spPr bwMode="auto">
          <a:xfrm>
            <a:off x="1043608" y="5985284"/>
            <a:ext cx="2808312" cy="1080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" name="Rectangle 604"/>
          <p:cNvSpPr>
            <a:spLocks noChangeArrowheads="1"/>
          </p:cNvSpPr>
          <p:nvPr/>
        </p:nvSpPr>
        <p:spPr bwMode="auto">
          <a:xfrm>
            <a:off x="5688124" y="4148209"/>
            <a:ext cx="2794000" cy="34632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" name="Rectangle 605"/>
          <p:cNvSpPr>
            <a:spLocks noChangeArrowheads="1"/>
          </p:cNvSpPr>
          <p:nvPr/>
        </p:nvSpPr>
        <p:spPr bwMode="auto">
          <a:xfrm>
            <a:off x="5685197" y="4494532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" name="Rectangle 604"/>
          <p:cNvSpPr>
            <a:spLocks noChangeArrowheads="1"/>
          </p:cNvSpPr>
          <p:nvPr/>
        </p:nvSpPr>
        <p:spPr bwMode="auto">
          <a:xfrm>
            <a:off x="1057920" y="1714525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" name="Rectangle 605"/>
          <p:cNvSpPr>
            <a:spLocks noChangeArrowheads="1"/>
          </p:cNvSpPr>
          <p:nvPr/>
        </p:nvSpPr>
        <p:spPr bwMode="auto">
          <a:xfrm>
            <a:off x="1057920" y="1844824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" name="Rectangle 605"/>
          <p:cNvSpPr>
            <a:spLocks noChangeArrowheads="1"/>
          </p:cNvSpPr>
          <p:nvPr/>
        </p:nvSpPr>
        <p:spPr bwMode="auto">
          <a:xfrm>
            <a:off x="1057919" y="1628800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" name="Rectangle 604"/>
          <p:cNvSpPr>
            <a:spLocks noChangeArrowheads="1"/>
          </p:cNvSpPr>
          <p:nvPr/>
        </p:nvSpPr>
        <p:spPr bwMode="auto">
          <a:xfrm>
            <a:off x="1086768" y="3356992"/>
            <a:ext cx="2794000" cy="5391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" name="Rectangle 604"/>
          <p:cNvSpPr>
            <a:spLocks noChangeArrowheads="1"/>
          </p:cNvSpPr>
          <p:nvPr/>
        </p:nvSpPr>
        <p:spPr bwMode="auto">
          <a:xfrm>
            <a:off x="1086768" y="3573016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" name="Rectangle 605"/>
          <p:cNvSpPr>
            <a:spLocks noChangeArrowheads="1"/>
          </p:cNvSpPr>
          <p:nvPr/>
        </p:nvSpPr>
        <p:spPr bwMode="auto">
          <a:xfrm>
            <a:off x="1086768" y="3703315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1057920" y="3248980"/>
            <a:ext cx="3010024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1043608" y="4005063"/>
            <a:ext cx="3010024" cy="0"/>
          </a:xfrm>
          <a:prstGeom prst="line">
            <a:avLst/>
          </a:prstGeom>
          <a:ln w="381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605"/>
          <p:cNvSpPr>
            <a:spLocks noChangeArrowheads="1"/>
          </p:cNvSpPr>
          <p:nvPr/>
        </p:nvSpPr>
        <p:spPr bwMode="auto">
          <a:xfrm>
            <a:off x="1057919" y="3429000"/>
            <a:ext cx="2794000" cy="15773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3" name="Rectangle 604"/>
          <p:cNvSpPr>
            <a:spLocks noChangeArrowheads="1"/>
          </p:cNvSpPr>
          <p:nvPr/>
        </p:nvSpPr>
        <p:spPr bwMode="auto">
          <a:xfrm>
            <a:off x="1057919" y="4365104"/>
            <a:ext cx="2794000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4" name="Rectangle 604"/>
          <p:cNvSpPr>
            <a:spLocks noChangeArrowheads="1"/>
          </p:cNvSpPr>
          <p:nvPr/>
        </p:nvSpPr>
        <p:spPr bwMode="auto">
          <a:xfrm>
            <a:off x="1068376" y="4581128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5" name="Rectangle 605"/>
          <p:cNvSpPr>
            <a:spLocks noChangeArrowheads="1"/>
          </p:cNvSpPr>
          <p:nvPr/>
        </p:nvSpPr>
        <p:spPr bwMode="auto">
          <a:xfrm>
            <a:off x="1068376" y="4711427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6" name="Rectangle 605"/>
          <p:cNvSpPr>
            <a:spLocks noChangeArrowheads="1"/>
          </p:cNvSpPr>
          <p:nvPr/>
        </p:nvSpPr>
        <p:spPr bwMode="auto">
          <a:xfrm>
            <a:off x="1068376" y="4437113"/>
            <a:ext cx="2794000" cy="157732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7" name="Rectangle 605"/>
          <p:cNvSpPr>
            <a:spLocks noChangeArrowheads="1"/>
          </p:cNvSpPr>
          <p:nvPr/>
        </p:nvSpPr>
        <p:spPr bwMode="auto">
          <a:xfrm>
            <a:off x="1547663" y="4365104"/>
            <a:ext cx="576064" cy="720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8" name="Rectangle 605"/>
          <p:cNvSpPr>
            <a:spLocks noChangeArrowheads="1"/>
          </p:cNvSpPr>
          <p:nvPr/>
        </p:nvSpPr>
        <p:spPr bwMode="auto">
          <a:xfrm>
            <a:off x="2771799" y="4365104"/>
            <a:ext cx="576064" cy="7200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9" name="Rectangle 605"/>
          <p:cNvSpPr>
            <a:spLocks noChangeArrowheads="1"/>
          </p:cNvSpPr>
          <p:nvPr/>
        </p:nvSpPr>
        <p:spPr bwMode="auto">
          <a:xfrm>
            <a:off x="2339751" y="4797151"/>
            <a:ext cx="144016" cy="1071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0" name="Rectangle 605"/>
          <p:cNvSpPr>
            <a:spLocks noChangeArrowheads="1"/>
          </p:cNvSpPr>
          <p:nvPr/>
        </p:nvSpPr>
        <p:spPr bwMode="auto">
          <a:xfrm>
            <a:off x="1187623" y="4797151"/>
            <a:ext cx="144016" cy="1071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1" name="Rectangle 605"/>
          <p:cNvSpPr>
            <a:spLocks noChangeArrowheads="1"/>
          </p:cNvSpPr>
          <p:nvPr/>
        </p:nvSpPr>
        <p:spPr bwMode="auto">
          <a:xfrm>
            <a:off x="3563887" y="4797151"/>
            <a:ext cx="144016" cy="10714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2" name="Rectangle 604"/>
          <p:cNvSpPr>
            <a:spLocks noChangeArrowheads="1"/>
          </p:cNvSpPr>
          <p:nvPr/>
        </p:nvSpPr>
        <p:spPr bwMode="auto">
          <a:xfrm>
            <a:off x="1068376" y="5411245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3" name="Rectangle 605"/>
          <p:cNvSpPr>
            <a:spLocks noChangeArrowheads="1"/>
          </p:cNvSpPr>
          <p:nvPr/>
        </p:nvSpPr>
        <p:spPr bwMode="auto">
          <a:xfrm>
            <a:off x="1068376" y="5541544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4" name="Rectangle 605"/>
          <p:cNvSpPr>
            <a:spLocks noChangeArrowheads="1"/>
          </p:cNvSpPr>
          <p:nvPr/>
        </p:nvSpPr>
        <p:spPr bwMode="auto">
          <a:xfrm>
            <a:off x="1068376" y="5266360"/>
            <a:ext cx="2794000" cy="158602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5" name="Rectangle 605"/>
          <p:cNvSpPr>
            <a:spLocks noChangeArrowheads="1"/>
          </p:cNvSpPr>
          <p:nvPr/>
        </p:nvSpPr>
        <p:spPr bwMode="auto">
          <a:xfrm>
            <a:off x="1547663" y="5244368"/>
            <a:ext cx="576064" cy="1805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6" name="Rectangle 605"/>
          <p:cNvSpPr>
            <a:spLocks noChangeArrowheads="1"/>
          </p:cNvSpPr>
          <p:nvPr/>
        </p:nvSpPr>
        <p:spPr bwMode="auto">
          <a:xfrm>
            <a:off x="2771799" y="5244368"/>
            <a:ext cx="576064" cy="1805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7" name="Rectangle 605"/>
          <p:cNvSpPr>
            <a:spLocks noChangeArrowheads="1"/>
          </p:cNvSpPr>
          <p:nvPr/>
        </p:nvSpPr>
        <p:spPr bwMode="auto">
          <a:xfrm>
            <a:off x="2411761" y="5541544"/>
            <a:ext cx="125625" cy="1928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8" name="Rectangle 605"/>
          <p:cNvSpPr>
            <a:spLocks noChangeArrowheads="1"/>
          </p:cNvSpPr>
          <p:nvPr/>
        </p:nvSpPr>
        <p:spPr bwMode="auto">
          <a:xfrm>
            <a:off x="1187625" y="5541544"/>
            <a:ext cx="125625" cy="1928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29" name="Rectangle 605"/>
          <p:cNvSpPr>
            <a:spLocks noChangeArrowheads="1"/>
          </p:cNvSpPr>
          <p:nvPr/>
        </p:nvSpPr>
        <p:spPr bwMode="auto">
          <a:xfrm>
            <a:off x="3563889" y="5541544"/>
            <a:ext cx="125625" cy="19286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0" name="Rectangle 604"/>
          <p:cNvSpPr>
            <a:spLocks noChangeArrowheads="1"/>
          </p:cNvSpPr>
          <p:nvPr/>
        </p:nvSpPr>
        <p:spPr bwMode="auto">
          <a:xfrm>
            <a:off x="1057919" y="6202178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1" name="Rectangle 605"/>
          <p:cNvSpPr>
            <a:spLocks noChangeArrowheads="1"/>
          </p:cNvSpPr>
          <p:nvPr/>
        </p:nvSpPr>
        <p:spPr bwMode="auto">
          <a:xfrm>
            <a:off x="1057919" y="6332477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2" name="Rectangle 605"/>
          <p:cNvSpPr>
            <a:spLocks noChangeArrowheads="1"/>
          </p:cNvSpPr>
          <p:nvPr/>
        </p:nvSpPr>
        <p:spPr bwMode="auto">
          <a:xfrm>
            <a:off x="1057919" y="6057292"/>
            <a:ext cx="2794000" cy="15860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3" name="Rectangle 605"/>
          <p:cNvSpPr>
            <a:spLocks noChangeArrowheads="1"/>
          </p:cNvSpPr>
          <p:nvPr/>
        </p:nvSpPr>
        <p:spPr bwMode="auto">
          <a:xfrm>
            <a:off x="1537205" y="6057292"/>
            <a:ext cx="576064" cy="15860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4" name="Rectangle 605"/>
          <p:cNvSpPr>
            <a:spLocks noChangeArrowheads="1"/>
          </p:cNvSpPr>
          <p:nvPr/>
        </p:nvSpPr>
        <p:spPr bwMode="auto">
          <a:xfrm>
            <a:off x="2761343" y="6057292"/>
            <a:ext cx="576064" cy="15860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5" name="Rectangle 605"/>
          <p:cNvSpPr>
            <a:spLocks noChangeArrowheads="1"/>
          </p:cNvSpPr>
          <p:nvPr/>
        </p:nvSpPr>
        <p:spPr bwMode="auto">
          <a:xfrm>
            <a:off x="2411759" y="6215895"/>
            <a:ext cx="115168" cy="3094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6" name="Rectangle 605"/>
          <p:cNvSpPr>
            <a:spLocks noChangeArrowheads="1"/>
          </p:cNvSpPr>
          <p:nvPr/>
        </p:nvSpPr>
        <p:spPr bwMode="auto">
          <a:xfrm>
            <a:off x="1187623" y="6215895"/>
            <a:ext cx="115168" cy="3094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7" name="Rectangle 605"/>
          <p:cNvSpPr>
            <a:spLocks noChangeArrowheads="1"/>
          </p:cNvSpPr>
          <p:nvPr/>
        </p:nvSpPr>
        <p:spPr bwMode="auto">
          <a:xfrm>
            <a:off x="3563887" y="6215895"/>
            <a:ext cx="115168" cy="3094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8" name="Rectangle 604"/>
          <p:cNvSpPr>
            <a:spLocks noChangeArrowheads="1"/>
          </p:cNvSpPr>
          <p:nvPr/>
        </p:nvSpPr>
        <p:spPr bwMode="auto">
          <a:xfrm>
            <a:off x="5688124" y="2420888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39" name="Rectangle 605"/>
          <p:cNvSpPr>
            <a:spLocks noChangeArrowheads="1"/>
          </p:cNvSpPr>
          <p:nvPr/>
        </p:nvSpPr>
        <p:spPr bwMode="auto">
          <a:xfrm>
            <a:off x="5688124" y="2551186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0" name="Rectangle 605"/>
          <p:cNvSpPr>
            <a:spLocks noChangeArrowheads="1"/>
          </p:cNvSpPr>
          <p:nvPr/>
        </p:nvSpPr>
        <p:spPr bwMode="auto">
          <a:xfrm>
            <a:off x="5688124" y="2276872"/>
            <a:ext cx="2794000" cy="15773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1" name="Rectangle 605"/>
          <p:cNvSpPr>
            <a:spLocks noChangeArrowheads="1"/>
          </p:cNvSpPr>
          <p:nvPr/>
        </p:nvSpPr>
        <p:spPr bwMode="auto">
          <a:xfrm>
            <a:off x="6167410" y="2276872"/>
            <a:ext cx="576064" cy="1577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2" name="Rectangle 605"/>
          <p:cNvSpPr>
            <a:spLocks noChangeArrowheads="1"/>
          </p:cNvSpPr>
          <p:nvPr/>
        </p:nvSpPr>
        <p:spPr bwMode="auto">
          <a:xfrm>
            <a:off x="7391548" y="2276872"/>
            <a:ext cx="576064" cy="15773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3" name="Rectangle 605"/>
          <p:cNvSpPr>
            <a:spLocks noChangeArrowheads="1"/>
          </p:cNvSpPr>
          <p:nvPr/>
        </p:nvSpPr>
        <p:spPr bwMode="auto">
          <a:xfrm>
            <a:off x="7041964" y="2434605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4" name="Rectangle 605"/>
          <p:cNvSpPr>
            <a:spLocks noChangeArrowheads="1"/>
          </p:cNvSpPr>
          <p:nvPr/>
        </p:nvSpPr>
        <p:spPr bwMode="auto">
          <a:xfrm>
            <a:off x="5817828" y="2434605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5" name="Rectangle 605"/>
          <p:cNvSpPr>
            <a:spLocks noChangeArrowheads="1"/>
          </p:cNvSpPr>
          <p:nvPr/>
        </p:nvSpPr>
        <p:spPr bwMode="auto">
          <a:xfrm>
            <a:off x="8194092" y="2434605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6" name="Rectangle 604"/>
          <p:cNvSpPr>
            <a:spLocks noChangeArrowheads="1"/>
          </p:cNvSpPr>
          <p:nvPr/>
        </p:nvSpPr>
        <p:spPr bwMode="auto">
          <a:xfrm>
            <a:off x="5688124" y="3189819"/>
            <a:ext cx="2794000" cy="130299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7" name="Rectangle 605"/>
          <p:cNvSpPr>
            <a:spLocks noChangeArrowheads="1"/>
          </p:cNvSpPr>
          <p:nvPr/>
        </p:nvSpPr>
        <p:spPr bwMode="auto">
          <a:xfrm>
            <a:off x="6167411" y="3320118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8" name="Rectangle 605"/>
          <p:cNvSpPr>
            <a:spLocks noChangeArrowheads="1"/>
          </p:cNvSpPr>
          <p:nvPr/>
        </p:nvSpPr>
        <p:spPr bwMode="auto">
          <a:xfrm>
            <a:off x="6167410" y="3068960"/>
            <a:ext cx="576064" cy="1345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49" name="Rectangle 605"/>
          <p:cNvSpPr>
            <a:spLocks noChangeArrowheads="1"/>
          </p:cNvSpPr>
          <p:nvPr/>
        </p:nvSpPr>
        <p:spPr bwMode="auto">
          <a:xfrm>
            <a:off x="7391548" y="3068960"/>
            <a:ext cx="576064" cy="13457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0" name="Rectangle 605"/>
          <p:cNvSpPr>
            <a:spLocks noChangeArrowheads="1"/>
          </p:cNvSpPr>
          <p:nvPr/>
        </p:nvSpPr>
        <p:spPr bwMode="auto">
          <a:xfrm>
            <a:off x="7041964" y="3176102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1" name="Rectangle 605"/>
          <p:cNvSpPr>
            <a:spLocks noChangeArrowheads="1"/>
          </p:cNvSpPr>
          <p:nvPr/>
        </p:nvSpPr>
        <p:spPr bwMode="auto">
          <a:xfrm>
            <a:off x="5817828" y="3176102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2" name="Rectangle 605"/>
          <p:cNvSpPr>
            <a:spLocks noChangeArrowheads="1"/>
          </p:cNvSpPr>
          <p:nvPr/>
        </p:nvSpPr>
        <p:spPr bwMode="auto">
          <a:xfrm>
            <a:off x="8194092" y="3176102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3" name="Rectangle 605"/>
          <p:cNvSpPr>
            <a:spLocks noChangeArrowheads="1"/>
          </p:cNvSpPr>
          <p:nvPr/>
        </p:nvSpPr>
        <p:spPr bwMode="auto">
          <a:xfrm>
            <a:off x="7402005" y="3320118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4" name="Rectangle 604"/>
          <p:cNvSpPr>
            <a:spLocks noChangeArrowheads="1"/>
          </p:cNvSpPr>
          <p:nvPr/>
        </p:nvSpPr>
        <p:spPr bwMode="auto">
          <a:xfrm>
            <a:off x="5688124" y="4004194"/>
            <a:ext cx="2794000" cy="130299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5" name="Rectangle 605"/>
          <p:cNvSpPr>
            <a:spLocks noChangeArrowheads="1"/>
          </p:cNvSpPr>
          <p:nvPr/>
        </p:nvSpPr>
        <p:spPr bwMode="auto">
          <a:xfrm>
            <a:off x="6167411" y="4134493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6" name="Rectangle 605"/>
          <p:cNvSpPr>
            <a:spLocks noChangeArrowheads="1"/>
          </p:cNvSpPr>
          <p:nvPr/>
        </p:nvSpPr>
        <p:spPr bwMode="auto">
          <a:xfrm>
            <a:off x="6167410" y="3861048"/>
            <a:ext cx="576064" cy="1568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7" name="Rectangle 605"/>
          <p:cNvSpPr>
            <a:spLocks noChangeArrowheads="1"/>
          </p:cNvSpPr>
          <p:nvPr/>
        </p:nvSpPr>
        <p:spPr bwMode="auto">
          <a:xfrm>
            <a:off x="7391548" y="3861048"/>
            <a:ext cx="576064" cy="1568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8" name="Rectangle 605"/>
          <p:cNvSpPr>
            <a:spLocks noChangeArrowheads="1"/>
          </p:cNvSpPr>
          <p:nvPr/>
        </p:nvSpPr>
        <p:spPr bwMode="auto">
          <a:xfrm>
            <a:off x="7041964" y="3990477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59" name="Rectangle 605"/>
          <p:cNvSpPr>
            <a:spLocks noChangeArrowheads="1"/>
          </p:cNvSpPr>
          <p:nvPr/>
        </p:nvSpPr>
        <p:spPr bwMode="auto">
          <a:xfrm>
            <a:off x="5817828" y="3990477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0" name="Rectangle 605"/>
          <p:cNvSpPr>
            <a:spLocks noChangeArrowheads="1"/>
          </p:cNvSpPr>
          <p:nvPr/>
        </p:nvSpPr>
        <p:spPr bwMode="auto">
          <a:xfrm>
            <a:off x="8194092" y="3990477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1" name="Rectangle 605"/>
          <p:cNvSpPr>
            <a:spLocks noChangeArrowheads="1"/>
          </p:cNvSpPr>
          <p:nvPr/>
        </p:nvSpPr>
        <p:spPr bwMode="auto">
          <a:xfrm>
            <a:off x="7402005" y="4134493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2" name="Rectangle 604"/>
          <p:cNvSpPr>
            <a:spLocks noChangeArrowheads="1"/>
          </p:cNvSpPr>
          <p:nvPr/>
        </p:nvSpPr>
        <p:spPr bwMode="auto">
          <a:xfrm>
            <a:off x="5685197" y="5203692"/>
            <a:ext cx="2794000" cy="34632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3" name="Rectangle 605"/>
          <p:cNvSpPr>
            <a:spLocks noChangeArrowheads="1"/>
          </p:cNvSpPr>
          <p:nvPr/>
        </p:nvSpPr>
        <p:spPr bwMode="auto">
          <a:xfrm>
            <a:off x="5673813" y="5534401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4" name="Rectangle 604"/>
          <p:cNvSpPr>
            <a:spLocks noChangeArrowheads="1"/>
          </p:cNvSpPr>
          <p:nvPr/>
        </p:nvSpPr>
        <p:spPr bwMode="auto">
          <a:xfrm>
            <a:off x="5685197" y="5079196"/>
            <a:ext cx="2794000" cy="130299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5" name="Rectangle 605"/>
          <p:cNvSpPr>
            <a:spLocks noChangeArrowheads="1"/>
          </p:cNvSpPr>
          <p:nvPr/>
        </p:nvSpPr>
        <p:spPr bwMode="auto">
          <a:xfrm>
            <a:off x="6164485" y="5209495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6" name="Rectangle 605"/>
          <p:cNvSpPr>
            <a:spLocks noChangeArrowheads="1"/>
          </p:cNvSpPr>
          <p:nvPr/>
        </p:nvSpPr>
        <p:spPr bwMode="auto">
          <a:xfrm>
            <a:off x="6164484" y="4936559"/>
            <a:ext cx="576064" cy="15635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7" name="Rectangle 605"/>
          <p:cNvSpPr>
            <a:spLocks noChangeArrowheads="1"/>
          </p:cNvSpPr>
          <p:nvPr/>
        </p:nvSpPr>
        <p:spPr bwMode="auto">
          <a:xfrm>
            <a:off x="7388620" y="4936559"/>
            <a:ext cx="576064" cy="15635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8" name="Rectangle 605"/>
          <p:cNvSpPr>
            <a:spLocks noChangeArrowheads="1"/>
          </p:cNvSpPr>
          <p:nvPr/>
        </p:nvSpPr>
        <p:spPr bwMode="auto">
          <a:xfrm>
            <a:off x="7039037" y="5065479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69" name="Rectangle 605"/>
          <p:cNvSpPr>
            <a:spLocks noChangeArrowheads="1"/>
          </p:cNvSpPr>
          <p:nvPr/>
        </p:nvSpPr>
        <p:spPr bwMode="auto">
          <a:xfrm>
            <a:off x="5814901" y="5065479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0" name="Rectangle 605"/>
          <p:cNvSpPr>
            <a:spLocks noChangeArrowheads="1"/>
          </p:cNvSpPr>
          <p:nvPr/>
        </p:nvSpPr>
        <p:spPr bwMode="auto">
          <a:xfrm>
            <a:off x="8191165" y="5065479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1" name="Rectangle 605"/>
          <p:cNvSpPr>
            <a:spLocks noChangeArrowheads="1"/>
          </p:cNvSpPr>
          <p:nvPr/>
        </p:nvSpPr>
        <p:spPr bwMode="auto">
          <a:xfrm>
            <a:off x="7399078" y="5209495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2" name="台形 71"/>
          <p:cNvSpPr/>
          <p:nvPr/>
        </p:nvSpPr>
        <p:spPr>
          <a:xfrm>
            <a:off x="6995878" y="5217223"/>
            <a:ext cx="288033" cy="510045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台形 72"/>
          <p:cNvSpPr/>
          <p:nvPr/>
        </p:nvSpPr>
        <p:spPr>
          <a:xfrm>
            <a:off x="8194093" y="5223211"/>
            <a:ext cx="288033" cy="510045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台形 73"/>
          <p:cNvSpPr/>
          <p:nvPr/>
        </p:nvSpPr>
        <p:spPr>
          <a:xfrm>
            <a:off x="5757401" y="5209494"/>
            <a:ext cx="288033" cy="510045"/>
          </a:xfrm>
          <a:prstGeom prst="trapezoi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Rectangle 604"/>
          <p:cNvSpPr>
            <a:spLocks noChangeArrowheads="1"/>
          </p:cNvSpPr>
          <p:nvPr/>
        </p:nvSpPr>
        <p:spPr bwMode="auto">
          <a:xfrm>
            <a:off x="5685197" y="6318944"/>
            <a:ext cx="2794000" cy="346323"/>
          </a:xfrm>
          <a:prstGeom prst="rect">
            <a:avLst/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6" name="Rectangle 605"/>
          <p:cNvSpPr>
            <a:spLocks noChangeArrowheads="1"/>
          </p:cNvSpPr>
          <p:nvPr/>
        </p:nvSpPr>
        <p:spPr bwMode="auto">
          <a:xfrm>
            <a:off x="5673813" y="6649653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7" name="Rectangle 604"/>
          <p:cNvSpPr>
            <a:spLocks noChangeArrowheads="1"/>
          </p:cNvSpPr>
          <p:nvPr/>
        </p:nvSpPr>
        <p:spPr bwMode="auto">
          <a:xfrm>
            <a:off x="5685197" y="6194448"/>
            <a:ext cx="2794000" cy="130299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8" name="Rectangle 605"/>
          <p:cNvSpPr>
            <a:spLocks noChangeArrowheads="1"/>
          </p:cNvSpPr>
          <p:nvPr/>
        </p:nvSpPr>
        <p:spPr bwMode="auto">
          <a:xfrm>
            <a:off x="6164485" y="6324747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79" name="Rectangle 605"/>
          <p:cNvSpPr>
            <a:spLocks noChangeArrowheads="1"/>
          </p:cNvSpPr>
          <p:nvPr/>
        </p:nvSpPr>
        <p:spPr bwMode="auto">
          <a:xfrm>
            <a:off x="6164484" y="6051303"/>
            <a:ext cx="576064" cy="1568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0" name="Rectangle 605"/>
          <p:cNvSpPr>
            <a:spLocks noChangeArrowheads="1"/>
          </p:cNvSpPr>
          <p:nvPr/>
        </p:nvSpPr>
        <p:spPr bwMode="auto">
          <a:xfrm>
            <a:off x="7388620" y="6051303"/>
            <a:ext cx="576064" cy="1568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1" name="Rectangle 605"/>
          <p:cNvSpPr>
            <a:spLocks noChangeArrowheads="1"/>
          </p:cNvSpPr>
          <p:nvPr/>
        </p:nvSpPr>
        <p:spPr bwMode="auto">
          <a:xfrm>
            <a:off x="7039037" y="6180732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2" name="Rectangle 605"/>
          <p:cNvSpPr>
            <a:spLocks noChangeArrowheads="1"/>
          </p:cNvSpPr>
          <p:nvPr/>
        </p:nvSpPr>
        <p:spPr bwMode="auto">
          <a:xfrm>
            <a:off x="5814901" y="6180732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3" name="Rectangle 605"/>
          <p:cNvSpPr>
            <a:spLocks noChangeArrowheads="1"/>
          </p:cNvSpPr>
          <p:nvPr/>
        </p:nvSpPr>
        <p:spPr bwMode="auto">
          <a:xfrm>
            <a:off x="8191165" y="6180732"/>
            <a:ext cx="115168" cy="202307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4" name="Rectangle 605"/>
          <p:cNvSpPr>
            <a:spLocks noChangeArrowheads="1"/>
          </p:cNvSpPr>
          <p:nvPr/>
        </p:nvSpPr>
        <p:spPr bwMode="auto">
          <a:xfrm>
            <a:off x="7399078" y="6324747"/>
            <a:ext cx="576065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5" name="台形 84"/>
          <p:cNvSpPr/>
          <p:nvPr/>
        </p:nvSpPr>
        <p:spPr>
          <a:xfrm>
            <a:off x="6995878" y="6332475"/>
            <a:ext cx="288033" cy="402903"/>
          </a:xfrm>
          <a:prstGeom prst="trapezoid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台形 85"/>
          <p:cNvSpPr/>
          <p:nvPr/>
        </p:nvSpPr>
        <p:spPr>
          <a:xfrm>
            <a:off x="8194093" y="6338465"/>
            <a:ext cx="288033" cy="402903"/>
          </a:xfrm>
          <a:prstGeom prst="trapezoid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台形 86"/>
          <p:cNvSpPr/>
          <p:nvPr/>
        </p:nvSpPr>
        <p:spPr>
          <a:xfrm>
            <a:off x="5757401" y="6324747"/>
            <a:ext cx="288033" cy="402903"/>
          </a:xfrm>
          <a:prstGeom prst="trapezoid">
            <a:avLst/>
          </a:prstGeom>
          <a:solidFill>
            <a:srgbClr val="99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8" name="Rectangle 604"/>
          <p:cNvSpPr>
            <a:spLocks noChangeArrowheads="1"/>
          </p:cNvSpPr>
          <p:nvPr/>
        </p:nvSpPr>
        <p:spPr bwMode="auto">
          <a:xfrm>
            <a:off x="1043609" y="2650629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89" name="Rectangle 605"/>
          <p:cNvSpPr>
            <a:spLocks noChangeArrowheads="1"/>
          </p:cNvSpPr>
          <p:nvPr/>
        </p:nvSpPr>
        <p:spPr bwMode="auto">
          <a:xfrm>
            <a:off x="1043609" y="2780928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0" name="Rectangle 605"/>
          <p:cNvSpPr>
            <a:spLocks noChangeArrowheads="1"/>
          </p:cNvSpPr>
          <p:nvPr/>
        </p:nvSpPr>
        <p:spPr bwMode="auto">
          <a:xfrm>
            <a:off x="1043608" y="2492896"/>
            <a:ext cx="2794000" cy="15773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2" name="Rectangle 604"/>
          <p:cNvSpPr>
            <a:spLocks noChangeArrowheads="1"/>
          </p:cNvSpPr>
          <p:nvPr/>
        </p:nvSpPr>
        <p:spPr bwMode="auto">
          <a:xfrm>
            <a:off x="5688124" y="1557662"/>
            <a:ext cx="2794000" cy="173161"/>
          </a:xfrm>
          <a:prstGeom prst="rect">
            <a:avLst/>
          </a:prstGeom>
          <a:solidFill>
            <a:srgbClr val="FF99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3" name="Rectangle 605"/>
          <p:cNvSpPr>
            <a:spLocks noChangeArrowheads="1"/>
          </p:cNvSpPr>
          <p:nvPr/>
        </p:nvSpPr>
        <p:spPr bwMode="auto">
          <a:xfrm>
            <a:off x="5688124" y="1687961"/>
            <a:ext cx="2794000" cy="85725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4" name="Rectangle 605"/>
          <p:cNvSpPr>
            <a:spLocks noChangeArrowheads="1"/>
          </p:cNvSpPr>
          <p:nvPr/>
        </p:nvSpPr>
        <p:spPr bwMode="auto">
          <a:xfrm>
            <a:off x="5688124" y="1412776"/>
            <a:ext cx="2794000" cy="158603"/>
          </a:xfrm>
          <a:prstGeom prst="rect">
            <a:avLst/>
          </a:prstGeom>
          <a:solidFill>
            <a:srgbClr val="99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5" name="Rectangle 605"/>
          <p:cNvSpPr>
            <a:spLocks noChangeArrowheads="1"/>
          </p:cNvSpPr>
          <p:nvPr/>
        </p:nvSpPr>
        <p:spPr bwMode="auto">
          <a:xfrm>
            <a:off x="6167410" y="1412776"/>
            <a:ext cx="576064" cy="15860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6" name="Rectangle 605"/>
          <p:cNvSpPr>
            <a:spLocks noChangeArrowheads="1"/>
          </p:cNvSpPr>
          <p:nvPr/>
        </p:nvSpPr>
        <p:spPr bwMode="auto">
          <a:xfrm>
            <a:off x="7391548" y="1412776"/>
            <a:ext cx="576064" cy="158601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7" name="Rectangle 605"/>
          <p:cNvSpPr>
            <a:spLocks noChangeArrowheads="1"/>
          </p:cNvSpPr>
          <p:nvPr/>
        </p:nvSpPr>
        <p:spPr bwMode="auto">
          <a:xfrm>
            <a:off x="7041964" y="1571379"/>
            <a:ext cx="115168" cy="3094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8" name="Rectangle 605"/>
          <p:cNvSpPr>
            <a:spLocks noChangeArrowheads="1"/>
          </p:cNvSpPr>
          <p:nvPr/>
        </p:nvSpPr>
        <p:spPr bwMode="auto">
          <a:xfrm>
            <a:off x="5817828" y="1571379"/>
            <a:ext cx="115168" cy="3094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99" name="Rectangle 605"/>
          <p:cNvSpPr>
            <a:spLocks noChangeArrowheads="1"/>
          </p:cNvSpPr>
          <p:nvPr/>
        </p:nvSpPr>
        <p:spPr bwMode="auto">
          <a:xfrm>
            <a:off x="8194092" y="1571379"/>
            <a:ext cx="115168" cy="3094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Calibri" pitchFamily="34" charset="0"/>
                <a:ea typeface="ＭＳ Ｐゴシック" charset="-128"/>
                <a:cs typeface="+mn-cs"/>
              </a:defRPr>
            </a:lvl9pPr>
          </a:lstStyle>
          <a:p>
            <a:endParaRPr lang="ja-JP" altLang="en-US">
              <a:latin typeface="Georgia" pitchFamily="18" charset="0"/>
              <a:ea typeface="HG明朝B" pitchFamily="17" charset="-128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503548" y="1268760"/>
            <a:ext cx="4362092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lphaLcParenBoth"/>
            </a:pPr>
            <a:r>
              <a:rPr kumimoji="1" lang="en-US" altLang="ja-JP" dirty="0" smtClean="0"/>
              <a:t>Start from double sided </a:t>
            </a:r>
            <a:r>
              <a:rPr kumimoji="1" lang="en-US" altLang="ja-JP" dirty="0" err="1" smtClean="0"/>
              <a:t>kapton</a:t>
            </a:r>
            <a:r>
              <a:rPr lang="en-US" altLang="ja-JP" dirty="0"/>
              <a:t/>
            </a:r>
            <a:br>
              <a:rPr lang="en-US" altLang="ja-JP" dirty="0"/>
            </a:b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(b</a:t>
            </a:r>
            <a:r>
              <a:rPr lang="en-US" altLang="ja-JP" dirty="0" smtClean="0"/>
              <a:t>) Thick plating on surface (~ 50</a:t>
            </a:r>
            <a:r>
              <a:rPr lang="el-GR" altLang="ja-JP" dirty="0" smtClean="0"/>
              <a:t>μ</a:t>
            </a:r>
            <a:r>
              <a:rPr lang="en-US" altLang="ja-JP" dirty="0" smtClean="0"/>
              <a:t>m)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(c</a:t>
            </a:r>
            <a:r>
              <a:rPr lang="en-US" altLang="ja-JP" dirty="0" smtClean="0"/>
              <a:t>) Exposure using double side mask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(d</a:t>
            </a:r>
            <a:r>
              <a:rPr lang="en-US" altLang="ja-JP" dirty="0" smtClean="0"/>
              <a:t>) Developing resist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(e</a:t>
            </a:r>
            <a:r>
              <a:rPr lang="en-US" altLang="ja-JP" dirty="0" smtClean="0"/>
              <a:t>) Etching for the pattern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(f</a:t>
            </a:r>
            <a:r>
              <a:rPr lang="en-US" altLang="ja-JP" dirty="0" smtClean="0"/>
              <a:t>) Fill the resistive polyimide &amp; cure</a:t>
            </a:r>
            <a:endParaRPr lang="en-US" altLang="ja-JP" dirty="0" smtClean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5110524" y="1052736"/>
            <a:ext cx="3589444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(g</a:t>
            </a:r>
            <a:r>
              <a:rPr kumimoji="1" lang="en-US" altLang="ja-JP" dirty="0" smtClean="0"/>
              <a:t>) Polishing the surface </a:t>
            </a:r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(h</a:t>
            </a:r>
            <a:r>
              <a:rPr lang="en-US" altLang="ja-JP" dirty="0" smtClean="0"/>
              <a:t>) Plating the anode pin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</a:t>
            </a:r>
            <a:r>
              <a:rPr lang="en-US" altLang="ja-JP" dirty="0" err="1" smtClean="0"/>
              <a:t>i</a:t>
            </a:r>
            <a:r>
              <a:rPr lang="en-US" altLang="ja-JP" dirty="0" smtClean="0"/>
              <a:t>) Etching the metal layer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(j</a:t>
            </a:r>
            <a:r>
              <a:rPr lang="en-US" altLang="ja-JP" dirty="0" smtClean="0"/>
              <a:t>) Adhering the thick layer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(k</a:t>
            </a:r>
            <a:r>
              <a:rPr lang="en-US" altLang="ja-JP" dirty="0" smtClean="0"/>
              <a:t>) </a:t>
            </a:r>
            <a:r>
              <a:rPr lang="en-US" altLang="ja-JP" dirty="0" smtClean="0"/>
              <a:t>Laser </a:t>
            </a:r>
            <a:r>
              <a:rPr lang="en-US" altLang="ja-JP" dirty="0" smtClean="0"/>
              <a:t>drilling for anode pin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(l</a:t>
            </a:r>
            <a:r>
              <a:rPr lang="en-US" altLang="ja-JP" dirty="0" smtClean="0"/>
              <a:t>) Plating anode pin</a:t>
            </a:r>
            <a:endParaRPr lang="en-US" altLang="ja-JP" dirty="0" smtClean="0"/>
          </a:p>
        </p:txBody>
      </p:sp>
      <p:sp>
        <p:nvSpPr>
          <p:cNvPr id="102" name="タイトル 10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Process for manufacturing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25503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095375"/>
            <a:ext cx="4114800" cy="3341688"/>
          </a:xfrm>
        </p:spPr>
        <p:txBody>
          <a:bodyPr rtlCol="0">
            <a:normAutofit fontScale="925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ja-JP" dirty="0"/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Delivered at July 2012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ja-JP" dirty="0" smtClean="0"/>
              <a:t>Very </a:t>
            </a:r>
            <a:r>
              <a:rPr lang="en-US" altLang="ja-JP" dirty="0" smtClean="0"/>
              <a:t>good accuracy (compared with previous samples)</a:t>
            </a:r>
          </a:p>
          <a:p>
            <a:pPr marL="365760" indent="-256032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Surface resistivity</a:t>
            </a:r>
          </a:p>
          <a:p>
            <a:pPr marL="621792" lvl="1" eaLnBrk="1" fontAlgn="auto" hangingPunct="1">
              <a:spcBef>
                <a:spcPts val="324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altLang="ja-JP" dirty="0" smtClean="0"/>
              <a:t>About 50M</a:t>
            </a:r>
            <a:r>
              <a:rPr lang="en-US" altLang="ja-JP" dirty="0" smtClean="0">
                <a:latin typeface="Symbol" pitchFamily="18" charset="2"/>
              </a:rPr>
              <a:t>W</a:t>
            </a:r>
            <a:r>
              <a:rPr lang="en-US" altLang="ja-JP" dirty="0" smtClean="0"/>
              <a:t> / strip (10cm)</a:t>
            </a:r>
          </a:p>
        </p:txBody>
      </p:sp>
      <p:sp>
        <p:nvSpPr>
          <p:cNvPr id="12291" name="日付プレースホルダ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ja-JP" smtClean="0"/>
              <a:t>2013/7/2</a:t>
            </a:r>
            <a:endParaRPr kumimoji="0" lang="ja-JP" altLang="en-US" smtClean="0"/>
          </a:p>
        </p:txBody>
      </p:sp>
      <p:sp>
        <p:nvSpPr>
          <p:cNvPr id="12292" name="フッター プレースホルダ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zh-CN" smtClean="0"/>
              <a:t>A. Ochi, MPGD2013 conference</a:t>
            </a:r>
            <a:endParaRPr kumimoji="0" lang="ja-JP" altLang="en-US" smtClean="0"/>
          </a:p>
        </p:txBody>
      </p:sp>
      <p:sp>
        <p:nvSpPr>
          <p:cNvPr id="4098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Micro scope picture of a prototype (RC27</a:t>
            </a:r>
            <a:r>
              <a:rPr lang="en-US" altLang="ja-JP" dirty="0" smtClean="0"/>
              <a:t>)</a:t>
            </a:r>
            <a:endParaRPr lang="ja-JP" altLang="en-US" dirty="0" smtClean="0"/>
          </a:p>
        </p:txBody>
      </p:sp>
      <p:pic>
        <p:nvPicPr>
          <p:cNvPr id="1229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1341438"/>
            <a:ext cx="4489450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2" descr="C:\Users\ochi\AppData\Local\Temp\VMwareDnD\01200f2d\rc28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8" t="20924" r="12259" b="22038"/>
          <a:stretch>
            <a:fillRect/>
          </a:stretch>
        </p:blipFill>
        <p:spPr bwMode="auto">
          <a:xfrm>
            <a:off x="250825" y="4364038"/>
            <a:ext cx="4033838" cy="22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8219256" cy="4525963"/>
          </a:xfrm>
        </p:spPr>
        <p:txBody>
          <a:bodyPr/>
          <a:lstStyle/>
          <a:p>
            <a:r>
              <a:rPr kumimoji="1" lang="en-US" altLang="ja-JP" sz="3600" dirty="0" smtClean="0"/>
              <a:t>Design of the detector</a:t>
            </a:r>
          </a:p>
          <a:p>
            <a:r>
              <a:rPr lang="en-US" altLang="ja-JP" sz="3600" dirty="0" smtClean="0">
                <a:solidFill>
                  <a:srgbClr val="FFFF00"/>
                </a:solidFill>
              </a:rPr>
              <a:t>Performance of spark reduction</a:t>
            </a:r>
          </a:p>
          <a:p>
            <a:r>
              <a:rPr lang="en-US" altLang="ja-JP" sz="3600" dirty="0" smtClean="0"/>
              <a:t>Operation mode without AC coupling</a:t>
            </a:r>
          </a:p>
          <a:p>
            <a:r>
              <a:rPr lang="en-US" altLang="ja-JP" sz="3600" dirty="0" smtClean="0"/>
              <a:t>Remaining problems to be solved</a:t>
            </a:r>
          </a:p>
          <a:p>
            <a:r>
              <a:rPr lang="en-US" altLang="ja-JP" sz="3600" dirty="0" smtClean="0"/>
              <a:t>Conclusion</a:t>
            </a:r>
            <a:endParaRPr kumimoji="1" lang="ja-JP" altLang="en-US" sz="3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prstClr val="black"/>
                </a:solidFill>
              </a:rPr>
              <a:t>2013/7/2</a:t>
            </a: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solidFill>
                  <a:prstClr val="black"/>
                </a:solidFill>
              </a:rPr>
              <a:t>A. Ochi, MPGD2013 conference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09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コンテンツ プレースホルダ 2"/>
          <p:cNvSpPr>
            <a:spLocks noGrp="1"/>
          </p:cNvSpPr>
          <p:nvPr>
            <p:ph idx="1"/>
          </p:nvPr>
        </p:nvSpPr>
        <p:spPr>
          <a:xfrm>
            <a:off x="35496" y="1312168"/>
            <a:ext cx="4752528" cy="506916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Char char="•"/>
            </a:pPr>
            <a:r>
              <a:rPr lang="en-US" altLang="ja-JP" dirty="0" smtClean="0"/>
              <a:t>Conditions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altLang="ja-JP" dirty="0" smtClean="0"/>
              <a:t>Drift field = 3.3kV/cm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altLang="ja-JP" baseline="30000" dirty="0" smtClean="0"/>
              <a:t>55</a:t>
            </a:r>
            <a:r>
              <a:rPr lang="en-US" altLang="ja-JP" dirty="0" smtClean="0"/>
              <a:t>Fe (5.9keV)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altLang="ja-JP" dirty="0" smtClean="0"/>
              <a:t>Using the signal from cathode pickup electrodes</a:t>
            </a:r>
          </a:p>
          <a:p>
            <a:pPr eaLnBrk="1" hangingPunct="1">
              <a:buFont typeface="Arial" charset="0"/>
              <a:buChar char="•"/>
            </a:pPr>
            <a:r>
              <a:rPr lang="en-US" altLang="ja-JP" dirty="0" smtClean="0"/>
              <a:t>Results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altLang="ja-JP" dirty="0" smtClean="0">
                <a:solidFill>
                  <a:srgbClr val="FF0000"/>
                </a:solidFill>
              </a:rPr>
              <a:t>High gain (&gt;60000) was achieved, and operation was stable </a:t>
            </a:r>
            <a:br>
              <a:rPr lang="en-US" altLang="ja-JP" dirty="0" smtClean="0">
                <a:solidFill>
                  <a:srgbClr val="FF0000"/>
                </a:solidFill>
              </a:rPr>
            </a:br>
            <a:r>
              <a:rPr lang="en-US" altLang="ja-JP" dirty="0" smtClean="0">
                <a:solidFill>
                  <a:srgbClr val="FF0000"/>
                </a:solidFill>
              </a:rPr>
              <a:t>(in case of Ar:C2H6=7:3)</a:t>
            </a:r>
          </a:p>
          <a:p>
            <a:pPr lvl="1" eaLnBrk="1" hangingPunct="1">
              <a:buFont typeface="Arial" charset="0"/>
              <a:buChar char="–"/>
            </a:pPr>
            <a:r>
              <a:rPr lang="en-US" altLang="ja-JP" dirty="0" smtClean="0"/>
              <a:t>There found small discharges over the maximum gain in right figure. 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rgbClr val="FF0000"/>
                </a:solidFill>
              </a:rPr>
              <a:t>However, no big sparks have been found around maximum gain.</a:t>
            </a:r>
            <a:endParaRPr lang="en-US" altLang="ja-JP" dirty="0" smtClean="0"/>
          </a:p>
          <a:p>
            <a:pPr lvl="1" eaLnBrk="1" hangingPunct="1">
              <a:buFont typeface="Arial" charset="0"/>
              <a:buNone/>
            </a:pPr>
            <a:endParaRPr lang="ja-JP" altLang="en-US" dirty="0" smtClean="0"/>
          </a:p>
        </p:txBody>
      </p:sp>
      <p:sp>
        <p:nvSpPr>
          <p:cNvPr id="14339" name="日付プレースホルダ 4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ja-JP" smtClean="0"/>
              <a:t>2013/7/2</a:t>
            </a:r>
            <a:endParaRPr kumimoji="0" lang="ja-JP" altLang="en-US" smtClean="0"/>
          </a:p>
        </p:txBody>
      </p:sp>
      <p:sp>
        <p:nvSpPr>
          <p:cNvPr id="14340" name="フッター プレースホルダ 10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kumimoji="0" lang="en-US" altLang="zh-CN" smtClean="0">
                <a:solidFill>
                  <a:srgbClr val="000000"/>
                </a:solidFill>
              </a:rPr>
              <a:t>A. Ochi, MPGD2013 conference</a:t>
            </a: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614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ja-JP" dirty="0" smtClean="0"/>
              <a:t>Gain curve</a:t>
            </a:r>
            <a:endParaRPr lang="ja-JP" altLang="en-US" dirty="0" smtClean="0"/>
          </a:p>
        </p:txBody>
      </p:sp>
      <p:graphicFrame>
        <p:nvGraphicFramePr>
          <p:cNvPr id="11" name="グラフ 10"/>
          <p:cNvGraphicFramePr/>
          <p:nvPr/>
        </p:nvGraphicFramePr>
        <p:xfrm>
          <a:off x="4572000" y="1124744"/>
          <a:ext cx="4304556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テキスト ボックス 11"/>
          <p:cNvSpPr txBox="1"/>
          <p:nvPr/>
        </p:nvSpPr>
        <p:spPr>
          <a:xfrm rot="16200000">
            <a:off x="4601114" y="1887718"/>
            <a:ext cx="8354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Gain</a:t>
            </a:r>
            <a:endParaRPr kumimoji="1" lang="ja-JP" altLang="en-US" sz="2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886803" y="586798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Anode voltage [V]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 idx="1"/>
          </p:nvPr>
        </p:nvSpPr>
        <p:spPr>
          <a:xfrm>
            <a:off x="313184" y="1265114"/>
            <a:ext cx="4402832" cy="5188222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A few </a:t>
            </a:r>
            <a:r>
              <a:rPr lang="en-US" altLang="ja-JP" dirty="0" err="1" smtClean="0"/>
              <a:t>MeV</a:t>
            </a:r>
            <a:r>
              <a:rPr lang="en-US" altLang="ja-JP" dirty="0" smtClean="0"/>
              <a:t> – few tenth </a:t>
            </a:r>
            <a:r>
              <a:rPr lang="en-US" altLang="ja-JP" dirty="0" err="1" smtClean="0"/>
              <a:t>MeV</a:t>
            </a:r>
            <a:r>
              <a:rPr lang="en-US" altLang="ja-JP" dirty="0" smtClean="0"/>
              <a:t> neutron will produce recoiled nucleon inside detectors</a:t>
            </a:r>
          </a:p>
          <a:p>
            <a:pPr lvl="1"/>
            <a:r>
              <a:rPr lang="en-US" altLang="ja-JP" dirty="0" smtClean="0"/>
              <a:t>That produce great amount of energy deposit (a few </a:t>
            </a:r>
            <a:r>
              <a:rPr lang="en-US" altLang="ja-JP" dirty="0" err="1" smtClean="0"/>
              <a:t>MeV</a:t>
            </a:r>
            <a:r>
              <a:rPr lang="en-US" altLang="ja-JP" dirty="0" smtClean="0"/>
              <a:t>/mm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 in gaseous volume.</a:t>
            </a:r>
          </a:p>
          <a:p>
            <a:r>
              <a:rPr lang="en-US" altLang="ja-JP" dirty="0" smtClean="0"/>
              <a:t>The concerned problem for gas detector</a:t>
            </a:r>
          </a:p>
          <a:p>
            <a:pPr lvl="1"/>
            <a:r>
              <a:rPr lang="en-US" altLang="ja-JP" dirty="0" smtClean="0"/>
              <a:t>“</a:t>
            </a:r>
            <a:r>
              <a:rPr lang="en-US" altLang="ja-JP" dirty="0" err="1" smtClean="0"/>
              <a:t>Raether</a:t>
            </a:r>
            <a:r>
              <a:rPr lang="en-US" altLang="ja-JP" dirty="0" smtClean="0"/>
              <a:t> limit” … the electron cluster more than 10</a:t>
            </a:r>
            <a:r>
              <a:rPr lang="en-US" altLang="ja-JP" baseline="30000" dirty="0" smtClean="0"/>
              <a:t>7-8</a:t>
            </a:r>
            <a:r>
              <a:rPr lang="en-US" altLang="ja-JP" dirty="0" smtClean="0"/>
              <a:t> cause the detector to discharge.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We can evaluate the spark probability for HIP by measuring the spark rate dependencies on neutron irradiation</a:t>
            </a:r>
          </a:p>
          <a:p>
            <a:r>
              <a:rPr lang="en-US" altLang="ja-JP" dirty="0" smtClean="0"/>
              <a:t>Neutron source</a:t>
            </a:r>
          </a:p>
          <a:p>
            <a:pPr lvl="1"/>
            <a:r>
              <a:rPr lang="en-US" altLang="ja-JP" dirty="0" smtClean="0"/>
              <a:t>Tandem nucleon accelerator (3MeV deuteron) + Beryllium target.</a:t>
            </a:r>
            <a:br>
              <a:rPr lang="en-US" altLang="ja-JP" dirty="0" smtClean="0"/>
            </a:br>
            <a:r>
              <a:rPr lang="en-US" altLang="ja-JP" dirty="0" smtClean="0"/>
              <a:t>(Kobe University, Maritime dept.)</a:t>
            </a:r>
          </a:p>
          <a:p>
            <a:pPr lvl="1"/>
            <a:r>
              <a:rPr lang="en-US" altLang="ja-JP" dirty="0" smtClean="0"/>
              <a:t>d+ </a:t>
            </a:r>
            <a:r>
              <a:rPr lang="en-US" altLang="ja-JP" baseline="30000" dirty="0" smtClean="0"/>
              <a:t>9</a:t>
            </a:r>
            <a:r>
              <a:rPr lang="en-US" altLang="ja-JP" dirty="0" smtClean="0"/>
              <a:t>Be </a:t>
            </a:r>
            <a:r>
              <a:rPr lang="en-US" altLang="ja-JP" dirty="0" smtClean="0">
                <a:sym typeface="Wingdings" pitchFamily="2" charset="2"/>
              </a:rPr>
              <a:t> n + </a:t>
            </a:r>
            <a:r>
              <a:rPr lang="en-US" altLang="ja-JP" baseline="30000" dirty="0" smtClean="0">
                <a:sym typeface="Wingdings" pitchFamily="2" charset="2"/>
              </a:rPr>
              <a:t>10</a:t>
            </a:r>
            <a:r>
              <a:rPr lang="en-US" altLang="ja-JP" dirty="0" smtClean="0">
                <a:sym typeface="Wingdings" pitchFamily="2" charset="2"/>
              </a:rPr>
              <a:t>B</a:t>
            </a:r>
          </a:p>
          <a:p>
            <a:pPr lvl="1"/>
            <a:r>
              <a:rPr lang="en-US" altLang="ja-JP" dirty="0" smtClean="0">
                <a:sym typeface="Wingdings" pitchFamily="2" charset="2"/>
              </a:rPr>
              <a:t>Neutron energy: mainly 2MeV</a:t>
            </a:r>
            <a:endParaRPr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Spark test using fast neutron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2013/7/2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A. Ochi, MPGD2013 conference</a:t>
            </a:r>
            <a:endParaRPr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124744"/>
            <a:ext cx="4112713" cy="26642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861048"/>
            <a:ext cx="2664296" cy="26642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ビジネス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ビジネス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ビジネス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ビジネス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3318</TotalTime>
  <Words>1303</Words>
  <Application>Microsoft Office PowerPoint</Application>
  <PresentationFormat>画面に合わせる (4:3)</PresentationFormat>
  <Paragraphs>298</Paragraphs>
  <Slides>20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1" baseType="lpstr">
      <vt:lpstr>ビジネス</vt:lpstr>
      <vt:lpstr>Micro Pixel Chamber (μ-PIC) with resistive electrodes  for spark reduction</vt:lpstr>
      <vt:lpstr>Outline</vt:lpstr>
      <vt:lpstr>Properties of the μ-PIC</vt:lpstr>
      <vt:lpstr>m-PIC with resistive cathode and capacitive readout</vt:lpstr>
      <vt:lpstr>Process for manufacturing</vt:lpstr>
      <vt:lpstr>Micro scope picture of a prototype (RC27)</vt:lpstr>
      <vt:lpstr>Outline</vt:lpstr>
      <vt:lpstr>Gain curve</vt:lpstr>
      <vt:lpstr>Spark test using fast neutron</vt:lpstr>
      <vt:lpstr>Spark probability  measurements</vt:lpstr>
      <vt:lpstr>Spark probability for fast neutron (~2MeV)</vt:lpstr>
      <vt:lpstr>Outline</vt:lpstr>
      <vt:lpstr>Novel Operation condition with applying HV to resistive cathode</vt:lpstr>
      <vt:lpstr>Electron drift line for both operations</vt:lpstr>
      <vt:lpstr>Operation test results Gain curve and spark proberbility</vt:lpstr>
      <vt:lpstr>Outline</vt:lpstr>
      <vt:lpstr>Operation test results Gas gain variation</vt:lpstr>
      <vt:lpstr>Remaining problem  -- withstand HV of substrate --</vt:lpstr>
      <vt:lpstr>Future prospects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ochi</dc:creator>
  <cp:lastModifiedBy>Windows ユーザー</cp:lastModifiedBy>
  <cp:revision>280</cp:revision>
  <dcterms:created xsi:type="dcterms:W3CDTF">2012-09-28T11:27:26Z</dcterms:created>
  <dcterms:modified xsi:type="dcterms:W3CDTF">2013-07-02T09:57:42Z</dcterms:modified>
</cp:coreProperties>
</file>