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35"/>
  </p:notesMasterIdLst>
  <p:handoutMasterIdLst>
    <p:handoutMasterId r:id="rId36"/>
  </p:handoutMasterIdLst>
  <p:sldIdLst>
    <p:sldId id="256" r:id="rId2"/>
    <p:sldId id="290" r:id="rId3"/>
    <p:sldId id="291" r:id="rId4"/>
    <p:sldId id="303" r:id="rId5"/>
    <p:sldId id="293" r:id="rId6"/>
    <p:sldId id="302" r:id="rId7"/>
    <p:sldId id="267" r:id="rId8"/>
    <p:sldId id="305" r:id="rId9"/>
    <p:sldId id="294" r:id="rId10"/>
    <p:sldId id="301" r:id="rId11"/>
    <p:sldId id="304" r:id="rId12"/>
    <p:sldId id="306" r:id="rId13"/>
    <p:sldId id="300" r:id="rId14"/>
    <p:sldId id="297" r:id="rId15"/>
    <p:sldId id="282" r:id="rId16"/>
    <p:sldId id="257" r:id="rId17"/>
    <p:sldId id="266" r:id="rId18"/>
    <p:sldId id="259" r:id="rId19"/>
    <p:sldId id="310" r:id="rId20"/>
    <p:sldId id="307" r:id="rId21"/>
    <p:sldId id="298" r:id="rId22"/>
    <p:sldId id="312" r:id="rId23"/>
    <p:sldId id="316" r:id="rId24"/>
    <p:sldId id="268" r:id="rId25"/>
    <p:sldId id="315" r:id="rId26"/>
    <p:sldId id="314" r:id="rId27"/>
    <p:sldId id="313" r:id="rId28"/>
    <p:sldId id="309" r:id="rId29"/>
    <p:sldId id="311" r:id="rId30"/>
    <p:sldId id="262" r:id="rId31"/>
    <p:sldId id="272" r:id="rId32"/>
    <p:sldId id="263" r:id="rId33"/>
    <p:sldId id="288" r:id="rId3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39" autoAdjust="0"/>
  </p:normalViewPr>
  <p:slideViewPr>
    <p:cSldViewPr snapToGrid="0" snapToObjects="1">
      <p:cViewPr>
        <p:scale>
          <a:sx n="103" d="100"/>
          <a:sy n="103" d="100"/>
        </p:scale>
        <p:origin x="-1600" y="-8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iko\Dropbox\eb-fig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NIC!$B$1</c:f>
              <c:strCache>
                <c:ptCount val="1"/>
                <c:pt idx="0">
                  <c:v>Ethernet</c:v>
                </c:pt>
              </c:strCache>
            </c:strRef>
          </c:tx>
          <c:dLbls>
            <c:dLbl>
              <c:idx val="1"/>
              <c:layout>
                <c:manualLayout>
                  <c:x val="-0.0265833333333334"/>
                  <c:y val="0.05508092738407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NIC!$A$2:$A$8</c:f>
              <c:numCache>
                <c:formatCode>General</c:formatCode>
                <c:ptCount val="7"/>
                <c:pt idx="0">
                  <c:v>2008.0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  <c:pt idx="6">
                  <c:v>2017.0</c:v>
                </c:pt>
              </c:numCache>
            </c:numRef>
          </c:cat>
          <c:val>
            <c:numRef>
              <c:f>NIC!$B$2:$B$8</c:f>
              <c:numCache>
                <c:formatCode>General</c:formatCode>
                <c:ptCount val="7"/>
                <c:pt idx="0">
                  <c:v>10.0</c:v>
                </c:pt>
                <c:pt idx="1">
                  <c:v>40.0</c:v>
                </c:pt>
                <c:pt idx="2">
                  <c:v>40.0</c:v>
                </c:pt>
                <c:pt idx="3">
                  <c:v>40.0</c:v>
                </c:pt>
                <c:pt idx="4">
                  <c:v>40.0</c:v>
                </c:pt>
                <c:pt idx="5">
                  <c:v>100.0</c:v>
                </c:pt>
                <c:pt idx="6">
                  <c:v>100.0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NIC!$C$1</c:f>
              <c:strCache>
                <c:ptCount val="1"/>
                <c:pt idx="0">
                  <c:v>InfiniBand x4</c:v>
                </c:pt>
              </c:strCache>
            </c:strRef>
          </c:tx>
          <c:dLbls>
            <c:dLbl>
              <c:idx val="1"/>
              <c:layout>
                <c:manualLayout>
                  <c:x val="-0.0404722222222223"/>
                  <c:y val="-0.028252405949256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NIC!$A$2:$A$8</c:f>
              <c:numCache>
                <c:formatCode>General</c:formatCode>
                <c:ptCount val="7"/>
                <c:pt idx="0">
                  <c:v>2008.0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  <c:pt idx="6">
                  <c:v>2017.0</c:v>
                </c:pt>
              </c:numCache>
            </c:numRef>
          </c:cat>
          <c:val>
            <c:numRef>
              <c:f>NIC!$C$2:$C$8</c:f>
              <c:numCache>
                <c:formatCode>General</c:formatCode>
                <c:ptCount val="7"/>
                <c:pt idx="0">
                  <c:v>32.0</c:v>
                </c:pt>
                <c:pt idx="1">
                  <c:v>54.0</c:v>
                </c:pt>
                <c:pt idx="2">
                  <c:v>54.0</c:v>
                </c:pt>
                <c:pt idx="3">
                  <c:v>100.0</c:v>
                </c:pt>
                <c:pt idx="4">
                  <c:v>100.0</c:v>
                </c:pt>
                <c:pt idx="5">
                  <c:v>100.0</c:v>
                </c:pt>
                <c:pt idx="6">
                  <c:v>100.0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NIC!$D$1</c:f>
              <c:strCache>
                <c:ptCount val="1"/>
                <c:pt idx="0">
                  <c:v>PCIe x8</c:v>
                </c:pt>
              </c:strCache>
            </c:strRef>
          </c:tx>
          <c:dLbls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6"/>
              <c:delete val="1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NIC!$A$2:$A$8</c:f>
              <c:numCache>
                <c:formatCode>General</c:formatCode>
                <c:ptCount val="7"/>
                <c:pt idx="0">
                  <c:v>2008.0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  <c:pt idx="6">
                  <c:v>2017.0</c:v>
                </c:pt>
              </c:numCache>
            </c:numRef>
          </c:cat>
          <c:val>
            <c:numRef>
              <c:f>NIC!$D$2:$D$8</c:f>
              <c:numCache>
                <c:formatCode>General</c:formatCode>
                <c:ptCount val="7"/>
                <c:pt idx="0">
                  <c:v>32.0</c:v>
                </c:pt>
                <c:pt idx="1">
                  <c:v>64.0</c:v>
                </c:pt>
                <c:pt idx="2">
                  <c:v>64.0</c:v>
                </c:pt>
                <c:pt idx="3">
                  <c:v>64.0</c:v>
                </c:pt>
                <c:pt idx="4">
                  <c:v>64.0</c:v>
                </c:pt>
                <c:pt idx="5">
                  <c:v>128.0</c:v>
                </c:pt>
                <c:pt idx="6">
                  <c:v>128.0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36421304"/>
        <c:axId val="2091271304"/>
      </c:lineChart>
      <c:catAx>
        <c:axId val="2036421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91271304"/>
        <c:crosses val="autoZero"/>
        <c:auto val="1"/>
        <c:lblAlgn val="ctr"/>
        <c:lblOffset val="100"/>
        <c:noMultiLvlLbl val="0"/>
      </c:catAx>
      <c:valAx>
        <c:axId val="20912713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Gbit/s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03642130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BF51A-BC35-F14E-BC66-FF522DAE7937}" type="datetimeFigureOut">
              <a:rPr lang="en-US" smtClean="0"/>
              <a:pPr/>
              <a:t>7/9/13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8DE46-4624-4440-95B4-A20D3BEE64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870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A9EF2-06C6-404E-B093-3ABF8D61EF37}" type="datetimeFigureOut">
              <a:rPr lang="en-US" smtClean="0"/>
              <a:pPr/>
              <a:t>7/9/13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04DEE-ABF8-FD4A-987E-DF578A7DEA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11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EA9305-C660-4460-831F-EF2CD2E183F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7285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04DEE-ABF8-FD4A-987E-DF578A7DEA3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Upper left ATLAS look along </a:t>
            </a:r>
            <a:r>
              <a:rPr lang="en-US" dirty="0" err="1" smtClean="0"/>
              <a:t>beampipe</a:t>
            </a:r>
            <a:r>
              <a:rPr lang="en-US" baseline="0" dirty="0" smtClean="0"/>
              <a:t> .. Inner part are tracks … green bars represent energy measured in ECAL … “trees” – energy in HCA: … leaving at right: </a:t>
            </a:r>
            <a:r>
              <a:rPr lang="en-US" baseline="0" dirty="0" err="1" smtClean="0"/>
              <a:t>Myon</a:t>
            </a:r>
            <a:endParaRPr lang="en-US" baseline="0" dirty="0" smtClean="0"/>
          </a:p>
          <a:p>
            <a:r>
              <a:rPr lang="en-US" baseline="0" dirty="0" smtClean="0"/>
              <a:t>Upper right: CMS: bars represent energy dumped in calorimeters.</a:t>
            </a:r>
          </a:p>
          <a:p>
            <a:r>
              <a:rPr lang="en-US" baseline="0" dirty="0" smtClean="0"/>
              <a:t>Bottom left: hits and tracks in </a:t>
            </a:r>
            <a:r>
              <a:rPr lang="en-US" baseline="0" dirty="0" err="1" smtClean="0"/>
              <a:t>LHCb</a:t>
            </a:r>
            <a:endParaRPr lang="en-US" baseline="0" dirty="0" smtClean="0"/>
          </a:p>
          <a:p>
            <a:r>
              <a:rPr lang="en-US" baseline="0" dirty="0" smtClean="0"/>
              <a:t>Bottom right ALICE: tracks in a heavy ion collision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EA9305-C660-4460-831F-EF2CD2E183F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26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DB50C8-9125-4460-B88B-53C2D0893839}" type="slidenum">
              <a:rPr lang="en-GB"/>
              <a:pPr/>
              <a:t>4</a:t>
            </a:fld>
            <a:endParaRPr lang="en-GB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Times" pitchFamily="18" charset="0"/>
              <a:ea typeface="MS Pゴシック"/>
              <a:cs typeface="MS P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EA9305-C660-4460-831F-EF2CD2E183F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16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D58B8-7A30-434D-8031-731689C03C1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481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</a:t>
            </a:r>
            <a:r>
              <a:rPr lang="en-US" dirty="0" err="1" smtClean="0"/>
              <a:t>Billi</a:t>
            </a:r>
            <a:r>
              <a:rPr lang="en-US" dirty="0" smtClean="0"/>
              <a:t>, get some info on Blue-gene interconnect,</a:t>
            </a:r>
            <a:r>
              <a:rPr lang="en-US" baseline="0" dirty="0" smtClean="0"/>
              <a:t> check </a:t>
            </a:r>
            <a:r>
              <a:rPr lang="en-US" baseline="0" dirty="0" err="1" smtClean="0"/>
              <a:t>cray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04DEE-ABF8-FD4A-987E-DF578A7DEA3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AFC29-AF22-B94D-A60E-B886C60FD88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04DEE-ABF8-FD4A-987E-DF578A7DEA3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04DEE-ABF8-FD4A-987E-DF578A7DEA3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rm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rm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629185" y="6356350"/>
            <a:ext cx="2133600" cy="365125"/>
          </a:xfrm>
        </p:spPr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>
            <a:normAutofit/>
          </a:bodyPr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>
            <a:normAutofit/>
          </a:bodyPr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254062" y="1022930"/>
            <a:ext cx="8571950" cy="515389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714349" y="268446"/>
            <a:ext cx="7643866" cy="41835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869354" y="-3667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CERN-logo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136" y="116632"/>
            <a:ext cx="531751" cy="580065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Intro to Trigger/DAQ challenges at CERN  - N. Neufeld</a:t>
            </a: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039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Intro to Trigger/DAQ challenges at CERN  - N. Neufeld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Cern_Logo.png"/>
          <p:cNvPicPr>
            <a:picLocks noChangeAspect="1"/>
          </p:cNvPicPr>
          <p:nvPr userDrawn="1"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4" y="6130515"/>
            <a:ext cx="745634" cy="745634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1" r:id="rId5"/>
    <p:sldLayoutId id="2147483682" r:id="rId6"/>
    <p:sldLayoutId id="2147483689" r:id="rId7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1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3cube-inc.com/" TargetMode="External"/><Relationship Id="rId4" Type="http://schemas.openxmlformats.org/officeDocument/2006/relationships/hyperlink" Target="http://mmc.geofisica.unam.mx/edp/SC11/src/pdf/papers/tp19.pdf" TargetMode="External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4" Type="http://schemas.openxmlformats.org/officeDocument/2006/relationships/image" Target="../media/image12.w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Trigger/DAQ challenges at CERN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Niko Neufeld, CERN/PH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8599" y="5158854"/>
            <a:ext cx="7533564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latin typeface="+mn-lt"/>
              </a:rPr>
              <a:t>Many stimulating, fun discussions with my T-DAQ friends in ALICE, ATLAS, CMS and LHCb, and with a lot of smart  people in CERN/IT (</a:t>
            </a:r>
            <a:r>
              <a:rPr lang="en-US" dirty="0" err="1" smtClean="0">
                <a:latin typeface="+mn-lt"/>
              </a:rPr>
              <a:t>openlab</a:t>
            </a:r>
            <a:r>
              <a:rPr lang="en-US" dirty="0" smtClean="0">
                <a:latin typeface="+mn-lt"/>
              </a:rPr>
              <a:t>) and industry are gratefully acknowledged</a:t>
            </a:r>
          </a:p>
        </p:txBody>
      </p:sp>
    </p:spTree>
    <p:extLst>
      <p:ext uri="{BB962C8B-B14F-4D97-AF65-F5344CB8AC3E}">
        <p14:creationId xmlns:p14="http://schemas.microsoft.com/office/powerpoint/2010/main" val="35732734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7504" y="2572768"/>
            <a:ext cx="8715966" cy="399024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Goals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Resolve up to 200÷250 collisions per bunch crossing</a:t>
            </a:r>
          </a:p>
          <a:p>
            <a:pPr lvl="1"/>
            <a:r>
              <a:rPr lang="en-US" dirty="0"/>
              <a:t>Maintain occupancy at the few % </a:t>
            </a:r>
            <a:r>
              <a:rPr lang="en-US" dirty="0" smtClean="0"/>
              <a:t>level</a:t>
            </a:r>
            <a:endParaRPr lang="en-US" dirty="0"/>
          </a:p>
          <a:p>
            <a:pPr lvl="1"/>
            <a:r>
              <a:rPr lang="en-US" dirty="0"/>
              <a:t>Maintain overall L1 rate within 100 KHz</a:t>
            </a:r>
          </a:p>
          <a:p>
            <a:pPr lvl="1"/>
            <a:r>
              <a:rPr lang="en-US" dirty="0"/>
              <a:t>Keep latency within ~ 6 </a:t>
            </a:r>
            <a:r>
              <a:rPr lang="en-US" dirty="0" err="1"/>
              <a:t>μs</a:t>
            </a:r>
            <a:r>
              <a:rPr lang="en-US" dirty="0"/>
              <a:t> (ECAL pipeline 256 samples = 6.4 </a:t>
            </a:r>
            <a:r>
              <a:rPr lang="en-US" dirty="0" err="1"/>
              <a:t>μs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The current limit is the </a:t>
            </a:r>
            <a:r>
              <a:rPr lang="en-US" dirty="0" smtClean="0"/>
              <a:t>Tracker</a:t>
            </a:r>
          </a:p>
          <a:p>
            <a:r>
              <a:rPr lang="en-US" dirty="0" smtClean="0"/>
              <a:t>L1 </a:t>
            </a:r>
            <a:r>
              <a:rPr lang="en-US" dirty="0"/>
              <a:t>tracking trigger data combined with calorimeter &amp; </a:t>
            </a:r>
            <a:r>
              <a:rPr lang="en-US" dirty="0" err="1"/>
              <a:t>muon</a:t>
            </a:r>
            <a:r>
              <a:rPr lang="en-US" dirty="0"/>
              <a:t> trigger data </a:t>
            </a:r>
          </a:p>
          <a:p>
            <a:pPr lvl="2"/>
            <a:r>
              <a:rPr lang="en-US" dirty="0"/>
              <a:t>With finer granularity than presently employed. </a:t>
            </a:r>
          </a:p>
          <a:p>
            <a:r>
              <a:rPr lang="en-US" dirty="0"/>
              <a:t>Physics objects made from tracking, calorimeter &amp; </a:t>
            </a:r>
            <a:r>
              <a:rPr lang="en-US" dirty="0" err="1"/>
              <a:t>muon</a:t>
            </a:r>
            <a:r>
              <a:rPr lang="en-US" dirty="0"/>
              <a:t> trigger data  transmitted to Global Trigger.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14349" y="188640"/>
            <a:ext cx="7643866" cy="4183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Track-Trigger at 40 MHz 2020++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2535" t="20354" r="19296" b="14159"/>
          <a:stretch>
            <a:fillRect/>
          </a:stretch>
        </p:blipFill>
        <p:spPr>
          <a:xfrm>
            <a:off x="1814502" y="778999"/>
            <a:ext cx="5183730" cy="2419074"/>
          </a:xfrm>
          <a:prstGeom prst="rect">
            <a:avLst/>
          </a:prstGeom>
        </p:spPr>
      </p:pic>
      <p:sp>
        <p:nvSpPr>
          <p:cNvPr id="5" name="Footer Placeholder 3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0" tIns="0" rIns="0" bIns="0" rtlCol="0">
            <a:normAutofit fontScale="47500" lnSpcReduction="20000"/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Intro to Trigger/DAQ challenges at CERN  - N. Neufeld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92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Level 1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407352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Can we do this in software?</a:t>
            </a:r>
          </a:p>
          <a:p>
            <a:r>
              <a:rPr lang="en-US" dirty="0" smtClean="0"/>
              <a:t>Maybe in GPGPUs / </a:t>
            </a:r>
            <a:r>
              <a:rPr lang="en-US" dirty="0" err="1" smtClean="0"/>
              <a:t>XeonPhis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studies ongoing in the NA62 experiment</a:t>
            </a:r>
          </a:p>
          <a:p>
            <a:r>
              <a:rPr lang="en-US" dirty="0" smtClean="0">
                <a:sym typeface="Wingdings"/>
              </a:rPr>
              <a:t>We need low and – ideally – deterministic latency </a:t>
            </a:r>
          </a:p>
          <a:p>
            <a:r>
              <a:rPr lang="en-US" dirty="0" smtClean="0">
                <a:sym typeface="Wingdings"/>
              </a:rPr>
              <a:t>Need an efficient interface to detector-hardware: CPU/FPGA hybrid?</a:t>
            </a:r>
          </a:p>
          <a:p>
            <a:r>
              <a:rPr lang="en-US" dirty="0" smtClean="0">
                <a:sym typeface="Wingdings"/>
              </a:rPr>
              <a:t>Or forget about the whole L1 thing altogether and do everything in HLT  requires a lot of fast, low-power, low-cost links, did anybody say Si-photonics?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0485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Challenge #2</a:t>
            </a:r>
            <a:br>
              <a:rPr lang="en-US" dirty="0" smtClean="0"/>
            </a:br>
            <a:r>
              <a:rPr lang="en-US" dirty="0" smtClean="0"/>
              <a:t>Data Acquisition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3971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564257"/>
          </a:xfrm>
        </p:spPr>
        <p:txBody>
          <a:bodyPr/>
          <a:lstStyle/>
          <a:p>
            <a:r>
              <a:rPr lang="en-US" sz="4000" b="0" dirty="0" smtClean="0">
                <a:latin typeface="Neo Sans Intel Medium" pitchFamily="34" charset="0"/>
              </a:rPr>
              <a:t>Data Acquisition (generic example)</a:t>
            </a:r>
            <a:endParaRPr lang="en-US" sz="4000" b="0" dirty="0">
              <a:latin typeface="Neo Sans Intel Medium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52384" y="6451278"/>
            <a:ext cx="3271837" cy="22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05825" y="6553200"/>
            <a:ext cx="501650" cy="2587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4AF377-3FB9-47A3-97B4-ECD8F8073FB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4294967295"/>
          </p:nvPr>
        </p:nvSpPr>
        <p:spPr>
          <a:xfrm>
            <a:off x="4609895" y="3068960"/>
            <a:ext cx="4472048" cy="3096344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buFont typeface="Calibri" pitchFamily="34" charset="0"/>
              <a:buChar char=" "/>
            </a:pPr>
            <a:r>
              <a:rPr lang="en-US" sz="2000" dirty="0" smtClean="0">
                <a:latin typeface="Neo Sans Intel" pitchFamily="34" charset="0"/>
              </a:rPr>
              <a:t>GBT: custom radiation- hard link from the detector 3.2 </a:t>
            </a:r>
            <a:r>
              <a:rPr lang="en-US" sz="2000" dirty="0" err="1" smtClean="0">
                <a:latin typeface="Neo Sans Intel" pitchFamily="34" charset="0"/>
              </a:rPr>
              <a:t>Gbit</a:t>
            </a:r>
            <a:r>
              <a:rPr lang="en-US" sz="2000" dirty="0" smtClean="0">
                <a:latin typeface="Neo Sans Intel" pitchFamily="34" charset="0"/>
              </a:rPr>
              <a:t>/s</a:t>
            </a:r>
          </a:p>
          <a:p>
            <a:pPr>
              <a:buFont typeface="Calibri" pitchFamily="34" charset="0"/>
              <a:buChar char=" "/>
            </a:pPr>
            <a:r>
              <a:rPr lang="en-US" sz="2000" dirty="0" smtClean="0">
                <a:latin typeface="Neo Sans Intel" pitchFamily="34" charset="0"/>
              </a:rPr>
              <a:t> </a:t>
            </a:r>
            <a:br>
              <a:rPr lang="en-US" sz="2000" dirty="0" smtClean="0">
                <a:latin typeface="Neo Sans Intel" pitchFamily="34" charset="0"/>
              </a:rPr>
            </a:br>
            <a:r>
              <a:rPr lang="en-US" sz="2000" dirty="0" smtClean="0">
                <a:latin typeface="Neo Sans Intel" pitchFamily="34" charset="0"/>
              </a:rPr>
              <a:t>DAQ (“event-building”) links – some LAN (10/40/100 </a:t>
            </a:r>
            <a:r>
              <a:rPr lang="en-US" sz="2000" dirty="0" err="1" smtClean="0">
                <a:latin typeface="Neo Sans Intel" pitchFamily="34" charset="0"/>
              </a:rPr>
              <a:t>GbE</a:t>
            </a:r>
            <a:r>
              <a:rPr lang="en-US" sz="2000" dirty="0" smtClean="0">
                <a:latin typeface="Neo Sans Intel" pitchFamily="34" charset="0"/>
              </a:rPr>
              <a:t> / </a:t>
            </a:r>
            <a:r>
              <a:rPr lang="en-US" sz="2000" dirty="0" err="1" smtClean="0">
                <a:latin typeface="Neo Sans Intel" pitchFamily="34" charset="0"/>
              </a:rPr>
              <a:t>InfiniBand</a:t>
            </a:r>
            <a:r>
              <a:rPr lang="en-US" sz="2000" dirty="0">
                <a:latin typeface="Neo Sans Intel" pitchFamily="34" charset="0"/>
              </a:rPr>
              <a:t>)</a:t>
            </a:r>
            <a:endParaRPr lang="en-US" sz="2000" dirty="0" smtClean="0">
              <a:latin typeface="Neo Sans Intel" pitchFamily="34" charset="0"/>
            </a:endParaRPr>
          </a:p>
          <a:p>
            <a:pPr>
              <a:buFont typeface="Calibri" pitchFamily="34" charset="0"/>
              <a:buChar char=" "/>
            </a:pPr>
            <a:r>
              <a:rPr lang="en-US" sz="2000" dirty="0" smtClean="0">
                <a:latin typeface="Neo Sans Intel" pitchFamily="34" charset="0"/>
              </a:rPr>
              <a:t/>
            </a:r>
            <a:br>
              <a:rPr lang="en-US" sz="2000" dirty="0" smtClean="0">
                <a:latin typeface="Neo Sans Intel" pitchFamily="34" charset="0"/>
              </a:rPr>
            </a:br>
            <a:r>
              <a:rPr lang="en-US" sz="2000" dirty="0" smtClean="0">
                <a:latin typeface="Neo Sans Intel" pitchFamily="34" charset="0"/>
              </a:rPr>
              <a:t>Links into compute-units: typically 10 </a:t>
            </a:r>
            <a:r>
              <a:rPr lang="en-US" sz="2000" dirty="0" err="1" smtClean="0">
                <a:latin typeface="Neo Sans Intel" pitchFamily="34" charset="0"/>
              </a:rPr>
              <a:t>Gbit</a:t>
            </a:r>
            <a:r>
              <a:rPr lang="en-US" sz="2000" dirty="0" smtClean="0">
                <a:latin typeface="Neo Sans Intel" pitchFamily="34" charset="0"/>
              </a:rPr>
              <a:t>/s (because filtering is currently compute-limited)</a:t>
            </a:r>
          </a:p>
          <a:p>
            <a:pPr>
              <a:buFont typeface="Calibri" pitchFamily="34" charset="0"/>
              <a:buChar char=" "/>
            </a:pPr>
            <a:endParaRPr lang="en-US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505439" y="1196752"/>
            <a:ext cx="3528392" cy="72008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Detector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05439" y="2276872"/>
            <a:ext cx="432048" cy="432048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47774" y="2276872"/>
            <a:ext cx="432048" cy="432048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390109" y="2276872"/>
            <a:ext cx="432048" cy="432048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832444" y="2276872"/>
            <a:ext cx="432048" cy="432048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274779" y="2276872"/>
            <a:ext cx="432048" cy="432048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717114" y="2276872"/>
            <a:ext cx="432048" cy="432048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159449" y="2276872"/>
            <a:ext cx="432048" cy="432048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601783" y="2276872"/>
            <a:ext cx="432048" cy="432048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05439" y="3068960"/>
            <a:ext cx="3528392" cy="720080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DAQ network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05439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Rounded Rectangle 18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06563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Rounded Rectangle 22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107687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Rounded Rectangle 26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408811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Rounded Rectangle 30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09935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Rounded Rectangle 34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011059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Rounded Rectangle 38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312183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Rounded Rectangle 42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613307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7" name="Rounded Rectangle 46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914431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Rounded Rectangle 50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215555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5" name="Rounded Rectangle 54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516679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9" name="Rounded Rectangle 58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817807" y="5157192"/>
            <a:ext cx="216024" cy="1008112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Rounded Rectangle 62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55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66" name="Freeform 65"/>
          <p:cNvSpPr/>
          <p:nvPr/>
        </p:nvSpPr>
        <p:spPr>
          <a:xfrm rot="10800000">
            <a:off x="638020" y="4293096"/>
            <a:ext cx="3467819" cy="569343"/>
          </a:xfrm>
          <a:custGeom>
            <a:avLst/>
            <a:gdLst>
              <a:gd name="connsiteX0" fmla="*/ 60385 w 3467819"/>
              <a:gd name="connsiteY0" fmla="*/ 198407 h 569343"/>
              <a:gd name="connsiteX1" fmla="*/ 60385 w 3467819"/>
              <a:gd name="connsiteY1" fmla="*/ 198407 h 569343"/>
              <a:gd name="connsiteX2" fmla="*/ 146649 w 3467819"/>
              <a:gd name="connsiteY2" fmla="*/ 189781 h 569343"/>
              <a:gd name="connsiteX3" fmla="*/ 198407 w 3467819"/>
              <a:gd name="connsiteY3" fmla="*/ 155275 h 569343"/>
              <a:gd name="connsiteX4" fmla="*/ 224287 w 3467819"/>
              <a:gd name="connsiteY4" fmla="*/ 138022 h 569343"/>
              <a:gd name="connsiteX5" fmla="*/ 250166 w 3467819"/>
              <a:gd name="connsiteY5" fmla="*/ 120769 h 569343"/>
              <a:gd name="connsiteX6" fmla="*/ 276045 w 3467819"/>
              <a:gd name="connsiteY6" fmla="*/ 112143 h 569343"/>
              <a:gd name="connsiteX7" fmla="*/ 379562 w 3467819"/>
              <a:gd name="connsiteY7" fmla="*/ 60384 h 569343"/>
              <a:gd name="connsiteX8" fmla="*/ 405441 w 3467819"/>
              <a:gd name="connsiteY8" fmla="*/ 51758 h 569343"/>
              <a:gd name="connsiteX9" fmla="*/ 431321 w 3467819"/>
              <a:gd name="connsiteY9" fmla="*/ 60384 h 569343"/>
              <a:gd name="connsiteX10" fmla="*/ 508958 w 3467819"/>
              <a:gd name="connsiteY10" fmla="*/ 103517 h 569343"/>
              <a:gd name="connsiteX11" fmla="*/ 552090 w 3467819"/>
              <a:gd name="connsiteY11" fmla="*/ 94890 h 569343"/>
              <a:gd name="connsiteX12" fmla="*/ 603849 w 3467819"/>
              <a:gd name="connsiteY12" fmla="*/ 60384 h 569343"/>
              <a:gd name="connsiteX13" fmla="*/ 629728 w 3467819"/>
              <a:gd name="connsiteY13" fmla="*/ 51758 h 569343"/>
              <a:gd name="connsiteX14" fmla="*/ 681487 w 3467819"/>
              <a:gd name="connsiteY14" fmla="*/ 77637 h 569343"/>
              <a:gd name="connsiteX15" fmla="*/ 733245 w 3467819"/>
              <a:gd name="connsiteY15" fmla="*/ 103517 h 569343"/>
              <a:gd name="connsiteX16" fmla="*/ 1000664 w 3467819"/>
              <a:gd name="connsiteY16" fmla="*/ 103517 h 569343"/>
              <a:gd name="connsiteX17" fmla="*/ 1017917 w 3467819"/>
              <a:gd name="connsiteY17" fmla="*/ 129396 h 569343"/>
              <a:gd name="connsiteX18" fmla="*/ 1069675 w 3467819"/>
              <a:gd name="connsiteY18" fmla="*/ 146649 h 569343"/>
              <a:gd name="connsiteX19" fmla="*/ 1173192 w 3467819"/>
              <a:gd name="connsiteY19" fmla="*/ 138022 h 569343"/>
              <a:gd name="connsiteX20" fmla="*/ 1216324 w 3467819"/>
              <a:gd name="connsiteY20" fmla="*/ 94890 h 569343"/>
              <a:gd name="connsiteX21" fmla="*/ 1242204 w 3467819"/>
              <a:gd name="connsiteY21" fmla="*/ 86264 h 569343"/>
              <a:gd name="connsiteX22" fmla="*/ 1285336 w 3467819"/>
              <a:gd name="connsiteY22" fmla="*/ 94890 h 569343"/>
              <a:gd name="connsiteX23" fmla="*/ 1311215 w 3467819"/>
              <a:gd name="connsiteY23" fmla="*/ 112143 h 569343"/>
              <a:gd name="connsiteX24" fmla="*/ 1354347 w 3467819"/>
              <a:gd name="connsiteY24" fmla="*/ 129396 h 569343"/>
              <a:gd name="connsiteX25" fmla="*/ 1380226 w 3467819"/>
              <a:gd name="connsiteY25" fmla="*/ 155275 h 569343"/>
              <a:gd name="connsiteX26" fmla="*/ 1457864 w 3467819"/>
              <a:gd name="connsiteY26" fmla="*/ 94890 h 569343"/>
              <a:gd name="connsiteX27" fmla="*/ 1475117 w 3467819"/>
              <a:gd name="connsiteY27" fmla="*/ 69011 h 569343"/>
              <a:gd name="connsiteX28" fmla="*/ 1500996 w 3467819"/>
              <a:gd name="connsiteY28" fmla="*/ 60384 h 569343"/>
              <a:gd name="connsiteX29" fmla="*/ 1544128 w 3467819"/>
              <a:gd name="connsiteY29" fmla="*/ 94890 h 569343"/>
              <a:gd name="connsiteX30" fmla="*/ 1570007 w 3467819"/>
              <a:gd name="connsiteY30" fmla="*/ 103517 h 569343"/>
              <a:gd name="connsiteX31" fmla="*/ 1578634 w 3467819"/>
              <a:gd name="connsiteY31" fmla="*/ 129396 h 569343"/>
              <a:gd name="connsiteX32" fmla="*/ 1682151 w 3467819"/>
              <a:gd name="connsiteY32" fmla="*/ 77637 h 569343"/>
              <a:gd name="connsiteX33" fmla="*/ 1708030 w 3467819"/>
              <a:gd name="connsiteY33" fmla="*/ 60384 h 569343"/>
              <a:gd name="connsiteX34" fmla="*/ 1725283 w 3467819"/>
              <a:gd name="connsiteY34" fmla="*/ 34505 h 569343"/>
              <a:gd name="connsiteX35" fmla="*/ 1733909 w 3467819"/>
              <a:gd name="connsiteY35" fmla="*/ 60384 h 569343"/>
              <a:gd name="connsiteX36" fmla="*/ 1759788 w 3467819"/>
              <a:gd name="connsiteY36" fmla="*/ 77637 h 569343"/>
              <a:gd name="connsiteX37" fmla="*/ 1785668 w 3467819"/>
              <a:gd name="connsiteY37" fmla="*/ 86264 h 569343"/>
              <a:gd name="connsiteX38" fmla="*/ 1811547 w 3467819"/>
              <a:gd name="connsiteY38" fmla="*/ 103517 h 569343"/>
              <a:gd name="connsiteX39" fmla="*/ 1863305 w 3467819"/>
              <a:gd name="connsiteY39" fmla="*/ 112143 h 569343"/>
              <a:gd name="connsiteX40" fmla="*/ 1975449 w 3467819"/>
              <a:gd name="connsiteY40" fmla="*/ 155275 h 569343"/>
              <a:gd name="connsiteX41" fmla="*/ 2018581 w 3467819"/>
              <a:gd name="connsiteY41" fmla="*/ 146649 h 569343"/>
              <a:gd name="connsiteX42" fmla="*/ 2044460 w 3467819"/>
              <a:gd name="connsiteY42" fmla="*/ 120769 h 569343"/>
              <a:gd name="connsiteX43" fmla="*/ 2070339 w 3467819"/>
              <a:gd name="connsiteY43" fmla="*/ 103517 h 569343"/>
              <a:gd name="connsiteX44" fmla="*/ 2130724 w 3467819"/>
              <a:gd name="connsiteY44" fmla="*/ 60384 h 569343"/>
              <a:gd name="connsiteX45" fmla="*/ 2208362 w 3467819"/>
              <a:gd name="connsiteY45" fmla="*/ 0 h 569343"/>
              <a:gd name="connsiteX46" fmla="*/ 2260121 w 3467819"/>
              <a:gd name="connsiteY46" fmla="*/ 8626 h 569343"/>
              <a:gd name="connsiteX47" fmla="*/ 2277373 w 3467819"/>
              <a:gd name="connsiteY47" fmla="*/ 34505 h 569343"/>
              <a:gd name="connsiteX48" fmla="*/ 2303253 w 3467819"/>
              <a:gd name="connsiteY48" fmla="*/ 43132 h 569343"/>
              <a:gd name="connsiteX49" fmla="*/ 2363638 w 3467819"/>
              <a:gd name="connsiteY49" fmla="*/ 120769 h 569343"/>
              <a:gd name="connsiteX50" fmla="*/ 2389517 w 3467819"/>
              <a:gd name="connsiteY50" fmla="*/ 129396 h 569343"/>
              <a:gd name="connsiteX51" fmla="*/ 2493034 w 3467819"/>
              <a:gd name="connsiteY51" fmla="*/ 112143 h 569343"/>
              <a:gd name="connsiteX52" fmla="*/ 2518913 w 3467819"/>
              <a:gd name="connsiteY52" fmla="*/ 94890 h 569343"/>
              <a:gd name="connsiteX53" fmla="*/ 2536166 w 3467819"/>
              <a:gd name="connsiteY53" fmla="*/ 69011 h 569343"/>
              <a:gd name="connsiteX54" fmla="*/ 2544792 w 3467819"/>
              <a:gd name="connsiteY54" fmla="*/ 43132 h 569343"/>
              <a:gd name="connsiteX55" fmla="*/ 2579298 w 3467819"/>
              <a:gd name="connsiteY55" fmla="*/ 51758 h 569343"/>
              <a:gd name="connsiteX56" fmla="*/ 2613804 w 3467819"/>
              <a:gd name="connsiteY56" fmla="*/ 86264 h 569343"/>
              <a:gd name="connsiteX57" fmla="*/ 2639683 w 3467819"/>
              <a:gd name="connsiteY57" fmla="*/ 103517 h 569343"/>
              <a:gd name="connsiteX58" fmla="*/ 2656936 w 3467819"/>
              <a:gd name="connsiteY58" fmla="*/ 129396 h 569343"/>
              <a:gd name="connsiteX59" fmla="*/ 2734573 w 3467819"/>
              <a:gd name="connsiteY59" fmla="*/ 146649 h 569343"/>
              <a:gd name="connsiteX60" fmla="*/ 2794958 w 3467819"/>
              <a:gd name="connsiteY60" fmla="*/ 120769 h 569343"/>
              <a:gd name="connsiteX61" fmla="*/ 2872596 w 3467819"/>
              <a:gd name="connsiteY61" fmla="*/ 86264 h 569343"/>
              <a:gd name="connsiteX62" fmla="*/ 2924354 w 3467819"/>
              <a:gd name="connsiteY62" fmla="*/ 51758 h 569343"/>
              <a:gd name="connsiteX63" fmla="*/ 2984739 w 3467819"/>
              <a:gd name="connsiteY63" fmla="*/ 34505 h 569343"/>
              <a:gd name="connsiteX64" fmla="*/ 3071004 w 3467819"/>
              <a:gd name="connsiteY64" fmla="*/ 86264 h 569343"/>
              <a:gd name="connsiteX65" fmla="*/ 3096883 w 3467819"/>
              <a:gd name="connsiteY65" fmla="*/ 103517 h 569343"/>
              <a:gd name="connsiteX66" fmla="*/ 3131388 w 3467819"/>
              <a:gd name="connsiteY66" fmla="*/ 112143 h 569343"/>
              <a:gd name="connsiteX67" fmla="*/ 3174521 w 3467819"/>
              <a:gd name="connsiteY67" fmla="*/ 103517 h 569343"/>
              <a:gd name="connsiteX68" fmla="*/ 3278038 w 3467819"/>
              <a:gd name="connsiteY68" fmla="*/ 60384 h 569343"/>
              <a:gd name="connsiteX69" fmla="*/ 3303917 w 3467819"/>
              <a:gd name="connsiteY69" fmla="*/ 77637 h 569343"/>
              <a:gd name="connsiteX70" fmla="*/ 3329796 w 3467819"/>
              <a:gd name="connsiteY70" fmla="*/ 129396 h 569343"/>
              <a:gd name="connsiteX71" fmla="*/ 3355675 w 3467819"/>
              <a:gd name="connsiteY71" fmla="*/ 138022 h 569343"/>
              <a:gd name="connsiteX72" fmla="*/ 3424687 w 3467819"/>
              <a:gd name="connsiteY72" fmla="*/ 120769 h 569343"/>
              <a:gd name="connsiteX73" fmla="*/ 3467819 w 3467819"/>
              <a:gd name="connsiteY73" fmla="*/ 103517 h 569343"/>
              <a:gd name="connsiteX74" fmla="*/ 3467819 w 3467819"/>
              <a:gd name="connsiteY74" fmla="*/ 293298 h 569343"/>
              <a:gd name="connsiteX75" fmla="*/ 3200400 w 3467819"/>
              <a:gd name="connsiteY75" fmla="*/ 457200 h 569343"/>
              <a:gd name="connsiteX76" fmla="*/ 3105509 w 3467819"/>
              <a:gd name="connsiteY76" fmla="*/ 370935 h 569343"/>
              <a:gd name="connsiteX77" fmla="*/ 2838090 w 3467819"/>
              <a:gd name="connsiteY77" fmla="*/ 414067 h 569343"/>
              <a:gd name="connsiteX78" fmla="*/ 2579298 w 3467819"/>
              <a:gd name="connsiteY78" fmla="*/ 569343 h 569343"/>
              <a:gd name="connsiteX79" fmla="*/ 2501660 w 3467819"/>
              <a:gd name="connsiteY79" fmla="*/ 491705 h 569343"/>
              <a:gd name="connsiteX80" fmla="*/ 2216988 w 3467819"/>
              <a:gd name="connsiteY80" fmla="*/ 388188 h 569343"/>
              <a:gd name="connsiteX81" fmla="*/ 2182483 w 3467819"/>
              <a:gd name="connsiteY81" fmla="*/ 448573 h 569343"/>
              <a:gd name="connsiteX82" fmla="*/ 1871932 w 3467819"/>
              <a:gd name="connsiteY82" fmla="*/ 508958 h 569343"/>
              <a:gd name="connsiteX83" fmla="*/ 1802921 w 3467819"/>
              <a:gd name="connsiteY83" fmla="*/ 431320 h 569343"/>
              <a:gd name="connsiteX84" fmla="*/ 1518249 w 3467819"/>
              <a:gd name="connsiteY84" fmla="*/ 353683 h 569343"/>
              <a:gd name="connsiteX85" fmla="*/ 1406105 w 3467819"/>
              <a:gd name="connsiteY85" fmla="*/ 414067 h 569343"/>
              <a:gd name="connsiteX86" fmla="*/ 1026543 w 3467819"/>
              <a:gd name="connsiteY86" fmla="*/ 327803 h 569343"/>
              <a:gd name="connsiteX87" fmla="*/ 776377 w 3467819"/>
              <a:gd name="connsiteY87" fmla="*/ 422694 h 569343"/>
              <a:gd name="connsiteX88" fmla="*/ 448573 w 3467819"/>
              <a:gd name="connsiteY88" fmla="*/ 405441 h 569343"/>
              <a:gd name="connsiteX89" fmla="*/ 345056 w 3467819"/>
              <a:gd name="connsiteY89" fmla="*/ 310550 h 569343"/>
              <a:gd name="connsiteX90" fmla="*/ 198407 w 3467819"/>
              <a:gd name="connsiteY90" fmla="*/ 379562 h 569343"/>
              <a:gd name="connsiteX91" fmla="*/ 69011 w 3467819"/>
              <a:gd name="connsiteY91" fmla="*/ 388188 h 569343"/>
              <a:gd name="connsiteX92" fmla="*/ 0 w 3467819"/>
              <a:gd name="connsiteY92" fmla="*/ 224286 h 569343"/>
              <a:gd name="connsiteX93" fmla="*/ 60385 w 3467819"/>
              <a:gd name="connsiteY93" fmla="*/ 198407 h 56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3467819" h="569343">
                <a:moveTo>
                  <a:pt x="60385" y="198407"/>
                </a:moveTo>
                <a:lnTo>
                  <a:pt x="60385" y="198407"/>
                </a:lnTo>
                <a:cubicBezTo>
                  <a:pt x="89140" y="195532"/>
                  <a:pt x="119066" y="198401"/>
                  <a:pt x="146649" y="189781"/>
                </a:cubicBezTo>
                <a:cubicBezTo>
                  <a:pt x="166440" y="183596"/>
                  <a:pt x="181154" y="166777"/>
                  <a:pt x="198407" y="155275"/>
                </a:cubicBezTo>
                <a:lnTo>
                  <a:pt x="224287" y="138022"/>
                </a:lnTo>
                <a:cubicBezTo>
                  <a:pt x="232913" y="132271"/>
                  <a:pt x="240330" y="124047"/>
                  <a:pt x="250166" y="120769"/>
                </a:cubicBezTo>
                <a:lnTo>
                  <a:pt x="276045" y="112143"/>
                </a:lnTo>
                <a:cubicBezTo>
                  <a:pt x="342934" y="67550"/>
                  <a:pt x="308134" y="84193"/>
                  <a:pt x="379562" y="60384"/>
                </a:cubicBezTo>
                <a:lnTo>
                  <a:pt x="405441" y="51758"/>
                </a:lnTo>
                <a:cubicBezTo>
                  <a:pt x="414068" y="54633"/>
                  <a:pt x="423372" y="55968"/>
                  <a:pt x="431321" y="60384"/>
                </a:cubicBezTo>
                <a:cubicBezTo>
                  <a:pt x="520315" y="109825"/>
                  <a:pt x="450397" y="83995"/>
                  <a:pt x="508958" y="103517"/>
                </a:cubicBezTo>
                <a:cubicBezTo>
                  <a:pt x="523335" y="100641"/>
                  <a:pt x="538742" y="100957"/>
                  <a:pt x="552090" y="94890"/>
                </a:cubicBezTo>
                <a:cubicBezTo>
                  <a:pt x="570967" y="86309"/>
                  <a:pt x="584177" y="66941"/>
                  <a:pt x="603849" y="60384"/>
                </a:cubicBezTo>
                <a:lnTo>
                  <a:pt x="629728" y="51758"/>
                </a:lnTo>
                <a:cubicBezTo>
                  <a:pt x="694768" y="73437"/>
                  <a:pt x="614604" y="44195"/>
                  <a:pt x="681487" y="77637"/>
                </a:cubicBezTo>
                <a:cubicBezTo>
                  <a:pt x="752912" y="113350"/>
                  <a:pt x="659084" y="54075"/>
                  <a:pt x="733245" y="103517"/>
                </a:cubicBezTo>
                <a:cubicBezTo>
                  <a:pt x="782368" y="100931"/>
                  <a:pt x="937153" y="85371"/>
                  <a:pt x="1000664" y="103517"/>
                </a:cubicBezTo>
                <a:cubicBezTo>
                  <a:pt x="1010633" y="106365"/>
                  <a:pt x="1009125" y="123901"/>
                  <a:pt x="1017917" y="129396"/>
                </a:cubicBezTo>
                <a:cubicBezTo>
                  <a:pt x="1033339" y="139035"/>
                  <a:pt x="1069675" y="146649"/>
                  <a:pt x="1069675" y="146649"/>
                </a:cubicBezTo>
                <a:cubicBezTo>
                  <a:pt x="1104181" y="143773"/>
                  <a:pt x="1139239" y="144813"/>
                  <a:pt x="1173192" y="138022"/>
                </a:cubicBezTo>
                <a:cubicBezTo>
                  <a:pt x="1207698" y="131121"/>
                  <a:pt x="1193320" y="113293"/>
                  <a:pt x="1216324" y="94890"/>
                </a:cubicBezTo>
                <a:cubicBezTo>
                  <a:pt x="1223425" y="89210"/>
                  <a:pt x="1233577" y="89139"/>
                  <a:pt x="1242204" y="86264"/>
                </a:cubicBezTo>
                <a:cubicBezTo>
                  <a:pt x="1256581" y="89139"/>
                  <a:pt x="1271608" y="89742"/>
                  <a:pt x="1285336" y="94890"/>
                </a:cubicBezTo>
                <a:cubicBezTo>
                  <a:pt x="1295044" y="98530"/>
                  <a:pt x="1301942" y="107506"/>
                  <a:pt x="1311215" y="112143"/>
                </a:cubicBezTo>
                <a:cubicBezTo>
                  <a:pt x="1325065" y="119068"/>
                  <a:pt x="1339970" y="123645"/>
                  <a:pt x="1354347" y="129396"/>
                </a:cubicBezTo>
                <a:cubicBezTo>
                  <a:pt x="1362973" y="138022"/>
                  <a:pt x="1368101" y="156622"/>
                  <a:pt x="1380226" y="155275"/>
                </a:cubicBezTo>
                <a:cubicBezTo>
                  <a:pt x="1397893" y="153312"/>
                  <a:pt x="1443352" y="112304"/>
                  <a:pt x="1457864" y="94890"/>
                </a:cubicBezTo>
                <a:cubicBezTo>
                  <a:pt x="1464501" y="86925"/>
                  <a:pt x="1467021" y="75488"/>
                  <a:pt x="1475117" y="69011"/>
                </a:cubicBezTo>
                <a:cubicBezTo>
                  <a:pt x="1482217" y="63331"/>
                  <a:pt x="1492370" y="63260"/>
                  <a:pt x="1500996" y="60384"/>
                </a:cubicBezTo>
                <a:cubicBezTo>
                  <a:pt x="1566044" y="82068"/>
                  <a:pt x="1488386" y="50296"/>
                  <a:pt x="1544128" y="94890"/>
                </a:cubicBezTo>
                <a:cubicBezTo>
                  <a:pt x="1551228" y="100570"/>
                  <a:pt x="1561381" y="100641"/>
                  <a:pt x="1570007" y="103517"/>
                </a:cubicBezTo>
                <a:cubicBezTo>
                  <a:pt x="1572883" y="112143"/>
                  <a:pt x="1569632" y="128110"/>
                  <a:pt x="1578634" y="129396"/>
                </a:cubicBezTo>
                <a:cubicBezTo>
                  <a:pt x="1608046" y="133597"/>
                  <a:pt x="1663169" y="90292"/>
                  <a:pt x="1682151" y="77637"/>
                </a:cubicBezTo>
                <a:lnTo>
                  <a:pt x="1708030" y="60384"/>
                </a:lnTo>
                <a:cubicBezTo>
                  <a:pt x="1713781" y="51758"/>
                  <a:pt x="1714915" y="34505"/>
                  <a:pt x="1725283" y="34505"/>
                </a:cubicBezTo>
                <a:cubicBezTo>
                  <a:pt x="1734376" y="34505"/>
                  <a:pt x="1728229" y="53284"/>
                  <a:pt x="1733909" y="60384"/>
                </a:cubicBezTo>
                <a:cubicBezTo>
                  <a:pt x="1740386" y="68480"/>
                  <a:pt x="1750515" y="73000"/>
                  <a:pt x="1759788" y="77637"/>
                </a:cubicBezTo>
                <a:cubicBezTo>
                  <a:pt x="1767921" y="81704"/>
                  <a:pt x="1777535" y="82197"/>
                  <a:pt x="1785668" y="86264"/>
                </a:cubicBezTo>
                <a:cubicBezTo>
                  <a:pt x="1794941" y="90901"/>
                  <a:pt x="1801711" y="100238"/>
                  <a:pt x="1811547" y="103517"/>
                </a:cubicBezTo>
                <a:cubicBezTo>
                  <a:pt x="1828140" y="109048"/>
                  <a:pt x="1846052" y="109268"/>
                  <a:pt x="1863305" y="112143"/>
                </a:cubicBezTo>
                <a:cubicBezTo>
                  <a:pt x="1953143" y="142089"/>
                  <a:pt x="1916544" y="125822"/>
                  <a:pt x="1975449" y="155275"/>
                </a:cubicBezTo>
                <a:cubicBezTo>
                  <a:pt x="1989826" y="152400"/>
                  <a:pt x="2005467" y="153206"/>
                  <a:pt x="2018581" y="146649"/>
                </a:cubicBezTo>
                <a:cubicBezTo>
                  <a:pt x="2029493" y="141193"/>
                  <a:pt x="2035088" y="128579"/>
                  <a:pt x="2044460" y="120769"/>
                </a:cubicBezTo>
                <a:cubicBezTo>
                  <a:pt x="2052424" y="114132"/>
                  <a:pt x="2062467" y="110264"/>
                  <a:pt x="2070339" y="103517"/>
                </a:cubicBezTo>
                <a:cubicBezTo>
                  <a:pt x="2122441" y="58859"/>
                  <a:pt x="2083172" y="76236"/>
                  <a:pt x="2130724" y="60384"/>
                </a:cubicBezTo>
                <a:cubicBezTo>
                  <a:pt x="2188913" y="2196"/>
                  <a:pt x="2159336" y="16341"/>
                  <a:pt x="2208362" y="0"/>
                </a:cubicBezTo>
                <a:cubicBezTo>
                  <a:pt x="2225615" y="2875"/>
                  <a:pt x="2244477" y="804"/>
                  <a:pt x="2260121" y="8626"/>
                </a:cubicBezTo>
                <a:cubicBezTo>
                  <a:pt x="2269394" y="13262"/>
                  <a:pt x="2269277" y="28028"/>
                  <a:pt x="2277373" y="34505"/>
                </a:cubicBezTo>
                <a:cubicBezTo>
                  <a:pt x="2284474" y="40186"/>
                  <a:pt x="2294626" y="40256"/>
                  <a:pt x="2303253" y="43132"/>
                </a:cubicBezTo>
                <a:cubicBezTo>
                  <a:pt x="2316966" y="63702"/>
                  <a:pt x="2339311" y="104551"/>
                  <a:pt x="2363638" y="120769"/>
                </a:cubicBezTo>
                <a:cubicBezTo>
                  <a:pt x="2371204" y="125813"/>
                  <a:pt x="2380891" y="126520"/>
                  <a:pt x="2389517" y="129396"/>
                </a:cubicBezTo>
                <a:cubicBezTo>
                  <a:pt x="2404727" y="127495"/>
                  <a:pt x="2469568" y="122200"/>
                  <a:pt x="2493034" y="112143"/>
                </a:cubicBezTo>
                <a:cubicBezTo>
                  <a:pt x="2502563" y="108059"/>
                  <a:pt x="2510287" y="100641"/>
                  <a:pt x="2518913" y="94890"/>
                </a:cubicBezTo>
                <a:cubicBezTo>
                  <a:pt x="2524664" y="86264"/>
                  <a:pt x="2531529" y="78284"/>
                  <a:pt x="2536166" y="69011"/>
                </a:cubicBezTo>
                <a:cubicBezTo>
                  <a:pt x="2540232" y="60878"/>
                  <a:pt x="2536349" y="46509"/>
                  <a:pt x="2544792" y="43132"/>
                </a:cubicBezTo>
                <a:cubicBezTo>
                  <a:pt x="2555800" y="38729"/>
                  <a:pt x="2567796" y="48883"/>
                  <a:pt x="2579298" y="51758"/>
                </a:cubicBezTo>
                <a:cubicBezTo>
                  <a:pt x="2590800" y="63260"/>
                  <a:pt x="2601454" y="75678"/>
                  <a:pt x="2613804" y="86264"/>
                </a:cubicBezTo>
                <a:cubicBezTo>
                  <a:pt x="2621676" y="93011"/>
                  <a:pt x="2632352" y="96186"/>
                  <a:pt x="2639683" y="103517"/>
                </a:cubicBezTo>
                <a:cubicBezTo>
                  <a:pt x="2647014" y="110848"/>
                  <a:pt x="2648310" y="123645"/>
                  <a:pt x="2656936" y="129396"/>
                </a:cubicBezTo>
                <a:cubicBezTo>
                  <a:pt x="2662155" y="132875"/>
                  <a:pt x="2733626" y="146460"/>
                  <a:pt x="2734573" y="146649"/>
                </a:cubicBezTo>
                <a:cubicBezTo>
                  <a:pt x="2806393" y="128693"/>
                  <a:pt x="2735380" y="150558"/>
                  <a:pt x="2794958" y="120769"/>
                </a:cubicBezTo>
                <a:cubicBezTo>
                  <a:pt x="2846877" y="94810"/>
                  <a:pt x="2826858" y="113707"/>
                  <a:pt x="2872596" y="86264"/>
                </a:cubicBezTo>
                <a:cubicBezTo>
                  <a:pt x="2890376" y="75596"/>
                  <a:pt x="2904238" y="56787"/>
                  <a:pt x="2924354" y="51758"/>
                </a:cubicBezTo>
                <a:cubicBezTo>
                  <a:pt x="2967682" y="40927"/>
                  <a:pt x="2947613" y="46881"/>
                  <a:pt x="2984739" y="34505"/>
                </a:cubicBezTo>
                <a:cubicBezTo>
                  <a:pt x="3037790" y="61031"/>
                  <a:pt x="3008547" y="44626"/>
                  <a:pt x="3071004" y="86264"/>
                </a:cubicBezTo>
                <a:cubicBezTo>
                  <a:pt x="3079630" y="92015"/>
                  <a:pt x="3086825" y="101003"/>
                  <a:pt x="3096883" y="103517"/>
                </a:cubicBezTo>
                <a:lnTo>
                  <a:pt x="3131388" y="112143"/>
                </a:lnTo>
                <a:cubicBezTo>
                  <a:pt x="3145766" y="109268"/>
                  <a:pt x="3160836" y="108780"/>
                  <a:pt x="3174521" y="103517"/>
                </a:cubicBezTo>
                <a:cubicBezTo>
                  <a:pt x="3322393" y="46644"/>
                  <a:pt x="3187116" y="83116"/>
                  <a:pt x="3278038" y="60384"/>
                </a:cubicBezTo>
                <a:cubicBezTo>
                  <a:pt x="3286664" y="66135"/>
                  <a:pt x="3297441" y="69541"/>
                  <a:pt x="3303917" y="77637"/>
                </a:cubicBezTo>
                <a:cubicBezTo>
                  <a:pt x="3331698" y="112365"/>
                  <a:pt x="3289397" y="97077"/>
                  <a:pt x="3329796" y="129396"/>
                </a:cubicBezTo>
                <a:cubicBezTo>
                  <a:pt x="3336896" y="135076"/>
                  <a:pt x="3347049" y="135147"/>
                  <a:pt x="3355675" y="138022"/>
                </a:cubicBezTo>
                <a:cubicBezTo>
                  <a:pt x="3372086" y="134740"/>
                  <a:pt x="3407000" y="129612"/>
                  <a:pt x="3424687" y="120769"/>
                </a:cubicBezTo>
                <a:cubicBezTo>
                  <a:pt x="3465572" y="100327"/>
                  <a:pt x="3434529" y="103517"/>
                  <a:pt x="3467819" y="103517"/>
                </a:cubicBezTo>
                <a:lnTo>
                  <a:pt x="3467819" y="293298"/>
                </a:lnTo>
                <a:lnTo>
                  <a:pt x="3200400" y="457200"/>
                </a:lnTo>
                <a:lnTo>
                  <a:pt x="3105509" y="370935"/>
                </a:lnTo>
                <a:lnTo>
                  <a:pt x="2838090" y="414067"/>
                </a:lnTo>
                <a:lnTo>
                  <a:pt x="2579298" y="569343"/>
                </a:lnTo>
                <a:lnTo>
                  <a:pt x="2501660" y="491705"/>
                </a:lnTo>
                <a:lnTo>
                  <a:pt x="2216988" y="388188"/>
                </a:lnTo>
                <a:lnTo>
                  <a:pt x="2182483" y="448573"/>
                </a:lnTo>
                <a:lnTo>
                  <a:pt x="1871932" y="508958"/>
                </a:lnTo>
                <a:lnTo>
                  <a:pt x="1802921" y="431320"/>
                </a:lnTo>
                <a:lnTo>
                  <a:pt x="1518249" y="353683"/>
                </a:lnTo>
                <a:lnTo>
                  <a:pt x="1406105" y="414067"/>
                </a:lnTo>
                <a:lnTo>
                  <a:pt x="1026543" y="327803"/>
                </a:lnTo>
                <a:lnTo>
                  <a:pt x="776377" y="422694"/>
                </a:lnTo>
                <a:lnTo>
                  <a:pt x="448573" y="405441"/>
                </a:lnTo>
                <a:lnTo>
                  <a:pt x="345056" y="310550"/>
                </a:lnTo>
                <a:lnTo>
                  <a:pt x="198407" y="379562"/>
                </a:lnTo>
                <a:cubicBezTo>
                  <a:pt x="103623" y="390093"/>
                  <a:pt x="146808" y="388188"/>
                  <a:pt x="69011" y="388188"/>
                </a:cubicBezTo>
                <a:lnTo>
                  <a:pt x="0" y="224286"/>
                </a:lnTo>
                <a:lnTo>
                  <a:pt x="60385" y="1984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7" name="Freeform 66"/>
          <p:cNvSpPr/>
          <p:nvPr/>
        </p:nvSpPr>
        <p:spPr>
          <a:xfrm>
            <a:off x="649455" y="3861048"/>
            <a:ext cx="3467819" cy="569343"/>
          </a:xfrm>
          <a:custGeom>
            <a:avLst/>
            <a:gdLst>
              <a:gd name="connsiteX0" fmla="*/ 60385 w 3467819"/>
              <a:gd name="connsiteY0" fmla="*/ 198407 h 569343"/>
              <a:gd name="connsiteX1" fmla="*/ 60385 w 3467819"/>
              <a:gd name="connsiteY1" fmla="*/ 198407 h 569343"/>
              <a:gd name="connsiteX2" fmla="*/ 146649 w 3467819"/>
              <a:gd name="connsiteY2" fmla="*/ 189781 h 569343"/>
              <a:gd name="connsiteX3" fmla="*/ 198407 w 3467819"/>
              <a:gd name="connsiteY3" fmla="*/ 155275 h 569343"/>
              <a:gd name="connsiteX4" fmla="*/ 224287 w 3467819"/>
              <a:gd name="connsiteY4" fmla="*/ 138022 h 569343"/>
              <a:gd name="connsiteX5" fmla="*/ 250166 w 3467819"/>
              <a:gd name="connsiteY5" fmla="*/ 120769 h 569343"/>
              <a:gd name="connsiteX6" fmla="*/ 276045 w 3467819"/>
              <a:gd name="connsiteY6" fmla="*/ 112143 h 569343"/>
              <a:gd name="connsiteX7" fmla="*/ 379562 w 3467819"/>
              <a:gd name="connsiteY7" fmla="*/ 60384 h 569343"/>
              <a:gd name="connsiteX8" fmla="*/ 405441 w 3467819"/>
              <a:gd name="connsiteY8" fmla="*/ 51758 h 569343"/>
              <a:gd name="connsiteX9" fmla="*/ 431321 w 3467819"/>
              <a:gd name="connsiteY9" fmla="*/ 60384 h 569343"/>
              <a:gd name="connsiteX10" fmla="*/ 508958 w 3467819"/>
              <a:gd name="connsiteY10" fmla="*/ 103517 h 569343"/>
              <a:gd name="connsiteX11" fmla="*/ 552090 w 3467819"/>
              <a:gd name="connsiteY11" fmla="*/ 94890 h 569343"/>
              <a:gd name="connsiteX12" fmla="*/ 603849 w 3467819"/>
              <a:gd name="connsiteY12" fmla="*/ 60384 h 569343"/>
              <a:gd name="connsiteX13" fmla="*/ 629728 w 3467819"/>
              <a:gd name="connsiteY13" fmla="*/ 51758 h 569343"/>
              <a:gd name="connsiteX14" fmla="*/ 681487 w 3467819"/>
              <a:gd name="connsiteY14" fmla="*/ 77637 h 569343"/>
              <a:gd name="connsiteX15" fmla="*/ 733245 w 3467819"/>
              <a:gd name="connsiteY15" fmla="*/ 103517 h 569343"/>
              <a:gd name="connsiteX16" fmla="*/ 1000664 w 3467819"/>
              <a:gd name="connsiteY16" fmla="*/ 103517 h 569343"/>
              <a:gd name="connsiteX17" fmla="*/ 1017917 w 3467819"/>
              <a:gd name="connsiteY17" fmla="*/ 129396 h 569343"/>
              <a:gd name="connsiteX18" fmla="*/ 1069675 w 3467819"/>
              <a:gd name="connsiteY18" fmla="*/ 146649 h 569343"/>
              <a:gd name="connsiteX19" fmla="*/ 1173192 w 3467819"/>
              <a:gd name="connsiteY19" fmla="*/ 138022 h 569343"/>
              <a:gd name="connsiteX20" fmla="*/ 1216324 w 3467819"/>
              <a:gd name="connsiteY20" fmla="*/ 94890 h 569343"/>
              <a:gd name="connsiteX21" fmla="*/ 1242204 w 3467819"/>
              <a:gd name="connsiteY21" fmla="*/ 86264 h 569343"/>
              <a:gd name="connsiteX22" fmla="*/ 1285336 w 3467819"/>
              <a:gd name="connsiteY22" fmla="*/ 94890 h 569343"/>
              <a:gd name="connsiteX23" fmla="*/ 1311215 w 3467819"/>
              <a:gd name="connsiteY23" fmla="*/ 112143 h 569343"/>
              <a:gd name="connsiteX24" fmla="*/ 1354347 w 3467819"/>
              <a:gd name="connsiteY24" fmla="*/ 129396 h 569343"/>
              <a:gd name="connsiteX25" fmla="*/ 1380226 w 3467819"/>
              <a:gd name="connsiteY25" fmla="*/ 155275 h 569343"/>
              <a:gd name="connsiteX26" fmla="*/ 1457864 w 3467819"/>
              <a:gd name="connsiteY26" fmla="*/ 94890 h 569343"/>
              <a:gd name="connsiteX27" fmla="*/ 1475117 w 3467819"/>
              <a:gd name="connsiteY27" fmla="*/ 69011 h 569343"/>
              <a:gd name="connsiteX28" fmla="*/ 1500996 w 3467819"/>
              <a:gd name="connsiteY28" fmla="*/ 60384 h 569343"/>
              <a:gd name="connsiteX29" fmla="*/ 1544128 w 3467819"/>
              <a:gd name="connsiteY29" fmla="*/ 94890 h 569343"/>
              <a:gd name="connsiteX30" fmla="*/ 1570007 w 3467819"/>
              <a:gd name="connsiteY30" fmla="*/ 103517 h 569343"/>
              <a:gd name="connsiteX31" fmla="*/ 1578634 w 3467819"/>
              <a:gd name="connsiteY31" fmla="*/ 129396 h 569343"/>
              <a:gd name="connsiteX32" fmla="*/ 1682151 w 3467819"/>
              <a:gd name="connsiteY32" fmla="*/ 77637 h 569343"/>
              <a:gd name="connsiteX33" fmla="*/ 1708030 w 3467819"/>
              <a:gd name="connsiteY33" fmla="*/ 60384 h 569343"/>
              <a:gd name="connsiteX34" fmla="*/ 1725283 w 3467819"/>
              <a:gd name="connsiteY34" fmla="*/ 34505 h 569343"/>
              <a:gd name="connsiteX35" fmla="*/ 1733909 w 3467819"/>
              <a:gd name="connsiteY35" fmla="*/ 60384 h 569343"/>
              <a:gd name="connsiteX36" fmla="*/ 1759788 w 3467819"/>
              <a:gd name="connsiteY36" fmla="*/ 77637 h 569343"/>
              <a:gd name="connsiteX37" fmla="*/ 1785668 w 3467819"/>
              <a:gd name="connsiteY37" fmla="*/ 86264 h 569343"/>
              <a:gd name="connsiteX38" fmla="*/ 1811547 w 3467819"/>
              <a:gd name="connsiteY38" fmla="*/ 103517 h 569343"/>
              <a:gd name="connsiteX39" fmla="*/ 1863305 w 3467819"/>
              <a:gd name="connsiteY39" fmla="*/ 112143 h 569343"/>
              <a:gd name="connsiteX40" fmla="*/ 1975449 w 3467819"/>
              <a:gd name="connsiteY40" fmla="*/ 155275 h 569343"/>
              <a:gd name="connsiteX41" fmla="*/ 2018581 w 3467819"/>
              <a:gd name="connsiteY41" fmla="*/ 146649 h 569343"/>
              <a:gd name="connsiteX42" fmla="*/ 2044460 w 3467819"/>
              <a:gd name="connsiteY42" fmla="*/ 120769 h 569343"/>
              <a:gd name="connsiteX43" fmla="*/ 2070339 w 3467819"/>
              <a:gd name="connsiteY43" fmla="*/ 103517 h 569343"/>
              <a:gd name="connsiteX44" fmla="*/ 2130724 w 3467819"/>
              <a:gd name="connsiteY44" fmla="*/ 60384 h 569343"/>
              <a:gd name="connsiteX45" fmla="*/ 2208362 w 3467819"/>
              <a:gd name="connsiteY45" fmla="*/ 0 h 569343"/>
              <a:gd name="connsiteX46" fmla="*/ 2260121 w 3467819"/>
              <a:gd name="connsiteY46" fmla="*/ 8626 h 569343"/>
              <a:gd name="connsiteX47" fmla="*/ 2277373 w 3467819"/>
              <a:gd name="connsiteY47" fmla="*/ 34505 h 569343"/>
              <a:gd name="connsiteX48" fmla="*/ 2303253 w 3467819"/>
              <a:gd name="connsiteY48" fmla="*/ 43132 h 569343"/>
              <a:gd name="connsiteX49" fmla="*/ 2363638 w 3467819"/>
              <a:gd name="connsiteY49" fmla="*/ 120769 h 569343"/>
              <a:gd name="connsiteX50" fmla="*/ 2389517 w 3467819"/>
              <a:gd name="connsiteY50" fmla="*/ 129396 h 569343"/>
              <a:gd name="connsiteX51" fmla="*/ 2493034 w 3467819"/>
              <a:gd name="connsiteY51" fmla="*/ 112143 h 569343"/>
              <a:gd name="connsiteX52" fmla="*/ 2518913 w 3467819"/>
              <a:gd name="connsiteY52" fmla="*/ 94890 h 569343"/>
              <a:gd name="connsiteX53" fmla="*/ 2536166 w 3467819"/>
              <a:gd name="connsiteY53" fmla="*/ 69011 h 569343"/>
              <a:gd name="connsiteX54" fmla="*/ 2544792 w 3467819"/>
              <a:gd name="connsiteY54" fmla="*/ 43132 h 569343"/>
              <a:gd name="connsiteX55" fmla="*/ 2579298 w 3467819"/>
              <a:gd name="connsiteY55" fmla="*/ 51758 h 569343"/>
              <a:gd name="connsiteX56" fmla="*/ 2613804 w 3467819"/>
              <a:gd name="connsiteY56" fmla="*/ 86264 h 569343"/>
              <a:gd name="connsiteX57" fmla="*/ 2639683 w 3467819"/>
              <a:gd name="connsiteY57" fmla="*/ 103517 h 569343"/>
              <a:gd name="connsiteX58" fmla="*/ 2656936 w 3467819"/>
              <a:gd name="connsiteY58" fmla="*/ 129396 h 569343"/>
              <a:gd name="connsiteX59" fmla="*/ 2734573 w 3467819"/>
              <a:gd name="connsiteY59" fmla="*/ 146649 h 569343"/>
              <a:gd name="connsiteX60" fmla="*/ 2794958 w 3467819"/>
              <a:gd name="connsiteY60" fmla="*/ 120769 h 569343"/>
              <a:gd name="connsiteX61" fmla="*/ 2872596 w 3467819"/>
              <a:gd name="connsiteY61" fmla="*/ 86264 h 569343"/>
              <a:gd name="connsiteX62" fmla="*/ 2924354 w 3467819"/>
              <a:gd name="connsiteY62" fmla="*/ 51758 h 569343"/>
              <a:gd name="connsiteX63" fmla="*/ 2984739 w 3467819"/>
              <a:gd name="connsiteY63" fmla="*/ 34505 h 569343"/>
              <a:gd name="connsiteX64" fmla="*/ 3071004 w 3467819"/>
              <a:gd name="connsiteY64" fmla="*/ 86264 h 569343"/>
              <a:gd name="connsiteX65" fmla="*/ 3096883 w 3467819"/>
              <a:gd name="connsiteY65" fmla="*/ 103517 h 569343"/>
              <a:gd name="connsiteX66" fmla="*/ 3131388 w 3467819"/>
              <a:gd name="connsiteY66" fmla="*/ 112143 h 569343"/>
              <a:gd name="connsiteX67" fmla="*/ 3174521 w 3467819"/>
              <a:gd name="connsiteY67" fmla="*/ 103517 h 569343"/>
              <a:gd name="connsiteX68" fmla="*/ 3278038 w 3467819"/>
              <a:gd name="connsiteY68" fmla="*/ 60384 h 569343"/>
              <a:gd name="connsiteX69" fmla="*/ 3303917 w 3467819"/>
              <a:gd name="connsiteY69" fmla="*/ 77637 h 569343"/>
              <a:gd name="connsiteX70" fmla="*/ 3329796 w 3467819"/>
              <a:gd name="connsiteY70" fmla="*/ 129396 h 569343"/>
              <a:gd name="connsiteX71" fmla="*/ 3355675 w 3467819"/>
              <a:gd name="connsiteY71" fmla="*/ 138022 h 569343"/>
              <a:gd name="connsiteX72" fmla="*/ 3424687 w 3467819"/>
              <a:gd name="connsiteY72" fmla="*/ 120769 h 569343"/>
              <a:gd name="connsiteX73" fmla="*/ 3467819 w 3467819"/>
              <a:gd name="connsiteY73" fmla="*/ 103517 h 569343"/>
              <a:gd name="connsiteX74" fmla="*/ 3467819 w 3467819"/>
              <a:gd name="connsiteY74" fmla="*/ 293298 h 569343"/>
              <a:gd name="connsiteX75" fmla="*/ 3200400 w 3467819"/>
              <a:gd name="connsiteY75" fmla="*/ 457200 h 569343"/>
              <a:gd name="connsiteX76" fmla="*/ 3105509 w 3467819"/>
              <a:gd name="connsiteY76" fmla="*/ 370935 h 569343"/>
              <a:gd name="connsiteX77" fmla="*/ 2838090 w 3467819"/>
              <a:gd name="connsiteY77" fmla="*/ 414067 h 569343"/>
              <a:gd name="connsiteX78" fmla="*/ 2579298 w 3467819"/>
              <a:gd name="connsiteY78" fmla="*/ 569343 h 569343"/>
              <a:gd name="connsiteX79" fmla="*/ 2501660 w 3467819"/>
              <a:gd name="connsiteY79" fmla="*/ 491705 h 569343"/>
              <a:gd name="connsiteX80" fmla="*/ 2216988 w 3467819"/>
              <a:gd name="connsiteY80" fmla="*/ 388188 h 569343"/>
              <a:gd name="connsiteX81" fmla="*/ 2182483 w 3467819"/>
              <a:gd name="connsiteY81" fmla="*/ 448573 h 569343"/>
              <a:gd name="connsiteX82" fmla="*/ 1871932 w 3467819"/>
              <a:gd name="connsiteY82" fmla="*/ 508958 h 569343"/>
              <a:gd name="connsiteX83" fmla="*/ 1802921 w 3467819"/>
              <a:gd name="connsiteY83" fmla="*/ 431320 h 569343"/>
              <a:gd name="connsiteX84" fmla="*/ 1518249 w 3467819"/>
              <a:gd name="connsiteY84" fmla="*/ 353683 h 569343"/>
              <a:gd name="connsiteX85" fmla="*/ 1406105 w 3467819"/>
              <a:gd name="connsiteY85" fmla="*/ 414067 h 569343"/>
              <a:gd name="connsiteX86" fmla="*/ 1026543 w 3467819"/>
              <a:gd name="connsiteY86" fmla="*/ 327803 h 569343"/>
              <a:gd name="connsiteX87" fmla="*/ 776377 w 3467819"/>
              <a:gd name="connsiteY87" fmla="*/ 422694 h 569343"/>
              <a:gd name="connsiteX88" fmla="*/ 448573 w 3467819"/>
              <a:gd name="connsiteY88" fmla="*/ 405441 h 569343"/>
              <a:gd name="connsiteX89" fmla="*/ 345056 w 3467819"/>
              <a:gd name="connsiteY89" fmla="*/ 310550 h 569343"/>
              <a:gd name="connsiteX90" fmla="*/ 198407 w 3467819"/>
              <a:gd name="connsiteY90" fmla="*/ 379562 h 569343"/>
              <a:gd name="connsiteX91" fmla="*/ 69011 w 3467819"/>
              <a:gd name="connsiteY91" fmla="*/ 388188 h 569343"/>
              <a:gd name="connsiteX92" fmla="*/ 0 w 3467819"/>
              <a:gd name="connsiteY92" fmla="*/ 224286 h 569343"/>
              <a:gd name="connsiteX93" fmla="*/ 60385 w 3467819"/>
              <a:gd name="connsiteY93" fmla="*/ 198407 h 56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3467819" h="569343">
                <a:moveTo>
                  <a:pt x="60385" y="198407"/>
                </a:moveTo>
                <a:lnTo>
                  <a:pt x="60385" y="198407"/>
                </a:lnTo>
                <a:cubicBezTo>
                  <a:pt x="89140" y="195532"/>
                  <a:pt x="119066" y="198401"/>
                  <a:pt x="146649" y="189781"/>
                </a:cubicBezTo>
                <a:cubicBezTo>
                  <a:pt x="166440" y="183596"/>
                  <a:pt x="181154" y="166777"/>
                  <a:pt x="198407" y="155275"/>
                </a:cubicBezTo>
                <a:lnTo>
                  <a:pt x="224287" y="138022"/>
                </a:lnTo>
                <a:cubicBezTo>
                  <a:pt x="232913" y="132271"/>
                  <a:pt x="240330" y="124047"/>
                  <a:pt x="250166" y="120769"/>
                </a:cubicBezTo>
                <a:lnTo>
                  <a:pt x="276045" y="112143"/>
                </a:lnTo>
                <a:cubicBezTo>
                  <a:pt x="342934" y="67550"/>
                  <a:pt x="308134" y="84193"/>
                  <a:pt x="379562" y="60384"/>
                </a:cubicBezTo>
                <a:lnTo>
                  <a:pt x="405441" y="51758"/>
                </a:lnTo>
                <a:cubicBezTo>
                  <a:pt x="414068" y="54633"/>
                  <a:pt x="423372" y="55968"/>
                  <a:pt x="431321" y="60384"/>
                </a:cubicBezTo>
                <a:cubicBezTo>
                  <a:pt x="520315" y="109825"/>
                  <a:pt x="450397" y="83995"/>
                  <a:pt x="508958" y="103517"/>
                </a:cubicBezTo>
                <a:cubicBezTo>
                  <a:pt x="523335" y="100641"/>
                  <a:pt x="538742" y="100957"/>
                  <a:pt x="552090" y="94890"/>
                </a:cubicBezTo>
                <a:cubicBezTo>
                  <a:pt x="570967" y="86309"/>
                  <a:pt x="584177" y="66941"/>
                  <a:pt x="603849" y="60384"/>
                </a:cubicBezTo>
                <a:lnTo>
                  <a:pt x="629728" y="51758"/>
                </a:lnTo>
                <a:cubicBezTo>
                  <a:pt x="694768" y="73437"/>
                  <a:pt x="614604" y="44195"/>
                  <a:pt x="681487" y="77637"/>
                </a:cubicBezTo>
                <a:cubicBezTo>
                  <a:pt x="752912" y="113350"/>
                  <a:pt x="659084" y="54075"/>
                  <a:pt x="733245" y="103517"/>
                </a:cubicBezTo>
                <a:cubicBezTo>
                  <a:pt x="782368" y="100931"/>
                  <a:pt x="937153" y="85371"/>
                  <a:pt x="1000664" y="103517"/>
                </a:cubicBezTo>
                <a:cubicBezTo>
                  <a:pt x="1010633" y="106365"/>
                  <a:pt x="1009125" y="123901"/>
                  <a:pt x="1017917" y="129396"/>
                </a:cubicBezTo>
                <a:cubicBezTo>
                  <a:pt x="1033339" y="139035"/>
                  <a:pt x="1069675" y="146649"/>
                  <a:pt x="1069675" y="146649"/>
                </a:cubicBezTo>
                <a:cubicBezTo>
                  <a:pt x="1104181" y="143773"/>
                  <a:pt x="1139239" y="144813"/>
                  <a:pt x="1173192" y="138022"/>
                </a:cubicBezTo>
                <a:cubicBezTo>
                  <a:pt x="1207698" y="131121"/>
                  <a:pt x="1193320" y="113293"/>
                  <a:pt x="1216324" y="94890"/>
                </a:cubicBezTo>
                <a:cubicBezTo>
                  <a:pt x="1223425" y="89210"/>
                  <a:pt x="1233577" y="89139"/>
                  <a:pt x="1242204" y="86264"/>
                </a:cubicBezTo>
                <a:cubicBezTo>
                  <a:pt x="1256581" y="89139"/>
                  <a:pt x="1271608" y="89742"/>
                  <a:pt x="1285336" y="94890"/>
                </a:cubicBezTo>
                <a:cubicBezTo>
                  <a:pt x="1295044" y="98530"/>
                  <a:pt x="1301942" y="107506"/>
                  <a:pt x="1311215" y="112143"/>
                </a:cubicBezTo>
                <a:cubicBezTo>
                  <a:pt x="1325065" y="119068"/>
                  <a:pt x="1339970" y="123645"/>
                  <a:pt x="1354347" y="129396"/>
                </a:cubicBezTo>
                <a:cubicBezTo>
                  <a:pt x="1362973" y="138022"/>
                  <a:pt x="1368101" y="156622"/>
                  <a:pt x="1380226" y="155275"/>
                </a:cubicBezTo>
                <a:cubicBezTo>
                  <a:pt x="1397893" y="153312"/>
                  <a:pt x="1443352" y="112304"/>
                  <a:pt x="1457864" y="94890"/>
                </a:cubicBezTo>
                <a:cubicBezTo>
                  <a:pt x="1464501" y="86925"/>
                  <a:pt x="1467021" y="75488"/>
                  <a:pt x="1475117" y="69011"/>
                </a:cubicBezTo>
                <a:cubicBezTo>
                  <a:pt x="1482217" y="63331"/>
                  <a:pt x="1492370" y="63260"/>
                  <a:pt x="1500996" y="60384"/>
                </a:cubicBezTo>
                <a:cubicBezTo>
                  <a:pt x="1566044" y="82068"/>
                  <a:pt x="1488386" y="50296"/>
                  <a:pt x="1544128" y="94890"/>
                </a:cubicBezTo>
                <a:cubicBezTo>
                  <a:pt x="1551228" y="100570"/>
                  <a:pt x="1561381" y="100641"/>
                  <a:pt x="1570007" y="103517"/>
                </a:cubicBezTo>
                <a:cubicBezTo>
                  <a:pt x="1572883" y="112143"/>
                  <a:pt x="1569632" y="128110"/>
                  <a:pt x="1578634" y="129396"/>
                </a:cubicBezTo>
                <a:cubicBezTo>
                  <a:pt x="1608046" y="133597"/>
                  <a:pt x="1663169" y="90292"/>
                  <a:pt x="1682151" y="77637"/>
                </a:cubicBezTo>
                <a:lnTo>
                  <a:pt x="1708030" y="60384"/>
                </a:lnTo>
                <a:cubicBezTo>
                  <a:pt x="1713781" y="51758"/>
                  <a:pt x="1714915" y="34505"/>
                  <a:pt x="1725283" y="34505"/>
                </a:cubicBezTo>
                <a:cubicBezTo>
                  <a:pt x="1734376" y="34505"/>
                  <a:pt x="1728229" y="53284"/>
                  <a:pt x="1733909" y="60384"/>
                </a:cubicBezTo>
                <a:cubicBezTo>
                  <a:pt x="1740386" y="68480"/>
                  <a:pt x="1750515" y="73000"/>
                  <a:pt x="1759788" y="77637"/>
                </a:cubicBezTo>
                <a:cubicBezTo>
                  <a:pt x="1767921" y="81704"/>
                  <a:pt x="1777535" y="82197"/>
                  <a:pt x="1785668" y="86264"/>
                </a:cubicBezTo>
                <a:cubicBezTo>
                  <a:pt x="1794941" y="90901"/>
                  <a:pt x="1801711" y="100238"/>
                  <a:pt x="1811547" y="103517"/>
                </a:cubicBezTo>
                <a:cubicBezTo>
                  <a:pt x="1828140" y="109048"/>
                  <a:pt x="1846052" y="109268"/>
                  <a:pt x="1863305" y="112143"/>
                </a:cubicBezTo>
                <a:cubicBezTo>
                  <a:pt x="1953143" y="142089"/>
                  <a:pt x="1916544" y="125822"/>
                  <a:pt x="1975449" y="155275"/>
                </a:cubicBezTo>
                <a:cubicBezTo>
                  <a:pt x="1989826" y="152400"/>
                  <a:pt x="2005467" y="153206"/>
                  <a:pt x="2018581" y="146649"/>
                </a:cubicBezTo>
                <a:cubicBezTo>
                  <a:pt x="2029493" y="141193"/>
                  <a:pt x="2035088" y="128579"/>
                  <a:pt x="2044460" y="120769"/>
                </a:cubicBezTo>
                <a:cubicBezTo>
                  <a:pt x="2052424" y="114132"/>
                  <a:pt x="2062467" y="110264"/>
                  <a:pt x="2070339" y="103517"/>
                </a:cubicBezTo>
                <a:cubicBezTo>
                  <a:pt x="2122441" y="58859"/>
                  <a:pt x="2083172" y="76236"/>
                  <a:pt x="2130724" y="60384"/>
                </a:cubicBezTo>
                <a:cubicBezTo>
                  <a:pt x="2188913" y="2196"/>
                  <a:pt x="2159336" y="16341"/>
                  <a:pt x="2208362" y="0"/>
                </a:cubicBezTo>
                <a:cubicBezTo>
                  <a:pt x="2225615" y="2875"/>
                  <a:pt x="2244477" y="804"/>
                  <a:pt x="2260121" y="8626"/>
                </a:cubicBezTo>
                <a:cubicBezTo>
                  <a:pt x="2269394" y="13262"/>
                  <a:pt x="2269277" y="28028"/>
                  <a:pt x="2277373" y="34505"/>
                </a:cubicBezTo>
                <a:cubicBezTo>
                  <a:pt x="2284474" y="40186"/>
                  <a:pt x="2294626" y="40256"/>
                  <a:pt x="2303253" y="43132"/>
                </a:cubicBezTo>
                <a:cubicBezTo>
                  <a:pt x="2316966" y="63702"/>
                  <a:pt x="2339311" y="104551"/>
                  <a:pt x="2363638" y="120769"/>
                </a:cubicBezTo>
                <a:cubicBezTo>
                  <a:pt x="2371204" y="125813"/>
                  <a:pt x="2380891" y="126520"/>
                  <a:pt x="2389517" y="129396"/>
                </a:cubicBezTo>
                <a:cubicBezTo>
                  <a:pt x="2404727" y="127495"/>
                  <a:pt x="2469568" y="122200"/>
                  <a:pt x="2493034" y="112143"/>
                </a:cubicBezTo>
                <a:cubicBezTo>
                  <a:pt x="2502563" y="108059"/>
                  <a:pt x="2510287" y="100641"/>
                  <a:pt x="2518913" y="94890"/>
                </a:cubicBezTo>
                <a:cubicBezTo>
                  <a:pt x="2524664" y="86264"/>
                  <a:pt x="2531529" y="78284"/>
                  <a:pt x="2536166" y="69011"/>
                </a:cubicBezTo>
                <a:cubicBezTo>
                  <a:pt x="2540232" y="60878"/>
                  <a:pt x="2536349" y="46509"/>
                  <a:pt x="2544792" y="43132"/>
                </a:cubicBezTo>
                <a:cubicBezTo>
                  <a:pt x="2555800" y="38729"/>
                  <a:pt x="2567796" y="48883"/>
                  <a:pt x="2579298" y="51758"/>
                </a:cubicBezTo>
                <a:cubicBezTo>
                  <a:pt x="2590800" y="63260"/>
                  <a:pt x="2601454" y="75678"/>
                  <a:pt x="2613804" y="86264"/>
                </a:cubicBezTo>
                <a:cubicBezTo>
                  <a:pt x="2621676" y="93011"/>
                  <a:pt x="2632352" y="96186"/>
                  <a:pt x="2639683" y="103517"/>
                </a:cubicBezTo>
                <a:cubicBezTo>
                  <a:pt x="2647014" y="110848"/>
                  <a:pt x="2648310" y="123645"/>
                  <a:pt x="2656936" y="129396"/>
                </a:cubicBezTo>
                <a:cubicBezTo>
                  <a:pt x="2662155" y="132875"/>
                  <a:pt x="2733626" y="146460"/>
                  <a:pt x="2734573" y="146649"/>
                </a:cubicBezTo>
                <a:cubicBezTo>
                  <a:pt x="2806393" y="128693"/>
                  <a:pt x="2735380" y="150558"/>
                  <a:pt x="2794958" y="120769"/>
                </a:cubicBezTo>
                <a:cubicBezTo>
                  <a:pt x="2846877" y="94810"/>
                  <a:pt x="2826858" y="113707"/>
                  <a:pt x="2872596" y="86264"/>
                </a:cubicBezTo>
                <a:cubicBezTo>
                  <a:pt x="2890376" y="75596"/>
                  <a:pt x="2904238" y="56787"/>
                  <a:pt x="2924354" y="51758"/>
                </a:cubicBezTo>
                <a:cubicBezTo>
                  <a:pt x="2967682" y="40927"/>
                  <a:pt x="2947613" y="46881"/>
                  <a:pt x="2984739" y="34505"/>
                </a:cubicBezTo>
                <a:cubicBezTo>
                  <a:pt x="3037790" y="61031"/>
                  <a:pt x="3008547" y="44626"/>
                  <a:pt x="3071004" y="86264"/>
                </a:cubicBezTo>
                <a:cubicBezTo>
                  <a:pt x="3079630" y="92015"/>
                  <a:pt x="3086825" y="101003"/>
                  <a:pt x="3096883" y="103517"/>
                </a:cubicBezTo>
                <a:lnTo>
                  <a:pt x="3131388" y="112143"/>
                </a:lnTo>
                <a:cubicBezTo>
                  <a:pt x="3145766" y="109268"/>
                  <a:pt x="3160836" y="108780"/>
                  <a:pt x="3174521" y="103517"/>
                </a:cubicBezTo>
                <a:cubicBezTo>
                  <a:pt x="3322393" y="46644"/>
                  <a:pt x="3187116" y="83116"/>
                  <a:pt x="3278038" y="60384"/>
                </a:cubicBezTo>
                <a:cubicBezTo>
                  <a:pt x="3286664" y="66135"/>
                  <a:pt x="3297441" y="69541"/>
                  <a:pt x="3303917" y="77637"/>
                </a:cubicBezTo>
                <a:cubicBezTo>
                  <a:pt x="3331698" y="112365"/>
                  <a:pt x="3289397" y="97077"/>
                  <a:pt x="3329796" y="129396"/>
                </a:cubicBezTo>
                <a:cubicBezTo>
                  <a:pt x="3336896" y="135076"/>
                  <a:pt x="3347049" y="135147"/>
                  <a:pt x="3355675" y="138022"/>
                </a:cubicBezTo>
                <a:cubicBezTo>
                  <a:pt x="3372086" y="134740"/>
                  <a:pt x="3407000" y="129612"/>
                  <a:pt x="3424687" y="120769"/>
                </a:cubicBezTo>
                <a:cubicBezTo>
                  <a:pt x="3465572" y="100327"/>
                  <a:pt x="3434529" y="103517"/>
                  <a:pt x="3467819" y="103517"/>
                </a:cubicBezTo>
                <a:lnTo>
                  <a:pt x="3467819" y="293298"/>
                </a:lnTo>
                <a:lnTo>
                  <a:pt x="3200400" y="457200"/>
                </a:lnTo>
                <a:lnTo>
                  <a:pt x="3105509" y="370935"/>
                </a:lnTo>
                <a:lnTo>
                  <a:pt x="2838090" y="414067"/>
                </a:lnTo>
                <a:lnTo>
                  <a:pt x="2579298" y="569343"/>
                </a:lnTo>
                <a:lnTo>
                  <a:pt x="2501660" y="491705"/>
                </a:lnTo>
                <a:lnTo>
                  <a:pt x="2216988" y="388188"/>
                </a:lnTo>
                <a:lnTo>
                  <a:pt x="2182483" y="448573"/>
                </a:lnTo>
                <a:lnTo>
                  <a:pt x="1871932" y="508958"/>
                </a:lnTo>
                <a:lnTo>
                  <a:pt x="1802921" y="431320"/>
                </a:lnTo>
                <a:lnTo>
                  <a:pt x="1518249" y="353683"/>
                </a:lnTo>
                <a:lnTo>
                  <a:pt x="1406105" y="414067"/>
                </a:lnTo>
                <a:lnTo>
                  <a:pt x="1026543" y="327803"/>
                </a:lnTo>
                <a:lnTo>
                  <a:pt x="776377" y="422694"/>
                </a:lnTo>
                <a:lnTo>
                  <a:pt x="448573" y="405441"/>
                </a:lnTo>
                <a:lnTo>
                  <a:pt x="345056" y="310550"/>
                </a:lnTo>
                <a:lnTo>
                  <a:pt x="198407" y="379562"/>
                </a:lnTo>
                <a:cubicBezTo>
                  <a:pt x="103623" y="390093"/>
                  <a:pt x="146808" y="388188"/>
                  <a:pt x="69011" y="388188"/>
                </a:cubicBezTo>
                <a:lnTo>
                  <a:pt x="0" y="224286"/>
                </a:lnTo>
                <a:lnTo>
                  <a:pt x="60385" y="1984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2233631" y="3933056"/>
            <a:ext cx="766557" cy="864096"/>
            <a:chOff x="4211960" y="2132856"/>
            <a:chExt cx="766557" cy="864096"/>
          </a:xfrm>
        </p:grpSpPr>
        <p:grpSp>
          <p:nvGrpSpPr>
            <p:cNvPr id="69" name="Group 68"/>
            <p:cNvGrpSpPr/>
            <p:nvPr/>
          </p:nvGrpSpPr>
          <p:grpSpPr>
            <a:xfrm>
              <a:off x="4391980" y="2132856"/>
              <a:ext cx="216024" cy="864096"/>
              <a:chOff x="4391980" y="2132856"/>
              <a:chExt cx="216024" cy="864096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4391980" y="2132856"/>
                <a:ext cx="2160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 rot="5400000">
                <a:off x="4067944" y="2564110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4391980" y="2996158"/>
                <a:ext cx="2160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TextBox 69"/>
            <p:cNvSpPr txBox="1"/>
            <p:nvPr/>
          </p:nvSpPr>
          <p:spPr>
            <a:xfrm>
              <a:off x="4211960" y="2420888"/>
              <a:ext cx="7665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+mn-lt"/>
                </a:rPr>
                <a:t>100 m rock</a:t>
              </a:r>
            </a:p>
          </p:txBody>
        </p:sp>
      </p:grpSp>
      <p:cxnSp>
        <p:nvCxnSpPr>
          <p:cNvPr id="74" name="Straight Arrow Connector 73"/>
          <p:cNvCxnSpPr/>
          <p:nvPr/>
        </p:nvCxnSpPr>
        <p:spPr>
          <a:xfrm rot="5400000">
            <a:off x="541443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5400000">
            <a:off x="4505632" y="3405866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rot="5400000">
            <a:off x="762667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rot="5400000">
            <a:off x="983891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1205115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5400000">
            <a:off x="1426339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5400000">
            <a:off x="1647563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>
            <a:off x="2532459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5400000">
            <a:off x="3196131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rot="5400000">
            <a:off x="3417355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rot="5400000">
            <a:off x="3638581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1868787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rot="5400000">
            <a:off x="2090011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1441543" y="2267736"/>
            <a:ext cx="1515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Readout Units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510838" y="5476582"/>
            <a:ext cx="1589602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Compute Units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 rot="5400000">
            <a:off x="541443" y="2888146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5400000">
            <a:off x="4507220" y="4046739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5400000">
            <a:off x="893570" y="2888146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rot="5400000">
            <a:off x="1245697" y="2888146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rot="5400000">
            <a:off x="1597824" y="2888146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>
            <a:off x="1949951" y="2888146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5400000">
            <a:off x="2302078" y="2888146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5400000">
            <a:off x="2654205" y="2888146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5400000">
            <a:off x="3006332" y="2888146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rot="5400000">
            <a:off x="3358459" y="2888146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5400000">
            <a:off x="3710589" y="2888146"/>
            <a:ext cx="360040" cy="1588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5400000">
            <a:off x="2311235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5400000">
            <a:off x="2753683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2974907" y="2096058"/>
            <a:ext cx="360040" cy="1588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146193" y="4508326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rot="5400000">
            <a:off x="650249" y="4508326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1154305" y="4508326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5400000">
            <a:off x="1658361" y="4508326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>
            <a:off x="2162417" y="4508326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rot="5400000">
            <a:off x="2666473" y="4508326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rot="5400000">
            <a:off x="3170529" y="4508326"/>
            <a:ext cx="129535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rot="5400000">
            <a:off x="4396253" y="5221958"/>
            <a:ext cx="575270" cy="794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510583" y="908720"/>
            <a:ext cx="3528392" cy="216024"/>
            <a:chOff x="683568" y="908720"/>
            <a:chExt cx="3528392" cy="216024"/>
          </a:xfrm>
        </p:grpSpPr>
        <p:sp>
          <p:nvSpPr>
            <p:cNvPr id="112" name="Rectangle 111"/>
            <p:cNvSpPr/>
            <p:nvPr/>
          </p:nvSpPr>
          <p:spPr>
            <a:xfrm>
              <a:off x="68356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90919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113481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136044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158606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181169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03731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226294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248856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71419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93981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16544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39106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61669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384231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4067944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28" name="Rectangle 127"/>
          <p:cNvSpPr/>
          <p:nvPr/>
        </p:nvSpPr>
        <p:spPr>
          <a:xfrm>
            <a:off x="578104" y="2430180"/>
            <a:ext cx="288032" cy="21602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1041013" y="2430180"/>
            <a:ext cx="288032" cy="21602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441543" y="2430180"/>
            <a:ext cx="288032" cy="21602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1903997" y="2443054"/>
            <a:ext cx="288032" cy="21602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2346445" y="2443054"/>
            <a:ext cx="288032" cy="21602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2788893" y="2430180"/>
            <a:ext cx="288032" cy="21602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3211542" y="2430180"/>
            <a:ext cx="288032" cy="21602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3669333" y="2430180"/>
            <a:ext cx="288032" cy="21602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2666336" y="5166484"/>
            <a:ext cx="288032" cy="21602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488303" y="707556"/>
            <a:ext cx="4190295" cy="214044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r>
              <a:rPr lang="en-US" sz="2000" dirty="0" smtClean="0">
                <a:latin typeface="Neo Sans Intel" pitchFamily="34" charset="0"/>
              </a:rPr>
              <a:t>Every Readout Unit has a piece of the collision data</a:t>
            </a:r>
          </a:p>
          <a:p>
            <a:r>
              <a:rPr lang="en-US" sz="2000" dirty="0" smtClean="0">
                <a:latin typeface="Neo Sans Intel" pitchFamily="34" charset="0"/>
              </a:rPr>
              <a:t>All pieces must be brought together into a single compute unit</a:t>
            </a:r>
          </a:p>
          <a:p>
            <a:r>
              <a:rPr lang="en-US" sz="2000" dirty="0" smtClean="0">
                <a:latin typeface="Neo Sans Intel" pitchFamily="34" charset="0"/>
              </a:rPr>
              <a:t>The Compute Unit runs the software filtering (High Level Trigger – HLT)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09914" y="1973525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400" dirty="0" smtClean="0">
                <a:latin typeface="Neo Sans Intel" pitchFamily="34" charset="0"/>
              </a:rPr>
              <a:t>10000 x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-93503" y="2761693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400" dirty="0" smtClean="0">
                <a:latin typeface="Neo Sans Intel" pitchFamily="34" charset="0"/>
              </a:rPr>
              <a:t>~ 1000 x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-65786" y="4849412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400" dirty="0" smtClean="0">
                <a:latin typeface="Neo Sans Intel" pitchFamily="34" charset="0"/>
              </a:rPr>
              <a:t>~ 3000 x</a:t>
            </a:r>
          </a:p>
        </p:txBody>
      </p:sp>
    </p:spTree>
    <p:extLst>
      <p:ext uri="{BB962C8B-B14F-4D97-AF65-F5344CB8AC3E}">
        <p14:creationId xmlns:p14="http://schemas.microsoft.com/office/powerpoint/2010/main" val="25584899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0509 L -0.00399 0.236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0.00509 L 0.22049 0.3830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53921E-6 L 0.17326 0.3881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9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53921E-6 L 0.11927 0.3830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19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91858E-6 L 0.06302 0.3881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19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53921E-6 L 0.02604 0.3934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97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53921E-6 L -0.02466 0.3934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19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53921E-6 L -0.07535 0.3934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19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53921E-6 L -0.12587 0.3934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8" grpId="1" animBg="1"/>
      <p:bldP spid="128" grpId="2" animBg="1"/>
      <p:bldP spid="129" grpId="0" animBg="1"/>
      <p:bldP spid="129" grpId="1" animBg="1"/>
      <p:bldP spid="129" grpId="2" animBg="1"/>
      <p:bldP spid="130" grpId="0" animBg="1"/>
      <p:bldP spid="130" grpId="1" animBg="1"/>
      <p:bldP spid="130" grpId="2" animBg="1"/>
      <p:bldP spid="131" grpId="0" animBg="1"/>
      <p:bldP spid="131" grpId="1" animBg="1"/>
      <p:bldP spid="131" grpId="2" animBg="1"/>
      <p:bldP spid="132" grpId="0" animBg="1"/>
      <p:bldP spid="132" grpId="1" animBg="1"/>
      <p:bldP spid="132" grpId="2" animBg="1"/>
      <p:bldP spid="133" grpId="0" animBg="1"/>
      <p:bldP spid="133" grpId="1" animBg="1"/>
      <p:bldP spid="133" grpId="2" animBg="1"/>
      <p:bldP spid="134" grpId="0" animBg="1"/>
      <p:bldP spid="134" grpId="1" animBg="1"/>
      <p:bldP spid="134" grpId="2" animBg="1"/>
      <p:bldP spid="135" grpId="0" animBg="1"/>
      <p:bldP spid="135" grpId="1" animBg="1"/>
      <p:bldP spid="135" grpId="2" animBg="1"/>
      <p:bldP spid="1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b="0" dirty="0" smtClean="0">
                <a:latin typeface="Neo Sans Intel Medium" pitchFamily="34" charset="0"/>
              </a:rPr>
              <a:t> Key Figures – Example LHCb</a:t>
            </a:r>
            <a:endParaRPr lang="en-US" b="0" dirty="0">
              <a:latin typeface="Neo Sans Intel Medium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379" y="1540912"/>
            <a:ext cx="8835242" cy="499522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 smtClean="0">
                <a:latin typeface="Neo Sans Intel" pitchFamily="34" charset="0"/>
              </a:rPr>
              <a:t>Minimum required bandwidth: &gt; 32 </a:t>
            </a:r>
            <a:r>
              <a:rPr lang="en-US" sz="2800" dirty="0" err="1" smtClean="0">
                <a:latin typeface="Neo Sans Intel" pitchFamily="34" charset="0"/>
              </a:rPr>
              <a:t>TBit</a:t>
            </a:r>
            <a:r>
              <a:rPr lang="en-US" sz="2800" dirty="0" smtClean="0">
                <a:latin typeface="Neo Sans Intel" pitchFamily="34" charset="0"/>
              </a:rPr>
              <a:t>/s</a:t>
            </a:r>
          </a:p>
          <a:p>
            <a:pPr>
              <a:spcBef>
                <a:spcPts val="1200"/>
              </a:spcBef>
            </a:pPr>
            <a:r>
              <a:rPr lang="en-US" sz="2800" dirty="0" smtClean="0">
                <a:latin typeface="Neo Sans Intel" pitchFamily="34" charset="0"/>
              </a:rPr>
              <a:t>Number of 100 </a:t>
            </a:r>
            <a:r>
              <a:rPr lang="en-US" sz="2800" dirty="0" err="1" smtClean="0">
                <a:latin typeface="Neo Sans Intel" pitchFamily="34" charset="0"/>
              </a:rPr>
              <a:t>Gbit</a:t>
            </a:r>
            <a:r>
              <a:rPr lang="en-US" sz="2800" dirty="0" smtClean="0">
                <a:latin typeface="Neo Sans Intel" pitchFamily="34" charset="0"/>
              </a:rPr>
              <a:t>/s links: &gt; 320</a:t>
            </a:r>
          </a:p>
          <a:p>
            <a:pPr>
              <a:spcBef>
                <a:spcPts val="1200"/>
              </a:spcBef>
            </a:pPr>
            <a:r>
              <a:rPr lang="en-US" sz="2800" dirty="0" smtClean="0">
                <a:latin typeface="Neo Sans Intel" pitchFamily="34" charset="0"/>
              </a:rPr>
              <a:t>Number of compute units: &gt; </a:t>
            </a:r>
            <a:r>
              <a:rPr lang="en-US" sz="2800" dirty="0">
                <a:latin typeface="Neo Sans Intel" pitchFamily="34" charset="0"/>
              </a:rPr>
              <a:t>4</a:t>
            </a:r>
            <a:r>
              <a:rPr lang="en-US" sz="2800" dirty="0" smtClean="0">
                <a:latin typeface="Neo Sans Intel" pitchFamily="34" charset="0"/>
              </a:rPr>
              <a:t>000</a:t>
            </a:r>
          </a:p>
          <a:p>
            <a:pPr>
              <a:spcBef>
                <a:spcPts val="1200"/>
              </a:spcBef>
            </a:pPr>
            <a:r>
              <a:rPr lang="en-US" sz="2800" dirty="0" smtClean="0">
                <a:latin typeface="Neo Sans Intel" pitchFamily="34" charset="0"/>
              </a:rPr>
              <a:t>Event size: 100 </a:t>
            </a:r>
            <a:r>
              <a:rPr lang="en-US" sz="2800" dirty="0" err="1" smtClean="0">
                <a:latin typeface="Neo Sans Intel" pitchFamily="34" charset="0"/>
              </a:rPr>
              <a:t>kB</a:t>
            </a:r>
            <a:endParaRPr lang="en-US" sz="2800" dirty="0" smtClean="0">
              <a:latin typeface="Neo Sans Intel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800" dirty="0" smtClean="0">
                <a:latin typeface="Neo Sans Intel" pitchFamily="34" charset="0"/>
              </a:rPr>
              <a:t>Number of events per seconds: 10 – 40 Millions per second</a:t>
            </a:r>
          </a:p>
          <a:p>
            <a:pPr>
              <a:spcBef>
                <a:spcPts val="1200"/>
              </a:spcBef>
            </a:pPr>
            <a:r>
              <a:rPr lang="en-US" sz="2800" dirty="0" smtClean="0">
                <a:latin typeface="Neo Sans Intel" pitchFamily="34" charset="0"/>
              </a:rPr>
              <a:t>Number of events retained for permanent storage: 20k – 30k per second 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>
                <a:latin typeface="Neo Sans Intel" pitchFamily="34" charset="0"/>
              </a:rPr>
              <a:t>storage allows to “defer” the decision at the cost of disks and tapes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Trigger/DAQ challenges at CERN  - N. Neufeld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05825" y="6553200"/>
            <a:ext cx="501650" cy="2587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4AF377-3FB9-47A3-97B4-ECD8F8073FB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2585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Design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785" y="1412875"/>
            <a:ext cx="8382000" cy="36640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ym typeface="Wingdings" pitchFamily="2" charset="2"/>
              </a:rPr>
              <a:t>Minimize number of expensive “core” network ports</a:t>
            </a:r>
          </a:p>
          <a:p>
            <a:r>
              <a:rPr lang="en-US" dirty="0" smtClean="0">
                <a:sym typeface="Wingdings" pitchFamily="2" charset="2"/>
              </a:rPr>
              <a:t>Use the most efficient technology for a given connection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 different technologies should be able to co-exist (e.g. fast for building, slow for end-node)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keep distances short</a:t>
            </a:r>
          </a:p>
          <a:p>
            <a:r>
              <a:rPr lang="en-US" dirty="0" smtClean="0">
                <a:sym typeface="Wingdings" pitchFamily="2" charset="2"/>
              </a:rPr>
              <a:t>Exploit the economy of scale  try to do what everybody does </a:t>
            </a:r>
            <a:r>
              <a:rPr lang="en-US" sz="2800" dirty="0" smtClean="0">
                <a:sym typeface="Wingdings" pitchFamily="2" charset="2"/>
              </a:rPr>
              <a:t>(but smarter )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332470"/>
            <a:ext cx="8382000" cy="664797"/>
          </a:xfrm>
        </p:spPr>
        <p:txBody>
          <a:bodyPr/>
          <a:lstStyle/>
          <a:p>
            <a:r>
              <a:rPr lang="en-US" dirty="0" smtClean="0"/>
              <a:t>The evolution of NICs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</p:nvPr>
        </p:nvGraphicFramePr>
        <p:xfrm>
          <a:off x="381000" y="1411288"/>
          <a:ext cx="8382000" cy="4730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rot="16200000" flipH="1">
            <a:off x="2394212" y="2359636"/>
            <a:ext cx="1458381" cy="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3202386" y="3077680"/>
            <a:ext cx="1657296" cy="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8" idx="2"/>
          </p:cNvCxnSpPr>
          <p:nvPr/>
        </p:nvCxnSpPr>
        <p:spPr>
          <a:xfrm rot="5400000">
            <a:off x="7326238" y="1204651"/>
            <a:ext cx="593780" cy="70911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4835914" y="1938945"/>
            <a:ext cx="618584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3123404" y="3725840"/>
            <a:ext cx="1105133" cy="82114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268570" y="732215"/>
            <a:ext cx="1418230" cy="530103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dirty="0" smtClean="0">
                <a:latin typeface="+mn-lt"/>
              </a:rPr>
              <a:t>PCIe Gen4</a:t>
            </a:r>
          </a:p>
          <a:p>
            <a:r>
              <a:rPr lang="en-US" dirty="0" smtClean="0">
                <a:latin typeface="+mn-lt"/>
              </a:rPr>
              <a:t>expected</a:t>
            </a:r>
            <a:endParaRPr lang="en-US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23401" y="1411288"/>
            <a:ext cx="1816853" cy="847855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dirty="0" smtClean="0">
                <a:latin typeface="+mn-lt"/>
              </a:rPr>
              <a:t>Chelsio T5 (40 GbE</a:t>
            </a:r>
          </a:p>
          <a:p>
            <a:r>
              <a:rPr lang="en-US" dirty="0" smtClean="0">
                <a:latin typeface="+mn-lt"/>
              </a:rPr>
              <a:t>and Intel 40 GbE</a:t>
            </a:r>
          </a:p>
          <a:p>
            <a:r>
              <a:rPr lang="en-US" dirty="0" smtClean="0">
                <a:latin typeface="+mn-lt"/>
              </a:rPr>
              <a:t>expected</a:t>
            </a:r>
            <a:endParaRPr lang="en-US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28530" y="4394579"/>
            <a:ext cx="2049440" cy="777922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dirty="0" smtClean="0">
                <a:latin typeface="+mn-lt"/>
              </a:rPr>
              <a:t>Mellanox FDR</a:t>
            </a:r>
          </a:p>
          <a:p>
            <a:r>
              <a:rPr lang="en-US" dirty="0" smtClean="0">
                <a:latin typeface="+mn-lt"/>
              </a:rPr>
              <a:t>Mellanox 40 GbE NIC</a:t>
            </a:r>
          </a:p>
          <a:p>
            <a:endParaRPr lang="en-US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4290" y="997267"/>
            <a:ext cx="1418230" cy="516303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dirty="0" smtClean="0">
                <a:latin typeface="+mn-lt"/>
              </a:rPr>
              <a:t>PCIe Gen3</a:t>
            </a:r>
          </a:p>
          <a:p>
            <a:r>
              <a:rPr lang="en-US" dirty="0" smtClean="0">
                <a:latin typeface="+mn-lt"/>
              </a:rPr>
              <a:t>available</a:t>
            </a:r>
          </a:p>
          <a:p>
            <a:endParaRPr lang="en-US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88178" y="908633"/>
            <a:ext cx="1418230" cy="735460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dirty="0" smtClean="0">
                <a:latin typeface="+mn-lt"/>
              </a:rPr>
              <a:t>EDR (100 </a:t>
            </a:r>
            <a:r>
              <a:rPr lang="en-US" dirty="0" err="1" smtClean="0">
                <a:latin typeface="+mn-lt"/>
              </a:rPr>
              <a:t>Gb</a:t>
            </a:r>
            <a:r>
              <a:rPr lang="en-US" dirty="0" smtClean="0">
                <a:latin typeface="+mn-lt"/>
              </a:rPr>
              <a:t>/s) HCA</a:t>
            </a:r>
          </a:p>
          <a:p>
            <a:r>
              <a:rPr lang="en-US" dirty="0" smtClean="0">
                <a:latin typeface="+mn-lt"/>
              </a:rPr>
              <a:t>expected</a:t>
            </a:r>
            <a:endParaRPr lang="en-US" dirty="0"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10800000">
            <a:off x="3124201" y="4057936"/>
            <a:ext cx="1104335" cy="48904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019800" y="1011067"/>
            <a:ext cx="1418230" cy="516303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dirty="0" smtClean="0">
                <a:latin typeface="+mn-lt"/>
              </a:rPr>
              <a:t>100 GbE NIC</a:t>
            </a:r>
          </a:p>
          <a:p>
            <a:r>
              <a:rPr lang="en-US" dirty="0" smtClean="0">
                <a:latin typeface="+mn-lt"/>
              </a:rPr>
              <a:t>expected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rot="16200000" flipH="1">
            <a:off x="6419312" y="1850053"/>
            <a:ext cx="972911" cy="32754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9727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A realistic DAQ / HLT for LHC</a:t>
            </a:r>
            <a:endParaRPr lang="en-US" dirty="0"/>
          </a:p>
        </p:txBody>
      </p:sp>
      <p:pic>
        <p:nvPicPr>
          <p:cNvPr id="6" name="Content Placeholder 5" descr="uniform-arch.pn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729FDC"/>
              </a:clrFrom>
              <a:clrTo>
                <a:srgbClr val="729FD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677" y="894986"/>
            <a:ext cx="8617099" cy="509816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2388" y="3889612"/>
            <a:ext cx="1105469" cy="363200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10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GBaseT</a:t>
            </a:r>
            <a:endParaRPr lang="en-US" dirty="0" smtClean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583140" y="4252812"/>
            <a:ext cx="641445" cy="22365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37230" y="1153236"/>
            <a:ext cx="1569492" cy="832513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100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Gb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/s</a:t>
            </a:r>
          </a:p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bi-directional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787857" y="1985749"/>
            <a:ext cx="1336343" cy="22598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98794" y="2901683"/>
            <a:ext cx="1501254" cy="1351129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r>
              <a:rPr lang="en-US" dirty="0" smtClean="0">
                <a:latin typeface="+mn-lt"/>
              </a:rPr>
              <a:t>These 2 not necessarily the same technology</a:t>
            </a:r>
          </a:p>
        </p:txBody>
      </p:sp>
      <p:cxnSp>
        <p:nvCxnSpPr>
          <p:cNvPr id="17" name="Straight Arrow Connector 16"/>
          <p:cNvCxnSpPr>
            <a:stCxn id="15" idx="1"/>
          </p:cNvCxnSpPr>
          <p:nvPr/>
        </p:nvCxnSpPr>
        <p:spPr>
          <a:xfrm rot="10800000">
            <a:off x="3739492" y="3452884"/>
            <a:ext cx="259303" cy="12436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0"/>
          </p:cNvCxnSpPr>
          <p:nvPr/>
        </p:nvCxnSpPr>
        <p:spPr>
          <a:xfrm rot="16200000" flipV="1">
            <a:off x="4165611" y="2317873"/>
            <a:ext cx="689950" cy="47767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an eye on the fringe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08241"/>
            <a:ext cx="8305799" cy="176718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There is always the temptation to remove the switch altogether </a:t>
            </a:r>
            <a:r>
              <a:rPr lang="en-US" dirty="0" smtClean="0">
                <a:sym typeface="Wingdings" pitchFamily="2" charset="2"/>
              </a:rPr>
              <a:t> merge fabric and network</a:t>
            </a:r>
          </a:p>
          <a:p>
            <a:r>
              <a:rPr lang="en-US" dirty="0" smtClean="0">
                <a:sym typeface="Wingdings" pitchFamily="2" charset="2"/>
              </a:rPr>
              <a:t>Modern versions of an old idea (token-ring, SCI)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PCIe based (for example </a:t>
            </a:r>
            <a:r>
              <a:rPr lang="en-US" dirty="0" smtClean="0">
                <a:sym typeface="Wingdings" pitchFamily="2" charset="2"/>
                <a:hlinkClick r:id="rId3"/>
              </a:rPr>
              <a:t>VirtualShare Ronniee</a:t>
            </a:r>
            <a:r>
              <a:rPr lang="en-US" dirty="0" smtClean="0">
                <a:sym typeface="Wingdings" pitchFamily="2" charset="2"/>
              </a:rPr>
              <a:t> a 2D torus based on PCIe, creates a large 64 bit shared memory space over PCIe)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IBM </a:t>
            </a:r>
            <a:r>
              <a:rPr lang="en-US" dirty="0" smtClean="0">
                <a:sym typeface="Wingdings" pitchFamily="2" charset="2"/>
                <a:hlinkClick r:id="rId4"/>
              </a:rPr>
              <a:t>blue-gene interconnect </a:t>
            </a:r>
            <a:r>
              <a:rPr lang="en-US" dirty="0" smtClean="0">
                <a:sym typeface="Wingdings" pitchFamily="2" charset="2"/>
              </a:rPr>
              <a:t>(11 x 16 </a:t>
            </a:r>
            <a:r>
              <a:rPr lang="en-US" dirty="0" err="1" smtClean="0">
                <a:sym typeface="Wingdings" pitchFamily="2" charset="2"/>
              </a:rPr>
              <a:t>Gb</a:t>
            </a:r>
            <a:r>
              <a:rPr lang="en-US" dirty="0" smtClean="0">
                <a:sym typeface="Wingdings" pitchFamily="2" charset="2"/>
              </a:rPr>
              <a:t>/s links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integrated on chip </a:t>
            </a:r>
            <a:r>
              <a:rPr lang="en-US" dirty="0" smtClean="0">
                <a:sym typeface="Wingdings" pitchFamily="2" charset="2"/>
              </a:rPr>
              <a:t>– build a 5N torus)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Content Placeholder 7" descr="Preview of “VirtulaShare-Ronniee_PCIe.pdf”.png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7" r="33001" b="40363"/>
          <a:stretch/>
        </p:blipFill>
        <p:spPr>
          <a:xfrm rot="16200000">
            <a:off x="2837774" y="1787393"/>
            <a:ext cx="3450957" cy="5786931"/>
          </a:xfr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DAQ challenge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3999551"/>
          </a:xfrm>
        </p:spPr>
        <p:txBody>
          <a:bodyPr>
            <a:normAutofit/>
          </a:bodyPr>
          <a:lstStyle/>
          <a:p>
            <a:r>
              <a:rPr lang="en-US" dirty="0" smtClean="0"/>
              <a:t>Transport multiple Terabit/s reliably and cost-effectively</a:t>
            </a:r>
          </a:p>
          <a:p>
            <a:r>
              <a:rPr lang="en-US" dirty="0" smtClean="0"/>
              <a:t>Integrate the network closely and efficiently with compute resources (be they classical CPU or “many-core”)</a:t>
            </a:r>
          </a:p>
          <a:p>
            <a:r>
              <a:rPr lang="en-US" dirty="0" smtClean="0"/>
              <a:t>Multiple network technologies should seamlessly co-exist in the same integrated fabric (</a:t>
            </a:r>
            <a:r>
              <a:rPr lang="en-US" sz="2400" dirty="0" smtClean="0"/>
              <a:t>“the right link for the right task”</a:t>
            </a:r>
            <a:r>
              <a:rPr lang="en-US" dirty="0" smtClean="0"/>
              <a:t>)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7618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394980"/>
          </a:xfrm>
        </p:spPr>
        <p:txBody>
          <a:bodyPr/>
          <a:lstStyle/>
          <a:p>
            <a:r>
              <a:rPr lang="en-US" sz="2800" b="0" dirty="0" smtClean="0">
                <a:latin typeface="Neo Sans Intel Medium" pitchFamily="34" charset="0"/>
              </a:rPr>
              <a:t>The LHC Experiments today</a:t>
            </a:r>
            <a:endParaRPr lang="en-US" sz="2800" b="0" dirty="0">
              <a:latin typeface="Neo Sans Intel Medium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635" y="692597"/>
            <a:ext cx="8237537" cy="4767262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latin typeface="Neo Sans Intel" pitchFamily="34" charset="0"/>
              </a:rPr>
              <a:t>ALICE – “A Large Ion Collider Experiment”</a:t>
            </a:r>
          </a:p>
          <a:p>
            <a:pPr lvl="1"/>
            <a:r>
              <a:rPr lang="en-US" sz="1600" dirty="0">
                <a:latin typeface="Neo Sans Intel" pitchFamily="34" charset="0"/>
              </a:rPr>
              <a:t>Size: 26 m long, 16 m wide, 16m high; weight: 10000 t</a:t>
            </a:r>
          </a:p>
          <a:p>
            <a:pPr lvl="1"/>
            <a:r>
              <a:rPr lang="en-US" sz="1600" dirty="0">
                <a:latin typeface="Neo Sans Intel" pitchFamily="34" charset="0"/>
              </a:rPr>
              <a:t>35 countries, 118 Institutes</a:t>
            </a:r>
          </a:p>
          <a:p>
            <a:pPr lvl="1"/>
            <a:r>
              <a:rPr lang="en-US" sz="1600" dirty="0">
                <a:latin typeface="Neo Sans Intel" pitchFamily="34" charset="0"/>
              </a:rPr>
              <a:t>Material costs: 110 MCHF</a:t>
            </a:r>
          </a:p>
          <a:p>
            <a:r>
              <a:rPr lang="en-US" sz="2000" dirty="0" smtClean="0">
                <a:latin typeface="Neo Sans Intel" pitchFamily="34" charset="0"/>
              </a:rPr>
              <a:t>ATLAS </a:t>
            </a:r>
            <a:r>
              <a:rPr lang="en-US" sz="2000" dirty="0">
                <a:latin typeface="Neo Sans Intel" pitchFamily="34" charset="0"/>
              </a:rPr>
              <a:t>– “A </a:t>
            </a:r>
            <a:r>
              <a:rPr lang="en-US" sz="2000" dirty="0" err="1">
                <a:latin typeface="Neo Sans Intel" pitchFamily="34" charset="0"/>
              </a:rPr>
              <a:t>Toroidal</a:t>
            </a:r>
            <a:r>
              <a:rPr lang="en-US" sz="2000" dirty="0">
                <a:latin typeface="Neo Sans Intel" pitchFamily="34" charset="0"/>
              </a:rPr>
              <a:t> LHC </a:t>
            </a:r>
            <a:r>
              <a:rPr lang="en-US" sz="2000" dirty="0" err="1">
                <a:latin typeface="Neo Sans Intel" pitchFamily="34" charset="0"/>
              </a:rPr>
              <a:t>ApparatuS</a:t>
            </a:r>
            <a:r>
              <a:rPr lang="en-US" sz="1800" dirty="0">
                <a:latin typeface="Neo Sans Intel" pitchFamily="34" charset="0"/>
              </a:rPr>
              <a:t>”</a:t>
            </a:r>
          </a:p>
          <a:p>
            <a:pPr lvl="1"/>
            <a:r>
              <a:rPr lang="en-US" sz="1600" dirty="0">
                <a:latin typeface="Neo Sans Intel" pitchFamily="34" charset="0"/>
              </a:rPr>
              <a:t>Size: </a:t>
            </a:r>
            <a:r>
              <a:rPr lang="en-US" sz="1600" dirty="0" smtClean="0">
                <a:latin typeface="Neo Sans Intel" pitchFamily="34" charset="0"/>
              </a:rPr>
              <a:t>4 6m </a:t>
            </a:r>
            <a:r>
              <a:rPr lang="en-US" sz="1600" dirty="0">
                <a:latin typeface="Neo Sans Intel" pitchFamily="34" charset="0"/>
              </a:rPr>
              <a:t>long, </a:t>
            </a:r>
            <a:r>
              <a:rPr lang="en-US" sz="1600" dirty="0" smtClean="0">
                <a:latin typeface="Neo Sans Intel" pitchFamily="34" charset="0"/>
              </a:rPr>
              <a:t>25 m </a:t>
            </a:r>
            <a:r>
              <a:rPr lang="en-US" sz="1600" dirty="0">
                <a:latin typeface="Neo Sans Intel" pitchFamily="34" charset="0"/>
              </a:rPr>
              <a:t>wide, </a:t>
            </a:r>
            <a:r>
              <a:rPr lang="en-US" sz="1600" dirty="0" smtClean="0">
                <a:latin typeface="Neo Sans Intel" pitchFamily="34" charset="0"/>
              </a:rPr>
              <a:t>25 m </a:t>
            </a:r>
            <a:r>
              <a:rPr lang="en-US" sz="1600" dirty="0">
                <a:latin typeface="Neo Sans Intel" pitchFamily="34" charset="0"/>
              </a:rPr>
              <a:t>high; weight: </a:t>
            </a:r>
            <a:r>
              <a:rPr lang="en-US" sz="1600" dirty="0" smtClean="0">
                <a:latin typeface="Neo Sans Intel" pitchFamily="34" charset="0"/>
              </a:rPr>
              <a:t>7000 t</a:t>
            </a:r>
            <a:endParaRPr lang="en-US" sz="1600" dirty="0">
              <a:latin typeface="Neo Sans Intel" pitchFamily="34" charset="0"/>
            </a:endParaRPr>
          </a:p>
          <a:p>
            <a:pPr lvl="1"/>
            <a:r>
              <a:rPr lang="en-US" sz="1600" dirty="0">
                <a:latin typeface="Neo Sans Intel" pitchFamily="34" charset="0"/>
              </a:rPr>
              <a:t>38 countries, 174 institutes </a:t>
            </a:r>
          </a:p>
          <a:p>
            <a:pPr lvl="1"/>
            <a:r>
              <a:rPr lang="en-US" sz="1600" dirty="0">
                <a:latin typeface="Neo Sans Intel" pitchFamily="34" charset="0"/>
              </a:rPr>
              <a:t>Material costs: </a:t>
            </a:r>
            <a:r>
              <a:rPr lang="en-US" sz="1600" dirty="0" smtClean="0">
                <a:latin typeface="Neo Sans Intel" pitchFamily="34" charset="0"/>
              </a:rPr>
              <a:t>540 MCHF</a:t>
            </a:r>
            <a:endParaRPr lang="en-US" sz="1600" dirty="0">
              <a:latin typeface="Neo Sans Intel" pitchFamily="34" charset="0"/>
            </a:endParaRPr>
          </a:p>
          <a:p>
            <a:r>
              <a:rPr lang="en-US" sz="2000" dirty="0">
                <a:latin typeface="Neo Sans Intel" pitchFamily="34" charset="0"/>
              </a:rPr>
              <a:t>CMS – “Compact </a:t>
            </a:r>
            <a:r>
              <a:rPr lang="en-US" sz="2000" dirty="0" err="1">
                <a:latin typeface="Neo Sans Intel" pitchFamily="34" charset="0"/>
              </a:rPr>
              <a:t>Muon</a:t>
            </a:r>
            <a:r>
              <a:rPr lang="en-US" sz="2000" dirty="0">
                <a:latin typeface="Neo Sans Intel" pitchFamily="34" charset="0"/>
              </a:rPr>
              <a:t> Solenoid”</a:t>
            </a:r>
          </a:p>
          <a:p>
            <a:pPr lvl="1"/>
            <a:r>
              <a:rPr lang="en-US" sz="1600" dirty="0">
                <a:latin typeface="Neo Sans Intel" pitchFamily="34" charset="0"/>
              </a:rPr>
              <a:t>Size: </a:t>
            </a:r>
            <a:r>
              <a:rPr lang="en-US" sz="1600" dirty="0" smtClean="0">
                <a:latin typeface="Neo Sans Intel" pitchFamily="34" charset="0"/>
              </a:rPr>
              <a:t>22 m </a:t>
            </a:r>
            <a:r>
              <a:rPr lang="en-US" sz="1600" dirty="0">
                <a:latin typeface="Neo Sans Intel" pitchFamily="34" charset="0"/>
              </a:rPr>
              <a:t>long, </a:t>
            </a:r>
            <a:r>
              <a:rPr lang="en-US" sz="1600" dirty="0" smtClean="0">
                <a:latin typeface="Neo Sans Intel" pitchFamily="34" charset="0"/>
              </a:rPr>
              <a:t>15 m </a:t>
            </a:r>
            <a:r>
              <a:rPr lang="en-US" sz="1600" dirty="0">
                <a:latin typeface="Neo Sans Intel" pitchFamily="34" charset="0"/>
              </a:rPr>
              <a:t>wide, </a:t>
            </a:r>
            <a:r>
              <a:rPr lang="en-US" sz="1600" dirty="0" smtClean="0">
                <a:latin typeface="Neo Sans Intel" pitchFamily="34" charset="0"/>
              </a:rPr>
              <a:t>15 m high</a:t>
            </a:r>
            <a:r>
              <a:rPr lang="en-US" sz="1600" dirty="0">
                <a:latin typeface="Neo Sans Intel" pitchFamily="34" charset="0"/>
              </a:rPr>
              <a:t>; weight: </a:t>
            </a:r>
            <a:r>
              <a:rPr lang="en-US" sz="1600" dirty="0" smtClean="0">
                <a:latin typeface="Neo Sans Intel" pitchFamily="34" charset="0"/>
              </a:rPr>
              <a:t>12500 t</a:t>
            </a:r>
            <a:endParaRPr lang="en-US" sz="1600" dirty="0">
              <a:latin typeface="Neo Sans Intel" pitchFamily="34" charset="0"/>
            </a:endParaRPr>
          </a:p>
          <a:p>
            <a:pPr lvl="1"/>
            <a:r>
              <a:rPr lang="en-US" sz="1600" dirty="0">
                <a:latin typeface="Neo Sans Intel" pitchFamily="34" charset="0"/>
              </a:rPr>
              <a:t>40 countries, 172 institutes</a:t>
            </a:r>
          </a:p>
          <a:p>
            <a:pPr lvl="1"/>
            <a:r>
              <a:rPr lang="en-US" sz="1600" dirty="0">
                <a:latin typeface="Neo Sans Intel" pitchFamily="34" charset="0"/>
              </a:rPr>
              <a:t>Material costs: </a:t>
            </a:r>
            <a:r>
              <a:rPr lang="en-US" sz="1600" dirty="0" smtClean="0">
                <a:latin typeface="Neo Sans Intel" pitchFamily="34" charset="0"/>
              </a:rPr>
              <a:t>500 MCHF</a:t>
            </a:r>
            <a:endParaRPr lang="en-US" sz="1600" dirty="0">
              <a:latin typeface="Neo Sans Intel" pitchFamily="34" charset="0"/>
            </a:endParaRPr>
          </a:p>
          <a:p>
            <a:r>
              <a:rPr lang="en-US" sz="2000" dirty="0" smtClean="0">
                <a:latin typeface="Neo Sans Intel Medium" pitchFamily="34" charset="0"/>
              </a:rPr>
              <a:t>LHCb </a:t>
            </a:r>
            <a:r>
              <a:rPr lang="en-US" sz="2000" dirty="0">
                <a:latin typeface="Neo Sans Intel Medium" pitchFamily="34" charset="0"/>
              </a:rPr>
              <a:t>– “LHC beauty</a:t>
            </a:r>
            <a:r>
              <a:rPr lang="en-US" sz="1800" dirty="0">
                <a:latin typeface="Neo Sans Intel Medium" pitchFamily="34" charset="0"/>
              </a:rPr>
              <a:t>” </a:t>
            </a:r>
            <a:r>
              <a:rPr lang="en-US" sz="1100" dirty="0">
                <a:latin typeface="Neo Sans Intel" pitchFamily="34" charset="0"/>
              </a:rPr>
              <a:t>(b-quark is called “beauty” or “bottom” quark)</a:t>
            </a:r>
          </a:p>
          <a:p>
            <a:pPr lvl="1"/>
            <a:r>
              <a:rPr lang="en-US" sz="1600" dirty="0">
                <a:latin typeface="Neo Sans Intel" pitchFamily="34" charset="0"/>
              </a:rPr>
              <a:t>Size: </a:t>
            </a:r>
            <a:r>
              <a:rPr lang="en-US" sz="1600" dirty="0" smtClean="0">
                <a:latin typeface="Neo Sans Intel" pitchFamily="34" charset="0"/>
              </a:rPr>
              <a:t>21 m </a:t>
            </a:r>
            <a:r>
              <a:rPr lang="en-US" sz="1600" dirty="0">
                <a:latin typeface="Neo Sans Intel" pitchFamily="34" charset="0"/>
              </a:rPr>
              <a:t>long, </a:t>
            </a:r>
            <a:r>
              <a:rPr lang="en-US" sz="1600" dirty="0" smtClean="0">
                <a:latin typeface="Neo Sans Intel" pitchFamily="34" charset="0"/>
              </a:rPr>
              <a:t>13 m </a:t>
            </a:r>
            <a:r>
              <a:rPr lang="en-US" sz="1600" dirty="0">
                <a:latin typeface="Neo Sans Intel" pitchFamily="34" charset="0"/>
              </a:rPr>
              <a:t>wide, </a:t>
            </a:r>
            <a:r>
              <a:rPr lang="en-US" sz="1600" dirty="0" smtClean="0">
                <a:latin typeface="Neo Sans Intel" pitchFamily="34" charset="0"/>
              </a:rPr>
              <a:t>10 m </a:t>
            </a:r>
            <a:r>
              <a:rPr lang="en-US" sz="1600" dirty="0">
                <a:latin typeface="Neo Sans Intel" pitchFamily="34" charset="0"/>
              </a:rPr>
              <a:t>high; weight: </a:t>
            </a:r>
            <a:r>
              <a:rPr lang="en-US" sz="1600" dirty="0" smtClean="0">
                <a:latin typeface="Neo Sans Intel" pitchFamily="34" charset="0"/>
              </a:rPr>
              <a:t>5600 t</a:t>
            </a:r>
            <a:endParaRPr lang="en-US" sz="1600" dirty="0">
              <a:latin typeface="Neo Sans Intel" pitchFamily="34" charset="0"/>
            </a:endParaRPr>
          </a:p>
          <a:p>
            <a:pPr lvl="1"/>
            <a:r>
              <a:rPr lang="en-US" sz="1600" dirty="0">
                <a:latin typeface="Neo Sans Intel" pitchFamily="34" charset="0"/>
              </a:rPr>
              <a:t>15 countries, 52 Institutes</a:t>
            </a:r>
          </a:p>
          <a:p>
            <a:pPr lvl="1"/>
            <a:r>
              <a:rPr lang="en-US" sz="1600" dirty="0">
                <a:latin typeface="Neo Sans Intel" pitchFamily="34" charset="0"/>
              </a:rPr>
              <a:t>Material costs: </a:t>
            </a:r>
            <a:r>
              <a:rPr lang="en-US" sz="1600" dirty="0" smtClean="0">
                <a:latin typeface="Neo Sans Intel" pitchFamily="34" charset="0"/>
              </a:rPr>
              <a:t>75 MCHF</a:t>
            </a:r>
          </a:p>
          <a:p>
            <a:r>
              <a:rPr lang="en-US" sz="2000" dirty="0" smtClean="0">
                <a:latin typeface="Neo Sans Intel" pitchFamily="34" charset="0"/>
              </a:rPr>
              <a:t>Regular upgrades … first  2013/14 (Long Shutdown 1)</a:t>
            </a:r>
            <a:endParaRPr lang="en-US" sz="2000" dirty="0">
              <a:latin typeface="Neo Sans Intel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Trigger/DAQ challenges at CERN  - N. Neufeld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05825" y="6553200"/>
            <a:ext cx="501650" cy="2587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4AF377-3FB9-47A3-97B4-ECD8F8073FB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926" y="3183738"/>
            <a:ext cx="1743294" cy="11610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031" y="516698"/>
            <a:ext cx="1820039" cy="13102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4348612"/>
            <a:ext cx="1824420" cy="12724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812138"/>
            <a:ext cx="1828800" cy="1371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1835" y="5638800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400" dirty="0" smtClean="0">
                <a:latin typeface="+mn-lt"/>
              </a:rPr>
              <a:t>1 CHF ~ 1 USD</a:t>
            </a:r>
          </a:p>
        </p:txBody>
      </p:sp>
    </p:spTree>
    <p:extLst>
      <p:ext uri="{BB962C8B-B14F-4D97-AF65-F5344CB8AC3E}">
        <p14:creationId xmlns:p14="http://schemas.microsoft.com/office/powerpoint/2010/main" val="218510538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Challenge #3</a:t>
            </a:r>
            <a:br>
              <a:rPr lang="en-US" dirty="0" smtClean="0"/>
            </a:br>
            <a:r>
              <a:rPr lang="en-US" dirty="0" smtClean="0"/>
              <a:t>High Level Trigger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872979"/>
      </p:ext>
    </p:extLst>
  </p:cSld>
  <p:clrMapOvr>
    <a:masterClrMapping/>
  </p:clrMapOvr>
  <p:transition xmlns:p14="http://schemas.microsoft.com/office/powerpoint/2010/main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>
                <a:latin typeface="Neo Sans Intel Medium" pitchFamily="34" charset="0"/>
              </a:rPr>
              <a:t>High Level Trigger:</a:t>
            </a:r>
            <a:r>
              <a:rPr lang="en-US" b="0" dirty="0" smtClean="0">
                <a:latin typeface="Neo Sans Intel Medium" pitchFamily="34" charset="0"/>
              </a:rPr>
              <a:t> Key Figures </a:t>
            </a:r>
            <a:endParaRPr lang="en-US" b="0" dirty="0">
              <a:latin typeface="Neo Sans Intel Medium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379" y="1565570"/>
            <a:ext cx="8835242" cy="499522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latin typeface="Neo Sans Intel" pitchFamily="34" charset="0"/>
              </a:rPr>
              <a:t>Existing code base: 5 MLOC of mostly C++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Neo Sans Intel" pitchFamily="34" charset="0"/>
              </a:rPr>
              <a:t>Almost all algorithms are </a:t>
            </a:r>
            <a:r>
              <a:rPr lang="en-US" dirty="0" smtClean="0">
                <a:latin typeface="Neo Sans Intel Medium" pitchFamily="34" charset="0"/>
              </a:rPr>
              <a:t>single-threaded </a:t>
            </a:r>
            <a:r>
              <a:rPr lang="en-US" dirty="0" smtClean="0">
                <a:latin typeface="Neo Sans Intel" pitchFamily="34" charset="0"/>
              </a:rPr>
              <a:t>(only few exceptions)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Neo Sans Intel" pitchFamily="34" charset="0"/>
              </a:rPr>
              <a:t>Currently processing time on a X5650 per event: several 10 </a:t>
            </a:r>
            <a:r>
              <a:rPr lang="en-US" dirty="0" err="1" smtClean="0">
                <a:latin typeface="Neo Sans Intel" pitchFamily="34" charset="0"/>
              </a:rPr>
              <a:t>ms</a:t>
            </a:r>
            <a:r>
              <a:rPr lang="en-US" dirty="0" smtClean="0">
                <a:latin typeface="Neo Sans Intel" pitchFamily="34" charset="0"/>
              </a:rPr>
              <a:t> / process (hyper-thread)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latin typeface="Neo Sans Intel" pitchFamily="34" charset="0"/>
              </a:rPr>
              <a:t>Currently between 100k and 1 million events per second are filtered online in each of the 4 experiments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Trigger/DAQ challenges at CERN  - N. Neufeld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05825" y="6553200"/>
            <a:ext cx="501650" cy="2587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4AF377-3FB9-47A3-97B4-ECD8F8073FB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0327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Online Trigger Farms at the end of Run 1 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9527479"/>
              </p:ext>
            </p:extLst>
          </p:nvPr>
        </p:nvGraphicFramePr>
        <p:xfrm>
          <a:off x="631825" y="1295400"/>
          <a:ext cx="7444491" cy="3876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919"/>
                <a:gridCol w="1308039"/>
                <a:gridCol w="1281531"/>
                <a:gridCol w="1307385"/>
                <a:gridCol w="1456617"/>
              </a:tblGrid>
              <a:tr h="370840">
                <a:tc>
                  <a:txBody>
                    <a:bodyPr/>
                    <a:lstStyle/>
                    <a:p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ATLAS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LHCb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#</a:t>
                      </a:r>
                      <a:r>
                        <a:rPr lang="en-GB" baseline="0" dirty="0" smtClean="0"/>
                        <a:t> cores</a:t>
                      </a:r>
                    </a:p>
                    <a:p>
                      <a:r>
                        <a:rPr lang="en-US" baseline="0" dirty="0" smtClean="0"/>
                        <a:t>(+ </a:t>
                      </a:r>
                      <a:r>
                        <a:rPr lang="en-US" baseline="0" dirty="0" err="1" smtClean="0"/>
                        <a:t>hyperthreading</a:t>
                      </a:r>
                      <a:r>
                        <a:rPr lang="en-US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2700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17000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15500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# servers </a:t>
                      </a:r>
                    </a:p>
                    <a:p>
                      <a:r>
                        <a:rPr lang="en-US" dirty="0" smtClean="0"/>
                        <a:t>(mainboards)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 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2000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 1300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1574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available cooling power [ 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</a:t>
                      </a:r>
                      <a:r>
                        <a:rPr lang="en-GB" baseline="0" dirty="0" smtClean="0"/>
                        <a:t> 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 820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800 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525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available  rack-space (Us)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 2000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 3600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2200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CPU</a:t>
                      </a:r>
                      <a:r>
                        <a:rPr lang="en-GB" baseline="0" dirty="0" smtClean="0"/>
                        <a:t> type(s)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AMD Opteron, </a:t>
                      </a:r>
                      <a:br>
                        <a:rPr lang="en-GB" sz="1400" dirty="0" smtClean="0"/>
                      </a:br>
                      <a:r>
                        <a:rPr lang="en-GB" sz="1400" dirty="0" smtClean="0"/>
                        <a:t>Intel 54xx,</a:t>
                      </a:r>
                      <a:r>
                        <a:rPr lang="en-GB" sz="1400" baseline="0" dirty="0" smtClean="0"/>
                        <a:t> Intel 56xx, </a:t>
                      </a:r>
                      <a:r>
                        <a:rPr lang="en-GB" sz="1400" baseline="0" dirty="0" err="1" smtClean="0"/>
                        <a:t>Nvidia</a:t>
                      </a:r>
                      <a:r>
                        <a:rPr lang="en-GB" sz="1400" baseline="0" dirty="0" smtClean="0"/>
                        <a:t> GPU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Intel 54xx,</a:t>
                      </a:r>
                      <a:r>
                        <a:rPr lang="en-GB" sz="1400" baseline="0" dirty="0" smtClean="0"/>
                        <a:t> Intel 56xx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Intel  54xx,</a:t>
                      </a:r>
                      <a:r>
                        <a:rPr lang="en-GB" sz="1400" baseline="0" dirty="0" smtClean="0"/>
                        <a:t> Intel  56xx</a:t>
                      </a:r>
                    </a:p>
                    <a:p>
                      <a:r>
                        <a:rPr lang="en-US" sz="1400" baseline="0" dirty="0" smtClean="0"/>
                        <a:t>Intel E5-2670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Intel 5450,</a:t>
                      </a:r>
                      <a:br>
                        <a:rPr lang="en-GB" sz="1400" dirty="0" smtClean="0"/>
                      </a:br>
                      <a:r>
                        <a:rPr lang="en-GB" sz="1400" baseline="0" dirty="0" smtClean="0"/>
                        <a:t>Intel 5650,</a:t>
                      </a:r>
                    </a:p>
                    <a:p>
                      <a:r>
                        <a:rPr lang="en-GB" sz="1400" baseline="0" dirty="0" smtClean="0"/>
                        <a:t>AMD 6220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267744" y="5556718"/>
            <a:ext cx="4819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Massive upgrades foreseen for Run 2</a:t>
            </a:r>
            <a:endParaRPr lang="en-GB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73077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HLT needs for the future: 2018+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0960461"/>
              </p:ext>
            </p:extLst>
          </p:nvPr>
        </p:nvGraphicFramePr>
        <p:xfrm>
          <a:off x="381000" y="1310185"/>
          <a:ext cx="8164286" cy="292357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29925"/>
                <a:gridCol w="2113960"/>
                <a:gridCol w="1482972"/>
                <a:gridCol w="2431143"/>
                <a:gridCol w="1306286"/>
              </a:tblGrid>
              <a:tr h="1062905">
                <a:tc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Event-size [kB]</a:t>
                      </a:r>
                      <a:endParaRPr lang="en-US" sz="2400" b="0" i="0" u="none" strike="noStrike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 Rate of</a:t>
                      </a:r>
                      <a:r>
                        <a:rPr lang="en-US" sz="2400" u="none" strike="noStrike" baseline="0" dirty="0" smtClean="0">
                          <a:latin typeface="+mj-lt"/>
                        </a:rPr>
                        <a:t> events into HLT</a:t>
                      </a:r>
                      <a:r>
                        <a:rPr lang="en-US" sz="2400" u="none" strike="noStrike" dirty="0" smtClean="0">
                          <a:latin typeface="+mj-lt"/>
                        </a:rPr>
                        <a:t> [kHz]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HLT bandwidth </a:t>
                      </a:r>
                      <a:br>
                        <a:rPr lang="en-US" sz="2400" u="none" strike="noStrike" dirty="0" smtClean="0">
                          <a:latin typeface="+mj-lt"/>
                        </a:rPr>
                      </a:br>
                      <a:r>
                        <a:rPr lang="en-US" sz="2400" u="none" strike="noStrike" dirty="0" smtClean="0">
                          <a:latin typeface="+mj-lt"/>
                        </a:rPr>
                        <a:t>[Gb/s]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Year [CE]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6887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latin typeface="+mj-lt"/>
                        </a:rPr>
                        <a:t>ALICE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20000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50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8000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latin typeface="+mj-lt"/>
                        </a:rPr>
                        <a:t>2019</a:t>
                      </a:r>
                      <a:endParaRPr lang="en-US" sz="24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2889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latin typeface="+mj-lt"/>
                        </a:rPr>
                        <a:t>ATLAS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latin typeface="+mj-lt"/>
                        </a:rPr>
                        <a:t>4000</a:t>
                      </a:r>
                      <a:endParaRPr lang="en-US" sz="24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200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6400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2022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9779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latin typeface="+mj-lt"/>
                        </a:rPr>
                        <a:t>CMS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2000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latin typeface="+mj-lt"/>
                        </a:rPr>
                        <a:t>200</a:t>
                      </a:r>
                      <a:endParaRPr lang="en-US" sz="24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3200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latin typeface="+mj-lt"/>
                        </a:rPr>
                        <a:t>2022</a:t>
                      </a:r>
                      <a:endParaRPr lang="en-US" sz="24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2120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latin typeface="+mj-lt"/>
                        </a:rPr>
                        <a:t>LHCb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100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40000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32000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2019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5616" y="4794949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Neo Sans Intel" pitchFamily="34" charset="0"/>
              </a:rPr>
              <a:t>Up a factor 10 to 40 from current rates - with much more complex events</a:t>
            </a:r>
          </a:p>
        </p:txBody>
      </p:sp>
    </p:spTree>
    <p:extLst>
      <p:ext uri="{BB962C8B-B14F-4D97-AF65-F5344CB8AC3E}">
        <p14:creationId xmlns:p14="http://schemas.microsoft.com/office/powerpoint/2010/main" val="1235257233"/>
      </p:ext>
    </p:extLst>
  </p:cSld>
  <p:clrMapOvr>
    <a:masterClrMapping/>
  </p:clrMapOvr>
  <p:transition xmlns:p14="http://schemas.microsoft.com/office/powerpoint/2010/main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Coprocessors and all that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461943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Many core co-processors (Xeon/Phi, GPGPUs) are currently very much in fashion in the HPC world</a:t>
            </a:r>
          </a:p>
          <a:p>
            <a:pPr lvl="1"/>
            <a:r>
              <a:rPr lang="en-US" dirty="0" smtClean="0"/>
              <a:t>Lots of interest in HEP, but few successful applications so far: ALICE, NA62</a:t>
            </a:r>
          </a:p>
          <a:p>
            <a:r>
              <a:rPr lang="en-US" dirty="0" smtClean="0"/>
              <a:t>It might be that it will be most </a:t>
            </a:r>
            <a:r>
              <a:rPr lang="en-US" sz="2400" dirty="0" smtClean="0"/>
              <a:t>efficient to include them directly in the event-building network  (i.e. receive data directly on the GPGPU/</a:t>
            </a:r>
            <a:r>
              <a:rPr lang="en-US" sz="2400" dirty="0" err="1" smtClean="0"/>
              <a:t>XeonPhi</a:t>
            </a:r>
            <a:r>
              <a:rPr lang="en-US" sz="2400" dirty="0" smtClean="0"/>
              <a:t> rather than passing through the main CPU)</a:t>
            </a:r>
            <a:r>
              <a:rPr lang="en-US" dirty="0" smtClean="0"/>
              <a:t>– this is supported today using IB by both Intel and </a:t>
            </a:r>
            <a:r>
              <a:rPr lang="en-US" dirty="0" err="1" smtClean="0"/>
              <a:t>Nvidial</a:t>
            </a:r>
            <a:endParaRPr lang="en-US" dirty="0" smtClean="0"/>
          </a:p>
          <a:p>
            <a:r>
              <a:rPr lang="en-US" dirty="0">
                <a:sym typeface="Wingdings" pitchFamily="2" charset="2"/>
              </a:rPr>
              <a:t>T</a:t>
            </a:r>
            <a:r>
              <a:rPr lang="en-US" dirty="0" smtClean="0">
                <a:sym typeface="Wingdings" pitchFamily="2" charset="2"/>
              </a:rPr>
              <a:t>he “co-processor” could become an independent unit on he network  this will clearly require very high-speed network interfaces (&gt;&gt;100 Gb/s to make sense over PCIe Gen3)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Trigger compared to HPC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81000" y="1411552"/>
            <a:ext cx="4114800" cy="4124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Like HPC:</a:t>
            </a:r>
          </a:p>
          <a:p>
            <a:pPr lvl="1"/>
            <a:r>
              <a:rPr lang="en-US" dirty="0" smtClean="0"/>
              <a:t>full ownership of the entire installation </a:t>
            </a:r>
            <a:r>
              <a:rPr lang="en-US" dirty="0" smtClean="0">
                <a:sym typeface="Wingdings"/>
              </a:rPr>
              <a:t> can choose architecture and hardware components </a:t>
            </a:r>
            <a:endParaRPr lang="en-US" dirty="0" smtClean="0"/>
          </a:p>
          <a:p>
            <a:pPr lvl="1"/>
            <a:r>
              <a:rPr lang="en-US" dirty="0" smtClean="0"/>
              <a:t>single “client” / “customer”</a:t>
            </a:r>
          </a:p>
          <a:p>
            <a:pPr lvl="1"/>
            <a:r>
              <a:rPr lang="en-US" dirty="0" smtClean="0"/>
              <a:t>have a high-bandwidth interconnect</a:t>
            </a:r>
          </a:p>
          <a:p>
            <a:pPr lvl="1"/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42597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Unlike HPC:</a:t>
            </a:r>
          </a:p>
          <a:p>
            <a:pPr lvl="1"/>
            <a:r>
              <a:rPr lang="en-US" dirty="0" smtClean="0"/>
              <a:t>many independent small tasks which execute quickly </a:t>
            </a:r>
            <a:r>
              <a:rPr lang="en-US" dirty="0" smtClean="0">
                <a:sym typeface="Wingdings"/>
              </a:rPr>
              <a:t> no need for check-pointing (fast storage)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 no need for low latency</a:t>
            </a:r>
          </a:p>
          <a:p>
            <a:pPr lvl="1"/>
            <a:r>
              <a:rPr lang="en-US" dirty="0" smtClean="0">
                <a:sym typeface="Wingdings"/>
              </a:rPr>
              <a:t>data driven, i.e. when the LHC is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not</a:t>
            </a:r>
            <a:r>
              <a:rPr lang="en-US" dirty="0" smtClean="0">
                <a:sym typeface="Wingdings"/>
              </a:rPr>
              <a:t> running (70% of the time) the farm is idle  interesting ways around this (</a:t>
            </a:r>
            <a:r>
              <a:rPr lang="en-US" dirty="0" err="1" smtClean="0">
                <a:sym typeface="Wingdings"/>
              </a:rPr>
              <a:t>deferal</a:t>
            </a:r>
            <a:r>
              <a:rPr lang="en-US" dirty="0" smtClean="0">
                <a:sym typeface="Wingdings"/>
              </a:rPr>
              <a:t>, “offline usage)</a:t>
            </a:r>
          </a:p>
          <a:p>
            <a:pPr lvl="1"/>
            <a:r>
              <a:rPr lang="en-US" dirty="0" smtClean="0">
                <a:sym typeface="Wingdings"/>
              </a:rPr>
              <a:t>facility is very long-lived, growing incrementally</a:t>
            </a:r>
          </a:p>
          <a:p>
            <a:pPr marL="333362" lvl="1" indent="0">
              <a:buNone/>
            </a:pPr>
            <a:endParaRPr lang="en-US" dirty="0" smtClean="0">
              <a:sym typeface="Wingdings"/>
            </a:endParaRP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425345"/>
      </p:ext>
    </p:extLst>
  </p:cSld>
  <p:clrMapOvr>
    <a:masterClrMapping/>
  </p:clrMapOvr>
  <p:transition xmlns:p14="http://schemas.microsoft.com/office/powerpoint/2010/main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High Level Trigger challenge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4258460"/>
          </a:xfrm>
        </p:spPr>
        <p:txBody>
          <a:bodyPr/>
          <a:lstStyle/>
          <a:p>
            <a:r>
              <a:rPr lang="en-US" dirty="0" smtClean="0"/>
              <a:t>Make the code-base ready for multi/many-core (this is not Online specific!)</a:t>
            </a:r>
          </a:p>
          <a:p>
            <a:r>
              <a:rPr lang="en-US" dirty="0" smtClean="0"/>
              <a:t>Optimize the High Level Trigger farms in terms of cost, power, cooling </a:t>
            </a:r>
          </a:p>
          <a:p>
            <a:r>
              <a:rPr lang="en-US" dirty="0" smtClean="0"/>
              <a:t>Find the best architecture integrating “standard servers”, many-core systems and a high-bandwidth network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3673" y="542476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endParaRPr lang="en-US" sz="2000" dirty="0" smtClean="0"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979419"/>
      </p:ext>
    </p:extLst>
  </p:cSld>
  <p:clrMapOvr>
    <a:masterClrMapping/>
  </p:clrMapOvr>
  <p:transition xmlns:p14="http://schemas.microsoft.com/office/powerpoint/2010/main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3"/>
            <a:ext cx="8382000" cy="460578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LHC “online” computing needs to acquire move and process huge amounts of data in real-time</a:t>
            </a:r>
          </a:p>
          <a:p>
            <a:r>
              <a:rPr lang="en-US" dirty="0" smtClean="0"/>
              <a:t>Level 1 trigger challenge: replace custom by industry-standard hardware; move more data with less power</a:t>
            </a:r>
          </a:p>
          <a:p>
            <a:r>
              <a:rPr lang="en-US" dirty="0" smtClean="0"/>
              <a:t>Data acquisition challenge</a:t>
            </a:r>
            <a:r>
              <a:rPr lang="en-US" dirty="0" smtClean="0"/>
              <a:t>: very high bandwidth, low-overhead networks, tightly integrated with computing resources </a:t>
            </a:r>
            <a:endParaRPr lang="en-US" dirty="0" smtClean="0"/>
          </a:p>
          <a:p>
            <a:r>
              <a:rPr lang="en-US" dirty="0" smtClean="0"/>
              <a:t>High Level Trigger challenge</a:t>
            </a:r>
            <a:r>
              <a:rPr lang="en-US" dirty="0" smtClean="0"/>
              <a:t>: make most out of the </a:t>
            </a:r>
            <a:r>
              <a:rPr lang="en-US" dirty="0" smtClean="0"/>
              <a:t>CPU power (</a:t>
            </a:r>
            <a:r>
              <a:rPr lang="en-US" dirty="0" err="1" smtClean="0"/>
              <a:t>parallelisation</a:t>
            </a:r>
            <a:r>
              <a:rPr lang="en-US" dirty="0" smtClean="0"/>
              <a:t>), find the most power- and cost-efficient way to provide as much computing power as possible for extracting the most interesting physics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5217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912801"/>
      </p:ext>
    </p:extLst>
  </p:cSld>
  <p:clrMapOvr>
    <a:masterClrMapping/>
  </p:clrMapOvr>
  <p:transition xmlns:p14="http://schemas.microsoft.com/office/powerpoint/2010/main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Challenge 4: I/O on x86 servers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820528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Neo Sans Intel Medium" pitchFamily="34" charset="0"/>
              </a:rPr>
              <a:t>What do Events Look Like?</a:t>
            </a:r>
            <a:endParaRPr lang="en-US" b="0" dirty="0">
              <a:latin typeface="Neo Sans Intel Medium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Trigger/DAQ challenges at CERN  - N. Neufeld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05825" y="6553200"/>
            <a:ext cx="501650" cy="2587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4AF377-3FB9-47A3-97B4-ECD8F8073FB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33" y="979691"/>
            <a:ext cx="7757541" cy="5821822"/>
          </a:xfrm>
        </p:spPr>
      </p:pic>
    </p:spTree>
    <p:extLst>
      <p:ext uri="{BB962C8B-B14F-4D97-AF65-F5344CB8AC3E}">
        <p14:creationId xmlns:p14="http://schemas.microsoft.com/office/powerpoint/2010/main" val="320227831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evolution of PCs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449660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PCs used to be relatively modest I/O performers (compared to FPGAs), this has radically changed with PCIe Gen3 </a:t>
            </a:r>
          </a:p>
          <a:p>
            <a:r>
              <a:rPr lang="en-US" dirty="0" smtClean="0"/>
              <a:t>Xeon processor line has now 40 PCIe Gen3 lanes / socket</a:t>
            </a:r>
          </a:p>
          <a:p>
            <a:r>
              <a:rPr lang="en-US" dirty="0" smtClean="0"/>
              <a:t>Dual-socket system has a theoretical throughput of 1.2 </a:t>
            </a:r>
            <a:r>
              <a:rPr lang="en-US" dirty="0" err="1" smtClean="0"/>
              <a:t>Tbit</a:t>
            </a:r>
            <a:r>
              <a:rPr lang="en-US" dirty="0" smtClean="0"/>
              <a:t>/s(!) </a:t>
            </a:r>
          </a:p>
          <a:p>
            <a:pPr lvl="1"/>
            <a:r>
              <a:rPr lang="en-US" dirty="0" smtClean="0"/>
              <a:t>Tests suggest that we can get quite close to the theoretical limit (using RDMA at least)</a:t>
            </a:r>
          </a:p>
          <a:p>
            <a:r>
              <a:rPr lang="en-US" dirty="0" smtClean="0"/>
              <a:t>This is driven by the need for fast interfaces for co-processors (GPGPUs, </a:t>
            </a:r>
            <a:r>
              <a:rPr lang="en-US" dirty="0" err="1" smtClean="0"/>
              <a:t>XeonPhi</a:t>
            </a:r>
            <a:r>
              <a:rPr lang="en-US" dirty="0" smtClean="0"/>
              <a:t>) </a:t>
            </a:r>
          </a:p>
          <a:p>
            <a:r>
              <a:rPr lang="en-US" dirty="0" smtClean="0"/>
              <a:t>For us (even in LHCb) CPU will be the bottle-neck in the server - not the LAN interconnect – 10 Gb/s by far sufficient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distances short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404354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Multi-lane optics (Ethernet SR4, SR10, InfiniBand QDR) over multi-mode </a:t>
            </a:r>
            <a:r>
              <a:rPr lang="en-US" dirty="0" err="1" smtClean="0"/>
              <a:t>fibres</a:t>
            </a:r>
            <a:r>
              <a:rPr lang="en-US" dirty="0" smtClean="0"/>
              <a:t> are limited to 100 (OM3) to 150 (OM4) meters</a:t>
            </a:r>
          </a:p>
          <a:p>
            <a:r>
              <a:rPr lang="en-US" dirty="0" smtClean="0"/>
              <a:t>Cable assemblies (“direct-attach) cables are either</a:t>
            </a:r>
          </a:p>
          <a:p>
            <a:pPr lvl="1"/>
            <a:r>
              <a:rPr lang="en-US" dirty="0" smtClean="0"/>
              <a:t>passive (“copper”, “</a:t>
            </a:r>
            <a:r>
              <a:rPr lang="en-US" dirty="0" err="1" smtClean="0"/>
              <a:t>twinax</a:t>
            </a:r>
            <a:r>
              <a:rPr lang="en-US" dirty="0" smtClean="0"/>
              <a:t>”), very cheap and rather short (max. 4 to 5 m), or</a:t>
            </a:r>
          </a:p>
          <a:p>
            <a:pPr lvl="1"/>
            <a:r>
              <a:rPr lang="en-US" dirty="0" smtClean="0"/>
              <a:t>active – still cheaper than discreet optics , but as they  use the same components internally they have  similar range limitations </a:t>
            </a:r>
          </a:p>
          <a:p>
            <a:r>
              <a:rPr lang="en-US" dirty="0" smtClean="0"/>
              <a:t>For comparison: price-ratio of  40G QSFP+ copper cable assembly, 40G QSFP+ active cable, 2 x QSFP+ SR4 optics + </a:t>
            </a:r>
            <a:r>
              <a:rPr lang="en-US" dirty="0" err="1" smtClean="0"/>
              <a:t>fibre</a:t>
            </a:r>
            <a:r>
              <a:rPr lang="en-US" dirty="0" smtClean="0"/>
              <a:t> (30 m) = 1 :  8 :  10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evolution of lane-speed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436012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All modern interconnects are multiple serial: (x something SR)</a:t>
            </a:r>
          </a:p>
          <a:p>
            <a:r>
              <a:rPr lang="en-US" dirty="0" smtClean="0"/>
              <a:t>Another aspect of “Moore’s” law is the increase of </a:t>
            </a:r>
            <a:r>
              <a:rPr lang="en-US" dirty="0" err="1" smtClean="0"/>
              <a:t>serialiser</a:t>
            </a:r>
            <a:r>
              <a:rPr lang="en-US" dirty="0" smtClean="0"/>
              <a:t> speed</a:t>
            </a:r>
          </a:p>
          <a:p>
            <a:r>
              <a:rPr lang="en-US" dirty="0" smtClean="0"/>
              <a:t>Higher speed reduces number of lanes (</a:t>
            </a:r>
            <a:r>
              <a:rPr lang="en-US" dirty="0" err="1" smtClean="0"/>
              <a:t>fibres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Cheaper interconnects also require availability of cheap optics (VCSEL, Silicon-Photonics)</a:t>
            </a:r>
          </a:p>
          <a:p>
            <a:r>
              <a:rPr lang="en-US" dirty="0" smtClean="0"/>
              <a:t>VCSEL currently runs better over MMF (OM3, OM4 for 10 Gb/s and above)  </a:t>
            </a:r>
            <a:r>
              <a:rPr lang="en-US" dirty="0" smtClean="0">
                <a:sym typeface="Wingdings" pitchFamily="2" charset="2"/>
              </a:rPr>
              <a:t> per meter these </a:t>
            </a:r>
            <a:r>
              <a:rPr lang="en-US" dirty="0" err="1" smtClean="0">
                <a:sym typeface="Wingdings" pitchFamily="2" charset="2"/>
              </a:rPr>
              <a:t>fibres</a:t>
            </a:r>
            <a:r>
              <a:rPr lang="en-US" dirty="0" smtClean="0">
                <a:sym typeface="Wingdings" pitchFamily="2" charset="2"/>
              </a:rPr>
              <a:t> are more expensive than SMF</a:t>
            </a:r>
            <a:endParaRPr lang="en-US" dirty="0" smtClean="0"/>
          </a:p>
          <a:p>
            <a:r>
              <a:rPr lang="en-US" dirty="0" smtClean="0"/>
              <a:t>Current lane-speed 10 Gb/s (same as 8 Gb/s, 14 Gb/s)</a:t>
            </a:r>
          </a:p>
          <a:p>
            <a:r>
              <a:rPr lang="en-US" dirty="0" smtClean="0"/>
              <a:t>Next lane-speed (coming soon and already available on high-end FPGAs) is 25 Gb/s (same as 16 Gb/s) </a:t>
            </a:r>
            <a:r>
              <a:rPr lang="en-US" dirty="0" smtClean="0">
                <a:sym typeface="Wingdings" pitchFamily="2" charset="2"/>
              </a:rPr>
              <a:t> should be safely established by 2017 </a:t>
            </a:r>
            <a:r>
              <a:rPr lang="en-US" sz="2600" dirty="0" smtClean="0">
                <a:sym typeface="Wingdings" pitchFamily="2" charset="2"/>
              </a:rPr>
              <a:t>(a hint for GBT v3 ?)</a:t>
            </a:r>
            <a:endParaRPr lang="en-US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fat-core event-builder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026" name="Picture 2" descr="D:\Profiles\niko\Dropbox\network_top\40GbE\eth-z9000-unidirectio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01" y="923780"/>
            <a:ext cx="8052181" cy="532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2540" y="1856095"/>
            <a:ext cx="1173708" cy="736979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About 1600 core ports</a:t>
            </a:r>
            <a:endParaRPr lang="en-GB" dirty="0" err="1" smtClean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>
            <a:off x="1399394" y="2593074"/>
            <a:ext cx="265633" cy="12283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9509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2AAC115-E37D-486E-87B4-6E3E34787B3F}" type="slidenum">
              <a:rPr lang="en-US"/>
              <a:pPr/>
              <a:t>4</a:t>
            </a:fld>
            <a:endParaRPr lang="en-US"/>
          </a:p>
        </p:txBody>
      </p:sp>
      <p:sp>
        <p:nvSpPr>
          <p:cNvPr id="103427" name="Rectangle 2"/>
          <p:cNvSpPr>
            <a:spLocks noGrp="1" noChangeArrowheads="1"/>
          </p:cNvSpPr>
          <p:nvPr>
            <p:ph type="title"/>
          </p:nvPr>
        </p:nvSpPr>
        <p:spPr>
          <a:xfrm>
            <a:off x="443868" y="109538"/>
            <a:ext cx="7963531" cy="990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The needle in the hay-stack: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pp</a:t>
            </a:r>
            <a:r>
              <a:rPr lang="en-US" sz="3600" dirty="0" smtClean="0"/>
              <a:t> Collisions at 14 </a:t>
            </a:r>
            <a:r>
              <a:rPr lang="en-US" sz="3600" dirty="0" err="1" smtClean="0"/>
              <a:t>TeV</a:t>
            </a:r>
            <a:r>
              <a:rPr lang="en-US" sz="3600" dirty="0" smtClean="0"/>
              <a:t> at 10</a:t>
            </a:r>
            <a:r>
              <a:rPr lang="en-US" sz="3600" baseline="30000" dirty="0" smtClean="0"/>
              <a:t>34</a:t>
            </a:r>
            <a:r>
              <a:rPr lang="en-US" sz="3600" dirty="0" smtClean="0"/>
              <a:t> cm</a:t>
            </a:r>
            <a:r>
              <a:rPr lang="en-US" sz="3600" baseline="30000" dirty="0" smtClean="0"/>
              <a:t>-2</a:t>
            </a:r>
            <a:r>
              <a:rPr lang="en-US" sz="3600" dirty="0" smtClean="0"/>
              <a:t>s</a:t>
            </a:r>
            <a:r>
              <a:rPr lang="en-US" sz="3600" baseline="30000" dirty="0" smtClean="0"/>
              <a:t>-1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163" y="1349996"/>
            <a:ext cx="207645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sym typeface="Symbol" pitchFamily="18" charset="2"/>
              </a:rPr>
              <a:t>(</a:t>
            </a:r>
            <a:r>
              <a:rPr lang="en-US" sz="2000" dirty="0" err="1" smtClean="0">
                <a:sym typeface="Symbol" pitchFamily="18" charset="2"/>
              </a:rPr>
              <a:t>pp</a:t>
            </a:r>
            <a:r>
              <a:rPr lang="en-US" sz="2000" dirty="0" smtClean="0">
                <a:sym typeface="Symbol" pitchFamily="18" charset="2"/>
              </a:rPr>
              <a:t>) = 70 </a:t>
            </a:r>
            <a:r>
              <a:rPr lang="en-US" sz="2000" dirty="0" err="1" smtClean="0">
                <a:sym typeface="Symbol" pitchFamily="18" charset="2"/>
              </a:rPr>
              <a:t>mb</a:t>
            </a:r>
            <a:r>
              <a:rPr lang="en-US" sz="2000" dirty="0" smtClean="0">
                <a:sym typeface="Symbol" pitchFamily="18" charset="2"/>
              </a:rPr>
              <a:t> --&gt; &gt;7 x 10</a:t>
            </a:r>
            <a:r>
              <a:rPr lang="en-US" sz="2000" baseline="30000" dirty="0" smtClean="0">
                <a:sym typeface="Symbol" pitchFamily="18" charset="2"/>
              </a:rPr>
              <a:t>8 </a:t>
            </a:r>
            <a:r>
              <a:rPr lang="en-US" sz="2000" dirty="0" smtClean="0">
                <a:sym typeface="Symbol" pitchFamily="18" charset="2"/>
              </a:rPr>
              <a:t>/s (!)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In ATLAS and CMS</a:t>
            </a:r>
            <a:r>
              <a:rPr lang="en-US" sz="2000" baseline="30000" dirty="0" smtClean="0"/>
              <a:t>*</a:t>
            </a:r>
            <a:r>
              <a:rPr lang="en-US" sz="2000" dirty="0" smtClean="0"/>
              <a:t> 20 – 30 </a:t>
            </a:r>
            <a:r>
              <a:rPr lang="en-US" sz="2000" dirty="0" smtClean="0">
                <a:solidFill>
                  <a:srgbClr val="FF0000"/>
                </a:solidFill>
              </a:rPr>
              <a:t>min bias</a:t>
            </a:r>
            <a:r>
              <a:rPr lang="en-US" sz="2000" dirty="0" smtClean="0"/>
              <a:t> events overlap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H</a:t>
            </a:r>
            <a:r>
              <a:rPr lang="en-US" sz="2000" dirty="0" smtClean="0">
                <a:sym typeface="Symbol" pitchFamily="18" charset="2"/>
              </a:rPr>
              <a:t>ZZ</a:t>
            </a:r>
            <a:br>
              <a:rPr lang="en-US" sz="2000" dirty="0" smtClean="0">
                <a:sym typeface="Symbol" pitchFamily="18" charset="2"/>
              </a:rPr>
            </a:br>
            <a:r>
              <a:rPr lang="en-US" sz="2000" dirty="0" smtClean="0">
                <a:sym typeface="Symbol" pitchFamily="18" charset="2"/>
              </a:rPr>
              <a:t>Z </a:t>
            </a:r>
            <a:r>
              <a:rPr lang="en-US" sz="2000" dirty="0" smtClean="0">
                <a:latin typeface="Symbol" pitchFamily="18" charset="2"/>
                <a:sym typeface="Symbol" pitchFamily="18" charset="2"/>
              </a:rPr>
              <a:t>mm</a:t>
            </a:r>
            <a:br>
              <a:rPr lang="en-US" sz="2000" dirty="0" smtClean="0">
                <a:latin typeface="Symbol" pitchFamily="18" charset="2"/>
                <a:sym typeface="Symbol" pitchFamily="18" charset="2"/>
              </a:rPr>
            </a:br>
            <a:r>
              <a:rPr lang="en-US" sz="2000" dirty="0" smtClean="0">
                <a:solidFill>
                  <a:srgbClr val="003399"/>
                </a:solidFill>
                <a:sym typeface="Symbol" pitchFamily="18" charset="2"/>
              </a:rPr>
              <a:t>H 4 </a:t>
            </a:r>
            <a:r>
              <a:rPr lang="en-US" sz="2000" dirty="0" err="1" smtClean="0">
                <a:solidFill>
                  <a:srgbClr val="003399"/>
                </a:solidFill>
                <a:sym typeface="Symbol" pitchFamily="18" charset="2"/>
              </a:rPr>
              <a:t>muons</a:t>
            </a:r>
            <a:r>
              <a:rPr lang="en-US" sz="2000" dirty="0" smtClean="0">
                <a:solidFill>
                  <a:srgbClr val="003399"/>
                </a:solidFill>
                <a:sym typeface="Symbol" pitchFamily="18" charset="2"/>
              </a:rPr>
              <a:t>:</a:t>
            </a:r>
            <a:br>
              <a:rPr lang="en-US" sz="2000" dirty="0" smtClean="0">
                <a:solidFill>
                  <a:srgbClr val="003399"/>
                </a:solidFill>
                <a:sym typeface="Symbol" pitchFamily="18" charset="2"/>
              </a:rPr>
            </a:br>
            <a:r>
              <a:rPr lang="en-US" sz="2000" dirty="0" smtClean="0">
                <a:solidFill>
                  <a:srgbClr val="003399"/>
                </a:solidFill>
                <a:sym typeface="Symbol" pitchFamily="18" charset="2"/>
              </a:rPr>
              <a:t>the cleanest</a:t>
            </a:r>
            <a:br>
              <a:rPr lang="en-US" sz="2000" dirty="0" smtClean="0">
                <a:solidFill>
                  <a:srgbClr val="003399"/>
                </a:solidFill>
                <a:sym typeface="Symbol" pitchFamily="18" charset="2"/>
              </a:rPr>
            </a:br>
            <a:r>
              <a:rPr lang="en-US" sz="2000" dirty="0" smtClean="0">
                <a:solidFill>
                  <a:srgbClr val="003399"/>
                </a:solidFill>
                <a:sym typeface="Symbol" pitchFamily="18" charset="2"/>
              </a:rPr>
              <a:t>(“golden”)</a:t>
            </a:r>
            <a:br>
              <a:rPr lang="en-US" sz="2000" dirty="0" smtClean="0">
                <a:solidFill>
                  <a:srgbClr val="003399"/>
                </a:solidFill>
                <a:sym typeface="Symbol" pitchFamily="18" charset="2"/>
              </a:rPr>
            </a:br>
            <a:r>
              <a:rPr lang="en-US" sz="2000" dirty="0" smtClean="0">
                <a:solidFill>
                  <a:srgbClr val="003399"/>
                </a:solidFill>
                <a:sym typeface="Symbol" pitchFamily="18" charset="2"/>
              </a:rPr>
              <a:t>signature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>
              <a:solidFill>
                <a:srgbClr val="003399"/>
              </a:solidFill>
              <a:sym typeface="Symbol" pitchFamily="18" charset="2"/>
            </a:endParaRPr>
          </a:p>
        </p:txBody>
      </p:sp>
      <p:pic>
        <p:nvPicPr>
          <p:cNvPr id="1761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5088" y="1219200"/>
            <a:ext cx="6453187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13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5088" y="3560763"/>
            <a:ext cx="6462712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4" name="Rectangle 6"/>
          <p:cNvSpPr>
            <a:spLocks noChangeArrowheads="1"/>
          </p:cNvSpPr>
          <p:nvPr/>
        </p:nvSpPr>
        <p:spPr bwMode="auto">
          <a:xfrm>
            <a:off x="3348038" y="4149725"/>
            <a:ext cx="4679950" cy="11874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kumimoji="1" lang="en-US" sz="2400" b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And this </a:t>
            </a:r>
          </a:p>
          <a:p>
            <a:pPr algn="ctr" eaLnBrk="0" hangingPunct="0"/>
            <a:r>
              <a:rPr kumimoji="1" lang="en-US" sz="2400" b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(not the H though…)</a:t>
            </a:r>
          </a:p>
          <a:p>
            <a:pPr algn="ctr" eaLnBrk="0" hangingPunct="0"/>
            <a:r>
              <a:rPr kumimoji="1" lang="en-US" sz="2400" b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repeats every 25 ns…</a:t>
            </a:r>
          </a:p>
        </p:txBody>
      </p:sp>
      <p:sp>
        <p:nvSpPr>
          <p:cNvPr id="103432" name="Text Box 7"/>
          <p:cNvSpPr txBox="1">
            <a:spLocks noChangeArrowheads="1"/>
          </p:cNvSpPr>
          <p:nvPr/>
        </p:nvSpPr>
        <p:spPr bwMode="auto">
          <a:xfrm>
            <a:off x="1839913" y="6082619"/>
            <a:ext cx="59455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aseline="30000" dirty="0">
                <a:latin typeface="Calibri"/>
                <a:cs typeface="Calibri"/>
              </a:rPr>
              <a:t>*)</a:t>
            </a:r>
            <a:r>
              <a:rPr lang="en-US" sz="1400" dirty="0" err="1">
                <a:latin typeface="Calibri"/>
                <a:cs typeface="Calibri"/>
              </a:rPr>
              <a:t>LHCb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@4x10</a:t>
            </a:r>
            <a:r>
              <a:rPr lang="en-US" sz="1400" b="1" baseline="30000" dirty="0" smtClean="0">
                <a:latin typeface="Calibri"/>
                <a:cs typeface="Calibri"/>
              </a:rPr>
              <a:t>33</a:t>
            </a:r>
            <a:r>
              <a:rPr lang="en-US" sz="1400" dirty="0" smtClean="0">
                <a:latin typeface="Calibri"/>
                <a:cs typeface="Calibri"/>
              </a:rPr>
              <a:t> </a:t>
            </a:r>
            <a:r>
              <a:rPr lang="en-US" sz="1400" dirty="0">
                <a:latin typeface="Calibri"/>
                <a:cs typeface="Calibri"/>
              </a:rPr>
              <a:t>cm</a:t>
            </a:r>
            <a:r>
              <a:rPr lang="en-US" sz="1400" baseline="30000" dirty="0">
                <a:latin typeface="Calibri"/>
                <a:cs typeface="Calibri"/>
              </a:rPr>
              <a:t>-2</a:t>
            </a:r>
            <a:r>
              <a:rPr lang="en-US" sz="1400" dirty="0">
                <a:latin typeface="Calibri"/>
                <a:cs typeface="Calibri"/>
              </a:rPr>
              <a:t>-1 isn’t much nicer and in Alice (</a:t>
            </a:r>
            <a:r>
              <a:rPr lang="en-US" sz="1400" dirty="0" err="1">
                <a:latin typeface="Calibri"/>
                <a:cs typeface="Calibri"/>
              </a:rPr>
              <a:t>PbPb</a:t>
            </a:r>
            <a:r>
              <a:rPr lang="en-US" sz="1400" dirty="0">
                <a:latin typeface="Calibri"/>
                <a:cs typeface="Calibri"/>
              </a:rPr>
              <a:t>) </a:t>
            </a:r>
            <a:r>
              <a:rPr lang="en-US" sz="1400" dirty="0" smtClean="0">
                <a:latin typeface="Calibri"/>
                <a:cs typeface="Calibri"/>
              </a:rPr>
              <a:t>is even more busy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03433" name="Footer Placeholder 9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Intro to Trigger/DAQ challenges at CERN  - N. Neufeld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9307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5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Neo Sans Intel Medium" pitchFamily="34" charset="0"/>
              </a:rPr>
              <a:t>Data Rates</a:t>
            </a:r>
            <a:endParaRPr lang="en-US" b="0" dirty="0">
              <a:latin typeface="Neo Sans Intel Medium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248" y="830030"/>
            <a:ext cx="5298415" cy="476726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Neo Sans Intel" pitchFamily="34" charset="0"/>
              </a:rPr>
              <a:t>Particle beams cross every </a:t>
            </a:r>
            <a:r>
              <a:rPr lang="en-US" sz="2400" dirty="0" smtClean="0">
                <a:latin typeface="Neo Sans Intel" pitchFamily="34" charset="0"/>
              </a:rPr>
              <a:t>25 ns </a:t>
            </a:r>
            <a:r>
              <a:rPr lang="en-US" sz="2400" dirty="0">
                <a:latin typeface="Neo Sans Intel" pitchFamily="34" charset="0"/>
              </a:rPr>
              <a:t>(</a:t>
            </a:r>
            <a:r>
              <a:rPr lang="en-US" sz="2400" dirty="0" smtClean="0">
                <a:latin typeface="Neo Sans Intel" pitchFamily="34" charset="0"/>
              </a:rPr>
              <a:t>40 MHz</a:t>
            </a:r>
            <a:r>
              <a:rPr lang="en-US" sz="2400" dirty="0">
                <a:latin typeface="Neo Sans Intel" pitchFamily="34" charset="0"/>
              </a:rPr>
              <a:t>)</a:t>
            </a:r>
          </a:p>
          <a:p>
            <a:pPr lvl="1"/>
            <a:r>
              <a:rPr lang="en-US" sz="2000" dirty="0">
                <a:latin typeface="Neo Sans Intel" pitchFamily="34" charset="0"/>
              </a:rPr>
              <a:t>Up to 25 particle collisions </a:t>
            </a:r>
            <a:br>
              <a:rPr lang="en-US" sz="2000" dirty="0">
                <a:latin typeface="Neo Sans Intel" pitchFamily="34" charset="0"/>
              </a:rPr>
            </a:br>
            <a:r>
              <a:rPr lang="en-US" sz="2000" dirty="0">
                <a:latin typeface="Neo Sans Intel" pitchFamily="34" charset="0"/>
              </a:rPr>
              <a:t>per beam crossing</a:t>
            </a:r>
          </a:p>
          <a:p>
            <a:pPr lvl="1"/>
            <a:r>
              <a:rPr lang="en-US" sz="2000" dirty="0">
                <a:latin typeface="Neo Sans Intel" pitchFamily="34" charset="0"/>
              </a:rPr>
              <a:t>Up to 10</a:t>
            </a:r>
            <a:r>
              <a:rPr lang="en-US" sz="2000" baseline="30000" dirty="0">
                <a:latin typeface="Neo Sans Intel" pitchFamily="34" charset="0"/>
              </a:rPr>
              <a:t>9</a:t>
            </a:r>
            <a:r>
              <a:rPr lang="en-US" sz="2000" dirty="0">
                <a:latin typeface="Neo Sans Intel" pitchFamily="34" charset="0"/>
              </a:rPr>
              <a:t> </a:t>
            </a:r>
            <a:r>
              <a:rPr lang="en-US" sz="2000" dirty="0" smtClean="0">
                <a:latin typeface="Neo Sans Intel" pitchFamily="34" charset="0"/>
              </a:rPr>
              <a:t>collisions </a:t>
            </a:r>
            <a:r>
              <a:rPr lang="en-US" sz="2000" dirty="0">
                <a:latin typeface="Neo Sans Intel" pitchFamily="34" charset="0"/>
              </a:rPr>
              <a:t/>
            </a:r>
            <a:br>
              <a:rPr lang="en-US" sz="2000" dirty="0">
                <a:latin typeface="Neo Sans Intel" pitchFamily="34" charset="0"/>
              </a:rPr>
            </a:br>
            <a:r>
              <a:rPr lang="en-US" sz="2000" dirty="0">
                <a:latin typeface="Neo Sans Intel" pitchFamily="34" charset="0"/>
              </a:rPr>
              <a:t>per second </a:t>
            </a:r>
          </a:p>
          <a:p>
            <a:r>
              <a:rPr lang="en-US" sz="2400" dirty="0" smtClean="0">
                <a:latin typeface="Neo Sans Intel" pitchFamily="34" charset="0"/>
              </a:rPr>
              <a:t>Basically 2 </a:t>
            </a:r>
            <a:r>
              <a:rPr lang="en-US" sz="2400" dirty="0">
                <a:latin typeface="Neo Sans Intel" pitchFamily="34" charset="0"/>
              </a:rPr>
              <a:t>event filter/trigger levels</a:t>
            </a:r>
          </a:p>
          <a:p>
            <a:pPr lvl="1"/>
            <a:r>
              <a:rPr lang="en-US" sz="2000" dirty="0">
                <a:latin typeface="Neo Sans Intel" pitchFamily="34" charset="0"/>
              </a:rPr>
              <a:t>Data processing starts at readout</a:t>
            </a:r>
            <a:endParaRPr lang="en-US" sz="1800" dirty="0">
              <a:latin typeface="Neo Sans Intel" pitchFamily="34" charset="0"/>
            </a:endParaRPr>
          </a:p>
          <a:p>
            <a:pPr lvl="1"/>
            <a:r>
              <a:rPr lang="en-US" sz="2000" dirty="0">
                <a:latin typeface="Neo Sans Intel" pitchFamily="34" charset="0"/>
              </a:rPr>
              <a:t>Reducing 10</a:t>
            </a:r>
            <a:r>
              <a:rPr lang="en-US" sz="2000" baseline="30000" dirty="0">
                <a:latin typeface="Neo Sans Intel" pitchFamily="34" charset="0"/>
              </a:rPr>
              <a:t>9</a:t>
            </a:r>
            <a:r>
              <a:rPr lang="en-US" sz="2000" dirty="0">
                <a:latin typeface="Neo Sans Intel" pitchFamily="34" charset="0"/>
              </a:rPr>
              <a:t> </a:t>
            </a:r>
            <a:r>
              <a:rPr lang="en-US" sz="2000" dirty="0" smtClean="0">
                <a:latin typeface="Neo Sans Intel" pitchFamily="34" charset="0"/>
              </a:rPr>
              <a:t>p-p collisions </a:t>
            </a:r>
            <a:r>
              <a:rPr lang="en-US" sz="2000" dirty="0">
                <a:latin typeface="Neo Sans Intel" pitchFamily="34" charset="0"/>
              </a:rPr>
              <a:t>per second</a:t>
            </a:r>
            <a:br>
              <a:rPr lang="en-US" sz="2000" dirty="0">
                <a:latin typeface="Neo Sans Intel" pitchFamily="34" charset="0"/>
              </a:rPr>
            </a:br>
            <a:r>
              <a:rPr lang="en-US" sz="2000" dirty="0">
                <a:latin typeface="Neo Sans Intel" pitchFamily="34" charset="0"/>
              </a:rPr>
              <a:t>to </a:t>
            </a:r>
            <a:r>
              <a:rPr lang="en-US" sz="2000" dirty="0" smtClean="0">
                <a:latin typeface="Neo Sans Intel" pitchFamily="34" charset="0"/>
              </a:rPr>
              <a:t>O(1000) </a:t>
            </a:r>
            <a:endParaRPr lang="en-US" sz="2000" dirty="0">
              <a:latin typeface="Neo Sans Intel" pitchFamily="34" charset="0"/>
            </a:endParaRPr>
          </a:p>
          <a:p>
            <a:r>
              <a:rPr lang="en-US" sz="2400" dirty="0">
                <a:latin typeface="Neo Sans Intel" pitchFamily="34" charset="0"/>
              </a:rPr>
              <a:t>Raw data to be stored permanently: </a:t>
            </a:r>
            <a:r>
              <a:rPr lang="en-US" sz="2400" dirty="0" smtClean="0">
                <a:latin typeface="Neo Sans Intel" pitchFamily="34" charset="0"/>
              </a:rPr>
              <a:t>&gt;15 PB/year </a:t>
            </a:r>
            <a:endParaRPr lang="en-US" sz="2400" dirty="0">
              <a:latin typeface="Neo Sans Intel" pitchFamily="34" charset="0"/>
            </a:endParaRP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Trigger/DAQ challenges at CERN  - N. Neufeld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05825" y="6553200"/>
            <a:ext cx="501650" cy="2587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4AF377-3FB9-47A3-97B4-ECD8F8073FB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340944"/>
              </p:ext>
            </p:extLst>
          </p:nvPr>
        </p:nvGraphicFramePr>
        <p:xfrm>
          <a:off x="55756" y="4964043"/>
          <a:ext cx="8976733" cy="1203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3258"/>
                <a:gridCol w="1911101"/>
                <a:gridCol w="1935119"/>
                <a:gridCol w="1857255"/>
              </a:tblGrid>
              <a:tr h="342900"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Neo Sans Intel Medium" pitchFamily="34" charset="0"/>
                          <a:cs typeface="Arial" pitchFamily="34" charset="0"/>
                        </a:rPr>
                        <a:t>Incoming data rate</a:t>
                      </a:r>
                      <a:endParaRPr lang="en-US" sz="1400" b="0" dirty="0">
                        <a:latin typeface="Neo Sans Intel Medium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Neo Sans Intel Medium" pitchFamily="34" charset="0"/>
                          <a:cs typeface="Arial" pitchFamily="34" charset="0"/>
                        </a:rPr>
                        <a:t>Outgoing data rate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Neo Sans Intel Medium" pitchFamily="34" charset="0"/>
                          <a:cs typeface="Arial" pitchFamily="34" charset="0"/>
                        </a:rPr>
                        <a:t>Reduction factor</a:t>
                      </a:r>
                      <a:endParaRPr lang="en-US" sz="1400" b="0" dirty="0">
                        <a:latin typeface="Neo Sans Intel Medium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Level1 Trigger (custom</a:t>
                      </a:r>
                      <a:r>
                        <a:rPr lang="en-US" sz="1400" baseline="0" dirty="0" smtClean="0">
                          <a:latin typeface="Neo Sans Intel" pitchFamily="34" charset="0"/>
                          <a:cs typeface="Arial" pitchFamily="34" charset="0"/>
                        </a:rPr>
                        <a:t> hardware)</a:t>
                      </a:r>
                      <a:endParaRPr lang="en-US" sz="14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 40000000  s</a:t>
                      </a:r>
                      <a:r>
                        <a:rPr lang="en-US" sz="1400" baseline="30000" dirty="0" smtClean="0">
                          <a:latin typeface="Neo Sans Intel" pitchFamily="34" charset="0"/>
                          <a:cs typeface="Arial" pitchFamily="34" charset="0"/>
                        </a:rPr>
                        <a:t>-1</a:t>
                      </a:r>
                      <a:endParaRPr lang="en-US" sz="1400" baseline="300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 10^5</a:t>
                      </a:r>
                      <a:r>
                        <a:rPr lang="en-US" sz="1400" baseline="0" dirty="0" smtClean="0">
                          <a:latin typeface="Neo Sans Intel" pitchFamily="34" charset="0"/>
                          <a:cs typeface="Arial" pitchFamily="34" charset="0"/>
                        </a:rPr>
                        <a:t> – 10^6 </a:t>
                      </a:r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s</a:t>
                      </a:r>
                      <a:r>
                        <a:rPr lang="en-US" sz="1400" baseline="30000" dirty="0" smtClean="0">
                          <a:latin typeface="Neo Sans Inte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    400-10,000</a:t>
                      </a:r>
                      <a:endParaRPr lang="en-US" sz="14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High Level</a:t>
                      </a:r>
                      <a:r>
                        <a:rPr lang="en-US" sz="1400" baseline="0" dirty="0" smtClean="0">
                          <a:latin typeface="Neo Sans Intel" pitchFamily="34" charset="0"/>
                          <a:cs typeface="Arial" pitchFamily="34" charset="0"/>
                        </a:rPr>
                        <a:t> Trigger (software on server farms)</a:t>
                      </a:r>
                      <a:endParaRPr lang="en-US" sz="14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 2000-1000000 s</a:t>
                      </a:r>
                      <a:r>
                        <a:rPr lang="en-US" sz="1400" baseline="30000" dirty="0" smtClean="0">
                          <a:latin typeface="Neo Sans Inte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 1000 </a:t>
                      </a:r>
                      <a:r>
                        <a:rPr lang="en-US" sz="1400" baseline="0" dirty="0" smtClean="0">
                          <a:latin typeface="Neo Sans Intel" pitchFamily="34" charset="0"/>
                          <a:cs typeface="Arial" pitchFamily="34" charset="0"/>
                        </a:rPr>
                        <a:t>-10000 </a:t>
                      </a:r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s</a:t>
                      </a:r>
                      <a:r>
                        <a:rPr lang="en-US" sz="1400" baseline="30000" dirty="0" smtClean="0">
                          <a:latin typeface="Neo Sans Intel" pitchFamily="34" charset="0"/>
                          <a:cs typeface="Arial" pitchFamily="34" charset="0"/>
                        </a:rPr>
                        <a:t>-1</a:t>
                      </a:r>
                      <a:endParaRPr lang="en-US" sz="14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    10-2000</a:t>
                      </a:r>
                      <a:endParaRPr lang="en-US" sz="14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012399"/>
              </p:ext>
            </p:extLst>
          </p:nvPr>
        </p:nvGraphicFramePr>
        <p:xfrm>
          <a:off x="5456663" y="1282390"/>
          <a:ext cx="3549805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5308"/>
                <a:gridCol w="1044497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Neo Sans Intel Medium" pitchFamily="34" charset="0"/>
                          <a:cs typeface="Arial" pitchFamily="34" charset="0"/>
                        </a:rPr>
                        <a:t>Physics Process</a:t>
                      </a:r>
                      <a:endParaRPr lang="en-US" sz="1200" b="0" dirty="0">
                        <a:latin typeface="Neo Sans Intel Medium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latin typeface="Neo Sans Intel Medium" pitchFamily="34" charset="0"/>
                          <a:cs typeface="Arial" pitchFamily="34" charset="0"/>
                        </a:rPr>
                        <a:t>Events</a:t>
                      </a:r>
                      <a:r>
                        <a:rPr lang="en-US" sz="1200" b="0" baseline="0" dirty="0" smtClean="0">
                          <a:latin typeface="Neo Sans Intel Medium" pitchFamily="34" charset="0"/>
                          <a:cs typeface="Arial" pitchFamily="34" charset="0"/>
                        </a:rPr>
                        <a:t>/s</a:t>
                      </a:r>
                      <a:endParaRPr lang="en-US" sz="1200" b="0" dirty="0">
                        <a:latin typeface="Neo Sans Intel Medium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Inelastic </a:t>
                      </a:r>
                      <a:r>
                        <a:rPr lang="en-US" sz="1200" baseline="0" dirty="0" smtClean="0">
                          <a:latin typeface="Neo Sans Intel" pitchFamily="34" charset="0"/>
                          <a:cs typeface="Arial" pitchFamily="34" charset="0"/>
                        </a:rPr>
                        <a:t>p-p scattering</a:t>
                      </a:r>
                      <a:endParaRPr lang="en-US" sz="12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  10</a:t>
                      </a:r>
                      <a:r>
                        <a:rPr lang="en-US" sz="1200" baseline="30000" dirty="0" smtClean="0">
                          <a:latin typeface="Neo Sans Intel" pitchFamily="34" charset="0"/>
                          <a:cs typeface="Arial" pitchFamily="34" charset="0"/>
                        </a:rPr>
                        <a:t>8</a:t>
                      </a:r>
                      <a:endParaRPr lang="en-US" sz="1200" baseline="300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b</a:t>
                      </a:r>
                      <a:r>
                        <a:rPr lang="en-US" sz="1400" i="1" spc="-150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 </a:t>
                      </a:r>
                      <a:endParaRPr lang="en-US" sz="1400" dirty="0">
                        <a:ln>
                          <a:solidFill>
                            <a:schemeClr val="tx1"/>
                          </a:solidFill>
                          <a:prstDash val="solid"/>
                        </a:ln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Neo Sans Inte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10</a:t>
                      </a:r>
                      <a:r>
                        <a:rPr lang="en-US" sz="1200" baseline="30000" dirty="0" smtClean="0">
                          <a:latin typeface="Neo Sans Intel" pitchFamily="34" charset="0"/>
                          <a:cs typeface="Arial" pitchFamily="34" charset="0"/>
                        </a:rPr>
                        <a:t>6</a:t>
                      </a:r>
                      <a:endParaRPr lang="en-US" sz="1200" baseline="300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W</a:t>
                      </a:r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→ </a:t>
                      </a: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e</a:t>
                      </a:r>
                      <a:r>
                        <a:rPr lang="el-GR" sz="1400" i="1" dirty="0" smtClean="0">
                          <a:latin typeface="OpenSymbol"/>
                          <a:ea typeface="OpenSymbol"/>
                          <a:cs typeface="Arial" pitchFamily="34" charset="0"/>
                        </a:rPr>
                        <a:t>υ</a:t>
                      </a:r>
                      <a:r>
                        <a:rPr lang="en-US" sz="1400" i="1" dirty="0" smtClean="0">
                          <a:latin typeface="Neo Sans Intel" pitchFamily="34" charset="0"/>
                          <a:ea typeface="OpenSymbol"/>
                          <a:cs typeface="Arial" pitchFamily="34" charset="0"/>
                        </a:rPr>
                        <a:t> ;</a:t>
                      </a:r>
                      <a:r>
                        <a:rPr lang="en-US" sz="1400" i="1" dirty="0" smtClean="0">
                          <a:latin typeface="Neo Sans Inte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W</a:t>
                      </a:r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→ </a:t>
                      </a: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µ</a:t>
                      </a:r>
                      <a:r>
                        <a:rPr lang="el-GR" sz="1400" i="1" dirty="0" smtClean="0">
                          <a:latin typeface="OpenSymbol"/>
                          <a:ea typeface="OpenSymbol"/>
                          <a:cs typeface="Arial" pitchFamily="34" charset="0"/>
                        </a:rPr>
                        <a:t>υ</a:t>
                      </a:r>
                      <a:r>
                        <a:rPr lang="en-US" sz="1400" i="1" dirty="0" smtClean="0">
                          <a:latin typeface="Neo Sans Intel" pitchFamily="34" charset="0"/>
                          <a:ea typeface="OpenSymbol"/>
                          <a:cs typeface="Arial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Neo Sans Intel" pitchFamily="34" charset="0"/>
                          <a:ea typeface="OpenSymbol"/>
                          <a:cs typeface="Arial" pitchFamily="34" charset="0"/>
                        </a:rPr>
                        <a:t>; </a:t>
                      </a: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W</a:t>
                      </a:r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→ </a:t>
                      </a:r>
                      <a:r>
                        <a:rPr lang="el-GR" sz="1400" i="1" dirty="0" smtClean="0">
                          <a:latin typeface="OpenSymbol"/>
                          <a:ea typeface="OpenSymbol"/>
                          <a:cs typeface="Arial" pitchFamily="34" charset="0"/>
                        </a:rPr>
                        <a:t>τυ</a:t>
                      </a:r>
                      <a:endParaRPr lang="en-US" sz="1400" i="1" dirty="0" smtClean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20</a:t>
                      </a:r>
                      <a:endParaRPr lang="en-US" sz="12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Z</a:t>
                      </a:r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→ </a:t>
                      </a:r>
                      <a:r>
                        <a:rPr lang="en-US" sz="1400" i="1" dirty="0" err="1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ee</a:t>
                      </a: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 </a:t>
                      </a:r>
                      <a:r>
                        <a:rPr lang="en-US" sz="1400" i="1" dirty="0" smtClean="0">
                          <a:latin typeface="Neo Sans Intel" pitchFamily="34" charset="0"/>
                          <a:cs typeface="Arial" pitchFamily="34" charset="0"/>
                        </a:rPr>
                        <a:t>; </a:t>
                      </a: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Z</a:t>
                      </a:r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→ </a:t>
                      </a: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µµ </a:t>
                      </a:r>
                      <a:r>
                        <a:rPr lang="en-US" sz="1400" i="1" dirty="0" smtClean="0">
                          <a:latin typeface="Neo Sans Intel" pitchFamily="34" charset="0"/>
                          <a:cs typeface="Arial" pitchFamily="34" charset="0"/>
                        </a:rPr>
                        <a:t>; </a:t>
                      </a: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Z</a:t>
                      </a:r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→ </a:t>
                      </a:r>
                      <a:r>
                        <a:rPr lang="el-GR" sz="1400" i="1" dirty="0" smtClean="0">
                          <a:latin typeface="OpenSymbol"/>
                          <a:ea typeface="OpenSymbol"/>
                          <a:cs typeface="Arial" pitchFamily="34" charset="0"/>
                        </a:rPr>
                        <a:t>ττ</a:t>
                      </a:r>
                      <a:endParaRPr lang="en-US" sz="1400" dirty="0" smtClean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 2</a:t>
                      </a:r>
                      <a:r>
                        <a:rPr lang="en-US" sz="1400" dirty="0" smtClean="0">
                          <a:latin typeface="Neo Sans Intel" pitchFamily="34" charset="0"/>
                          <a:cs typeface="Arial" pitchFamily="34" charset="0"/>
                        </a:rPr>
                        <a:t> </a:t>
                      </a:r>
                      <a:endParaRPr lang="en-US" sz="14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t</a:t>
                      </a:r>
                      <a:r>
                        <a:rPr lang="en-US" sz="1400" i="1" spc="-150" dirty="0" smtClean="0">
                          <a:latin typeface="Neo Sans Intel" pitchFamily="34" charset="0"/>
                          <a:ea typeface="Cambria Math" pitchFamily="18" charset="0"/>
                          <a:cs typeface="Arial" pitchFamily="34" charset="0"/>
                        </a:rPr>
                        <a:t> </a:t>
                      </a:r>
                      <a:endParaRPr lang="en-US" sz="1400" dirty="0" smtClean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 1</a:t>
                      </a:r>
                      <a:endParaRPr lang="en-US" sz="12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Higgs boson </a:t>
                      </a:r>
                      <a:r>
                        <a:rPr lang="en-US" sz="1000" dirty="0" smtClean="0">
                          <a:latin typeface="Neo Sans Intel" pitchFamily="34" charset="0"/>
                          <a:cs typeface="Arial" pitchFamily="34" charset="0"/>
                        </a:rPr>
                        <a:t>(all;</a:t>
                      </a:r>
                      <a:r>
                        <a:rPr lang="en-US" sz="1000" baseline="0" dirty="0" smtClean="0">
                          <a:latin typeface="Neo Sans Inte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dirty="0" err="1" smtClean="0">
                          <a:latin typeface="Neo Sans Intel" pitchFamily="34" charset="0"/>
                          <a:cs typeface="Arial" pitchFamily="34" charset="0"/>
                        </a:rPr>
                        <a:t>m</a:t>
                      </a:r>
                      <a:r>
                        <a:rPr lang="en-US" sz="1000" i="1" baseline="-25000" dirty="0" err="1" smtClean="0">
                          <a:latin typeface="Neo Sans Intel" pitchFamily="34" charset="0"/>
                          <a:cs typeface="Arial" pitchFamily="34" charset="0"/>
                        </a:rPr>
                        <a:t>H</a:t>
                      </a:r>
                      <a:r>
                        <a:rPr lang="en-US" sz="1000" dirty="0" smtClean="0">
                          <a:latin typeface="Neo Sans Intel" pitchFamily="34" charset="0"/>
                          <a:cs typeface="Arial" pitchFamily="34" charset="0"/>
                        </a:rPr>
                        <a:t> = 120GeV)</a:t>
                      </a:r>
                      <a:r>
                        <a:rPr lang="en-US" sz="1100" dirty="0" smtClean="0">
                          <a:latin typeface="Neo Sans Intel" pitchFamily="34" charset="0"/>
                          <a:cs typeface="Arial" pitchFamily="34" charset="0"/>
                        </a:rPr>
                        <a:t> </a:t>
                      </a:r>
                      <a:endParaRPr lang="en-US" sz="11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Neo Sans Intel" pitchFamily="34" charset="0"/>
                          <a:cs typeface="Arial" pitchFamily="34" charset="0"/>
                        </a:rPr>
                        <a:t> 0.04</a:t>
                      </a:r>
                      <a:endParaRPr lang="en-US" sz="12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Higgs boson </a:t>
                      </a:r>
                      <a:r>
                        <a:rPr lang="en-US" sz="1000" dirty="0" smtClean="0">
                          <a:latin typeface="Neo Sans Intel" pitchFamily="34" charset="0"/>
                          <a:cs typeface="Arial" pitchFamily="34" charset="0"/>
                        </a:rPr>
                        <a:t>(simple signatures)</a:t>
                      </a:r>
                      <a:endParaRPr lang="en-US" sz="11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0.0003</a:t>
                      </a:r>
                      <a:endParaRPr lang="en-US" sz="12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Black</a:t>
                      </a:r>
                      <a:r>
                        <a:rPr lang="en-US" sz="1200" baseline="0" dirty="0" smtClean="0">
                          <a:latin typeface="Neo Sans Intel" pitchFamily="34" charset="0"/>
                          <a:cs typeface="Arial" pitchFamily="34" charset="0"/>
                        </a:rPr>
                        <a:t> Hole </a:t>
                      </a:r>
                      <a:r>
                        <a:rPr lang="en-US" sz="1000" baseline="0" dirty="0" smtClean="0">
                          <a:latin typeface="Neo Sans Intel" pitchFamily="34" charset="0"/>
                          <a:cs typeface="Arial" pitchFamily="34" charset="0"/>
                        </a:rPr>
                        <a:t>(certain properties)</a:t>
                      </a:r>
                      <a:endParaRPr lang="en-US" sz="10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Neo Sans Intel" pitchFamily="34" charset="0"/>
                          <a:cs typeface="Arial" pitchFamily="34" charset="0"/>
                        </a:rPr>
                        <a:t>0.0001</a:t>
                      </a:r>
                      <a:endParaRPr lang="en-US" sz="1200" dirty="0">
                        <a:latin typeface="Neo Sans Inte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42649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Screen shot 2011-09-18 at 8.05.36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100" y="764704"/>
            <a:ext cx="7822506" cy="5498875"/>
          </a:xfrm>
          <a:prstGeom prst="rect">
            <a:avLst/>
          </a:prstGeom>
          <a:solidFill>
            <a:srgbClr val="002060">
              <a:alpha val="60000"/>
            </a:srgbClr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31556"/>
            <a:ext cx="8382000" cy="664797"/>
          </a:xfrm>
        </p:spPr>
        <p:txBody>
          <a:bodyPr/>
          <a:lstStyle/>
          <a:p>
            <a:r>
              <a:rPr lang="en-US" dirty="0" smtClean="0"/>
              <a:t>LHC planning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Trigger/DAQ challenges at CERN  - N. Neufeld</a:t>
            </a:r>
            <a:endParaRPr lang="en-GB" sz="12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B4A213-182E-4865-9052-6E7FBF0972B9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724782" y="4221088"/>
            <a:ext cx="1847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Long Shutdown 2 (LS2)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08104" y="5157192"/>
            <a:ext cx="2649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+mn-lt"/>
              </a:rPr>
              <a:t>CMS &amp; ATLAS track-trigger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99634" y="4149080"/>
            <a:ext cx="2676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+mn-lt"/>
              </a:rPr>
              <a:t>ALICE continuous read-out</a:t>
            </a:r>
          </a:p>
          <a:p>
            <a:r>
              <a:rPr lang="en-US" sz="1800" dirty="0" err="1" smtClean="0">
                <a:solidFill>
                  <a:schemeClr val="bg1"/>
                </a:solidFill>
                <a:latin typeface="+mn-lt"/>
              </a:rPr>
              <a:t>LHCb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40 MHz read-out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4959" y="2276872"/>
            <a:ext cx="3559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CMS: 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</a:rPr>
              <a:t>Myrinet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sym typeface="Wingdings"/>
              </a:rPr>
              <a:t>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</a:rPr>
              <a:t>InfiniBand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 / Ethernet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ATLAS: Merge L2 and</a:t>
            </a:r>
            <a:br>
              <a:rPr lang="en-US" sz="1800" dirty="0" smtClean="0">
                <a:solidFill>
                  <a:srgbClr val="000000"/>
                </a:solidFill>
                <a:latin typeface="+mn-lt"/>
              </a:rPr>
            </a:b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</a:rPr>
              <a:t>EventCollection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 infrastructures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76008" y="6706970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endParaRPr lang="en-US" dirty="0" err="1" smtClean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62116" y="6669983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endParaRPr lang="en-US" dirty="0" err="1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82208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DAQs in numbers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4482795"/>
              </p:ext>
            </p:extLst>
          </p:nvPr>
        </p:nvGraphicFramePr>
        <p:xfrm>
          <a:off x="381000" y="1310185"/>
          <a:ext cx="8164286" cy="292357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29925"/>
                <a:gridCol w="2113960"/>
                <a:gridCol w="1482972"/>
                <a:gridCol w="2431143"/>
                <a:gridCol w="1306286"/>
              </a:tblGrid>
              <a:tr h="1062905">
                <a:tc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Event-size [kB]</a:t>
                      </a:r>
                      <a:endParaRPr lang="en-US" sz="2400" b="0" i="0" u="none" strike="noStrike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 Rate of</a:t>
                      </a:r>
                      <a:r>
                        <a:rPr lang="en-US" sz="2400" u="none" strike="noStrike" baseline="0" dirty="0" smtClean="0">
                          <a:latin typeface="+mj-lt"/>
                        </a:rPr>
                        <a:t> events into HLT</a:t>
                      </a:r>
                      <a:r>
                        <a:rPr lang="en-US" sz="2400" u="none" strike="noStrike" dirty="0" smtClean="0">
                          <a:latin typeface="+mj-lt"/>
                        </a:rPr>
                        <a:t> [kHz]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HLT bandwidth </a:t>
                      </a:r>
                      <a:br>
                        <a:rPr lang="en-US" sz="2400" u="none" strike="noStrike" dirty="0" smtClean="0">
                          <a:latin typeface="+mj-lt"/>
                        </a:rPr>
                      </a:br>
                      <a:r>
                        <a:rPr lang="en-US" sz="2400" u="none" strike="noStrike" dirty="0" smtClean="0">
                          <a:latin typeface="+mj-lt"/>
                        </a:rPr>
                        <a:t>[Gb/s]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Year [CE]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6887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latin typeface="+mj-lt"/>
                        </a:rPr>
                        <a:t>ALICE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20000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50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8000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latin typeface="+mj-lt"/>
                        </a:rPr>
                        <a:t>2019</a:t>
                      </a:r>
                      <a:endParaRPr lang="en-US" sz="24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2889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latin typeface="+mj-lt"/>
                        </a:rPr>
                        <a:t>ATLAS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latin typeface="+mj-lt"/>
                        </a:rPr>
                        <a:t>4000</a:t>
                      </a:r>
                      <a:endParaRPr lang="en-US" sz="24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200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6400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2022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9779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latin typeface="+mj-lt"/>
                        </a:rPr>
                        <a:t>CMS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2000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latin typeface="+mj-lt"/>
                        </a:rPr>
                        <a:t>200</a:t>
                      </a:r>
                      <a:endParaRPr lang="en-US" sz="24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3200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latin typeface="+mj-lt"/>
                        </a:rPr>
                        <a:t>2022</a:t>
                      </a:r>
                      <a:endParaRPr lang="en-US" sz="24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2120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latin typeface="+mj-lt"/>
                        </a:rPr>
                        <a:t>LHCb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100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40000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latin typeface="+mj-lt"/>
                        </a:rPr>
                        <a:t>32000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latin typeface="+mj-lt"/>
                        </a:rPr>
                        <a:t>2019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Intro to Trigger/DAQ challenges at CERN  - N.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00752" y="4932107"/>
            <a:ext cx="7227248" cy="1214651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It’s a good time to do DAQ</a:t>
            </a:r>
          </a:p>
          <a:p>
            <a:r>
              <a:rPr lang="en-US" dirty="0" smtClean="0">
                <a:latin typeface="+mn-lt"/>
              </a:rPr>
              <a:t>CMS and ATLAS numbers are growing as we speak…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319960" y="3711025"/>
            <a:ext cx="6127167" cy="1727082"/>
            <a:chOff x="1319960" y="3711025"/>
            <a:chExt cx="6127167" cy="1727082"/>
          </a:xfrm>
        </p:grpSpPr>
        <p:sp>
          <p:nvSpPr>
            <p:cNvPr id="3" name="TextBox 2"/>
            <p:cNvSpPr txBox="1"/>
            <p:nvPr/>
          </p:nvSpPr>
          <p:spPr>
            <a:xfrm>
              <a:off x="1319960" y="4523707"/>
              <a:ext cx="6127167" cy="914400"/>
            </a:xfrm>
            <a:prstGeom prst="rect">
              <a:avLst/>
            </a:prstGeom>
            <a:noFill/>
          </p:spPr>
          <p:txBody>
            <a:bodyPr wrap="none" rtlCol="0">
              <a:normAutofit/>
            </a:bodyPr>
            <a:lstStyle/>
            <a:p>
              <a:r>
                <a:rPr lang="en-US" sz="2000" dirty="0" smtClean="0">
                  <a:latin typeface="Neo Sans Intel" pitchFamily="34" charset="0"/>
                </a:rPr>
                <a:t>40000 kHz == collision rate </a:t>
              </a:r>
              <a:br>
                <a:rPr lang="en-US" sz="2000" dirty="0" smtClean="0">
                  <a:latin typeface="Neo Sans Intel" pitchFamily="34" charset="0"/>
                </a:rPr>
              </a:br>
              <a:r>
                <a:rPr lang="en-US" sz="2000" dirty="0" smtClean="0">
                  <a:latin typeface="Neo Sans Intel" pitchFamily="34" charset="0"/>
                  <a:sym typeface="Wingdings"/>
                </a:rPr>
                <a:t> </a:t>
              </a:r>
              <a:r>
                <a:rPr lang="en-US" sz="2000" i="1" dirty="0" smtClean="0">
                  <a:solidFill>
                    <a:srgbClr val="FFFF00"/>
                  </a:solidFill>
                  <a:latin typeface="Neo Sans Intel" pitchFamily="34" charset="0"/>
                  <a:sym typeface="Wingdings"/>
                </a:rPr>
                <a:t>LHCb abandons Level 1 for an all-software trigger</a:t>
              </a:r>
              <a:endParaRPr lang="en-US" sz="2000" i="1" dirty="0" smtClean="0">
                <a:solidFill>
                  <a:srgbClr val="FFFF00"/>
                </a:solidFill>
                <a:latin typeface="Neo Sans Intel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3923579" y="3711025"/>
              <a:ext cx="1016000" cy="702753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300" dirty="0" smtClean="0"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Challenge #1 </a:t>
            </a:r>
            <a:br>
              <a:rPr lang="en-US" dirty="0" smtClean="0"/>
            </a:br>
            <a:r>
              <a:rPr lang="en-US" dirty="0" smtClean="0"/>
              <a:t>The first level trigger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2181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latin typeface="Neo Sans Intel Medium" pitchFamily="34" charset="0"/>
              </a:rPr>
              <a:t>Level 1 Trigger</a:t>
            </a:r>
            <a:endParaRPr lang="en-US" b="0" dirty="0">
              <a:latin typeface="Neo Sans Intel Medium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632" y="962252"/>
            <a:ext cx="8500176" cy="5189166"/>
          </a:xfrm>
        </p:spPr>
        <p:txBody>
          <a:bodyPr/>
          <a:lstStyle/>
          <a:p>
            <a:r>
              <a:rPr lang="en-US" sz="2800" dirty="0">
                <a:latin typeface="Neo Sans Intel" pitchFamily="34" charset="0"/>
              </a:rPr>
              <a:t>The Level 1 Trigger is implemented in hardware: FPGAs and </a:t>
            </a:r>
            <a:r>
              <a:rPr lang="en-US" sz="2800" dirty="0" smtClean="0">
                <a:latin typeface="Neo Sans Intel" pitchFamily="34" charset="0"/>
              </a:rPr>
              <a:t>ASICs </a:t>
            </a:r>
            <a:r>
              <a:rPr lang="en-US" sz="2800" dirty="0" smtClean="0">
                <a:latin typeface="Neo Sans Intel" pitchFamily="34" charset="0"/>
                <a:sym typeface="Wingdings"/>
              </a:rPr>
              <a:t> difficult / expensive to upgrade or change, maintenance by experts only</a:t>
            </a:r>
            <a:endParaRPr lang="en-US" sz="2800" dirty="0">
              <a:latin typeface="Neo Sans Intel" pitchFamily="34" charset="0"/>
            </a:endParaRPr>
          </a:p>
          <a:p>
            <a:r>
              <a:rPr lang="en-US" sz="2800" dirty="0">
                <a:latin typeface="Neo Sans Intel" pitchFamily="34" charset="0"/>
              </a:rPr>
              <a:t>Decision time: </a:t>
            </a:r>
            <a:r>
              <a:rPr lang="en-US" sz="2800" dirty="0" smtClean="0">
                <a:latin typeface="Neo Sans Intel" pitchFamily="34" charset="0"/>
              </a:rPr>
              <a:t>~ a small number of microseconds</a:t>
            </a:r>
            <a:endParaRPr lang="en-US" sz="2800" dirty="0">
              <a:latin typeface="Neo Sans Intel" pitchFamily="34" charset="0"/>
            </a:endParaRPr>
          </a:p>
          <a:p>
            <a:r>
              <a:rPr lang="en-US" sz="2800" dirty="0" smtClean="0">
                <a:latin typeface="Neo Sans Intel" pitchFamily="34" charset="0"/>
              </a:rPr>
              <a:t>It uses simple, hardware-friendly signatures </a:t>
            </a:r>
            <a:r>
              <a:rPr lang="en-US" sz="2800" dirty="0" smtClean="0">
                <a:latin typeface="Neo Sans Intel" pitchFamily="34" charset="0"/>
                <a:sym typeface="Wingdings"/>
              </a:rPr>
              <a:t> looses interesting collisions</a:t>
            </a:r>
            <a:endParaRPr lang="en-US" sz="2800" dirty="0">
              <a:latin typeface="Neo Sans Intel" pitchFamily="34" charset="0"/>
            </a:endParaRPr>
          </a:p>
          <a:p>
            <a:r>
              <a:rPr lang="en-US" sz="2800" dirty="0">
                <a:latin typeface="Neo Sans Intel" pitchFamily="34" charset="0"/>
              </a:rPr>
              <a:t>Each sub-detector has its own solution, only the uplink is </a:t>
            </a:r>
            <a:r>
              <a:rPr lang="en-US" sz="2800" dirty="0" smtClean="0">
                <a:latin typeface="Neo Sans Intel" pitchFamily="34" charset="0"/>
              </a:rPr>
              <a:t>standardized </a:t>
            </a:r>
            <a:r>
              <a:rPr lang="en-US" sz="2800" dirty="0" smtClean="0">
                <a:latin typeface="Neo Sans Intel" pitchFamily="34" charset="0"/>
                <a:sym typeface="Wingdings"/>
              </a:rPr>
              <a:t> </a:t>
            </a:r>
            <a:endParaRPr lang="en-US" sz="2800" dirty="0">
              <a:latin typeface="Neo Sans Inte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Trigger/DAQ challenges at CERN  - N. Neufeld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05825" y="6553200"/>
            <a:ext cx="501650" cy="2587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4AF377-3FB9-47A3-97B4-ECD8F8073FB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2575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nline-new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square" rtlCol="0">
        <a:normAutofit/>
      </a:bodyPr>
      <a:lstStyle>
        <a:defPPr>
          <a:defRPr sz="2000" dirty="0" smtClean="0">
            <a:latin typeface="Neo Sans Inte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online-new.potx</Template>
  <TotalTime>2821</TotalTime>
  <Words>2670</Words>
  <Application>Microsoft Macintosh PowerPoint</Application>
  <PresentationFormat>On-screen Show (4:3)</PresentationFormat>
  <Paragraphs>373</Paragraphs>
  <Slides>33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online-new</vt:lpstr>
      <vt:lpstr>Introduction to Trigger/DAQ challenges at CERN</vt:lpstr>
      <vt:lpstr>The LHC Experiments today</vt:lpstr>
      <vt:lpstr>What do Events Look Like?</vt:lpstr>
      <vt:lpstr>The needle in the hay-stack:  pp Collisions at 14 TeV at 1034 cm-2s-1</vt:lpstr>
      <vt:lpstr>Data Rates</vt:lpstr>
      <vt:lpstr>LHC planning</vt:lpstr>
      <vt:lpstr>Future DAQs in numbers</vt:lpstr>
      <vt:lpstr>Challenge #1  The first level trigger</vt:lpstr>
      <vt:lpstr>Level 1 Trigger</vt:lpstr>
      <vt:lpstr>A Track-Trigger at 40 MHz 2020++</vt:lpstr>
      <vt:lpstr>Level 1 challenge</vt:lpstr>
      <vt:lpstr>Challenge #2 Data Acquisition </vt:lpstr>
      <vt:lpstr>Data Acquisition (generic example)</vt:lpstr>
      <vt:lpstr> Key Figures – Example LHCb</vt:lpstr>
      <vt:lpstr>Design principles</vt:lpstr>
      <vt:lpstr>The evolution of NICs</vt:lpstr>
      <vt:lpstr>A realistic DAQ / HLT for LHC</vt:lpstr>
      <vt:lpstr>Keep an eye on the fringe </vt:lpstr>
      <vt:lpstr>DAQ challenge</vt:lpstr>
      <vt:lpstr>Challenge #3 High Level Trigger</vt:lpstr>
      <vt:lpstr>High Level Trigger: Key Figures </vt:lpstr>
      <vt:lpstr>Online Trigger Farms at the end of Run 1 </vt:lpstr>
      <vt:lpstr>HLT needs for the future: 2018+</vt:lpstr>
      <vt:lpstr>Coprocessors and all that</vt:lpstr>
      <vt:lpstr>High Level Trigger compared to HPC</vt:lpstr>
      <vt:lpstr>High Level Trigger challenge</vt:lpstr>
      <vt:lpstr>Summary</vt:lpstr>
      <vt:lpstr>More material</vt:lpstr>
      <vt:lpstr>Challenge 4: I/O on x86 servers</vt:lpstr>
      <vt:lpstr>The evolution of PCs</vt:lpstr>
      <vt:lpstr>Keep distances short</vt:lpstr>
      <vt:lpstr>The evolution of lane-speed</vt:lpstr>
      <vt:lpstr>Classical fat-core event-builder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 Neufeld</dc:creator>
  <cp:lastModifiedBy>Niko Neufeld</cp:lastModifiedBy>
  <cp:revision>131</cp:revision>
  <dcterms:created xsi:type="dcterms:W3CDTF">2013-03-06T11:11:33Z</dcterms:created>
  <dcterms:modified xsi:type="dcterms:W3CDTF">2013-07-09T10:31:38Z</dcterms:modified>
</cp:coreProperties>
</file>