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7" r:id="rId2"/>
  </p:sldMasterIdLst>
  <p:notesMasterIdLst>
    <p:notesMasterId r:id="rId11"/>
  </p:notesMasterIdLst>
  <p:handoutMasterIdLst>
    <p:handoutMasterId r:id="rId12"/>
  </p:handoutMasterIdLst>
  <p:sldIdLst>
    <p:sldId id="256" r:id="rId3"/>
    <p:sldId id="300" r:id="rId4"/>
    <p:sldId id="279" r:id="rId5"/>
    <p:sldId id="266" r:id="rId6"/>
    <p:sldId id="299" r:id="rId7"/>
    <p:sldId id="298" r:id="rId8"/>
    <p:sldId id="301" r:id="rId9"/>
    <p:sldId id="302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1" d="100"/>
          <a:sy n="121" d="100"/>
        </p:scale>
        <p:origin x="-104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BF51A-BC35-F14E-BC66-FF522DAE7937}" type="datetimeFigureOut">
              <a:rPr lang="en-US" smtClean="0"/>
              <a:pPr/>
              <a:t>7/10/13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8DE46-4624-4440-95B4-A20D3BEE64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870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A9EF2-06C6-404E-B093-3ABF8D61EF37}" type="datetimeFigureOut">
              <a:rPr lang="en-US" smtClean="0"/>
              <a:pPr/>
              <a:t>7/10/13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04DEE-ABF8-FD4A-987E-DF578A7DEA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11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rm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185" y="6356350"/>
            <a:ext cx="2133600" cy="365125"/>
          </a:xfrm>
        </p:spPr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>
            <a:normAutofit/>
          </a:bodyPr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>
            <a:normAutofit/>
          </a:bodyPr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3622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8005-B806-D242-93AD-1FE82FD6A6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1" r:id="rId5"/>
    <p:sldLayoutId id="2147483682" r:id="rId6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9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6A948005-B806-D242-93AD-1FE82FD6A6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ransition xmlns:p14="http://schemas.microsoft.com/office/powerpoint/2010/main">
    <p:fade/>
  </p:transition>
  <p:hf hd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LHCb Trigger and DAQ </a:t>
            </a:r>
            <a:r>
              <a:rPr lang="en-US" dirty="0" smtClean="0"/>
              <a:t>in view of upcoming Intel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Niko Neufeld, CERN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78599" y="5158854"/>
            <a:ext cx="7533564" cy="914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dirty="0" smtClean="0">
                <a:latin typeface="+mn-lt"/>
              </a:rPr>
              <a:t>Intel/CERN Big Data workshop, Jul 10</a:t>
            </a:r>
            <a:r>
              <a:rPr lang="en-US" baseline="30000" dirty="0" smtClean="0">
                <a:latin typeface="+mn-lt"/>
              </a:rPr>
              <a:t>th</a:t>
            </a:r>
            <a:r>
              <a:rPr lang="en-US" dirty="0" smtClean="0">
                <a:latin typeface="+mn-lt"/>
              </a:rPr>
              <a:t> 2013</a:t>
            </a:r>
            <a:endParaRPr lang="en-US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732734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slides are an abridged and somewhat re-interpreted version of a summary of the LHCb upgrade Trigger and DAQ given in May 2013</a:t>
            </a:r>
          </a:p>
          <a:p>
            <a:r>
              <a:rPr lang="en-US" dirty="0" smtClean="0"/>
              <a:t>Apologies for the poor (graphical) quality of the slides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52129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Introduction – 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509000" cy="4610554"/>
          </a:xfrm>
        </p:spPr>
        <p:txBody>
          <a:bodyPr>
            <a:normAutofit/>
          </a:bodyPr>
          <a:lstStyle/>
          <a:p>
            <a:r>
              <a:rPr lang="en-US" dirty="0" smtClean="0"/>
              <a:t>As of 2019 the </a:t>
            </a:r>
            <a:r>
              <a:rPr lang="en-US" dirty="0" smtClean="0"/>
              <a:t>total amount of data </a:t>
            </a:r>
            <a:r>
              <a:rPr lang="en-US" dirty="0" smtClean="0"/>
              <a:t>from the detector</a:t>
            </a:r>
            <a:r>
              <a:rPr lang="en-US" dirty="0" smtClean="0"/>
              <a:t> will be </a:t>
            </a:r>
            <a:r>
              <a:rPr lang="en-US" dirty="0" smtClean="0"/>
              <a:t>== 38400 </a:t>
            </a:r>
            <a:r>
              <a:rPr lang="en-US" dirty="0" err="1" smtClean="0"/>
              <a:t>Gbit</a:t>
            </a:r>
            <a:r>
              <a:rPr lang="en-US" dirty="0" smtClean="0"/>
              <a:t>/s == 4.8 TB/s </a:t>
            </a:r>
            <a:endParaRPr lang="en-US" dirty="0"/>
          </a:p>
          <a:p>
            <a:r>
              <a:rPr lang="en-US" dirty="0" smtClean="0"/>
              <a:t>These </a:t>
            </a:r>
            <a:r>
              <a:rPr lang="en-US" dirty="0" smtClean="0"/>
              <a:t>data needs to be collected and </a:t>
            </a:r>
            <a:r>
              <a:rPr lang="en-US" dirty="0" smtClean="0"/>
              <a:t>filtered</a:t>
            </a:r>
          </a:p>
          <a:p>
            <a:r>
              <a:rPr lang="en-US" dirty="0" smtClean="0"/>
              <a:t>A hardware trigger (Low Level Trigger) should reduce the rate to something we can afford in terms of CPU power</a:t>
            </a:r>
            <a:endParaRPr lang="en-US" dirty="0" smtClean="0"/>
          </a:p>
          <a:p>
            <a:r>
              <a:rPr lang="en-US" dirty="0" smtClean="0"/>
              <a:t>The proposed system should be reliable, operated for 10 years by a small crew, scalable and as cost-effective as possible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pcie-ib-eth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" r="-249"/>
          <a:stretch/>
        </p:blipFill>
        <p:spPr>
          <a:xfrm>
            <a:off x="929529" y="1204621"/>
            <a:ext cx="7244510" cy="49147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Uniform event-builder network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4268" y="3747168"/>
            <a:ext cx="2092454" cy="505644"/>
          </a:xfrm>
          <a:prstGeom prst="rect">
            <a:avLst/>
          </a:prstGeom>
          <a:noFill/>
        </p:spPr>
        <p:txBody>
          <a:bodyPr wrap="square" rtlCol="0">
            <a:normAutofit fontScale="700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10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GbE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Wingdings"/>
              </a:rPr>
              <a:t>Storm Lake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583140" y="4252812"/>
            <a:ext cx="641445" cy="22365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37230" y="1153236"/>
            <a:ext cx="1569492" cy="83251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FDR </a:t>
            </a:r>
            <a:r>
              <a:rPr lang="en-US" dirty="0" smtClean="0">
                <a:solidFill>
                  <a:schemeClr val="bg1"/>
                </a:solidFill>
                <a:latin typeface="+mn-lt"/>
                <a:sym typeface="Wingdings"/>
              </a:rPr>
              <a:t> Storm Lake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787857" y="1985749"/>
            <a:ext cx="1336343" cy="22598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8230" y="2099254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dirty="0" err="1" smtClean="0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0693" y="1644620"/>
            <a:ext cx="740614" cy="682258"/>
          </a:xfrm>
          <a:prstGeom prst="rect">
            <a:avLst/>
          </a:prstGeom>
          <a:noFill/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" pitchFamily="34" charset="0"/>
              </a:rPr>
              <a:t>LLT</a:t>
            </a:r>
            <a:endParaRPr lang="en-US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0306" y="1626922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endParaRPr lang="en-US" dirty="0" err="1" smtClean="0">
              <a:latin typeface="+mn-lt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51307" y="2099254"/>
            <a:ext cx="1473278" cy="1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751307" y="1899823"/>
            <a:ext cx="5099611" cy="143858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51307" y="2233950"/>
            <a:ext cx="2082415" cy="779704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25940" y="2326878"/>
            <a:ext cx="914400" cy="914400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+mn-lt"/>
              </a:rPr>
              <a:t>LLT decision</a:t>
            </a:r>
            <a:endParaRPr lang="en-US" sz="1400" dirty="0" smtClean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51307" y="2233950"/>
            <a:ext cx="2775102" cy="779704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Intel technologies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3721123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lvl="1"/>
            <a:r>
              <a:rPr lang="en-US" dirty="0" smtClean="0"/>
              <a:t>RU connecting to detector stays a PCIe Gen 3 card in a Xeon-server </a:t>
            </a:r>
            <a:endParaRPr lang="en-US" dirty="0" smtClean="0"/>
          </a:p>
          <a:p>
            <a:pPr lvl="1"/>
            <a:r>
              <a:rPr lang="en-US" dirty="0" smtClean="0"/>
              <a:t>Event-building network uses Storm Lake 2</a:t>
            </a:r>
            <a:endParaRPr lang="en-US" dirty="0" smtClean="0"/>
          </a:p>
          <a:p>
            <a:pPr lvl="1"/>
            <a:r>
              <a:rPr lang="en-US" dirty="0" smtClean="0"/>
              <a:t>Filter Units become a mixture of Xeon/Phi and Xeon connected </a:t>
            </a:r>
            <a:r>
              <a:rPr lang="en-US" dirty="0" smtClean="0"/>
              <a:t>with Storm Lake (1 or 2)</a:t>
            </a:r>
            <a:endParaRPr lang="en-US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411552"/>
            <a:ext cx="4114800" cy="32592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Low Level Trigger currently planned to be implemented in </a:t>
            </a:r>
            <a:r>
              <a:rPr lang="en-US" dirty="0" err="1" smtClean="0"/>
              <a:t>Stratix</a:t>
            </a:r>
            <a:r>
              <a:rPr lang="en-US" dirty="0" smtClean="0"/>
              <a:t> V/10 FPGAs</a:t>
            </a:r>
            <a:endParaRPr lang="en-US" dirty="0" smtClean="0"/>
          </a:p>
          <a:p>
            <a:pPr lvl="1"/>
            <a:r>
              <a:rPr lang="en-US" dirty="0" smtClean="0"/>
              <a:t>The (simple) algorithms could be re-implemented on Xeon/Phi or other programmable logic </a:t>
            </a:r>
            <a:r>
              <a:rPr lang="en-US" dirty="0" smtClean="0">
                <a:sym typeface="Wingdings"/>
              </a:rPr>
              <a:t> data will need to be buffered for the latency of this calculation  depending on size lots of RAM might be required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175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Original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515483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Under the assumption that we need to be ready to take data in 2019</a:t>
            </a:r>
          </a:p>
          <a:p>
            <a:pPr lvl="1"/>
            <a:r>
              <a:rPr lang="en-US" dirty="0" smtClean="0"/>
              <a:t>LS2 shifts </a:t>
            </a:r>
            <a:r>
              <a:rPr lang="en-US" dirty="0" smtClean="0">
                <a:sym typeface="Wingdings"/>
              </a:rPr>
              <a:t> so do we</a:t>
            </a:r>
          </a:p>
          <a:p>
            <a:pPr lvl="1"/>
            <a:r>
              <a:rPr lang="en-US" dirty="0" smtClean="0">
                <a:sym typeface="Wingdings"/>
              </a:rPr>
              <a:t>System for SD-tests ready whenever needed  minimal investment</a:t>
            </a:r>
          </a:p>
          <a:p>
            <a:r>
              <a:rPr lang="en-US" dirty="0" smtClean="0">
                <a:sym typeface="Wingdings"/>
              </a:rPr>
              <a:t>2013: DAQPIPE ready, tests of 40 GigE and IB, PC I/O technology, PCIe </a:t>
            </a:r>
            <a:r>
              <a:rPr lang="en-US" dirty="0" smtClean="0">
                <a:sym typeface="Wingdings"/>
              </a:rPr>
              <a:t>performance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2013 – 16: technology following (PC and network)</a:t>
            </a:r>
          </a:p>
          <a:p>
            <a:r>
              <a:rPr lang="en-US" dirty="0" smtClean="0">
                <a:sym typeface="Wingdings"/>
              </a:rPr>
              <a:t>2014 - 15: Large scale IB and Ethernet </a:t>
            </a:r>
            <a:r>
              <a:rPr lang="en-US" dirty="0" smtClean="0">
                <a:sym typeface="Wingdings"/>
              </a:rPr>
              <a:t>tests</a:t>
            </a:r>
          </a:p>
          <a:p>
            <a:r>
              <a:rPr lang="en-US" dirty="0" smtClean="0">
                <a:sym typeface="Wingdings"/>
              </a:rPr>
              <a:t>2015 – 2016: mass production of FGPA cards for LLT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2016: TDR &amp; tender preparations </a:t>
            </a:r>
            <a:r>
              <a:rPr lang="en-US" dirty="0" smtClean="0">
                <a:sym typeface="Wingdings"/>
              </a:rPr>
              <a:t>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2017: Acquisition of minimal system to be able to read out every GBT (at some speed)</a:t>
            </a:r>
          </a:p>
          <a:p>
            <a:pPr lvl="1"/>
            <a:r>
              <a:rPr lang="en-US" dirty="0" smtClean="0">
                <a:sym typeface="Wingdings"/>
              </a:rPr>
              <a:t>Acquisition of modular data-center</a:t>
            </a:r>
          </a:p>
          <a:p>
            <a:r>
              <a:rPr lang="en-US" dirty="0" smtClean="0">
                <a:sym typeface="Wingdings"/>
              </a:rPr>
              <a:t>2018: Acquisition and Commissioning of full system</a:t>
            </a:r>
          </a:p>
          <a:p>
            <a:pPr lvl="1"/>
            <a:r>
              <a:rPr lang="en-US" dirty="0" smtClean="0">
                <a:sym typeface="Wingdings"/>
              </a:rPr>
              <a:t>starting with network</a:t>
            </a:r>
          </a:p>
          <a:p>
            <a:pPr lvl="1"/>
            <a:r>
              <a:rPr lang="en-US" dirty="0" smtClean="0">
                <a:sym typeface="Wingdings"/>
              </a:rPr>
              <a:t>farm as needed</a:t>
            </a:r>
          </a:p>
          <a:p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DAQ Overview - Niko Neufeld</a:t>
            </a:r>
            <a:endParaRPr lang="en-GB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Modified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515483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Under the assumption that we need to be ready to take data in 2019</a:t>
            </a:r>
          </a:p>
          <a:p>
            <a:pPr lvl="1"/>
            <a:r>
              <a:rPr lang="en-US" dirty="0" smtClean="0"/>
              <a:t>LS2 shifts </a:t>
            </a:r>
            <a:r>
              <a:rPr lang="en-US" dirty="0" smtClean="0">
                <a:sym typeface="Wingdings"/>
              </a:rPr>
              <a:t> so do we</a:t>
            </a:r>
          </a:p>
          <a:p>
            <a:pPr lvl="1"/>
            <a:r>
              <a:rPr lang="en-US" dirty="0" smtClean="0">
                <a:sym typeface="Wingdings"/>
              </a:rPr>
              <a:t>System for SD-tests ready whenever needed  minimal investment</a:t>
            </a:r>
          </a:p>
          <a:p>
            <a:r>
              <a:rPr lang="en-US" dirty="0" smtClean="0">
                <a:sym typeface="Wingdings"/>
              </a:rPr>
              <a:t>2013: DAQPIPE ready, tests of 40 GigE and IB, PC I/O technology, PCIe </a:t>
            </a:r>
            <a:r>
              <a:rPr lang="en-US" dirty="0" smtClean="0">
                <a:sym typeface="Wingdings"/>
              </a:rPr>
              <a:t>performance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2014 - 15: </a:t>
            </a:r>
            <a:r>
              <a:rPr lang="en-US" dirty="0" smtClean="0">
                <a:sym typeface="Wingdings"/>
              </a:rPr>
              <a:t>Demonstrator of Storm Lake 1 event-building / cooperation with FPGA acquisition card</a:t>
            </a:r>
          </a:p>
          <a:p>
            <a:r>
              <a:rPr lang="en-US" dirty="0" smtClean="0">
                <a:sym typeface="Wingdings"/>
              </a:rPr>
              <a:t>2014 – 2016: Development of alternative LLT (non-FPGA) </a:t>
            </a:r>
          </a:p>
          <a:p>
            <a:r>
              <a:rPr lang="en-US" dirty="0" smtClean="0">
                <a:sym typeface="Wingdings"/>
              </a:rPr>
              <a:t>2014 – 2018: R&amp;D on  Xeon/Phi for High Level Trigger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2016</a:t>
            </a:r>
          </a:p>
          <a:p>
            <a:pPr lvl="1"/>
            <a:r>
              <a:rPr lang="en-US" dirty="0" smtClean="0">
                <a:sym typeface="Wingdings"/>
              </a:rPr>
              <a:t> Decision between FPGA and Xeon/Phi implementation of LLT</a:t>
            </a:r>
            <a:endParaRPr lang="en-US" dirty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 Decision on network technology (Storm Lake / Ethernet) </a:t>
            </a:r>
          </a:p>
          <a:p>
            <a:pPr lvl="1"/>
            <a:r>
              <a:rPr lang="en-US" dirty="0" smtClean="0">
                <a:sym typeface="Wingdings"/>
              </a:rPr>
              <a:t>Preparation of call for tenders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2017: Acquisition of minimal system to be able to read out every GBT (at some speed)</a:t>
            </a:r>
          </a:p>
          <a:p>
            <a:pPr lvl="1"/>
            <a:r>
              <a:rPr lang="en-US" dirty="0" smtClean="0">
                <a:sym typeface="Wingdings"/>
              </a:rPr>
              <a:t>Acquisition of modular data-center</a:t>
            </a:r>
          </a:p>
          <a:p>
            <a:r>
              <a:rPr lang="en-US" dirty="0" smtClean="0">
                <a:sym typeface="Wingdings"/>
              </a:rPr>
              <a:t>2018: Acquisition and Commissioning of full </a:t>
            </a:r>
            <a:r>
              <a:rPr lang="en-US" dirty="0" smtClean="0">
                <a:sym typeface="Wingdings"/>
              </a:rPr>
              <a:t>system</a:t>
            </a:r>
          </a:p>
          <a:p>
            <a:pPr lvl="1"/>
            <a:r>
              <a:rPr lang="en-US" dirty="0" smtClean="0">
                <a:sym typeface="Wingdings"/>
              </a:rPr>
              <a:t>Decision on initial ratio of Xeon/Phi and Xeon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starting with network</a:t>
            </a:r>
          </a:p>
          <a:p>
            <a:pPr lvl="1"/>
            <a:r>
              <a:rPr lang="en-US" dirty="0" smtClean="0">
                <a:sym typeface="Wingdings"/>
              </a:rPr>
              <a:t>computing resources as needed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Upgrade DAQ Overview - Niko Neufeld</a:t>
            </a:r>
            <a:endParaRPr lang="en-GB" sz="12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46886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Not covered != not interesting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359384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 could not think of any immediate use of non-volatile memory other than a hard-disk replacement (power, reliability) </a:t>
            </a:r>
            <a:r>
              <a:rPr lang="en-US" dirty="0" smtClean="0">
                <a:sym typeface="Wingdings"/>
              </a:rPr>
              <a:t> but this is probably due to lack of imagination: often ideas come with the availability of technology</a:t>
            </a:r>
          </a:p>
          <a:p>
            <a:r>
              <a:rPr lang="en-US" dirty="0" smtClean="0"/>
              <a:t> Just as an example how much memory would be needed. Assume of the initial 40 MHz of events 500 kHz are stored for closer scrutiny after some lengthy calibration (say 1 </a:t>
            </a:r>
            <a:r>
              <a:rPr lang="en-US" dirty="0" err="1" smtClean="0"/>
              <a:t>hr</a:t>
            </a:r>
            <a:r>
              <a:rPr lang="en-US" dirty="0" smtClean="0"/>
              <a:t>). Then we need</a:t>
            </a:r>
            <a:br>
              <a:rPr lang="en-US" dirty="0" smtClean="0"/>
            </a:br>
            <a:r>
              <a:rPr lang="en-US" dirty="0" smtClean="0"/>
              <a:t>5 x 10^5 x 100 x 3600 </a:t>
            </a:r>
            <a:r>
              <a:rPr lang="en-US" dirty="0" err="1" smtClean="0"/>
              <a:t>kB</a:t>
            </a:r>
            <a:r>
              <a:rPr lang="en-US" dirty="0" smtClean="0"/>
              <a:t> = 180 TB of space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Upgrade DAQ Overview - Niko Neufeld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17902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online-new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square" rtlCol="0">
        <a:normAutofit fontScale="70000" lnSpcReduction="20000"/>
      </a:bodyPr>
      <a:lstStyle>
        <a:defPPr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online-new.potx</Template>
  <TotalTime>3390</TotalTime>
  <Words>701</Words>
  <Application>Microsoft Macintosh PowerPoint</Application>
  <PresentationFormat>On-screen Show (4:3)</PresentationFormat>
  <Paragraphs>75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online-new</vt:lpstr>
      <vt:lpstr>White with Courier font for code slides</vt:lpstr>
      <vt:lpstr>LHCb Trigger and DAQ in view of upcoming Intel technology</vt:lpstr>
      <vt:lpstr>Intro</vt:lpstr>
      <vt:lpstr>Introduction – the task</vt:lpstr>
      <vt:lpstr>Uniform event-builder network</vt:lpstr>
      <vt:lpstr>Using Intel technologies</vt:lpstr>
      <vt:lpstr>Original Planning</vt:lpstr>
      <vt:lpstr>Modified Planning</vt:lpstr>
      <vt:lpstr>Not covered != not interesting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Niko Neufeld</cp:lastModifiedBy>
  <cp:revision>127</cp:revision>
  <cp:lastPrinted>2013-05-27T08:24:22Z</cp:lastPrinted>
  <dcterms:created xsi:type="dcterms:W3CDTF">2013-03-06T11:11:33Z</dcterms:created>
  <dcterms:modified xsi:type="dcterms:W3CDTF">2013-07-10T05:40:29Z</dcterms:modified>
</cp:coreProperties>
</file>