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27"/>
  </p:notesMasterIdLst>
  <p:handoutMasterIdLst>
    <p:handoutMasterId r:id="rId28"/>
  </p:handoutMasterIdLst>
  <p:sldIdLst>
    <p:sldId id="307" r:id="rId2"/>
    <p:sldId id="324" r:id="rId3"/>
    <p:sldId id="326" r:id="rId4"/>
    <p:sldId id="333" r:id="rId5"/>
    <p:sldId id="334" r:id="rId6"/>
    <p:sldId id="335" r:id="rId7"/>
    <p:sldId id="336" r:id="rId8"/>
    <p:sldId id="325" r:id="rId9"/>
    <p:sldId id="306" r:id="rId10"/>
    <p:sldId id="309" r:id="rId11"/>
    <p:sldId id="331" r:id="rId12"/>
    <p:sldId id="284" r:id="rId13"/>
    <p:sldId id="313" r:id="rId14"/>
    <p:sldId id="327" r:id="rId15"/>
    <p:sldId id="337" r:id="rId16"/>
    <p:sldId id="311" r:id="rId17"/>
    <p:sldId id="330" r:id="rId18"/>
    <p:sldId id="338" r:id="rId19"/>
    <p:sldId id="315" r:id="rId20"/>
    <p:sldId id="318" r:id="rId21"/>
    <p:sldId id="332" r:id="rId22"/>
    <p:sldId id="300" r:id="rId23"/>
    <p:sldId id="328" r:id="rId24"/>
    <p:sldId id="329" r:id="rId25"/>
    <p:sldId id="314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E3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5" autoAdjust="0"/>
    <p:restoredTop sz="99420" autoAdjust="0"/>
  </p:normalViewPr>
  <p:slideViewPr>
    <p:cSldViewPr snapToGrid="0" snapToObjects="1">
      <p:cViewPr>
        <p:scale>
          <a:sx n="135" d="100"/>
          <a:sy n="135" d="100"/>
        </p:scale>
        <p:origin x="208" y="3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4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26A1C-BBD9-0847-ABD0-14A04A7525C9}" type="datetimeFigureOut">
              <a:rPr lang="en-US" smtClean="0"/>
              <a:pPr/>
              <a:t>10/29/13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38A31-F9C9-BE41-830A-D95865D759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84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67BDC-53E5-1341-8AA6-6C49E5B1D182}" type="datetimeFigureOut">
              <a:rPr lang="en-US" smtClean="0"/>
              <a:pPr/>
              <a:t>10/29/13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8F65A-26F9-F246-8DBF-932D918F0A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5929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05091D-D815-1C49-9220-DB3A9B7207A2}" type="slidenum">
              <a:rPr lang="en-US"/>
              <a:pPr/>
              <a:t>7</a:t>
            </a:fld>
            <a:endParaRPr lang="en-US"/>
          </a:p>
        </p:txBody>
      </p:sp>
      <p:sp>
        <p:nvSpPr>
          <p:cNvPr id="1850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50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2" algn="l"/>
            <a:r>
              <a:rPr lang="en-US" dirty="0" err="1" smtClean="0">
                <a:sym typeface="Wingdings" pitchFamily="2" charset="2"/>
              </a:rPr>
              <a:t>LHCb</a:t>
            </a:r>
            <a:r>
              <a:rPr lang="en-US" dirty="0" smtClean="0">
                <a:sym typeface="Wingdings" pitchFamily="2" charset="2"/>
              </a:rPr>
              <a:t>:</a:t>
            </a:r>
            <a:r>
              <a:rPr lang="en-US" baseline="0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Cogging would make the other experiments unhappy, moving </a:t>
            </a:r>
            <a:r>
              <a:rPr lang="en-US" dirty="0" err="1" smtClean="0">
                <a:sym typeface="Wingdings" pitchFamily="2" charset="2"/>
              </a:rPr>
              <a:t>LHCb</a:t>
            </a:r>
            <a:r>
              <a:rPr lang="en-US" dirty="0" smtClean="0">
                <a:sym typeface="Wingdings" pitchFamily="2" charset="2"/>
              </a:rPr>
              <a:t> not popular… so… could be done geometrically by shifting one beam</a:t>
            </a:r>
          </a:p>
          <a:p>
            <a:pPr lvl="3" algn="l"/>
            <a:r>
              <a:rPr lang="en-US" dirty="0" smtClean="0">
                <a:sym typeface="Wingdings" pitchFamily="2" charset="2"/>
              </a:rPr>
              <a:t>Would reduce luminosity (out of time bunch collision..) – must be stable !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8F65A-26F9-F246-8DBF-932D918F0A6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59025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>
            <a:lvl1pPr marL="292100" indent="-292100" algn="l">
              <a:buFont typeface="Wingdings" pitchFamily="2" charset="2"/>
              <a:buChar char="q"/>
              <a:defRPr/>
            </a:lvl1pPr>
            <a:lvl2pPr marL="690563" indent="-233363" algn="l">
              <a:buClr>
                <a:srgbClr val="0000FF"/>
              </a:buClr>
              <a:buFont typeface="Arial" pitchFamily="34" charset="0"/>
              <a:buChar char="–"/>
              <a:defRPr sz="1800"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54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223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472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35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69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302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560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20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8660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5781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7591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7" name="Line 7"/>
          <p:cNvSpPr>
            <a:spLocks noChangeShapeType="1"/>
          </p:cNvSpPr>
          <p:nvPr/>
        </p:nvSpPr>
        <p:spPr bwMode="auto">
          <a:xfrm>
            <a:off x="76200" y="6629400"/>
            <a:ext cx="89916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274320" tIns="45720" rIns="2743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543560" y="6629400"/>
            <a:ext cx="582676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RLIUP 2013 - HI Plans - Experiments Perspective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629400"/>
            <a:ext cx="107696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31.10.2013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9720" y="6629400"/>
            <a:ext cx="1313680" cy="20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AF9EC-BBAD-9F46-BF96-F510AA1EEA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ＭＳ Ｐゴシック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EAEAEA"/>
          </a:solidFill>
          <a:latin typeface="Arial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ts val="600"/>
        </a:spcBef>
        <a:spcAft>
          <a:spcPct val="0"/>
        </a:spcAft>
        <a:buSzPct val="70000"/>
        <a:buFont typeface="Wingdings" charset="0"/>
        <a:buChar char="q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ts val="600"/>
        </a:spcBef>
        <a:spcAft>
          <a:spcPct val="0"/>
        </a:spcAft>
        <a:buChar char="–"/>
        <a:defRPr>
          <a:solidFill>
            <a:srgbClr val="0033CC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ts val="600"/>
        </a:spcBef>
        <a:spcAft>
          <a:spcPct val="0"/>
        </a:spcAft>
        <a:buFont typeface="Wingdings" charset="0"/>
        <a:buChar char="§"/>
        <a:defRPr sz="1600">
          <a:solidFill>
            <a:srgbClr val="008000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ts val="6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ts val="6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0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Heavy </a:t>
            </a:r>
            <a:r>
              <a:rPr lang="en-US" dirty="0" smtClean="0"/>
              <a:t>Ion Plans: Experiments Perspective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53620" y="4114800"/>
            <a:ext cx="6944548" cy="1752600"/>
          </a:xfrm>
        </p:spPr>
        <p:txBody>
          <a:bodyPr/>
          <a:lstStyle/>
          <a:p>
            <a:r>
              <a:rPr lang="en-US" sz="2400" dirty="0" smtClean="0"/>
              <a:t>Heavy Ion Physics Highlights from Run 1</a:t>
            </a:r>
          </a:p>
          <a:p>
            <a:r>
              <a:rPr lang="en-US" sz="2400" dirty="0" smtClean="0"/>
              <a:t>Heavy Ion Parameters and Schedule for Run 2</a:t>
            </a:r>
          </a:p>
          <a:p>
            <a:r>
              <a:rPr lang="en-US" sz="2400" dirty="0" smtClean="0"/>
              <a:t>Upgrades and Perspective after LS2</a:t>
            </a:r>
            <a:endParaRPr lang="en-US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0" y="6629400"/>
            <a:ext cx="5827713" cy="209550"/>
          </a:xfrm>
        </p:spPr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629400"/>
            <a:ext cx="1076325" cy="209550"/>
          </a:xfrm>
        </p:spPr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831138" y="6629400"/>
            <a:ext cx="1312862" cy="209550"/>
          </a:xfrm>
        </p:spPr>
        <p:txBody>
          <a:bodyPr/>
          <a:lstStyle/>
          <a:p>
            <a:fld id="{B34AF9EC-BBAD-9F46-BF96-F510AA1EEAF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882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Machine Summary </a:t>
            </a:r>
            <a:br>
              <a:rPr lang="en-US" sz="2800" dirty="0" smtClean="0"/>
            </a:br>
            <a:r>
              <a:rPr lang="en-US" dirty="0" smtClean="0"/>
              <a:t>(</a:t>
            </a:r>
            <a:r>
              <a:rPr lang="en-US" dirty="0" err="1" smtClean="0"/>
              <a:t>J.Jowett</a:t>
            </a:r>
            <a:r>
              <a:rPr lang="en-US" dirty="0" smtClean="0"/>
              <a:t>, Chamonix </a:t>
            </a:r>
            <a:r>
              <a:rPr lang="en-US" dirty="0" smtClean="0"/>
              <a:t>2012 and later, </a:t>
            </a:r>
            <a:r>
              <a:rPr lang="en-US" dirty="0" smtClean="0"/>
              <a:t>with edits by EM)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9253"/>
            <a:ext cx="8229600" cy="5059363"/>
          </a:xfrm>
        </p:spPr>
        <p:txBody>
          <a:bodyPr/>
          <a:lstStyle/>
          <a:p>
            <a:r>
              <a:rPr lang="en-US" sz="1800" dirty="0" smtClean="0"/>
              <a:t>In </a:t>
            </a:r>
            <a:r>
              <a:rPr lang="en-US" sz="1800" dirty="0"/>
              <a:t>a total of about 8 weeks of LHC operation in the </a:t>
            </a:r>
            <a:r>
              <a:rPr lang="en-US" sz="1800" dirty="0" smtClean="0"/>
              <a:t>two </a:t>
            </a:r>
            <a:r>
              <a:rPr lang="en-US" sz="1800" dirty="0" err="1" smtClean="0"/>
              <a:t>Pb</a:t>
            </a:r>
            <a:r>
              <a:rPr lang="en-US" sz="1800" dirty="0" err="1"/>
              <a:t>-Pb</a:t>
            </a:r>
            <a:r>
              <a:rPr lang="en-US" sz="1800" dirty="0"/>
              <a:t> runs of 2010-11, the following milestones </a:t>
            </a:r>
            <a:r>
              <a:rPr lang="en-US" sz="1800" dirty="0" smtClean="0"/>
              <a:t>have been achieved:</a:t>
            </a:r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peak luminosity </a:t>
            </a:r>
            <a:r>
              <a:rPr lang="en-US" sz="1600" dirty="0" smtClean="0"/>
              <a:t>has reached twice </a:t>
            </a:r>
            <a:r>
              <a:rPr lang="en-US" sz="1600" dirty="0"/>
              <a:t>the </a:t>
            </a:r>
            <a:r>
              <a:rPr lang="en-US" sz="1600" dirty="0" smtClean="0"/>
              <a:t>design.</a:t>
            </a:r>
          </a:p>
          <a:p>
            <a:pPr lvl="1"/>
            <a:r>
              <a:rPr lang="en-US" sz="1600" dirty="0" smtClean="0"/>
              <a:t>We </a:t>
            </a:r>
            <a:r>
              <a:rPr lang="en-US" sz="1600" dirty="0"/>
              <a:t>have already achieved 15-18% (depending </a:t>
            </a:r>
            <a:r>
              <a:rPr lang="en-US" sz="1600" dirty="0" smtClean="0"/>
              <a:t>on the </a:t>
            </a:r>
            <a:r>
              <a:rPr lang="en-US" sz="1600" dirty="0"/>
              <a:t>experiment) of the overall long-term </a:t>
            </a:r>
            <a:r>
              <a:rPr lang="en-US" sz="1600" dirty="0" err="1"/>
              <a:t>Pb-</a:t>
            </a:r>
            <a:r>
              <a:rPr lang="en-US" sz="1600" dirty="0" err="1" smtClean="0"/>
              <a:t>Pb</a:t>
            </a:r>
            <a:r>
              <a:rPr lang="en-US" sz="1600" dirty="0"/>
              <a:t> </a:t>
            </a:r>
            <a:r>
              <a:rPr lang="en-US" sz="1600" dirty="0" smtClean="0"/>
              <a:t>luminosity </a:t>
            </a:r>
            <a:r>
              <a:rPr lang="en-US" sz="1600" dirty="0"/>
              <a:t>goal of </a:t>
            </a:r>
            <a:r>
              <a:rPr lang="en-US" sz="1600" dirty="0" smtClean="0"/>
              <a:t>1 </a:t>
            </a:r>
            <a:r>
              <a:rPr lang="en-US" sz="1600" dirty="0"/>
              <a:t>nb</a:t>
            </a:r>
            <a:r>
              <a:rPr lang="en-US" sz="1600" baseline="30000" dirty="0" smtClean="0"/>
              <a:t>1  </a:t>
            </a:r>
            <a:endParaRPr lang="en-US" sz="1600" dirty="0"/>
          </a:p>
          <a:p>
            <a:r>
              <a:rPr lang="en-US" sz="1800" dirty="0" smtClean="0"/>
              <a:t>We </a:t>
            </a:r>
            <a:r>
              <a:rPr lang="en-US" sz="1800" dirty="0"/>
              <a:t>learned a lot from 2011 </a:t>
            </a:r>
            <a:r>
              <a:rPr lang="en-US" sz="1800" dirty="0" err="1"/>
              <a:t>Pb</a:t>
            </a:r>
            <a:r>
              <a:rPr lang="en-US" sz="1800" b="1" dirty="0" err="1"/>
              <a:t>-</a:t>
            </a:r>
            <a:r>
              <a:rPr lang="en-US" sz="1800" dirty="0" err="1"/>
              <a:t>Pb</a:t>
            </a:r>
            <a:r>
              <a:rPr lang="en-US" sz="1800" dirty="0"/>
              <a:t> run and have </a:t>
            </a:r>
            <a:r>
              <a:rPr lang="en-US" sz="1800" dirty="0" smtClean="0"/>
              <a:t>a better </a:t>
            </a:r>
            <a:r>
              <a:rPr lang="en-US" sz="1800" dirty="0"/>
              <a:t>understanding of the performance limits of </a:t>
            </a:r>
            <a:r>
              <a:rPr lang="en-US" sz="1800" dirty="0" smtClean="0"/>
              <a:t>the LHC </a:t>
            </a:r>
            <a:r>
              <a:rPr lang="en-US" sz="1800" dirty="0"/>
              <a:t>as a heavy</a:t>
            </a:r>
            <a:r>
              <a:rPr lang="en-US" sz="1800" b="1" dirty="0"/>
              <a:t>-</a:t>
            </a:r>
            <a:r>
              <a:rPr lang="en-US" sz="1800" dirty="0"/>
              <a:t>ion </a:t>
            </a:r>
            <a:r>
              <a:rPr lang="en-US" sz="1800" dirty="0" smtClean="0"/>
              <a:t>collider</a:t>
            </a:r>
          </a:p>
          <a:p>
            <a:r>
              <a:rPr lang="en-US" sz="1800" dirty="0" smtClean="0"/>
              <a:t>We have proven the operation of the LHC as a proton-Lead collider and the performance in this configuration has exceeded expectations</a:t>
            </a:r>
          </a:p>
          <a:p>
            <a:r>
              <a:rPr lang="en-US" sz="1800" dirty="0" smtClean="0"/>
              <a:t>As prospects for exceeding the design luminosity L&gt;10</a:t>
            </a:r>
            <a:r>
              <a:rPr lang="en-US" sz="1800" baseline="30000" dirty="0" smtClean="0"/>
              <a:t>27</a:t>
            </a:r>
            <a:r>
              <a:rPr lang="en-US" sz="1800" dirty="0" smtClean="0"/>
              <a:t> cm</a:t>
            </a:r>
            <a:r>
              <a:rPr lang="en-US" sz="1800" baseline="30000" dirty="0" smtClean="0"/>
              <a:t>-2</a:t>
            </a:r>
            <a:r>
              <a:rPr lang="en-US" sz="1800" dirty="0" smtClean="0"/>
              <a:t>s</a:t>
            </a:r>
            <a:r>
              <a:rPr lang="en-US" sz="1800" baseline="30000" dirty="0" smtClean="0"/>
              <a:t>-1</a:t>
            </a:r>
            <a:r>
              <a:rPr lang="en-US" sz="1800" dirty="0" smtClean="0"/>
              <a:t> after LS1 now appear very good and ALICE is considering an upgrade in LS2 to handle peak luminosities  L ~ 6 </a:t>
            </a:r>
            <a:r>
              <a:rPr lang="en-US" sz="1800" dirty="0"/>
              <a:t>10</a:t>
            </a:r>
            <a:r>
              <a:rPr lang="en-US" sz="1800" baseline="30000" dirty="0"/>
              <a:t>27</a:t>
            </a:r>
            <a:r>
              <a:rPr lang="en-US" sz="1800" dirty="0"/>
              <a:t> cm</a:t>
            </a:r>
            <a:r>
              <a:rPr lang="en-US" sz="1800" baseline="30000" dirty="0"/>
              <a:t>-2</a:t>
            </a:r>
            <a:r>
              <a:rPr lang="en-US" sz="1800" dirty="0"/>
              <a:t>s</a:t>
            </a:r>
            <a:r>
              <a:rPr lang="en-US" sz="1800" baseline="30000" dirty="0"/>
              <a:t>-</a:t>
            </a:r>
            <a:r>
              <a:rPr lang="en-US" sz="1800" baseline="30000" dirty="0" smtClean="0"/>
              <a:t>1 </a:t>
            </a:r>
            <a:r>
              <a:rPr lang="en-US" sz="1800" b="1" dirty="0" smtClean="0"/>
              <a:t>it will be important to study upgrade measures that may achieve these luminosities in 2019</a:t>
            </a:r>
          </a:p>
          <a:p>
            <a:r>
              <a:rPr lang="en-US" sz="1800" dirty="0"/>
              <a:t>A missing factor 2-3 in peak luminosity might be achieved if we can increase the number of bunches in the ring (reducing the minimum spacing to 50 ns, for </a:t>
            </a:r>
            <a:r>
              <a:rPr lang="en-US" sz="1800" dirty="0" smtClean="0"/>
              <a:t>example). </a:t>
            </a:r>
            <a:r>
              <a:rPr lang="en-US" sz="1800" dirty="0"/>
              <a:t>Alternatively, all, or some fraction, of such an increase could come from measures taken in the LHC, </a:t>
            </a:r>
            <a:r>
              <a:rPr lang="en-US" sz="1800" dirty="0" smtClean="0"/>
              <a:t>e.g. reduced β* in collision</a:t>
            </a:r>
          </a:p>
          <a:p>
            <a:r>
              <a:rPr lang="en-US" sz="1800" dirty="0" smtClean="0"/>
              <a:t>The option of running with different ion species will become available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259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Physics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Differential studies of jets, b-jets, di-jets, </a:t>
            </a:r>
            <a:r>
              <a:rPr lang="en-US" dirty="0" err="1" smtClean="0"/>
              <a:t>γ</a:t>
            </a:r>
            <a:r>
              <a:rPr lang="en-US" dirty="0" smtClean="0"/>
              <a:t>/Z-jet at very high </a:t>
            </a:r>
            <a:r>
              <a:rPr lang="en-US" dirty="0" err="1" smtClean="0"/>
              <a:t>pT</a:t>
            </a:r>
            <a:r>
              <a:rPr lang="en-US" dirty="0" smtClean="0"/>
              <a:t> (focus of ATLAS and CMS)</a:t>
            </a:r>
          </a:p>
          <a:p>
            <a:r>
              <a:rPr lang="en-US" dirty="0" err="1" smtClean="0"/>
              <a:t>Flavour</a:t>
            </a:r>
            <a:r>
              <a:rPr lang="en-US" dirty="0" smtClean="0"/>
              <a:t>-dependent in-medium fragmentation functions (focus of ALICE) </a:t>
            </a:r>
          </a:p>
          <a:p>
            <a:r>
              <a:rPr lang="en-US" dirty="0" smtClean="0"/>
              <a:t>Low-</a:t>
            </a:r>
            <a:r>
              <a:rPr lang="en-US" dirty="0" err="1" smtClean="0"/>
              <a:t>pT</a:t>
            </a:r>
            <a:r>
              <a:rPr lang="en-US" dirty="0" smtClean="0"/>
              <a:t> heavy </a:t>
            </a:r>
            <a:r>
              <a:rPr lang="en-US" dirty="0" err="1" smtClean="0"/>
              <a:t>flavour</a:t>
            </a:r>
            <a:r>
              <a:rPr lang="en-US" dirty="0" smtClean="0"/>
              <a:t> production and elliptic flow of several HF hadron species (focus of ALICE)</a:t>
            </a:r>
            <a:endParaRPr lang="en-US" dirty="0"/>
          </a:p>
          <a:p>
            <a:r>
              <a:rPr lang="en-US" dirty="0" smtClean="0"/>
              <a:t>B and b-jets (focus of ATLAS and CMS) </a:t>
            </a:r>
          </a:p>
          <a:p>
            <a:r>
              <a:rPr lang="en-US" dirty="0" smtClean="0"/>
              <a:t>Low-</a:t>
            </a:r>
            <a:r>
              <a:rPr lang="en-US" dirty="0" err="1" smtClean="0"/>
              <a:t>pT</a:t>
            </a:r>
            <a:r>
              <a:rPr lang="en-US" dirty="0" smtClean="0"/>
              <a:t> </a:t>
            </a:r>
            <a:r>
              <a:rPr lang="en-US" dirty="0" err="1" smtClean="0"/>
              <a:t>charmonia</a:t>
            </a:r>
            <a:r>
              <a:rPr lang="en-US" dirty="0" smtClean="0"/>
              <a:t> and elliptic flow (focus of ALICE)</a:t>
            </a:r>
          </a:p>
          <a:p>
            <a:r>
              <a:rPr lang="en-US" dirty="0" smtClean="0"/>
              <a:t>Multi-differential studies of </a:t>
            </a:r>
            <a:r>
              <a:rPr lang="en-US" dirty="0" err="1" smtClean="0"/>
              <a:t>Υ</a:t>
            </a:r>
            <a:r>
              <a:rPr lang="en-US" dirty="0" smtClean="0"/>
              <a:t> states (focus of ATLAS and CMS) </a:t>
            </a:r>
          </a:p>
          <a:p>
            <a:r>
              <a:rPr lang="en-US" dirty="0" smtClean="0"/>
              <a:t>(Very) low-</a:t>
            </a:r>
            <a:r>
              <a:rPr lang="en-US" dirty="0" err="1" smtClean="0"/>
              <a:t>pT</a:t>
            </a:r>
            <a:r>
              <a:rPr lang="en-US" dirty="0" smtClean="0"/>
              <a:t> and low-mass di-electrons and di-</a:t>
            </a:r>
            <a:r>
              <a:rPr lang="en-US" dirty="0" err="1" smtClean="0"/>
              <a:t>muons</a:t>
            </a:r>
            <a:r>
              <a:rPr lang="en-US" dirty="0" smtClean="0"/>
              <a:t> (ALICE) </a:t>
            </a:r>
          </a:p>
          <a:p>
            <a:r>
              <a:rPr lang="en-US" dirty="0" smtClean="0"/>
              <a:t>Large integrated luminosity </a:t>
            </a:r>
            <a:r>
              <a:rPr lang="en-US" dirty="0" err="1" smtClean="0"/>
              <a:t>pPb</a:t>
            </a:r>
            <a:r>
              <a:rPr lang="en-US" dirty="0" smtClean="0"/>
              <a:t> to disentangle </a:t>
            </a:r>
            <a:r>
              <a:rPr lang="en-US" dirty="0"/>
              <a:t>QGP effects from cold nuclear matter effects, and to reduce the experimental uncertainty </a:t>
            </a:r>
            <a:r>
              <a:rPr lang="en-US" dirty="0" smtClean="0"/>
              <a:t>and enable classification of theoretical predictions (focus of </a:t>
            </a:r>
            <a:r>
              <a:rPr lang="en-US" dirty="0" err="1" smtClean="0"/>
              <a:t>LHCb</a:t>
            </a:r>
            <a:r>
              <a:rPr lang="en-US" dirty="0" smtClean="0"/>
              <a:t>, among others)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144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Run 2: ALICE</a:t>
            </a:r>
            <a:endParaRPr lang="en-US" sz="3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10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2656676"/>
              </p:ext>
            </p:extLst>
          </p:nvPr>
        </p:nvGraphicFramePr>
        <p:xfrm>
          <a:off x="654751" y="931326"/>
          <a:ext cx="7463837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0268"/>
                <a:gridCol w="3185623"/>
                <a:gridCol w="2487946"/>
              </a:tblGrid>
              <a:tr h="3104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Year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System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Luminosity</a:t>
                      </a:r>
                      <a:endParaRPr lang="en-US" sz="1600" dirty="0"/>
                    </a:p>
                  </a:txBody>
                  <a:tcPr/>
                </a:tc>
              </a:tr>
              <a:tr h="3104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2015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pp</a:t>
                      </a:r>
                      <a:r>
                        <a:rPr lang="en-US" sz="1600" dirty="0" smtClean="0"/>
                        <a:t> – min bias (24 weeks)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10</a:t>
                      </a:r>
                      <a:r>
                        <a:rPr lang="en-US" sz="1600" baseline="30000" dirty="0" smtClean="0"/>
                        <a:t>29</a:t>
                      </a:r>
                      <a:r>
                        <a:rPr lang="en-US" sz="1600" baseline="0" dirty="0" smtClean="0"/>
                        <a:t>-10</a:t>
                      </a:r>
                      <a:r>
                        <a:rPr lang="en-US" sz="1600" baseline="30000" dirty="0" smtClean="0"/>
                        <a:t>30</a:t>
                      </a:r>
                      <a:r>
                        <a:rPr lang="en-US" sz="1600" dirty="0" smtClean="0"/>
                        <a:t> cm</a:t>
                      </a:r>
                      <a:r>
                        <a:rPr lang="en-US" sz="1600" baseline="30000" dirty="0" smtClean="0"/>
                        <a:t>-2</a:t>
                      </a:r>
                      <a:r>
                        <a:rPr lang="en-US" sz="1600" dirty="0" smtClean="0"/>
                        <a:t>s</a:t>
                      </a:r>
                      <a:r>
                        <a:rPr lang="en-US" sz="1600" baseline="30000" dirty="0" smtClean="0"/>
                        <a:t>-1</a:t>
                      </a:r>
                      <a:endParaRPr lang="en-US" sz="1600" baseline="30000" dirty="0"/>
                    </a:p>
                  </a:txBody>
                  <a:tcPr/>
                </a:tc>
              </a:tr>
              <a:tr h="310485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Pb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Pb</a:t>
                      </a:r>
                      <a:r>
                        <a:rPr lang="en-US" sz="1600" dirty="0" smtClean="0"/>
                        <a:t> – 4 weeks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10</a:t>
                      </a:r>
                      <a:r>
                        <a:rPr lang="en-US" sz="1600" baseline="30000" dirty="0" smtClean="0"/>
                        <a:t>27</a:t>
                      </a:r>
                      <a:r>
                        <a:rPr lang="en-US" sz="1600" dirty="0" smtClean="0"/>
                        <a:t> cm</a:t>
                      </a:r>
                      <a:r>
                        <a:rPr lang="en-US" sz="1600" baseline="30000" dirty="0" smtClean="0"/>
                        <a:t>-2</a:t>
                      </a:r>
                      <a:r>
                        <a:rPr lang="en-US" sz="1600" dirty="0" smtClean="0"/>
                        <a:t>s</a:t>
                      </a:r>
                      <a:r>
                        <a:rPr lang="en-US" sz="1600" baseline="30000" dirty="0" smtClean="0"/>
                        <a:t>-1 </a:t>
                      </a:r>
                      <a:r>
                        <a:rPr lang="en-US" sz="1600" baseline="0" dirty="0" smtClean="0"/>
                        <a:t>- leveled</a:t>
                      </a:r>
                    </a:p>
                  </a:txBody>
                  <a:tcPr/>
                </a:tc>
              </a:tr>
              <a:tr h="3104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2016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pp</a:t>
                      </a:r>
                      <a:r>
                        <a:rPr lang="en-US" sz="1600" dirty="0" smtClean="0"/>
                        <a:t> – rare triggers (24 weeks)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5-10 10</a:t>
                      </a:r>
                      <a:r>
                        <a:rPr lang="en-US" sz="1600" baseline="30000" dirty="0" smtClean="0"/>
                        <a:t>30</a:t>
                      </a:r>
                      <a:r>
                        <a:rPr lang="en-US" sz="1600" dirty="0" smtClean="0"/>
                        <a:t> cm</a:t>
                      </a:r>
                      <a:r>
                        <a:rPr lang="en-US" sz="1600" baseline="30000" dirty="0" smtClean="0"/>
                        <a:t>-2</a:t>
                      </a:r>
                      <a:r>
                        <a:rPr lang="en-US" sz="1600" dirty="0" smtClean="0"/>
                        <a:t>s</a:t>
                      </a:r>
                      <a:r>
                        <a:rPr lang="en-US" sz="1600" baseline="30000" dirty="0" smtClean="0"/>
                        <a:t>-1</a:t>
                      </a:r>
                    </a:p>
                  </a:txBody>
                  <a:tcPr/>
                </a:tc>
              </a:tr>
              <a:tr h="310485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Pb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Pb</a:t>
                      </a:r>
                      <a:r>
                        <a:rPr lang="en-US" sz="1600" dirty="0" smtClean="0"/>
                        <a:t> – 4 weeks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10</a:t>
                      </a:r>
                      <a:r>
                        <a:rPr lang="en-US" sz="1600" baseline="30000" dirty="0" smtClean="0"/>
                        <a:t>27</a:t>
                      </a:r>
                      <a:r>
                        <a:rPr lang="en-US" sz="1600" dirty="0" smtClean="0"/>
                        <a:t> cm</a:t>
                      </a:r>
                      <a:r>
                        <a:rPr lang="en-US" sz="1600" baseline="30000" dirty="0" smtClean="0"/>
                        <a:t>-2</a:t>
                      </a:r>
                      <a:r>
                        <a:rPr lang="en-US" sz="1600" dirty="0" smtClean="0"/>
                        <a:t>s</a:t>
                      </a:r>
                      <a:r>
                        <a:rPr lang="en-US" sz="1600" baseline="30000" dirty="0" smtClean="0"/>
                        <a:t>-1 </a:t>
                      </a:r>
                      <a:r>
                        <a:rPr lang="en-US" sz="1600" baseline="0" dirty="0" smtClean="0"/>
                        <a:t>- leveled</a:t>
                      </a:r>
                    </a:p>
                  </a:txBody>
                  <a:tcPr/>
                </a:tc>
              </a:tr>
              <a:tr h="3104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2017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pp</a:t>
                      </a:r>
                      <a:r>
                        <a:rPr lang="en-US" sz="1600" dirty="0" smtClean="0"/>
                        <a:t> – rare triggers (24 weeks)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5-10 10</a:t>
                      </a:r>
                      <a:r>
                        <a:rPr lang="en-US" sz="1600" baseline="30000" dirty="0" smtClean="0"/>
                        <a:t>30</a:t>
                      </a:r>
                      <a:r>
                        <a:rPr lang="en-US" sz="1600" dirty="0" smtClean="0"/>
                        <a:t> cm</a:t>
                      </a:r>
                      <a:r>
                        <a:rPr lang="en-US" sz="1600" baseline="30000" dirty="0" smtClean="0"/>
                        <a:t>-2</a:t>
                      </a:r>
                      <a:r>
                        <a:rPr lang="en-US" sz="1600" dirty="0" smtClean="0"/>
                        <a:t>s</a:t>
                      </a:r>
                      <a:r>
                        <a:rPr lang="en-US" sz="1600" baseline="30000" dirty="0" smtClean="0"/>
                        <a:t>-1</a:t>
                      </a:r>
                    </a:p>
                  </a:txBody>
                  <a:tcPr/>
                </a:tc>
              </a:tr>
              <a:tr h="535906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 </a:t>
                      </a:r>
                      <a:r>
                        <a:rPr lang="en-US" sz="1600" dirty="0" err="1" smtClean="0"/>
                        <a:t>Pb</a:t>
                      </a:r>
                      <a:r>
                        <a:rPr lang="en-US" sz="1600" dirty="0" smtClean="0"/>
                        <a:t> – min bias (2 weeks)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0.5-1 10</a:t>
                      </a:r>
                      <a:r>
                        <a:rPr lang="en-US" sz="1600" baseline="30000" dirty="0" smtClean="0"/>
                        <a:t>28</a:t>
                      </a:r>
                      <a:r>
                        <a:rPr lang="en-US" sz="1600" dirty="0" smtClean="0"/>
                        <a:t> cm</a:t>
                      </a:r>
                      <a:r>
                        <a:rPr lang="en-US" sz="1600" baseline="30000" dirty="0" smtClean="0"/>
                        <a:t>-2</a:t>
                      </a:r>
                      <a:r>
                        <a:rPr lang="en-US" sz="1600" dirty="0" smtClean="0"/>
                        <a:t>s</a:t>
                      </a:r>
                      <a:r>
                        <a:rPr lang="en-US" sz="1600" baseline="30000" smtClean="0"/>
                        <a:t>-1 </a:t>
                      </a:r>
                      <a:r>
                        <a:rPr lang="en-US" sz="1600" baseline="0" smtClean="0"/>
                        <a:t>- </a:t>
                      </a:r>
                      <a:r>
                        <a:rPr lang="en-US" sz="1600" baseline="0" dirty="0" smtClean="0"/>
                        <a:t>leveled</a:t>
                      </a:r>
                      <a:endParaRPr lang="en-US" sz="1600" baseline="30000" dirty="0"/>
                    </a:p>
                  </a:txBody>
                  <a:tcPr/>
                </a:tc>
              </a:tr>
              <a:tr h="310485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 </a:t>
                      </a:r>
                      <a:r>
                        <a:rPr lang="en-US" sz="1600" dirty="0" err="1" smtClean="0"/>
                        <a:t>Pb</a:t>
                      </a:r>
                      <a:r>
                        <a:rPr lang="en-US" sz="1600" dirty="0" smtClean="0"/>
                        <a:t> – rare triggers (2 weeks)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1 10</a:t>
                      </a:r>
                      <a:r>
                        <a:rPr lang="en-US" sz="1600" baseline="30000" dirty="0" smtClean="0"/>
                        <a:t>29</a:t>
                      </a:r>
                      <a:r>
                        <a:rPr lang="en-US" sz="1600" dirty="0" smtClean="0"/>
                        <a:t> cm</a:t>
                      </a:r>
                      <a:r>
                        <a:rPr lang="en-US" sz="1600" baseline="30000" dirty="0" smtClean="0"/>
                        <a:t>-2</a:t>
                      </a:r>
                      <a:r>
                        <a:rPr lang="en-US" sz="1600" dirty="0" smtClean="0"/>
                        <a:t>s</a:t>
                      </a:r>
                      <a:r>
                        <a:rPr lang="en-US" sz="1600" baseline="30000" dirty="0" smtClean="0"/>
                        <a:t>-1 </a:t>
                      </a:r>
                      <a:r>
                        <a:rPr lang="en-US" sz="1600" baseline="0" dirty="0" smtClean="0"/>
                        <a:t>- leveled</a:t>
                      </a:r>
                      <a:endParaRPr lang="en-US" sz="1600" baseline="30000" dirty="0" smtClean="0"/>
                    </a:p>
                  </a:txBody>
                  <a:tcPr/>
                </a:tc>
              </a:tr>
              <a:tr h="3104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2018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LS 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aseline="300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30315"/>
            <a:ext cx="8229600" cy="2364276"/>
          </a:xfrm>
          <a:solidFill>
            <a:srgbClr val="FFFFFF"/>
          </a:solidFill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For 2015 </a:t>
            </a:r>
            <a:r>
              <a:rPr lang="en-US" dirty="0" err="1" smtClean="0"/>
              <a:t>pp</a:t>
            </a:r>
            <a:r>
              <a:rPr lang="en-US" dirty="0" smtClean="0"/>
              <a:t> need </a:t>
            </a:r>
            <a:r>
              <a:rPr lang="en-US" dirty="0"/>
              <a:t>5 orders of magnitude luminosity reduction in </a:t>
            </a:r>
            <a:r>
              <a:rPr lang="en-US" dirty="0" smtClean="0"/>
              <a:t>IP2</a:t>
            </a:r>
          </a:p>
          <a:p>
            <a:pPr lvl="1"/>
            <a:r>
              <a:rPr lang="en-US" dirty="0" smtClean="0"/>
              <a:t>no </a:t>
            </a:r>
            <a:r>
              <a:rPr lang="en-US" dirty="0"/>
              <a:t>filling scheme tricks available at </a:t>
            </a:r>
            <a:r>
              <a:rPr lang="en-US" dirty="0" smtClean="0"/>
              <a:t>25ns ~all </a:t>
            </a:r>
            <a:r>
              <a:rPr lang="en-US" dirty="0"/>
              <a:t>bunches collide in ALICE (except effect of abort gap)</a:t>
            </a:r>
          </a:p>
          <a:p>
            <a:pPr lvl="1"/>
            <a:r>
              <a:rPr lang="en-US" dirty="0" smtClean="0"/>
              <a:t>Larger β</a:t>
            </a:r>
            <a:r>
              <a:rPr lang="en-US" dirty="0"/>
              <a:t>* </a:t>
            </a:r>
            <a:r>
              <a:rPr lang="en-US" dirty="0" smtClean="0"/>
              <a:t>not an option due to aperture issues in IP2 </a:t>
            </a:r>
            <a:endParaRPr lang="en-US" dirty="0"/>
          </a:p>
          <a:p>
            <a:pPr lvl="1"/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separation of </a:t>
            </a:r>
            <a:r>
              <a:rPr lang="en-US" dirty="0" smtClean="0"/>
              <a:t>order 5σ </a:t>
            </a:r>
            <a:r>
              <a:rPr lang="en-US" dirty="0"/>
              <a:t>seems to be needed</a:t>
            </a:r>
          </a:p>
          <a:p>
            <a:pPr lvl="1"/>
            <a:r>
              <a:rPr lang="en-US" dirty="0" smtClean="0"/>
              <a:t>Would </a:t>
            </a:r>
            <a:r>
              <a:rPr lang="en-US" dirty="0"/>
              <a:t>the level of background in IP2 be lower than signal? </a:t>
            </a:r>
            <a:r>
              <a:rPr lang="en-US" dirty="0" smtClean="0"/>
              <a:t>Will depend on quality of vacuum</a:t>
            </a:r>
            <a:endParaRPr lang="en-US" dirty="0" smtClean="0"/>
          </a:p>
          <a:p>
            <a:r>
              <a:rPr lang="en-US" dirty="0" smtClean="0"/>
              <a:t>ALICE studied the beam-gas </a:t>
            </a:r>
            <a:r>
              <a:rPr lang="en-US" dirty="0"/>
              <a:t>background conditions in LSS2-L assuming a </a:t>
            </a:r>
            <a:r>
              <a:rPr lang="en-US" dirty="0" smtClean="0"/>
              <a:t>5 10</a:t>
            </a:r>
            <a:r>
              <a:rPr lang="en-US" baseline="30000" dirty="0" smtClean="0"/>
              <a:t>-</a:t>
            </a:r>
            <a:r>
              <a:rPr lang="en-US" baseline="30000" dirty="0"/>
              <a:t>9 </a:t>
            </a:r>
            <a:r>
              <a:rPr lang="en-US" dirty="0"/>
              <a:t>vacuum.</a:t>
            </a:r>
          </a:p>
          <a:p>
            <a:pPr lvl="1"/>
            <a:r>
              <a:rPr lang="en-US" dirty="0"/>
              <a:t>the result is a rather strong MB trigger contamination (~50%) at L=</a:t>
            </a:r>
            <a:r>
              <a:rPr lang="en-US" dirty="0" smtClean="0"/>
              <a:t>1 10</a:t>
            </a:r>
            <a:r>
              <a:rPr lang="en-US" baseline="30000" dirty="0" smtClean="0"/>
              <a:t>29</a:t>
            </a:r>
            <a:r>
              <a:rPr lang="en-US" dirty="0"/>
              <a:t>.  on the other hand the contamination at L=</a:t>
            </a:r>
            <a:r>
              <a:rPr lang="en-US" dirty="0" smtClean="0"/>
              <a:t>1 10</a:t>
            </a:r>
            <a:r>
              <a:rPr lang="en-US" baseline="30000" dirty="0" smtClean="0"/>
              <a:t>30</a:t>
            </a:r>
            <a:r>
              <a:rPr lang="en-US" dirty="0" smtClean="0"/>
              <a:t> </a:t>
            </a:r>
            <a:r>
              <a:rPr lang="en-US" dirty="0"/>
              <a:t>is ~10</a:t>
            </a:r>
            <a:r>
              <a:rPr lang="en-US" dirty="0" smtClean="0"/>
              <a:t>%, </a:t>
            </a:r>
            <a:r>
              <a:rPr lang="en-US" dirty="0"/>
              <a:t>but a pileup of 10 in the TPC is the price to pay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Further studies of optimization will be performed based on these results</a:t>
            </a:r>
          </a:p>
        </p:txBody>
      </p:sp>
      <p:sp>
        <p:nvSpPr>
          <p:cNvPr id="4" name="Oval 3"/>
          <p:cNvSpPr/>
          <p:nvPr/>
        </p:nvSpPr>
        <p:spPr>
          <a:xfrm>
            <a:off x="5550370" y="1232370"/>
            <a:ext cx="2032000" cy="4421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683956" y="2240844"/>
            <a:ext cx="2032000" cy="4421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527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Run 2: ATLAS/CMS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766741"/>
          </a:xfrm>
        </p:spPr>
        <p:txBody>
          <a:bodyPr/>
          <a:lstStyle/>
          <a:p>
            <a:r>
              <a:rPr lang="en-US" dirty="0" smtClean="0"/>
              <a:t>ATLAS</a:t>
            </a:r>
          </a:p>
          <a:p>
            <a:pPr lvl="1"/>
            <a:r>
              <a:rPr lang="en-US" sz="1600" dirty="0" smtClean="0"/>
              <a:t>Assume a HI run @ the end of each year as in the baseline LHC schedule</a:t>
            </a:r>
          </a:p>
          <a:p>
            <a:pPr lvl="2"/>
            <a:r>
              <a:rPr lang="en-US" sz="1400" dirty="0" smtClean="0"/>
              <a:t>A leap of one year, although not desirable, could be acceptable if helping with overall efficiency</a:t>
            </a:r>
          </a:p>
          <a:p>
            <a:pPr lvl="1"/>
            <a:r>
              <a:rPr lang="en-US" sz="1600" dirty="0" smtClean="0"/>
              <a:t>2015-2016: </a:t>
            </a:r>
            <a:r>
              <a:rPr lang="en-US" sz="1600" dirty="0" err="1" smtClean="0"/>
              <a:t>PbPb</a:t>
            </a:r>
            <a:r>
              <a:rPr lang="en-US" sz="1600" dirty="0" smtClean="0"/>
              <a:t> (5 </a:t>
            </a:r>
            <a:r>
              <a:rPr lang="en-US" sz="1600" dirty="0" err="1" smtClean="0"/>
              <a:t>TeV</a:t>
            </a:r>
            <a:r>
              <a:rPr lang="en-US" sz="1600" dirty="0" smtClean="0"/>
              <a:t>) and corresponding intermediate energy reference </a:t>
            </a:r>
            <a:r>
              <a:rPr lang="en-US" sz="1600" dirty="0" err="1" smtClean="0"/>
              <a:t>pp</a:t>
            </a:r>
            <a:r>
              <a:rPr lang="en-US" sz="1600" dirty="0" smtClean="0"/>
              <a:t> data – they will also be useful for </a:t>
            </a:r>
            <a:r>
              <a:rPr lang="en-US" sz="1600" dirty="0" err="1" smtClean="0"/>
              <a:t>pPb</a:t>
            </a:r>
            <a:endParaRPr lang="en-US" sz="1600" dirty="0" smtClean="0"/>
          </a:p>
          <a:p>
            <a:pPr lvl="2"/>
            <a:r>
              <a:rPr lang="en-US" sz="1400" b="1" dirty="0" smtClean="0">
                <a:solidFill>
                  <a:srgbClr val="FF0000"/>
                </a:solidFill>
              </a:rPr>
              <a:t>Ultimate goal is to collect 2-3 nb-1 before LS3</a:t>
            </a:r>
            <a:r>
              <a:rPr lang="en-US" sz="1400" dirty="0" smtClean="0"/>
              <a:t>. </a:t>
            </a:r>
          </a:p>
          <a:p>
            <a:pPr lvl="1"/>
            <a:r>
              <a:rPr lang="en-US" dirty="0" err="1" smtClean="0"/>
              <a:t>pPb</a:t>
            </a:r>
            <a:r>
              <a:rPr lang="en-US" dirty="0" smtClean="0"/>
              <a:t>: </a:t>
            </a:r>
            <a:r>
              <a:rPr lang="en-US" sz="1600" dirty="0" smtClean="0"/>
              <a:t>No strong preference - Definitely one run @ 8.2 </a:t>
            </a:r>
            <a:r>
              <a:rPr lang="en-US" sz="1600" dirty="0" err="1" smtClean="0"/>
              <a:t>TeV</a:t>
            </a:r>
            <a:r>
              <a:rPr lang="en-US" sz="1600" dirty="0" smtClean="0"/>
              <a:t> before LS3</a:t>
            </a:r>
          </a:p>
          <a:p>
            <a:r>
              <a:rPr lang="en-US" dirty="0" smtClean="0"/>
              <a:t>CMS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>
                <a:latin typeface="Arial" charset="0"/>
              </a:rPr>
              <a:t>2015 </a:t>
            </a:r>
            <a:r>
              <a:rPr lang="en-US" sz="1600" dirty="0" err="1" smtClean="0">
                <a:latin typeface="Arial" charset="0"/>
              </a:rPr>
              <a:t>PbPb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>
                <a:latin typeface="Arial" charset="0"/>
              </a:rPr>
              <a:t>at </a:t>
            </a:r>
            <a:r>
              <a:rPr lang="en-US" sz="1600" dirty="0" smtClean="0">
                <a:latin typeface="Arial" charset="0"/>
              </a:rPr>
              <a:t>√</a:t>
            </a:r>
            <a:r>
              <a:rPr lang="en-US" sz="1600" dirty="0" err="1" smtClean="0">
                <a:latin typeface="Arial" charset="0"/>
              </a:rPr>
              <a:t>sNN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>
                <a:latin typeface="Arial" charset="0"/>
              </a:rPr>
              <a:t>= </a:t>
            </a:r>
            <a:r>
              <a:rPr lang="en-US" sz="1600" dirty="0" smtClean="0">
                <a:latin typeface="Arial" charset="0"/>
              </a:rPr>
              <a:t>5 </a:t>
            </a:r>
            <a:r>
              <a:rPr lang="en-US" sz="1600" dirty="0" err="1">
                <a:latin typeface="Arial" charset="0"/>
              </a:rPr>
              <a:t>TeV</a:t>
            </a:r>
            <a:r>
              <a:rPr lang="en-US" sz="1600" dirty="0">
                <a:latin typeface="Arial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US" sz="1600" dirty="0">
                <a:latin typeface="Arial" charset="0"/>
              </a:rPr>
              <a:t>2016 </a:t>
            </a:r>
            <a:r>
              <a:rPr lang="en-US" sz="1600" dirty="0" err="1" smtClean="0">
                <a:latin typeface="Arial" charset="0"/>
              </a:rPr>
              <a:t>PbPb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>
                <a:latin typeface="Arial" charset="0"/>
              </a:rPr>
              <a:t>at √</a:t>
            </a:r>
            <a:r>
              <a:rPr lang="en-US" sz="1600" dirty="0" err="1" smtClean="0">
                <a:latin typeface="Arial" charset="0"/>
              </a:rPr>
              <a:t>sNN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>
                <a:latin typeface="Arial" charset="0"/>
              </a:rPr>
              <a:t>= </a:t>
            </a:r>
            <a:r>
              <a:rPr lang="en-US" sz="1600" dirty="0" smtClean="0">
                <a:latin typeface="Arial" charset="0"/>
              </a:rPr>
              <a:t>5 (</a:t>
            </a:r>
            <a:r>
              <a:rPr lang="en-US" sz="1600" dirty="0">
                <a:latin typeface="Arial" charset="0"/>
              </a:rPr>
              <a:t>5.5?) </a:t>
            </a:r>
            <a:r>
              <a:rPr lang="en-US" sz="1600" dirty="0" err="1">
                <a:latin typeface="Arial" charset="0"/>
              </a:rPr>
              <a:t>TeV</a:t>
            </a:r>
            <a:r>
              <a:rPr lang="en-US" sz="1600" dirty="0">
                <a:latin typeface="Arial" charset="0"/>
              </a:rPr>
              <a:t> </a:t>
            </a:r>
          </a:p>
          <a:p>
            <a:pPr lvl="2">
              <a:lnSpc>
                <a:spcPct val="90000"/>
              </a:lnSpc>
            </a:pPr>
            <a:r>
              <a:rPr lang="en-US" sz="1400" dirty="0" smtClean="0">
                <a:latin typeface="Arial" charset="0"/>
              </a:rPr>
              <a:t>Consider having </a:t>
            </a:r>
            <a:r>
              <a:rPr lang="en-US" sz="1400" dirty="0">
                <a:latin typeface="Arial" charset="0"/>
              </a:rPr>
              <a:t>the second high luminosity </a:t>
            </a:r>
            <a:r>
              <a:rPr lang="en-US" sz="1400" dirty="0" err="1">
                <a:latin typeface="Arial" charset="0"/>
              </a:rPr>
              <a:t>PbPb</a:t>
            </a:r>
            <a:r>
              <a:rPr lang="en-US" sz="1400" dirty="0">
                <a:latin typeface="Arial" charset="0"/>
              </a:rPr>
              <a:t> run </a:t>
            </a:r>
            <a:r>
              <a:rPr lang="en-US" sz="1400" dirty="0" smtClean="0">
                <a:latin typeface="Arial" charset="0"/>
              </a:rPr>
              <a:t>at same </a:t>
            </a:r>
            <a:r>
              <a:rPr lang="en-US" sz="1400" dirty="0">
                <a:latin typeface="Arial" charset="0"/>
              </a:rPr>
              <a:t>energy as the first one, depending on the impact on setup time and achievable instantaneous luminosity  </a:t>
            </a:r>
          </a:p>
          <a:p>
            <a:pPr lvl="1">
              <a:lnSpc>
                <a:spcPct val="90000"/>
              </a:lnSpc>
            </a:pPr>
            <a:r>
              <a:rPr lang="en-US" sz="1600" dirty="0">
                <a:latin typeface="Arial" charset="0"/>
              </a:rPr>
              <a:t>2017 </a:t>
            </a:r>
            <a:r>
              <a:rPr lang="en-US" sz="1600" dirty="0" err="1" smtClean="0">
                <a:latin typeface="Arial" charset="0"/>
              </a:rPr>
              <a:t>pPb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en-US" sz="1600" dirty="0">
                <a:latin typeface="Arial" charset="0"/>
              </a:rPr>
              <a:t>at √</a:t>
            </a:r>
            <a:r>
              <a:rPr lang="en-US" sz="1600" dirty="0" err="1" smtClean="0">
                <a:latin typeface="Arial" charset="0"/>
              </a:rPr>
              <a:t>sNN</a:t>
            </a:r>
            <a:r>
              <a:rPr lang="en-US" sz="1600" dirty="0" smtClean="0">
                <a:latin typeface="Arial" charset="0"/>
              </a:rPr>
              <a:t>   </a:t>
            </a:r>
            <a:r>
              <a:rPr lang="en-US" sz="1600" dirty="0">
                <a:latin typeface="Arial" charset="0"/>
              </a:rPr>
              <a:t>= </a:t>
            </a:r>
            <a:r>
              <a:rPr lang="en-US" sz="1600" dirty="0" smtClean="0">
                <a:latin typeface="Arial" charset="0"/>
              </a:rPr>
              <a:t>5 </a:t>
            </a:r>
            <a:r>
              <a:rPr lang="en-US" sz="1600" dirty="0">
                <a:latin typeface="Arial" charset="0"/>
              </a:rPr>
              <a:t>(</a:t>
            </a:r>
            <a:r>
              <a:rPr lang="en-US" sz="1600" dirty="0" smtClean="0">
                <a:latin typeface="Arial" charset="0"/>
              </a:rPr>
              <a:t>8.2?</a:t>
            </a:r>
            <a:r>
              <a:rPr lang="en-US" sz="1600" dirty="0">
                <a:latin typeface="Arial" charset="0"/>
              </a:rPr>
              <a:t>) </a:t>
            </a:r>
            <a:r>
              <a:rPr lang="en-US" sz="1600" dirty="0" err="1">
                <a:latin typeface="Arial" charset="0"/>
              </a:rPr>
              <a:t>TeV</a:t>
            </a:r>
            <a:r>
              <a:rPr lang="en-US" sz="1600" dirty="0">
                <a:latin typeface="Arial" charset="0"/>
              </a:rPr>
              <a:t>, high luminosity</a:t>
            </a:r>
          </a:p>
          <a:p>
            <a:pPr lvl="2">
              <a:lnSpc>
                <a:spcPct val="90000"/>
              </a:lnSpc>
            </a:pPr>
            <a:r>
              <a:rPr lang="en-US" sz="1400" dirty="0" err="1" smtClean="0">
                <a:latin typeface="Arial" charset="0"/>
              </a:rPr>
              <a:t>pPb</a:t>
            </a:r>
            <a:r>
              <a:rPr lang="en-US" sz="1400" dirty="0" smtClean="0">
                <a:latin typeface="Arial" charset="0"/>
              </a:rPr>
              <a:t> </a:t>
            </a:r>
            <a:r>
              <a:rPr lang="en-US" sz="1400" dirty="0">
                <a:latin typeface="Arial" charset="0"/>
              </a:rPr>
              <a:t>running at the same </a:t>
            </a:r>
            <a:r>
              <a:rPr lang="en-US" sz="1400" dirty="0" err="1">
                <a:latin typeface="Arial" charset="0"/>
              </a:rPr>
              <a:t>cms</a:t>
            </a:r>
            <a:r>
              <a:rPr lang="en-US" sz="1400" dirty="0">
                <a:latin typeface="Arial" charset="0"/>
              </a:rPr>
              <a:t> energy as </a:t>
            </a:r>
            <a:r>
              <a:rPr lang="en-US" sz="1400" dirty="0" err="1">
                <a:latin typeface="Arial" charset="0"/>
              </a:rPr>
              <a:t>PbPb</a:t>
            </a:r>
            <a:r>
              <a:rPr lang="en-US" sz="1400" dirty="0">
                <a:latin typeface="Arial" charset="0"/>
              </a:rPr>
              <a:t> instead of the top </a:t>
            </a:r>
            <a:r>
              <a:rPr lang="en-US" sz="1400" dirty="0" smtClean="0">
                <a:latin typeface="Arial" charset="0"/>
              </a:rPr>
              <a:t>energy possibly preferable: minimize </a:t>
            </a:r>
            <a:r>
              <a:rPr lang="en-US" sz="1400" dirty="0">
                <a:latin typeface="Arial" charset="0"/>
              </a:rPr>
              <a:t>the number of </a:t>
            </a:r>
            <a:r>
              <a:rPr lang="en-US" sz="1400" dirty="0" err="1">
                <a:latin typeface="Arial" charset="0"/>
              </a:rPr>
              <a:t>pp</a:t>
            </a:r>
            <a:r>
              <a:rPr lang="en-US" sz="1400" dirty="0">
                <a:latin typeface="Arial" charset="0"/>
              </a:rPr>
              <a:t> reference data sets needed. </a:t>
            </a:r>
            <a:r>
              <a:rPr lang="en-US" sz="1400" dirty="0" smtClean="0">
                <a:latin typeface="Arial" charset="0"/>
              </a:rPr>
              <a:t>More studies </a:t>
            </a:r>
            <a:r>
              <a:rPr lang="en-US" sz="1400" dirty="0">
                <a:latin typeface="Arial" charset="0"/>
              </a:rPr>
              <a:t>to balance the gain in high </a:t>
            </a:r>
            <a:r>
              <a:rPr lang="en-US" sz="1400" dirty="0" err="1">
                <a:latin typeface="Arial" charset="0"/>
              </a:rPr>
              <a:t>p</a:t>
            </a:r>
            <a:r>
              <a:rPr lang="en-US" sz="1400" baseline="-25000" dirty="0" err="1">
                <a:latin typeface="Arial" charset="0"/>
              </a:rPr>
              <a:t>T</a:t>
            </a:r>
            <a:r>
              <a:rPr lang="en-US" sz="1400" dirty="0">
                <a:latin typeface="Arial" charset="0"/>
              </a:rPr>
              <a:t> statistics </a:t>
            </a:r>
            <a:r>
              <a:rPr lang="en-US" sz="1400" dirty="0" err="1">
                <a:latin typeface="Arial" charset="0"/>
              </a:rPr>
              <a:t>vs</a:t>
            </a:r>
            <a:r>
              <a:rPr lang="en-US" sz="1400" dirty="0">
                <a:latin typeface="Arial" charset="0"/>
              </a:rPr>
              <a:t> availability of reference data </a:t>
            </a:r>
            <a:r>
              <a:rPr lang="en-US" sz="1200" dirty="0" smtClean="0"/>
              <a:t> </a:t>
            </a:r>
          </a:p>
          <a:p>
            <a:r>
              <a:rPr lang="en-US" dirty="0" smtClean="0">
                <a:sym typeface="Wingdings" pitchFamily="2" charset="2"/>
              </a:rPr>
              <a:t>ATLAS + CMS</a:t>
            </a:r>
          </a:p>
          <a:p>
            <a:pPr lvl="1"/>
            <a:r>
              <a:rPr lang="en-US" sz="1600" dirty="0"/>
              <a:t>Intermediate energy </a:t>
            </a:r>
            <a:r>
              <a:rPr lang="en-US" sz="1600" dirty="0" err="1" smtClean="0"/>
              <a:t>pp</a:t>
            </a:r>
            <a:r>
              <a:rPr lang="en-US" sz="1600" dirty="0" smtClean="0"/>
              <a:t>: </a:t>
            </a:r>
            <a:r>
              <a:rPr lang="en-US" sz="1400" dirty="0" err="1" smtClean="0"/>
              <a:t>Pb</a:t>
            </a:r>
            <a:r>
              <a:rPr lang="en-US" sz="1400" dirty="0" err="1"/>
              <a:t>+Pb</a:t>
            </a:r>
            <a:r>
              <a:rPr lang="en-US" sz="1400" dirty="0"/>
              <a:t> equivalent </a:t>
            </a:r>
            <a:r>
              <a:rPr lang="en-US" sz="1400" dirty="0" err="1"/>
              <a:t>pp</a:t>
            </a:r>
            <a:r>
              <a:rPr lang="en-US" sz="1400" dirty="0"/>
              <a:t>-data set is absolutely required (needed </a:t>
            </a:r>
            <a:r>
              <a:rPr lang="en-US" sz="1400" dirty="0" err="1"/>
              <a:t>pp</a:t>
            </a:r>
            <a:r>
              <a:rPr lang="en-US" sz="1400" dirty="0"/>
              <a:t> integrated </a:t>
            </a:r>
            <a:r>
              <a:rPr lang="en-US" sz="1400" dirty="0" err="1"/>
              <a:t>lumi</a:t>
            </a:r>
            <a:r>
              <a:rPr lang="en-US" sz="1400" dirty="0"/>
              <a:t> </a:t>
            </a:r>
            <a:r>
              <a:rPr lang="en-US" sz="1400" b="1" dirty="0">
                <a:solidFill>
                  <a:srgbClr val="FF0000"/>
                </a:solidFill>
              </a:rPr>
              <a:t>is ~3-4</a:t>
            </a:r>
            <a:r>
              <a:rPr lang="en-US" sz="1400" b="1" dirty="0">
                <a:solidFill>
                  <a:srgbClr val="FF0000"/>
                </a:solidFill>
                <a:sym typeface="Symbol"/>
              </a:rPr>
              <a:t>10</a:t>
            </a:r>
            <a:r>
              <a:rPr lang="en-US" sz="1400" b="1" baseline="30000" dirty="0">
                <a:solidFill>
                  <a:srgbClr val="FF0000"/>
                </a:solidFill>
                <a:sym typeface="Symbol"/>
              </a:rPr>
              <a:t>4</a:t>
            </a:r>
            <a:r>
              <a:rPr lang="en-US" sz="1400" b="1" dirty="0">
                <a:solidFill>
                  <a:srgbClr val="FF0000"/>
                </a:solidFill>
              </a:rPr>
              <a:t> the </a:t>
            </a:r>
            <a:r>
              <a:rPr lang="en-US" sz="1400" b="1" dirty="0" err="1">
                <a:solidFill>
                  <a:srgbClr val="FF0000"/>
                </a:solidFill>
              </a:rPr>
              <a:t>Pb-Pb</a:t>
            </a:r>
            <a:r>
              <a:rPr lang="en-US" sz="1400" b="1" dirty="0">
                <a:solidFill>
                  <a:srgbClr val="FF0000"/>
                </a:solidFill>
              </a:rPr>
              <a:t> one</a:t>
            </a:r>
            <a:r>
              <a:rPr lang="en-US" sz="1400" dirty="0"/>
              <a:t>): needs to be kept in sync with </a:t>
            </a:r>
            <a:r>
              <a:rPr lang="en-US" sz="1400" dirty="0" err="1"/>
              <a:t>Pb+Pb</a:t>
            </a:r>
            <a:r>
              <a:rPr lang="en-US" sz="1400" dirty="0"/>
              <a:t> ∫</a:t>
            </a:r>
            <a:r>
              <a:rPr lang="en-US" sz="1400" dirty="0" err="1"/>
              <a:t>Ldt</a:t>
            </a:r>
            <a:r>
              <a:rPr lang="en-US" sz="1400" dirty="0"/>
              <a:t>  “steps” --- </a:t>
            </a:r>
            <a:r>
              <a:rPr lang="en-US" sz="1400" b="1" dirty="0">
                <a:solidFill>
                  <a:srgbClr val="FF0000"/>
                </a:solidFill>
              </a:rPr>
              <a:t>not possible to concentrate all </a:t>
            </a:r>
            <a:r>
              <a:rPr lang="en-US" sz="1400" b="1" dirty="0" err="1">
                <a:solidFill>
                  <a:srgbClr val="FF0000"/>
                </a:solidFill>
              </a:rPr>
              <a:t>pp</a:t>
            </a:r>
            <a:r>
              <a:rPr lang="en-US" sz="1400" b="1" dirty="0">
                <a:solidFill>
                  <a:srgbClr val="FF0000"/>
                </a:solidFill>
              </a:rPr>
              <a:t> data taking in a single period</a:t>
            </a:r>
            <a:r>
              <a:rPr lang="en-US" sz="1400" dirty="0"/>
              <a:t> during 2015-2022 </a:t>
            </a:r>
            <a:r>
              <a:rPr lang="en-US" sz="1400" dirty="0" smtClean="0"/>
              <a:t>running</a:t>
            </a:r>
            <a:endParaRPr lang="en-US" dirty="0" smtClean="0">
              <a:sym typeface="Wingdings" pitchFamily="2" charset="2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287926" y="6619358"/>
            <a:ext cx="856074" cy="227066"/>
          </a:xfrm>
        </p:spPr>
        <p:txBody>
          <a:bodyPr/>
          <a:lstStyle/>
          <a:p>
            <a:fld id="{00612A71-823D-46F0-A90A-93686904299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6636874"/>
            <a:ext cx="1076325" cy="209550"/>
          </a:xfrm>
        </p:spPr>
        <p:txBody>
          <a:bodyPr/>
          <a:lstStyle/>
          <a:p>
            <a:pPr algn="r"/>
            <a:r>
              <a:rPr lang="en-US" smtClean="0"/>
              <a:t>31.10.2013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708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Run 2: </a:t>
            </a:r>
            <a:r>
              <a:rPr lang="en-GB" sz="3200" dirty="0" err="1" smtClean="0"/>
              <a:t>LHCb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Due </a:t>
            </a:r>
            <a:r>
              <a:rPr lang="en-US" dirty="0"/>
              <a:t>to the huge track multiplicity in </a:t>
            </a:r>
            <a:r>
              <a:rPr lang="en-US" dirty="0" err="1"/>
              <a:t>Pb-Pb</a:t>
            </a:r>
            <a:r>
              <a:rPr lang="en-US" dirty="0"/>
              <a:t> collisions in the forward direction (2 &lt; </a:t>
            </a:r>
            <a:r>
              <a:rPr lang="el-GR" dirty="0"/>
              <a:t>η</a:t>
            </a:r>
            <a:r>
              <a:rPr lang="en-US" dirty="0"/>
              <a:t> &lt; 5), </a:t>
            </a:r>
            <a:r>
              <a:rPr lang="en-US" b="1" dirty="0" err="1">
                <a:solidFill>
                  <a:srgbClr val="FF0000"/>
                </a:solidFill>
              </a:rPr>
              <a:t>LHCb</a:t>
            </a:r>
            <a:r>
              <a:rPr lang="en-US" b="1" dirty="0">
                <a:solidFill>
                  <a:srgbClr val="FF0000"/>
                </a:solidFill>
              </a:rPr>
              <a:t> plans to participate only in a </a:t>
            </a:r>
            <a:r>
              <a:rPr lang="en-US" b="1" dirty="0" err="1" smtClean="0">
                <a:solidFill>
                  <a:srgbClr val="FF0000"/>
                </a:solidFill>
              </a:rPr>
              <a:t>pPb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run</a:t>
            </a:r>
            <a:r>
              <a:rPr lang="en-US" dirty="0"/>
              <a:t>, as in 2013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err="1"/>
              <a:t>LHCb</a:t>
            </a:r>
            <a:r>
              <a:rPr lang="en-US" dirty="0"/>
              <a:t> would appreciate if the p-</a:t>
            </a:r>
            <a:r>
              <a:rPr lang="en-US" dirty="0" err="1"/>
              <a:t>Pb</a:t>
            </a:r>
            <a:r>
              <a:rPr lang="en-US" dirty="0"/>
              <a:t> run comes </a:t>
            </a:r>
            <a:r>
              <a:rPr lang="en-US" b="1" dirty="0">
                <a:solidFill>
                  <a:srgbClr val="FF0000"/>
                </a:solidFill>
              </a:rPr>
              <a:t>not at the end of the HI program of Run II </a:t>
            </a:r>
            <a:r>
              <a:rPr lang="en-US" dirty="0"/>
              <a:t>. . 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GB" dirty="0"/>
              <a:t>Experience has shown that a </a:t>
            </a:r>
            <a:r>
              <a:rPr lang="en-GB" dirty="0" err="1" smtClean="0"/>
              <a:t>pp</a:t>
            </a:r>
            <a:r>
              <a:rPr lang="en-GB" dirty="0" smtClean="0"/>
              <a:t> </a:t>
            </a:r>
            <a:r>
              <a:rPr lang="en-GB" dirty="0"/>
              <a:t>data sample at the corresponding </a:t>
            </a:r>
            <a:r>
              <a:rPr lang="en-GB" dirty="0" err="1" smtClean="0"/>
              <a:t>pPb</a:t>
            </a:r>
            <a:r>
              <a:rPr lang="en-GB" dirty="0" smtClean="0"/>
              <a:t> </a:t>
            </a:r>
            <a:r>
              <a:rPr lang="en-GB" dirty="0"/>
              <a:t>energies</a:t>
            </a:r>
            <a:r>
              <a:rPr lang="en-US" dirty="0"/>
              <a:t> is important, i.e. at 5 </a:t>
            </a:r>
            <a:r>
              <a:rPr lang="en-US" dirty="0" err="1"/>
              <a:t>TeV</a:t>
            </a:r>
            <a:r>
              <a:rPr lang="en-US" dirty="0"/>
              <a:t> and 8.2 </a:t>
            </a:r>
            <a:r>
              <a:rPr lang="en-US" dirty="0" err="1"/>
              <a:t>TeV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err="1"/>
              <a:t>LHCb</a:t>
            </a:r>
            <a:r>
              <a:rPr lang="en-US" dirty="0"/>
              <a:t> would like to get </a:t>
            </a:r>
            <a:r>
              <a:rPr lang="en-US" b="1" dirty="0"/>
              <a:t>at least</a:t>
            </a:r>
            <a:r>
              <a:rPr lang="en-US" dirty="0"/>
              <a:t> 1</a:t>
            </a:r>
            <a:r>
              <a:rPr lang="en-US" dirty="0" smtClean="0"/>
              <a:t>0x </a:t>
            </a:r>
            <a:r>
              <a:rPr lang="en-US" dirty="0"/>
              <a:t>the integrated luminosity </a:t>
            </a:r>
            <a:r>
              <a:rPr lang="en-US" dirty="0" smtClean="0"/>
              <a:t>they </a:t>
            </a:r>
            <a:r>
              <a:rPr lang="en-US" dirty="0"/>
              <a:t>had in 2013.</a:t>
            </a:r>
          </a:p>
          <a:p>
            <a:pPr lvl="1"/>
            <a:r>
              <a:rPr lang="en-US" dirty="0"/>
              <a:t>In 2013 </a:t>
            </a:r>
            <a:r>
              <a:rPr lang="en-US" dirty="0" smtClean="0"/>
              <a:t>took </a:t>
            </a:r>
            <a:r>
              <a:rPr lang="en-US" dirty="0"/>
              <a:t>data at ~5x10</a:t>
            </a:r>
            <a:r>
              <a:rPr lang="en-US" baseline="30000" dirty="0"/>
              <a:t>27</a:t>
            </a:r>
            <a:r>
              <a:rPr lang="en-US" dirty="0"/>
              <a:t>/cm</a:t>
            </a:r>
            <a:r>
              <a:rPr lang="en-US" baseline="30000" dirty="0"/>
              <a:t>2</a:t>
            </a:r>
            <a:r>
              <a:rPr lang="en-US" dirty="0"/>
              <a:t>/s.</a:t>
            </a:r>
          </a:p>
          <a:p>
            <a:pPr lvl="1"/>
            <a:r>
              <a:rPr lang="en-US" dirty="0" smtClean="0"/>
              <a:t>Assuming </a:t>
            </a:r>
            <a:r>
              <a:rPr lang="en-US" dirty="0"/>
              <a:t>another p-</a:t>
            </a:r>
            <a:r>
              <a:rPr lang="en-US" dirty="0" err="1"/>
              <a:t>Pb</a:t>
            </a:r>
            <a:r>
              <a:rPr lang="en-US" dirty="0"/>
              <a:t> run would last also about 4 weeks, </a:t>
            </a:r>
            <a:r>
              <a:rPr lang="en-US" b="1" dirty="0">
                <a:solidFill>
                  <a:srgbClr val="FF0000"/>
                </a:solidFill>
              </a:rPr>
              <a:t>a luminosity greater than 5x10</a:t>
            </a:r>
            <a:r>
              <a:rPr lang="en-US" b="1" baseline="30000" dirty="0">
                <a:solidFill>
                  <a:srgbClr val="FF0000"/>
                </a:solidFill>
              </a:rPr>
              <a:t>28</a:t>
            </a:r>
            <a:r>
              <a:rPr lang="en-US" b="1" dirty="0">
                <a:solidFill>
                  <a:srgbClr val="FF0000"/>
                </a:solidFill>
              </a:rPr>
              <a:t>/cm</a:t>
            </a:r>
            <a:r>
              <a:rPr lang="en-US" b="1" baseline="30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/s should be provided to </a:t>
            </a:r>
            <a:r>
              <a:rPr lang="en-US" b="1" dirty="0" err="1">
                <a:solidFill>
                  <a:srgbClr val="FF0000"/>
                </a:solidFill>
              </a:rPr>
              <a:t>LHCb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To be verified if this is compatible with machine limitations in the </a:t>
            </a:r>
            <a:r>
              <a:rPr lang="en-US" dirty="0" err="1" smtClean="0"/>
              <a:t>pPb</a:t>
            </a:r>
            <a:r>
              <a:rPr lang="en-US" dirty="0" smtClean="0"/>
              <a:t> scheme</a:t>
            </a:r>
            <a:endParaRPr lang="en-US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694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Run 2 Beam Parameters Summary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Beam Energy: one clear advantage in choosing a single value of </a:t>
            </a:r>
            <a:r>
              <a:rPr lang="en-US" dirty="0">
                <a:latin typeface="Arial" charset="0"/>
              </a:rPr>
              <a:t>√</a:t>
            </a:r>
            <a:r>
              <a:rPr lang="en-US" dirty="0" err="1">
                <a:latin typeface="Arial" charset="0"/>
              </a:rPr>
              <a:t>sNN</a:t>
            </a:r>
            <a:r>
              <a:rPr lang="en-US" dirty="0" smtClean="0"/>
              <a:t> is the </a:t>
            </a:r>
            <a:r>
              <a:rPr lang="en-US" dirty="0" err="1" smtClean="0"/>
              <a:t>pp</a:t>
            </a:r>
            <a:r>
              <a:rPr lang="en-US" dirty="0" smtClean="0"/>
              <a:t> reference sample just keeps adding up</a:t>
            </a:r>
          </a:p>
          <a:p>
            <a:pPr lvl="1"/>
            <a:r>
              <a:rPr lang="en-US" dirty="0" smtClean="0"/>
              <a:t>All experiments seem to consider running </a:t>
            </a:r>
            <a:r>
              <a:rPr lang="en-US" dirty="0" err="1" smtClean="0"/>
              <a:t>PbPb</a:t>
            </a:r>
            <a:r>
              <a:rPr lang="en-US" dirty="0" smtClean="0"/>
              <a:t> again at 5 </a:t>
            </a:r>
            <a:r>
              <a:rPr lang="en-US" dirty="0" err="1" smtClean="0"/>
              <a:t>TeV</a:t>
            </a:r>
            <a:r>
              <a:rPr lang="en-US" dirty="0" smtClean="0"/>
              <a:t> acceptable</a:t>
            </a:r>
          </a:p>
          <a:p>
            <a:pPr lvl="1"/>
            <a:r>
              <a:rPr lang="en-US" dirty="0" smtClean="0"/>
              <a:t>Should the lower energy also be considered for the next </a:t>
            </a:r>
            <a:r>
              <a:rPr lang="en-US" dirty="0" err="1" smtClean="0"/>
              <a:t>pPb</a:t>
            </a:r>
            <a:r>
              <a:rPr lang="en-US" dirty="0" smtClean="0"/>
              <a:t> run? Physics considerations vs. advantages for reference </a:t>
            </a:r>
            <a:r>
              <a:rPr lang="en-US" dirty="0" err="1" smtClean="0"/>
              <a:t>pp</a:t>
            </a:r>
            <a:r>
              <a:rPr lang="en-US" dirty="0" smtClean="0"/>
              <a:t> samples… </a:t>
            </a:r>
          </a:p>
          <a:p>
            <a:r>
              <a:rPr lang="en-US" dirty="0" smtClean="0"/>
              <a:t>ALICE requires leveling during </a:t>
            </a:r>
            <a:r>
              <a:rPr lang="en-US" dirty="0" err="1" smtClean="0"/>
              <a:t>PbPb</a:t>
            </a:r>
            <a:r>
              <a:rPr lang="en-US" dirty="0" smtClean="0"/>
              <a:t> and </a:t>
            </a:r>
            <a:r>
              <a:rPr lang="en-US" dirty="0" err="1" smtClean="0"/>
              <a:t>pPb</a:t>
            </a:r>
            <a:r>
              <a:rPr lang="en-US" dirty="0" smtClean="0"/>
              <a:t> running</a:t>
            </a:r>
          </a:p>
          <a:p>
            <a:pPr lvl="1"/>
            <a:r>
              <a:rPr lang="en-US" dirty="0" smtClean="0"/>
              <a:t>ATLAS/CMS might need to be also leveled to guarantee constant luminosity to ALICE in the presence of large burn-off</a:t>
            </a:r>
          </a:p>
          <a:p>
            <a:pPr lvl="1"/>
            <a:r>
              <a:rPr lang="en-US" dirty="0" smtClean="0"/>
              <a:t>Same luminosity for all IPs (slightly penalizing for IP1/5)</a:t>
            </a:r>
          </a:p>
          <a:p>
            <a:r>
              <a:rPr lang="en-US" dirty="0" smtClean="0"/>
              <a:t>The request of </a:t>
            </a:r>
            <a:r>
              <a:rPr lang="en-US" dirty="0" err="1" smtClean="0"/>
              <a:t>LHCb</a:t>
            </a:r>
            <a:r>
              <a:rPr lang="en-US" dirty="0" smtClean="0"/>
              <a:t> for a factor 10 more luminosity in IP8 requires squeezing of the 4 IPs</a:t>
            </a:r>
          </a:p>
          <a:p>
            <a:pPr lvl="1"/>
            <a:r>
              <a:rPr lang="en-US" dirty="0" smtClean="0"/>
              <a:t>Not clear how technically difficult this is</a:t>
            </a:r>
          </a:p>
          <a:p>
            <a:pPr lvl="1"/>
            <a:r>
              <a:rPr lang="en-US" dirty="0" smtClean="0"/>
              <a:t>Other options to be considered 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0303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Schedule of HI Run 2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43126"/>
          </a:xfrm>
        </p:spPr>
        <p:txBody>
          <a:bodyPr>
            <a:normAutofit fontScale="92500" lnSpcReduction="20000"/>
          </a:bodyPr>
          <a:lstStyle/>
          <a:p>
            <a:pPr marL="342900" lvl="1" indent="-342900">
              <a:buSzPct val="70000"/>
              <a:buFont typeface="Wingdings" charset="0"/>
              <a:buChar char="q"/>
            </a:pPr>
            <a:r>
              <a:rPr lang="en-US" sz="2100" dirty="0" smtClean="0"/>
              <a:t>All experiments agree that HI run periods </a:t>
            </a:r>
            <a:r>
              <a:rPr lang="en-US" sz="2100" b="1" dirty="0" smtClean="0">
                <a:solidFill>
                  <a:srgbClr val="FF0000"/>
                </a:solidFill>
              </a:rPr>
              <a:t>cannot be grouped</a:t>
            </a:r>
            <a:r>
              <a:rPr lang="en-US" sz="2100" dirty="0" smtClean="0"/>
              <a:t>(*)</a:t>
            </a:r>
            <a:endParaRPr lang="en-US" sz="2100" b="1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latin typeface="Arial" charset="0"/>
              </a:rPr>
              <a:t>Goal is (clearly) as large as possible integrated luminosity for </a:t>
            </a:r>
            <a:r>
              <a:rPr lang="en-US" dirty="0" err="1" smtClean="0">
                <a:latin typeface="Arial" charset="0"/>
              </a:rPr>
              <a:t>PbPb</a:t>
            </a:r>
            <a:r>
              <a:rPr lang="en-US" dirty="0" smtClean="0">
                <a:latin typeface="Arial" charset="0"/>
              </a:rPr>
              <a:t> and </a:t>
            </a:r>
            <a:r>
              <a:rPr lang="en-US" dirty="0" err="1" smtClean="0">
                <a:latin typeface="Arial" charset="0"/>
              </a:rPr>
              <a:t>pPb</a:t>
            </a:r>
            <a:endParaRPr lang="en-US" dirty="0" smtClean="0"/>
          </a:p>
          <a:p>
            <a:r>
              <a:rPr lang="en-US" dirty="0" smtClean="0"/>
              <a:t>Run 2: The general goal is to collect </a:t>
            </a:r>
            <a:r>
              <a:rPr lang="en-US" b="1" dirty="0" smtClean="0">
                <a:solidFill>
                  <a:srgbClr val="FF0000"/>
                </a:solidFill>
              </a:rPr>
              <a:t>at least 1 nb</a:t>
            </a:r>
            <a:r>
              <a:rPr lang="en-US" b="1" baseline="30000" dirty="0" smtClean="0">
                <a:solidFill>
                  <a:srgbClr val="FF0000"/>
                </a:solidFill>
              </a:rPr>
              <a:t>-1</a:t>
            </a:r>
            <a:endParaRPr lang="en-US" b="1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One HI run period per year 2015-LS2</a:t>
            </a:r>
          </a:p>
          <a:p>
            <a:pPr lvl="1"/>
            <a:r>
              <a:rPr lang="en-US" dirty="0" err="1" smtClean="0"/>
              <a:t>PbPb</a:t>
            </a:r>
            <a:r>
              <a:rPr lang="en-US" dirty="0" smtClean="0"/>
              <a:t> and </a:t>
            </a:r>
            <a:r>
              <a:rPr lang="en-US" dirty="0" err="1" smtClean="0"/>
              <a:t>pPb</a:t>
            </a:r>
            <a:r>
              <a:rPr lang="en-US" dirty="0" smtClean="0"/>
              <a:t> only before LS2(**)</a:t>
            </a:r>
          </a:p>
          <a:p>
            <a:r>
              <a:rPr lang="en-US" dirty="0" smtClean="0"/>
              <a:t>The generally agreed schedule:</a:t>
            </a:r>
          </a:p>
          <a:p>
            <a:pPr lvl="1"/>
            <a:r>
              <a:rPr lang="en-US" dirty="0" smtClean="0"/>
              <a:t>2015: </a:t>
            </a:r>
            <a:r>
              <a:rPr lang="en-US" dirty="0" err="1" smtClean="0"/>
              <a:t>PbPb</a:t>
            </a:r>
            <a:r>
              <a:rPr lang="en-US" dirty="0" smtClean="0"/>
              <a:t> at 5.0(2)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en-US" dirty="0" smtClean="0"/>
              <a:t>2016: </a:t>
            </a:r>
            <a:r>
              <a:rPr lang="en-US" dirty="0" err="1" smtClean="0"/>
              <a:t>PbPb</a:t>
            </a:r>
            <a:r>
              <a:rPr lang="en-US" dirty="0" smtClean="0"/>
              <a:t> at 5.0(2) (5.5) </a:t>
            </a:r>
            <a:r>
              <a:rPr lang="en-US" dirty="0" err="1" smtClean="0"/>
              <a:t>TeV</a:t>
            </a:r>
            <a:r>
              <a:rPr lang="en-US" dirty="0" smtClean="0"/>
              <a:t> (***)</a:t>
            </a:r>
          </a:p>
          <a:p>
            <a:pPr lvl="1"/>
            <a:r>
              <a:rPr lang="en-US" dirty="0" smtClean="0"/>
              <a:t>2017: </a:t>
            </a:r>
            <a:r>
              <a:rPr lang="en-US" dirty="0" err="1" smtClean="0"/>
              <a:t>pPb</a:t>
            </a:r>
            <a:r>
              <a:rPr lang="en-US" dirty="0" smtClean="0"/>
              <a:t> at 5.0(2) (8.2) </a:t>
            </a:r>
            <a:r>
              <a:rPr lang="en-US" dirty="0" err="1" smtClean="0"/>
              <a:t>TeV</a:t>
            </a:r>
            <a:r>
              <a:rPr lang="en-US" dirty="0" smtClean="0"/>
              <a:t> (***)</a:t>
            </a:r>
          </a:p>
          <a:p>
            <a:pPr lvl="1"/>
            <a:r>
              <a:rPr lang="en-US" dirty="0" err="1" smtClean="0"/>
              <a:t>ArAr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All but ALICE consider </a:t>
            </a:r>
            <a:r>
              <a:rPr lang="en-US" b="1" dirty="0" smtClean="0">
                <a:solidFill>
                  <a:srgbClr val="FF0000"/>
                </a:solidFill>
              </a:rPr>
              <a:t>reference </a:t>
            </a:r>
            <a:r>
              <a:rPr lang="en-US" b="1" dirty="0" err="1" smtClean="0">
                <a:solidFill>
                  <a:srgbClr val="FF0000"/>
                </a:solidFill>
              </a:rPr>
              <a:t>pp</a:t>
            </a:r>
            <a:r>
              <a:rPr lang="en-US" b="1" dirty="0" smtClean="0">
                <a:solidFill>
                  <a:srgbClr val="FF0000"/>
                </a:solidFill>
              </a:rPr>
              <a:t> data at equivalent energy </a:t>
            </a:r>
            <a:r>
              <a:rPr lang="en-US" dirty="0" smtClean="0"/>
              <a:t>a must</a:t>
            </a:r>
          </a:p>
          <a:p>
            <a:pPr lvl="1"/>
            <a:r>
              <a:rPr lang="en-US" sz="1600" dirty="0"/>
              <a:t>∫</a:t>
            </a:r>
            <a:r>
              <a:rPr lang="en-US" sz="1600" dirty="0" err="1" smtClean="0"/>
              <a:t>Ldt</a:t>
            </a:r>
            <a:r>
              <a:rPr lang="en-US" sz="1600" dirty="0" smtClean="0"/>
              <a:t>(</a:t>
            </a:r>
            <a:r>
              <a:rPr lang="en-US" sz="1600" dirty="0" err="1" smtClean="0"/>
              <a:t>pp</a:t>
            </a:r>
            <a:r>
              <a:rPr lang="en-US" sz="1600" dirty="0" smtClean="0"/>
              <a:t>) = </a:t>
            </a:r>
            <a:r>
              <a:rPr lang="en-US" sz="1400" dirty="0" smtClean="0"/>
              <a:t>3-4 10</a:t>
            </a:r>
            <a:r>
              <a:rPr lang="en-US" sz="1400" baseline="30000" dirty="0" smtClean="0"/>
              <a:t>4 </a:t>
            </a:r>
            <a:r>
              <a:rPr lang="en-US" sz="1600" dirty="0" smtClean="0"/>
              <a:t>×</a:t>
            </a:r>
            <a:r>
              <a:rPr lang="en-US" sz="1600" baseline="30000" dirty="0" smtClean="0"/>
              <a:t> </a:t>
            </a:r>
            <a:r>
              <a:rPr lang="en-US" sz="1600" dirty="0"/>
              <a:t>∫</a:t>
            </a:r>
            <a:r>
              <a:rPr lang="en-US" sz="1600" dirty="0" err="1"/>
              <a:t>Ldt</a:t>
            </a:r>
            <a:r>
              <a:rPr lang="en-US" sz="1600" dirty="0" smtClean="0"/>
              <a:t>(</a:t>
            </a:r>
            <a:r>
              <a:rPr lang="en-US" sz="1600" dirty="0" err="1" smtClean="0"/>
              <a:t>PbPb</a:t>
            </a:r>
            <a:r>
              <a:rPr lang="en-US" sz="1600" dirty="0" smtClean="0"/>
              <a:t>)</a:t>
            </a:r>
            <a:r>
              <a:rPr lang="en-US" sz="1300" dirty="0" smtClean="0"/>
              <a:t> </a:t>
            </a:r>
            <a:r>
              <a:rPr lang="en-US" sz="1700" dirty="0" smtClean="0"/>
              <a:t>is considered necessary/sufficient</a:t>
            </a:r>
            <a:endParaRPr lang="en-US" sz="1700" baseline="30000" dirty="0" smtClean="0"/>
          </a:p>
          <a:p>
            <a:pPr lvl="1"/>
            <a:r>
              <a:rPr lang="en-US" sz="1400" dirty="0" smtClean="0"/>
              <a:t>ALICE not against </a:t>
            </a:r>
            <a:r>
              <a:rPr lang="en-US" sz="1400" dirty="0" err="1"/>
              <a:t>pp</a:t>
            </a:r>
            <a:r>
              <a:rPr lang="en-US" sz="1400" dirty="0"/>
              <a:t> runs </a:t>
            </a:r>
            <a:r>
              <a:rPr lang="en-US" sz="1400" dirty="0" smtClean="0"/>
              <a:t>if they do </a:t>
            </a:r>
            <a:r>
              <a:rPr lang="en-US" sz="1400" dirty="0"/>
              <a:t>not reduce the allocated time for the HI </a:t>
            </a:r>
            <a:r>
              <a:rPr lang="en-US" sz="1400" dirty="0" smtClean="0"/>
              <a:t>runs. </a:t>
            </a:r>
            <a:r>
              <a:rPr lang="en-US" sz="1400" dirty="0"/>
              <a:t>I</a:t>
            </a:r>
            <a:r>
              <a:rPr lang="en-US" sz="1400" dirty="0" smtClean="0"/>
              <a:t>f </a:t>
            </a:r>
            <a:r>
              <a:rPr lang="en-US" sz="1400" dirty="0"/>
              <a:t>there is conflict, </a:t>
            </a:r>
            <a:r>
              <a:rPr lang="en-US" sz="1400" dirty="0" smtClean="0"/>
              <a:t>their priority would be </a:t>
            </a:r>
            <a:r>
              <a:rPr lang="en-US" sz="1400" dirty="0"/>
              <a:t>to collect HI data.</a:t>
            </a:r>
            <a:endParaRPr lang="en-US" sz="1700" dirty="0" smtClean="0"/>
          </a:p>
          <a:p>
            <a:pPr marL="0" indent="0">
              <a:buNone/>
            </a:pPr>
            <a:r>
              <a:rPr lang="en-US" sz="1600" dirty="0" smtClean="0"/>
              <a:t>(*)  ATLAS considers a one year gap acceptable if proven beneficial for the general program</a:t>
            </a:r>
          </a:p>
          <a:p>
            <a:pPr marL="0" indent="0">
              <a:buNone/>
            </a:pPr>
            <a:r>
              <a:rPr lang="en-US" sz="1600" dirty="0" smtClean="0"/>
              <a:t>(**) ATLAS has a slight preference for a possible </a:t>
            </a:r>
            <a:r>
              <a:rPr lang="en-US" sz="1600" dirty="0" err="1" smtClean="0"/>
              <a:t>ArAr</a:t>
            </a:r>
            <a:r>
              <a:rPr lang="en-US" sz="1600" dirty="0" smtClean="0"/>
              <a:t> run before LS2 – </a:t>
            </a:r>
            <a:r>
              <a:rPr lang="en-US" sz="1600" b="1" dirty="0" smtClean="0">
                <a:solidFill>
                  <a:srgbClr val="FF0000"/>
                </a:solidFill>
              </a:rPr>
              <a:t>In any case no request for different species during the same year</a:t>
            </a:r>
          </a:p>
          <a:p>
            <a:pPr marL="0" indent="0">
              <a:buNone/>
            </a:pPr>
            <a:r>
              <a:rPr lang="en-US" sz="1600" dirty="0" smtClean="0"/>
              <a:t>(***) The benefit </a:t>
            </a:r>
            <a:r>
              <a:rPr lang="en-US" sz="1600" dirty="0" smtClean="0">
                <a:latin typeface="Arial" charset="0"/>
              </a:rPr>
              <a:t>of higher </a:t>
            </a:r>
            <a:r>
              <a:rPr lang="en-US" sz="1600" dirty="0" err="1" smtClean="0">
                <a:latin typeface="Arial" charset="0"/>
              </a:rPr>
              <a:t>p</a:t>
            </a:r>
            <a:r>
              <a:rPr lang="en-US" sz="1600" baseline="-25000" dirty="0" err="1" smtClean="0">
                <a:latin typeface="Arial" charset="0"/>
              </a:rPr>
              <a:t>T</a:t>
            </a:r>
            <a:r>
              <a:rPr lang="en-US" sz="1600" dirty="0" smtClean="0">
                <a:latin typeface="Arial" charset="0"/>
              </a:rPr>
              <a:t> statistics </a:t>
            </a:r>
            <a:r>
              <a:rPr lang="en-US" sz="1600" dirty="0" err="1" smtClean="0">
                <a:latin typeface="Arial" charset="0"/>
              </a:rPr>
              <a:t>vs</a:t>
            </a:r>
            <a:r>
              <a:rPr lang="en-US" sz="1600" dirty="0" smtClean="0">
                <a:latin typeface="Arial" charset="0"/>
              </a:rPr>
              <a:t> availability of reference data and setup time must be balanced in considering the beam energies for 2016/17 </a:t>
            </a:r>
            <a:endParaRPr lang="en-US" sz="1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647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Run 2: Questions to be Addressed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ALICE operation at very low luminosity during </a:t>
            </a:r>
            <a:r>
              <a:rPr lang="en-US" dirty="0" err="1" smtClean="0"/>
              <a:t>pp</a:t>
            </a:r>
            <a:endParaRPr lang="en-US" dirty="0" smtClean="0"/>
          </a:p>
          <a:p>
            <a:pPr lvl="1"/>
            <a:r>
              <a:rPr lang="en-US" dirty="0" smtClean="0"/>
              <a:t>Separation</a:t>
            </a:r>
          </a:p>
          <a:p>
            <a:pPr lvl="1"/>
            <a:r>
              <a:rPr lang="en-US" dirty="0" smtClean="0"/>
              <a:t>Noise level, vacuum quality</a:t>
            </a:r>
          </a:p>
          <a:p>
            <a:r>
              <a:rPr lang="en-US" dirty="0" smtClean="0"/>
              <a:t>Compatibility of leveled vs. non-leveled operation in IP2 and, respectively 1,5 </a:t>
            </a:r>
            <a:r>
              <a:rPr lang="en-US" dirty="0" err="1" smtClean="0"/>
              <a:t>w.r.t</a:t>
            </a:r>
            <a:r>
              <a:rPr lang="en-US" dirty="0" smtClean="0"/>
              <a:t>. luminosity lifetime</a:t>
            </a:r>
          </a:p>
          <a:p>
            <a:r>
              <a:rPr lang="en-US" dirty="0" err="1" smtClean="0"/>
              <a:t>pPb</a:t>
            </a:r>
            <a:r>
              <a:rPr lang="en-US" dirty="0" smtClean="0"/>
              <a:t>: can </a:t>
            </a:r>
            <a:r>
              <a:rPr lang="en-US" dirty="0" err="1" smtClean="0"/>
              <a:t>LHCb</a:t>
            </a:r>
            <a:r>
              <a:rPr lang="en-US" dirty="0" smtClean="0"/>
              <a:t> get 10 times more luminosity </a:t>
            </a:r>
            <a:r>
              <a:rPr lang="en-US" dirty="0" smtClean="0"/>
              <a:t>?</a:t>
            </a:r>
          </a:p>
          <a:p>
            <a:r>
              <a:rPr lang="en-US" dirty="0" smtClean="0"/>
              <a:t>E-YETS 2016 vs. LS1.5: how does this reflect on the HI schedule ?</a:t>
            </a:r>
            <a:endParaRPr lang="en-US" dirty="0" smtClean="0"/>
          </a:p>
          <a:p>
            <a:r>
              <a:rPr lang="en-US" dirty="0" err="1" smtClean="0"/>
              <a:t>pp</a:t>
            </a:r>
            <a:r>
              <a:rPr lang="en-US" dirty="0" smtClean="0"/>
              <a:t> reference data taking in Run2: </a:t>
            </a:r>
            <a:r>
              <a:rPr lang="en-US" dirty="0" smtClean="0"/>
              <a:t>scheduling issues to be addressed</a:t>
            </a:r>
            <a:endParaRPr lang="en-US" dirty="0" smtClean="0"/>
          </a:p>
          <a:p>
            <a:r>
              <a:rPr lang="en-US" dirty="0" smtClean="0"/>
              <a:t>Need </a:t>
            </a:r>
            <a:r>
              <a:rPr lang="en-US" dirty="0"/>
              <a:t>for ALICE polarity reversals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059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BEYOND LS2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972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The Race </a:t>
            </a:r>
            <a:r>
              <a:rPr lang="en-US" sz="3200" dirty="0" smtClean="0"/>
              <a:t>for 10 nb</a:t>
            </a:r>
            <a:r>
              <a:rPr lang="en-US" sz="3200" baseline="30000" dirty="0" smtClean="0"/>
              <a:t>-1</a:t>
            </a:r>
            <a:endParaRPr lang="en-US" sz="3200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6194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Experiments Plans</a:t>
            </a:r>
          </a:p>
          <a:p>
            <a:r>
              <a:rPr lang="en-US" sz="1600" dirty="0" smtClean="0"/>
              <a:t>ALICE will install its major detector upgrade during LS2 in 2018 </a:t>
            </a:r>
          </a:p>
          <a:p>
            <a:pPr lvl="1"/>
            <a:r>
              <a:rPr lang="en-US" sz="1400" dirty="0" smtClean="0"/>
              <a:t>The upgrade aims at precision measurements of the Quark Gluon Plasma, with a factor 100 gain in statistics (x10 luminosity, x10 via pipelined readout) </a:t>
            </a:r>
            <a:endParaRPr lang="en-US" sz="1400" dirty="0" smtClean="0"/>
          </a:p>
          <a:p>
            <a:r>
              <a:rPr lang="en-US" sz="1600" dirty="0" smtClean="0"/>
              <a:t>CMS </a:t>
            </a:r>
            <a:r>
              <a:rPr lang="en-US" sz="1600" dirty="0" smtClean="0"/>
              <a:t>L1 trigger upgrade implemented during LS1 will enable the experiment to tolerate an interaction rate of up to ~50kHz for </a:t>
            </a:r>
            <a:r>
              <a:rPr lang="en-US" sz="1600" dirty="0" err="1" smtClean="0"/>
              <a:t>PbPb</a:t>
            </a:r>
            <a:endParaRPr lang="en-US" sz="1600" dirty="0" smtClean="0"/>
          </a:p>
          <a:p>
            <a:r>
              <a:rPr lang="en-US" sz="1600" dirty="0" smtClean="0"/>
              <a:t>ATLAS/CMS Would like to run at the highest possible instantaneous luminosity for </a:t>
            </a:r>
            <a:r>
              <a:rPr lang="en-US" sz="1600" dirty="0" err="1" smtClean="0"/>
              <a:t>PbPb</a:t>
            </a:r>
            <a:r>
              <a:rPr lang="en-US" sz="1600" dirty="0" smtClean="0"/>
              <a:t> and </a:t>
            </a:r>
            <a:r>
              <a:rPr lang="en-US" sz="1600" dirty="0" err="1" smtClean="0"/>
              <a:t>pPb</a:t>
            </a:r>
            <a:endParaRPr lang="en-US" sz="1600" dirty="0" smtClean="0"/>
          </a:p>
          <a:p>
            <a:pPr lvl="1"/>
            <a:r>
              <a:rPr lang="en-US" sz="1400" dirty="0" smtClean="0"/>
              <a:t>No </a:t>
            </a:r>
            <a:r>
              <a:rPr lang="en-US" sz="1400" dirty="0" err="1" smtClean="0"/>
              <a:t>lumi</a:t>
            </a:r>
            <a:r>
              <a:rPr lang="en-US" sz="1400" dirty="0" smtClean="0"/>
              <a:t> leveling – to be verified if this is compatible with ALICE running leveled</a:t>
            </a:r>
          </a:p>
          <a:p>
            <a:pPr lvl="1"/>
            <a:r>
              <a:rPr lang="en-US" sz="1400" dirty="0"/>
              <a:t>S</a:t>
            </a:r>
            <a:r>
              <a:rPr lang="en-US" sz="1400" dirty="0" smtClean="0"/>
              <a:t>upport going to a </a:t>
            </a:r>
            <a:r>
              <a:rPr lang="en-US" sz="1400" dirty="0" smtClean="0">
                <a:solidFill>
                  <a:srgbClr val="FF0000"/>
                </a:solidFill>
              </a:rPr>
              <a:t>100ns </a:t>
            </a:r>
            <a:r>
              <a:rPr lang="en-US" sz="1400" dirty="0" smtClean="0">
                <a:solidFill>
                  <a:srgbClr val="FF0000"/>
                </a:solidFill>
              </a:rPr>
              <a:t>bunch spacing </a:t>
            </a:r>
            <a:r>
              <a:rPr lang="en-US" sz="1400" dirty="0" smtClean="0"/>
              <a:t>to increase inst. Luminosity - as early as possible, as long as the development of the SPS injection kickers does not distract from </a:t>
            </a:r>
            <a:r>
              <a:rPr lang="en-US" sz="1400" dirty="0" err="1" smtClean="0"/>
              <a:t>pp</a:t>
            </a:r>
            <a:r>
              <a:rPr lang="en-US" sz="1400" dirty="0" smtClean="0"/>
              <a:t> upgrades</a:t>
            </a:r>
          </a:p>
          <a:p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/>
              <a:t>detector upgrade in </a:t>
            </a:r>
            <a:r>
              <a:rPr lang="en-US" sz="1600" dirty="0" smtClean="0"/>
              <a:t>LS2 – community interested in </a:t>
            </a:r>
            <a:r>
              <a:rPr lang="en-US" sz="1600" dirty="0" smtClean="0"/>
              <a:t>HI (</a:t>
            </a:r>
            <a:r>
              <a:rPr lang="en-US" sz="1600" dirty="0" err="1" smtClean="0"/>
              <a:t>pA</a:t>
            </a:r>
            <a:r>
              <a:rPr lang="en-US" sz="1600" dirty="0" smtClean="0"/>
              <a:t>) </a:t>
            </a:r>
            <a:r>
              <a:rPr lang="en-US" sz="1600" dirty="0" smtClean="0"/>
              <a:t>physics still small, might build up during Run2</a:t>
            </a:r>
          </a:p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r>
              <a:rPr lang="de-DE" sz="1800" dirty="0" smtClean="0"/>
              <a:t>General </a:t>
            </a:r>
            <a:r>
              <a:rPr lang="de-DE" sz="1800" dirty="0" err="1" smtClean="0"/>
              <a:t>Expectations</a:t>
            </a:r>
            <a:endParaRPr lang="de-DE" sz="1800" dirty="0" smtClean="0"/>
          </a:p>
          <a:p>
            <a:r>
              <a:rPr lang="de-DE" sz="1600" dirty="0" err="1" smtClean="0"/>
              <a:t>Collect</a:t>
            </a:r>
            <a:r>
              <a:rPr lang="de-DE" sz="1600" dirty="0" smtClean="0"/>
              <a:t> 2-3 nb</a:t>
            </a:r>
            <a:r>
              <a:rPr lang="de-DE" sz="1600" baseline="30000" dirty="0" smtClean="0"/>
              <a:t>-1 </a:t>
            </a:r>
            <a:r>
              <a:rPr lang="de-DE" sz="1600" dirty="0" err="1" smtClean="0"/>
              <a:t>before</a:t>
            </a:r>
            <a:r>
              <a:rPr lang="de-DE" sz="1600" dirty="0" smtClean="0"/>
              <a:t> LS3. </a:t>
            </a:r>
          </a:p>
          <a:p>
            <a:r>
              <a:rPr lang="de-DE" sz="1600" dirty="0" smtClean="0"/>
              <a:t>The HI </a:t>
            </a:r>
            <a:r>
              <a:rPr lang="de-DE" sz="1600" dirty="0" err="1" smtClean="0"/>
              <a:t>community</a:t>
            </a:r>
            <a:r>
              <a:rPr lang="de-DE" sz="1600" dirty="0" smtClean="0"/>
              <a:t> </a:t>
            </a:r>
            <a:r>
              <a:rPr lang="de-DE" sz="1600" dirty="0" err="1" smtClean="0"/>
              <a:t>has</a:t>
            </a:r>
            <a:r>
              <a:rPr lang="de-DE" sz="1600" dirty="0" smtClean="0"/>
              <a:t> </a:t>
            </a:r>
            <a:r>
              <a:rPr lang="de-DE" sz="1600" b="1" dirty="0" smtClean="0">
                <a:solidFill>
                  <a:srgbClr val="FF0000"/>
                </a:solidFill>
              </a:rPr>
              <a:t>strong </a:t>
            </a:r>
            <a:r>
              <a:rPr lang="de-DE" sz="1600" b="1" dirty="0" err="1" smtClean="0">
                <a:solidFill>
                  <a:srgbClr val="FF0000"/>
                </a:solidFill>
              </a:rPr>
              <a:t>interest</a:t>
            </a:r>
            <a:r>
              <a:rPr lang="de-DE" sz="1600" b="1" dirty="0" smtClean="0">
                <a:solidFill>
                  <a:srgbClr val="FF0000"/>
                </a:solidFill>
              </a:rPr>
              <a:t> </a:t>
            </a:r>
            <a:r>
              <a:rPr lang="de-DE" sz="1600" b="1" dirty="0" err="1" smtClean="0">
                <a:solidFill>
                  <a:srgbClr val="FF0000"/>
                </a:solidFill>
              </a:rPr>
              <a:t>and</a:t>
            </a:r>
            <a:r>
              <a:rPr lang="de-DE" sz="1600" b="1" dirty="0" smtClean="0">
                <a:solidFill>
                  <a:srgbClr val="FF0000"/>
                </a:solidFill>
              </a:rPr>
              <a:t> a </a:t>
            </a:r>
            <a:r>
              <a:rPr lang="de-DE" sz="1600" b="1" dirty="0" err="1" smtClean="0">
                <a:solidFill>
                  <a:srgbClr val="FF0000"/>
                </a:solidFill>
              </a:rPr>
              <a:t>physics</a:t>
            </a:r>
            <a:r>
              <a:rPr lang="de-DE" sz="1600" b="1" dirty="0" smtClean="0">
                <a:solidFill>
                  <a:srgbClr val="FF0000"/>
                </a:solidFill>
              </a:rPr>
              <a:t> </a:t>
            </a:r>
            <a:r>
              <a:rPr lang="de-DE" sz="1600" b="1" dirty="0" err="1" smtClean="0">
                <a:solidFill>
                  <a:srgbClr val="FF0000"/>
                </a:solidFill>
              </a:rPr>
              <a:t>case</a:t>
            </a:r>
            <a:r>
              <a:rPr lang="de-DE" sz="1600" b="1" dirty="0" smtClean="0">
                <a:solidFill>
                  <a:srgbClr val="FF0000"/>
                </a:solidFill>
              </a:rPr>
              <a:t> </a:t>
            </a:r>
            <a:r>
              <a:rPr lang="de-DE" sz="1600" b="1" dirty="0" err="1" smtClean="0">
                <a:solidFill>
                  <a:srgbClr val="FF0000"/>
                </a:solidFill>
              </a:rPr>
              <a:t>for</a:t>
            </a:r>
            <a:r>
              <a:rPr lang="de-DE" sz="1600" b="1" dirty="0" smtClean="0">
                <a:solidFill>
                  <a:srgbClr val="FF0000"/>
                </a:solidFill>
              </a:rPr>
              <a:t> </a:t>
            </a:r>
            <a:r>
              <a:rPr lang="de-DE" sz="1600" b="1" dirty="0" smtClean="0">
                <a:solidFill>
                  <a:srgbClr val="FF0000"/>
                </a:solidFill>
              </a:rPr>
              <a:t>≥ 10 </a:t>
            </a:r>
            <a:r>
              <a:rPr lang="de-DE" sz="1600" b="1" dirty="0" smtClean="0">
                <a:solidFill>
                  <a:srgbClr val="FF0000"/>
                </a:solidFill>
              </a:rPr>
              <a:t>nb</a:t>
            </a:r>
            <a:r>
              <a:rPr lang="de-DE" sz="1600" b="1" baseline="30000" dirty="0" smtClean="0">
                <a:solidFill>
                  <a:srgbClr val="FF0000"/>
                </a:solidFill>
              </a:rPr>
              <a:t>-1</a:t>
            </a:r>
            <a:endParaRPr lang="de-DE" sz="1800" b="1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465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 from the HI Physics Program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2003776" y="509570"/>
            <a:ext cx="5192890" cy="3667319"/>
            <a:chOff x="1091258" y="509570"/>
            <a:chExt cx="6439756" cy="466934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r="33642"/>
            <a:stretch/>
          </p:blipFill>
          <p:spPr>
            <a:xfrm>
              <a:off x="1091259" y="509570"/>
              <a:ext cx="6067778" cy="2272201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15709" y="2859859"/>
              <a:ext cx="3315305" cy="196550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/>
            <a:srcRect l="67263"/>
            <a:stretch/>
          </p:blipFill>
          <p:spPr>
            <a:xfrm>
              <a:off x="1091258" y="2906713"/>
              <a:ext cx="2993437" cy="2272201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4542085" y="3668894"/>
            <a:ext cx="453970" cy="215444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800" dirty="0" err="1" smtClean="0">
                <a:solidFill>
                  <a:schemeClr val="bg1"/>
                </a:solidFill>
              </a:rPr>
              <a:t>LHCb</a:t>
            </a:r>
            <a:endParaRPr lang="en-US" sz="9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51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The ALICE upgrade in a nutshell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29965"/>
            <a:ext cx="4038600" cy="5059363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  <a:defRPr/>
            </a:pP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Pb-Pb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recorded luminosity</a:t>
            </a:r>
            <a:r>
              <a:rPr lang="en-US" sz="2000" dirty="0" smtClean="0">
                <a:solidFill>
                  <a:srgbClr val="336699"/>
                </a:solidFill>
                <a:latin typeface="Calibri" pitchFamily="34" charset="0"/>
                <a:cs typeface="Calibri" pitchFamily="34" charset="0"/>
              </a:rPr>
              <a:t>  </a:t>
            </a:r>
            <a:r>
              <a:rPr lang="en-US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≥ 10 nb</a:t>
            </a:r>
            <a:r>
              <a:rPr lang="en-US" sz="2000" baseline="30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-1   </a:t>
            </a:r>
            <a:r>
              <a:rPr lang="en-US" sz="2000" dirty="0" smtClean="0">
                <a:solidFill>
                  <a:srgbClr val="C00000"/>
                </a:solidFill>
                <a:sym typeface="Wingdings 3" charset="0"/>
              </a:rPr>
              <a:t></a:t>
            </a:r>
            <a:r>
              <a:rPr lang="en-US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8 x 10</a:t>
            </a:r>
            <a:r>
              <a:rPr lang="en-US" sz="2000" baseline="30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</a:t>
            </a:r>
            <a:r>
              <a:rPr lang="en-US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events (Run2+3)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sz="2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pp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(@5.5 </a:t>
            </a:r>
            <a:r>
              <a:rPr lang="en-US" sz="2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Tev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) recorded luminosity </a:t>
            </a:r>
            <a:r>
              <a:rPr lang="en-US" sz="2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≥ 6 pb</a:t>
            </a:r>
            <a:r>
              <a:rPr lang="en-US" sz="2000" baseline="30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-1  </a:t>
            </a:r>
            <a:r>
              <a:rPr lang="en-US" sz="2000" dirty="0" smtClean="0">
                <a:solidFill>
                  <a:srgbClr val="C00000"/>
                </a:solidFill>
                <a:sym typeface="Wingdings 3" charset="0"/>
              </a:rPr>
              <a:t> 1.4 x 10</a:t>
            </a:r>
            <a:r>
              <a:rPr lang="en-US" sz="2000" baseline="30000" dirty="0" smtClean="0">
                <a:solidFill>
                  <a:srgbClr val="C00000"/>
                </a:solidFill>
                <a:sym typeface="Wingdings 3" charset="0"/>
              </a:rPr>
              <a:t>11</a:t>
            </a:r>
            <a:r>
              <a:rPr lang="en-US" sz="2000" dirty="0" smtClean="0">
                <a:solidFill>
                  <a:srgbClr val="C00000"/>
                </a:solidFill>
                <a:sym typeface="Wingdings 3" charset="0"/>
              </a:rPr>
              <a:t> events</a:t>
            </a:r>
            <a:endParaRPr lang="en-US" sz="1800" dirty="0" smtClean="0">
              <a:solidFill>
                <a:schemeClr val="tx2">
                  <a:lumMod val="50000"/>
                </a:schemeClr>
              </a:solidFill>
              <a:cs typeface="Arial"/>
            </a:endParaRPr>
          </a:p>
          <a:p>
            <a:pPr marL="285750" indent="-285750"/>
            <a:endParaRPr lang="en-US" sz="1600" dirty="0" smtClean="0">
              <a:solidFill>
                <a:schemeClr val="tx2">
                  <a:lumMod val="50000"/>
                </a:schemeClr>
              </a:solidFill>
              <a:cs typeface="Arial"/>
            </a:endParaRPr>
          </a:p>
          <a:p>
            <a:pPr marL="285750" indent="-285750"/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New, ultra-low mass silicon tracker around a very small beam-pipe (ID 34.4 mm)</a:t>
            </a:r>
          </a:p>
          <a:p>
            <a:pPr marL="285750" indent="-285750"/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Upgrade of the TPC with GEM detectors for continuous (un-gated) readout</a:t>
            </a:r>
          </a:p>
          <a:p>
            <a:pPr marL="285750" indent="-285750"/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Electronics upgrade of the other sub-detectors</a:t>
            </a:r>
          </a:p>
          <a:p>
            <a:pPr marL="685800" lvl="1"/>
            <a:r>
              <a:rPr lang="en-GB" sz="140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read out all </a:t>
            </a:r>
            <a:r>
              <a:rPr lang="en-GB" sz="1400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Pb-Pb</a:t>
            </a:r>
            <a:r>
              <a:rPr lang="en-GB" sz="140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interactions at a maximum rate of </a:t>
            </a:r>
            <a:r>
              <a:rPr lang="en-GB" sz="14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50kHz (i.e. L = 6x10</a:t>
            </a:r>
            <a:r>
              <a:rPr lang="en-GB" sz="1400" baseline="30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27</a:t>
            </a:r>
            <a:r>
              <a:rPr lang="en-GB" sz="14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cm</a:t>
            </a:r>
            <a:r>
              <a:rPr lang="en-GB" sz="1400" baseline="30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-1</a:t>
            </a:r>
            <a:r>
              <a:rPr lang="en-GB" sz="14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lang="en-GB" sz="1400" baseline="30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-1</a:t>
            </a:r>
            <a:r>
              <a:rPr lang="en-GB" sz="14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) </a:t>
            </a:r>
            <a:r>
              <a:rPr lang="en-GB" sz="140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with a minimum bias trigger  </a:t>
            </a:r>
            <a:endParaRPr lang="en-US" sz="1400" dirty="0" smtClean="0">
              <a:solidFill>
                <a:srgbClr val="0000FF"/>
              </a:solidFill>
              <a:cs typeface="Arial"/>
            </a:endParaRPr>
          </a:p>
          <a:p>
            <a:pPr marL="285750" indent="-285750"/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Major upgrade of the online systems to process all </a:t>
            </a:r>
            <a:r>
              <a:rPr lang="en-US" sz="1600" dirty="0" err="1" smtClean="0">
                <a:solidFill>
                  <a:schemeClr val="tx2">
                    <a:lumMod val="50000"/>
                  </a:schemeClr>
                </a:solidFill>
                <a:cs typeface="Arial"/>
              </a:rPr>
              <a:t>Pb-Pb</a:t>
            </a: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  <a:cs typeface="Arial"/>
              </a:rPr>
              <a:t> collisions upon a (minimum bias) interaction trigger</a:t>
            </a:r>
          </a:p>
          <a:p>
            <a:pPr marL="685800" lvl="1"/>
            <a:r>
              <a:rPr lang="en-GB" sz="140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Perform</a:t>
            </a:r>
            <a:r>
              <a:rPr lang="en-GB" sz="1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14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online data reduction </a:t>
            </a:r>
            <a:r>
              <a:rPr lang="en-GB" sz="140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based on reconstruction of clusters and tracks</a:t>
            </a:r>
            <a:endParaRPr lang="en-GB" sz="1400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629400"/>
            <a:ext cx="1076325" cy="209550"/>
          </a:xfrm>
        </p:spPr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0" y="6629400"/>
            <a:ext cx="5827713" cy="209550"/>
          </a:xfrm>
        </p:spPr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1138" y="6629400"/>
            <a:ext cx="1312862" cy="209550"/>
          </a:xfrm>
        </p:spPr>
        <p:txBody>
          <a:bodyPr/>
          <a:lstStyle/>
          <a:p>
            <a:fld id="{B34AF9EC-BBAD-9F46-BF96-F510AA1EEAFA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38"/>
          <a:stretch/>
        </p:blipFill>
        <p:spPr bwMode="auto">
          <a:xfrm>
            <a:off x="5330019" y="835609"/>
            <a:ext cx="2947998" cy="1552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2983" y="2521185"/>
            <a:ext cx="2247177" cy="150048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9028" y="2521186"/>
            <a:ext cx="1040047" cy="99541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2982" y="3879249"/>
            <a:ext cx="3484721" cy="1531791"/>
          </a:xfrm>
          <a:prstGeom prst="rect">
            <a:avLst/>
          </a:prstGeom>
        </p:spPr>
      </p:pic>
      <p:cxnSp>
        <p:nvCxnSpPr>
          <p:cNvPr id="19" name="Straight Arrow Connector 18"/>
          <p:cNvCxnSpPr>
            <a:stCxn id="16" idx="1"/>
          </p:cNvCxnSpPr>
          <p:nvPr/>
        </p:nvCxnSpPr>
        <p:spPr>
          <a:xfrm flipH="1">
            <a:off x="6905037" y="3018891"/>
            <a:ext cx="313991" cy="18903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5841727" y="5271094"/>
            <a:ext cx="2145433" cy="1145360"/>
            <a:chOff x="5895586" y="3396280"/>
            <a:chExt cx="3293533" cy="2154767"/>
          </a:xfrm>
        </p:grpSpPr>
        <p:pic>
          <p:nvPicPr>
            <p:cNvPr id="21" name="Picture 1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5586" y="3396280"/>
              <a:ext cx="3293533" cy="215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1" descr="newlogo2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4120" y="3669695"/>
              <a:ext cx="855811" cy="10626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1347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Other Upgrades Relevant to HI Physics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ATLAS</a:t>
            </a:r>
            <a:endParaRPr lang="en-US" dirty="0"/>
          </a:p>
          <a:p>
            <a:pPr lvl="1"/>
            <a:r>
              <a:rPr lang="en-US" dirty="0" smtClean="0"/>
              <a:t>Additional pixel layer (LS1), then new tracker (LS3): tracking and b-tag</a:t>
            </a:r>
          </a:p>
          <a:p>
            <a:pPr lvl="1"/>
            <a:r>
              <a:rPr lang="en-US" dirty="0" smtClean="0"/>
              <a:t>Fast tracking trigger (LS2): high-multiplicity tracking</a:t>
            </a:r>
            <a:endParaRPr lang="en-US" dirty="0"/>
          </a:p>
          <a:p>
            <a:pPr lvl="1"/>
            <a:r>
              <a:rPr lang="en-US" dirty="0" smtClean="0"/>
              <a:t>Calorimeter and </a:t>
            </a:r>
            <a:r>
              <a:rPr lang="en-US" dirty="0" err="1" smtClean="0"/>
              <a:t>muon</a:t>
            </a:r>
            <a:r>
              <a:rPr lang="en-US" dirty="0" smtClean="0"/>
              <a:t> upgrades (LS2): electron, </a:t>
            </a:r>
            <a:r>
              <a:rPr lang="en-US" dirty="0" err="1" smtClean="0"/>
              <a:t>γ</a:t>
            </a:r>
            <a:r>
              <a:rPr lang="en-US" dirty="0" smtClean="0"/>
              <a:t>, </a:t>
            </a:r>
            <a:r>
              <a:rPr lang="en-US" dirty="0" err="1" smtClean="0"/>
              <a:t>muon</a:t>
            </a:r>
            <a:r>
              <a:rPr lang="en-US" dirty="0" smtClean="0"/>
              <a:t> triggers</a:t>
            </a:r>
          </a:p>
          <a:p>
            <a:pPr lvl="1"/>
            <a:r>
              <a:rPr lang="en-US" dirty="0" smtClean="0"/>
              <a:t>TDAQ </a:t>
            </a:r>
            <a:r>
              <a:rPr lang="en-US" dirty="0"/>
              <a:t>to allow higher L1 rates and larger data volume</a:t>
            </a:r>
            <a:r>
              <a:rPr lang="en-US" dirty="0" smtClean="0"/>
              <a:t> </a:t>
            </a:r>
          </a:p>
          <a:p>
            <a:r>
              <a:rPr lang="en-US" dirty="0" smtClean="0"/>
              <a:t>CMS </a:t>
            </a:r>
          </a:p>
          <a:p>
            <a:pPr lvl="1"/>
            <a:r>
              <a:rPr lang="en-US" dirty="0" smtClean="0"/>
              <a:t>New pixel tracker (LS2), then new tracker (LS3): tracking and b-tag</a:t>
            </a:r>
          </a:p>
          <a:p>
            <a:pPr lvl="1"/>
            <a:r>
              <a:rPr lang="en-US" dirty="0" smtClean="0"/>
              <a:t>Extension of forward </a:t>
            </a:r>
            <a:r>
              <a:rPr lang="en-US" dirty="0" err="1" smtClean="0"/>
              <a:t>muon</a:t>
            </a:r>
            <a:r>
              <a:rPr lang="en-US" dirty="0" smtClean="0"/>
              <a:t> system (LS2): </a:t>
            </a:r>
            <a:r>
              <a:rPr lang="en-US" dirty="0" err="1" smtClean="0"/>
              <a:t>muon</a:t>
            </a:r>
            <a:r>
              <a:rPr lang="en-US" dirty="0" smtClean="0"/>
              <a:t> acceptance </a:t>
            </a:r>
          </a:p>
          <a:p>
            <a:pPr lvl="1"/>
            <a:r>
              <a:rPr lang="en-US" dirty="0" smtClean="0"/>
              <a:t>Upgrade of trigger and DAQ (LS2): HI-specific development to reach necessary L1 rejection at 95%, from 50 kHz to &lt;3 kHz (HLT) </a:t>
            </a:r>
          </a:p>
          <a:p>
            <a:r>
              <a:rPr lang="en-US" dirty="0" err="1" smtClean="0"/>
              <a:t>LHCb</a:t>
            </a:r>
            <a:r>
              <a:rPr lang="en-US" dirty="0" smtClean="0"/>
              <a:t> (LS2)</a:t>
            </a:r>
            <a:endParaRPr lang="en-US" dirty="0"/>
          </a:p>
          <a:p>
            <a:pPr lvl="1"/>
            <a:r>
              <a:rPr lang="en-US" dirty="0" smtClean="0"/>
              <a:t>Upgrade includes new </a:t>
            </a:r>
            <a:r>
              <a:rPr lang="en-US" dirty="0" err="1" smtClean="0"/>
              <a:t>vertexing</a:t>
            </a:r>
            <a:r>
              <a:rPr lang="en-US" dirty="0" smtClean="0"/>
              <a:t> and tracking detectors (not focused on HI) </a:t>
            </a: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2205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Heavy Ion Operations after LS2</a:t>
            </a:r>
            <a:endParaRPr lang="en-US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Upgrade of SPS injection system</a:t>
            </a:r>
          </a:p>
          <a:p>
            <a:r>
              <a:rPr lang="en-US" dirty="0" smtClean="0"/>
              <a:t>Installation of collimators in dispersion suppression region around IR2 (</a:t>
            </a:r>
            <a:r>
              <a:rPr lang="en-US" dirty="0" smtClean="0">
                <a:solidFill>
                  <a:srgbClr val="FF0000"/>
                </a:solidFill>
              </a:rPr>
              <a:t>possibly also in IR7?</a:t>
            </a:r>
            <a:r>
              <a:rPr lang="en-US" dirty="0" smtClean="0"/>
              <a:t>) for ions</a:t>
            </a:r>
          </a:p>
          <a:p>
            <a:pPr lvl="1"/>
            <a:r>
              <a:rPr lang="en-US" dirty="0" smtClean="0">
                <a:latin typeface="Arial" charset="0"/>
              </a:rPr>
              <a:t>In </a:t>
            </a:r>
            <a:r>
              <a:rPr lang="en-US" dirty="0">
                <a:latin typeface="Arial" charset="0"/>
              </a:rPr>
              <a:t>case the magnet quench limits are reached in </a:t>
            </a:r>
            <a:r>
              <a:rPr lang="en-US" dirty="0" smtClean="0">
                <a:latin typeface="Arial" charset="0"/>
              </a:rPr>
              <a:t>IP1/5</a:t>
            </a:r>
            <a:r>
              <a:rPr lang="en-US" dirty="0">
                <a:latin typeface="Arial" charset="0"/>
              </a:rPr>
              <a:t>, the installation of dispersion suppression collimators as in IP2 would be </a:t>
            </a:r>
            <a:r>
              <a:rPr lang="en-US" dirty="0" smtClean="0">
                <a:latin typeface="Arial" charset="0"/>
              </a:rPr>
              <a:t>desirable</a:t>
            </a:r>
            <a:endParaRPr lang="en-US" sz="2000" dirty="0" smtClean="0"/>
          </a:p>
          <a:p>
            <a:r>
              <a:rPr lang="en-US" dirty="0" smtClean="0"/>
              <a:t>ALICE: LHC vacuum in LSS around IP2 needs to be improved by an order of magnitude to mitigate background</a:t>
            </a:r>
          </a:p>
          <a:p>
            <a:pPr>
              <a:lnSpc>
                <a:spcPct val="90000"/>
              </a:lnSpc>
            </a:pPr>
            <a:r>
              <a:rPr lang="en-US" sz="2100" dirty="0">
                <a:latin typeface="Arial" charset="0"/>
              </a:rPr>
              <a:t>Beam species: </a:t>
            </a:r>
            <a:r>
              <a:rPr lang="en-US" sz="2100" dirty="0" err="1">
                <a:latin typeface="Arial" charset="0"/>
              </a:rPr>
              <a:t>Pb-Pb</a:t>
            </a:r>
            <a:r>
              <a:rPr lang="en-US" sz="2100" dirty="0">
                <a:latin typeface="Arial" charset="0"/>
              </a:rPr>
              <a:t>, p-</a:t>
            </a:r>
            <a:r>
              <a:rPr lang="en-US" sz="2100" dirty="0" err="1">
                <a:latin typeface="Arial" charset="0"/>
              </a:rPr>
              <a:t>Pb</a:t>
            </a:r>
            <a:r>
              <a:rPr lang="en-US" sz="2100" dirty="0">
                <a:latin typeface="Arial" charset="0"/>
              </a:rPr>
              <a:t>, (</a:t>
            </a:r>
            <a:r>
              <a:rPr lang="en-US" sz="2100" dirty="0" err="1">
                <a:solidFill>
                  <a:srgbClr val="FF0000"/>
                </a:solidFill>
                <a:latin typeface="Arial" charset="0"/>
              </a:rPr>
              <a:t>Ar-Ar</a:t>
            </a:r>
            <a:r>
              <a:rPr lang="en-US" sz="2100" dirty="0">
                <a:solidFill>
                  <a:srgbClr val="FF0000"/>
                </a:solidFill>
                <a:latin typeface="Arial" charset="0"/>
              </a:rPr>
              <a:t>, p-</a:t>
            </a:r>
            <a:r>
              <a:rPr lang="en-US" sz="2100" dirty="0" err="1">
                <a:solidFill>
                  <a:srgbClr val="FF0000"/>
                </a:solidFill>
                <a:latin typeface="Arial" charset="0"/>
              </a:rPr>
              <a:t>Ar</a:t>
            </a:r>
            <a:r>
              <a:rPr lang="en-US" sz="2100" dirty="0">
                <a:solidFill>
                  <a:srgbClr val="FF0000"/>
                </a:solidFill>
                <a:latin typeface="Arial" charset="0"/>
              </a:rPr>
              <a:t>?</a:t>
            </a:r>
            <a:r>
              <a:rPr lang="en-US" sz="2100" dirty="0">
                <a:latin typeface="Arial" charset="0"/>
              </a:rPr>
              <a:t>)</a:t>
            </a:r>
          </a:p>
          <a:p>
            <a:pPr lvl="1">
              <a:lnSpc>
                <a:spcPct val="90000"/>
              </a:lnSpc>
            </a:pPr>
            <a:r>
              <a:rPr lang="en-US" sz="1900" dirty="0" smtClean="0">
                <a:latin typeface="Arial" charset="0"/>
              </a:rPr>
              <a:t>Light </a:t>
            </a:r>
            <a:r>
              <a:rPr lang="en-US" sz="1900" dirty="0">
                <a:latin typeface="Arial" charset="0"/>
              </a:rPr>
              <a:t>ion running could be interesting to study jet quenching</a:t>
            </a:r>
          </a:p>
          <a:p>
            <a:pPr lvl="2">
              <a:lnSpc>
                <a:spcPct val="90000"/>
              </a:lnSpc>
            </a:pPr>
            <a:r>
              <a:rPr lang="en-US" sz="1800" dirty="0">
                <a:latin typeface="Arial" charset="0"/>
              </a:rPr>
              <a:t>Lower underlying event multiplicity reduces systematic error on </a:t>
            </a:r>
            <a:r>
              <a:rPr lang="en-US" sz="1800" dirty="0" smtClean="0">
                <a:latin typeface="Arial" charset="0"/>
              </a:rPr>
              <a:t>measurements</a:t>
            </a:r>
          </a:p>
          <a:p>
            <a:pPr lvl="2">
              <a:lnSpc>
                <a:spcPct val="90000"/>
              </a:lnSpc>
            </a:pPr>
            <a:r>
              <a:rPr lang="de-DE" sz="1800" dirty="0" err="1">
                <a:cs typeface="Times New Roman"/>
              </a:rPr>
              <a:t>Considered</a:t>
            </a:r>
            <a:r>
              <a:rPr lang="de-DE" sz="1800" dirty="0">
                <a:cs typeface="Times New Roman"/>
              </a:rPr>
              <a:t> </a:t>
            </a:r>
            <a:r>
              <a:rPr lang="de-DE" sz="1800" dirty="0" err="1">
                <a:cs typeface="Times New Roman"/>
              </a:rPr>
              <a:t>important</a:t>
            </a:r>
            <a:r>
              <a:rPr lang="de-DE" sz="1800" dirty="0">
                <a:cs typeface="Times New Roman"/>
              </a:rPr>
              <a:t>, </a:t>
            </a:r>
            <a:r>
              <a:rPr lang="de-DE" sz="1800" dirty="0" err="1">
                <a:cs typeface="Times New Roman"/>
              </a:rPr>
              <a:t>especially</a:t>
            </a:r>
            <a:r>
              <a:rPr lang="de-DE" sz="1800" dirty="0">
                <a:cs typeface="Times New Roman"/>
              </a:rPr>
              <a:t> </a:t>
            </a:r>
            <a:r>
              <a:rPr lang="de-DE" sz="1800" dirty="0" err="1">
                <a:cs typeface="Times New Roman"/>
              </a:rPr>
              <a:t>for</a:t>
            </a:r>
            <a:r>
              <a:rPr lang="de-DE" sz="1800" dirty="0">
                <a:cs typeface="Times New Roman"/>
              </a:rPr>
              <a:t> </a:t>
            </a:r>
            <a:r>
              <a:rPr lang="de-DE" sz="1800" dirty="0" err="1">
                <a:cs typeface="Times New Roman"/>
              </a:rPr>
              <a:t>jet</a:t>
            </a:r>
            <a:r>
              <a:rPr lang="de-DE" sz="1800" dirty="0">
                <a:cs typeface="Times New Roman"/>
              </a:rPr>
              <a:t> </a:t>
            </a:r>
            <a:r>
              <a:rPr lang="de-DE" sz="1800" dirty="0" err="1">
                <a:cs typeface="Times New Roman"/>
              </a:rPr>
              <a:t>quenching</a:t>
            </a:r>
            <a:r>
              <a:rPr lang="de-DE" sz="1800" dirty="0">
                <a:cs typeface="Times New Roman"/>
              </a:rPr>
              <a:t> </a:t>
            </a:r>
            <a:endParaRPr lang="de-DE" sz="1800" dirty="0" smtClean="0">
              <a:cs typeface="Times New Roman"/>
            </a:endParaRPr>
          </a:p>
          <a:p>
            <a:pPr lvl="2">
              <a:lnSpc>
                <a:spcPct val="90000"/>
              </a:lnSpc>
            </a:pPr>
            <a:r>
              <a:rPr lang="en-US" sz="1800" dirty="0" smtClean="0">
                <a:latin typeface="Arial" charset="0"/>
              </a:rPr>
              <a:t>Potentially </a:t>
            </a:r>
            <a:r>
              <a:rPr lang="en-US" sz="1800" dirty="0">
                <a:latin typeface="Arial" charset="0"/>
              </a:rPr>
              <a:t>higher </a:t>
            </a:r>
            <a:r>
              <a:rPr lang="en-US" sz="1800" dirty="0" err="1">
                <a:latin typeface="Arial" charset="0"/>
              </a:rPr>
              <a:t>N</a:t>
            </a:r>
            <a:r>
              <a:rPr lang="en-US" sz="1800" baseline="-25000" dirty="0" err="1">
                <a:latin typeface="Arial" charset="0"/>
              </a:rPr>
              <a:t>coll</a:t>
            </a:r>
            <a:r>
              <a:rPr lang="en-US" sz="1800" dirty="0">
                <a:latin typeface="Arial" charset="0"/>
              </a:rPr>
              <a:t> weighted Luminosity achievable </a:t>
            </a:r>
            <a:endParaRPr lang="en-US" sz="1800" dirty="0" smtClean="0">
              <a:latin typeface="Arial" charset="0"/>
            </a:endParaRPr>
          </a:p>
          <a:p>
            <a:pPr lvl="1"/>
            <a:r>
              <a:rPr lang="en-US" dirty="0" err="1" smtClean="0"/>
              <a:t>LHCf</a:t>
            </a:r>
            <a:r>
              <a:rPr lang="en-US" dirty="0" smtClean="0"/>
              <a:t> </a:t>
            </a:r>
            <a:r>
              <a:rPr lang="en-US" dirty="0" smtClean="0"/>
              <a:t>expresses </a:t>
            </a:r>
            <a:r>
              <a:rPr lang="en-US" dirty="0" smtClean="0"/>
              <a:t>interest </a:t>
            </a:r>
            <a:r>
              <a:rPr lang="en-US" dirty="0"/>
              <a:t>for Nitrogen or Oxygen </a:t>
            </a:r>
            <a:r>
              <a:rPr lang="en-US" dirty="0" smtClean="0"/>
              <a:t>collisions for </a:t>
            </a:r>
            <a:r>
              <a:rPr lang="en-US" dirty="0"/>
              <a:t>cosmic-ray </a:t>
            </a:r>
            <a:r>
              <a:rPr lang="en-US" dirty="0" smtClean="0"/>
              <a:t>physics</a:t>
            </a:r>
            <a:endParaRPr lang="en-US" sz="2600" dirty="0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FF0000"/>
                </a:solidFill>
              </a:rPr>
              <a:t>The basic assumption is to continue the pattern of one month LHC heavy ion operation per </a:t>
            </a:r>
            <a:r>
              <a:rPr lang="en-US" b="1" dirty="0" smtClean="0">
                <a:solidFill>
                  <a:srgbClr val="FF0000"/>
                </a:solidFill>
              </a:rPr>
              <a:t>year</a:t>
            </a:r>
            <a:endParaRPr lang="en-US" b="1" dirty="0">
              <a:solidFill>
                <a:srgbClr val="FF0000"/>
              </a:solidFill>
              <a:latin typeface="Arial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Special needs after LS2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831625"/>
            <a:ext cx="8229600" cy="5059363"/>
          </a:xfrm>
        </p:spPr>
        <p:txBody>
          <a:bodyPr/>
          <a:lstStyle/>
          <a:p>
            <a:r>
              <a:rPr lang="en-US" dirty="0" err="1" smtClean="0"/>
              <a:t>pp</a:t>
            </a:r>
            <a:r>
              <a:rPr lang="en-US" dirty="0" smtClean="0"/>
              <a:t> reference at 5.5 </a:t>
            </a:r>
            <a:r>
              <a:rPr lang="en-US" dirty="0" err="1" smtClean="0"/>
              <a:t>TeV</a:t>
            </a:r>
            <a:r>
              <a:rPr lang="en-US" dirty="0" smtClean="0"/>
              <a:t> required: </a:t>
            </a:r>
            <a:r>
              <a:rPr lang="en-US" b="1" dirty="0" smtClean="0"/>
              <a:t>ALICE </a:t>
            </a:r>
            <a:r>
              <a:rPr lang="en-US" b="1" dirty="0" smtClean="0"/>
              <a:t>concurs </a:t>
            </a:r>
            <a:endParaRPr lang="en-US" b="1" dirty="0" smtClean="0"/>
          </a:p>
          <a:p>
            <a:pPr lvl="1"/>
            <a:r>
              <a:rPr lang="en-US" dirty="0" smtClean="0"/>
              <a:t>HF: D and B cross sections can be scaled in √s with </a:t>
            </a:r>
            <a:r>
              <a:rPr lang="en-US" dirty="0" err="1" smtClean="0"/>
              <a:t>pQCD</a:t>
            </a:r>
            <a:r>
              <a:rPr lang="en-US" dirty="0" smtClean="0"/>
              <a:t>, but large scaling uncertainty for charm at low </a:t>
            </a:r>
            <a:r>
              <a:rPr lang="en-US" dirty="0" err="1" smtClean="0"/>
              <a:t>pT</a:t>
            </a:r>
            <a:r>
              <a:rPr lang="en-US" dirty="0" smtClean="0"/>
              <a:t> (&gt;50%) </a:t>
            </a:r>
            <a:r>
              <a:rPr lang="en-US" dirty="0" err="1" smtClean="0"/>
              <a:t>Quarkonia</a:t>
            </a:r>
            <a:r>
              <a:rPr lang="en-US" dirty="0" smtClean="0"/>
              <a:t>: no robust theoretical guidance for interpolating Jets: FF and jet energy scale calibration depends strongly on √s </a:t>
            </a:r>
          </a:p>
          <a:p>
            <a:r>
              <a:rPr lang="en-US" dirty="0" smtClean="0"/>
              <a:t>Required integrated luminosity for </a:t>
            </a:r>
            <a:r>
              <a:rPr lang="en-US" dirty="0" err="1" smtClean="0"/>
              <a:t>pp</a:t>
            </a:r>
            <a:r>
              <a:rPr lang="en-US" dirty="0" smtClean="0"/>
              <a:t> at 5.5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ALICE (for HF and </a:t>
            </a:r>
            <a:r>
              <a:rPr lang="en-US" dirty="0" err="1" smtClean="0"/>
              <a:t>charmonia</a:t>
            </a:r>
            <a:r>
              <a:rPr lang="en-US" dirty="0" smtClean="0"/>
              <a:t> needs): ~10/</a:t>
            </a:r>
            <a:r>
              <a:rPr lang="en-US" dirty="0" err="1" smtClean="0"/>
              <a:t>pb</a:t>
            </a:r>
            <a:endParaRPr lang="en-US" dirty="0" smtClean="0"/>
          </a:p>
          <a:p>
            <a:pPr lvl="2"/>
            <a:r>
              <a:rPr lang="en-US" dirty="0" smtClean="0"/>
              <a:t>Statistical </a:t>
            </a:r>
            <a:r>
              <a:rPr lang="en-US" dirty="0"/>
              <a:t>error on </a:t>
            </a:r>
            <a:r>
              <a:rPr lang="en-US" dirty="0" err="1"/>
              <a:t>pp</a:t>
            </a:r>
            <a:r>
              <a:rPr lang="en-US" dirty="0"/>
              <a:t> reference </a:t>
            </a:r>
            <a:r>
              <a:rPr lang="en-US" dirty="0" smtClean="0"/>
              <a:t>negligible </a:t>
            </a:r>
            <a:r>
              <a:rPr lang="en-US" dirty="0" err="1"/>
              <a:t>wrt</a:t>
            </a:r>
            <a:r>
              <a:rPr lang="en-US" dirty="0"/>
              <a:t> </a:t>
            </a:r>
            <a:r>
              <a:rPr lang="en-US" dirty="0" err="1"/>
              <a:t>Pb-Pb</a:t>
            </a:r>
            <a:r>
              <a:rPr lang="en-US" dirty="0"/>
              <a:t> (e.g. </a:t>
            </a:r>
            <a:r>
              <a:rPr lang="en-US" dirty="0" smtClean="0"/>
              <a:t>1/√2)</a:t>
            </a:r>
          </a:p>
          <a:p>
            <a:pPr marL="1371600" lvl="3" indent="0">
              <a:buNone/>
            </a:pPr>
            <a:r>
              <a:rPr lang="en-US" sz="1200" dirty="0" err="1" smtClean="0"/>
              <a:t>Npp</a:t>
            </a:r>
            <a:r>
              <a:rPr lang="en-US" sz="1200" dirty="0"/>
              <a:t>=2 </a:t>
            </a:r>
            <a:r>
              <a:rPr lang="en-US" sz="1200" dirty="0" err="1"/>
              <a:t>NPbPb</a:t>
            </a:r>
            <a:r>
              <a:rPr lang="en-US" sz="1200" dirty="0"/>
              <a:t> [(</a:t>
            </a:r>
            <a:r>
              <a:rPr lang="en-US" sz="1200" dirty="0" smtClean="0"/>
              <a:t>Sig/</a:t>
            </a:r>
            <a:r>
              <a:rPr lang="en-US" sz="1200" dirty="0" err="1"/>
              <a:t>ev</a:t>
            </a:r>
            <a:r>
              <a:rPr lang="en-US" sz="1200" dirty="0"/>
              <a:t>)</a:t>
            </a:r>
            <a:r>
              <a:rPr lang="en-US" sz="1200" dirty="0" err="1"/>
              <a:t>PbPb</a:t>
            </a:r>
            <a:r>
              <a:rPr lang="en-US" sz="1200" dirty="0"/>
              <a:t>/(</a:t>
            </a:r>
            <a:r>
              <a:rPr lang="en-US" sz="1200" dirty="0" smtClean="0"/>
              <a:t>Sig/</a:t>
            </a:r>
            <a:r>
              <a:rPr lang="en-US" sz="1200" dirty="0" err="1"/>
              <a:t>ev</a:t>
            </a:r>
            <a:r>
              <a:rPr lang="en-US" sz="1200" dirty="0"/>
              <a:t>)</a:t>
            </a:r>
            <a:r>
              <a:rPr lang="en-US" sz="1200" dirty="0" err="1"/>
              <a:t>pp</a:t>
            </a:r>
            <a:r>
              <a:rPr lang="en-US" sz="1200" dirty="0"/>
              <a:t>]2 </a:t>
            </a:r>
            <a:endParaRPr lang="en-US" sz="1200" dirty="0" smtClean="0"/>
          </a:p>
          <a:p>
            <a:pPr lvl="2"/>
            <a:r>
              <a:rPr lang="en-US" dirty="0" smtClean="0"/>
              <a:t>e.g. 10</a:t>
            </a:r>
            <a:r>
              <a:rPr lang="en-US" baseline="30000" dirty="0" smtClean="0"/>
              <a:t>6</a:t>
            </a:r>
            <a:r>
              <a:rPr lang="en-US" dirty="0" smtClean="0"/>
              <a:t> s at 200 kHz (L leveled at 6x10</a:t>
            </a:r>
            <a:r>
              <a:rPr lang="en-US" baseline="30000" dirty="0" smtClean="0"/>
              <a:t>30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/>
              <a:t>ATLAS/CMS: match </a:t>
            </a:r>
            <a:r>
              <a:rPr lang="en-US" dirty="0" err="1" smtClean="0"/>
              <a:t>PbPb</a:t>
            </a:r>
            <a:r>
              <a:rPr lang="en-US" dirty="0" smtClean="0"/>
              <a:t> yields at high </a:t>
            </a:r>
            <a:r>
              <a:rPr lang="en-US" dirty="0" err="1" smtClean="0"/>
              <a:t>pT</a:t>
            </a:r>
            <a:r>
              <a:rPr lang="en-US" dirty="0" smtClean="0"/>
              <a:t> 10/</a:t>
            </a:r>
            <a:r>
              <a:rPr lang="en-US" dirty="0" err="1" smtClean="0"/>
              <a:t>nb</a:t>
            </a:r>
            <a:r>
              <a:rPr lang="en-US" dirty="0" smtClean="0"/>
              <a:t> (</a:t>
            </a:r>
            <a:r>
              <a:rPr lang="en-US" dirty="0" err="1" smtClean="0"/>
              <a:t>PbPb</a:t>
            </a:r>
            <a:r>
              <a:rPr lang="en-US" dirty="0" smtClean="0"/>
              <a:t>)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smtClean="0"/>
              <a:t>300/</a:t>
            </a:r>
            <a:r>
              <a:rPr lang="en-US" dirty="0" err="1" smtClean="0"/>
              <a:t>pb</a:t>
            </a:r>
            <a:r>
              <a:rPr lang="en-US" dirty="0" smtClean="0"/>
              <a:t> (</a:t>
            </a:r>
            <a:r>
              <a:rPr lang="en-US" dirty="0" err="1" smtClean="0"/>
              <a:t>pp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Scaled by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coll</a:t>
            </a:r>
            <a:r>
              <a:rPr lang="en-US" dirty="0" smtClean="0"/>
              <a:t> (For S&gt;&gt;B, Sig = 1/</a:t>
            </a:r>
            <a:r>
              <a:rPr lang="en-US" dirty="0" err="1" smtClean="0"/>
              <a:t>sqrt</a:t>
            </a:r>
            <a:r>
              <a:rPr lang="en-US" dirty="0" smtClean="0"/>
              <a:t>(S))</a:t>
            </a:r>
            <a:endParaRPr lang="en-US" dirty="0" smtClean="0">
              <a:latin typeface="Wingdings"/>
            </a:endParaRPr>
          </a:p>
          <a:p>
            <a:pPr lvl="3"/>
            <a:r>
              <a:rPr lang="en-US" sz="1200" dirty="0" err="1" smtClean="0"/>
              <a:t>S</a:t>
            </a:r>
            <a:r>
              <a:rPr lang="en-US" sz="850" dirty="0" err="1" smtClean="0"/>
              <a:t>PbPb</a:t>
            </a:r>
            <a:r>
              <a:rPr lang="en-US" sz="1200" dirty="0" smtClean="0"/>
              <a:t>~ </a:t>
            </a:r>
            <a:r>
              <a:rPr lang="en-US" sz="1200" dirty="0" err="1" smtClean="0"/>
              <a:t>N</a:t>
            </a:r>
            <a:r>
              <a:rPr lang="en-US" sz="850" dirty="0" err="1" smtClean="0"/>
              <a:t>coll</a:t>
            </a:r>
            <a:r>
              <a:rPr lang="en-US" sz="850" dirty="0" smtClean="0"/>
              <a:t> </a:t>
            </a:r>
            <a:r>
              <a:rPr lang="en-US" sz="1200" dirty="0" err="1" smtClean="0"/>
              <a:t>S</a:t>
            </a:r>
            <a:r>
              <a:rPr lang="en-US" sz="850" dirty="0" err="1" smtClean="0"/>
              <a:t>pp</a:t>
            </a:r>
            <a:r>
              <a:rPr lang="en-US" sz="850" dirty="0" smtClean="0"/>
              <a:t> </a:t>
            </a:r>
            <a:r>
              <a:rPr lang="en-US" sz="1200" dirty="0" smtClean="0"/>
              <a:t>and </a:t>
            </a:r>
            <a:r>
              <a:rPr lang="en-US" sz="1200" dirty="0" err="1" smtClean="0"/>
              <a:t>N</a:t>
            </a:r>
            <a:r>
              <a:rPr lang="en-US" sz="850" dirty="0" err="1" smtClean="0"/>
              <a:t>coll</a:t>
            </a:r>
            <a:r>
              <a:rPr lang="en-US" sz="850" dirty="0" smtClean="0"/>
              <a:t> </a:t>
            </a:r>
            <a:r>
              <a:rPr lang="en-US" sz="1200" dirty="0" smtClean="0"/>
              <a:t>~ 1500 in central </a:t>
            </a:r>
            <a:r>
              <a:rPr lang="en-US" sz="1200" dirty="0" err="1" smtClean="0"/>
              <a:t>Pb-Pb</a:t>
            </a:r>
            <a:r>
              <a:rPr lang="en-US" sz="1200" dirty="0" smtClean="0"/>
              <a:t> at LHC </a:t>
            </a:r>
          </a:p>
          <a:p>
            <a:r>
              <a:rPr lang="en-US" dirty="0" err="1" smtClean="0"/>
              <a:t>pPb</a:t>
            </a:r>
            <a:r>
              <a:rPr lang="en-US" dirty="0" smtClean="0"/>
              <a:t>, </a:t>
            </a:r>
            <a:r>
              <a:rPr lang="en-US" dirty="0" err="1" smtClean="0"/>
              <a:t>pAr</a:t>
            </a:r>
            <a:r>
              <a:rPr lang="en-US" dirty="0" smtClean="0"/>
              <a:t> and </a:t>
            </a:r>
            <a:r>
              <a:rPr lang="en-US" dirty="0" err="1" smtClean="0"/>
              <a:t>ArAr</a:t>
            </a:r>
            <a:r>
              <a:rPr lang="en-US" dirty="0" smtClean="0"/>
              <a:t>: </a:t>
            </a:r>
          </a:p>
          <a:p>
            <a:pPr lvl="1"/>
            <a:r>
              <a:rPr lang="en-US" dirty="0" err="1" smtClean="0"/>
              <a:t>pPb</a:t>
            </a:r>
            <a:r>
              <a:rPr lang="en-US" dirty="0" smtClean="0"/>
              <a:t> at high luminosity: continue studying collective effects </a:t>
            </a:r>
          </a:p>
          <a:p>
            <a:pPr lvl="1"/>
            <a:r>
              <a:rPr lang="en-US" dirty="0" err="1" smtClean="0"/>
              <a:t>pAr</a:t>
            </a:r>
            <a:r>
              <a:rPr lang="en-US" dirty="0" smtClean="0"/>
              <a:t> and </a:t>
            </a:r>
            <a:r>
              <a:rPr lang="en-US" dirty="0" err="1" smtClean="0"/>
              <a:t>Ar-Ar</a:t>
            </a:r>
            <a:r>
              <a:rPr lang="en-US" dirty="0" smtClean="0"/>
              <a:t> certainly on the table after LS2</a:t>
            </a:r>
            <a:br>
              <a:rPr lang="en-US" dirty="0" smtClean="0"/>
            </a:br>
            <a:r>
              <a:rPr lang="en-US" dirty="0" smtClean="0"/>
              <a:t>priority will be defined based on the outcome of analysis of high statistics </a:t>
            </a:r>
            <a:r>
              <a:rPr lang="en-US" dirty="0" err="1" smtClean="0"/>
              <a:t>PbPb</a:t>
            </a:r>
            <a:r>
              <a:rPr lang="en-US" dirty="0" smtClean="0"/>
              <a:t> and </a:t>
            </a:r>
            <a:r>
              <a:rPr lang="en-US" dirty="0" err="1" smtClean="0"/>
              <a:t>pPb</a:t>
            </a:r>
            <a:r>
              <a:rPr lang="en-US" dirty="0" smtClean="0"/>
              <a:t> from Run 2</a:t>
            </a: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699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Run 3 and Beyond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Run 3 goals: 3 nb-1 of </a:t>
            </a:r>
            <a:r>
              <a:rPr lang="en-US" dirty="0" err="1" smtClean="0"/>
              <a:t>PbPb</a:t>
            </a:r>
            <a:r>
              <a:rPr lang="en-US" dirty="0" smtClean="0"/>
              <a:t> before LS3, </a:t>
            </a:r>
            <a:r>
              <a:rPr lang="en-US" dirty="0" err="1" smtClean="0"/>
              <a:t>pp</a:t>
            </a:r>
            <a:r>
              <a:rPr lang="en-US" dirty="0" smtClean="0"/>
              <a:t> reference data…</a:t>
            </a:r>
          </a:p>
          <a:p>
            <a:r>
              <a:rPr lang="en-US" dirty="0" smtClean="0"/>
              <a:t>Possible running scenario after LS2:</a:t>
            </a:r>
          </a:p>
          <a:p>
            <a:pPr lvl="1"/>
            <a:r>
              <a:rPr lang="en-US" dirty="0" smtClean="0"/>
              <a:t>2019 – </a:t>
            </a:r>
            <a:r>
              <a:rPr lang="en-US" dirty="0" err="1" smtClean="0"/>
              <a:t>PbPb</a:t>
            </a:r>
            <a:r>
              <a:rPr lang="en-US" dirty="0" smtClean="0"/>
              <a:t>  2-3 nb</a:t>
            </a:r>
            <a:r>
              <a:rPr lang="en-US" baseline="30000" dirty="0" smtClean="0"/>
              <a:t>-1 </a:t>
            </a:r>
            <a:r>
              <a:rPr lang="en-US" dirty="0" smtClean="0"/>
              <a:t>(.AND. </a:t>
            </a:r>
            <a:r>
              <a:rPr lang="en-US" dirty="0" err="1"/>
              <a:t>ArAr</a:t>
            </a:r>
            <a:r>
              <a:rPr lang="en-US" dirty="0"/>
              <a:t> </a:t>
            </a:r>
            <a:r>
              <a:rPr lang="en-US" dirty="0" smtClean="0"/>
              <a:t>as per ATLAS request…?) </a:t>
            </a:r>
          </a:p>
          <a:p>
            <a:pPr lvl="2"/>
            <a:r>
              <a:rPr lang="en-US" dirty="0" smtClean="0"/>
              <a:t>+ </a:t>
            </a:r>
            <a:r>
              <a:rPr lang="en-US" dirty="0" err="1" smtClean="0"/>
              <a:t>pp</a:t>
            </a:r>
            <a:r>
              <a:rPr lang="en-US" dirty="0" smtClean="0"/>
              <a:t> 60 pb</a:t>
            </a:r>
            <a:r>
              <a:rPr lang="en-US" baseline="30000" dirty="0" smtClean="0"/>
              <a:t>-1</a:t>
            </a:r>
            <a:r>
              <a:rPr lang="en-US" dirty="0" smtClean="0"/>
              <a:t> (ATLAS/CMS),  </a:t>
            </a:r>
            <a:r>
              <a:rPr lang="en-US" dirty="0" smtClean="0"/>
              <a:t>3 days </a:t>
            </a:r>
            <a:r>
              <a:rPr lang="en-US" dirty="0" smtClean="0"/>
              <a:t>(ALICE) </a:t>
            </a:r>
            <a:r>
              <a:rPr lang="en-US" dirty="0" smtClean="0"/>
              <a:t>...</a:t>
            </a:r>
            <a:endParaRPr lang="en-US" baseline="30000" dirty="0" smtClean="0"/>
          </a:p>
          <a:p>
            <a:pPr lvl="1"/>
            <a:r>
              <a:rPr lang="en-US" dirty="0" smtClean="0"/>
              <a:t>2020 – </a:t>
            </a:r>
            <a:r>
              <a:rPr lang="en-US" dirty="0" err="1" smtClean="0"/>
              <a:t>PbPb</a:t>
            </a:r>
            <a:r>
              <a:rPr lang="en-US" dirty="0" smtClean="0"/>
              <a:t>  2-3 nb</a:t>
            </a:r>
            <a:r>
              <a:rPr lang="en-US" baseline="30000" dirty="0" smtClean="0"/>
              <a:t>-1</a:t>
            </a:r>
            <a:endParaRPr lang="en-US" dirty="0" smtClean="0"/>
          </a:p>
          <a:p>
            <a:pPr lvl="2"/>
            <a:r>
              <a:rPr lang="en-US" dirty="0"/>
              <a:t>+ </a:t>
            </a:r>
            <a:r>
              <a:rPr lang="en-US" dirty="0" err="1"/>
              <a:t>pp</a:t>
            </a:r>
            <a:r>
              <a:rPr lang="en-US" dirty="0"/>
              <a:t> 60 pb</a:t>
            </a:r>
            <a:r>
              <a:rPr lang="en-US" baseline="30000" dirty="0"/>
              <a:t>-1</a:t>
            </a:r>
            <a:r>
              <a:rPr lang="en-US" dirty="0"/>
              <a:t> (ATLAS/CMS),  </a:t>
            </a:r>
            <a:r>
              <a:rPr lang="en-US" dirty="0" smtClean="0"/>
              <a:t>3 days </a:t>
            </a:r>
            <a:r>
              <a:rPr lang="en-US" dirty="0" smtClean="0"/>
              <a:t>(</a:t>
            </a:r>
            <a:r>
              <a:rPr lang="en-US" dirty="0"/>
              <a:t>ALICE</a:t>
            </a:r>
            <a:r>
              <a:rPr lang="en-US" dirty="0" smtClean="0"/>
              <a:t>) …</a:t>
            </a:r>
            <a:endParaRPr lang="en-US" baseline="30000" dirty="0" smtClean="0"/>
          </a:p>
          <a:p>
            <a:pPr lvl="1"/>
            <a:r>
              <a:rPr lang="en-US" dirty="0" smtClean="0"/>
              <a:t>2021 – </a:t>
            </a:r>
            <a:r>
              <a:rPr lang="en-US" dirty="0" err="1" smtClean="0"/>
              <a:t>pPb</a:t>
            </a:r>
            <a:r>
              <a:rPr lang="en-US" dirty="0" smtClean="0"/>
              <a:t>/</a:t>
            </a:r>
            <a:r>
              <a:rPr lang="en-US" dirty="0" err="1" smtClean="0"/>
              <a:t>pAr</a:t>
            </a:r>
            <a:r>
              <a:rPr lang="en-US" dirty="0" smtClean="0"/>
              <a:t>? (1/2) + complete </a:t>
            </a:r>
            <a:r>
              <a:rPr lang="en-US" dirty="0" err="1"/>
              <a:t>pp</a:t>
            </a:r>
            <a:r>
              <a:rPr lang="en-US" dirty="0"/>
              <a:t> reference run (1/2)</a:t>
            </a:r>
            <a:endParaRPr lang="en-US" dirty="0" smtClean="0"/>
          </a:p>
          <a:p>
            <a:pPr lvl="1"/>
            <a:r>
              <a:rPr lang="en-US" dirty="0" smtClean="0"/>
              <a:t>2022/2023 LS3</a:t>
            </a:r>
          </a:p>
          <a:p>
            <a:r>
              <a:rPr lang="en-US" dirty="0" smtClean="0"/>
              <a:t>After </a:t>
            </a:r>
            <a:r>
              <a:rPr lang="en-US" dirty="0" smtClean="0"/>
              <a:t>LS3</a:t>
            </a:r>
            <a:endParaRPr lang="en-US" dirty="0" smtClean="0"/>
          </a:p>
          <a:p>
            <a:pPr lvl="1"/>
            <a:r>
              <a:rPr lang="en-US" dirty="0" smtClean="0"/>
              <a:t>HL-HI-</a:t>
            </a:r>
            <a:r>
              <a:rPr lang="en-US" dirty="0" smtClean="0"/>
              <a:t>LHC…</a:t>
            </a:r>
            <a:endParaRPr lang="en-US" dirty="0" smtClean="0"/>
          </a:p>
          <a:p>
            <a:pPr lvl="1"/>
            <a:r>
              <a:rPr lang="en-US" dirty="0" smtClean="0"/>
              <a:t>General goal is to collect </a:t>
            </a:r>
            <a:r>
              <a:rPr lang="en-US" dirty="0" smtClean="0"/>
              <a:t>more </a:t>
            </a:r>
            <a:r>
              <a:rPr lang="en-US" dirty="0" smtClean="0"/>
              <a:t>than 10 nb</a:t>
            </a:r>
            <a:r>
              <a:rPr lang="en-US" baseline="30000" dirty="0" smtClean="0"/>
              <a:t>-1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501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080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Heavy Ion Physics</a:t>
            </a:r>
            <a:endParaRPr lang="en-US" sz="3200" dirty="0"/>
          </a:p>
        </p:txBody>
      </p:sp>
      <p:pic>
        <p:nvPicPr>
          <p:cNvPr id="9" name="Content Placeholder 8" descr="Screen Shot 2013-10-21 at 8.31.05 PM.png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9" r="-194"/>
          <a:stretch/>
        </p:blipFill>
        <p:spPr>
          <a:xfrm>
            <a:off x="49435" y="959601"/>
            <a:ext cx="4099232" cy="3417973"/>
          </a:xfrm>
        </p:spPr>
      </p:pic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214519" y="963323"/>
            <a:ext cx="4472281" cy="5059363"/>
          </a:xfrm>
        </p:spPr>
        <p:txBody>
          <a:bodyPr/>
          <a:lstStyle/>
          <a:p>
            <a:r>
              <a:rPr lang="en-US" sz="1800" dirty="0" smtClean="0"/>
              <a:t>QGP: what is it</a:t>
            </a:r>
          </a:p>
          <a:p>
            <a:pPr lvl="1"/>
            <a:r>
              <a:rPr lang="en-US" sz="1400" dirty="0" smtClean="0"/>
              <a:t>A theoretical model of the phase of matter where </a:t>
            </a:r>
            <a:r>
              <a:rPr lang="en-US" sz="1400" dirty="0" err="1" smtClean="0"/>
              <a:t>partons</a:t>
            </a:r>
            <a:r>
              <a:rPr lang="en-US" sz="1400" dirty="0" smtClean="0"/>
              <a:t> are not (completely) confined</a:t>
            </a:r>
          </a:p>
          <a:p>
            <a:pPr lvl="1"/>
            <a:r>
              <a:rPr lang="en-US" sz="1400" dirty="0" smtClean="0"/>
              <a:t>Produced in High</a:t>
            </a:r>
            <a:r>
              <a:rPr lang="en-US" sz="1400" dirty="0"/>
              <a:t>-energy </a:t>
            </a:r>
            <a:r>
              <a:rPr lang="en-US" sz="1400" dirty="0" smtClean="0"/>
              <a:t>nucleus</a:t>
            </a:r>
            <a:r>
              <a:rPr lang="en-US" sz="1400" dirty="0"/>
              <a:t>-</a:t>
            </a:r>
            <a:r>
              <a:rPr lang="en-US" sz="1400" dirty="0" smtClean="0"/>
              <a:t>nucleus interactions </a:t>
            </a:r>
          </a:p>
          <a:p>
            <a:pPr lvl="1"/>
            <a:r>
              <a:rPr lang="en-US" sz="1400" dirty="0"/>
              <a:t>L</a:t>
            </a:r>
            <a:r>
              <a:rPr lang="en-US" sz="1400" dirty="0" smtClean="0"/>
              <a:t>arge </a:t>
            </a:r>
            <a:r>
              <a:rPr lang="en-US" sz="1400" dirty="0"/>
              <a:t>energy density </a:t>
            </a:r>
            <a:r>
              <a:rPr lang="en-US" sz="1400" dirty="0" smtClean="0"/>
              <a:t>(</a:t>
            </a:r>
            <a:r>
              <a:rPr lang="en-US" sz="1400" dirty="0"/>
              <a:t>~15 </a:t>
            </a:r>
            <a:r>
              <a:rPr lang="en-US" sz="1400" dirty="0" err="1"/>
              <a:t>GeV</a:t>
            </a:r>
            <a:r>
              <a:rPr lang="en-US" sz="1400" dirty="0"/>
              <a:t>/fm</a:t>
            </a:r>
            <a:r>
              <a:rPr lang="en-US" sz="1400" baseline="30000" dirty="0"/>
              <a:t>3</a:t>
            </a:r>
            <a:r>
              <a:rPr lang="en-US" sz="1400" dirty="0"/>
              <a:t> at LHC) over a large volume</a:t>
            </a:r>
            <a:r>
              <a:rPr lang="en-US" sz="1400" b="1" dirty="0"/>
              <a:t> </a:t>
            </a:r>
            <a:r>
              <a:rPr lang="en-US" sz="1400" dirty="0"/>
              <a:t>(~ 5000 fm3 at LHC</a:t>
            </a:r>
            <a:r>
              <a:rPr lang="en-US" sz="1400" dirty="0" smtClean="0"/>
              <a:t>)</a:t>
            </a:r>
          </a:p>
          <a:p>
            <a:pPr lvl="1"/>
            <a:r>
              <a:rPr lang="en-US" sz="1400" dirty="0" smtClean="0"/>
              <a:t>Very high equivalent temperature (T~300 MeV)</a:t>
            </a:r>
          </a:p>
          <a:p>
            <a:pPr lvl="1"/>
            <a:r>
              <a:rPr lang="en-US" sz="1400" dirty="0" smtClean="0"/>
              <a:t>Strongly interacting</a:t>
            </a:r>
            <a:endParaRPr lang="en-US" sz="1400" dirty="0"/>
          </a:p>
          <a:p>
            <a:r>
              <a:rPr lang="en-US" sz="1800" dirty="0" smtClean="0"/>
              <a:t>How it is studied</a:t>
            </a:r>
          </a:p>
          <a:p>
            <a:pPr lvl="1"/>
            <a:r>
              <a:rPr lang="en-US" sz="1400" b="1" dirty="0"/>
              <a:t>Jets: </a:t>
            </a:r>
            <a:r>
              <a:rPr lang="en-US" sz="1400" dirty="0" smtClean="0"/>
              <a:t>energy </a:t>
            </a:r>
            <a:r>
              <a:rPr lang="en-US" sz="1400" dirty="0"/>
              <a:t>loss </a:t>
            </a:r>
            <a:r>
              <a:rPr lang="en-US" sz="1400" dirty="0" smtClean="0"/>
              <a:t>mechanism - collective effects in QCD, medium </a:t>
            </a:r>
            <a:r>
              <a:rPr lang="en-US" sz="1400" dirty="0"/>
              <a:t>density </a:t>
            </a:r>
          </a:p>
          <a:p>
            <a:pPr lvl="1"/>
            <a:r>
              <a:rPr lang="en-US" sz="1400" b="1" dirty="0" smtClean="0"/>
              <a:t>Heavy </a:t>
            </a:r>
            <a:r>
              <a:rPr lang="en-US" sz="1400" b="1" dirty="0" err="1"/>
              <a:t>flavour</a:t>
            </a:r>
            <a:r>
              <a:rPr lang="en-US" sz="1400" b="1" dirty="0" smtClean="0"/>
              <a:t>:</a:t>
            </a:r>
            <a:r>
              <a:rPr lang="en-US" sz="1400" dirty="0" smtClean="0"/>
              <a:t> </a:t>
            </a:r>
            <a:r>
              <a:rPr lang="en-US" sz="1400" dirty="0"/>
              <a:t>mass dependence of energy </a:t>
            </a:r>
            <a:r>
              <a:rPr lang="en-US" sz="1400" dirty="0" smtClean="0"/>
              <a:t>loss - probe the </a:t>
            </a:r>
            <a:r>
              <a:rPr lang="en-US" sz="1400" dirty="0"/>
              <a:t>medium transport properties </a:t>
            </a:r>
          </a:p>
          <a:p>
            <a:pPr lvl="1"/>
            <a:r>
              <a:rPr lang="en-US" sz="1400" b="1" dirty="0" err="1" smtClean="0"/>
              <a:t>Quarkonium</a:t>
            </a:r>
            <a:r>
              <a:rPr lang="en-US" sz="1400" b="1" dirty="0"/>
              <a:t>: </a:t>
            </a:r>
            <a:r>
              <a:rPr lang="en-US" sz="1400" dirty="0" err="1" smtClean="0"/>
              <a:t>quarkonium</a:t>
            </a:r>
            <a:r>
              <a:rPr lang="en-US" sz="1400" dirty="0" smtClean="0"/>
              <a:t> </a:t>
            </a:r>
            <a:r>
              <a:rPr lang="en-US" sz="1400" dirty="0"/>
              <a:t>dissociation </a:t>
            </a:r>
            <a:r>
              <a:rPr lang="en-US" sz="1400" dirty="0" smtClean="0"/>
              <a:t>and regeneration - probes </a:t>
            </a:r>
            <a:r>
              <a:rPr lang="en-US" sz="1400" dirty="0" err="1" smtClean="0"/>
              <a:t>deconfinement</a:t>
            </a:r>
            <a:r>
              <a:rPr lang="en-US" sz="1400" dirty="0" smtClean="0"/>
              <a:t> </a:t>
            </a:r>
            <a:r>
              <a:rPr lang="en-US" sz="1400" dirty="0"/>
              <a:t>and </a:t>
            </a:r>
            <a:r>
              <a:rPr lang="en-US" sz="1400" dirty="0" smtClean="0"/>
              <a:t>medium </a:t>
            </a:r>
            <a:r>
              <a:rPr lang="en-US" sz="1400" dirty="0"/>
              <a:t>temperature </a:t>
            </a:r>
          </a:p>
          <a:p>
            <a:pPr lvl="1"/>
            <a:r>
              <a:rPr lang="en-US" sz="1400" b="1" dirty="0" smtClean="0"/>
              <a:t>Low-mass di-leptons: </a:t>
            </a:r>
            <a:r>
              <a:rPr lang="en-US" sz="1400" dirty="0" smtClean="0"/>
              <a:t>thermal radiation </a:t>
            </a:r>
            <a:r>
              <a:rPr lang="en-US" sz="1400" dirty="0" err="1" smtClean="0"/>
              <a:t>γ</a:t>
            </a:r>
            <a:r>
              <a:rPr lang="en-US" sz="1400" dirty="0" smtClean="0"/>
              <a:t> (</a:t>
            </a:r>
            <a:r>
              <a:rPr lang="en-US" sz="1400" dirty="0" err="1" smtClean="0">
                <a:latin typeface="Wingdings"/>
              </a:rPr>
              <a:t>à</a:t>
            </a:r>
            <a:r>
              <a:rPr lang="en-US" sz="1400" dirty="0" err="1" smtClean="0"/>
              <a:t>e+e</a:t>
            </a:r>
            <a:r>
              <a:rPr lang="en-US" sz="1400" dirty="0" smtClean="0"/>
              <a:t>-) - to map temperature and evolution</a:t>
            </a:r>
          </a:p>
          <a:p>
            <a:pPr lvl="1"/>
            <a:r>
              <a:rPr lang="en-US" sz="1400" b="1" dirty="0" smtClean="0"/>
              <a:t>Proton-Ion</a:t>
            </a:r>
            <a:r>
              <a:rPr lang="en-US" sz="1400" dirty="0" smtClean="0"/>
              <a:t>: collective effects </a:t>
            </a: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1138" y="6629400"/>
            <a:ext cx="1312862" cy="209550"/>
          </a:xfrm>
        </p:spPr>
        <p:txBody>
          <a:bodyPr/>
          <a:lstStyle/>
          <a:p>
            <a:fld id="{B34AF9EC-BBAD-9F46-BF96-F510AA1EEAF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0" y="6629400"/>
            <a:ext cx="5827713" cy="209550"/>
          </a:xfrm>
        </p:spPr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629400"/>
            <a:ext cx="1076325" cy="209550"/>
          </a:xfrm>
        </p:spPr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8" name="Content Placeholder 11"/>
          <p:cNvSpPr txBox="1">
            <a:spLocks/>
          </p:cNvSpPr>
          <p:nvPr/>
        </p:nvSpPr>
        <p:spPr bwMode="auto">
          <a:xfrm>
            <a:off x="265289" y="4572018"/>
            <a:ext cx="4099747" cy="1302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SzPct val="70000"/>
              <a:buFont typeface="Wingdings" charset="0"/>
              <a:buChar char="q"/>
              <a:defRPr sz="28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har char="–"/>
              <a:defRPr sz="2400">
                <a:solidFill>
                  <a:srgbClr val="0033CC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spcBef>
                <a:spcPts val="600"/>
              </a:spcBef>
              <a:spcAft>
                <a:spcPct val="0"/>
              </a:spcAft>
              <a:buFont typeface="Wingdings" charset="0"/>
              <a:buChar char="§"/>
              <a:defRPr sz="2000">
                <a:solidFill>
                  <a:srgbClr val="008000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spcBef>
                <a:spcPts val="6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spcBef>
                <a:spcPts val="6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dirty="0" err="1"/>
              <a:t>p</a:t>
            </a:r>
            <a:r>
              <a:rPr lang="en-US" sz="1600" dirty="0" err="1" smtClean="0"/>
              <a:t>p</a:t>
            </a:r>
            <a:r>
              <a:rPr lang="en-US" sz="1600" dirty="0" smtClean="0"/>
              <a:t> physics probes quarks and gluons as “free particles”</a:t>
            </a:r>
          </a:p>
          <a:p>
            <a:r>
              <a:rPr lang="en-US" sz="1600" dirty="0" smtClean="0"/>
              <a:t>Nuclear physics studies the bound states</a:t>
            </a:r>
          </a:p>
          <a:p>
            <a:r>
              <a:rPr lang="en-US" sz="1600" dirty="0" smtClean="0"/>
              <a:t>HI physics studies the intermediate phases of </a:t>
            </a:r>
            <a:r>
              <a:rPr lang="en-US" sz="1600" dirty="0" smtClean="0"/>
              <a:t>QCD </a:t>
            </a:r>
            <a:r>
              <a:rPr lang="en-US" sz="1600" dirty="0" smtClean="0"/>
              <a:t>matter which prevailed shortly after the big-bang 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83461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Global Properties of QGP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4206" y="874884"/>
            <a:ext cx="3529794" cy="23624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1913" y="3908727"/>
            <a:ext cx="3422716" cy="25780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39304"/>
            <a:ext cx="2661195" cy="26444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1195" y="1150146"/>
            <a:ext cx="2832007" cy="197427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614205" y="3052623"/>
            <a:ext cx="35297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Volume ≈ 2 x RHIC (≈ 5000 fm3)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31446" y="3539394"/>
            <a:ext cx="3023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Lifetime ≈ +20% (≈ 10 </a:t>
            </a:r>
            <a:r>
              <a:rPr lang="en-US" dirty="0" err="1"/>
              <a:t>fm</a:t>
            </a:r>
            <a:r>
              <a:rPr lang="en-US" dirty="0"/>
              <a:t>/</a:t>
            </a:r>
            <a:r>
              <a:rPr lang="en-US" b="1" dirty="0"/>
              <a:t>c</a:t>
            </a:r>
            <a:r>
              <a:rPr lang="en-US" dirty="0"/>
              <a:t>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779019"/>
            <a:ext cx="27613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Energy </a:t>
            </a:r>
            <a:r>
              <a:rPr lang="en-US" dirty="0" smtClean="0"/>
              <a:t>density </a:t>
            </a:r>
          </a:p>
          <a:p>
            <a:r>
              <a:rPr lang="en-US" dirty="0" smtClean="0"/>
              <a:t>3 </a:t>
            </a:r>
            <a:r>
              <a:rPr lang="en-US" dirty="0"/>
              <a:t>x RHIC (≈ 12 </a:t>
            </a:r>
            <a:r>
              <a:rPr lang="en-US" dirty="0" err="1"/>
              <a:t>GeV</a:t>
            </a:r>
            <a:r>
              <a:rPr lang="en-US" dirty="0"/>
              <a:t>/fm3)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745858" y="780814"/>
            <a:ext cx="2505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T ≈ </a:t>
            </a:r>
            <a:r>
              <a:rPr lang="de-DE" b="1" dirty="0"/>
              <a:t>+30% (</a:t>
            </a:r>
            <a:r>
              <a:rPr lang="de-DE" dirty="0"/>
              <a:t>≈ </a:t>
            </a:r>
            <a:r>
              <a:rPr lang="de-DE" b="1" dirty="0"/>
              <a:t>300 </a:t>
            </a:r>
            <a:r>
              <a:rPr lang="de-DE" b="1" dirty="0" err="1"/>
              <a:t>MeV</a:t>
            </a:r>
            <a:r>
              <a:rPr lang="de-DE" b="1" dirty="0"/>
              <a:t>)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296" y="4083726"/>
            <a:ext cx="1975558" cy="98777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22296" y="5122361"/>
            <a:ext cx="24761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Hadron yields </a:t>
            </a:r>
            <a:r>
              <a:rPr lang="en-US" sz="1400" dirty="0" smtClean="0"/>
              <a:t>suggest </a:t>
            </a:r>
            <a:r>
              <a:rPr lang="en-US" sz="1400" dirty="0" err="1" smtClean="0"/>
              <a:t>hadronization</a:t>
            </a:r>
            <a:r>
              <a:rPr lang="en-US" sz="1400" dirty="0"/>
              <a:t> </a:t>
            </a:r>
            <a:r>
              <a:rPr lang="en-US" sz="1400" dirty="0" smtClean="0"/>
              <a:t>occurs </a:t>
            </a:r>
            <a:r>
              <a:rPr lang="en-US" sz="1400" dirty="0"/>
              <a:t>from a system with </a:t>
            </a:r>
            <a:r>
              <a:rPr lang="en-US" sz="1400" dirty="0" err="1" smtClean="0"/>
              <a:t>partonic</a:t>
            </a:r>
            <a:r>
              <a:rPr lang="en-US" sz="1400" dirty="0"/>
              <a:t> </a:t>
            </a:r>
            <a:r>
              <a:rPr lang="en-US" sz="1400" dirty="0" smtClean="0"/>
              <a:t>degrees</a:t>
            </a:r>
            <a:r>
              <a:rPr lang="en-US" sz="1400" dirty="0"/>
              <a:t> </a:t>
            </a:r>
            <a:r>
              <a:rPr lang="en-US" sz="1400" dirty="0" smtClean="0"/>
              <a:t>of </a:t>
            </a:r>
            <a:r>
              <a:rPr lang="en-US" sz="1400" dirty="0"/>
              <a:t>freedom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51373" y="3965169"/>
            <a:ext cx="3015798" cy="2398046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22296" y="6080283"/>
            <a:ext cx="30574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Baryon(3</a:t>
            </a:r>
            <a:r>
              <a:rPr lang="en-US" sz="1200" b="1" dirty="0"/>
              <a:t>q</a:t>
            </a:r>
            <a:r>
              <a:rPr lang="en-US" sz="1200" dirty="0"/>
              <a:t>)/Meson(2</a:t>
            </a:r>
            <a:r>
              <a:rPr lang="en-US" sz="1200" b="1" dirty="0"/>
              <a:t>q</a:t>
            </a:r>
            <a:r>
              <a:rPr lang="en-US" sz="1200" dirty="0"/>
              <a:t>) ratios (e.g. p/</a:t>
            </a:r>
            <a:r>
              <a:rPr lang="en-US" sz="1200" b="1" dirty="0"/>
              <a:t>π</a:t>
            </a:r>
            <a:r>
              <a:rPr lang="en-US" sz="1200" dirty="0"/>
              <a:t>)</a:t>
            </a:r>
          </a:p>
          <a:p>
            <a:r>
              <a:rPr lang="en-US" sz="1200" dirty="0"/>
              <a:t>enhanced at intermediate </a:t>
            </a:r>
            <a:r>
              <a:rPr lang="en-US" sz="1200" dirty="0" err="1"/>
              <a:t>pT</a:t>
            </a:r>
            <a:endParaRPr lang="en-US" sz="1200" dirty="0"/>
          </a:p>
        </p:txBody>
      </p:sp>
      <p:pic>
        <p:nvPicPr>
          <p:cNvPr id="18" name="Picture 17" descr="Screen Shot 2013-10-22 at 6.41.57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98" y="6346828"/>
            <a:ext cx="4023078" cy="257183"/>
          </a:xfrm>
          <a:prstGeom prst="rect">
            <a:avLst/>
          </a:prstGeom>
        </p:spPr>
      </p:pic>
      <p:cxnSp>
        <p:nvCxnSpPr>
          <p:cNvPr id="3" name="Straight Arrow Connector 2"/>
          <p:cNvCxnSpPr>
            <a:stCxn id="17" idx="0"/>
          </p:cNvCxnSpPr>
          <p:nvPr/>
        </p:nvCxnSpPr>
        <p:spPr>
          <a:xfrm flipV="1">
            <a:off x="1651000" y="4647259"/>
            <a:ext cx="1528703" cy="14330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2417704" y="5672667"/>
            <a:ext cx="328154" cy="301037"/>
          </a:xfrm>
          <a:prstGeom prst="ellipse">
            <a:avLst/>
          </a:prstGeom>
          <a:solidFill>
            <a:schemeClr val="accent1">
              <a:lumMod val="75000"/>
              <a:alpha val="64000"/>
            </a:schemeClr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635953" y="5674555"/>
            <a:ext cx="328154" cy="301037"/>
          </a:xfrm>
          <a:prstGeom prst="ellipse">
            <a:avLst/>
          </a:prstGeom>
          <a:solidFill>
            <a:schemeClr val="accent1">
              <a:lumMod val="75000"/>
              <a:alpha val="64000"/>
            </a:schemeClr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162765" y="3859803"/>
            <a:ext cx="328154" cy="301037"/>
          </a:xfrm>
          <a:prstGeom prst="ellipse">
            <a:avLst/>
          </a:prstGeom>
          <a:solidFill>
            <a:schemeClr val="accent1">
              <a:lumMod val="75000"/>
              <a:alpha val="64000"/>
            </a:schemeClr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239909" y="3861691"/>
            <a:ext cx="328154" cy="301037"/>
          </a:xfrm>
          <a:prstGeom prst="ellipse">
            <a:avLst/>
          </a:prstGeom>
          <a:solidFill>
            <a:schemeClr val="accent1">
              <a:lumMod val="75000"/>
              <a:alpha val="64000"/>
            </a:schemeClr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455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3-10-22 at 6.43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597" y="953335"/>
            <a:ext cx="2467109" cy="32141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Hydrodynamic Properties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 descr="Screen Shot 2013-10-22 at 6.40.4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2" y="994552"/>
            <a:ext cx="6011333" cy="2801892"/>
          </a:xfrm>
          <a:prstGeom prst="rect">
            <a:avLst/>
          </a:prstGeom>
        </p:spPr>
      </p:pic>
      <p:pic>
        <p:nvPicPr>
          <p:cNvPr id="8" name="Picture 7" descr="Screen Shot 2013-10-22 at 6.41.5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98" y="6346828"/>
            <a:ext cx="4023078" cy="2571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575" y="4033612"/>
            <a:ext cx="1897944" cy="28267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8741" y="797005"/>
            <a:ext cx="3494767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Features of medium: anisotropy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8741" y="3685553"/>
            <a:ext cx="4033301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Features of medium: opacity/viscosity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/>
          <a:srcRect r="27036"/>
          <a:stretch/>
        </p:blipFill>
        <p:spPr>
          <a:xfrm>
            <a:off x="2388160" y="4265444"/>
            <a:ext cx="4281692" cy="208138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669852" y="4512831"/>
            <a:ext cx="23612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Parton Energy Loss by</a:t>
            </a:r>
          </a:p>
          <a:p>
            <a:r>
              <a:rPr lang="en-US" sz="1600" dirty="0" smtClean="0"/>
              <a:t>medium</a:t>
            </a:r>
            <a:r>
              <a:rPr lang="en-US" sz="1600" dirty="0"/>
              <a:t>-induced gluon radiation</a:t>
            </a:r>
          </a:p>
          <a:p>
            <a:r>
              <a:rPr lang="en-US" sz="1600" dirty="0" smtClean="0"/>
              <a:t>collisions </a:t>
            </a:r>
            <a:r>
              <a:rPr lang="en-US" sz="1600" dirty="0"/>
              <a:t>with medium gluons</a:t>
            </a:r>
          </a:p>
          <a:p>
            <a:r>
              <a:rPr lang="el-GR" sz="1600" b="1" dirty="0"/>
              <a:t>p</a:t>
            </a:r>
            <a:r>
              <a:rPr lang="el-GR" sz="1600" dirty="0"/>
              <a:t>' = </a:t>
            </a:r>
            <a:r>
              <a:rPr lang="el-GR" sz="1600" b="1" dirty="0"/>
              <a:t>p </a:t>
            </a:r>
            <a:r>
              <a:rPr lang="el-GR" sz="1600" dirty="0"/>
              <a:t>− Δ</a:t>
            </a:r>
            <a:r>
              <a:rPr lang="el-GR" sz="1600" b="1" dirty="0"/>
              <a:t>E</a:t>
            </a:r>
            <a:r>
              <a:rPr lang="el-GR" sz="1600" dirty="0"/>
              <a:t>(ε </a:t>
            </a:r>
            <a:r>
              <a:rPr lang="el-GR" sz="1600" b="1" dirty="0"/>
              <a:t>medium </a:t>
            </a:r>
            <a:r>
              <a:rPr lang="el-GR" sz="1600" dirty="0"/>
              <a:t>)</a:t>
            </a:r>
            <a:endParaRPr lang="en-US" sz="16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/>
          <a:srcRect l="84787" r="1429" b="78130"/>
          <a:stretch/>
        </p:blipFill>
        <p:spPr>
          <a:xfrm>
            <a:off x="4139259" y="6034993"/>
            <a:ext cx="809037" cy="45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932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Experimental Techniques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72" y="841020"/>
            <a:ext cx="1389788" cy="20846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667526" y="741972"/>
            <a:ext cx="29044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jet-boson (</a:t>
            </a:r>
            <a:r>
              <a:rPr lang="en-US" b="1" dirty="0" err="1"/>
              <a:t>γ</a:t>
            </a:r>
            <a:r>
              <a:rPr lang="en-US" dirty="0"/>
              <a:t>, Z) correlation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0908" y="1091259"/>
            <a:ext cx="1827390" cy="187506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121400" y="118405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/>
              <a:t>High </a:t>
            </a:r>
            <a:r>
              <a:rPr lang="en-US" sz="1600" dirty="0" smtClean="0"/>
              <a:t>statistics: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Precise </a:t>
            </a:r>
            <a:r>
              <a:rPr lang="en-US" sz="1600" dirty="0"/>
              <a:t>measurement of the medium-modified </a:t>
            </a:r>
            <a:r>
              <a:rPr lang="en-US" sz="1600" dirty="0" smtClean="0"/>
              <a:t>fragmentation function</a:t>
            </a: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Differential </a:t>
            </a:r>
            <a:r>
              <a:rPr lang="en-US" sz="1600" dirty="0"/>
              <a:t>studies as a function of event </a:t>
            </a:r>
            <a:r>
              <a:rPr lang="en-US" sz="1600" dirty="0" smtClean="0"/>
              <a:t>geometry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2356341" y="3331810"/>
            <a:ext cx="4572000" cy="58477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/>
              <a:t>Energy loss expected </a:t>
            </a:r>
            <a:r>
              <a:rPr lang="en-US" sz="1600" dirty="0" smtClean="0"/>
              <a:t>to depend </a:t>
            </a:r>
            <a:r>
              <a:rPr lang="en-US" sz="1600" dirty="0"/>
              <a:t>on </a:t>
            </a:r>
            <a:r>
              <a:rPr lang="en-US" sz="1600" dirty="0" err="1"/>
              <a:t>parton</a:t>
            </a:r>
            <a:r>
              <a:rPr lang="en-US" sz="1600" dirty="0"/>
              <a:t> mass</a:t>
            </a:r>
          </a:p>
          <a:p>
            <a:r>
              <a:rPr lang="en-US" sz="1600" dirty="0" smtClean="0"/>
              <a:t>First </a:t>
            </a:r>
            <a:r>
              <a:rPr lang="en-US" sz="1600" dirty="0"/>
              <a:t>indication at LHC: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909302" y="2933885"/>
            <a:ext cx="2250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Heavy quark probes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880" y="3052487"/>
            <a:ext cx="2003033" cy="205544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483565" y="391658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 B </a:t>
            </a:r>
            <a:r>
              <a:rPr lang="en-US" dirty="0"/>
              <a:t>(CMS) &gt; </a:t>
            </a:r>
            <a:r>
              <a:rPr lang="en-US" b="1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 D </a:t>
            </a:r>
            <a:r>
              <a:rPr lang="en-US" dirty="0"/>
              <a:t>(ALICE)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18716" y="5617078"/>
            <a:ext cx="35395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/>
              <a:t>Quarkonium</a:t>
            </a:r>
            <a:r>
              <a:rPr lang="en-US" sz="1400" dirty="0"/>
              <a:t> sequential dissociation:</a:t>
            </a:r>
          </a:p>
          <a:p>
            <a:r>
              <a:rPr lang="en-US" sz="1400" dirty="0"/>
              <a:t>direct probe of </a:t>
            </a:r>
            <a:r>
              <a:rPr lang="en-US" sz="1400" dirty="0" err="1"/>
              <a:t>deconfinement</a:t>
            </a:r>
            <a:r>
              <a:rPr lang="en-US" sz="1400" dirty="0"/>
              <a:t> and of</a:t>
            </a:r>
          </a:p>
          <a:p>
            <a:r>
              <a:rPr lang="en-US" sz="1400" dirty="0"/>
              <a:t>the medium </a:t>
            </a:r>
            <a:r>
              <a:rPr lang="en-US" sz="1400" dirty="0" smtClean="0"/>
              <a:t>temperature – “melting” of bound states</a:t>
            </a:r>
            <a:endParaRPr lang="en-US" sz="1400" dirty="0"/>
          </a:p>
        </p:txBody>
      </p:sp>
      <p:pic>
        <p:nvPicPr>
          <p:cNvPr id="16" name="Picture 15" descr="Screen Shot 2013-10-23 at 11.14.47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539" y="4368715"/>
            <a:ext cx="1787274" cy="124836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3813" y="4368715"/>
            <a:ext cx="2233776" cy="213576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40201" y="4835401"/>
            <a:ext cx="2161175" cy="156510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928341" y="4208789"/>
            <a:ext cx="1960655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dirty="0" smtClean="0"/>
              <a:t>Low-</a:t>
            </a:r>
            <a:r>
              <a:rPr lang="en-US" sz="1400" dirty="0" err="1" smtClean="0"/>
              <a:t>Pt</a:t>
            </a:r>
            <a:r>
              <a:rPr lang="en-US" sz="1400" dirty="0" smtClean="0"/>
              <a:t> </a:t>
            </a:r>
            <a:r>
              <a:rPr lang="en-US" sz="1400" dirty="0" err="1" smtClean="0"/>
              <a:t>charmonium</a:t>
            </a:r>
            <a:r>
              <a:rPr lang="en-US" sz="1400" dirty="0" smtClean="0"/>
              <a:t>…</a:t>
            </a:r>
          </a:p>
          <a:p>
            <a:r>
              <a:rPr lang="en-US" sz="1400" dirty="0" smtClean="0"/>
              <a:t>Regeneration?</a:t>
            </a:r>
          </a:p>
        </p:txBody>
      </p:sp>
    </p:spTree>
    <p:extLst>
      <p:ext uri="{BB962C8B-B14F-4D97-AF65-F5344CB8AC3E}">
        <p14:creationId xmlns:p14="http://schemas.microsoft.com/office/powerpoint/2010/main" val="2128281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28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pPb</a:t>
            </a:r>
            <a:r>
              <a:rPr lang="en-US" sz="3200" dirty="0" smtClean="0"/>
              <a:t>: a Control Experiment</a:t>
            </a:r>
            <a:endParaRPr lang="en-US" sz="3200" dirty="0"/>
          </a:p>
        </p:txBody>
      </p:sp>
      <p:sp>
        <p:nvSpPr>
          <p:cNvPr id="184628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5982170" cy="5059363"/>
          </a:xfrm>
        </p:spPr>
        <p:txBody>
          <a:bodyPr/>
          <a:lstStyle/>
          <a:p>
            <a:r>
              <a:rPr lang="en-US" sz="1600" dirty="0" smtClean="0"/>
              <a:t>Motivation for </a:t>
            </a:r>
            <a:r>
              <a:rPr lang="en-US" sz="1600" dirty="0" err="1" smtClean="0"/>
              <a:t>pPb</a:t>
            </a:r>
            <a:r>
              <a:rPr lang="en-US" sz="1600" dirty="0" smtClean="0"/>
              <a:t> running:</a:t>
            </a:r>
          </a:p>
          <a:p>
            <a:pPr lvl="1"/>
            <a:r>
              <a:rPr lang="en-US" sz="1400" dirty="0" smtClean="0"/>
              <a:t>Reference for the </a:t>
            </a:r>
            <a:r>
              <a:rPr lang="en-US" sz="1400" dirty="0" err="1" smtClean="0"/>
              <a:t>PbPb</a:t>
            </a:r>
            <a:r>
              <a:rPr lang="en-US" sz="1400" dirty="0" smtClean="0"/>
              <a:t> data</a:t>
            </a:r>
          </a:p>
          <a:p>
            <a:pPr lvl="1"/>
            <a:r>
              <a:rPr lang="en-US" sz="1400" dirty="0" smtClean="0"/>
              <a:t>Study the effects of the initial state without the presence of the hot medium</a:t>
            </a:r>
          </a:p>
          <a:p>
            <a:pPr lvl="2"/>
            <a:r>
              <a:rPr lang="en-US" sz="1200" dirty="0" smtClean="0"/>
              <a:t>nuclear PDFs</a:t>
            </a:r>
          </a:p>
          <a:p>
            <a:pPr lvl="2"/>
            <a:r>
              <a:rPr lang="en-US" sz="1200" dirty="0" smtClean="0"/>
              <a:t>Cold Nuclear Matter effects</a:t>
            </a:r>
          </a:p>
          <a:p>
            <a:r>
              <a:rPr lang="en-US" sz="1600" dirty="0" smtClean="0"/>
              <a:t>But also shows exciting new phenomena:</a:t>
            </a:r>
          </a:p>
          <a:p>
            <a:pPr lvl="1"/>
            <a:r>
              <a:rPr lang="en-US" sz="1400" dirty="0" smtClean="0"/>
              <a:t>Long range </a:t>
            </a:r>
            <a:r>
              <a:rPr lang="en-US" sz="1400" dirty="0" err="1" smtClean="0"/>
              <a:t>Δη</a:t>
            </a:r>
            <a:r>
              <a:rPr lang="en-US" sz="1400" dirty="0" smtClean="0"/>
              <a:t> correlations</a:t>
            </a:r>
          </a:p>
          <a:p>
            <a:pPr lvl="1"/>
            <a:r>
              <a:rPr lang="en-US" sz="1400" dirty="0" smtClean="0"/>
              <a:t>Surprisingly similar </a:t>
            </a:r>
            <a:r>
              <a:rPr lang="en-US" sz="1400" dirty="0" err="1" smtClean="0"/>
              <a:t>multipole</a:t>
            </a:r>
            <a:r>
              <a:rPr lang="en-US" sz="1400" dirty="0" smtClean="0"/>
              <a:t> harmonics </a:t>
            </a:r>
          </a:p>
          <a:p>
            <a:pPr lvl="1"/>
            <a:r>
              <a:rPr lang="en-US" sz="1400" dirty="0" smtClean="0"/>
              <a:t>(</a:t>
            </a:r>
            <a:r>
              <a:rPr lang="en-US" sz="1400" dirty="0" smtClean="0"/>
              <a:t>v2, v3) in </a:t>
            </a:r>
            <a:r>
              <a:rPr lang="en-US" sz="1400" dirty="0" err="1" smtClean="0"/>
              <a:t>pPb</a:t>
            </a:r>
            <a:r>
              <a:rPr lang="en-US" sz="1400" dirty="0" smtClean="0"/>
              <a:t> and </a:t>
            </a:r>
            <a:r>
              <a:rPr lang="en-US" sz="1400" dirty="0" err="1" smtClean="0"/>
              <a:t>PbPb</a:t>
            </a:r>
            <a:r>
              <a:rPr lang="en-US" sz="1400" dirty="0" smtClean="0"/>
              <a:t> at the same multiplicity </a:t>
            </a:r>
          </a:p>
          <a:p>
            <a:pPr lvl="1"/>
            <a:endParaRPr lang="en-US" sz="1400" dirty="0" smtClean="0"/>
          </a:p>
          <a:p>
            <a:r>
              <a:rPr lang="en-US" sz="1600" dirty="0" smtClean="0"/>
              <a:t>Hydrodynamic expansion of a strongly coupled medium presently the only theory that explains this observation</a:t>
            </a:r>
          </a:p>
          <a:p>
            <a:endParaRPr lang="en-US" sz="1600" dirty="0" smtClean="0"/>
          </a:p>
          <a:p>
            <a:r>
              <a:rPr lang="en-US" sz="1600" dirty="0" smtClean="0"/>
              <a:t>Important </a:t>
            </a:r>
            <a:r>
              <a:rPr lang="en-US" sz="1600" dirty="0"/>
              <a:t>constraints on expected “cold nuclear matter” effects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491126" y="6616300"/>
            <a:ext cx="1076960" cy="208915"/>
          </a:xfrm>
        </p:spPr>
        <p:txBody>
          <a:bodyPr/>
          <a:lstStyle/>
          <a:p>
            <a:fld id="{8BC50BC6-4673-5C4B-9133-58CD0CA81731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846275" name="Picture 3" descr="v3_Ntrk_subperiph1Pan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547" y="2699924"/>
            <a:ext cx="2721621" cy="202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6279" name="Picture 46" descr="click on it to get 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755" y="787241"/>
            <a:ext cx="2267184" cy="1960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30967" b="25931"/>
          <a:stretch/>
        </p:blipFill>
        <p:spPr>
          <a:xfrm>
            <a:off x="6378220" y="4692837"/>
            <a:ext cx="2554169" cy="193656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1956" y="6626577"/>
            <a:ext cx="1076960" cy="208915"/>
          </a:xfrm>
        </p:spPr>
        <p:txBody>
          <a:bodyPr/>
          <a:lstStyle/>
          <a:p>
            <a:r>
              <a:rPr lang="en-US" dirty="0" smtClean="0"/>
              <a:t>31.10.2013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681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In a nutshell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" name="Picture 8" descr="Screen Shot 2013-10-21 at 7.49.1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84" y="818442"/>
            <a:ext cx="8899407" cy="563386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12884" y="1740370"/>
            <a:ext cx="8899407" cy="9783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Thanks to this: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785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 ION Parameters for Run 2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2013 - HI Plans - Experiments Perspective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PC Presentatio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>
            <a:lumMod val="85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wrap="none" rtlCol="0">
        <a:spAutoFit/>
      </a:bodyPr>
      <a:lstStyle>
        <a:defPPr>
          <a:defRPr dirty="0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53061</TotalTime>
  <Words>3356</Words>
  <Application>Microsoft Macintosh PowerPoint</Application>
  <PresentationFormat>On-screen Show (4:3)</PresentationFormat>
  <Paragraphs>338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LPC Presentation</vt:lpstr>
      <vt:lpstr>Heavy Ion Plans: Experiments Perspective</vt:lpstr>
      <vt:lpstr>Highlights from the HI Physics Program</vt:lpstr>
      <vt:lpstr>Heavy Ion Physics</vt:lpstr>
      <vt:lpstr>Global Properties of QGP</vt:lpstr>
      <vt:lpstr>Hydrodynamic Properties</vt:lpstr>
      <vt:lpstr>Experimental Techniques</vt:lpstr>
      <vt:lpstr>pPb: a Control Experiment</vt:lpstr>
      <vt:lpstr>In a nutshell</vt:lpstr>
      <vt:lpstr>Heavy ION Parameters for Run 2</vt:lpstr>
      <vt:lpstr>Machine Summary  (J.Jowett, Chamonix 2012 and later, with edits by EM)</vt:lpstr>
      <vt:lpstr>Physics goals</vt:lpstr>
      <vt:lpstr>Run 2: ALICE</vt:lpstr>
      <vt:lpstr>Run 2: ATLAS/CMS</vt:lpstr>
      <vt:lpstr>Run 2: LHCb</vt:lpstr>
      <vt:lpstr>Run 2 Beam Parameters Summary</vt:lpstr>
      <vt:lpstr>Schedule of HI Run 2</vt:lpstr>
      <vt:lpstr>Run 2: Questions to be Addressed</vt:lpstr>
      <vt:lpstr>BEYOND LS2</vt:lpstr>
      <vt:lpstr>The Race for 10 nb-1</vt:lpstr>
      <vt:lpstr>The ALICE upgrade in a nutshell</vt:lpstr>
      <vt:lpstr>Other Upgrades Relevant to HI Physics</vt:lpstr>
      <vt:lpstr>Heavy Ion Operations after LS2</vt:lpstr>
      <vt:lpstr>Special needs after LS2</vt:lpstr>
      <vt:lpstr>Run 3 and Beyond</vt:lpstr>
      <vt:lpstr>CONCLUSIONS</vt:lpstr>
    </vt:vector>
  </TitlesOfParts>
  <Company>CERN - European Organization for Nuclear Research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First look at the high pile-up MDs</dc:title>
  <dc:creator>Benedetto Gorini</dc:creator>
  <cp:lastModifiedBy>Emilio Meschi</cp:lastModifiedBy>
  <cp:revision>544</cp:revision>
  <dcterms:created xsi:type="dcterms:W3CDTF">2012-12-19T15:15:22Z</dcterms:created>
  <dcterms:modified xsi:type="dcterms:W3CDTF">2013-10-30T21:49:40Z</dcterms:modified>
</cp:coreProperties>
</file>