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5" r:id="rId1"/>
  </p:sldMasterIdLst>
  <p:sldIdLst>
    <p:sldId id="266" r:id="rId2"/>
    <p:sldId id="256" r:id="rId3"/>
    <p:sldId id="268" r:id="rId4"/>
    <p:sldId id="260" r:id="rId5"/>
    <p:sldId id="271" r:id="rId6"/>
    <p:sldId id="265" r:id="rId7"/>
    <p:sldId id="270" r:id="rId8"/>
    <p:sldId id="261" r:id="rId9"/>
    <p:sldId id="269" r:id="rId10"/>
    <p:sldId id="257" r:id="rId11"/>
    <p:sldId id="262" r:id="rId12"/>
    <p:sldId id="264" r:id="rId13"/>
    <p:sldId id="263" r:id="rId14"/>
    <p:sldId id="259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4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DD6A7-9611-8A45-99ED-F54079C50B14}" type="datetimeFigureOut">
              <a:rPr lang="en-US" smtClean="0"/>
              <a:t>30.10.13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1F952-8E15-644A-A47E-47D83308D1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de-DE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Click to edit Master text styles</a:t>
            </a:r>
          </a:p>
          <a:p>
            <a:pPr lvl="1" eaLnBrk="1" latinLnBrk="0" hangingPunct="1"/>
            <a:r>
              <a:rPr lang="de-DE" smtClean="0"/>
              <a:t>Second level</a:t>
            </a:r>
          </a:p>
          <a:p>
            <a:pPr lvl="2" eaLnBrk="1" latinLnBrk="0" hangingPunct="1"/>
            <a:r>
              <a:rPr lang="de-DE" smtClean="0"/>
              <a:t>Third level</a:t>
            </a:r>
          </a:p>
          <a:p>
            <a:pPr lvl="3" eaLnBrk="1" latinLnBrk="0" hangingPunct="1"/>
            <a:r>
              <a:rPr lang="de-DE" smtClean="0"/>
              <a:t>Fourth level</a:t>
            </a:r>
          </a:p>
          <a:p>
            <a:pPr lvl="4" eaLnBrk="1" latinLnBrk="0" hangingPunct="1"/>
            <a:r>
              <a:rPr lang="de-DE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DD6A7-9611-8A45-99ED-F54079C50B14}" type="datetimeFigureOut">
              <a:rPr lang="en-US" smtClean="0"/>
              <a:t>30.10.13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1F952-8E15-644A-A47E-47D83308D1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de-D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DD6A7-9611-8A45-99ED-F54079C50B14}" type="datetimeFigureOut">
              <a:rPr lang="en-US" smtClean="0"/>
              <a:t>30.10.13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1F952-8E15-644A-A47E-47D83308D1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DD6A7-9611-8A45-99ED-F54079C50B14}" type="datetimeFigureOut">
              <a:rPr lang="en-US" smtClean="0"/>
              <a:t>30.10.13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F952-8E15-644A-A47E-47D83308D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030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de-DE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DD6A7-9611-8A45-99ED-F54079C50B14}" type="datetimeFigureOut">
              <a:rPr lang="en-US" smtClean="0"/>
              <a:t>30.10.13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1F952-8E15-644A-A47E-47D83308D1F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de-DE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Click to edit Master text styles</a:t>
            </a:r>
          </a:p>
          <a:p>
            <a:pPr lvl="1" eaLnBrk="1" latinLnBrk="0" hangingPunct="1"/>
            <a:r>
              <a:rPr lang="de-DE" smtClean="0"/>
              <a:t>Second level</a:t>
            </a:r>
          </a:p>
          <a:p>
            <a:pPr lvl="2" eaLnBrk="1" latinLnBrk="0" hangingPunct="1"/>
            <a:r>
              <a:rPr lang="de-DE" smtClean="0"/>
              <a:t>Third level</a:t>
            </a:r>
          </a:p>
          <a:p>
            <a:pPr lvl="3" eaLnBrk="1" latinLnBrk="0" hangingPunct="1"/>
            <a:r>
              <a:rPr lang="de-DE" smtClean="0"/>
              <a:t>Fourth level</a:t>
            </a:r>
          </a:p>
          <a:p>
            <a:pPr lvl="4" eaLnBrk="1" latinLnBrk="0" hangingPunct="1"/>
            <a:r>
              <a:rPr lang="de-DE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DD6A7-9611-8A45-99ED-F54079C50B14}" type="datetimeFigureOut">
              <a:rPr lang="en-US" smtClean="0"/>
              <a:t>30.10.13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1F952-8E15-644A-A47E-47D83308D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de-D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Click to edit Master text styles</a:t>
            </a:r>
          </a:p>
          <a:p>
            <a:pPr lvl="1" eaLnBrk="1" latinLnBrk="0" hangingPunct="1"/>
            <a:r>
              <a:rPr lang="de-DE" smtClean="0"/>
              <a:t>Second level</a:t>
            </a:r>
          </a:p>
          <a:p>
            <a:pPr lvl="2" eaLnBrk="1" latinLnBrk="0" hangingPunct="1"/>
            <a:r>
              <a:rPr lang="de-DE" smtClean="0"/>
              <a:t>Third level</a:t>
            </a:r>
          </a:p>
          <a:p>
            <a:pPr lvl="3" eaLnBrk="1" latinLnBrk="0" hangingPunct="1"/>
            <a:r>
              <a:rPr lang="de-DE" smtClean="0"/>
              <a:t>Fourth level</a:t>
            </a:r>
          </a:p>
          <a:p>
            <a:pPr lvl="4" eaLnBrk="1" latinLnBrk="0" hangingPunct="1"/>
            <a:r>
              <a:rPr lang="de-DE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Click to edit Master text styles</a:t>
            </a:r>
          </a:p>
          <a:p>
            <a:pPr lvl="1" eaLnBrk="1" latinLnBrk="0" hangingPunct="1"/>
            <a:r>
              <a:rPr lang="de-DE" smtClean="0"/>
              <a:t>Second level</a:t>
            </a:r>
          </a:p>
          <a:p>
            <a:pPr lvl="2" eaLnBrk="1" latinLnBrk="0" hangingPunct="1"/>
            <a:r>
              <a:rPr lang="de-DE" smtClean="0"/>
              <a:t>Third level</a:t>
            </a:r>
          </a:p>
          <a:p>
            <a:pPr lvl="3" eaLnBrk="1" latinLnBrk="0" hangingPunct="1"/>
            <a:r>
              <a:rPr lang="de-DE" smtClean="0"/>
              <a:t>Fourth level</a:t>
            </a:r>
          </a:p>
          <a:p>
            <a:pPr lvl="4" eaLnBrk="1" latinLnBrk="0" hangingPunct="1"/>
            <a:r>
              <a:rPr lang="de-DE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DD6A7-9611-8A45-99ED-F54079C50B14}" type="datetimeFigureOut">
              <a:rPr lang="en-US" smtClean="0"/>
              <a:t>30.10.13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1F952-8E15-644A-A47E-47D83308D1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Click to edit Master text styles</a:t>
            </a:r>
          </a:p>
          <a:p>
            <a:pPr lvl="1" eaLnBrk="1" latinLnBrk="0" hangingPunct="1"/>
            <a:r>
              <a:rPr lang="de-DE" smtClean="0"/>
              <a:t>Second level</a:t>
            </a:r>
          </a:p>
          <a:p>
            <a:pPr lvl="2" eaLnBrk="1" latinLnBrk="0" hangingPunct="1"/>
            <a:r>
              <a:rPr lang="de-DE" smtClean="0"/>
              <a:t>Third level</a:t>
            </a:r>
          </a:p>
          <a:p>
            <a:pPr lvl="3" eaLnBrk="1" latinLnBrk="0" hangingPunct="1"/>
            <a:r>
              <a:rPr lang="de-DE" smtClean="0"/>
              <a:t>Fourth level</a:t>
            </a:r>
          </a:p>
          <a:p>
            <a:pPr lvl="4" eaLnBrk="1" latinLnBrk="0" hangingPunct="1"/>
            <a:r>
              <a:rPr lang="de-DE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Click to edit Master text styles</a:t>
            </a:r>
          </a:p>
          <a:p>
            <a:pPr lvl="1" eaLnBrk="1" latinLnBrk="0" hangingPunct="1"/>
            <a:r>
              <a:rPr lang="de-DE" smtClean="0"/>
              <a:t>Second level</a:t>
            </a:r>
          </a:p>
          <a:p>
            <a:pPr lvl="2" eaLnBrk="1" latinLnBrk="0" hangingPunct="1"/>
            <a:r>
              <a:rPr lang="de-DE" smtClean="0"/>
              <a:t>Third level</a:t>
            </a:r>
          </a:p>
          <a:p>
            <a:pPr lvl="3" eaLnBrk="1" latinLnBrk="0" hangingPunct="1"/>
            <a:r>
              <a:rPr lang="de-DE" smtClean="0"/>
              <a:t>Fourth level</a:t>
            </a:r>
          </a:p>
          <a:p>
            <a:pPr lvl="4" eaLnBrk="1" latinLnBrk="0" hangingPunct="1"/>
            <a:r>
              <a:rPr lang="de-DE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DD6A7-9611-8A45-99ED-F54079C50B14}" type="datetimeFigureOut">
              <a:rPr lang="en-US" smtClean="0"/>
              <a:t>30.10.13</a:t>
            </a:fld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1F952-8E15-644A-A47E-47D83308D1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DD6A7-9611-8A45-99ED-F54079C50B14}" type="datetimeFigureOut">
              <a:rPr lang="en-US" smtClean="0"/>
              <a:t>30.10.13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1F952-8E15-644A-A47E-47D83308D1F6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jp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6628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495360" cy="940443"/>
          </a:xfrm>
        </p:spPr>
        <p:txBody>
          <a:bodyPr>
            <a:noAutofit/>
          </a:bodyPr>
          <a:lstStyle/>
          <a:p>
            <a:r>
              <a:rPr lang="en-US" sz="3600" dirty="0" smtClean="0"/>
              <a:t>Would a new source solve all problems?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125" y="1267840"/>
            <a:ext cx="8728435" cy="4916532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probably not</a:t>
            </a:r>
          </a:p>
          <a:p>
            <a:r>
              <a:rPr lang="en-US" sz="2400" dirty="0" smtClean="0"/>
              <a:t>present 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generation </a:t>
            </a:r>
            <a:r>
              <a:rPr lang="en-US" sz="2400" dirty="0" smtClean="0"/>
              <a:t>ECRIS </a:t>
            </a:r>
            <a:br>
              <a:rPr lang="en-US" sz="2400" dirty="0" smtClean="0"/>
            </a:br>
            <a:r>
              <a:rPr lang="en-US" sz="2400" dirty="0" smtClean="0"/>
              <a:t>(superconducting magnets, frequencies up to 28 GHz)</a:t>
            </a:r>
            <a:endParaRPr lang="en-US" sz="2400" dirty="0" smtClean="0"/>
          </a:p>
          <a:p>
            <a:pPr lvl="1"/>
            <a:r>
              <a:rPr lang="en-US" sz="2000" dirty="0" smtClean="0"/>
              <a:t>took more than 10 year to reach the peak performance</a:t>
            </a:r>
          </a:p>
          <a:p>
            <a:pPr lvl="1"/>
            <a:r>
              <a:rPr lang="en-US" sz="2000" dirty="0" smtClean="0"/>
              <a:t>big emittance</a:t>
            </a:r>
          </a:p>
          <a:p>
            <a:pPr lvl="1"/>
            <a:r>
              <a:rPr lang="en-US" sz="2000" dirty="0" smtClean="0"/>
              <a:t>unstable beams</a:t>
            </a:r>
          </a:p>
          <a:p>
            <a:r>
              <a:rPr lang="en-US" sz="2400" dirty="0" smtClean="0"/>
              <a:t>present electron beam ion sources (EBIS) do not deliver enough current</a:t>
            </a:r>
          </a:p>
          <a:p>
            <a:pPr lvl="1"/>
            <a:r>
              <a:rPr lang="en-US" sz="2000" dirty="0" smtClean="0"/>
              <a:t>but for HIE-ISOLDE a project is ongoing to develop a source based on the RHIC EBIS which could deliver enough current</a:t>
            </a:r>
          </a:p>
          <a:p>
            <a:pPr lvl="1"/>
            <a:r>
              <a:rPr lang="en-US" sz="2000" dirty="0" smtClean="0"/>
              <a:t>an EBIS has the advantage to switch in principle pulse to pulse the ion species </a:t>
            </a:r>
            <a:endParaRPr lang="en-US" sz="2000" dirty="0"/>
          </a:p>
          <a:p>
            <a:r>
              <a:rPr lang="en-US" sz="2400" dirty="0" smtClean="0"/>
              <a:t>new developments do not guarantee the </a:t>
            </a:r>
            <a:r>
              <a:rPr lang="en-US" sz="2400" dirty="0" smtClean="0"/>
              <a:t>success </a:t>
            </a:r>
            <a:br>
              <a:rPr lang="en-US" sz="2400" dirty="0" smtClean="0"/>
            </a:br>
            <a:r>
              <a:rPr lang="en-US" sz="2400" dirty="0" smtClean="0"/>
              <a:t>(e.g. the superconducting magnets for the MS-ECRIS never reached the specifications due to technological issues)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190693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oven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855" y="1374160"/>
            <a:ext cx="8714167" cy="2301045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two ovens are available during operation</a:t>
            </a:r>
          </a:p>
          <a:p>
            <a:r>
              <a:rPr lang="en-US" sz="2400" dirty="0" smtClean="0"/>
              <a:t>there are around 1.5 g of lead in the sample, consumption ~2 mg/h </a:t>
            </a:r>
          </a:p>
          <a:p>
            <a:r>
              <a:rPr lang="en-US" sz="2400" dirty="0" smtClean="0"/>
              <a:t>the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oven is good for around two weeks, the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only for an other week (sees some plasma during the first two weeks), flexibility of some days </a:t>
            </a:r>
          </a:p>
          <a:p>
            <a:r>
              <a:rPr lang="en-US" sz="2400" dirty="0" smtClean="0"/>
              <a:t>at the end of the life time usually the tip of the oven is blocked</a:t>
            </a:r>
          </a:p>
          <a:p>
            <a:r>
              <a:rPr lang="en-US" sz="2400" dirty="0" smtClean="0"/>
              <a:t>an oven refill takes around 8 h (down time for all machines)</a:t>
            </a:r>
            <a:endParaRPr lang="en-US" sz="2400" dirty="0"/>
          </a:p>
        </p:txBody>
      </p:sp>
      <p:pic>
        <p:nvPicPr>
          <p:cNvPr id="5" name="Picture 4" descr="2004-01d100  injection-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" t="18338" r="8367" b="22651"/>
          <a:stretch/>
        </p:blipFill>
        <p:spPr>
          <a:xfrm>
            <a:off x="171855" y="4304868"/>
            <a:ext cx="3354351" cy="1946833"/>
          </a:xfrm>
          <a:prstGeom prst="rect">
            <a:avLst/>
          </a:prstGeom>
        </p:spPr>
      </p:pic>
      <p:pic>
        <p:nvPicPr>
          <p:cNvPr id="6" name="Picture 5" descr="2005-07-12_14-57-4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28333" y="4202357"/>
            <a:ext cx="2737623" cy="2053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 descr="2004-01d105-12 four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96" r="34442" b="42987"/>
          <a:stretch/>
        </p:blipFill>
        <p:spPr>
          <a:xfrm>
            <a:off x="6155663" y="3712562"/>
            <a:ext cx="2730359" cy="936445"/>
          </a:xfrm>
          <a:prstGeom prst="rect">
            <a:avLst/>
          </a:prstGeom>
        </p:spPr>
      </p:pic>
      <p:pic>
        <p:nvPicPr>
          <p:cNvPr id="7" name="Picture 6" descr="ovenbefor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405" y="4649007"/>
            <a:ext cx="2000395" cy="2085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90867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the oven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577" y="1600200"/>
            <a:ext cx="8703531" cy="4525963"/>
          </a:xfrm>
        </p:spPr>
        <p:txBody>
          <a:bodyPr>
            <a:noAutofit/>
          </a:bodyPr>
          <a:lstStyle/>
          <a:p>
            <a:r>
              <a:rPr lang="en-US" sz="2000" dirty="0" smtClean="0"/>
              <a:t>several filling methods were tested</a:t>
            </a:r>
          </a:p>
          <a:p>
            <a:r>
              <a:rPr lang="en-US" sz="2000" dirty="0" smtClean="0"/>
              <a:t>only the use of a fresh lead sample in an unused crucible gave some improvements concerning the source stability</a:t>
            </a:r>
          </a:p>
          <a:p>
            <a:r>
              <a:rPr lang="en-US" sz="2000" dirty="0" smtClean="0"/>
              <a:t>all other methods </a:t>
            </a:r>
            <a:r>
              <a:rPr lang="en-US" sz="2000" dirty="0" smtClean="0"/>
              <a:t>(e.g. molten </a:t>
            </a:r>
            <a:r>
              <a:rPr lang="en-US" sz="2000" dirty="0" smtClean="0"/>
              <a:t>lead) even shortened the life time</a:t>
            </a:r>
          </a:p>
          <a:p>
            <a:r>
              <a:rPr lang="en-US" sz="2000" dirty="0" smtClean="0"/>
              <a:t>an oven test stand is foreseen to study the oven (temperature distribution, relation between oven power and the evaporation of lead)</a:t>
            </a:r>
          </a:p>
          <a:p>
            <a:r>
              <a:rPr lang="en-US" sz="2000" dirty="0" smtClean="0"/>
              <a:t>the result of the studies may help to improve the oven and source tuning to get long term a more stable beam</a:t>
            </a:r>
          </a:p>
          <a:p>
            <a:r>
              <a:rPr lang="en-US" sz="2000" dirty="0" smtClean="0"/>
              <a:t>the oven redesign is not excluded, but may include a redesign of the </a:t>
            </a:r>
            <a:r>
              <a:rPr lang="en-US" sz="2000" dirty="0" smtClean="0"/>
              <a:t>whole source injection side (</a:t>
            </a:r>
            <a:r>
              <a:rPr lang="en-US" sz="2000" dirty="0" smtClean="0"/>
              <a:t>due to the present constraints)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26617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daily operation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408200" cy="4667421"/>
          </a:xfrm>
        </p:spPr>
        <p:txBody>
          <a:bodyPr>
            <a:normAutofit/>
          </a:bodyPr>
          <a:lstStyle/>
          <a:p>
            <a:r>
              <a:rPr lang="en-US" sz="2400" dirty="0"/>
              <a:t>3 </a:t>
            </a:r>
            <a:r>
              <a:rPr lang="en-US" sz="2400" dirty="0" smtClean="0"/>
              <a:t>experts </a:t>
            </a:r>
            <a:r>
              <a:rPr lang="en-US" sz="2400" dirty="0"/>
              <a:t>able to tune and operate the Linac3 source, which needs daily </a:t>
            </a:r>
            <a:r>
              <a:rPr lang="en-US" sz="2400" dirty="0" smtClean="0"/>
              <a:t>tuning </a:t>
            </a:r>
          </a:p>
          <a:p>
            <a:r>
              <a:rPr lang="en-US" sz="2400" dirty="0" smtClean="0"/>
              <a:t>they </a:t>
            </a:r>
            <a:r>
              <a:rPr lang="en-US" sz="2400" dirty="0"/>
              <a:t>also serve as </a:t>
            </a:r>
            <a:r>
              <a:rPr lang="en-US" sz="2400" dirty="0" err="1"/>
              <a:t>Linac</a:t>
            </a:r>
            <a:r>
              <a:rPr lang="en-US" sz="2400" dirty="0"/>
              <a:t> </a:t>
            </a:r>
            <a:r>
              <a:rPr lang="en-US" sz="2400" dirty="0" smtClean="0"/>
              <a:t>supervisors </a:t>
            </a:r>
          </a:p>
          <a:p>
            <a:r>
              <a:rPr lang="en-US" sz="2400" dirty="0" smtClean="0"/>
              <a:t>4 </a:t>
            </a:r>
            <a:r>
              <a:rPr lang="en-US" sz="2400" dirty="0"/>
              <a:t>weeks of LHC running are covered through careful planning, but longer times will need more trained </a:t>
            </a:r>
            <a:r>
              <a:rPr lang="en-US" sz="2400" dirty="0" smtClean="0"/>
              <a:t>staff</a:t>
            </a:r>
            <a:r>
              <a:rPr lang="en-US" sz="2400" dirty="0"/>
              <a:t>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(</a:t>
            </a:r>
            <a:r>
              <a:rPr lang="en-US" sz="2400" dirty="0" smtClean="0"/>
              <a:t>to operate the ion source one needs several years of practical experience!)</a:t>
            </a:r>
          </a:p>
          <a:p>
            <a:r>
              <a:rPr lang="en-US" sz="2400" dirty="0" smtClean="0"/>
              <a:t>higher operation </a:t>
            </a:r>
            <a:r>
              <a:rPr lang="en-US" sz="2400" dirty="0"/>
              <a:t>workload </a:t>
            </a:r>
            <a:r>
              <a:rPr lang="en-US" sz="2400" dirty="0" smtClean="0"/>
              <a:t>as several parameters with tight limits have to be monitored carefully and request follow-up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06232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5821"/>
            <a:ext cx="8226854" cy="940443"/>
          </a:xfrm>
        </p:spPr>
        <p:txBody>
          <a:bodyPr/>
          <a:lstStyle/>
          <a:p>
            <a:r>
              <a:rPr lang="en-US" dirty="0" smtClean="0"/>
              <a:t>Final </a:t>
            </a:r>
            <a:r>
              <a:rPr lang="en-US" strike="sngStrike" dirty="0" smtClean="0"/>
              <a:t>remarks</a:t>
            </a:r>
            <a:r>
              <a:rPr lang="en-US" dirty="0" smtClean="0"/>
              <a:t>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need a dedicated lead operation period in 2015 to make tests and verify simulations </a:t>
            </a:r>
          </a:p>
          <a:p>
            <a:r>
              <a:rPr lang="en-US" dirty="0" smtClean="0"/>
              <a:t>oven test stand in preparation</a:t>
            </a:r>
          </a:p>
          <a:p>
            <a:r>
              <a:rPr lang="en-US" dirty="0" smtClean="0"/>
              <a:t>dedicated source test stand needed</a:t>
            </a:r>
            <a:br>
              <a:rPr lang="en-US" dirty="0" smtClean="0"/>
            </a:br>
            <a:r>
              <a:rPr lang="en-US" dirty="0" smtClean="0"/>
              <a:t>(refused in Chamonix 2006)</a:t>
            </a:r>
          </a:p>
          <a:p>
            <a:pPr lvl="1"/>
            <a:r>
              <a:rPr lang="en-US" dirty="0" smtClean="0"/>
              <a:t>can be used to test source modifications</a:t>
            </a:r>
          </a:p>
          <a:p>
            <a:pPr lvl="1"/>
            <a:r>
              <a:rPr lang="en-US" dirty="0" smtClean="0"/>
              <a:t>can be used to train additional source specialists</a:t>
            </a:r>
          </a:p>
          <a:p>
            <a:pPr lvl="1"/>
            <a:r>
              <a:rPr lang="en-US" dirty="0" smtClean="0"/>
              <a:t>would be roughly 5 MCHF (1.5 MCHF the source itself + test stand infrastructure, LEBT and some partial man power) + 10 man years (for the installation and commissioning)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45821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Final remarks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66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_7626 as Smart Object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693" y="1606323"/>
            <a:ext cx="6810615" cy="4529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166693" y="448276"/>
            <a:ext cx="6810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Thank you for your attention!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69774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How to run ions in the future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5993" y="3886200"/>
            <a:ext cx="8491857" cy="175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D. Küchler</a:t>
            </a:r>
          </a:p>
          <a:p>
            <a:r>
              <a:rPr lang="en-US" dirty="0" smtClean="0"/>
              <a:t>BE/ABP/HSL</a:t>
            </a:r>
          </a:p>
          <a:p>
            <a:endParaRPr lang="en-US" dirty="0"/>
          </a:p>
          <a:p>
            <a:r>
              <a:rPr lang="en-US" sz="2400" dirty="0" smtClean="0"/>
              <a:t>based on discussions with R. Scrivens and D</a:t>
            </a:r>
            <a:r>
              <a:rPr lang="en-US" sz="2400" dirty="0"/>
              <a:t>. </a:t>
            </a:r>
            <a:r>
              <a:rPr lang="en-US" sz="2400" dirty="0" err="1"/>
              <a:t>Manglunki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1032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325606"/>
            <a:ext cx="8226855" cy="466742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present performance of the machine</a:t>
            </a:r>
          </a:p>
          <a:p>
            <a:r>
              <a:rPr lang="en-US" sz="2800" dirty="0" smtClean="0"/>
              <a:t>What could we do to improve the performance?</a:t>
            </a:r>
          </a:p>
          <a:p>
            <a:r>
              <a:rPr lang="en-US" sz="2800" dirty="0" smtClean="0"/>
              <a:t>The oven for the lead production</a:t>
            </a:r>
          </a:p>
          <a:p>
            <a:r>
              <a:rPr lang="en-US" sz="2800" smtClean="0"/>
              <a:t>The daily </a:t>
            </a:r>
            <a:r>
              <a:rPr lang="en-US" sz="2800" dirty="0" smtClean="0"/>
              <a:t>operation</a:t>
            </a:r>
          </a:p>
          <a:p>
            <a:r>
              <a:rPr lang="en-US" sz="2800" dirty="0" smtClean="0"/>
              <a:t>Final remarks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43657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where the ions start?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905989"/>
          </a:xfrm>
        </p:spPr>
        <p:txBody>
          <a:bodyPr/>
          <a:lstStyle/>
          <a:p>
            <a:pPr marL="36576" indent="0">
              <a:buNone/>
            </a:pPr>
            <a:r>
              <a:rPr lang="en-US" dirty="0" smtClean="0"/>
              <a:t>A black box somewhere …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071458" y="2443533"/>
            <a:ext cx="5333556" cy="3340100"/>
            <a:chOff x="457200" y="3452491"/>
            <a:chExt cx="5333556" cy="3340100"/>
          </a:xfrm>
          <a:effectLst/>
        </p:grpSpPr>
        <p:pic>
          <p:nvPicPr>
            <p:cNvPr id="11" name="Picture 10" descr="0609031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3452491"/>
              <a:ext cx="5333556" cy="3340100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>
              <a:off x="3885672" y="4899196"/>
              <a:ext cx="419444" cy="390305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35396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where the ions start?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lead ions are delivered by the GTS-LHC ion source connected to Linac3.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611" y="3676249"/>
            <a:ext cx="5122837" cy="30102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source-ak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68" y="2916669"/>
            <a:ext cx="4013679" cy="30102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9931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</a:t>
            </a:r>
            <a:r>
              <a:rPr lang="en-US" dirty="0" smtClean="0"/>
              <a:t>operation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417" y="1270110"/>
            <a:ext cx="8815593" cy="3216820"/>
          </a:xfrm>
        </p:spPr>
        <p:txBody>
          <a:bodyPr>
            <a:noAutofit/>
          </a:bodyPr>
          <a:lstStyle/>
          <a:p>
            <a:pPr marL="274638" indent="-274638"/>
            <a:r>
              <a:rPr lang="en-US" sz="2000" dirty="0" smtClean="0"/>
              <a:t>isotope: </a:t>
            </a:r>
            <a:r>
              <a:rPr lang="en-US" sz="2000" baseline="30000" dirty="0" smtClean="0"/>
              <a:t>208</a:t>
            </a:r>
            <a:r>
              <a:rPr lang="en-US" sz="2000" dirty="0" smtClean="0"/>
              <a:t>Pb (</a:t>
            </a:r>
            <a:r>
              <a:rPr lang="en-US" sz="2000" dirty="0" err="1" smtClean="0"/>
              <a:t>isotopically</a:t>
            </a:r>
            <a:r>
              <a:rPr lang="en-US" sz="2000" dirty="0" smtClean="0"/>
              <a:t> enriched material)</a:t>
            </a:r>
            <a:endParaRPr lang="en-US" sz="2000" dirty="0" smtClean="0"/>
          </a:p>
          <a:p>
            <a:pPr marL="274638" indent="-274638"/>
            <a:r>
              <a:rPr lang="en-US" sz="2000" dirty="0" smtClean="0"/>
              <a:t>charge states: Pb</a:t>
            </a:r>
            <a:r>
              <a:rPr lang="en-US" sz="2000" baseline="30000" dirty="0" smtClean="0"/>
              <a:t>29+</a:t>
            </a:r>
            <a:r>
              <a:rPr lang="en-US" sz="2000" dirty="0" smtClean="0"/>
              <a:t> in the </a:t>
            </a:r>
            <a:r>
              <a:rPr lang="en-US" sz="2000" dirty="0" err="1" smtClean="0"/>
              <a:t>linac</a:t>
            </a:r>
            <a:r>
              <a:rPr lang="en-US" sz="2000" dirty="0" smtClean="0"/>
              <a:t>, Pb</a:t>
            </a:r>
            <a:r>
              <a:rPr lang="en-US" sz="2000" baseline="30000" dirty="0" smtClean="0"/>
              <a:t>54+</a:t>
            </a:r>
            <a:r>
              <a:rPr lang="en-US" sz="2000" dirty="0" smtClean="0"/>
              <a:t> after stripping</a:t>
            </a:r>
          </a:p>
          <a:p>
            <a:pPr marL="274638" indent="-274638"/>
            <a:r>
              <a:rPr lang="en-US" sz="2000" dirty="0" smtClean="0"/>
              <a:t>source type: electron cyclotron resonance ion source (ECRIS)</a:t>
            </a:r>
          </a:p>
          <a:p>
            <a:pPr marL="274638" indent="-274638"/>
            <a:r>
              <a:rPr lang="en-US" sz="2000" dirty="0" smtClean="0"/>
              <a:t>source runs in afterglow mode (10 Hz, 50% duty cycle)</a:t>
            </a:r>
          </a:p>
          <a:p>
            <a:pPr marL="274638" indent="-274638"/>
            <a:r>
              <a:rPr lang="en-US" sz="2000" dirty="0" smtClean="0"/>
              <a:t>pulse length in the </a:t>
            </a:r>
            <a:r>
              <a:rPr lang="en-US" sz="2000" dirty="0" err="1" smtClean="0"/>
              <a:t>linac</a:t>
            </a:r>
            <a:r>
              <a:rPr lang="en-US" sz="2000" dirty="0" smtClean="0"/>
              <a:t> 200 µs, up to 5 Hz for LEIR filling 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471632" y="3594568"/>
            <a:ext cx="4523622" cy="2782404"/>
            <a:chOff x="708527" y="4200042"/>
            <a:chExt cx="3630801" cy="2425094"/>
          </a:xfrm>
        </p:grpSpPr>
        <p:pic>
          <p:nvPicPr>
            <p:cNvPr id="6" name="Picture 5" descr="tek00000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527" y="4200042"/>
              <a:ext cx="3233458" cy="242509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3356326" y="4579436"/>
              <a:ext cx="508000" cy="268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RF</a:t>
              </a:r>
              <a:endParaRPr lang="en-US" sz="14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75739" y="5890017"/>
              <a:ext cx="963589" cy="456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ion </a:t>
              </a:r>
              <a:br>
                <a:rPr lang="en-US" sz="1400" dirty="0" smtClean="0"/>
              </a:br>
              <a:r>
                <a:rPr lang="en-US" sz="1400" dirty="0" smtClean="0"/>
                <a:t>current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3956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nac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912" y="4281654"/>
            <a:ext cx="6292627" cy="24576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</a:t>
            </a:r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417" y="1270110"/>
            <a:ext cx="8815593" cy="3216820"/>
          </a:xfrm>
        </p:spPr>
        <p:txBody>
          <a:bodyPr>
            <a:noAutofit/>
          </a:bodyPr>
          <a:lstStyle/>
          <a:p>
            <a:pPr marL="274638" indent="-274638"/>
            <a:r>
              <a:rPr lang="en-US" sz="2400" dirty="0" smtClean="0"/>
              <a:t>records</a:t>
            </a:r>
            <a:endParaRPr lang="en-US" sz="2400" dirty="0"/>
          </a:p>
          <a:p>
            <a:pPr marL="686118" lvl="1" indent="-274638"/>
            <a:r>
              <a:rPr lang="en-US" sz="1800" dirty="0" smtClean="0"/>
              <a:t>215 eµA Pb</a:t>
            </a:r>
            <a:r>
              <a:rPr lang="en-US" sz="1800" baseline="30000" dirty="0" smtClean="0"/>
              <a:t>27+</a:t>
            </a:r>
            <a:r>
              <a:rPr lang="en-US" sz="1800" dirty="0" smtClean="0"/>
              <a:t> out of the spectrometer</a:t>
            </a:r>
          </a:p>
          <a:p>
            <a:pPr marL="686118" lvl="1" indent="-274638"/>
            <a:r>
              <a:rPr lang="en-US" sz="1800" dirty="0" smtClean="0"/>
              <a:t>31 eµA Pb</a:t>
            </a:r>
            <a:r>
              <a:rPr lang="en-US" sz="1800" baseline="30000" dirty="0" smtClean="0"/>
              <a:t>54+ </a:t>
            </a:r>
            <a:r>
              <a:rPr lang="en-US" sz="1800" dirty="0" smtClean="0"/>
              <a:t>at the end of the </a:t>
            </a:r>
            <a:r>
              <a:rPr lang="en-US" sz="1800" dirty="0" err="1" smtClean="0"/>
              <a:t>linac</a:t>
            </a:r>
            <a:r>
              <a:rPr lang="en-US" sz="1800" dirty="0" smtClean="0"/>
              <a:t> </a:t>
            </a:r>
          </a:p>
          <a:p>
            <a:pPr marL="686118" lvl="1" indent="-274638"/>
            <a:r>
              <a:rPr lang="en-US" sz="1800" dirty="0" smtClean="0"/>
              <a:t>but not at the same time!</a:t>
            </a:r>
          </a:p>
          <a:p>
            <a:pPr marL="274638" indent="-274638"/>
            <a:r>
              <a:rPr lang="en-US" sz="2400" dirty="0" smtClean="0"/>
              <a:t>operational </a:t>
            </a:r>
          </a:p>
          <a:p>
            <a:pPr marL="686118" lvl="1" indent="-274638"/>
            <a:r>
              <a:rPr lang="en-US" sz="1800" dirty="0" smtClean="0"/>
              <a:t>100</a:t>
            </a:r>
            <a:r>
              <a:rPr lang="en-US" sz="1800" dirty="0" smtClean="0"/>
              <a:t>-120 eµA </a:t>
            </a:r>
            <a:r>
              <a:rPr lang="en-US" sz="1800" dirty="0"/>
              <a:t>Pb</a:t>
            </a:r>
            <a:r>
              <a:rPr lang="en-US" sz="1800" baseline="30000" dirty="0"/>
              <a:t>29+</a:t>
            </a:r>
            <a:r>
              <a:rPr lang="en-US" sz="1800" dirty="0"/>
              <a:t> </a:t>
            </a:r>
            <a:r>
              <a:rPr lang="en-US" sz="1800" dirty="0" smtClean="0"/>
              <a:t>out of the </a:t>
            </a:r>
            <a:r>
              <a:rPr lang="en-US" sz="1800" dirty="0" smtClean="0"/>
              <a:t>RFQ </a:t>
            </a:r>
          </a:p>
          <a:p>
            <a:pPr marL="686118" lvl="1" indent="-274638"/>
            <a:r>
              <a:rPr lang="en-US" sz="1800" dirty="0" smtClean="0"/>
              <a:t>20</a:t>
            </a:r>
            <a:r>
              <a:rPr lang="en-US" sz="1800" dirty="0" smtClean="0"/>
              <a:t>-25 eµA Pb</a:t>
            </a:r>
            <a:r>
              <a:rPr lang="en-US" sz="1800" baseline="30000" dirty="0" smtClean="0"/>
              <a:t>54+</a:t>
            </a:r>
            <a:r>
              <a:rPr lang="en-US" sz="1800" dirty="0" smtClean="0"/>
              <a:t> at the end of the </a:t>
            </a:r>
            <a:r>
              <a:rPr lang="en-US" sz="1800" dirty="0" err="1" smtClean="0"/>
              <a:t>linac</a:t>
            </a:r>
            <a:r>
              <a:rPr lang="en-US" sz="1800" dirty="0" smtClean="0"/>
              <a:t> (TRA25</a:t>
            </a:r>
            <a:r>
              <a:rPr lang="en-US" sz="1800" dirty="0" smtClean="0"/>
              <a:t>)</a:t>
            </a:r>
          </a:p>
          <a:p>
            <a:pPr marL="686118" lvl="1" indent="-274638"/>
            <a:r>
              <a:rPr lang="en-US" sz="1800" dirty="0" smtClean="0"/>
              <a:t>≈ 50% of the design value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38106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ptions to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674" y="1600200"/>
            <a:ext cx="8691080" cy="508658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improved source extraction system</a:t>
            </a:r>
          </a:p>
          <a:p>
            <a:pPr lvl="1"/>
            <a:r>
              <a:rPr lang="en-US" sz="2000" dirty="0" smtClean="0"/>
              <a:t>new extraction electrodes and/or adding an </a:t>
            </a:r>
            <a:r>
              <a:rPr lang="en-US" sz="2000" dirty="0" err="1" smtClean="0"/>
              <a:t>einzel</a:t>
            </a:r>
            <a:r>
              <a:rPr lang="en-US" sz="2000" dirty="0" smtClean="0"/>
              <a:t> lens may improve the source emittance</a:t>
            </a:r>
          </a:p>
          <a:p>
            <a:pPr lvl="1"/>
            <a:r>
              <a:rPr lang="en-US" sz="2000" dirty="0" smtClean="0"/>
              <a:t>higher extraction voltage may give more beam and improve the transmission, but would need a new RFQ</a:t>
            </a:r>
          </a:p>
          <a:p>
            <a:r>
              <a:rPr lang="en-US" sz="2400" dirty="0" smtClean="0"/>
              <a:t>improved or new Low Energy Beam Transport (LEBT)</a:t>
            </a:r>
          </a:p>
          <a:p>
            <a:pPr lvl="1"/>
            <a:r>
              <a:rPr lang="en-US" sz="2000" dirty="0" smtClean="0"/>
              <a:t>reducing the space charge before the charge state separation may improve beam quality and reduce losses</a:t>
            </a:r>
          </a:p>
          <a:p>
            <a:pPr lvl="1"/>
            <a:r>
              <a:rPr lang="en-US" sz="2000" dirty="0" smtClean="0"/>
              <a:t>the present LEBT is very long resulting in a low transmission</a:t>
            </a:r>
          </a:p>
          <a:p>
            <a:pPr lvl="1"/>
            <a:r>
              <a:rPr lang="en-US" sz="2000" dirty="0" smtClean="0"/>
              <a:t>a new shorter LEBT adapted to the present source may have a higher transmission</a:t>
            </a:r>
          </a:p>
        </p:txBody>
      </p:sp>
    </p:spTree>
    <p:extLst>
      <p:ext uri="{BB962C8B-B14F-4D97-AF65-F5344CB8AC3E}">
        <p14:creationId xmlns:p14="http://schemas.microsoft.com/office/powerpoint/2010/main" val="248290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ptions to study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674" y="1600200"/>
            <a:ext cx="8691080" cy="508658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10 Hz repetition rate of the </a:t>
            </a:r>
            <a:r>
              <a:rPr lang="en-US" sz="2400" dirty="0" err="1" smtClean="0"/>
              <a:t>linac</a:t>
            </a:r>
            <a:endParaRPr lang="en-US" sz="2400" dirty="0" smtClean="0"/>
          </a:p>
          <a:p>
            <a:pPr lvl="1"/>
            <a:r>
              <a:rPr lang="en-US" sz="2000" dirty="0" smtClean="0"/>
              <a:t>source runs already at 10 Hz, most of the </a:t>
            </a:r>
            <a:r>
              <a:rPr lang="en-US" sz="2000" dirty="0" err="1" smtClean="0"/>
              <a:t>linac</a:t>
            </a:r>
            <a:r>
              <a:rPr lang="en-US" sz="2000" dirty="0" smtClean="0"/>
              <a:t> elements designed for 10 Hz, only some power converters in the ITF and the transfer line need an upgrade </a:t>
            </a:r>
          </a:p>
          <a:p>
            <a:pPr lvl="1"/>
            <a:r>
              <a:rPr lang="en-US" sz="2000" dirty="0" smtClean="0"/>
              <a:t>all foreseen consolidations </a:t>
            </a:r>
            <a:r>
              <a:rPr lang="en-US" sz="2000" dirty="0"/>
              <a:t>of the transfer lines </a:t>
            </a:r>
            <a:r>
              <a:rPr lang="en-US" sz="2000" dirty="0" smtClean="0"/>
              <a:t>take the 10 Hz </a:t>
            </a:r>
            <a:r>
              <a:rPr lang="en-US" sz="2000" dirty="0"/>
              <a:t>operations into account </a:t>
            </a:r>
            <a:endParaRPr lang="en-US" sz="2000" dirty="0" smtClean="0"/>
          </a:p>
          <a:p>
            <a:r>
              <a:rPr lang="en-US" sz="2400" dirty="0" smtClean="0"/>
              <a:t>multi-charge acceleration </a:t>
            </a:r>
            <a:endParaRPr lang="en-US" sz="2400" dirty="0"/>
          </a:p>
          <a:p>
            <a:pPr lvl="1"/>
            <a:r>
              <a:rPr lang="en-US" sz="2000" dirty="0" smtClean="0"/>
              <a:t>several charge states in the </a:t>
            </a:r>
            <a:r>
              <a:rPr lang="en-US" sz="2000" dirty="0" err="1" smtClean="0"/>
              <a:t>linac</a:t>
            </a:r>
            <a:r>
              <a:rPr lang="en-US" sz="2000" dirty="0" smtClean="0"/>
              <a:t> (2 or 3) by “weakening” the charge stage separation in the spectrometer</a:t>
            </a:r>
          </a:p>
          <a:p>
            <a:pPr lvl="1"/>
            <a:r>
              <a:rPr lang="en-US" sz="2000" dirty="0" smtClean="0"/>
              <a:t>after stripper only one charge state (Pb</a:t>
            </a:r>
            <a:r>
              <a:rPr lang="en-US" sz="2000" baseline="30000" dirty="0" smtClean="0"/>
              <a:t>54+</a:t>
            </a:r>
            <a:r>
              <a:rPr lang="en-US" sz="2000" dirty="0" smtClean="0"/>
              <a:t>)</a:t>
            </a:r>
            <a:endParaRPr lang="en-US" sz="2000" dirty="0" smtClean="0"/>
          </a:p>
          <a:p>
            <a:pPr lvl="1"/>
            <a:r>
              <a:rPr lang="en-US" sz="2000" dirty="0" smtClean="0"/>
              <a:t>need </a:t>
            </a:r>
            <a:r>
              <a:rPr lang="en-US" sz="2000" dirty="0" smtClean="0"/>
              <a:t>a test with </a:t>
            </a:r>
            <a:r>
              <a:rPr lang="en-US" sz="2000" dirty="0" err="1" smtClean="0"/>
              <a:t>linac</a:t>
            </a:r>
            <a:r>
              <a:rPr lang="en-US" sz="2000" dirty="0" smtClean="0"/>
              <a:t> </a:t>
            </a:r>
            <a:r>
              <a:rPr lang="en-US" sz="2000" u="sng" dirty="0" smtClean="0"/>
              <a:t>and</a:t>
            </a:r>
            <a:r>
              <a:rPr lang="en-US" sz="2000" dirty="0" smtClean="0"/>
              <a:t> LEIR in an </a:t>
            </a:r>
            <a:r>
              <a:rPr lang="en-US" sz="2000" dirty="0" smtClean="0"/>
              <a:t>operational (!) state</a:t>
            </a:r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673426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CERNCobranding4-3.potx</Template>
  <TotalTime>4577</TotalTime>
  <Words>704</Words>
  <Application>Microsoft Macintosh PowerPoint</Application>
  <PresentationFormat>On-screen Show (4:3)</PresentationFormat>
  <Paragraphs>85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CERNCorporate4-3</vt:lpstr>
      <vt:lpstr>PowerPoint Presentation</vt:lpstr>
      <vt:lpstr>How to run ions in the future?</vt:lpstr>
      <vt:lpstr>Outline</vt:lpstr>
      <vt:lpstr>From where the ions start?</vt:lpstr>
      <vt:lpstr>From where the ions start?</vt:lpstr>
      <vt:lpstr>Present operation conditions</vt:lpstr>
      <vt:lpstr>Present performance</vt:lpstr>
      <vt:lpstr>Options to study</vt:lpstr>
      <vt:lpstr>Options to study (cont’d)</vt:lpstr>
      <vt:lpstr>Would a new source solve all problems?</vt:lpstr>
      <vt:lpstr>The oven</vt:lpstr>
      <vt:lpstr>Improving the oven operation</vt:lpstr>
      <vt:lpstr>The daily operation </vt:lpstr>
      <vt:lpstr>Final remarks requests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Detlef Küchler</dc:creator>
  <cp:keywords/>
  <dc:description/>
  <cp:lastModifiedBy>Detlef Küchler</cp:lastModifiedBy>
  <cp:revision>75</cp:revision>
  <cp:lastPrinted>2013-10-22T13:14:57Z</cp:lastPrinted>
  <dcterms:created xsi:type="dcterms:W3CDTF">2013-07-30T13:22:36Z</dcterms:created>
  <dcterms:modified xsi:type="dcterms:W3CDTF">2013-10-30T09:54:31Z</dcterms:modified>
  <cp:category/>
</cp:coreProperties>
</file>