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  <p:sldMasterId id="2147483661" r:id="rId2"/>
  </p:sldMasterIdLst>
  <p:notesMasterIdLst>
    <p:notesMasterId r:id="rId36"/>
  </p:notesMasterIdLst>
  <p:handoutMasterIdLst>
    <p:handoutMasterId r:id="rId37"/>
  </p:handoutMasterIdLst>
  <p:sldIdLst>
    <p:sldId id="415" r:id="rId3"/>
    <p:sldId id="416" r:id="rId4"/>
    <p:sldId id="452" r:id="rId5"/>
    <p:sldId id="429" r:id="rId6"/>
    <p:sldId id="438" r:id="rId7"/>
    <p:sldId id="450" r:id="rId8"/>
    <p:sldId id="432" r:id="rId9"/>
    <p:sldId id="439" r:id="rId10"/>
    <p:sldId id="442" r:id="rId11"/>
    <p:sldId id="443" r:id="rId12"/>
    <p:sldId id="444" r:id="rId13"/>
    <p:sldId id="435" r:id="rId14"/>
    <p:sldId id="437" r:id="rId15"/>
    <p:sldId id="451" r:id="rId16"/>
    <p:sldId id="454" r:id="rId17"/>
    <p:sldId id="446" r:id="rId18"/>
    <p:sldId id="449" r:id="rId19"/>
    <p:sldId id="413" r:id="rId20"/>
    <p:sldId id="410" r:id="rId21"/>
    <p:sldId id="434" r:id="rId22"/>
    <p:sldId id="464" r:id="rId23"/>
    <p:sldId id="453" r:id="rId24"/>
    <p:sldId id="457" r:id="rId25"/>
    <p:sldId id="459" r:id="rId26"/>
    <p:sldId id="414" r:id="rId27"/>
    <p:sldId id="386" r:id="rId28"/>
    <p:sldId id="470" r:id="rId29"/>
    <p:sldId id="466" r:id="rId30"/>
    <p:sldId id="465" r:id="rId31"/>
    <p:sldId id="468" r:id="rId32"/>
    <p:sldId id="460" r:id="rId33"/>
    <p:sldId id="462" r:id="rId34"/>
    <p:sldId id="463" r:id="rId3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FF0000"/>
    <a:srgbClr val="C0504D"/>
    <a:srgbClr val="0000FF"/>
    <a:srgbClr val="4F81BD"/>
    <a:srgbClr val="339966"/>
    <a:srgbClr val="00FF00"/>
    <a:srgbClr val="F0F0F0"/>
    <a:srgbClr val="0000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55" autoAdjust="0"/>
    <p:restoredTop sz="88876" autoAdjust="0"/>
  </p:normalViewPr>
  <p:slideViewPr>
    <p:cSldViewPr showGuides="1">
      <p:cViewPr varScale="1">
        <p:scale>
          <a:sx n="87" d="100"/>
          <a:sy n="87" d="100"/>
        </p:scale>
        <p:origin x="-390" y="-78"/>
      </p:cViewPr>
      <p:guideLst>
        <p:guide orient="horz" pos="1313"/>
        <p:guide pos="5511"/>
        <p:guide pos="249"/>
        <p:guide pos="2880"/>
      </p:guideLst>
    </p:cSldViewPr>
  </p:slideViewPr>
  <p:outlineViewPr>
    <p:cViewPr>
      <p:scale>
        <a:sx n="33" d="100"/>
        <a:sy n="33" d="100"/>
      </p:scale>
      <p:origin x="0" y="5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-3282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2F318-98ED-4E2F-8E60-F81EB356CF5F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FCB8C-AE88-43EF-A1A8-8F6B2B25FA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8430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08C5A-9781-48AB-808A-F9A2E5227D5E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D152AB-0279-4F27-B745-9AE7AB92DA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916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RLIUP, </a:t>
            </a:r>
            <a:r>
              <a:rPr lang="en-US" sz="1400" dirty="0" err="1" smtClean="0">
                <a:latin typeface="Constantia" pitchFamily="18" charset="0"/>
              </a:rPr>
              <a:t>Archamps</a:t>
            </a:r>
            <a:r>
              <a:rPr lang="en-US" sz="1400" dirty="0" smtClean="0">
                <a:latin typeface="Constantia" pitchFamily="18" charset="0"/>
              </a:rPr>
              <a:t>, 30/10/2013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976F-74C9-41D1-B2BA-3CF6B48C96CA}" type="datetime1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AE687-E933-469C-A298-7C562E06C3E8}" type="datetime1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3"/>
          <p:cNvSpPr>
            <a:spLocks noChangeArrowheads="1"/>
          </p:cNvSpPr>
          <p:nvPr userDrawn="1"/>
        </p:nvSpPr>
        <p:spPr bwMode="auto">
          <a:xfrm>
            <a:off x="0" y="-7620"/>
            <a:ext cx="9138207" cy="3093719"/>
          </a:xfrm>
          <a:prstGeom prst="rect">
            <a:avLst/>
          </a:prstGeom>
          <a:gradFill flip="none" rotWithShape="1">
            <a:gsLst>
              <a:gs pos="30000">
                <a:srgbClr val="111CB5"/>
              </a:gs>
              <a:gs pos="100000">
                <a:srgbClr val="9797FF"/>
              </a:gs>
            </a:gsLst>
            <a:lin ang="18420000" scaled="0"/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457200">
              <a:defRPr/>
            </a:pPr>
            <a:endParaRPr lang="en-GB" sz="2400">
              <a:solidFill>
                <a:prstClr val="black"/>
              </a:solidFill>
              <a:latin typeface="Times New Roman" pitchFamily="-65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10211"/>
            <a:ext cx="7848599" cy="243460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54974" y="6542746"/>
            <a:ext cx="1774825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rgbClr val="FFE83A"/>
                </a:solidFill>
              </a:defRPr>
            </a:lvl1pPr>
          </a:lstStyle>
          <a:p>
            <a:fld id="{6294C92D-0306-4E69-9CD3-20855E8496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6" name="Rectangle 23"/>
          <p:cNvSpPr>
            <a:spLocks noChangeArrowheads="1"/>
          </p:cNvSpPr>
          <p:nvPr userDrawn="1"/>
        </p:nvSpPr>
        <p:spPr bwMode="auto">
          <a:xfrm>
            <a:off x="0" y="6591300"/>
            <a:ext cx="9144000" cy="266700"/>
          </a:xfrm>
          <a:prstGeom prst="rect">
            <a:avLst/>
          </a:prstGeom>
          <a:gradFill flip="none" rotWithShape="1">
            <a:gsLst>
              <a:gs pos="30000">
                <a:srgbClr val="111CB5"/>
              </a:gs>
              <a:gs pos="100000">
                <a:srgbClr val="9797FF"/>
              </a:gs>
            </a:gsLst>
            <a:lin ang="18420000" scaled="0"/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457200">
              <a:defRPr/>
            </a:pPr>
            <a:endParaRPr lang="en-GB" sz="2400">
              <a:solidFill>
                <a:prstClr val="black"/>
              </a:solidFill>
              <a:latin typeface="Times New Roman" pitchFamily="-65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781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6040" y="6581775"/>
            <a:ext cx="2133600" cy="365125"/>
          </a:xfrm>
          <a:prstGeom prst="rect">
            <a:avLst/>
          </a:prstGeom>
        </p:spPr>
        <p:txBody>
          <a:bodyPr/>
          <a:lstStyle/>
          <a:p>
            <a:fld id="{6BA3B6A9-7A15-7444-B836-28FB97703B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9739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22940" y="6530046"/>
            <a:ext cx="2133600" cy="365125"/>
          </a:xfrm>
          <a:prstGeom prst="rect">
            <a:avLst/>
          </a:prstGeom>
        </p:spPr>
        <p:txBody>
          <a:bodyPr/>
          <a:lstStyle/>
          <a:p>
            <a:fld id="{59EC1F77-7E87-445D-9269-B7FDF20BAC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088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53340" y="6581775"/>
            <a:ext cx="2133600" cy="365125"/>
          </a:xfrm>
          <a:prstGeom prst="rect">
            <a:avLst/>
          </a:prstGeom>
        </p:spPr>
        <p:txBody>
          <a:bodyPr/>
          <a:lstStyle/>
          <a:p>
            <a:fld id="{6BA3B6A9-7A15-7444-B836-28FB97703B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301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22940" y="6530046"/>
            <a:ext cx="2133600" cy="365125"/>
          </a:xfrm>
          <a:prstGeom prst="rect">
            <a:avLst/>
          </a:prstGeom>
        </p:spPr>
        <p:txBody>
          <a:bodyPr/>
          <a:lstStyle/>
          <a:p>
            <a:fld id="{6BA3B6A9-7A15-7444-B836-28FB97703B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5653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56600" y="6573837"/>
            <a:ext cx="2133600" cy="365125"/>
          </a:xfrm>
          <a:prstGeom prst="rect">
            <a:avLst/>
          </a:prstGeom>
        </p:spPr>
        <p:txBody>
          <a:bodyPr/>
          <a:lstStyle/>
          <a:p>
            <a:fld id="{6BA3B6A9-7A15-7444-B836-28FB97703B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153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56600" y="6573837"/>
            <a:ext cx="2133600" cy="365125"/>
          </a:xfrm>
          <a:prstGeom prst="rect">
            <a:avLst/>
          </a:prstGeom>
        </p:spPr>
        <p:txBody>
          <a:bodyPr/>
          <a:lstStyle/>
          <a:p>
            <a:fld id="{6BA3B6A9-7A15-7444-B836-28FB97703B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79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9313-D6B2-4787-88E3-16AF901F6F17}" type="datetime1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22940" y="6530046"/>
            <a:ext cx="2133600" cy="365125"/>
          </a:xfrm>
          <a:prstGeom prst="rect">
            <a:avLst/>
          </a:prstGeom>
        </p:spPr>
        <p:txBody>
          <a:bodyPr/>
          <a:lstStyle/>
          <a:p>
            <a:fld id="{69E29E33-B620-47F9-BB04-8846C2A5AF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1744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22940" y="6530046"/>
            <a:ext cx="2133600" cy="365125"/>
          </a:xfrm>
          <a:prstGeom prst="rect">
            <a:avLst/>
          </a:prstGeom>
        </p:spPr>
        <p:txBody>
          <a:bodyPr/>
          <a:lstStyle/>
          <a:p>
            <a:fld id="{6BA3B6A9-7A15-7444-B836-28FB97703B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1338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22940" y="6530046"/>
            <a:ext cx="2133600" cy="365125"/>
          </a:xfrm>
          <a:prstGeom prst="rect">
            <a:avLst/>
          </a:prstGeom>
        </p:spPr>
        <p:txBody>
          <a:bodyPr/>
          <a:lstStyle/>
          <a:p>
            <a:fld id="{6BA3B6A9-7A15-7444-B836-28FB97703B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217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22940" y="6530046"/>
            <a:ext cx="2133600" cy="365125"/>
          </a:xfrm>
          <a:prstGeom prst="rect">
            <a:avLst/>
          </a:prstGeom>
        </p:spPr>
        <p:txBody>
          <a:bodyPr/>
          <a:lstStyle/>
          <a:p>
            <a:fld id="{6BA3B6A9-7A15-7444-B836-28FB97703B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1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7B91C-6AB3-4D91-9391-9AA1324B7F48}" type="datetime1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D18EA-B5F0-4F75-8525-2674222BBC0A}" type="datetime1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FC25-B6C3-4EF4-A0B6-56BB662D308C}" type="datetime1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2503-BBDD-46C0-AF6A-06FE3CB918F4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B550D-D3FA-4EB3-B189-20F9234EC526}" type="datetime1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7010400" y="1"/>
            <a:ext cx="2133600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9F13-DC1C-4231-BA2A-0650FC7C1964}" type="datetime1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07C6-F948-4391-962B-E4F333560AAC}" type="datetime1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09F9E-12B9-430A-A2DF-715274961B7E}" type="datetime1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7010400" y="1"/>
            <a:ext cx="21336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200" smtClean="0"/>
              <a:pPr algn="r"/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3"/>
          <p:cNvSpPr>
            <a:spLocks noChangeArrowheads="1"/>
          </p:cNvSpPr>
          <p:nvPr userDrawn="1"/>
        </p:nvSpPr>
        <p:spPr bwMode="auto">
          <a:xfrm>
            <a:off x="-5792" y="-7619"/>
            <a:ext cx="9144000" cy="982857"/>
          </a:xfrm>
          <a:prstGeom prst="rect">
            <a:avLst/>
          </a:prstGeom>
          <a:gradFill flip="none" rotWithShape="1">
            <a:gsLst>
              <a:gs pos="30000">
                <a:srgbClr val="111CB5"/>
              </a:gs>
              <a:gs pos="100000">
                <a:srgbClr val="9797FF"/>
              </a:gs>
            </a:gsLst>
            <a:lin ang="18420000" scaled="0"/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457200">
              <a:defRPr/>
            </a:pPr>
            <a:endParaRPr lang="en-GB" sz="2400">
              <a:solidFill>
                <a:prstClr val="black"/>
              </a:solidFill>
              <a:latin typeface="Times New Roman" pitchFamily="-65" charset="0"/>
            </a:endParaRPr>
          </a:p>
        </p:txBody>
      </p:sp>
      <p:sp>
        <p:nvSpPr>
          <p:cNvPr id="12" name="Rectangle 23"/>
          <p:cNvSpPr>
            <a:spLocks noChangeArrowheads="1"/>
          </p:cNvSpPr>
          <p:nvPr userDrawn="1"/>
        </p:nvSpPr>
        <p:spPr bwMode="auto">
          <a:xfrm>
            <a:off x="0" y="6591945"/>
            <a:ext cx="9144000" cy="273050"/>
          </a:xfrm>
          <a:prstGeom prst="rect">
            <a:avLst/>
          </a:prstGeom>
          <a:gradFill flip="none" rotWithShape="1">
            <a:gsLst>
              <a:gs pos="30000">
                <a:srgbClr val="111CB5"/>
              </a:gs>
              <a:gs pos="100000">
                <a:srgbClr val="9797FF"/>
              </a:gs>
            </a:gsLst>
            <a:lin ang="18420000" scaled="0"/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457200">
              <a:defRPr/>
            </a:pPr>
            <a:endParaRPr lang="en-GB" sz="2400">
              <a:solidFill>
                <a:prstClr val="black"/>
              </a:solidFill>
              <a:latin typeface="Times New Roman" pitchFamily="-65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-5791" y="6580347"/>
            <a:ext cx="9149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200" dirty="0" smtClean="0">
                <a:solidFill>
                  <a:srgbClr val="FFE83A"/>
                </a:solidFill>
              </a:rPr>
              <a:t>Chamonix 2010 – Session 7                          Other Scenarios for a partial Upgrade of the Injector Complex                        C. Carli                      /16</a:t>
            </a:r>
            <a:endParaRPr lang="en-US" sz="1200" dirty="0">
              <a:solidFill>
                <a:srgbClr val="FFE83A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1822" y="24950"/>
            <a:ext cx="7275648" cy="94119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22" descr="THECERNlogoWhit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187470" y="-7618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56600" y="6581775"/>
            <a:ext cx="9779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FFE83A"/>
                </a:solidFill>
              </a:defRPr>
            </a:lvl1pPr>
          </a:lstStyle>
          <a:p>
            <a:pPr defTabSz="457200"/>
            <a:fld id="{6BA3B6A9-7A15-7444-B836-28FB97703B2C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740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E83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20000"/>
        <a:buFont typeface="Wingdings" charset="2"/>
        <a:buChar char="§"/>
        <a:defRPr sz="3200" kern="1200">
          <a:solidFill>
            <a:srgbClr val="111CB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60000"/>
        <a:buFont typeface="Wingdings" charset="2"/>
        <a:buChar char="u"/>
        <a:defRPr sz="2800" kern="1200">
          <a:solidFill>
            <a:srgbClr val="111CB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SzPct val="58000"/>
        <a:buFont typeface="Wingdings" charset="2"/>
        <a:buChar char=""/>
        <a:defRPr sz="2400" kern="1200">
          <a:solidFill>
            <a:srgbClr val="111CB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111CB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111CB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0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getFile.py/access?contribId=34&amp;sessionId=7&amp;resId=1&amp;materialId=paper&amp;confId=67839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dms.cern.ch/file/1154705/1.2/PBU-1154705-10-20.pdf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getFile.py/access?contribId=36&amp;sessionId=7&amp;resId=2&amp;materialId=paper&amp;confId=67839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getFile.py/access?contribId=16&amp;sessionId=1&amp;resId=1&amp;materialId=slides&amp;confId=138437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cds.cern.ch/record/703346/files/CM-P00064463.pdf" TargetMode="External"/><Relationship Id="rId4" Type="http://schemas.openxmlformats.org/officeDocument/2006/relationships/hyperlink" Target="http://paf-spsu.web.cern.ch/paf-spsu/meetings/2011/m14-04/Low_frequency_RF_Heiko.pptx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16416" y="0"/>
            <a:ext cx="827584" cy="404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7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044000" y="2026243"/>
            <a:ext cx="3023462" cy="3272957"/>
            <a:chOff x="1044000" y="2026243"/>
            <a:chExt cx="3023462" cy="3272957"/>
          </a:xfrm>
        </p:grpSpPr>
        <p:sp>
          <p:nvSpPr>
            <p:cNvPr id="10" name="Rectangle 9"/>
            <p:cNvSpPr/>
            <p:nvPr/>
          </p:nvSpPr>
          <p:spPr>
            <a:xfrm>
              <a:off x="1473889" y="2026243"/>
              <a:ext cx="2457659" cy="3226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2" descr="C:\Heiko\MathematicaFilesCERN\LongitudinalTracking\MicrobatchDoubleSplith7h21Roland\h7h21TripeSplitComparisonSimulationMachineVersion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4000" y="2264400"/>
              <a:ext cx="3023462" cy="303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5004000" y="2009160"/>
            <a:ext cx="3096183" cy="3299560"/>
            <a:chOff x="5004000" y="1988840"/>
            <a:chExt cx="3096183" cy="3299560"/>
          </a:xfrm>
        </p:grpSpPr>
        <p:sp>
          <p:nvSpPr>
            <p:cNvPr id="14" name="Rectangle 13"/>
            <p:cNvSpPr/>
            <p:nvPr/>
          </p:nvSpPr>
          <p:spPr>
            <a:xfrm>
              <a:off x="5497489" y="1988840"/>
              <a:ext cx="2457659" cy="3226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074" name="Picture 2" descr="C:\Heiko\MathematicaFilesCERN\LongitudinalTracking\LHCBatchCompression9BunchesRoland\MachineTested\HeikoSchemeSimulation60kV2.5GeVMachineVersion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00" y="2246400"/>
              <a:ext cx="3096183" cy="304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5" name="Picture 7" descr="C:\Heiko\Presentations\2013-10_InjectorChainExoticOptionsRLIUP\BunchPattern8b4e_v2_3split72b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200" y="2019600"/>
            <a:ext cx="2468057" cy="40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Heiko\Presentations\2013-10_InjectorChainExoticOptionsRLIUP\BunchPattern8b4e_v2_bcms_48b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800" y="2019600"/>
            <a:ext cx="2468057" cy="40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449879" y="2019600"/>
            <a:ext cx="8353425" cy="3857672"/>
            <a:chOff x="449879" y="2019600"/>
            <a:chExt cx="8353425" cy="3857672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49879" y="5373216"/>
              <a:ext cx="8353425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39725" indent="-339725">
                <a:spcBef>
                  <a:spcPct val="20000"/>
                </a:spcBef>
                <a:buFont typeface="Symbol" panose="05050102010706020507" pitchFamily="18" charset="2"/>
                <a:buChar char="®"/>
              </a:pPr>
              <a:r>
                <a:rPr lang="en-US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4 bunches missing every 8 bunches </a:t>
              </a:r>
              <a:r>
                <a:rPr lang="en-US" b="1" dirty="0" smtClean="0">
                  <a:latin typeface="Constantia" pitchFamily="18" charset="0"/>
                  <a:cs typeface="Times New Roman" pitchFamily="18" charset="0"/>
                  <a:sym typeface="Symbol"/>
                </a:rPr>
                <a:t> </a:t>
              </a:r>
              <a:r>
                <a:rPr lang="en-US" b="1" dirty="0" smtClean="0">
                  <a:solidFill>
                    <a:srgbClr val="385D8A"/>
                  </a:solidFill>
                  <a:latin typeface="Constantia" pitchFamily="18" charset="0"/>
                  <a:cs typeface="Times New Roman" pitchFamily="18" charset="0"/>
                  <a:sym typeface="Symbol"/>
                </a:rPr>
                <a:t>improvement for e-cloud</a:t>
              </a:r>
              <a:endPara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endParaRPr>
            </a:p>
            <a:p>
              <a:pPr marL="339725" indent="-339725">
                <a:spcBef>
                  <a:spcPct val="20000"/>
                </a:spcBef>
                <a:buClr>
                  <a:schemeClr val="tx1"/>
                </a:buClr>
                <a:buFont typeface="Symbol" panose="05050102010706020507" pitchFamily="18" charset="2"/>
                <a:buChar char="®"/>
              </a:pPr>
              <a:r>
                <a:rPr lang="en-US" b="1" dirty="0" smtClean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50% less bunches in LHC</a:t>
              </a:r>
              <a:r>
                <a:rPr lang="en-US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, but with </a:t>
              </a:r>
              <a:r>
                <a:rPr lang="en-US" b="1" dirty="0" smtClean="0">
                  <a:solidFill>
                    <a:srgbClr val="385D8A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significantly higher intensity</a:t>
              </a:r>
            </a:p>
            <a:p>
              <a:pPr marL="339725" indent="-339725">
                <a:spcBef>
                  <a:spcPct val="20000"/>
                </a:spcBef>
                <a:buFont typeface="Symbol" panose="05050102010706020507" pitchFamily="18" charset="2"/>
                <a:buChar char="®"/>
              </a:pPr>
              <a:r>
                <a:rPr lang="en-US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To be </a:t>
              </a:r>
              <a:r>
                <a:rPr lang="en-US" b="1" dirty="0" smtClean="0">
                  <a:solidFill>
                    <a:srgbClr val="385D8A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tested with beam after LS1</a:t>
              </a:r>
              <a:endPara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endParaRPr>
            </a:p>
          </p:txBody>
        </p:sp>
        <p:pic>
          <p:nvPicPr>
            <p:cNvPr id="1026" name="Picture 2" descr="C:\Heiko\MathematicaFilesCERN\LongitudinalTracking\MicrobatchDoubleSplith7h21Roland\h7h21DoubleSplitSimulationMachineVersion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126" y="2273911"/>
              <a:ext cx="3024336" cy="3035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Heiko\MathematicaFilesCERN\LongitudinalTracking\MicrobatchSchemes8b4eRoland\8b4eSchemeSimulationMachineVersion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2886" y="2272762"/>
              <a:ext cx="3096344" cy="30421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9" name="Picture 11" descr="C:\Heiko\Presentations\2013-10_InjectorChainExoticOptionsRLIUP\BunchPattern8b4e_v2_bcms.pn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2800" y="2019600"/>
              <a:ext cx="2468057" cy="403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0" name="Picture 12" descr="C:\Heiko\Presentations\2013-10_InjectorChainExoticOptionsRLIUP\BunchPattern8b4e_3split.pn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5200" y="2019600"/>
              <a:ext cx="2468057" cy="403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395288" y="228600"/>
            <a:ext cx="8353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8b+4e bunch pattern schemes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288" y="908720"/>
            <a:ext cx="83534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Replace </a:t>
            </a:r>
            <a:r>
              <a:rPr lang="en-US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7 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Symbol"/>
              </a:rPr>
              <a:t> 21 triple split by direct double split, leaving empty bucket</a:t>
            </a:r>
            <a:endParaRPr lang="en-GB" b="1" dirty="0">
              <a:solidFill>
                <a:srgbClr val="4F81B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 combination with BCMS beams, merging and triple split suppressed</a:t>
            </a:r>
          </a:p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 pattern 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6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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(8b+4e) or 4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</a:t>
            </a:r>
            <a:r>
              <a:rPr lang="en-US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(8b+4e)</a:t>
            </a:r>
            <a:endParaRPr lang="en-US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>
              <a:spcBef>
                <a:spcPct val="20000"/>
              </a:spcBef>
            </a:pPr>
            <a:endParaRPr lang="en-US" b="1" dirty="0" smtClean="0">
              <a:latin typeface="Constantia" pitchFamily="18" charset="0"/>
              <a:cs typeface="Times New Roman" pitchFamily="18" charset="0"/>
              <a:sym typeface="Symbol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 rot="16200000">
            <a:off x="4067944" y="3548268"/>
            <a:ext cx="295232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lvl="1" indent="-355600" algn="r">
              <a:spcBef>
                <a:spcPct val="20000"/>
              </a:spcBef>
            </a:pPr>
            <a:r>
              <a:rPr lang="en-GB" sz="1600" b="1" dirty="0" smtClean="0">
                <a:latin typeface="Constantia" pitchFamily="18" charset="0"/>
              </a:rPr>
              <a:t>Simulation</a:t>
            </a:r>
            <a:endParaRPr lang="en-GB" sz="1600" dirty="0" smtClean="0">
              <a:latin typeface="Constantia" pitchFamily="18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 rot="16200000">
            <a:off x="7115127" y="2883082"/>
            <a:ext cx="15854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600" b="1" i="1" dirty="0" err="1" smtClean="0">
                <a:latin typeface="Constantia" pitchFamily="18" charset="0"/>
              </a:rPr>
              <a:t>E</a:t>
            </a:r>
            <a:r>
              <a:rPr lang="en-US" sz="1600" b="1" baseline="-25000" dirty="0" err="1" smtClean="0">
                <a:latin typeface="Constantia" pitchFamily="18" charset="0"/>
              </a:rPr>
              <a:t>kin</a:t>
            </a:r>
            <a:r>
              <a:rPr lang="en-US" sz="1600" b="1" dirty="0" smtClean="0">
                <a:latin typeface="Constantia" pitchFamily="18" charset="0"/>
              </a:rPr>
              <a:t> = 2.5 </a:t>
            </a:r>
            <a:r>
              <a:rPr lang="en-US" sz="1600" b="1" dirty="0" err="1">
                <a:latin typeface="Constantia" pitchFamily="18" charset="0"/>
              </a:rPr>
              <a:t>GeV</a:t>
            </a:r>
            <a:endParaRPr lang="en-US" sz="1600" b="1" dirty="0">
              <a:latin typeface="Constantia" pitchFamily="18" charset="0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 rot="16200000">
            <a:off x="-24138" y="3717032"/>
            <a:ext cx="295232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lvl="1" indent="-355600" algn="r">
              <a:spcBef>
                <a:spcPct val="20000"/>
              </a:spcBef>
            </a:pPr>
            <a:r>
              <a:rPr lang="en-GB" sz="1600" b="1" dirty="0" smtClean="0">
                <a:latin typeface="Constantia" pitchFamily="18" charset="0"/>
              </a:rPr>
              <a:t>Simulation</a:t>
            </a:r>
            <a:endParaRPr lang="en-GB" sz="1600" dirty="0" smtClean="0">
              <a:latin typeface="Constantia" pitchFamily="18" charset="0"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 rot="16200000">
            <a:off x="3122435" y="3051846"/>
            <a:ext cx="15854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600" b="1" i="1" dirty="0" err="1" smtClean="0">
                <a:latin typeface="Constantia" pitchFamily="18" charset="0"/>
              </a:rPr>
              <a:t>E</a:t>
            </a:r>
            <a:r>
              <a:rPr lang="en-US" sz="1600" b="1" baseline="-25000" dirty="0" err="1" smtClean="0">
                <a:latin typeface="Constantia" pitchFamily="18" charset="0"/>
              </a:rPr>
              <a:t>kin</a:t>
            </a:r>
            <a:r>
              <a:rPr lang="en-US" sz="1600" b="1" dirty="0" smtClean="0">
                <a:latin typeface="Constantia" pitchFamily="18" charset="0"/>
              </a:rPr>
              <a:t> = 2.5 </a:t>
            </a:r>
            <a:r>
              <a:rPr lang="en-US" sz="1600" b="1" dirty="0" err="1">
                <a:latin typeface="Constantia" pitchFamily="18" charset="0"/>
              </a:rPr>
              <a:t>GeV</a:t>
            </a:r>
            <a:endParaRPr lang="en-US" sz="1600" b="1" dirty="0">
              <a:latin typeface="Constantia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985944" y="2245617"/>
            <a:ext cx="7129503" cy="3056400"/>
            <a:chOff x="982800" y="2246400"/>
            <a:chExt cx="7129503" cy="3056400"/>
          </a:xfrm>
        </p:grpSpPr>
        <p:pic>
          <p:nvPicPr>
            <p:cNvPr id="5123" name="Picture 3" descr="C:\Heiko\Presentations\2013-10_InjectorChainExoticOptionsRLIUP\SpaceChargeCalculation\LimitPlots\8b4eScheme_v2_L4+2.0GeV_LimitSummaryPlot_25ns_BCMS_Automatic_Limits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5030" y="2246400"/>
              <a:ext cx="3087273" cy="3056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2" name="Picture 2" descr="C:\Heiko\Presentations\2013-10_InjectorChainExoticOptionsRLIUP\SpaceChargeCalculation\LimitPlots\8b4eScheme_v2_L4+2.0GeV_LimitSummaryPlot_25ns_Automatic_Limits.pn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2800" y="2246400"/>
              <a:ext cx="3087273" cy="3056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5-Point Star 24"/>
            <p:cNvSpPr/>
            <p:nvPr/>
          </p:nvSpPr>
          <p:spPr>
            <a:xfrm>
              <a:off x="7331782" y="2659228"/>
              <a:ext cx="220215" cy="220215"/>
            </a:xfrm>
            <a:prstGeom prst="star5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5-Point Star 25"/>
            <p:cNvSpPr/>
            <p:nvPr/>
          </p:nvSpPr>
          <p:spPr>
            <a:xfrm>
              <a:off x="3255978" y="2664493"/>
              <a:ext cx="220215" cy="220215"/>
            </a:xfrm>
            <a:prstGeom prst="star5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98922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Overview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95287" y="1098376"/>
            <a:ext cx="83534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Introduction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endParaRPr lang="en-GB" sz="6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latin typeface="Constantia" pitchFamily="18" charset="0"/>
              </a:rPr>
              <a:t>Alternative schemes in the Pre-injectors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Manipulation schemes in the PS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latin typeface="Constantia" pitchFamily="18" charset="0"/>
              </a:rPr>
              <a:t>Additional improvements</a:t>
            </a:r>
            <a:endParaRPr lang="en-GB" sz="2400" b="1" dirty="0" smtClean="0"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  <a:cs typeface="Times New Roman" pitchFamily="18" charset="0"/>
              </a:rPr>
              <a:t>Special case for limited upgrades</a:t>
            </a:r>
            <a:endParaRPr lang="en-GB" sz="2400" b="1" dirty="0">
              <a:solidFill>
                <a:schemeClr val="bg1">
                  <a:lumMod val="85000"/>
                </a:schemeClr>
              </a:solidFill>
              <a:latin typeface="Constantia" pitchFamily="18" charset="0"/>
              <a:cs typeface="Times New Roman" pitchFamily="18" charset="0"/>
            </a:endParaRPr>
          </a:p>
          <a:p>
            <a:pPr marL="742950" lvl="1" indent="-285750" algn="l">
              <a:spcBef>
                <a:spcPct val="20000"/>
              </a:spcBef>
            </a:pPr>
            <a:endParaRPr lang="en-GB" sz="6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Alternative schemes in the SPS</a:t>
            </a:r>
            <a:endParaRPr lang="en-GB" sz="28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RF power considerations</a:t>
            </a: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Transverse </a:t>
            </a:r>
            <a:r>
              <a:rPr lang="en-US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improvements</a:t>
            </a:r>
            <a:endParaRPr lang="en-GB" sz="24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06331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Heiko\Presentations\2013-10_InjectorChainExoticOptionsRLIUP\SpaceChargeCalculation\LimitPlots\v6_L4+1.4GeV+SPS RF_25ns_LimitSummaryPlot_25ns_Automatic_Limits_LongBunch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991" y="2638800"/>
            <a:ext cx="2693854" cy="276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755576" y="228600"/>
            <a:ext cx="799313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Space charge reduction, longitudinal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27088" y="908720"/>
            <a:ext cx="83216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57175" indent="-352425">
              <a:spcBef>
                <a:spcPct val="20000"/>
              </a:spcBef>
              <a:buFont typeface="+mj-lt"/>
              <a:buAutoNum type="arabicPeriod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Flat-bunches</a:t>
            </a:r>
          </a:p>
          <a:p>
            <a:pPr marL="714375" lvl="1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4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Double harmonic RF or hollow bunch distribution</a:t>
            </a:r>
          </a:p>
          <a:p>
            <a:pPr marL="714375" lvl="1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Space charge reduction by up to 25%</a:t>
            </a:r>
          </a:p>
          <a:p>
            <a:pPr marL="257175" indent="-352425">
              <a:spcBef>
                <a:spcPct val="20000"/>
              </a:spcBef>
              <a:buFont typeface="+mj-lt"/>
              <a:buAutoNum type="arabicPeriod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Longer bunches</a:t>
            </a:r>
          </a:p>
          <a:p>
            <a:pPr marL="714375" lvl="1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4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 length at PSB-PS transfer limited by </a:t>
            </a:r>
            <a:r>
              <a:rPr lang="en-US" sz="1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switching time between PSB rings</a:t>
            </a:r>
          </a:p>
          <a:p>
            <a:pPr marL="714375" lvl="1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4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Reducing switching time: </a:t>
            </a:r>
            <a:r>
              <a:rPr lang="en-US" sz="14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105 ns </a:t>
            </a:r>
            <a:r>
              <a:rPr lang="en-US" sz="14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 65 ns (1.4 </a:t>
            </a:r>
            <a:r>
              <a:rPr lang="en-US" sz="1400" b="1" dirty="0" err="1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GeV</a:t>
            </a:r>
            <a:r>
              <a:rPr lang="en-US" sz="14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), </a:t>
            </a:r>
            <a:r>
              <a:rPr lang="en-US" sz="14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110 ns </a:t>
            </a:r>
            <a:r>
              <a:rPr lang="en-US" sz="14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sz="14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70 </a:t>
            </a:r>
            <a:r>
              <a:rPr lang="en-US" sz="14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ns </a:t>
            </a:r>
            <a:r>
              <a:rPr lang="en-US" sz="14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(</a:t>
            </a:r>
            <a:r>
              <a:rPr lang="en-US" sz="14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2</a:t>
            </a:r>
            <a:r>
              <a:rPr lang="en-US" sz="14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1400" b="1" dirty="0" err="1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GeV</a:t>
            </a:r>
            <a:r>
              <a:rPr lang="en-US" sz="14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)</a:t>
            </a:r>
            <a:endParaRPr lang="en-US" sz="14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>
              <a:spcBef>
                <a:spcPct val="20000"/>
              </a:spcBef>
            </a:pPr>
            <a:endParaRPr lang="en-US" b="1" dirty="0" smtClean="0">
              <a:latin typeface="Constantia" pitchFamily="18" charset="0"/>
              <a:cs typeface="Times New Roman" pitchFamily="18" charset="0"/>
              <a:sym typeface="Symbol"/>
            </a:endParaRPr>
          </a:p>
        </p:txBody>
      </p:sp>
      <p:pic>
        <p:nvPicPr>
          <p:cNvPr id="1026" name="Picture 2" descr="C:\Heiko\Publications\IPAC13\HighBrightnessManipulations\PSB-PSTransf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12976"/>
            <a:ext cx="5010743" cy="170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827088" y="5407124"/>
            <a:ext cx="792162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Reduce </a:t>
            </a:r>
            <a:r>
              <a:rPr lang="en-US" b="1" dirty="0" err="1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D</a:t>
            </a:r>
            <a:r>
              <a:rPr lang="en-US" b="1" i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US" b="1" baseline="-25000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sc</a:t>
            </a:r>
            <a:r>
              <a:rPr lang="en-US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at PS flat-bottom, potential brightness 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about 15</a:t>
            </a:r>
            <a:r>
              <a:rPr lang="en-US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%</a:t>
            </a:r>
          </a:p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Technically challenging even for transfer at 1.4 </a:t>
            </a:r>
            <a:r>
              <a:rPr lang="en-US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GeV</a:t>
            </a:r>
            <a:endParaRPr lang="en-US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 interest after upgrade of to 2.0 </a:t>
            </a:r>
            <a:r>
              <a:rPr lang="en-US" b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GeV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endParaRPr lang="en-US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8622295" y="2823467"/>
            <a:ext cx="0" cy="3896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877887" y="3930101"/>
            <a:ext cx="50405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own Arrow 1"/>
          <p:cNvSpPr/>
          <p:nvPr/>
        </p:nvSpPr>
        <p:spPr>
          <a:xfrm>
            <a:off x="1973710" y="4002109"/>
            <a:ext cx="288032" cy="36004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4280629" y="3930101"/>
            <a:ext cx="50405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own Arrow 8"/>
          <p:cNvSpPr/>
          <p:nvPr/>
        </p:nvSpPr>
        <p:spPr>
          <a:xfrm>
            <a:off x="4388641" y="4002109"/>
            <a:ext cx="288032" cy="36004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953888" y="2996952"/>
            <a:ext cx="4740423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953888" y="2902638"/>
            <a:ext cx="235205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4+2</a:t>
            </a:r>
            <a:r>
              <a:rPr lang="en-US" sz="1600" b="1" dirty="0" smtClean="0">
                <a:solidFill>
                  <a:srgbClr val="385D8A"/>
                </a:solidFill>
                <a:latin typeface="Constantia" panose="02030602050306030303" pitchFamily="18" charset="0"/>
              </a:rPr>
              <a:t> injection into </a:t>
            </a:r>
            <a:r>
              <a:rPr lang="en-US" sz="1600" b="1" i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h </a:t>
            </a:r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= 7</a:t>
            </a:r>
            <a:endParaRPr lang="en-GB" sz="16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02242" y="2901600"/>
            <a:ext cx="237610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4+4</a:t>
            </a:r>
            <a:r>
              <a:rPr lang="en-US" sz="1600" b="1" dirty="0" smtClean="0">
                <a:solidFill>
                  <a:srgbClr val="385D8A"/>
                </a:solidFill>
                <a:latin typeface="Constantia" panose="02030602050306030303" pitchFamily="18" charset="0"/>
              </a:rPr>
              <a:t> injection into </a:t>
            </a:r>
            <a:r>
              <a:rPr lang="en-US" sz="1600" b="1" i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h </a:t>
            </a:r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= 9</a:t>
            </a:r>
            <a:endParaRPr lang="en-GB" sz="16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69279" y="2913701"/>
            <a:ext cx="4969047" cy="2153599"/>
          </a:xfrm>
          <a:prstGeom prst="rect">
            <a:avLst/>
          </a:prstGeom>
          <a:noFill/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85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755576" y="228600"/>
            <a:ext cx="799313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Space charge reduction, transverse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95288" y="908720"/>
            <a:ext cx="83534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14375" lvl="1" indent="-352425">
              <a:spcBef>
                <a:spcPct val="20000"/>
              </a:spcBef>
              <a:buFont typeface="+mj-lt"/>
              <a:buAutoNum type="arabicPeriod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Compensation of resonances (</a:t>
            </a:r>
            <a:r>
              <a:rPr lang="en-GB" b="1" i="1" dirty="0" err="1" smtClean="0">
                <a:latin typeface="Constantia" pitchFamily="18" charset="0"/>
              </a:rPr>
              <a:t>Q</a:t>
            </a:r>
            <a:r>
              <a:rPr lang="en-GB" b="1" baseline="-25000" dirty="0" err="1" smtClean="0">
                <a:latin typeface="Constantia" pitchFamily="18" charset="0"/>
              </a:rPr>
              <a:t>x</a:t>
            </a:r>
            <a:r>
              <a:rPr lang="en-GB" b="1" baseline="-25000" dirty="0" smtClean="0">
                <a:latin typeface="Constantia" pitchFamily="18" charset="0"/>
              </a:rPr>
              <a:t>/y</a:t>
            </a:r>
            <a:r>
              <a:rPr lang="en-GB" b="1" dirty="0" smtClean="0">
                <a:latin typeface="Constantia" pitchFamily="18" charset="0"/>
              </a:rPr>
              <a:t>=0.21/0.24)</a:t>
            </a:r>
            <a:endParaRPr lang="en-US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Closest </a:t>
            </a: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resonance 4</a:t>
            </a:r>
            <a:r>
              <a:rPr lang="en-US" sz="16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US" sz="1600" b="1" baseline="-25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y</a:t>
            </a: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16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= </a:t>
            </a: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 difficult </a:t>
            </a: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as excited by space charge</a:t>
            </a: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Compensation of 2</a:t>
            </a:r>
            <a:r>
              <a:rPr lang="en-US" sz="1600" b="1" i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US" sz="1600" b="1" baseline="-25000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x</a:t>
            </a: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+ </a:t>
            </a:r>
            <a:r>
              <a:rPr lang="en-US" sz="1600" b="1" i="1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US" sz="1600" b="1" baseline="-25000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y</a:t>
            </a: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1 and 3</a:t>
            </a:r>
            <a:r>
              <a:rPr lang="en-US" sz="1600" b="1" i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US" sz="1600" b="1" baseline="-25000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y</a:t>
            </a: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1 lines during studies in 2013</a:t>
            </a:r>
          </a:p>
          <a:p>
            <a:pPr marL="714375" lvl="1" indent="-352425">
              <a:spcBef>
                <a:spcPct val="20000"/>
              </a:spcBef>
              <a:buFont typeface="+mj-lt"/>
              <a:buAutoNum type="arabicPeriod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Special optics with vertical dispersion</a:t>
            </a: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Introduce vertical dispersion to maximize beam size and reduce </a:t>
            </a:r>
            <a:r>
              <a:rPr lang="en-US" sz="1600" b="1" dirty="0" err="1" smtClean="0">
                <a:solidFill>
                  <a:srgbClr val="385D8A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D</a:t>
            </a:r>
            <a:r>
              <a:rPr lang="en-US" sz="1600" b="1" i="1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US" sz="1600" b="1" baseline="-25000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sc</a:t>
            </a:r>
            <a:endParaRPr lang="en-US" sz="1600" b="1" baseline="-25000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Optics becomes very irregular, needs simulations and beam studies</a:t>
            </a: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Evaluate potential benefit with first beam studies after LS1</a:t>
            </a:r>
            <a:endParaRPr lang="en-US" sz="16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>
              <a:spcBef>
                <a:spcPct val="20000"/>
              </a:spcBef>
            </a:pPr>
            <a:endParaRPr lang="en-US" b="1" dirty="0" smtClean="0">
              <a:latin typeface="Constantia" pitchFamily="18" charset="0"/>
              <a:cs typeface="Times New Roman" pitchFamily="18" charset="0"/>
              <a:sym typeface="Symbol"/>
            </a:endParaRPr>
          </a:p>
        </p:txBody>
      </p:sp>
      <p:pic>
        <p:nvPicPr>
          <p:cNvPr id="5122" name="Picture 2" descr="C:\Heiko\Presentations\2013-10_InjectorChainExoticOptionsRLIUP\PastedGraphic-1_FromYannis_ExtremeOptics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810" y="3376870"/>
            <a:ext cx="3569622" cy="3103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Heiko\Presentations\2013-10_InjectorChainExoticOptionsRLIUP\PastedGraphic-1_FromYannis_RegularOptic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56992"/>
            <a:ext cx="3744416" cy="3136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44104" y="3123335"/>
            <a:ext cx="24233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Constantia" panose="02030602050306030303" pitchFamily="18" charset="0"/>
              </a:rPr>
              <a:t>Regular optics, 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zero </a:t>
            </a:r>
            <a:r>
              <a:rPr lang="en-US" sz="1600" b="1" i="1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D</a:t>
            </a:r>
            <a:r>
              <a:rPr lang="en-US" sz="1600" b="1" baseline="-25000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y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</a:t>
            </a:r>
            <a:endParaRPr lang="en-GB" sz="16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80867" y="3128594"/>
            <a:ext cx="3000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Constantia" panose="02030602050306030303" pitchFamily="18" charset="0"/>
              </a:rPr>
              <a:t>Irregular optics, 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non-zero </a:t>
            </a:r>
            <a:r>
              <a:rPr lang="en-US" sz="1600" b="1" i="1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D</a:t>
            </a:r>
            <a:r>
              <a:rPr lang="en-US" sz="1600" b="1" baseline="-25000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y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</a:t>
            </a:r>
            <a:endParaRPr lang="en-GB" sz="16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6639037" y="4454207"/>
            <a:ext cx="2481949" cy="61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0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Requires hardware upgrades </a:t>
            </a:r>
            <a:endParaRPr lang="en-GB" sz="20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2526486" y="4469055"/>
            <a:ext cx="2481949" cy="61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0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Present configuration</a:t>
            </a:r>
            <a:endParaRPr lang="en-GB" sz="20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79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Overview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95287" y="1098376"/>
            <a:ext cx="83534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Introduction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endParaRPr lang="en-GB" sz="6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latin typeface="Constantia" pitchFamily="18" charset="0"/>
              </a:rPr>
              <a:t>Alternative schemes in the Pre-injectors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Manipulation schemes in the PS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Additional improvements</a:t>
            </a:r>
            <a:endParaRPr lang="en-GB" sz="24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</a:rPr>
              <a:t>Special case for limited upgrades</a:t>
            </a:r>
            <a:endParaRPr lang="en-GB" sz="2400" b="1" dirty="0">
              <a:latin typeface="Constantia" pitchFamily="18" charset="0"/>
              <a:cs typeface="Times New Roman" pitchFamily="18" charset="0"/>
            </a:endParaRPr>
          </a:p>
          <a:p>
            <a:pPr marL="742950" lvl="1" indent="-285750" algn="l">
              <a:spcBef>
                <a:spcPct val="20000"/>
              </a:spcBef>
            </a:pPr>
            <a:endParaRPr lang="en-GB" sz="600" b="1" dirty="0" smtClean="0">
              <a:latin typeface="Constantia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Alternative schemes in the SPS</a:t>
            </a:r>
            <a:endParaRPr lang="en-GB" sz="28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RF power considerations</a:t>
            </a: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Transverse </a:t>
            </a:r>
            <a:r>
              <a:rPr lang="en-US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improvements</a:t>
            </a:r>
            <a:endParaRPr lang="en-GB" sz="24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68239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C:\Heiko\Presentations\2013-10_InjectorChainExoticOptionsRLIUP\SpaceChargeCalculation\LimitPlots\v6_L4+1.4GeV+SPS RF_25ns_LimitSummaryPlot_25ns_Automatic_Limi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00" y="2451600"/>
            <a:ext cx="2851902" cy="292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Heiko\MathematicaFilesCERN\LongitudinalTracking\CarliSchemeWithh5SingleBatchInjection\h5SBinjectionCarliSchem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2507841"/>
            <a:ext cx="2851200" cy="280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395288" y="228600"/>
            <a:ext cx="8353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Single-batch injection with Linac4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68312" y="963000"/>
            <a:ext cx="842416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Combination of 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Linac4 with 1.4 </a:t>
            </a:r>
            <a:r>
              <a:rPr lang="en-US" b="1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GeV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PSB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PS 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Symbol"/>
              </a:rPr>
              <a:t>transfer energy unfavorable</a:t>
            </a:r>
          </a:p>
          <a:p>
            <a:pPr marL="796925" lvl="1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Linac4 + PSB can deliver brightness far beyond PS space charge limit</a:t>
            </a:r>
          </a:p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Transfer 4 long bunches from PSB to </a:t>
            </a:r>
            <a:r>
              <a:rPr lang="en-US" b="1" i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h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 = 5 in PS, then </a:t>
            </a:r>
            <a:r>
              <a:rPr lang="en-US" b="1" i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h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 </a:t>
            </a:r>
            <a:r>
              <a:rPr lang="en-US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= 5  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10 </a:t>
            </a:r>
            <a:r>
              <a:rPr lang="en-US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 2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0 </a:t>
            </a:r>
            <a:r>
              <a:rPr lang="en-US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21</a:t>
            </a:r>
            <a:endParaRPr lang="en-US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>
              <a:spcBef>
                <a:spcPct val="20000"/>
              </a:spcBef>
            </a:pPr>
            <a:endParaRPr lang="en-US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4005875" y="3385376"/>
            <a:ext cx="1008112" cy="792088"/>
          </a:xfrm>
          <a:prstGeom prst="rightArrow">
            <a:avLst>
              <a:gd name="adj1" fmla="val 50000"/>
              <a:gd name="adj2" fmla="val 319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1331640" y="2204864"/>
            <a:ext cx="24878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Linac4, 1.4 </a:t>
            </a:r>
            <a:r>
              <a:rPr lang="en-US" sz="1600" b="1" dirty="0" err="1" smtClean="0">
                <a:solidFill>
                  <a:srgbClr val="C0504D"/>
                </a:solidFill>
                <a:latin typeface="Constantia" panose="02030602050306030303" pitchFamily="18" charset="0"/>
              </a:rPr>
              <a:t>GeV</a:t>
            </a:r>
            <a:r>
              <a:rPr lang="en-US" sz="1600" b="1" dirty="0" smtClean="0">
                <a:latin typeface="Constantia" panose="02030602050306030303" pitchFamily="18" charset="0"/>
              </a:rPr>
              <a:t>, 3-split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346580" y="2557535"/>
            <a:ext cx="20615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Constantia" panose="02030602050306030303" pitchFamily="18" charset="0"/>
              </a:rPr>
              <a:t>Double-batch transfer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8313" y="2451600"/>
            <a:ext cx="8280399" cy="3929728"/>
            <a:chOff x="468313" y="2451600"/>
            <a:chExt cx="8280399" cy="3929728"/>
          </a:xfrm>
        </p:grpSpPr>
        <p:pic>
          <p:nvPicPr>
            <p:cNvPr id="6148" name="Picture 4" descr="C:\Heiko\Presentations\2013-10_InjectorChainExoticOptionsRLIUP\SpaceChargeCalculation\LimitPlots\h5SingleBatchInjection_L4+1.4GeV_LimitSummaryPlot_25ns_BCS_Automatic_Limits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00" y="2451600"/>
              <a:ext cx="2851902" cy="2923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468313" y="5445224"/>
              <a:ext cx="8280399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39725" indent="-339725">
                <a:spcBef>
                  <a:spcPct val="20000"/>
                </a:spcBef>
                <a:buFont typeface="Symbol" panose="05050102010706020507" pitchFamily="18" charset="2"/>
                <a:buChar char="®"/>
              </a:pPr>
              <a:r>
                <a:rPr lang="en-US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Rematches Linac4 + PSB and PS in terms of space charge</a:t>
              </a:r>
            </a:p>
            <a:p>
              <a:pPr marL="339725" indent="-339725">
                <a:spcBef>
                  <a:spcPct val="20000"/>
                </a:spcBef>
                <a:buFont typeface="Symbol" panose="05050102010706020507" pitchFamily="18" charset="2"/>
                <a:buChar char="®"/>
              </a:pPr>
              <a:r>
                <a:rPr lang="en-US" b="1" dirty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Bunches </a:t>
              </a:r>
              <a:r>
                <a:rPr lang="en-US" b="1" dirty="0">
                  <a:solidFill>
                    <a:srgbClr val="385D8A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split by </a:t>
              </a:r>
              <a:r>
                <a:rPr lang="en-US" b="1" dirty="0" smtClean="0">
                  <a:solidFill>
                    <a:srgbClr val="385D8A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16</a:t>
              </a:r>
              <a:r>
                <a:rPr lang="en-US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 </a:t>
              </a:r>
              <a:r>
                <a:rPr lang="en-US" b="1" dirty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in PS: </a:t>
              </a:r>
              <a:r>
                <a:rPr lang="en-US" b="1" dirty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batches of </a:t>
              </a:r>
              <a:r>
                <a:rPr lang="en-US" b="1" dirty="0" smtClean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64 </a:t>
              </a:r>
              <a:r>
                <a:rPr lang="en-US" b="1" dirty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bunches, 3</a:t>
              </a:r>
              <a:r>
                <a:rPr lang="en-US" b="1" dirty="0" smtClean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% </a:t>
              </a:r>
              <a:r>
                <a:rPr lang="en-US" b="1" dirty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less bunches in LHC </a:t>
              </a:r>
            </a:p>
            <a:p>
              <a:pPr marL="339725" indent="-339725">
                <a:spcBef>
                  <a:spcPct val="20000"/>
                </a:spcBef>
                <a:buFont typeface="Symbol" panose="05050102010706020507" pitchFamily="18" charset="2"/>
                <a:buChar char="®"/>
              </a:pPr>
              <a:r>
                <a:rPr lang="en-US" b="1" dirty="0" smtClean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Needs additional RF cavity at </a:t>
              </a:r>
              <a:r>
                <a:rPr lang="en-US" b="1" i="1" dirty="0" smtClean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h</a:t>
              </a:r>
              <a:r>
                <a:rPr lang="en-US" b="1" dirty="0" smtClean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 = 5 or renovated cavities in PS</a:t>
              </a:r>
              <a:endPara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316860" y="2554965"/>
              <a:ext cx="195726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latin typeface="Constantia" panose="02030602050306030303" pitchFamily="18" charset="0"/>
                </a:rPr>
                <a:t>Single-batch transfer</a:t>
              </a:r>
              <a:endParaRPr lang="en-GB" sz="1400" b="1" dirty="0">
                <a:latin typeface="Constantia" panose="02030602050306030303" pitchFamily="18" charset="0"/>
              </a:endParaRPr>
            </a:p>
          </p:txBody>
        </p:sp>
        <p:sp>
          <p:nvSpPr>
            <p:cNvPr id="14" name="5-Point Star 13"/>
            <p:cNvSpPr/>
            <p:nvPr/>
          </p:nvSpPr>
          <p:spPr>
            <a:xfrm>
              <a:off x="7154349" y="3568743"/>
              <a:ext cx="220215" cy="220215"/>
            </a:xfrm>
            <a:prstGeom prst="star5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5-Point Star 14"/>
          <p:cNvSpPr/>
          <p:nvPr/>
        </p:nvSpPr>
        <p:spPr>
          <a:xfrm>
            <a:off x="3189718" y="3568825"/>
            <a:ext cx="220215" cy="220215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5281824" y="2204864"/>
            <a:ext cx="2530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Linac4, 1.4 </a:t>
            </a:r>
            <a:r>
              <a:rPr lang="en-US" sz="1600" b="1" dirty="0" err="1" smtClean="0">
                <a:solidFill>
                  <a:srgbClr val="C0504D"/>
                </a:solidFill>
                <a:latin typeface="Constantia" panose="02030602050306030303" pitchFamily="18" charset="0"/>
              </a:rPr>
              <a:t>GeV</a:t>
            </a:r>
            <a:r>
              <a:rPr lang="en-US" sz="1600" b="1" dirty="0" smtClean="0">
                <a:latin typeface="Constantia" panose="02030602050306030303" pitchFamily="18" charset="0"/>
              </a:rPr>
              <a:t>, </a:t>
            </a:r>
            <a:r>
              <a:rPr lang="en-US" sz="1600" b="1" i="1" dirty="0" smtClean="0">
                <a:latin typeface="Constantia" panose="02030602050306030303" pitchFamily="18" charset="0"/>
              </a:rPr>
              <a:t>h</a:t>
            </a:r>
            <a:r>
              <a:rPr lang="en-US" sz="1600" b="1" dirty="0" smtClean="0">
                <a:latin typeface="Constantia" panose="02030602050306030303" pitchFamily="18" charset="0"/>
              </a:rPr>
              <a:t> = 5 inj.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96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Overview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95287" y="1098376"/>
            <a:ext cx="83534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Introduction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endParaRPr lang="en-GB" sz="6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Alternative schemes in the Pre-injectors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Manipulation schemes in the PS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Additional improvements</a:t>
            </a:r>
            <a:endParaRPr lang="en-GB" sz="24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  <a:cs typeface="Times New Roman" pitchFamily="18" charset="0"/>
              </a:rPr>
              <a:t>Special case for limited upgrades</a:t>
            </a:r>
            <a:endParaRPr lang="en-GB" sz="2400" b="1" dirty="0">
              <a:solidFill>
                <a:schemeClr val="bg1">
                  <a:lumMod val="85000"/>
                </a:schemeClr>
              </a:solidFill>
              <a:latin typeface="Constantia" pitchFamily="18" charset="0"/>
              <a:cs typeface="Times New Roman" pitchFamily="18" charset="0"/>
            </a:endParaRPr>
          </a:p>
          <a:p>
            <a:pPr marL="742950" lvl="1" indent="-285750" algn="l">
              <a:spcBef>
                <a:spcPct val="20000"/>
              </a:spcBef>
            </a:pPr>
            <a:endParaRPr lang="en-GB" sz="600" b="1" dirty="0" smtClean="0">
              <a:latin typeface="Constantia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latin typeface="Constantia" pitchFamily="18" charset="0"/>
              </a:rPr>
              <a:t>Alternative schemes in the SPS</a:t>
            </a:r>
            <a:endParaRPr lang="en-GB" sz="2800" b="1" dirty="0"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>
                <a:latin typeface="Constantia" pitchFamily="18" charset="0"/>
              </a:rPr>
              <a:t>RF power considerations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Transverse improvements</a:t>
            </a:r>
            <a:endParaRPr lang="en-GB" sz="24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endParaRPr lang="en-GB" sz="600" b="1" dirty="0">
              <a:latin typeface="Constantia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9970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Heiko\Presentations\2013-10_InjectorChainExoticOptionsRLIUP\OptionsSPS\beamLoadingSPSCaviti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2566800"/>
            <a:ext cx="3788684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395288" y="228600"/>
            <a:ext cx="8353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Maximum intensity from SPS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531152">
            <a:off x="1123926" y="3045718"/>
            <a:ext cx="837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Symbol" panose="05050102010706020507" pitchFamily="18" charset="2"/>
              </a:rPr>
              <a:t>2</a:t>
            </a:r>
            <a:r>
              <a:rPr lang="en-US" sz="1400" b="1" dirty="0" smtClean="0">
                <a:solidFill>
                  <a:srgbClr val="0000FF"/>
                </a:solidFill>
                <a:latin typeface="Symbol" panose="05050102010706020507" pitchFamily="18" charset="2"/>
                <a:sym typeface="Symbol"/>
              </a:rPr>
              <a:t>4+25</a:t>
            </a:r>
            <a:endParaRPr lang="en-GB" sz="14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358958">
            <a:off x="1238284" y="2699096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4</a:t>
            </a:r>
            <a:r>
              <a:rPr lang="en-US" sz="1400" b="1" dirty="0" smtClean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</a:t>
            </a:r>
            <a:r>
              <a:rPr lang="en-US" sz="1400" b="1" dirty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3</a:t>
            </a:r>
            <a:r>
              <a:rPr lang="en-US" sz="1400" b="1" dirty="0" smtClean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+24</a:t>
            </a:r>
            <a:endParaRPr lang="en-GB" sz="14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147856">
            <a:off x="3446973" y="3049390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Symbol" panose="05050102010706020507" pitchFamily="18" charset="2"/>
                <a:sym typeface="Symbol"/>
              </a:rPr>
              <a:t>4</a:t>
            </a:r>
            <a:r>
              <a:rPr lang="en-US" sz="1400" b="1" dirty="0" smtClean="0">
                <a:latin typeface="Symbol" panose="05050102010706020507" pitchFamily="18" charset="2"/>
                <a:sym typeface="Symbol"/>
              </a:rPr>
              <a:t>3+4</a:t>
            </a:r>
            <a:r>
              <a:rPr lang="en-US" sz="1400" b="1" dirty="0">
                <a:latin typeface="Symbol" panose="05050102010706020507" pitchFamily="18" charset="2"/>
                <a:sym typeface="Symbol"/>
              </a:rPr>
              <a:t>2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54547" y="2580928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Symbol" panose="05050102010706020507" pitchFamily="18" charset="2"/>
                <a:sym typeface="Symbol"/>
              </a:rPr>
              <a:t>10</a:t>
            </a:r>
            <a:r>
              <a:rPr lang="en-US" sz="1400" b="1" dirty="0">
                <a:latin typeface="Symbol" panose="05050102010706020507" pitchFamily="18" charset="2"/>
                <a:sym typeface="Symbol"/>
              </a:rPr>
              <a:t>2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827088" y="908720"/>
            <a:ext cx="79216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Fixed bunch length required at SPS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Symbol"/>
              </a:rPr>
              <a:t> LHC transfer</a:t>
            </a:r>
          </a:p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Available RF voltage decreases with beam intensity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827088" y="5229200"/>
            <a:ext cx="775748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85750" indent="-28575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Pulse amplifiers at </a:t>
            </a:r>
            <a:r>
              <a:rPr lang="en-US" sz="1600" b="1" i="1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f</a:t>
            </a:r>
            <a:r>
              <a:rPr lang="en-US" sz="1600" b="1" baseline="-25000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rev</a:t>
            </a: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 for more power during beam passage </a:t>
            </a:r>
            <a:r>
              <a:rPr lang="en-US" sz="1600" b="1" dirty="0" smtClean="0">
                <a:latin typeface="Constantia" pitchFamily="18" charset="0"/>
                <a:cs typeface="Times New Roman" pitchFamily="18" charset="0"/>
                <a:sym typeface="Symbol"/>
              </a:rPr>
              <a:t>(new LLRF)</a:t>
            </a:r>
          </a:p>
          <a:p>
            <a:pPr marL="285750" indent="-28575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Effective RF power </a:t>
            </a: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0.7 MW  ~1.05 MW</a:t>
            </a:r>
          </a:p>
        </p:txBody>
      </p:sp>
      <p:sp>
        <p:nvSpPr>
          <p:cNvPr id="26" name="Rectangle 25"/>
          <p:cNvSpPr/>
          <p:nvPr/>
        </p:nvSpPr>
        <p:spPr>
          <a:xfrm>
            <a:off x="922452" y="3548916"/>
            <a:ext cx="1106393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err="1" smtClean="0">
                <a:solidFill>
                  <a:schemeClr val="bg1">
                    <a:lumMod val="50000"/>
                  </a:schemeClr>
                </a:solidFill>
                <a:latin typeface="Constantia" panose="02030602050306030303" pitchFamily="18" charset="0"/>
              </a:rPr>
              <a:t>P</a:t>
            </a:r>
            <a:r>
              <a:rPr lang="en-US" sz="1100" b="1" baseline="-25000" dirty="0" err="1" smtClean="0">
                <a:solidFill>
                  <a:schemeClr val="bg1">
                    <a:lumMod val="50000"/>
                  </a:schemeClr>
                </a:solidFill>
                <a:latin typeface="Constantia" panose="02030602050306030303" pitchFamily="18" charset="0"/>
              </a:rPr>
              <a:t>now</a:t>
            </a:r>
            <a:r>
              <a:rPr lang="en-US" sz="1100" b="1" dirty="0" smtClean="0">
                <a:solidFill>
                  <a:schemeClr val="bg1">
                    <a:lumMod val="50000"/>
                  </a:schemeClr>
                </a:solidFill>
                <a:latin typeface="Constantia" panose="02030602050306030303" pitchFamily="18" charset="0"/>
              </a:rPr>
              <a:t> = 0.7 MW</a:t>
            </a:r>
          </a:p>
          <a:p>
            <a:r>
              <a:rPr lang="en-US" sz="1100" b="1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P</a:t>
            </a:r>
            <a:r>
              <a:rPr lang="en-US" sz="1100" b="1" baseline="-25000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old</a:t>
            </a:r>
            <a:r>
              <a:rPr lang="en-US" sz="11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= 1.05 MW</a:t>
            </a:r>
          </a:p>
          <a:p>
            <a:r>
              <a:rPr lang="en-US" sz="1100" b="1" dirty="0" err="1" smtClean="0">
                <a:solidFill>
                  <a:srgbClr val="FF0000"/>
                </a:solidFill>
                <a:latin typeface="Constantia" panose="02030602050306030303" pitchFamily="18" charset="0"/>
              </a:rPr>
              <a:t>P</a:t>
            </a:r>
            <a:r>
              <a:rPr lang="en-US" sz="1100" b="1" baseline="-25000" dirty="0" err="1" smtClean="0">
                <a:solidFill>
                  <a:srgbClr val="FF0000"/>
                </a:solidFill>
                <a:latin typeface="Constantia" panose="02030602050306030303" pitchFamily="18" charset="0"/>
              </a:rPr>
              <a:t>new</a:t>
            </a:r>
            <a:r>
              <a:rPr lang="en-US" sz="11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= 1.6 MW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62841" y="2246253"/>
            <a:ext cx="35651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nstantia" panose="02030602050306030303" pitchFamily="18" charset="0"/>
              </a:rPr>
              <a:t>RF voltage at transfer to LHC (25ns)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pic>
        <p:nvPicPr>
          <p:cNvPr id="32" name="Picture 2" descr="\\cern.ch\dfs\Users\e\elenas\Desktop\PC1300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8200" y="2420888"/>
            <a:ext cx="3124200" cy="2343150"/>
          </a:xfrm>
          <a:prstGeom prst="rect">
            <a:avLst/>
          </a:prstGeom>
          <a:noFill/>
        </p:spPr>
      </p:pic>
      <p:sp>
        <p:nvSpPr>
          <p:cNvPr id="33" name="Right Arrow 32"/>
          <p:cNvSpPr/>
          <p:nvPr/>
        </p:nvSpPr>
        <p:spPr>
          <a:xfrm rot="18129733">
            <a:off x="2155555" y="3374131"/>
            <a:ext cx="266314" cy="2518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3799898" y="3849623"/>
            <a:ext cx="1205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385D8A"/>
                </a:solidFill>
                <a:latin typeface="Constantia" panose="02030602050306030303" pitchFamily="18" charset="0"/>
              </a:rPr>
              <a:t>Q20 optics</a:t>
            </a:r>
            <a:endParaRPr lang="en-GB" sz="1600" b="1" dirty="0">
              <a:solidFill>
                <a:srgbClr val="385D8A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34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95288" y="5255096"/>
            <a:ext cx="83534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Baseline upgrade: shorter cavities and 2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Symbol"/>
              </a:rPr>
              <a:t>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1.6 MW RF power</a:t>
            </a:r>
          </a:p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</a:t>
            </a:r>
            <a:r>
              <a:rPr lang="en-US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≈ 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 · 10</a:t>
            </a:r>
            <a:r>
              <a:rPr lang="en-US" b="1" baseline="30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11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ppb 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without degradation, 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2.5 · 10</a:t>
            </a:r>
            <a:r>
              <a:rPr lang="en-US" b="1" baseline="30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11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ppb 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for 10% longer bunches</a:t>
            </a:r>
            <a:endParaRPr lang="en-GB" sz="24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4" name="Rectangle 7"/>
          <p:cNvSpPr>
            <a:spLocks noChangeArrowheads="1"/>
          </p:cNvSpPr>
          <p:nvPr/>
        </p:nvSpPr>
        <p:spPr bwMode="auto">
          <a:xfrm>
            <a:off x="395536" y="5805264"/>
            <a:ext cx="83534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600" b="1" dirty="0" smtClean="0">
              <a:solidFill>
                <a:srgbClr val="4F81B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39725" indent="-339725" algn="ctr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4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Even shorter cavities and more RF power? </a:t>
            </a:r>
            <a:endParaRPr lang="en-GB" sz="24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4099" name="Picture 3" descr="C:\Heiko\Presentations\2013-10_InjectorChainExoticOptionsRLIUP\OptionsSPS\maxIntensityVersusPowerWithPrese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600" y="2566800"/>
            <a:ext cx="3788684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Heiko\Presentations\2013-10_InjectorChainExoticOptionsRLIUP\OptionsSPS\intensityLimitation0.57eVsImpedanceReducti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66800"/>
            <a:ext cx="3788685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395288" y="228600"/>
            <a:ext cx="8353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Larger bunch intensity from SPS?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rot="20026314">
            <a:off x="1383614" y="4023132"/>
            <a:ext cx="1710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Symbol" panose="05050102010706020507" pitchFamily="18" charset="2"/>
              </a:rPr>
              <a:t>t</a:t>
            </a:r>
            <a:r>
              <a:rPr lang="en-US" sz="1400" dirty="0" smtClean="0">
                <a:latin typeface="Constantia" panose="02030602050306030303" pitchFamily="18" charset="0"/>
              </a:rPr>
              <a:t> = </a:t>
            </a:r>
            <a:r>
              <a:rPr lang="en-US" sz="1400" dirty="0" err="1" smtClean="0">
                <a:latin typeface="Constantia" panose="02030602050306030303" pitchFamily="18" charset="0"/>
              </a:rPr>
              <a:t>const</a:t>
            </a:r>
            <a:r>
              <a:rPr lang="en-US" sz="1400" dirty="0" smtClean="0">
                <a:latin typeface="Constantia" panose="02030602050306030303" pitchFamily="18" charset="0"/>
              </a:rPr>
              <a:t>, LD+PWD</a:t>
            </a:r>
            <a:endParaRPr lang="en-GB" sz="1400" dirty="0">
              <a:latin typeface="Constantia" panose="0203060205030603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531152">
            <a:off x="1123926" y="3045718"/>
            <a:ext cx="837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Symbol" panose="05050102010706020507" pitchFamily="18" charset="2"/>
              </a:rPr>
              <a:t>2</a:t>
            </a:r>
            <a:r>
              <a:rPr lang="en-US" sz="1400" b="1" dirty="0" smtClean="0">
                <a:solidFill>
                  <a:srgbClr val="0000FF"/>
                </a:solidFill>
                <a:latin typeface="Symbol" panose="05050102010706020507" pitchFamily="18" charset="2"/>
                <a:sym typeface="Symbol"/>
              </a:rPr>
              <a:t>4+25</a:t>
            </a:r>
            <a:endParaRPr lang="en-GB" sz="14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358958">
            <a:off x="1238284" y="2699096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4</a:t>
            </a:r>
            <a:r>
              <a:rPr lang="en-US" sz="1400" b="1" dirty="0" smtClean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</a:t>
            </a:r>
            <a:r>
              <a:rPr lang="en-US" sz="1400" b="1" dirty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3</a:t>
            </a:r>
            <a:r>
              <a:rPr lang="en-US" sz="1400" b="1" dirty="0" smtClean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+24</a:t>
            </a:r>
            <a:endParaRPr lang="en-GB" sz="14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147856">
            <a:off x="3446973" y="3049390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Symbol" panose="05050102010706020507" pitchFamily="18" charset="2"/>
                <a:sym typeface="Symbol"/>
              </a:rPr>
              <a:t>4</a:t>
            </a:r>
            <a:r>
              <a:rPr lang="en-US" sz="1400" b="1" dirty="0" smtClean="0">
                <a:latin typeface="Symbol" panose="05050102010706020507" pitchFamily="18" charset="2"/>
                <a:sym typeface="Symbol"/>
              </a:rPr>
              <a:t>3+4</a:t>
            </a:r>
            <a:r>
              <a:rPr lang="en-US" sz="1400" b="1" dirty="0">
                <a:latin typeface="Symbol" panose="05050102010706020507" pitchFamily="18" charset="2"/>
                <a:sym typeface="Symbol"/>
              </a:rPr>
              <a:t>2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54547" y="2580928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Symbol" panose="05050102010706020507" pitchFamily="18" charset="2"/>
                <a:sym typeface="Symbol"/>
              </a:rPr>
              <a:t>10</a:t>
            </a:r>
            <a:r>
              <a:rPr lang="en-US" sz="1400" b="1" dirty="0">
                <a:latin typeface="Symbol" panose="05050102010706020507" pitchFamily="18" charset="2"/>
                <a:sym typeface="Symbol"/>
              </a:rPr>
              <a:t>2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6" name="Right Arrow 5"/>
          <p:cNvSpPr/>
          <p:nvPr/>
        </p:nvSpPr>
        <p:spPr>
          <a:xfrm rot="18279230">
            <a:off x="2436793" y="3113745"/>
            <a:ext cx="466683" cy="2518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375818" y="4213468"/>
            <a:ext cx="190148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>
                <a:latin typeface="Constantia" panose="02030602050306030303" pitchFamily="18" charset="0"/>
              </a:rPr>
              <a:t>LD: Loss of Landau damp.</a:t>
            </a:r>
          </a:p>
          <a:p>
            <a:r>
              <a:rPr lang="en-US" sz="1100" b="1" dirty="0" smtClean="0">
                <a:latin typeface="Constantia" panose="02030602050306030303" pitchFamily="18" charset="0"/>
              </a:rPr>
              <a:t>PWD: Potential well dist.</a:t>
            </a:r>
            <a:endParaRPr lang="en-GB" sz="1100" b="1" dirty="0"/>
          </a:p>
        </p:txBody>
      </p:sp>
      <p:sp>
        <p:nvSpPr>
          <p:cNvPr id="19" name="TextBox 18"/>
          <p:cNvSpPr txBox="1"/>
          <p:nvPr/>
        </p:nvSpPr>
        <p:spPr>
          <a:xfrm rot="19554712">
            <a:off x="1252570" y="3946931"/>
            <a:ext cx="986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olidFill>
                  <a:srgbClr val="385D8A"/>
                </a:solidFill>
                <a:latin typeface="Constantia" panose="02030602050306030303" pitchFamily="18" charset="0"/>
              </a:rPr>
              <a:t>Z</a:t>
            </a:r>
            <a:r>
              <a:rPr lang="en-US" sz="1400" b="1" dirty="0" smtClean="0">
                <a:solidFill>
                  <a:srgbClr val="385D8A"/>
                </a:solidFill>
                <a:latin typeface="Constantia" panose="02030602050306030303" pitchFamily="18" charset="0"/>
              </a:rPr>
              <a:t>/</a:t>
            </a:r>
            <a:r>
              <a:rPr lang="en-US" sz="1400" b="1" i="1" dirty="0" smtClean="0">
                <a:solidFill>
                  <a:srgbClr val="385D8A"/>
                </a:solidFill>
                <a:latin typeface="Constantia" panose="02030602050306030303" pitchFamily="18" charset="0"/>
              </a:rPr>
              <a:t>n</a:t>
            </a:r>
            <a:r>
              <a:rPr lang="en-US" sz="1400" b="1" dirty="0" smtClean="0">
                <a:solidFill>
                  <a:srgbClr val="385D8A"/>
                </a:solidFill>
                <a:latin typeface="Constantia" panose="02030602050306030303" pitchFamily="18" charset="0"/>
              </a:rPr>
              <a:t> today</a:t>
            </a:r>
            <a:endParaRPr lang="en-GB" sz="1400" b="1" dirty="0">
              <a:solidFill>
                <a:srgbClr val="385D8A"/>
              </a:solidFill>
              <a:latin typeface="Constantia" panose="02030602050306030303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22452" y="3441627"/>
            <a:ext cx="11063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P</a:t>
            </a:r>
            <a:r>
              <a:rPr lang="en-US" sz="1100" b="1" baseline="-25000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old</a:t>
            </a:r>
            <a:r>
              <a:rPr lang="en-US" sz="11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= 1.05 MW</a:t>
            </a:r>
          </a:p>
          <a:p>
            <a:r>
              <a:rPr lang="en-US" sz="1100" b="1" dirty="0" err="1" smtClean="0">
                <a:solidFill>
                  <a:srgbClr val="FF0000"/>
                </a:solidFill>
                <a:latin typeface="Constantia" panose="02030602050306030303" pitchFamily="18" charset="0"/>
              </a:rPr>
              <a:t>P</a:t>
            </a:r>
            <a:r>
              <a:rPr lang="en-US" sz="1100" b="1" baseline="-25000" dirty="0" err="1" smtClean="0">
                <a:solidFill>
                  <a:srgbClr val="FF0000"/>
                </a:solidFill>
                <a:latin typeface="Constantia" panose="02030602050306030303" pitchFamily="18" charset="0"/>
              </a:rPr>
              <a:t>new</a:t>
            </a:r>
            <a:r>
              <a:rPr lang="en-US" sz="11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= 1.6 MW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68161" y="2246253"/>
            <a:ext cx="29434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nstantia" panose="02030602050306030303" pitchFamily="18" charset="0"/>
              </a:rPr>
              <a:t>RF voltage at transfer to LHC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06890" y="2246400"/>
            <a:ext cx="29434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nstantia" panose="02030602050306030303" pitchFamily="18" charset="0"/>
              </a:rPr>
              <a:t>RF voltage at transfer to LHC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2298051" y="3676010"/>
            <a:ext cx="124929" cy="12492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2584387" y="3484380"/>
            <a:ext cx="124929" cy="124929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3131879" y="3112396"/>
            <a:ext cx="124929" cy="12492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3431816" y="2913039"/>
            <a:ext cx="124929" cy="12492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3577073" y="2814301"/>
            <a:ext cx="124929" cy="12492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395536" y="934616"/>
                <a:ext cx="8353425" cy="838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marL="339725" indent="-339725">
                  <a:spcBef>
                    <a:spcPct val="20000"/>
                  </a:spcBef>
                  <a:buFontTx/>
                  <a:buChar char="•"/>
                </a:pPr>
                <a:r>
                  <a:rPr lang="en-US" b="1" dirty="0" smtClean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To keep longitudinal stability (Landau damping + potential well dist.)</a:t>
                </a:r>
              </a:p>
              <a:p>
                <a:pPr marL="796925" lvl="1" indent="-339725">
                  <a:spcBef>
                    <a:spcPct val="20000"/>
                  </a:spcBef>
                  <a:buFont typeface="Symbol" panose="05050102010706020507" pitchFamily="18" charset="2"/>
                  <a:buChar char="®"/>
                </a:pPr>
                <a:r>
                  <a:rPr lang="en-US" b="1" dirty="0" smtClean="0">
                    <a:solidFill>
                      <a:srgbClr val="385D8A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Longitudinal </a:t>
                </a:r>
                <a:r>
                  <a:rPr lang="en-US" b="1" dirty="0" err="1" smtClean="0">
                    <a:solidFill>
                      <a:srgbClr val="385D8A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emittance</a:t>
                </a:r>
                <a:r>
                  <a:rPr lang="en-US" b="1" dirty="0" smtClean="0">
                    <a:solidFill>
                      <a:srgbClr val="385D8A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 increases with intensity: </a:t>
                </a:r>
                <a:r>
                  <a:rPr lang="en-US" b="1" dirty="0" smtClean="0">
                    <a:solidFill>
                      <a:srgbClr val="385D8A"/>
                    </a:solidFill>
                    <a:latin typeface="Constantia" pitchFamily="18" charset="0"/>
                    <a:cs typeface="Times New Roman" pitchFamily="18" charset="0"/>
                    <a:sym typeface="Symbol"/>
                  </a:rPr>
                  <a:t>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1" i="1" smtClean="0">
                            <a:solidFill>
                              <a:srgbClr val="385D8A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385D8A"/>
                                </a:solidFill>
                                <a:latin typeface="Cambria Math"/>
                                <a:cs typeface="Times New Roman" pitchFamily="18" charset="0"/>
                                <a:sym typeface="Symbol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385D8A"/>
                                </a:solidFill>
                                <a:latin typeface="Cambria Math"/>
                                <a:cs typeface="Times New Roman" pitchFamily="18" charset="0"/>
                                <a:sym typeface="Symbol"/>
                              </a:rPr>
                              <m:t>𝑰</m:t>
                            </m:r>
                          </m:e>
                          <m:sub>
                            <m:r>
                              <a:rPr lang="en-US" b="1" i="0" smtClean="0">
                                <a:solidFill>
                                  <a:srgbClr val="385D8A"/>
                                </a:solidFill>
                                <a:latin typeface="Cambria Math"/>
                                <a:cs typeface="Times New Roman" pitchFamily="18" charset="0"/>
                                <a:sym typeface="Symbol"/>
                              </a:rPr>
                              <m:t>𝐑𝐅</m:t>
                            </m:r>
                          </m:sub>
                        </m:sSub>
                      </m:e>
                    </m:rad>
                  </m:oMath>
                </a14:m>
                <a:endParaRPr lang="en-US" b="1" dirty="0" smtClean="0">
                  <a:solidFill>
                    <a:srgbClr val="385D8A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endParaRPr>
              </a:p>
              <a:p>
                <a:pPr marL="796925" lvl="1" indent="-339725">
                  <a:spcBef>
                    <a:spcPct val="20000"/>
                  </a:spcBef>
                  <a:buFont typeface="Symbol" panose="05050102010706020507" pitchFamily="18" charset="2"/>
                  <a:buChar char="®"/>
                </a:pPr>
                <a:r>
                  <a:rPr lang="en-US" b="1" dirty="0" smtClean="0">
                    <a:solidFill>
                      <a:srgbClr val="385D8A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RF voltage requirement proportional to </a:t>
                </a:r>
                <a:r>
                  <a:rPr lang="en-US" b="1" i="1" dirty="0" smtClean="0">
                    <a:solidFill>
                      <a:srgbClr val="385D8A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I</a:t>
                </a:r>
                <a:r>
                  <a:rPr lang="en-US" b="1" baseline="-25000" dirty="0" smtClean="0">
                    <a:solidFill>
                      <a:srgbClr val="385D8A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RF</a:t>
                </a:r>
                <a:endParaRPr lang="en-US" b="1" dirty="0" smtClean="0">
                  <a:solidFill>
                    <a:srgbClr val="385D8A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endParaRPr>
              </a:p>
              <a:p>
                <a:pPr marL="796925" lvl="1" indent="-339725">
                  <a:spcBef>
                    <a:spcPct val="20000"/>
                  </a:spcBef>
                  <a:buFontTx/>
                  <a:buChar char="•"/>
                </a:pPr>
                <a:endParaRPr lang="en-GB" b="1" dirty="0" smtClean="0">
                  <a:solidFill>
                    <a:srgbClr val="4F81B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32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5536" y="934616"/>
                <a:ext cx="8353425" cy="838200"/>
              </a:xfrm>
              <a:prstGeom prst="rect">
                <a:avLst/>
              </a:prstGeom>
              <a:blipFill rotWithShape="1">
                <a:blip r:embed="rId5"/>
                <a:stretch>
                  <a:fillRect l="-657" t="-3623" b="-41304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6098640" y="2646064"/>
            <a:ext cx="2472076" cy="1266419"/>
            <a:chOff x="6098640" y="2646064"/>
            <a:chExt cx="2472076" cy="1266419"/>
          </a:xfrm>
        </p:grpSpPr>
        <p:sp>
          <p:nvSpPr>
            <p:cNvPr id="15" name="TextBox 14"/>
            <p:cNvSpPr txBox="1"/>
            <p:nvPr/>
          </p:nvSpPr>
          <p:spPr>
            <a:xfrm>
              <a:off x="6207768" y="3381106"/>
              <a:ext cx="1103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Constantia" panose="02030602050306030303" pitchFamily="18" charset="0"/>
                </a:rPr>
                <a:t>+0.51 · 10</a:t>
              </a:r>
              <a:r>
                <a:rPr lang="en-US" sz="1600" b="1" baseline="30000" dirty="0" smtClean="0">
                  <a:latin typeface="Constantia" panose="02030602050306030303" pitchFamily="18" charset="0"/>
                </a:rPr>
                <a:t>11</a:t>
              </a:r>
              <a:endParaRPr lang="en-GB" sz="1600" b="1" baseline="30000" dirty="0">
                <a:latin typeface="Constantia" panose="02030602050306030303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003507" y="3018159"/>
              <a:ext cx="11380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Constantia" panose="02030602050306030303" pitchFamily="18" charset="0"/>
                </a:rPr>
                <a:t>+0.29 · 10</a:t>
              </a:r>
              <a:r>
                <a:rPr lang="en-US" sz="1600" b="1" baseline="30000" dirty="0" smtClean="0">
                  <a:latin typeface="Constantia" panose="02030602050306030303" pitchFamily="18" charset="0"/>
                </a:rPr>
                <a:t>11</a:t>
              </a:r>
              <a:endParaRPr lang="en-GB" sz="1600" b="1" baseline="30000" dirty="0">
                <a:latin typeface="Constantia" panose="02030602050306030303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457911" y="2734816"/>
              <a:ext cx="11128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Constantia" panose="02030602050306030303" pitchFamily="18" charset="0"/>
                </a:rPr>
                <a:t>+0.18 · 10</a:t>
              </a:r>
              <a:r>
                <a:rPr lang="en-US" sz="1600" b="1" baseline="30000" dirty="0" smtClean="0">
                  <a:latin typeface="Constantia" panose="02030602050306030303" pitchFamily="18" charset="0"/>
                </a:rPr>
                <a:t>11</a:t>
              </a:r>
              <a:endParaRPr lang="en-GB" sz="1600" b="1" baseline="30000" dirty="0">
                <a:latin typeface="Constantia" panose="02030602050306030303" pitchFamily="18" charset="0"/>
              </a:endParaRPr>
            </a:p>
          </p:txBody>
        </p:sp>
        <p:sp>
          <p:nvSpPr>
            <p:cNvPr id="36" name="Down Arrow 35"/>
            <p:cNvSpPr/>
            <p:nvPr/>
          </p:nvSpPr>
          <p:spPr>
            <a:xfrm flipV="1">
              <a:off x="7736663" y="2646064"/>
              <a:ext cx="216024" cy="19121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Down Arrow 4"/>
            <p:cNvSpPr/>
            <p:nvPr/>
          </p:nvSpPr>
          <p:spPr>
            <a:xfrm flipV="1">
              <a:off x="6098640" y="3219697"/>
              <a:ext cx="216024" cy="69278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Down Arrow 34"/>
            <p:cNvSpPr/>
            <p:nvPr/>
          </p:nvSpPr>
          <p:spPr>
            <a:xfrm flipV="1">
              <a:off x="6903046" y="2814301"/>
              <a:ext cx="216024" cy="40539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3" name="TextBox 32"/>
          <p:cNvSpPr txBox="1"/>
          <p:nvPr/>
        </p:nvSpPr>
        <p:spPr>
          <a:xfrm rot="16200000">
            <a:off x="3799898" y="3849623"/>
            <a:ext cx="1205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385D8A"/>
                </a:solidFill>
                <a:latin typeface="Constantia" panose="02030602050306030303" pitchFamily="18" charset="0"/>
              </a:rPr>
              <a:t>Q20 optics</a:t>
            </a:r>
            <a:endParaRPr lang="en-GB" sz="1600" b="1" dirty="0">
              <a:solidFill>
                <a:srgbClr val="385D8A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59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Heiko\Presentations\2013-10_InjectorChainExoticOptionsRLIUP\BunchPattern8b4e_bcms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00" y="4006801"/>
            <a:ext cx="3585600" cy="675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Heiko\Presentations\2013-10_InjectorChainExoticOptionsRLIUP\BunchPattern8b4e_3split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00" y="3114000"/>
            <a:ext cx="3585600" cy="675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Heiko\Presentations\2013-10_InjectorChainExoticOptionsRLIUP\OptionsSPS\intensityLimitation0.57eVs8b4eImpedanceReductio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817" y="2420888"/>
            <a:ext cx="3751079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395288" y="228600"/>
            <a:ext cx="8353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8b+4e scheme in the SPS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86941" y="4036343"/>
            <a:ext cx="190148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>
                <a:latin typeface="Constantia" panose="02030602050306030303" pitchFamily="18" charset="0"/>
              </a:rPr>
              <a:t>LD: Loss of Landau damp.</a:t>
            </a:r>
          </a:p>
          <a:p>
            <a:r>
              <a:rPr lang="en-US" sz="1100" b="1" dirty="0" smtClean="0">
                <a:latin typeface="Constantia" panose="02030602050306030303" pitchFamily="18" charset="0"/>
              </a:rPr>
              <a:t>PWD: Potential well dist.</a:t>
            </a:r>
            <a:endParaRPr lang="en-GB" sz="1100" b="1" dirty="0"/>
          </a:p>
        </p:txBody>
      </p:sp>
      <p:sp>
        <p:nvSpPr>
          <p:cNvPr id="18" name="TextBox 17"/>
          <p:cNvSpPr txBox="1"/>
          <p:nvPr/>
        </p:nvSpPr>
        <p:spPr>
          <a:xfrm rot="531152">
            <a:off x="5211534" y="2896334"/>
            <a:ext cx="837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Symbol" panose="05050102010706020507" pitchFamily="18" charset="2"/>
              </a:rPr>
              <a:t>2</a:t>
            </a:r>
            <a:r>
              <a:rPr lang="en-US" sz="1400" b="1" dirty="0" smtClean="0">
                <a:solidFill>
                  <a:srgbClr val="0000FF"/>
                </a:solidFill>
                <a:latin typeface="Symbol" panose="05050102010706020507" pitchFamily="18" charset="2"/>
                <a:sym typeface="Symbol"/>
              </a:rPr>
              <a:t>4+25</a:t>
            </a:r>
            <a:endParaRPr lang="en-GB" sz="14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358958">
            <a:off x="5325892" y="2549712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4</a:t>
            </a:r>
            <a:r>
              <a:rPr lang="en-US" sz="1400" b="1" dirty="0" smtClean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</a:t>
            </a:r>
            <a:r>
              <a:rPr lang="en-US" sz="1400" b="1" dirty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3</a:t>
            </a:r>
            <a:r>
              <a:rPr lang="en-US" sz="1400" b="1" dirty="0" smtClean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+24</a:t>
            </a:r>
            <a:endParaRPr lang="en-GB" sz="14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853562">
            <a:off x="7422738" y="2800946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Symbol" panose="05050102010706020507" pitchFamily="18" charset="2"/>
                <a:sym typeface="Symbol"/>
              </a:rPr>
              <a:t>4</a:t>
            </a:r>
            <a:r>
              <a:rPr lang="en-US" sz="1400" b="1" dirty="0" smtClean="0">
                <a:latin typeface="Symbol" panose="05050102010706020507" pitchFamily="18" charset="2"/>
                <a:sym typeface="Symbol"/>
              </a:rPr>
              <a:t>3+4</a:t>
            </a:r>
            <a:r>
              <a:rPr lang="en-US" sz="1400" b="1" dirty="0">
                <a:latin typeface="Symbol" panose="05050102010706020507" pitchFamily="18" charset="2"/>
                <a:sym typeface="Symbol"/>
              </a:rPr>
              <a:t>2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31218" y="2431544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Symbol" panose="05050102010706020507" pitchFamily="18" charset="2"/>
                <a:sym typeface="Symbol"/>
              </a:rPr>
              <a:t>10</a:t>
            </a:r>
            <a:r>
              <a:rPr lang="en-US" sz="1400" b="1" dirty="0">
                <a:latin typeface="Symbol" panose="05050102010706020507" pitchFamily="18" charset="2"/>
                <a:sym typeface="Symbol"/>
              </a:rPr>
              <a:t>2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9151965">
            <a:off x="5128059" y="3633856"/>
            <a:ext cx="1710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Symbol" panose="05050102010706020507" pitchFamily="18" charset="2"/>
              </a:rPr>
              <a:t>t</a:t>
            </a:r>
            <a:r>
              <a:rPr lang="en-US" sz="1400" dirty="0" smtClean="0">
                <a:latin typeface="Constantia" panose="02030602050306030303" pitchFamily="18" charset="0"/>
              </a:rPr>
              <a:t> = </a:t>
            </a:r>
            <a:r>
              <a:rPr lang="en-US" sz="1400" dirty="0" err="1" smtClean="0">
                <a:latin typeface="Constantia" panose="02030602050306030303" pitchFamily="18" charset="0"/>
              </a:rPr>
              <a:t>const</a:t>
            </a:r>
            <a:r>
              <a:rPr lang="en-US" sz="1400" dirty="0" smtClean="0">
                <a:latin typeface="Constantia" panose="02030602050306030303" pitchFamily="18" charset="0"/>
              </a:rPr>
              <a:t>, LD+PWD</a:t>
            </a:r>
            <a:endParaRPr lang="en-GB" sz="1400" dirty="0">
              <a:latin typeface="Constantia" panose="02030602050306030303" pitchFamily="18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827088" y="934616"/>
            <a:ext cx="74898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ine density averaged over 0.3 </a:t>
            </a:r>
            <a:r>
              <a:rPr lang="en-US" b="1" dirty="0" err="1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m</a:t>
            </a:r>
            <a:r>
              <a:rPr lang="en-US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(≈</a:t>
            </a:r>
            <a:r>
              <a:rPr lang="en-US" b="1" dirty="0" err="1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t</a:t>
            </a:r>
            <a:r>
              <a:rPr lang="en-US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fill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/2) reduced by 2/3 at constant </a:t>
            </a:r>
            <a:r>
              <a:rPr lang="en-US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</a:t>
            </a:r>
            <a:r>
              <a:rPr lang="en-US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</a:t>
            </a:r>
            <a:endParaRPr lang="en-US" b="1" baseline="-25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96925" lvl="1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50% more intensity per bunch for the same beam loading </a:t>
            </a:r>
          </a:p>
          <a:p>
            <a:pPr marL="339725" indent="-339725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No benefit for single-bunch instability effects</a:t>
            </a:r>
            <a:endParaRPr lang="en-US" b="1" baseline="-25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96925" lvl="1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b="1" dirty="0" smtClean="0">
              <a:solidFill>
                <a:srgbClr val="4F81B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96925" lvl="1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b="1" dirty="0" smtClean="0">
              <a:solidFill>
                <a:srgbClr val="4F81B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GB" b="1" dirty="0" smtClean="0">
              <a:solidFill>
                <a:srgbClr val="4F81B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678002" y="5255096"/>
            <a:ext cx="79380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</a:t>
            </a:r>
            <a:r>
              <a:rPr lang="en-US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≈ </a:t>
            </a:r>
            <a:r>
              <a:rPr lang="en-US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· 10</a:t>
            </a:r>
            <a:r>
              <a:rPr lang="en-US" b="1" baseline="30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11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ppb reachable 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assuming SPS impedance reduction by 50%</a:t>
            </a:r>
          </a:p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First beam tests after LS1 possible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27087" y="2431544"/>
            <a:ext cx="35872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385D8A"/>
                </a:solidFill>
                <a:latin typeface="Constantia" panose="02030602050306030303" pitchFamily="18" charset="0"/>
              </a:rPr>
              <a:t>Bunch pattern from PS</a:t>
            </a:r>
            <a:endParaRPr lang="en-GB" sz="1600" b="1" dirty="0">
              <a:solidFill>
                <a:srgbClr val="385D8A"/>
              </a:solidFill>
              <a:latin typeface="Constantia" panose="02030602050306030303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55576" y="2420888"/>
            <a:ext cx="3687596" cy="2304256"/>
          </a:xfrm>
          <a:prstGeom prst="rect">
            <a:avLst/>
          </a:prstGeom>
          <a:noFill/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768685" y="2822292"/>
            <a:ext cx="36456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nstantia" panose="02030602050306030303" pitchFamily="18" charset="0"/>
              </a:rPr>
              <a:t>Triple splitting: </a:t>
            </a:r>
            <a:r>
              <a:rPr lang="en-US" sz="14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6</a:t>
            </a:r>
            <a:r>
              <a:rPr lang="en-US" sz="1400" b="1" dirty="0" smtClean="0">
                <a:solidFill>
                  <a:srgbClr val="C0504D"/>
                </a:solidFill>
                <a:latin typeface="Constantia" panose="02030602050306030303" pitchFamily="18" charset="0"/>
                <a:sym typeface="Symbol"/>
              </a:rPr>
              <a:t>(8b+4e)</a:t>
            </a:r>
            <a:endParaRPr lang="en-GB" sz="14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5576" y="3769295"/>
            <a:ext cx="36456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nstantia" panose="02030602050306030303" pitchFamily="18" charset="0"/>
              </a:rPr>
              <a:t>BCMS –like manipulation: </a:t>
            </a:r>
            <a:r>
              <a:rPr lang="en-US" sz="1400" b="1" dirty="0">
                <a:solidFill>
                  <a:srgbClr val="C0504D"/>
                </a:solidFill>
                <a:latin typeface="Constantia" panose="02030602050306030303" pitchFamily="18" charset="0"/>
              </a:rPr>
              <a:t>4</a:t>
            </a:r>
            <a:r>
              <a:rPr lang="en-US" sz="1400" b="1" dirty="0" smtClean="0">
                <a:solidFill>
                  <a:srgbClr val="C0504D"/>
                </a:solidFill>
                <a:latin typeface="Constantia" panose="02030602050306030303" pitchFamily="18" charset="0"/>
                <a:sym typeface="Symbol"/>
              </a:rPr>
              <a:t>(8b+4e)</a:t>
            </a:r>
            <a:endParaRPr lang="en-GB" sz="14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57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andscapeligh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5563" y="2060848"/>
            <a:ext cx="8373150" cy="33888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nstantia" pitchFamily="18" charset="0"/>
              </a:rPr>
              <a:t>LIU:</a:t>
            </a:r>
            <a:br>
              <a:rPr lang="en-US" dirty="0" smtClean="0">
                <a:solidFill>
                  <a:schemeClr val="bg1"/>
                </a:solidFill>
                <a:latin typeface="Constantia" pitchFamily="18" charset="0"/>
              </a:rPr>
            </a:br>
            <a:r>
              <a:rPr lang="en-US" dirty="0" smtClean="0">
                <a:solidFill>
                  <a:schemeClr val="bg1"/>
                </a:solidFill>
                <a:latin typeface="Constantia" pitchFamily="18" charset="0"/>
              </a:rPr>
              <a:t>Exploring </a:t>
            </a:r>
            <a:r>
              <a:rPr lang="en-US" dirty="0">
                <a:solidFill>
                  <a:schemeClr val="bg1"/>
                </a:solidFill>
                <a:latin typeface="Constantia" pitchFamily="18" charset="0"/>
              </a:rPr>
              <a:t>alternative ideas</a:t>
            </a:r>
            <a:endParaRPr lang="en-US" sz="2200" dirty="0">
              <a:latin typeface="Constantia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95288" y="4077072"/>
            <a:ext cx="8353425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bg1"/>
                </a:solidFill>
                <a:latin typeface="Constantia" pitchFamily="18" charset="0"/>
                <a:ea typeface="+mj-ea"/>
                <a:cs typeface="+mj-cs"/>
              </a:rPr>
              <a:t>H. Damerau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bg1"/>
              </a:solidFill>
              <a:latin typeface="Constantia" pitchFamily="18" charset="0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Constantia" pitchFamily="18" charset="0"/>
                <a:ea typeface="+mj-ea"/>
                <a:cs typeface="+mj-cs"/>
              </a:rPr>
              <a:t>Review </a:t>
            </a:r>
            <a:r>
              <a:rPr lang="en-US" sz="2200" b="1" dirty="0">
                <a:solidFill>
                  <a:schemeClr val="bg1"/>
                </a:solidFill>
                <a:latin typeface="Constantia" pitchFamily="18" charset="0"/>
                <a:ea typeface="+mj-ea"/>
                <a:cs typeface="+mj-cs"/>
              </a:rPr>
              <a:t>of LHC &amp; Injector Upgrade Plans Workshop (RLIUP)</a:t>
            </a:r>
            <a:endParaRPr lang="en-US" sz="2200" b="1" dirty="0" smtClean="0">
              <a:solidFill>
                <a:schemeClr val="bg1"/>
              </a:solidFill>
              <a:latin typeface="Constantia" pitchFamily="18" charset="0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endParaRPr kumimoji="0" lang="en-US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nstantia" pitchFamily="18" charset="0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  <a:ea typeface="+mj-ea"/>
                <a:cs typeface="+mj-cs"/>
              </a:rPr>
              <a:t>30 October 2013</a:t>
            </a:r>
            <a:endParaRPr kumimoji="0" lang="en-US" b="1" i="0" u="none" strike="noStrike" kern="120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532440" y="0"/>
            <a:ext cx="611560" cy="476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liu_ppt-0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233" y="326212"/>
            <a:ext cx="2480903" cy="129369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0"/>
            <a:ext cx="2339752" cy="1340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165304"/>
            <a:ext cx="5508104" cy="692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95288" y="5661248"/>
            <a:ext cx="835342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en-US" sz="800" b="1" dirty="0" smtClean="0">
              <a:latin typeface="Constantia" pitchFamily="18" charset="0"/>
            </a:endParaRPr>
          </a:p>
          <a:p>
            <a:pPr lvl="0" algn="ctr"/>
            <a:r>
              <a:rPr lang="en-US" sz="1500" b="1" dirty="0" smtClean="0">
                <a:solidFill>
                  <a:srgbClr val="385D8A"/>
                </a:solidFill>
                <a:latin typeface="Constantia" pitchFamily="18" charset="0"/>
              </a:rPr>
              <a:t>Acknowledgements: G. Arduini, T</a:t>
            </a:r>
            <a:r>
              <a:rPr lang="en-US" sz="1500" b="1" dirty="0" smtClean="0">
                <a:solidFill>
                  <a:srgbClr val="385D8A"/>
                </a:solidFill>
                <a:latin typeface="Constantia" pitchFamily="18" charset="0"/>
              </a:rPr>
              <a:t>. </a:t>
            </a:r>
            <a:r>
              <a:rPr lang="en-US" sz="1500" b="1" dirty="0" err="1" smtClean="0">
                <a:solidFill>
                  <a:srgbClr val="385D8A"/>
                </a:solidFill>
                <a:latin typeface="Constantia" pitchFamily="18" charset="0"/>
              </a:rPr>
              <a:t>Argyropoulos</a:t>
            </a:r>
            <a:r>
              <a:rPr lang="en-US" sz="1500" b="1" dirty="0" smtClean="0">
                <a:solidFill>
                  <a:srgbClr val="385D8A"/>
                </a:solidFill>
                <a:latin typeface="Constantia" pitchFamily="18" charset="0"/>
              </a:rPr>
              <a:t>, M. </a:t>
            </a:r>
            <a:r>
              <a:rPr lang="en-US" sz="1500" b="1" dirty="0" err="1" smtClean="0">
                <a:solidFill>
                  <a:srgbClr val="385D8A"/>
                </a:solidFill>
                <a:latin typeface="Constantia" pitchFamily="18" charset="0"/>
              </a:rPr>
              <a:t>Benedikt</a:t>
            </a:r>
            <a:r>
              <a:rPr lang="en-US" sz="1500" b="1" dirty="0" smtClean="0">
                <a:solidFill>
                  <a:srgbClr val="385D8A"/>
                </a:solidFill>
                <a:latin typeface="Constantia" pitchFamily="18" charset="0"/>
              </a:rPr>
              <a:t>, T. </a:t>
            </a:r>
            <a:r>
              <a:rPr lang="en-US" sz="1500" b="1" dirty="0" err="1" smtClean="0">
                <a:solidFill>
                  <a:srgbClr val="385D8A"/>
                </a:solidFill>
                <a:latin typeface="Constantia" pitchFamily="18" charset="0"/>
              </a:rPr>
              <a:t>Bohl</a:t>
            </a:r>
            <a:r>
              <a:rPr lang="en-US" sz="1500" b="1" dirty="0" smtClean="0">
                <a:solidFill>
                  <a:srgbClr val="385D8A"/>
                </a:solidFill>
                <a:latin typeface="Constantia" pitchFamily="18" charset="0"/>
              </a:rPr>
              <a:t>, C. </a:t>
            </a:r>
            <a:r>
              <a:rPr lang="en-US" sz="1500" b="1" dirty="0" err="1" smtClean="0">
                <a:solidFill>
                  <a:srgbClr val="385D8A"/>
                </a:solidFill>
                <a:latin typeface="Constantia" pitchFamily="18" charset="0"/>
              </a:rPr>
              <a:t>Carli</a:t>
            </a:r>
            <a:r>
              <a:rPr lang="en-US" sz="1500" b="1" dirty="0" smtClean="0">
                <a:solidFill>
                  <a:srgbClr val="385D8A"/>
                </a:solidFill>
                <a:latin typeface="Constantia" pitchFamily="18" charset="0"/>
              </a:rPr>
              <a:t>, S.</a:t>
            </a:r>
            <a:r>
              <a:rPr lang="en-US" sz="1500" b="1" dirty="0">
                <a:solidFill>
                  <a:srgbClr val="385D8A"/>
                </a:solidFill>
                <a:latin typeface="Constantia" pitchFamily="18" charset="0"/>
              </a:rPr>
              <a:t> </a:t>
            </a:r>
            <a:r>
              <a:rPr lang="en-US" sz="1500" b="1" dirty="0" smtClean="0">
                <a:solidFill>
                  <a:srgbClr val="385D8A"/>
                </a:solidFill>
                <a:latin typeface="Constantia" pitchFamily="18" charset="0"/>
              </a:rPr>
              <a:t>Gilardoni, B. Goddard, W. Herr, </a:t>
            </a:r>
            <a:r>
              <a:rPr lang="en-US" sz="1500" b="1" dirty="0" smtClean="0">
                <a:solidFill>
                  <a:srgbClr val="385D8A"/>
                </a:solidFill>
                <a:latin typeface="Constantia" pitchFamily="18" charset="0"/>
              </a:rPr>
              <a:t>W. </a:t>
            </a:r>
            <a:r>
              <a:rPr lang="en-US" sz="1500" b="1" dirty="0" err="1" smtClean="0">
                <a:solidFill>
                  <a:srgbClr val="385D8A"/>
                </a:solidFill>
                <a:latin typeface="Constantia" pitchFamily="18" charset="0"/>
              </a:rPr>
              <a:t>Höfle</a:t>
            </a:r>
            <a:r>
              <a:rPr lang="en-US" sz="1500" b="1" dirty="0" smtClean="0">
                <a:solidFill>
                  <a:srgbClr val="385D8A"/>
                </a:solidFill>
                <a:latin typeface="Constantia" pitchFamily="18" charset="0"/>
              </a:rPr>
              <a:t>, B</a:t>
            </a:r>
            <a:r>
              <a:rPr lang="en-US" sz="1500" b="1" dirty="0" smtClean="0">
                <a:solidFill>
                  <a:srgbClr val="385D8A"/>
                </a:solidFill>
                <a:latin typeface="Constantia" pitchFamily="18" charset="0"/>
              </a:rPr>
              <a:t>. </a:t>
            </a:r>
            <a:r>
              <a:rPr lang="en-US" sz="1500" b="1" dirty="0" err="1" smtClean="0">
                <a:solidFill>
                  <a:srgbClr val="385D8A"/>
                </a:solidFill>
                <a:latin typeface="Constantia" pitchFamily="18" charset="0"/>
              </a:rPr>
              <a:t>Mikulec</a:t>
            </a:r>
            <a:r>
              <a:rPr lang="en-US" sz="1500" b="1" dirty="0" smtClean="0">
                <a:solidFill>
                  <a:srgbClr val="385D8A"/>
                </a:solidFill>
                <a:latin typeface="Constantia" pitchFamily="18" charset="0"/>
              </a:rPr>
              <a:t>, E. </a:t>
            </a:r>
            <a:r>
              <a:rPr lang="en-US" sz="1500" b="1" dirty="0" err="1" smtClean="0">
                <a:solidFill>
                  <a:srgbClr val="385D8A"/>
                </a:solidFill>
                <a:latin typeface="Constantia" pitchFamily="18" charset="0"/>
              </a:rPr>
              <a:t>Montesinos</a:t>
            </a:r>
            <a:r>
              <a:rPr lang="en-US" sz="1500" b="1" dirty="0" smtClean="0">
                <a:solidFill>
                  <a:srgbClr val="385D8A"/>
                </a:solidFill>
                <a:latin typeface="Constantia" pitchFamily="18" charset="0"/>
              </a:rPr>
              <a:t>, G. </a:t>
            </a:r>
            <a:r>
              <a:rPr lang="en-US" sz="1500" b="1" dirty="0" err="1" smtClean="0">
                <a:solidFill>
                  <a:srgbClr val="385D8A"/>
                </a:solidFill>
                <a:latin typeface="Constantia" pitchFamily="18" charset="0"/>
              </a:rPr>
              <a:t>Rumolo</a:t>
            </a:r>
            <a:r>
              <a:rPr lang="en-US" sz="1500" b="1" dirty="0">
                <a:solidFill>
                  <a:srgbClr val="385D8A"/>
                </a:solidFill>
                <a:latin typeface="Constantia" pitchFamily="18" charset="0"/>
              </a:rPr>
              <a:t>,</a:t>
            </a:r>
            <a:r>
              <a:rPr lang="en-US" sz="1500" b="1" dirty="0" smtClean="0">
                <a:solidFill>
                  <a:srgbClr val="385D8A"/>
                </a:solidFill>
                <a:latin typeface="Constantia" pitchFamily="18" charset="0"/>
              </a:rPr>
              <a:t> L. </a:t>
            </a:r>
            <a:r>
              <a:rPr lang="en-US" sz="1500" b="1" dirty="0" err="1" smtClean="0">
                <a:solidFill>
                  <a:srgbClr val="385D8A"/>
                </a:solidFill>
                <a:latin typeface="Constantia" pitchFamily="18" charset="0"/>
              </a:rPr>
              <a:t>Sermeus</a:t>
            </a:r>
            <a:r>
              <a:rPr lang="en-US" sz="1500" b="1" dirty="0" smtClean="0">
                <a:solidFill>
                  <a:srgbClr val="385D8A"/>
                </a:solidFill>
                <a:latin typeface="Constantia" pitchFamily="18" charset="0"/>
              </a:rPr>
              <a:t>, H. </a:t>
            </a:r>
            <a:r>
              <a:rPr lang="en-US" sz="1500" b="1" dirty="0" err="1" smtClean="0">
                <a:solidFill>
                  <a:srgbClr val="385D8A"/>
                </a:solidFill>
                <a:latin typeface="Constantia" pitchFamily="18" charset="0"/>
              </a:rPr>
              <a:t>Timkó</a:t>
            </a:r>
            <a:r>
              <a:rPr lang="en-US" sz="1500" b="1" dirty="0" smtClean="0">
                <a:solidFill>
                  <a:srgbClr val="385D8A"/>
                </a:solidFill>
                <a:latin typeface="Constantia" pitchFamily="18" charset="0"/>
              </a:rPr>
              <a:t>, R. Tomas, R. Wasef and many others</a:t>
            </a:r>
            <a:endParaRPr lang="en-GB" sz="1500" dirty="0">
              <a:solidFill>
                <a:srgbClr val="385D8A"/>
              </a:solidFill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5445224"/>
            <a:ext cx="85867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500" b="1" dirty="0">
                <a:latin typeface="Constantia" pitchFamily="18" charset="0"/>
              </a:rPr>
              <a:t>C</a:t>
            </a:r>
            <a:r>
              <a:rPr lang="en-US" sz="1500" b="1" dirty="0" smtClean="0">
                <a:latin typeface="Constantia" pitchFamily="18" charset="0"/>
              </a:rPr>
              <a:t>ontributions from: H. </a:t>
            </a:r>
            <a:r>
              <a:rPr lang="en-US" sz="1500" b="1" dirty="0" err="1" smtClean="0">
                <a:latin typeface="Constantia" pitchFamily="18" charset="0"/>
              </a:rPr>
              <a:t>Bartosik</a:t>
            </a:r>
            <a:r>
              <a:rPr lang="en-US" sz="1500" b="1" dirty="0" smtClean="0">
                <a:latin typeface="Constantia" pitchFamily="18" charset="0"/>
              </a:rPr>
              <a:t>, R. Garoby</a:t>
            </a:r>
            <a:r>
              <a:rPr lang="en-US" sz="1500" b="1" dirty="0">
                <a:latin typeface="Constantia" pitchFamily="18" charset="0"/>
              </a:rPr>
              <a:t>, S. </a:t>
            </a:r>
            <a:r>
              <a:rPr lang="en-US" sz="1500" b="1" dirty="0" smtClean="0">
                <a:latin typeface="Constantia" pitchFamily="18" charset="0"/>
              </a:rPr>
              <a:t>Hancock</a:t>
            </a:r>
            <a:r>
              <a:rPr lang="en-US" sz="1500" b="1" dirty="0">
                <a:latin typeface="Constantia" pitchFamily="18" charset="0"/>
              </a:rPr>
              <a:t>, Y. </a:t>
            </a:r>
            <a:r>
              <a:rPr lang="en-US" sz="1500" b="1" dirty="0" err="1" smtClean="0">
                <a:latin typeface="Constantia" pitchFamily="18" charset="0"/>
              </a:rPr>
              <a:t>Papaphilippou</a:t>
            </a:r>
            <a:r>
              <a:rPr lang="en-US" sz="1500" b="1" dirty="0" smtClean="0">
                <a:latin typeface="Constantia" pitchFamily="18" charset="0"/>
              </a:rPr>
              <a:t>, E. </a:t>
            </a:r>
            <a:r>
              <a:rPr lang="en-US" sz="1500" b="1" dirty="0" err="1" smtClean="0">
                <a:latin typeface="Constantia" pitchFamily="18" charset="0"/>
              </a:rPr>
              <a:t>Shaposhnikova</a:t>
            </a:r>
            <a:endParaRPr lang="en-US" sz="1500" b="1" dirty="0" smtClean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60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Heiko\Presentations\2013-10_InjectorChainExoticOptionsRLIUP\OptionsSPS\intensityLimitation1.14eVs8.5MV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2421168"/>
            <a:ext cx="3788684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395288" y="228600"/>
            <a:ext cx="8353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200 MHz in LHC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21188223">
            <a:off x="1447081" y="4060059"/>
            <a:ext cx="1710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Symbol" panose="05050102010706020507" pitchFamily="18" charset="2"/>
              </a:rPr>
              <a:t>t</a:t>
            </a:r>
            <a:r>
              <a:rPr lang="en-US" sz="1400" dirty="0" smtClean="0">
                <a:latin typeface="Constantia" panose="02030602050306030303" pitchFamily="18" charset="0"/>
              </a:rPr>
              <a:t> = </a:t>
            </a:r>
            <a:r>
              <a:rPr lang="en-US" sz="1400" dirty="0" err="1" smtClean="0">
                <a:latin typeface="Constantia" panose="02030602050306030303" pitchFamily="18" charset="0"/>
              </a:rPr>
              <a:t>const</a:t>
            </a:r>
            <a:r>
              <a:rPr lang="en-US" sz="1400" dirty="0" smtClean="0">
                <a:latin typeface="Constantia" panose="02030602050306030303" pitchFamily="18" charset="0"/>
              </a:rPr>
              <a:t>, LD+PWD</a:t>
            </a:r>
            <a:endParaRPr lang="en-GB" sz="1400" dirty="0">
              <a:latin typeface="Constantia" panose="0203060205030603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3331620"/>
            <a:ext cx="1571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Constantia" panose="02030602050306030303" pitchFamily="18" charset="0"/>
              </a:rPr>
              <a:t>V</a:t>
            </a:r>
            <a:r>
              <a:rPr lang="en-US" sz="1400" baseline="-25000" dirty="0" smtClean="0">
                <a:latin typeface="Constantia" panose="02030602050306030303" pitchFamily="18" charset="0"/>
              </a:rPr>
              <a:t>RF</a:t>
            </a:r>
            <a:r>
              <a:rPr lang="en-US" sz="1400" dirty="0" smtClean="0">
                <a:latin typeface="Constantia" panose="02030602050306030303" pitchFamily="18" charset="0"/>
              </a:rPr>
              <a:t> for 3 MV at 200 MHz in LHC</a:t>
            </a:r>
            <a:endParaRPr lang="en-GB" sz="1400" baseline="-25000" dirty="0">
              <a:latin typeface="Constantia" panose="020306020503060303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531152">
            <a:off x="1013971" y="2897557"/>
            <a:ext cx="837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Symbol" panose="05050102010706020507" pitchFamily="18" charset="2"/>
              </a:rPr>
              <a:t>2</a:t>
            </a:r>
            <a:r>
              <a:rPr lang="en-US" sz="1400" b="1" dirty="0" smtClean="0">
                <a:solidFill>
                  <a:srgbClr val="0000FF"/>
                </a:solidFill>
                <a:latin typeface="Symbol" panose="05050102010706020507" pitchFamily="18" charset="2"/>
                <a:sym typeface="Symbol"/>
              </a:rPr>
              <a:t>4+25</a:t>
            </a:r>
            <a:endParaRPr lang="en-GB" sz="14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358958">
            <a:off x="1128329" y="2550935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4</a:t>
            </a:r>
            <a:r>
              <a:rPr lang="en-US" sz="1400" b="1" dirty="0" smtClean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</a:t>
            </a:r>
            <a:r>
              <a:rPr lang="en-US" sz="1400" b="1" dirty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3</a:t>
            </a:r>
            <a:r>
              <a:rPr lang="en-US" sz="1400" b="1" dirty="0" smtClean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+24</a:t>
            </a:r>
            <a:endParaRPr lang="en-GB" sz="14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147856">
            <a:off x="3337018" y="2881351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Symbol" panose="05050102010706020507" pitchFamily="18" charset="2"/>
                <a:sym typeface="Symbol"/>
              </a:rPr>
              <a:t>4</a:t>
            </a:r>
            <a:r>
              <a:rPr lang="en-US" sz="1400" b="1" dirty="0" smtClean="0">
                <a:latin typeface="Symbol" panose="05050102010706020507" pitchFamily="18" charset="2"/>
                <a:sym typeface="Symbol"/>
              </a:rPr>
              <a:t>3+4</a:t>
            </a:r>
            <a:r>
              <a:rPr lang="en-US" sz="1400" b="1" dirty="0">
                <a:latin typeface="Symbol" panose="05050102010706020507" pitchFamily="18" charset="2"/>
                <a:sym typeface="Symbol"/>
              </a:rPr>
              <a:t>2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4592" y="2432767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Symbol" panose="05050102010706020507" pitchFamily="18" charset="2"/>
                <a:sym typeface="Symbol"/>
              </a:rPr>
              <a:t>10</a:t>
            </a:r>
            <a:r>
              <a:rPr lang="en-US" sz="1400" b="1" dirty="0">
                <a:latin typeface="Symbol" panose="05050102010706020507" pitchFamily="18" charset="2"/>
                <a:sym typeface="Symbol"/>
              </a:rPr>
              <a:t>2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pic>
        <p:nvPicPr>
          <p:cNvPr id="7170" name="Picture 2" descr="C:\Heiko\Presentations\2013-10_InjectorChainExoticOptionsRLIUP\OptionsSPS\intensityLimitation1.14eVsWith8b4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344" y="2412742"/>
            <a:ext cx="375108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 rot="21103240">
            <a:off x="5099726" y="4082965"/>
            <a:ext cx="1710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Symbol" panose="05050102010706020507" pitchFamily="18" charset="2"/>
              </a:rPr>
              <a:t>t</a:t>
            </a:r>
            <a:r>
              <a:rPr lang="en-US" sz="1400" dirty="0" smtClean="0">
                <a:latin typeface="Constantia" panose="02030602050306030303" pitchFamily="18" charset="0"/>
              </a:rPr>
              <a:t> = </a:t>
            </a:r>
            <a:r>
              <a:rPr lang="en-US" sz="1400" dirty="0" err="1" smtClean="0">
                <a:latin typeface="Constantia" panose="02030602050306030303" pitchFamily="18" charset="0"/>
              </a:rPr>
              <a:t>const</a:t>
            </a:r>
            <a:r>
              <a:rPr lang="en-US" sz="1400" dirty="0" smtClean="0">
                <a:latin typeface="Constantia" panose="02030602050306030303" pitchFamily="18" charset="0"/>
              </a:rPr>
              <a:t>, LD+PWD</a:t>
            </a:r>
            <a:endParaRPr lang="en-GB" sz="1400" dirty="0">
              <a:latin typeface="Constantia" panose="02030602050306030303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04645" y="3335149"/>
            <a:ext cx="1571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Constantia" panose="02030602050306030303" pitchFamily="18" charset="0"/>
              </a:rPr>
              <a:t>V</a:t>
            </a:r>
            <a:r>
              <a:rPr lang="en-US" sz="1400" baseline="-25000" dirty="0" smtClean="0">
                <a:latin typeface="Constantia" panose="02030602050306030303" pitchFamily="18" charset="0"/>
              </a:rPr>
              <a:t>RF</a:t>
            </a:r>
            <a:r>
              <a:rPr lang="en-US" sz="1400" dirty="0" smtClean="0">
                <a:latin typeface="Constantia" panose="02030602050306030303" pitchFamily="18" charset="0"/>
              </a:rPr>
              <a:t> for 3 MV at 200 MHz in LHC</a:t>
            </a:r>
            <a:endParaRPr lang="en-GB" sz="1400" baseline="-25000" dirty="0">
              <a:latin typeface="Constantia" panose="02030602050306030303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531152">
            <a:off x="5470109" y="2932699"/>
            <a:ext cx="837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Symbol" panose="05050102010706020507" pitchFamily="18" charset="2"/>
              </a:rPr>
              <a:t>2</a:t>
            </a:r>
            <a:r>
              <a:rPr lang="en-US" sz="1400" b="1" dirty="0" smtClean="0">
                <a:solidFill>
                  <a:srgbClr val="0000FF"/>
                </a:solidFill>
                <a:latin typeface="Symbol" panose="05050102010706020507" pitchFamily="18" charset="2"/>
                <a:sym typeface="Symbol"/>
              </a:rPr>
              <a:t>4+25</a:t>
            </a:r>
            <a:endParaRPr lang="en-GB" sz="14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358958">
            <a:off x="5584467" y="2586077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4</a:t>
            </a:r>
            <a:r>
              <a:rPr lang="en-US" sz="1400" b="1" dirty="0" smtClean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</a:t>
            </a:r>
            <a:r>
              <a:rPr lang="en-US" sz="1400" b="1" dirty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3</a:t>
            </a:r>
            <a:r>
              <a:rPr lang="en-US" sz="1400" b="1" dirty="0" smtClean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+24</a:t>
            </a:r>
            <a:endParaRPr lang="en-GB" sz="14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900425">
            <a:off x="7494986" y="2787286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Symbol" panose="05050102010706020507" pitchFamily="18" charset="2"/>
                <a:sym typeface="Symbol"/>
              </a:rPr>
              <a:t>4</a:t>
            </a:r>
            <a:r>
              <a:rPr lang="en-US" sz="1400" b="1" dirty="0" smtClean="0">
                <a:latin typeface="Symbol" panose="05050102010706020507" pitchFamily="18" charset="2"/>
                <a:sym typeface="Symbol"/>
              </a:rPr>
              <a:t>3+4</a:t>
            </a:r>
            <a:r>
              <a:rPr lang="en-US" sz="1400" b="1" dirty="0">
                <a:latin typeface="Symbol" panose="05050102010706020507" pitchFamily="18" charset="2"/>
                <a:sym typeface="Symbol"/>
              </a:rPr>
              <a:t>2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30547" y="2428153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Symbol" panose="05050102010706020507" pitchFamily="18" charset="2"/>
                <a:sym typeface="Symbol"/>
              </a:rPr>
              <a:t>10</a:t>
            </a:r>
            <a:r>
              <a:rPr lang="en-US" sz="1400" b="1" dirty="0">
                <a:latin typeface="Symbol" panose="05050102010706020507" pitchFamily="18" charset="2"/>
                <a:sym typeface="Symbol"/>
              </a:rPr>
              <a:t>2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827088" y="934616"/>
            <a:ext cx="756133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Injecting with 200 MHz RF in LHC relaxes </a:t>
            </a:r>
            <a:r>
              <a:rPr lang="en-US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emittance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constraint:</a:t>
            </a:r>
            <a:endParaRPr lang="en-US" b="1" dirty="0">
              <a:solidFill>
                <a:srgbClr val="4F81B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96925" lvl="1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>
                <a:solidFill>
                  <a:srgbClr val="385D8A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e</a:t>
            </a:r>
            <a:r>
              <a:rPr lang="en-US" b="1" baseline="-25000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1.0…1.5 </a:t>
            </a:r>
            <a:r>
              <a:rPr lang="en-US" b="1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eVs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depending on whether transfer to 400 MHz RF</a:t>
            </a:r>
          </a:p>
          <a:p>
            <a:pPr marL="796925" lvl="1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 single-bunch stability issues at SPS flat-bottom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27087" y="2094213"/>
            <a:ext cx="35872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Symbol" panose="05050102010706020507" pitchFamily="18" charset="2"/>
              </a:rPr>
              <a:t>e</a:t>
            </a:r>
            <a:r>
              <a:rPr lang="en-US" sz="1600" b="1" baseline="-25000" dirty="0" smtClean="0">
                <a:latin typeface="Constantia" panose="02030602050306030303" pitchFamily="18" charset="0"/>
              </a:rPr>
              <a:t>l</a:t>
            </a:r>
            <a:r>
              <a:rPr lang="en-US" sz="1600" b="1" dirty="0" smtClean="0">
                <a:latin typeface="Constantia" panose="02030602050306030303" pitchFamily="18" charset="0"/>
              </a:rPr>
              <a:t> ~ 1 </a:t>
            </a:r>
            <a:r>
              <a:rPr lang="en-US" sz="1600" b="1" dirty="0" err="1" smtClean="0">
                <a:latin typeface="Constantia" panose="02030602050306030303" pitchFamily="18" charset="0"/>
              </a:rPr>
              <a:t>eVs</a:t>
            </a:r>
            <a:r>
              <a:rPr lang="en-US" sz="1600" b="1" dirty="0" smtClean="0">
                <a:latin typeface="Constantia" panose="02030602050306030303" pitchFamily="18" charset="0"/>
              </a:rPr>
              <a:t> at SPS </a:t>
            </a:r>
            <a:r>
              <a:rPr lang="en-US" sz="1600" b="1" dirty="0" smtClean="0">
                <a:latin typeface="Constantia" panose="02030602050306030303" pitchFamily="18" charset="0"/>
                <a:sym typeface="Symbol"/>
              </a:rPr>
              <a:t> LHC transfer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16017" y="2088040"/>
            <a:ext cx="3816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onstantia" panose="02030602050306030303" pitchFamily="18" charset="0"/>
              </a:rPr>
              <a:t>Combined with 8b+4e scheme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611560" y="5085184"/>
            <a:ext cx="7921625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Larger </a:t>
            </a:r>
            <a:r>
              <a:rPr lang="en-US" b="1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e</a:t>
            </a:r>
            <a:r>
              <a:rPr lang="en-US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in SPS associated with 200 MHz LHC helps on SPS flat-top</a:t>
            </a:r>
          </a:p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ctr">
              <a:spcBef>
                <a:spcPct val="20000"/>
              </a:spcBef>
            </a:pP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Power limitations for longitudinal </a:t>
            </a:r>
            <a:r>
              <a:rPr lang="en-US" b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emittance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during acceleration?</a:t>
            </a:r>
            <a:endParaRPr lang="en-US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1046345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Heiko\Presentations\2013-10_InjectorChainExoticOptionsRLIUP\OptionsSPS\rfVoltagePowerCavityLengthAcceleration4x3+2x4_2.3E1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0" t="18542" r="6873"/>
          <a:stretch/>
        </p:blipFill>
        <p:spPr bwMode="auto">
          <a:xfrm>
            <a:off x="3471863" y="1988923"/>
            <a:ext cx="2345530" cy="2609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611560" y="4797152"/>
            <a:ext cx="7921625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 defTabSz="566738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Symbol"/>
              </a:rPr>
              <a:t>25 ns 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acceleration limit	 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 4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Symbol"/>
              </a:rPr>
              <a:t>3+24 cavities 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  		2.3 · 10</a:t>
            </a:r>
            <a:r>
              <a:rPr lang="en-US" b="1" baseline="30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11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 ppb</a:t>
            </a:r>
          </a:p>
          <a:p>
            <a:pPr marL="339725" indent="-339725" defTabSz="566738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Symbol"/>
              </a:rPr>
              <a:t>Limit 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with 8b+4e 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Symbol"/>
              </a:rPr>
              <a:t>scheme (density in PS)	</a:t>
            </a:r>
            <a:r>
              <a:rPr lang="en-US" b="1" dirty="0">
                <a:latin typeface="Constantia" pitchFamily="18" charset="0"/>
                <a:cs typeface="Times New Roman" pitchFamily="18" charset="0"/>
                <a:sym typeface="Symbol"/>
              </a:rPr>
              <a:t> 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Symbol"/>
              </a:rPr>
              <a:t>  </a:t>
            </a:r>
            <a:r>
              <a:rPr lang="en-US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		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3.0 · 10</a:t>
            </a:r>
            <a:r>
              <a:rPr lang="en-US" b="1" baseline="30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11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 ppb</a:t>
            </a:r>
          </a:p>
        </p:txBody>
      </p:sp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705881" y="228600"/>
            <a:ext cx="8064896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Power Requirements during Acceleration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1026" name="Picture 2" descr="C:\Heiko\Presentations\2013-10_InjectorChainExoticOptionsRLIUP\OptionsSPS\rfVoltagePowerCavityLengthAcceleration4x2+4x3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3" t="18531" r="581"/>
          <a:stretch/>
        </p:blipFill>
        <p:spPr bwMode="auto">
          <a:xfrm>
            <a:off x="6084168" y="1988923"/>
            <a:ext cx="2520280" cy="25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Heiko\Presentations\2013-10_InjectorChainExoticOptionsRLIUP\OptionsSPS\rfVoltagePowerCavityLengthAcceleration2x4+2x5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31" r="6888"/>
          <a:stretch/>
        </p:blipFill>
        <p:spPr bwMode="auto">
          <a:xfrm>
            <a:off x="539552" y="1988923"/>
            <a:ext cx="2568962" cy="259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187450" y="1484784"/>
            <a:ext cx="17476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onstantia" panose="02030602050306030303" pitchFamily="18" charset="0"/>
              </a:rPr>
              <a:t>Present configuration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81539" y="2061031"/>
            <a:ext cx="17332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 smtClean="0">
                <a:latin typeface="Constantia" panose="02030602050306030303" pitchFamily="18" charset="0"/>
              </a:rPr>
              <a:t>N</a:t>
            </a:r>
            <a:r>
              <a:rPr lang="en-US" sz="1600" b="1" baseline="-25000" dirty="0" err="1" smtClean="0">
                <a:latin typeface="Constantia" panose="02030602050306030303" pitchFamily="18" charset="0"/>
              </a:rPr>
              <a:t>b</a:t>
            </a:r>
            <a:r>
              <a:rPr lang="en-US" sz="1600" b="1" dirty="0" smtClean="0">
                <a:latin typeface="Constantia" panose="02030602050306030303" pitchFamily="18" charset="0"/>
              </a:rPr>
              <a:t> = 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1.2 · 10</a:t>
            </a:r>
            <a:r>
              <a:rPr lang="en-US" sz="1600" b="1" baseline="30000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11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ppb</a:t>
            </a:r>
            <a:endParaRPr lang="en-GB" sz="16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82217" y="2061031"/>
            <a:ext cx="17508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 smtClean="0">
                <a:latin typeface="Constantia" panose="02030602050306030303" pitchFamily="18" charset="0"/>
              </a:rPr>
              <a:t>N</a:t>
            </a:r>
            <a:r>
              <a:rPr lang="en-US" sz="1600" b="1" baseline="-25000" dirty="0" err="1" smtClean="0">
                <a:latin typeface="Constantia" panose="02030602050306030303" pitchFamily="18" charset="0"/>
              </a:rPr>
              <a:t>b</a:t>
            </a:r>
            <a:r>
              <a:rPr lang="en-US" sz="1600" b="1" dirty="0" smtClean="0">
                <a:latin typeface="Constantia" panose="02030602050306030303" pitchFamily="18" charset="0"/>
              </a:rPr>
              <a:t> = 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2.3 · 10</a:t>
            </a:r>
            <a:r>
              <a:rPr lang="en-US" sz="1600" b="1" baseline="30000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11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ppb</a:t>
            </a:r>
            <a:endParaRPr lang="en-GB" sz="16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16696" y="2061031"/>
            <a:ext cx="17508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 smtClean="0">
                <a:latin typeface="Constantia" panose="02030602050306030303" pitchFamily="18" charset="0"/>
              </a:rPr>
              <a:t>N</a:t>
            </a:r>
            <a:r>
              <a:rPr lang="en-US" sz="1600" b="1" baseline="-25000" dirty="0" err="1" smtClean="0">
                <a:latin typeface="Constantia" panose="02030602050306030303" pitchFamily="18" charset="0"/>
              </a:rPr>
              <a:t>b</a:t>
            </a:r>
            <a:r>
              <a:rPr lang="en-US" sz="1600" b="1" dirty="0" smtClean="0">
                <a:latin typeface="Constantia" panose="02030602050306030303" pitchFamily="18" charset="0"/>
              </a:rPr>
              <a:t> = 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3.2 · 10</a:t>
            </a:r>
            <a:r>
              <a:rPr lang="en-US" sz="1600" b="1" baseline="30000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11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ppb</a:t>
            </a:r>
            <a:endParaRPr lang="en-GB" sz="16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72692" y="1484967"/>
            <a:ext cx="2135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4</a:t>
            </a:r>
            <a:r>
              <a:rPr lang="en-US" sz="16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</a:t>
            </a:r>
            <a:r>
              <a:rPr lang="en-US" sz="1600" b="1" dirty="0">
                <a:solidFill>
                  <a:srgbClr val="FF0000"/>
                </a:solidFill>
                <a:latin typeface="Constantia" panose="02030602050306030303" pitchFamily="18" charset="0"/>
              </a:rPr>
              <a:t>3+2</a:t>
            </a:r>
            <a:r>
              <a:rPr lang="en-US" sz="1600" b="1" dirty="0">
                <a:solidFill>
                  <a:srgbClr val="FF0000"/>
                </a:solidFill>
                <a:latin typeface="Symbol" panose="05050102010706020507" pitchFamily="18" charset="2"/>
              </a:rPr>
              <a:t></a:t>
            </a:r>
            <a:r>
              <a:rPr lang="en-US" sz="16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4 cavities </a:t>
            </a:r>
            <a:r>
              <a:rPr lang="en-US" sz="1600" b="1" dirty="0" smtClean="0">
                <a:latin typeface="Constantia" panose="02030602050306030303" pitchFamily="18" charset="0"/>
              </a:rPr>
              <a:t>(baseline upgrade)</a:t>
            </a:r>
            <a:endParaRPr lang="en-US" sz="1600" b="1" dirty="0">
              <a:latin typeface="Constantia" panose="02030602050306030303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16697" y="1484967"/>
            <a:ext cx="2071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4</a:t>
            </a:r>
            <a:r>
              <a:rPr lang="en-US" sz="16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</a:t>
            </a:r>
            <a:r>
              <a:rPr lang="en-US" sz="16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3+4</a:t>
            </a:r>
            <a:r>
              <a:rPr lang="en-US" sz="16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</a:t>
            </a:r>
            <a:r>
              <a:rPr lang="en-US" sz="1600" b="1" dirty="0">
                <a:solidFill>
                  <a:srgbClr val="FF0000"/>
                </a:solidFill>
                <a:latin typeface="Constantia" panose="02030602050306030303" pitchFamily="18" charset="0"/>
              </a:rPr>
              <a:t>2</a:t>
            </a:r>
            <a:r>
              <a:rPr lang="en-US" sz="16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cavities </a:t>
            </a:r>
            <a:r>
              <a:rPr lang="en-US" sz="1600" b="1" dirty="0" smtClean="0">
                <a:latin typeface="Constantia" panose="02030602050306030303" pitchFamily="18" charset="0"/>
              </a:rPr>
              <a:t>(extended upgrade)</a:t>
            </a:r>
            <a:endParaRPr lang="en-US" sz="1600" b="1" dirty="0">
              <a:latin typeface="Constantia" panose="02030602050306030303" pitchFamily="18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95536" y="934616"/>
            <a:ext cx="844017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Small </a:t>
            </a:r>
            <a:r>
              <a:rPr lang="en-US" b="1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e</a:t>
            </a:r>
            <a:r>
              <a:rPr lang="en-US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imposed during first part of acceleration (present magnetic </a:t>
            </a:r>
            <a:r>
              <a:rPr lang="en-US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ycle)</a:t>
            </a:r>
            <a:endParaRPr lang="en-GB" b="1" dirty="0" smtClean="0">
              <a:solidFill>
                <a:srgbClr val="4F81B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8313" y="5589240"/>
            <a:ext cx="8207375" cy="537119"/>
            <a:chOff x="468313" y="5589240"/>
            <a:chExt cx="8207375" cy="537119"/>
          </a:xfrm>
        </p:grpSpPr>
        <p:sp>
          <p:nvSpPr>
            <p:cNvPr id="14" name="Rectangle 13"/>
            <p:cNvSpPr/>
            <p:nvPr/>
          </p:nvSpPr>
          <p:spPr>
            <a:xfrm>
              <a:off x="468313" y="5589240"/>
              <a:ext cx="8207375" cy="5371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519807" y="5681126"/>
              <a:ext cx="8107501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39725" indent="-339725" algn="ctr" defTabSz="566738">
                <a:spcBef>
                  <a:spcPct val="20000"/>
                </a:spcBef>
                <a:buFont typeface="Symbol" panose="05050102010706020507" pitchFamily="18" charset="2"/>
                <a:buChar char="®"/>
              </a:pPr>
              <a:r>
                <a:rPr lang="en-US" b="1" dirty="0" smtClean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Symbol"/>
                </a:rPr>
                <a:t>200 MHz in LHC or 8b+4e scheme only beneficial with SPS RF upgrade</a:t>
              </a:r>
              <a:endParaRPr lang="en-US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395536" y="2708920"/>
            <a:ext cx="360040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 rot="16200000">
            <a:off x="279998" y="3457477"/>
            <a:ext cx="787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3F3D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400" dirty="0" smtClean="0">
                <a:solidFill>
                  <a:srgbClr val="3F3D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[MW]</a:t>
            </a:r>
            <a:endParaRPr lang="en-GB" sz="1400" dirty="0">
              <a:solidFill>
                <a:srgbClr val="3F3D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2967154" y="3457477"/>
            <a:ext cx="787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3F3D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400" dirty="0" smtClean="0">
                <a:solidFill>
                  <a:srgbClr val="3F3D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[MW]</a:t>
            </a:r>
            <a:endParaRPr lang="en-GB" sz="1400" dirty="0">
              <a:solidFill>
                <a:srgbClr val="3F3D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5600970" y="3456000"/>
            <a:ext cx="787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3F3D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400" dirty="0" smtClean="0">
                <a:solidFill>
                  <a:srgbClr val="3F3D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[MW]</a:t>
            </a:r>
            <a:endParaRPr lang="en-GB" sz="1400" dirty="0">
              <a:solidFill>
                <a:srgbClr val="3F3D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2759694" y="2323283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400" i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en-US" sz="1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eVs</a:t>
            </a:r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GB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403665" y="2670570"/>
            <a:ext cx="432047" cy="830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5437311" y="2322000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400" i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en-US" sz="1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eVs</a:t>
            </a:r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GB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8067699" y="2322000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400" i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en-US" sz="1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eVs</a:t>
            </a:r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GB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8603" y="3533974"/>
            <a:ext cx="1747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A</a:t>
            </a:r>
            <a:r>
              <a:rPr lang="en-US" sz="1400" b="1" baseline="-250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B</a:t>
            </a:r>
            <a:r>
              <a:rPr lang="en-US" sz="14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required could be even higher</a:t>
            </a:r>
            <a:endParaRPr lang="en-GB" sz="14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20952334">
            <a:off x="5755570" y="5026266"/>
            <a:ext cx="1153008" cy="33855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estimated</a:t>
            </a:r>
            <a:endParaRPr lang="en-GB" sz="1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4772021" y="3217668"/>
            <a:ext cx="252028" cy="395176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88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Overview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95287" y="1098376"/>
            <a:ext cx="83534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Introduction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endParaRPr lang="en-GB" sz="6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Alternative schemes in the Pre-injectors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Manipulation schemes in the PS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Additional improvements</a:t>
            </a:r>
            <a:endParaRPr lang="en-GB" sz="24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  <a:cs typeface="Times New Roman" pitchFamily="18" charset="0"/>
              </a:rPr>
              <a:t>Special cases for limited upgrades</a:t>
            </a:r>
            <a:endParaRPr lang="en-GB" sz="2400" b="1" dirty="0">
              <a:solidFill>
                <a:schemeClr val="bg1">
                  <a:lumMod val="85000"/>
                </a:schemeClr>
              </a:solidFill>
              <a:latin typeface="Constantia" pitchFamily="18" charset="0"/>
              <a:cs typeface="Times New Roman" pitchFamily="18" charset="0"/>
            </a:endParaRPr>
          </a:p>
          <a:p>
            <a:pPr marL="742950" lvl="1" indent="-285750" algn="l">
              <a:spcBef>
                <a:spcPct val="20000"/>
              </a:spcBef>
            </a:pPr>
            <a:endParaRPr lang="en-GB" sz="600" b="1" dirty="0" smtClean="0">
              <a:latin typeface="Constantia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latin typeface="Constantia" pitchFamily="18" charset="0"/>
              </a:rPr>
              <a:t>Alternative schemes in the SPS</a:t>
            </a:r>
            <a:endParaRPr lang="en-GB" sz="2800" b="1" dirty="0"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RF power considerations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latin typeface="Constantia" pitchFamily="18" charset="0"/>
              </a:rPr>
              <a:t>Transverse improvements</a:t>
            </a:r>
            <a:endParaRPr lang="en-GB" sz="2400" b="1" dirty="0" smtClean="0"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endParaRPr lang="en-GB" sz="600" b="1" dirty="0">
              <a:latin typeface="Constantia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Summary</a:t>
            </a:r>
            <a:endParaRPr lang="en-GB" sz="28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9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395288" y="228600"/>
            <a:ext cx="849719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Reducing space charge in the SPS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95039" y="908720"/>
            <a:ext cx="83534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14375" lvl="1" indent="-352425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Increase extraction energy from PS</a:t>
            </a: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Transfer LHC-type beams at 28 </a:t>
            </a:r>
            <a:r>
              <a:rPr lang="en-US" sz="1600" b="1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GeV</a:t>
            </a: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instead of 26 </a:t>
            </a:r>
            <a:r>
              <a:rPr lang="en-US" sz="1600" b="1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GeV</a:t>
            </a:r>
            <a:endParaRPr lang="en-US" sz="16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Immediate space charge tune shift reduction by 15%</a:t>
            </a: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Combinable with any scheme at SPS space charge limit</a:t>
            </a: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6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6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6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6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6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6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6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6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6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6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6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6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8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257175" indent="-352425" algn="ctr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Less possibilities and margin than in PS</a:t>
            </a:r>
            <a:endParaRPr lang="en-US" sz="20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6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6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14375" lvl="1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6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>
              <a:spcBef>
                <a:spcPct val="20000"/>
              </a:spcBef>
            </a:pPr>
            <a:endParaRPr lang="en-US" b="1" dirty="0" smtClean="0">
              <a:latin typeface="Constantia" pitchFamily="18" charset="0"/>
              <a:cs typeface="Times New Roman" pitchFamily="18" charset="0"/>
              <a:sym typeface="Symbol"/>
            </a:endParaRPr>
          </a:p>
        </p:txBody>
      </p:sp>
      <p:pic>
        <p:nvPicPr>
          <p:cNvPr id="5" name="Picture 3" descr="C:\Heiko\Presentations\2013-10_InjectorChainExoticOptionsRLIUP\hannesSPSoptics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2" r="8406" b="2292"/>
          <a:stretch/>
        </p:blipFill>
        <p:spPr bwMode="auto">
          <a:xfrm>
            <a:off x="4499224" y="2220442"/>
            <a:ext cx="4176464" cy="317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95039" y="2184986"/>
            <a:ext cx="424859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14375" lvl="1" indent="-352425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Split tunes optics, </a:t>
            </a:r>
            <a:r>
              <a:rPr lang="en-US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US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20 and </a:t>
            </a:r>
            <a:r>
              <a:rPr lang="en-US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US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26</a:t>
            </a: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Gain from simulations 5% with respect to </a:t>
            </a:r>
            <a:r>
              <a:rPr lang="en-US" sz="1600" b="1" i="1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US" sz="1600" b="1" baseline="-25000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h,v</a:t>
            </a: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20</a:t>
            </a: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Beneficial for injection of      28 </a:t>
            </a:r>
            <a:r>
              <a:rPr lang="en-US" sz="1600" b="1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GeV</a:t>
            </a: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beam</a:t>
            </a:r>
          </a:p>
          <a:p>
            <a:pPr marL="714375" lvl="1" indent="-352425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Irregular optics with non-zero vertical dispersion</a:t>
            </a: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Important changes to cabling and supply of skew </a:t>
            </a:r>
            <a:r>
              <a:rPr lang="en-US" sz="1600" b="1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quadrupoles</a:t>
            </a:r>
            <a:endParaRPr lang="en-US" sz="16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3856710" y="3479284"/>
            <a:ext cx="162820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Symbol" panose="05050102010706020507" pitchFamily="18" charset="2"/>
                <a:sym typeface="Symbol"/>
              </a:rPr>
              <a:t>D</a:t>
            </a:r>
            <a:r>
              <a:rPr lang="en-US" sz="1400" b="1" i="1" dirty="0" err="1" smtClean="0">
                <a:latin typeface="Constantia" panose="02030602050306030303" pitchFamily="18" charset="0"/>
                <a:sym typeface="Symbol"/>
              </a:rPr>
              <a:t>Q</a:t>
            </a:r>
            <a:r>
              <a:rPr lang="en-US" sz="1400" b="1" baseline="-25000" dirty="0" err="1" smtClean="0">
                <a:latin typeface="Constantia" panose="02030602050306030303" pitchFamily="18" charset="0"/>
                <a:sym typeface="Symbol"/>
              </a:rPr>
              <a:t>sc</a:t>
            </a:r>
            <a:r>
              <a:rPr lang="en-US" sz="1400" b="1" dirty="0" smtClean="0">
                <a:latin typeface="Constantia" panose="02030602050306030303" pitchFamily="18" charset="0"/>
                <a:sym typeface="Symbol"/>
              </a:rPr>
              <a:t>/</a:t>
            </a:r>
            <a:r>
              <a:rPr lang="en-US" sz="1400" b="1" i="1" dirty="0" err="1" smtClean="0">
                <a:latin typeface="Constantia" panose="02030602050306030303" pitchFamily="18" charset="0"/>
                <a:sym typeface="Symbol"/>
              </a:rPr>
              <a:t>N</a:t>
            </a:r>
            <a:r>
              <a:rPr lang="en-US" sz="1400" b="1" baseline="-25000" dirty="0" err="1" smtClean="0">
                <a:latin typeface="Constantia" panose="02030602050306030303" pitchFamily="18" charset="0"/>
                <a:sym typeface="Symbol"/>
              </a:rPr>
              <a:t>b</a:t>
            </a:r>
            <a:r>
              <a:rPr lang="en-US" sz="1400" b="1" dirty="0" smtClean="0">
                <a:latin typeface="Constantia" panose="02030602050306030303" pitchFamily="18" charset="0"/>
                <a:sym typeface="Symbol"/>
              </a:rPr>
              <a:t> [10</a:t>
            </a:r>
            <a:r>
              <a:rPr lang="en-US" sz="1400" b="1" baseline="30000" dirty="0" smtClean="0">
                <a:latin typeface="Constantia" panose="02030602050306030303" pitchFamily="18" charset="0"/>
                <a:sym typeface="Symbol"/>
              </a:rPr>
              <a:t>11</a:t>
            </a:r>
            <a:r>
              <a:rPr lang="en-US" sz="1400" b="1" dirty="0" smtClean="0">
                <a:latin typeface="Constantia" panose="02030602050306030303" pitchFamily="18" charset="0"/>
                <a:sym typeface="Symbol"/>
              </a:rPr>
              <a:t> ppb]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634400" y="817339"/>
            <a:ext cx="6055200" cy="4987925"/>
            <a:chOff x="1634400" y="817339"/>
            <a:chExt cx="6055200" cy="4987925"/>
          </a:xfrm>
        </p:grpSpPr>
        <p:sp>
          <p:nvSpPr>
            <p:cNvPr id="9" name="TextBox 8"/>
            <p:cNvSpPr txBox="1"/>
            <p:nvPr/>
          </p:nvSpPr>
          <p:spPr>
            <a:xfrm>
              <a:off x="6444208" y="5137447"/>
              <a:ext cx="92076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Symbol" panose="05050102010706020507" pitchFamily="18" charset="2"/>
                  <a:sym typeface="Symbol"/>
                </a:rPr>
                <a:t>e</a:t>
              </a:r>
              <a:r>
                <a:rPr lang="en-US" sz="1400" b="1" baseline="-25000" dirty="0" smtClean="0">
                  <a:latin typeface="Constantia" panose="02030602050306030303" pitchFamily="18" charset="0"/>
                  <a:sym typeface="Symbol"/>
                </a:rPr>
                <a:t>x/y</a:t>
              </a:r>
              <a:r>
                <a:rPr lang="en-US" sz="1400" b="1" dirty="0" smtClean="0">
                  <a:latin typeface="Constantia" panose="02030602050306030303" pitchFamily="18" charset="0"/>
                  <a:sym typeface="Symbol"/>
                </a:rPr>
                <a:t>  [</a:t>
              </a:r>
              <a:r>
                <a:rPr lang="en-US" sz="1400" b="1" dirty="0" smtClean="0">
                  <a:latin typeface="Symbol" panose="05050102010706020507" pitchFamily="18" charset="2"/>
                  <a:sym typeface="Symbol"/>
                </a:rPr>
                <a:t>m</a:t>
              </a:r>
              <a:r>
                <a:rPr lang="en-US" sz="1400" b="1" dirty="0" smtClean="0">
                  <a:latin typeface="Constantia" panose="02030602050306030303" pitchFamily="18" charset="0"/>
                  <a:sym typeface="Symbol"/>
                </a:rPr>
                <a:t>m]</a:t>
              </a:r>
              <a:endParaRPr lang="en-GB" sz="1400" b="1" dirty="0">
                <a:latin typeface="Constantia" panose="02030602050306030303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634400" y="817339"/>
              <a:ext cx="6055200" cy="4987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277270" y="3795713"/>
              <a:ext cx="2287510" cy="12382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773214" y="3910012"/>
              <a:ext cx="504056" cy="12382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26" name="Picture 2" descr="C:\Heiko\Presentations\2013-10_InjectorChainExoticOptionsRLIUP\adamsNatureLarge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5049" y="817339"/>
              <a:ext cx="5859462" cy="4987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4590662" y="2617509"/>
              <a:ext cx="2728552" cy="101566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25400"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onstantia" panose="02030602050306030303" pitchFamily="18" charset="0"/>
                </a:rPr>
                <a:t>[…] the maximum energy was increased to 28 </a:t>
              </a:r>
              <a:r>
                <a:rPr lang="en-US" sz="2000" dirty="0" err="1" smtClean="0">
                  <a:latin typeface="Constantia" panose="02030602050306030303" pitchFamily="18" charset="0"/>
                </a:rPr>
                <a:t>GeV</a:t>
              </a:r>
              <a:r>
                <a:rPr lang="en-US" dirty="0" smtClean="0"/>
                <a:t>.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045425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Overview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95287" y="1098376"/>
            <a:ext cx="83534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Introduction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endParaRPr lang="en-GB" sz="6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Alternative schemes in the Pre-injectors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Manipulation schemes in the PS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Additional improvements</a:t>
            </a:r>
            <a:endParaRPr lang="en-GB" sz="24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  <a:cs typeface="Times New Roman" pitchFamily="18" charset="0"/>
              </a:rPr>
              <a:t>Special cases for limited upgrades</a:t>
            </a:r>
            <a:endParaRPr lang="en-GB" sz="2400" b="1" dirty="0">
              <a:solidFill>
                <a:schemeClr val="bg1">
                  <a:lumMod val="85000"/>
                </a:schemeClr>
              </a:solidFill>
              <a:latin typeface="Constantia" pitchFamily="18" charset="0"/>
              <a:cs typeface="Times New Roman" pitchFamily="18" charset="0"/>
            </a:endParaRPr>
          </a:p>
          <a:p>
            <a:pPr marL="742950" lvl="1" indent="-285750" algn="l">
              <a:spcBef>
                <a:spcPct val="20000"/>
              </a:spcBef>
            </a:pPr>
            <a:endParaRPr lang="en-GB" sz="600" b="1" dirty="0" smtClean="0">
              <a:latin typeface="Constantia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Alternative schemes in the SPS</a:t>
            </a:r>
            <a:endParaRPr lang="en-GB" sz="28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RF power considerations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Transverse improvements</a:t>
            </a:r>
            <a:endParaRPr lang="en-GB" sz="24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endParaRPr lang="en-GB" sz="600" b="1" dirty="0">
              <a:latin typeface="Constantia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latin typeface="Constantia" pitchFamily="18" charset="0"/>
              </a:rPr>
              <a:t>Summary</a:t>
            </a:r>
            <a:endParaRPr lang="en-GB" sz="2800" b="1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53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395288" y="228600"/>
            <a:ext cx="8353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Preliminary summary and remarks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53170" y="1124744"/>
            <a:ext cx="83534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No magic alternative to </a:t>
            </a: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Linac4 + 2.0 </a:t>
            </a:r>
            <a:r>
              <a:rPr lang="en-US" sz="2000" b="1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GeV</a:t>
            </a: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+ SPS RF upgrade</a:t>
            </a:r>
          </a:p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Large number of schemes to increase intensity and brightness from injectors</a:t>
            </a:r>
          </a:p>
          <a:p>
            <a:pPr marL="796925" lvl="1" indent="-339725">
              <a:spcBef>
                <a:spcPct val="20000"/>
              </a:spcBef>
              <a:buFont typeface="Symbol" pitchFamily="18" charset="2"/>
              <a:buChar char="®"/>
            </a:pP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Linac4+PSB+PS may push SPS to space charge limit</a:t>
            </a:r>
          </a:p>
          <a:p>
            <a:pPr marL="339725" indent="-339725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Longitudinally 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larger bunches in SPS possible together with RF upgrade</a:t>
            </a:r>
          </a:p>
          <a:p>
            <a:pPr marL="339725" indent="-339725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Limited reach of brute-force approach for even more RF power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1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Interesting alternatives can be studied in injectors after LS1</a:t>
            </a:r>
          </a:p>
          <a:p>
            <a:pPr marL="796925" lvl="1" indent="-339725">
              <a:spcBef>
                <a:spcPct val="20000"/>
              </a:spcBef>
              <a:buFont typeface="Symbol" pitchFamily="18" charset="2"/>
              <a:buChar char="®"/>
            </a:pPr>
            <a:r>
              <a:rPr lang="en-US" sz="1600" b="1" dirty="0" smtClean="0">
                <a:solidFill>
                  <a:srgbClr val="339966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PSB: Hollow bunches</a:t>
            </a:r>
          </a:p>
          <a:p>
            <a:pPr marL="796925" lvl="1" indent="-339725">
              <a:spcBef>
                <a:spcPct val="20000"/>
              </a:spcBef>
              <a:buFont typeface="Symbol" pitchFamily="18" charset="2"/>
              <a:buChar char="®"/>
            </a:pPr>
            <a:r>
              <a:rPr lang="en-US" sz="1600" b="1" dirty="0" smtClean="0">
                <a:solidFill>
                  <a:srgbClr val="339966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PS: Flat or hollow bunches, special flat-bottom optics, pure batch compression, 8b+4e schemes, higher PS-SPS transfer energy</a:t>
            </a:r>
          </a:p>
          <a:p>
            <a:pPr marL="796925" lvl="1" indent="-339725">
              <a:spcBef>
                <a:spcPct val="20000"/>
              </a:spcBef>
              <a:buFont typeface="Symbol" pitchFamily="18" charset="2"/>
              <a:buChar char="®"/>
            </a:pPr>
            <a:r>
              <a:rPr lang="en-US" sz="1600" b="1" dirty="0" smtClean="0">
                <a:solidFill>
                  <a:srgbClr val="339966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SPS: split tunes optics, higher intensity with slightly longer bunches</a:t>
            </a:r>
          </a:p>
          <a:p>
            <a:pPr marL="339725" indent="-339725">
              <a:spcBef>
                <a:spcPct val="20000"/>
              </a:spcBef>
              <a:buFontTx/>
              <a:buChar char="•"/>
            </a:pPr>
            <a:endParaRPr lang="en-US" sz="1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39725" indent="-339725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Combinations</a:t>
            </a:r>
            <a:r>
              <a:rPr lang="en-US" sz="20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of alternatives keep flexibility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of injector complex to react to requests from LHC: </a:t>
            </a: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short-, micro-, 8b+4e-batches</a:t>
            </a:r>
          </a:p>
        </p:txBody>
      </p:sp>
      <p:pic>
        <p:nvPicPr>
          <p:cNvPr id="5" name="Picture 2" descr="C:\Heiko\Presentations\2013-10_InjectorChainExoticOptionsRLIUP\Zaubersta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8172400" y="495300"/>
            <a:ext cx="862245" cy="156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12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 Placeholder 74"/>
          <p:cNvSpPr>
            <a:spLocks noGrp="1"/>
          </p:cNvSpPr>
          <p:nvPr>
            <p:ph type="sldNum" sz="quarter" idx="4294967295"/>
          </p:nvPr>
        </p:nvSpPr>
        <p:spPr>
          <a:xfrm>
            <a:off x="7010400" y="1"/>
            <a:ext cx="2133600" cy="260648"/>
          </a:xfrm>
        </p:spPr>
        <p:txBody>
          <a:bodyPr/>
          <a:lstStyle/>
          <a:p>
            <a:fld id="{80312B61-8FBB-43B8-A6DD-B3B75C37806A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26" name="Picture 2" descr="C:\Heiko\Presentations\2012-02_PerformanceOfInjectorsChamonix\LIUThankYouBackgroun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57986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395288" y="228600"/>
            <a:ext cx="8353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PSB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95288" y="1195200"/>
            <a:ext cx="83534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Small upgrades beyond baseline:</a:t>
            </a:r>
          </a:p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16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Vertical painting </a:t>
            </a:r>
            <a:r>
              <a:rPr lang="en-US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at PSB injection from Linac4</a:t>
            </a:r>
          </a:p>
          <a:p>
            <a:pPr marL="800100" lvl="1" indent="-342900">
              <a:spcBef>
                <a:spcPct val="20000"/>
              </a:spcBef>
              <a:buFont typeface="Symbol" pitchFamily="18" charset="2"/>
              <a:buChar char="®"/>
            </a:pPr>
            <a:r>
              <a:rPr lang="en-US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More flexibility in </a:t>
            </a:r>
            <a:r>
              <a:rPr lang="en-US" sz="16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controlling transverse distribution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Reduction of horizontal tune by one unit to </a:t>
            </a:r>
            <a:r>
              <a:rPr lang="en-US" sz="16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increase dispersion</a:t>
            </a:r>
          </a:p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16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Optimization of resonance compensation</a:t>
            </a:r>
          </a:p>
          <a:p>
            <a:pPr marL="800100" lvl="1" indent="-342900">
              <a:spcBef>
                <a:spcPct val="20000"/>
              </a:spcBef>
              <a:buFont typeface="Symbol" pitchFamily="18" charset="2"/>
              <a:buChar char="®"/>
            </a:pPr>
            <a:r>
              <a:rPr lang="en-US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Potentially </a:t>
            </a:r>
            <a:r>
              <a:rPr lang="en-US" sz="16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higher brightness </a:t>
            </a:r>
            <a:r>
              <a:rPr lang="en-US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(study will be pursued anyway)</a:t>
            </a:r>
          </a:p>
          <a:p>
            <a:pPr>
              <a:spcBef>
                <a:spcPct val="20000"/>
              </a:spcBef>
            </a:pPr>
            <a:endParaRPr lang="en-US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Discarded options:</a:t>
            </a:r>
            <a:endParaRPr lang="en-US" sz="16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Replacement of PSB magnets for energy above 2 </a:t>
            </a:r>
            <a:r>
              <a:rPr lang="en-US" sz="1600" b="1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GeV</a:t>
            </a:r>
            <a:endParaRPr lang="en-US" sz="16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742950" lvl="1" indent="-28575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b="1" dirty="0" smtClean="0">
                <a:latin typeface="Constantia" pitchFamily="18" charset="0"/>
                <a:cs typeface="Times New Roman" pitchFamily="18" charset="0"/>
                <a:sym typeface="Symbol"/>
              </a:rPr>
              <a:t>Present </a:t>
            </a: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main magnets potentially useable up to ~2.2 </a:t>
            </a:r>
            <a:r>
              <a:rPr lang="en-US" sz="1600" b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GeV</a:t>
            </a: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 (M. Giovannozzi) </a:t>
            </a:r>
            <a:r>
              <a:rPr lang="en-US" sz="12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(</a:t>
            </a:r>
            <a:r>
              <a:rPr lang="en-US" sz="12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  <a:hlinkClick r:id="rId3"/>
              </a:rPr>
              <a:t>http</a:t>
            </a:r>
            <a:r>
              <a:rPr lang="en-US" sz="12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  <a:hlinkClick r:id="rId3"/>
              </a:rPr>
              <a:t>://</a:t>
            </a:r>
            <a:r>
              <a:rPr lang="en-US" sz="12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  <a:hlinkClick r:id="rId3"/>
              </a:rPr>
              <a:t>indico.cern.ch/getFile.py/access?contribId=34&amp;sessionId=7&amp;resId=1&amp;materialId=paper&amp;confId=67839</a:t>
            </a:r>
            <a:r>
              <a:rPr lang="en-US" sz="12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)</a:t>
            </a:r>
          </a:p>
          <a:p>
            <a:pPr marL="742950" lvl="1" indent="-28575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b="1" dirty="0" smtClean="0">
                <a:latin typeface="Constantia" pitchFamily="18" charset="0"/>
                <a:cs typeface="Times New Roman" pitchFamily="18" charset="0"/>
                <a:sym typeface="Symbol"/>
              </a:rPr>
              <a:t>New magnets </a:t>
            </a: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expensive and require excessive shutdown for installation</a:t>
            </a:r>
            <a:endParaRPr lang="en-US" sz="16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Significantly fast cycling </a:t>
            </a: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 Rapid cycling synchrotron (K. </a:t>
            </a:r>
            <a:r>
              <a:rPr lang="en-US" sz="1600" b="1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Hanke</a:t>
            </a: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 et al., 2011) </a:t>
            </a:r>
            <a:r>
              <a:rPr lang="en-US" sz="12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(</a:t>
            </a:r>
            <a:r>
              <a:rPr lang="en-US" sz="12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  <a:hlinkClick r:id="rId4"/>
              </a:rPr>
              <a:t>https://edms.cern.ch/file/1154705/1.2/PBU-1154705-10-20.pdf</a:t>
            </a:r>
            <a:r>
              <a:rPr lang="en-US" sz="12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)</a:t>
            </a:r>
          </a:p>
          <a:p>
            <a:pPr marL="742950" lvl="1" indent="-28575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b="1" dirty="0" smtClean="0">
                <a:latin typeface="Constantia" pitchFamily="18" charset="0"/>
                <a:cs typeface="Times New Roman" pitchFamily="18" charset="0"/>
                <a:sym typeface="Symbol"/>
              </a:rPr>
              <a:t>Decision </a:t>
            </a: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not to pursue PSB replacement by RCS</a:t>
            </a:r>
          </a:p>
        </p:txBody>
      </p:sp>
    </p:spTree>
    <p:extLst>
      <p:ext uri="{BB962C8B-B14F-4D97-AF65-F5344CB8AC3E}">
        <p14:creationId xmlns:p14="http://schemas.microsoft.com/office/powerpoint/2010/main" val="23010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395288" y="228600"/>
            <a:ext cx="8353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PS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95288" y="1195200"/>
            <a:ext cx="83534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iscarded options:</a:t>
            </a:r>
            <a:endParaRPr lang="en-US" sz="16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Direct H</a:t>
            </a:r>
            <a:r>
              <a:rPr lang="en-US" sz="1600" b="1" baseline="30000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-injection from SPL-like like prolongation of Linac4 into PS</a:t>
            </a:r>
          </a:p>
          <a:p>
            <a:pPr marL="742950" lvl="1" indent="-285750">
              <a:spcBef>
                <a:spcPct val="20000"/>
              </a:spcBef>
              <a:buFont typeface="Symbol" pitchFamily="18" charset="2"/>
              <a:buChar char="®"/>
            </a:pPr>
            <a:r>
              <a:rPr lang="en-US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Requires down-graded SPL, transfer line and new injection system</a:t>
            </a:r>
            <a:r>
              <a:rPr lang="en-US" sz="1600" b="1" dirty="0" smtClean="0">
                <a:latin typeface="Constantia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40 MHz PS2-like acceleration system for LHC-type beams, </a:t>
            </a: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but incompatible with other physics users </a:t>
            </a:r>
            <a:r>
              <a:rPr lang="en-US" sz="16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(C. </a:t>
            </a:r>
            <a:r>
              <a:rPr lang="en-US" sz="1600" b="1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Carli</a:t>
            </a:r>
            <a:r>
              <a:rPr lang="en-US" sz="16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Chamonix 2010) </a:t>
            </a:r>
          </a:p>
          <a:p>
            <a:pPr marL="742950" lvl="1" indent="-285750">
              <a:spcBef>
                <a:spcPct val="20000"/>
              </a:spcBef>
              <a:buFont typeface="Symbol" pitchFamily="18" charset="2"/>
              <a:buChar char="®"/>
            </a:pPr>
            <a:r>
              <a:rPr lang="en-US" sz="12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US" sz="12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  <a:hlinkClick r:id="rId3"/>
              </a:rPr>
              <a:t>http</a:t>
            </a:r>
            <a:r>
              <a:rPr lang="en-US" sz="12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  <a:hlinkClick r:id="rId3"/>
              </a:rPr>
              <a:t>://</a:t>
            </a:r>
            <a:r>
              <a:rPr lang="en-US" sz="12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  <a:hlinkClick r:id="rId3"/>
              </a:rPr>
              <a:t>indico.cern.ch/getFile.py/access?contribId=36&amp;sessionId=7&amp;resId=2&amp;materialId=paper&amp;confId=67839</a:t>
            </a:r>
            <a:r>
              <a:rPr lang="en-US" sz="12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)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20 ns bunch spacing from the PS (and possibly 10 ns)</a:t>
            </a:r>
          </a:p>
          <a:p>
            <a:pPr marL="742950" lvl="1" indent="-285750">
              <a:spcBef>
                <a:spcPct val="20000"/>
              </a:spcBef>
              <a:buFont typeface="Symbol" pitchFamily="18" charset="2"/>
              <a:buChar char="®"/>
            </a:pPr>
            <a:r>
              <a:rPr lang="en-US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Interesting as </a:t>
            </a: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 frequencies in all machines become integer multiples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®"/>
            </a:pP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Requires 50/100 MHz (</a:t>
            </a:r>
            <a:r>
              <a:rPr lang="en-US" sz="16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105/210) cavities </a:t>
            </a:r>
            <a:r>
              <a:rPr lang="en-US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for bunch rotation in PS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®"/>
            </a:pPr>
            <a:r>
              <a:rPr lang="en-US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Possible production scheme </a:t>
            </a:r>
            <a:r>
              <a:rPr lang="en-US" sz="16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8b/h9 </a:t>
            </a:r>
            <a:r>
              <a:rPr lang="en-US" sz="16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 16b/h18  32b/h36  32b/h35  96b/h105 requires even more RF </a:t>
            </a: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system</a:t>
            </a:r>
            <a:endParaRPr lang="en-US" sz="1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®"/>
            </a:pP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40 ns bunch spacing practically impossible</a:t>
            </a:r>
          </a:p>
        </p:txBody>
      </p:sp>
    </p:spTree>
    <p:extLst>
      <p:ext uri="{BB962C8B-B14F-4D97-AF65-F5344CB8AC3E}">
        <p14:creationId xmlns:p14="http://schemas.microsoft.com/office/powerpoint/2010/main" val="141309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395288" y="228600"/>
            <a:ext cx="8353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SPS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95288" y="1196752"/>
            <a:ext cx="83534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Discarded options: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Slip-stacking in </a:t>
            </a:r>
            <a:r>
              <a:rPr lang="en-US" sz="16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SPS </a:t>
            </a: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(T. </a:t>
            </a:r>
            <a:r>
              <a:rPr lang="en-US" sz="1600" b="1" dirty="0" err="1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</a:t>
            </a:r>
            <a:r>
              <a:rPr lang="en-US" sz="1600" b="1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rgyropoulos</a:t>
            </a: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E. </a:t>
            </a:r>
            <a:r>
              <a:rPr lang="en-US" sz="1600" b="1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Shaposhnikova</a:t>
            </a: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LIU brainstorming) </a:t>
            </a:r>
            <a:r>
              <a:rPr lang="en-US" sz="12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US" sz="12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  <a:hlinkClick r:id="rId3"/>
              </a:rPr>
              <a:t>http</a:t>
            </a:r>
            <a:r>
              <a:rPr lang="en-US" sz="12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  <a:hlinkClick r:id="rId3"/>
              </a:rPr>
              <a:t>://</a:t>
            </a:r>
            <a:r>
              <a:rPr lang="en-US" sz="12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  <a:hlinkClick r:id="rId3"/>
              </a:rPr>
              <a:t>indico.cern.ch/getFile.py/access?contribId=16&amp;sessionId=1&amp;resId=1&amp;materialId=slides&amp;confId=138437</a:t>
            </a:r>
            <a:r>
              <a:rPr lang="en-US" sz="12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)</a:t>
            </a:r>
          </a:p>
          <a:p>
            <a:pPr marL="742950" lvl="1" indent="-285750">
              <a:spcBef>
                <a:spcPct val="20000"/>
              </a:spcBef>
              <a:buFont typeface="Symbol" pitchFamily="18" charset="2"/>
              <a:buChar char="®"/>
            </a:pP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Many issues: beam loading, too large longitudinal </a:t>
            </a:r>
            <a:r>
              <a:rPr lang="en-US" sz="1600" b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emittance</a:t>
            </a: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etc.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Low frequency cavities (e.g. 8</a:t>
            </a: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0 MHz, 120 </a:t>
            </a:r>
            <a:r>
              <a:rPr lang="en-US" sz="16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MHz) in the SPS to capture longer bunches: less space charge, better stability in PS due to larger </a:t>
            </a:r>
            <a:r>
              <a:rPr lang="en-US" sz="1600" b="1" dirty="0" smtClean="0">
                <a:solidFill>
                  <a:srgbClr val="385D8A"/>
                </a:solidFill>
                <a:latin typeface="Symbol" pitchFamily="18" charset="2"/>
                <a:cs typeface="Times New Roman" pitchFamily="18" charset="0"/>
                <a:sym typeface="Wingdings" pitchFamily="2" charset="2"/>
              </a:rPr>
              <a:t>e</a:t>
            </a:r>
            <a:r>
              <a:rPr lang="en-US" sz="1600" b="1" baseline="-25000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</a:t>
            </a:r>
          </a:p>
          <a:p>
            <a:pPr marL="742950" lvl="1" indent="-285750">
              <a:spcBef>
                <a:spcPct val="20000"/>
              </a:spcBef>
              <a:buFont typeface="Symbol" pitchFamily="18" charset="2"/>
              <a:buChar char="®"/>
            </a:pP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Introduces </a:t>
            </a:r>
            <a:r>
              <a:rPr lang="en-US" sz="16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important beam stability issues in the SPS (E. </a:t>
            </a:r>
            <a:r>
              <a:rPr lang="en-US" sz="1600" b="1" dirty="0" err="1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Shaposhnikova</a:t>
            </a:r>
            <a:r>
              <a:rPr lang="en-US" sz="16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) </a:t>
            </a:r>
            <a:r>
              <a:rPr lang="en-US" sz="12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US" sz="12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  <a:hlinkClick r:id="rId4"/>
              </a:rPr>
              <a:t>http://paf-spsu.web.cern.ch/paf-spsu/meetings/2011/m14-04/Low_frequency_RF_Heiko.pptx</a:t>
            </a:r>
            <a:r>
              <a:rPr lang="en-US" sz="12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)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400 MHz cavities for </a:t>
            </a: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 compression and Landau </a:t>
            </a:r>
            <a:r>
              <a:rPr lang="en-US" sz="16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damping in the </a:t>
            </a: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SPS</a:t>
            </a:r>
          </a:p>
          <a:p>
            <a:pPr marL="742950" lvl="1" indent="-28575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Originally foreseen for bunch compression (D. </a:t>
            </a:r>
            <a:r>
              <a:rPr lang="en-US" sz="1600" b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Boussard</a:t>
            </a: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Th. </a:t>
            </a:r>
            <a:r>
              <a:rPr lang="en-US" sz="1600" b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Bohl</a:t>
            </a:r>
            <a:r>
              <a:rPr lang="en-US" sz="16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)</a:t>
            </a: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                                 </a:t>
            </a:r>
            <a:r>
              <a:rPr lang="en-US" sz="12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(Part. Acc. 58, 1997, pp. </a:t>
            </a:r>
            <a:r>
              <a:rPr lang="en-US" sz="12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237-240 and SL/Note 93-47,</a:t>
            </a:r>
            <a:r>
              <a:rPr lang="en-US" sz="12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12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  <a:hlinkClick r:id="rId5"/>
              </a:rPr>
              <a:t>http://cds.cern.ch/record/703346/files/CM-P00064463.pdf</a:t>
            </a:r>
            <a:r>
              <a:rPr lang="en-US" sz="12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) </a:t>
            </a:r>
            <a:endParaRPr lang="en-US" sz="12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1" indent="-28575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Issues with beam loading would require non-integer harmonic number acceleration</a:t>
            </a:r>
            <a:endParaRPr lang="en-US" sz="16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 splitting on flat-top against e-cloud on flat-bottom; merging for higher intensity</a:t>
            </a:r>
          </a:p>
          <a:p>
            <a:pPr marL="742950" lvl="1" indent="-285750">
              <a:spcBef>
                <a:spcPct val="20000"/>
              </a:spcBef>
              <a:buFont typeface="Symbol" pitchFamily="18" charset="2"/>
              <a:buChar char="®"/>
            </a:pP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Empty buckets between bunches would require re-bucketing to lower harmonic RF system, which is excluded for stability reasons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•"/>
            </a:pPr>
            <a:endParaRPr lang="en-US" sz="16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•"/>
            </a:pPr>
            <a:endParaRPr lang="en-US" sz="16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endParaRPr lang="en-US" sz="16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endParaRPr lang="en-US" sz="16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endParaRPr lang="en-US" sz="16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4923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Overview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95287" y="1098376"/>
            <a:ext cx="83534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>
                <a:latin typeface="Constantia" pitchFamily="18" charset="0"/>
              </a:rPr>
              <a:t>Introduction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endParaRPr lang="en-GB" sz="600" b="1" dirty="0" smtClean="0">
              <a:latin typeface="Constantia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latin typeface="Constantia" pitchFamily="18" charset="0"/>
              </a:rPr>
              <a:t>Alternative schemes in the Pre-injectors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latin typeface="Constantia" pitchFamily="18" charset="0"/>
              </a:rPr>
              <a:t>Manipulation schemes in the PS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latin typeface="Constantia" pitchFamily="18" charset="0"/>
              </a:rPr>
              <a:t>Additional improvements</a:t>
            </a:r>
            <a:endParaRPr lang="en-GB" sz="2400" b="1" dirty="0" smtClean="0"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</a:rPr>
              <a:t>Special case for limited upgrades</a:t>
            </a:r>
            <a:endParaRPr lang="en-GB" sz="2400" b="1" dirty="0">
              <a:latin typeface="Constantia" pitchFamily="18" charset="0"/>
              <a:cs typeface="Times New Roman" pitchFamily="18" charset="0"/>
            </a:endParaRPr>
          </a:p>
          <a:p>
            <a:pPr marL="742950" lvl="1" indent="-285750" algn="l">
              <a:spcBef>
                <a:spcPct val="20000"/>
              </a:spcBef>
            </a:pPr>
            <a:endParaRPr lang="en-GB" sz="600" b="1" dirty="0" smtClean="0">
              <a:latin typeface="Constantia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latin typeface="Constantia" pitchFamily="18" charset="0"/>
              </a:rPr>
              <a:t>Alternative schemes in the SPS</a:t>
            </a:r>
            <a:endParaRPr lang="en-GB" sz="2800" b="1" dirty="0"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>
                <a:latin typeface="Constantia" pitchFamily="18" charset="0"/>
              </a:rPr>
              <a:t>RF power considerations</a:t>
            </a: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Constantia" pitchFamily="18" charset="0"/>
              </a:rPr>
              <a:t>Transverse </a:t>
            </a:r>
            <a:r>
              <a:rPr lang="en-US" sz="2400" b="1" dirty="0" smtClean="0">
                <a:latin typeface="Constantia" pitchFamily="18" charset="0"/>
              </a:rPr>
              <a:t>improvements</a:t>
            </a:r>
            <a:endParaRPr lang="en-GB" sz="2400" b="1" dirty="0" smtClean="0"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endParaRPr lang="en-GB" sz="600" b="1" dirty="0">
              <a:latin typeface="Constantia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latin typeface="Constantia" pitchFamily="18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62934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PS Injector: SPL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4245"/>
            <a:ext cx="8470900" cy="552580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400"/>
              </a:spcBef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/>
          <a:srcRect l="58009" t="38042" r="8627" b="18536"/>
          <a:stretch>
            <a:fillRect/>
          </a:stretch>
        </p:blipFill>
        <p:spPr bwMode="auto">
          <a:xfrm>
            <a:off x="4325758" y="1670840"/>
            <a:ext cx="4573682" cy="4151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Arc 12"/>
          <p:cNvSpPr>
            <a:spLocks noChangeAspect="1"/>
          </p:cNvSpPr>
          <p:nvPr/>
        </p:nvSpPr>
        <p:spPr>
          <a:xfrm>
            <a:off x="5506553" y="2686050"/>
            <a:ext cx="1159674" cy="1160209"/>
          </a:xfrm>
          <a:prstGeom prst="arc">
            <a:avLst>
              <a:gd name="adj1" fmla="val 7944510"/>
              <a:gd name="adj2" fmla="val 17106773"/>
            </a:avLst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>
            <a:cxnSpLocks noChangeAspect="1"/>
          </p:cNvCxnSpPr>
          <p:nvPr/>
        </p:nvCxnSpPr>
        <p:spPr>
          <a:xfrm rot="21300000">
            <a:off x="5749918" y="3607665"/>
            <a:ext cx="1619250" cy="1600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 noChangeAspect="1"/>
          </p:cNvCxnSpPr>
          <p:nvPr/>
        </p:nvCxnSpPr>
        <p:spPr>
          <a:xfrm rot="19740000">
            <a:off x="6543322" y="2171026"/>
            <a:ext cx="1619250" cy="1600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08000" y="1194272"/>
            <a:ext cx="3716158" cy="488902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indent="-342900" defTabSz="457200">
              <a:lnSpc>
                <a:spcPct val="120000"/>
              </a:lnSpc>
              <a:spcBef>
                <a:spcPts val="400"/>
              </a:spcBef>
              <a:buSzPct val="120000"/>
              <a:buFont typeface="Wingdings" charset="2"/>
              <a:buChar char="§"/>
              <a:defRPr/>
            </a:pPr>
            <a:r>
              <a:rPr lang="en-US" sz="3200" dirty="0" smtClean="0">
                <a:solidFill>
                  <a:srgbClr val="111CB5"/>
                </a:solidFill>
              </a:rPr>
              <a:t>Geometry (just to fix ideas) for </a:t>
            </a:r>
            <a:br>
              <a:rPr lang="en-US" sz="3200" dirty="0" smtClean="0">
                <a:solidFill>
                  <a:srgbClr val="111CB5"/>
                </a:solidFill>
              </a:rPr>
            </a:br>
            <a:r>
              <a:rPr lang="en-US" sz="3200" dirty="0" smtClean="0">
                <a:solidFill>
                  <a:srgbClr val="111CB5"/>
                </a:solidFill>
              </a:rPr>
              <a:t>2.5 </a:t>
            </a:r>
            <a:r>
              <a:rPr lang="en-US" sz="3200" dirty="0" err="1" smtClean="0">
                <a:solidFill>
                  <a:srgbClr val="111CB5"/>
                </a:solidFill>
              </a:rPr>
              <a:t>GeV</a:t>
            </a:r>
            <a:r>
              <a:rPr lang="en-US" sz="3200" dirty="0" smtClean="0">
                <a:solidFill>
                  <a:srgbClr val="111CB5"/>
                </a:solidFill>
              </a:rPr>
              <a:t>:</a:t>
            </a:r>
          </a:p>
          <a:p>
            <a:pPr marL="800100" lvl="1" indent="-342900" defTabSz="457200">
              <a:lnSpc>
                <a:spcPct val="120000"/>
              </a:lnSpc>
              <a:spcBef>
                <a:spcPts val="400"/>
              </a:spcBef>
              <a:buSzPct val="120000"/>
              <a:buFont typeface="Wingdings" charset="2"/>
              <a:buChar char="§"/>
            </a:pPr>
            <a:r>
              <a:rPr lang="en-US" sz="2909" dirty="0" smtClean="0">
                <a:solidFill>
                  <a:srgbClr val="111CB5"/>
                </a:solidFill>
              </a:rPr>
              <a:t>Length of SPL ~300m </a:t>
            </a:r>
            <a:br>
              <a:rPr lang="en-US" sz="2909" dirty="0" smtClean="0">
                <a:solidFill>
                  <a:srgbClr val="111CB5"/>
                </a:solidFill>
              </a:rPr>
            </a:br>
            <a:r>
              <a:rPr lang="en-US" sz="2909" dirty="0" smtClean="0">
                <a:solidFill>
                  <a:srgbClr val="111CB5"/>
                </a:solidFill>
              </a:rPr>
              <a:t>(in addition to Linac4, </a:t>
            </a:r>
            <a:r>
              <a:rPr lang="en-US" sz="2909" dirty="0" err="1" smtClean="0">
                <a:solidFill>
                  <a:srgbClr val="111CB5"/>
                </a:solidFill>
              </a:rPr>
              <a:t>extrap</a:t>
            </a:r>
            <a:r>
              <a:rPr lang="en-US" sz="2909" dirty="0" smtClean="0">
                <a:solidFill>
                  <a:srgbClr val="111CB5"/>
                </a:solidFill>
              </a:rPr>
              <a:t>. from </a:t>
            </a:r>
            <a:r>
              <a:rPr lang="en-US" sz="2909" dirty="0" err="1" smtClean="0">
                <a:solidFill>
                  <a:srgbClr val="111CB5"/>
                </a:solidFill>
              </a:rPr>
              <a:t>sLHC</a:t>
            </a:r>
            <a:r>
              <a:rPr lang="en-US" sz="2909" dirty="0" smtClean="0">
                <a:solidFill>
                  <a:srgbClr val="111CB5"/>
                </a:solidFill>
              </a:rPr>
              <a:t> </a:t>
            </a:r>
            <a:r>
              <a:rPr lang="en-US" sz="2909" dirty="0" err="1" smtClean="0">
                <a:solidFill>
                  <a:srgbClr val="111CB5"/>
                </a:solidFill>
              </a:rPr>
              <a:t>Proj</a:t>
            </a:r>
            <a:r>
              <a:rPr lang="en-US" sz="2909" dirty="0" smtClean="0">
                <a:solidFill>
                  <a:srgbClr val="111CB5"/>
                </a:solidFill>
              </a:rPr>
              <a:t>. Rep. 0015)</a:t>
            </a:r>
          </a:p>
          <a:p>
            <a:pPr marL="800100" lvl="1" indent="-342900" defTabSz="457200">
              <a:lnSpc>
                <a:spcPct val="120000"/>
              </a:lnSpc>
              <a:spcBef>
                <a:spcPts val="400"/>
              </a:spcBef>
              <a:buSzPct val="120000"/>
              <a:buFont typeface="Wingdings" charset="2"/>
              <a:buChar char="§"/>
            </a:pPr>
            <a:r>
              <a:rPr lang="en-US" sz="2909" dirty="0" smtClean="0">
                <a:solidFill>
                  <a:srgbClr val="111CB5"/>
                </a:solidFill>
              </a:rPr>
              <a:t>~500 </a:t>
            </a:r>
            <a:r>
              <a:rPr lang="en-US" sz="2909" dirty="0" err="1" smtClean="0">
                <a:solidFill>
                  <a:srgbClr val="111CB5"/>
                </a:solidFill>
              </a:rPr>
              <a:t>m</a:t>
            </a:r>
            <a:r>
              <a:rPr lang="en-US" sz="2909" dirty="0" smtClean="0">
                <a:solidFill>
                  <a:srgbClr val="111CB5"/>
                </a:solidFill>
              </a:rPr>
              <a:t> transfer line</a:t>
            </a:r>
          </a:p>
          <a:p>
            <a:pPr marL="342900" indent="-342900" defTabSz="457200">
              <a:lnSpc>
                <a:spcPct val="120000"/>
              </a:lnSpc>
              <a:spcBef>
                <a:spcPts val="400"/>
              </a:spcBef>
              <a:buSzPct val="120000"/>
              <a:buFont typeface="Wingdings" charset="2"/>
              <a:buChar char="§"/>
              <a:defRPr/>
            </a:pPr>
            <a:r>
              <a:rPr lang="en-US" sz="3200" dirty="0" smtClean="0">
                <a:solidFill>
                  <a:srgbClr val="111CB5"/>
                </a:solidFill>
              </a:rPr>
              <a:t>PS Injection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400"/>
              </a:spcBef>
              <a:buSzPct val="60000"/>
              <a:buFont typeface="Wingdings" charset="2"/>
              <a:buChar char="u"/>
              <a:defRPr/>
            </a:pPr>
            <a:r>
              <a:rPr lang="en-US" sz="2909" dirty="0" smtClean="0">
                <a:solidFill>
                  <a:srgbClr val="111CB5"/>
                </a:solidFill>
              </a:rPr>
              <a:t>New H</a:t>
            </a:r>
            <a:r>
              <a:rPr lang="en-US" sz="2909" baseline="30000" dirty="0" smtClean="0">
                <a:solidFill>
                  <a:srgbClr val="111CB5"/>
                </a:solidFill>
              </a:rPr>
              <a:t>-</a:t>
            </a:r>
            <a:r>
              <a:rPr lang="en-US" sz="2909" dirty="0" smtClean="0">
                <a:solidFill>
                  <a:srgbClr val="111CB5"/>
                </a:solidFill>
              </a:rPr>
              <a:t> charge exchange injection to be constructed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400"/>
              </a:spcBef>
              <a:buSzPct val="60000"/>
              <a:buFont typeface="Wingdings" charset="2"/>
              <a:buChar char="u"/>
              <a:defRPr/>
            </a:pPr>
            <a:r>
              <a:rPr lang="en-US" sz="2909" dirty="0" smtClean="0">
                <a:solidFill>
                  <a:srgbClr val="111CB5"/>
                </a:solidFill>
              </a:rPr>
              <a:t>Flexibility to generate suitable PS bunch structures (SPL chopper, painting?) 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400"/>
              </a:spcBef>
              <a:buSzPct val="60000"/>
              <a:buFont typeface="Wingdings" charset="2"/>
              <a:buChar char="u"/>
              <a:defRPr/>
            </a:pPr>
            <a:r>
              <a:rPr lang="en-US" sz="2909" dirty="0" smtClean="0">
                <a:solidFill>
                  <a:srgbClr val="111CB5"/>
                </a:solidFill>
              </a:rPr>
              <a:t>Close to East Hall ejection</a:t>
            </a:r>
          </a:p>
          <a:p>
            <a:pPr marL="285750" indent="-285750" defTabSz="457200">
              <a:lnSpc>
                <a:spcPct val="120000"/>
              </a:lnSpc>
              <a:spcBef>
                <a:spcPts val="400"/>
              </a:spcBef>
              <a:buSzPct val="60000"/>
              <a:buFont typeface="Wingdings" charset="2"/>
              <a:buChar char="u"/>
              <a:defRPr/>
            </a:pPr>
            <a:r>
              <a:rPr lang="en-US" sz="3273" dirty="0" smtClean="0">
                <a:solidFill>
                  <a:srgbClr val="111CB5"/>
                </a:solidFill>
              </a:rPr>
              <a:t>Simplified PS RF system with ~40MHz possible for LHC protons only (see PS2 scheme)</a:t>
            </a:r>
          </a:p>
          <a:p>
            <a:pPr marL="742950" lvl="1" indent="-285750" defTabSz="457200">
              <a:lnSpc>
                <a:spcPct val="120000"/>
              </a:lnSpc>
              <a:spcBef>
                <a:spcPts val="400"/>
              </a:spcBef>
              <a:buSzPct val="60000"/>
              <a:buFont typeface="Wingdings" charset="2"/>
              <a:buChar char="u"/>
              <a:defRPr/>
            </a:pPr>
            <a:endParaRPr lang="en-US" sz="2800" dirty="0" smtClean="0">
              <a:solidFill>
                <a:srgbClr val="111CB5"/>
              </a:solidFill>
            </a:endParaRPr>
          </a:p>
          <a:p>
            <a:pPr marL="742950" lvl="1" indent="-285750" defTabSz="457200">
              <a:lnSpc>
                <a:spcPct val="120000"/>
              </a:lnSpc>
              <a:spcBef>
                <a:spcPts val="400"/>
              </a:spcBef>
              <a:buSzPct val="60000"/>
              <a:buFont typeface="Wingdings" charset="2"/>
              <a:buChar char="u"/>
              <a:defRPr/>
            </a:pPr>
            <a:endParaRPr lang="en-US" sz="2800" dirty="0" smtClean="0">
              <a:solidFill>
                <a:srgbClr val="111CB5"/>
              </a:solidFill>
            </a:endParaRPr>
          </a:p>
          <a:p>
            <a:pPr marL="742950" lvl="1" indent="-285750" defTabSz="457200">
              <a:lnSpc>
                <a:spcPct val="120000"/>
              </a:lnSpc>
              <a:spcBef>
                <a:spcPts val="400"/>
              </a:spcBef>
              <a:buSzPct val="60000"/>
              <a:buFont typeface="Wingdings" charset="2"/>
              <a:buChar char="u"/>
              <a:defRPr/>
            </a:pPr>
            <a:endParaRPr lang="en-US" sz="2800" dirty="0" smtClean="0">
              <a:solidFill>
                <a:srgbClr val="111CB5"/>
              </a:solidFill>
            </a:endParaRPr>
          </a:p>
          <a:p>
            <a:pPr marL="742950" lvl="1" indent="-285750" defTabSz="457200">
              <a:lnSpc>
                <a:spcPct val="120000"/>
              </a:lnSpc>
              <a:spcBef>
                <a:spcPts val="400"/>
              </a:spcBef>
              <a:buSzPct val="60000"/>
              <a:buFont typeface="Wingdings" charset="2"/>
              <a:buChar char="u"/>
              <a:defRPr/>
            </a:pPr>
            <a:endParaRPr lang="en-US" sz="2800" dirty="0" smtClean="0">
              <a:solidFill>
                <a:srgbClr val="111CB5"/>
              </a:solidFill>
            </a:endParaRPr>
          </a:p>
          <a:p>
            <a:pPr marL="742950" lvl="1" indent="-285750" defTabSz="457200">
              <a:lnSpc>
                <a:spcPct val="120000"/>
              </a:lnSpc>
              <a:spcBef>
                <a:spcPts val="400"/>
              </a:spcBef>
              <a:buSzPct val="60000"/>
              <a:buFont typeface="Wingdings" charset="2"/>
              <a:buChar char="u"/>
              <a:defRPr/>
            </a:pPr>
            <a:endParaRPr lang="en-US" sz="2800" dirty="0" smtClean="0">
              <a:solidFill>
                <a:srgbClr val="111CB5"/>
              </a:solidFill>
            </a:endParaRPr>
          </a:p>
          <a:p>
            <a:pPr marL="742950" lvl="1" indent="-285750" defTabSz="457200">
              <a:lnSpc>
                <a:spcPct val="120000"/>
              </a:lnSpc>
              <a:spcBef>
                <a:spcPts val="400"/>
              </a:spcBef>
              <a:buSzPct val="60000"/>
              <a:buFont typeface="Wingdings" charset="2"/>
              <a:buChar char="u"/>
              <a:defRPr/>
            </a:pPr>
            <a:endParaRPr lang="en-US" sz="2800" dirty="0" smtClean="0">
              <a:solidFill>
                <a:srgbClr val="111CB5"/>
              </a:solidFill>
            </a:endParaRPr>
          </a:p>
          <a:p>
            <a:pPr marL="742950" lvl="1" indent="-285750" defTabSz="457200">
              <a:lnSpc>
                <a:spcPct val="120000"/>
              </a:lnSpc>
              <a:spcBef>
                <a:spcPts val="400"/>
              </a:spcBef>
              <a:buSzPct val="60000"/>
              <a:buFont typeface="Wingdings" charset="2"/>
              <a:buChar char="u"/>
              <a:defRPr/>
            </a:pPr>
            <a:endParaRPr lang="en-US" sz="2800" dirty="0" smtClean="0">
              <a:solidFill>
                <a:srgbClr val="111CB5"/>
              </a:solidFill>
            </a:endParaRPr>
          </a:p>
          <a:p>
            <a:pPr marL="742950" lvl="1" indent="-285750" defTabSz="457200">
              <a:lnSpc>
                <a:spcPct val="120000"/>
              </a:lnSpc>
              <a:spcBef>
                <a:spcPts val="400"/>
              </a:spcBef>
              <a:buSzPct val="60000"/>
              <a:buFont typeface="Wingdings" charset="2"/>
              <a:buChar char="u"/>
              <a:defRPr/>
            </a:pPr>
            <a:endParaRPr lang="en-US" sz="2800" dirty="0" smtClean="0">
              <a:solidFill>
                <a:srgbClr val="111CB5"/>
              </a:solidFill>
            </a:endParaRPr>
          </a:p>
          <a:p>
            <a:pPr marL="742950" lvl="1" indent="-285750" defTabSz="457200">
              <a:lnSpc>
                <a:spcPct val="120000"/>
              </a:lnSpc>
              <a:spcBef>
                <a:spcPts val="400"/>
              </a:spcBef>
              <a:buSzPct val="60000"/>
              <a:buFont typeface="Wingdings" charset="2"/>
              <a:buChar char="u"/>
              <a:defRPr/>
            </a:pPr>
            <a:endParaRPr lang="en-US" sz="2800" dirty="0" smtClean="0">
              <a:solidFill>
                <a:srgbClr val="111CB5"/>
              </a:solidFill>
            </a:endParaRPr>
          </a:p>
          <a:p>
            <a:pPr marL="742950" lvl="1" indent="-285750" defTabSz="457200">
              <a:lnSpc>
                <a:spcPct val="120000"/>
              </a:lnSpc>
              <a:spcBef>
                <a:spcPts val="400"/>
              </a:spcBef>
              <a:buSzPct val="60000"/>
              <a:buFont typeface="Wingdings" charset="2"/>
              <a:buChar char="u"/>
              <a:defRPr/>
            </a:pPr>
            <a:endParaRPr lang="en-US" sz="2800" dirty="0" smtClean="0">
              <a:solidFill>
                <a:srgbClr val="111CB5"/>
              </a:solidFill>
            </a:endParaRPr>
          </a:p>
          <a:p>
            <a:pPr marL="342900" indent="-342900" defTabSz="457200">
              <a:spcBef>
                <a:spcPct val="20000"/>
              </a:spcBef>
              <a:buSzPct val="120000"/>
              <a:buFont typeface="Wingdings" charset="2"/>
              <a:buChar char="§"/>
              <a:defRPr/>
            </a:pPr>
            <a:endParaRPr lang="en-US" sz="3200" dirty="0" smtClean="0">
              <a:solidFill>
                <a:srgbClr val="111CB5"/>
              </a:solidFill>
            </a:endParaRPr>
          </a:p>
          <a:p>
            <a:pPr marL="342900" indent="-342900" defTabSz="457200">
              <a:spcBef>
                <a:spcPct val="20000"/>
              </a:spcBef>
              <a:buSzPct val="120000"/>
              <a:buFont typeface="Wingdings" charset="2"/>
              <a:buChar char="§"/>
              <a:defRPr/>
            </a:pPr>
            <a:endParaRPr lang="en-US" sz="3200" dirty="0">
              <a:solidFill>
                <a:srgbClr val="111CB5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10800000">
            <a:off x="5515390" y="3086100"/>
            <a:ext cx="732725" cy="254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717499" y="2971800"/>
            <a:ext cx="602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dirty="0" smtClean="0">
                <a:solidFill>
                  <a:srgbClr val="FF0000"/>
                </a:solidFill>
              </a:rPr>
              <a:t>75 </a:t>
            </a:r>
            <a:r>
              <a:rPr lang="en-US" sz="1600" dirty="0" err="1" smtClean="0">
                <a:solidFill>
                  <a:srgbClr val="FF0000"/>
                </a:solidFill>
              </a:rPr>
              <a:t>m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3B6A9-7A15-7444-B836-28FB97703B2C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96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755576" y="228600"/>
            <a:ext cx="799313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Space charge reduction, longitudinal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6" name="Picture 2" descr="C:\Heiko\Presentations\2013-10_InjectorChainExoticOptionsRLIUP\TomoscopeImages\PSB\flat-ej_RecontructionProfi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152" y="2971189"/>
            <a:ext cx="2742282" cy="2690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95288" y="908720"/>
            <a:ext cx="83534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14375" lvl="1" indent="-352425">
              <a:spcBef>
                <a:spcPct val="20000"/>
              </a:spcBef>
              <a:buFont typeface="+mj-lt"/>
              <a:buAutoNum type="arabicPeriod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Flat-bunches in double-harmonic RF system</a:t>
            </a: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Requires two RF systems</a:t>
            </a: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4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</a:t>
            </a:r>
            <a:r>
              <a:rPr lang="en-US" sz="1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ransfer between accelerators difficult</a:t>
            </a:r>
          </a:p>
          <a:p>
            <a:pPr marL="714375" lvl="1" indent="-352425">
              <a:spcBef>
                <a:spcPct val="20000"/>
              </a:spcBef>
              <a:buFont typeface="+mj-lt"/>
              <a:buAutoNum type="arabicPeriod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 distributions with depleted core, flat profile</a:t>
            </a: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4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Only single harmonic RF system needed</a:t>
            </a: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4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Little complexity in downstream chain</a:t>
            </a: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4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Even survives distribution conserving RF manipulations, e.g. pair splitting</a:t>
            </a:r>
            <a:endParaRPr lang="en-US" sz="14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>
              <a:spcBef>
                <a:spcPct val="20000"/>
              </a:spcBef>
            </a:pPr>
            <a:endParaRPr lang="en-US" b="1" dirty="0" smtClean="0">
              <a:latin typeface="Constantia" pitchFamily="18" charset="0"/>
              <a:cs typeface="Times New Roman" pitchFamily="18" charset="0"/>
              <a:sym typeface="Symbol"/>
            </a:endParaRPr>
          </a:p>
        </p:txBody>
      </p:sp>
      <p:pic>
        <p:nvPicPr>
          <p:cNvPr id="10" name="Picture 4" descr="C:\Heiko\Presentations\2013-10_InjectorChainExoticOptionsRLIUP\SpaceChargeCalculation\LimitPlots\v6_L4+2.0GeV_25ns_LimitSummaryPlot_25ns_Automatic_Limits_FlatBunch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510" y="2899056"/>
            <a:ext cx="2736304" cy="2708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2"/>
          <p:cNvSpPr>
            <a:spLocks noChangeArrowheads="1"/>
          </p:cNvSpPr>
          <p:nvPr/>
        </p:nvSpPr>
        <p:spPr bwMode="auto">
          <a:xfrm rot="16200000">
            <a:off x="4464050" y="3943235"/>
            <a:ext cx="2304131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lvl="1" indent="-355600" algn="r">
              <a:spcBef>
                <a:spcPct val="20000"/>
              </a:spcBef>
            </a:pPr>
            <a:r>
              <a:rPr lang="en-GB" sz="1400" b="1" dirty="0" smtClean="0">
                <a:latin typeface="Constantia" pitchFamily="18" charset="0"/>
              </a:rPr>
              <a:t>Measurement, 2001</a:t>
            </a:r>
            <a:endParaRPr lang="en-GB" sz="1400" dirty="0" smtClean="0">
              <a:latin typeface="Constantia" pitchFamily="18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 rot="16200000">
            <a:off x="6444270" y="3979113"/>
            <a:ext cx="2304131" cy="28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lvl="1" indent="-355600" algn="r">
              <a:spcBef>
                <a:spcPct val="20000"/>
              </a:spcBef>
            </a:pPr>
            <a:r>
              <a:rPr lang="en-GB" sz="1400" b="1" dirty="0" smtClean="0">
                <a:latin typeface="Constantia" pitchFamily="18" charset="0"/>
              </a:rPr>
              <a:t>PSB, </a:t>
            </a:r>
            <a:r>
              <a:rPr lang="en-GB" sz="1400" b="1" i="1" dirty="0" err="1" smtClean="0">
                <a:latin typeface="Constantia" pitchFamily="18" charset="0"/>
              </a:rPr>
              <a:t>E</a:t>
            </a:r>
            <a:r>
              <a:rPr lang="en-GB" sz="1400" b="1" baseline="-25000" dirty="0" err="1" smtClean="0">
                <a:latin typeface="Constantia" pitchFamily="18" charset="0"/>
              </a:rPr>
              <a:t>kin</a:t>
            </a:r>
            <a:r>
              <a:rPr lang="en-GB" sz="1400" b="1" dirty="0" smtClean="0">
                <a:latin typeface="Constantia" pitchFamily="18" charset="0"/>
              </a:rPr>
              <a:t> = 1.4 </a:t>
            </a:r>
            <a:r>
              <a:rPr lang="en-GB" sz="1400" b="1" dirty="0" err="1" smtClean="0">
                <a:latin typeface="Constantia" pitchFamily="18" charset="0"/>
              </a:rPr>
              <a:t>GeV</a:t>
            </a:r>
            <a:endParaRPr lang="en-GB" sz="1400" dirty="0" smtClean="0">
              <a:latin typeface="Constantia" pitchFamily="18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95288" y="5733256"/>
            <a:ext cx="8353425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Reduce </a:t>
            </a:r>
            <a:r>
              <a:rPr lang="en-US" b="1" dirty="0" err="1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D</a:t>
            </a:r>
            <a:r>
              <a:rPr lang="en-US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US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sc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at PS flat-bottom, potential brightness 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gain up to 25%</a:t>
            </a:r>
          </a:p>
          <a:p>
            <a:pPr marL="339725" indent="-339725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Last studies in 2001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;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simulations preparing new beam studies ongoing</a:t>
            </a:r>
            <a:endParaRPr lang="en-US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851920" y="3220690"/>
            <a:ext cx="0" cy="5178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013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sonance_compensation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9" t="7098" r="11266" b="7209"/>
          <a:stretch/>
        </p:blipFill>
        <p:spPr>
          <a:xfrm>
            <a:off x="611560" y="597262"/>
            <a:ext cx="7834061" cy="6100612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3527529" y="563175"/>
            <a:ext cx="1853098" cy="194370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5400000">
            <a:off x="3501611" y="5045224"/>
            <a:ext cx="1853098" cy="194370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59115" y="662051"/>
            <a:ext cx="1506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Scan direction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5400000">
            <a:off x="3956740" y="4849255"/>
            <a:ext cx="1506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Scan direction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27584" y="-110444"/>
            <a:ext cx="7498080" cy="80314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Constantia" panose="02030602050306030303" pitchFamily="18" charset="0"/>
              </a:rPr>
              <a:t>Compensation of the 2</a:t>
            </a:r>
            <a:r>
              <a:rPr lang="en-US" sz="2400" i="1" dirty="0" smtClean="0">
                <a:latin typeface="Constantia" panose="02030602050306030303" pitchFamily="18" charset="0"/>
              </a:rPr>
              <a:t>Q</a:t>
            </a:r>
            <a:r>
              <a:rPr lang="en-US" sz="2400" baseline="-25000" dirty="0" smtClean="0">
                <a:latin typeface="Constantia" panose="02030602050306030303" pitchFamily="18" charset="0"/>
              </a:rPr>
              <a:t>x</a:t>
            </a:r>
            <a:r>
              <a:rPr lang="en-US" sz="2400" dirty="0" smtClean="0">
                <a:latin typeface="Constantia" panose="02030602050306030303" pitchFamily="18" charset="0"/>
              </a:rPr>
              <a:t>+</a:t>
            </a:r>
            <a:r>
              <a:rPr lang="en-US" sz="2400" i="1" dirty="0" smtClean="0">
                <a:latin typeface="Constantia" panose="02030602050306030303" pitchFamily="18" charset="0"/>
              </a:rPr>
              <a:t>Q</a:t>
            </a:r>
            <a:r>
              <a:rPr lang="en-US" sz="2400" baseline="-25000" dirty="0" smtClean="0">
                <a:latin typeface="Constantia" panose="02030602050306030303" pitchFamily="18" charset="0"/>
              </a:rPr>
              <a:t>y </a:t>
            </a:r>
            <a:r>
              <a:rPr lang="en-US" sz="2400" dirty="0" smtClean="0">
                <a:latin typeface="Constantia" panose="02030602050306030303" pitchFamily="18" charset="0"/>
              </a:rPr>
              <a:t>= 19 in the PS</a:t>
            </a:r>
            <a:endParaRPr lang="en-US" sz="2400" dirty="0">
              <a:latin typeface="Constantia" panose="02030602050306030303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24979" y="6448251"/>
            <a:ext cx="2895600" cy="365125"/>
          </a:xfrm>
        </p:spPr>
        <p:txBody>
          <a:bodyPr/>
          <a:lstStyle/>
          <a:p>
            <a:r>
              <a:rPr kumimoji="0" lang="en-US" smtClean="0"/>
              <a:t>PS-LIU</a:t>
            </a:r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932419" y="3304877"/>
            <a:ext cx="763284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11560" y="6353944"/>
            <a:ext cx="7834061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 rot="16200000">
            <a:off x="5871881" y="3295583"/>
            <a:ext cx="5756683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lvl="1" indent="-355600" algn="r">
              <a:spcBef>
                <a:spcPct val="20000"/>
              </a:spcBef>
            </a:pPr>
            <a:r>
              <a:rPr lang="en-US" sz="1400" b="1" dirty="0" smtClean="0">
                <a:latin typeface="Constantia" pitchFamily="18" charset="0"/>
              </a:rPr>
              <a:t>A. Huschauer, R. Wasef</a:t>
            </a:r>
            <a:endParaRPr lang="en-GB" sz="1400" dirty="0" smtClean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69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Resonance_compensation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4" t="10600" r="10266" b="7902"/>
          <a:stretch/>
        </p:blipFill>
        <p:spPr>
          <a:xfrm>
            <a:off x="467545" y="869962"/>
            <a:ext cx="8037410" cy="5763956"/>
          </a:xfrm>
        </p:spPr>
      </p:pic>
      <p:sp>
        <p:nvSpPr>
          <p:cNvPr id="2" name="Right Arrow 1"/>
          <p:cNvSpPr/>
          <p:nvPr/>
        </p:nvSpPr>
        <p:spPr>
          <a:xfrm>
            <a:off x="3591466" y="604545"/>
            <a:ext cx="1853098" cy="194370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5400000">
            <a:off x="3591466" y="5162681"/>
            <a:ext cx="1853098" cy="194370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23052" y="703421"/>
            <a:ext cx="1506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Scan direction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5400000">
            <a:off x="4046595" y="4966712"/>
            <a:ext cx="1506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Scan direction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27584" y="-110444"/>
            <a:ext cx="7498080" cy="80314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Constantia" panose="02030602050306030303" pitchFamily="18" charset="0"/>
              </a:rPr>
              <a:t>Compensation of 3</a:t>
            </a:r>
            <a:r>
              <a:rPr lang="en-US" sz="2400" i="1" dirty="0" smtClean="0">
                <a:latin typeface="Constantia" panose="02030602050306030303" pitchFamily="18" charset="0"/>
              </a:rPr>
              <a:t>Q</a:t>
            </a:r>
            <a:r>
              <a:rPr lang="en-US" sz="2400" baseline="-25000" dirty="0" smtClean="0">
                <a:latin typeface="Constantia" panose="02030602050306030303" pitchFamily="18" charset="0"/>
              </a:rPr>
              <a:t>y </a:t>
            </a:r>
            <a:r>
              <a:rPr lang="en-US" sz="2400" dirty="0" smtClean="0">
                <a:latin typeface="Constantia" panose="02030602050306030303" pitchFamily="18" charset="0"/>
              </a:rPr>
              <a:t>= 19 in the PS</a:t>
            </a:r>
            <a:endParaRPr lang="en-US" sz="2400" dirty="0">
              <a:latin typeface="Constantia" panose="02030602050306030303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6354" y="3402043"/>
            <a:ext cx="1718165" cy="2871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</a:t>
            </a:r>
            <a:r>
              <a:rPr lang="de-DE" dirty="0" smtClean="0"/>
              <a:t>. Huschauer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67544" y="3240922"/>
            <a:ext cx="8032069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67545" y="6408712"/>
            <a:ext cx="8211581" cy="404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80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Heiko\Presentations\2013-10_InjectorChainExoticOptionsRLIUP\SpaceChargeCalculation\LimitPlots\v6_L4+2.0GeV_25ns_LimitSummaryPlot_25ns_Automatic_Limi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00" y="2163600"/>
            <a:ext cx="2952727" cy="292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Heiko\Presentations\2013-10_InjectorChainExoticOptionsRLIUP\SpaceChargeCalculation\LimitPlots\v6_L2+1.4GeV_25ns_LimitSummaryPlot_25ns_Automatic_Limit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000" y="2163600"/>
            <a:ext cx="2851902" cy="292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5-Point Star 10"/>
          <p:cNvSpPr/>
          <p:nvPr/>
        </p:nvSpPr>
        <p:spPr>
          <a:xfrm>
            <a:off x="7389838" y="2877886"/>
            <a:ext cx="220215" cy="220215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0" y="2286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Introduction: baseline upgrade plan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1916832"/>
            <a:ext cx="24878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onstantia" panose="02030602050306030303" pitchFamily="18" charset="0"/>
              </a:rPr>
              <a:t>Linac2, 1.4 </a:t>
            </a:r>
            <a:r>
              <a:rPr lang="en-US" sz="1600" b="1" dirty="0" err="1" smtClean="0">
                <a:latin typeface="Constantia" panose="02030602050306030303" pitchFamily="18" charset="0"/>
              </a:rPr>
              <a:t>GeV</a:t>
            </a:r>
            <a:r>
              <a:rPr lang="en-US" sz="1600" b="1" dirty="0" smtClean="0">
                <a:latin typeface="Constantia" panose="02030602050306030303" pitchFamily="18" charset="0"/>
              </a:rPr>
              <a:t>, 3-split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19750" y="1916832"/>
            <a:ext cx="24669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onstantia" panose="02030602050306030303" pitchFamily="18" charset="0"/>
              </a:rPr>
              <a:t>Linac4, 2.0 </a:t>
            </a:r>
            <a:r>
              <a:rPr lang="en-US" sz="1600" b="1" dirty="0" err="1" smtClean="0">
                <a:latin typeface="Constantia" panose="02030602050306030303" pitchFamily="18" charset="0"/>
              </a:rPr>
              <a:t>GeV</a:t>
            </a:r>
            <a:r>
              <a:rPr lang="en-US" sz="1600" b="1" dirty="0" smtClean="0">
                <a:latin typeface="Constantia" panose="02030602050306030303" pitchFamily="18" charset="0"/>
              </a:rPr>
              <a:t>, 3-split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4067944" y="3068960"/>
            <a:ext cx="1008112" cy="792088"/>
          </a:xfrm>
          <a:prstGeom prst="rightArrow">
            <a:avLst>
              <a:gd name="adj1" fmla="val 50000"/>
              <a:gd name="adj2" fmla="val 319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578100" y="3162300"/>
            <a:ext cx="339358" cy="3420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677966" y="3709505"/>
            <a:ext cx="305591" cy="332407"/>
          </a:xfrm>
          <a:prstGeom prst="straightConnector1">
            <a:avLst/>
          </a:prstGeom>
          <a:ln w="3810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637557" y="2708920"/>
            <a:ext cx="386407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95288" y="982390"/>
            <a:ext cx="835342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942975">
              <a:spcBef>
                <a:spcPct val="20000"/>
              </a:spcBef>
              <a:buFont typeface="+mj-lt"/>
              <a:buAutoNum type="arabicPeriod"/>
              <a:tabLst>
                <a:tab pos="4846638" algn="l"/>
              </a:tabLst>
            </a:pPr>
            <a:r>
              <a:rPr lang="en-US" sz="14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Increase brightness from </a:t>
            </a:r>
            <a:r>
              <a:rPr lang="en-US" sz="1400" b="1" dirty="0" err="1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Linac</a:t>
            </a:r>
            <a:r>
              <a:rPr lang="en-US" sz="1400" b="1" dirty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 PS Booster	Linac2 </a:t>
            </a:r>
            <a:r>
              <a:rPr lang="en-US" sz="14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 Linac4</a:t>
            </a:r>
            <a:endParaRPr lang="en-US" sz="1400" b="1" dirty="0" smtClean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defTabSz="942975">
              <a:spcBef>
                <a:spcPct val="20000"/>
              </a:spcBef>
              <a:buFont typeface="+mj-lt"/>
              <a:buAutoNum type="arabicPeriod"/>
              <a:tabLst>
                <a:tab pos="4846638" algn="l"/>
              </a:tabLst>
            </a:pPr>
            <a:r>
              <a:rPr lang="en-US" sz="1400" b="1" dirty="0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Reduce space charge in the PS	</a:t>
            </a:r>
            <a:r>
              <a:rPr lang="en-US" sz="1400" b="1" dirty="0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Symbol"/>
              </a:rPr>
              <a:t>PSB/PS transfer energy 1.4 </a:t>
            </a:r>
            <a:r>
              <a:rPr lang="en-US" sz="1400" b="1" dirty="0" err="1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Symbol"/>
              </a:rPr>
              <a:t>GeV</a:t>
            </a:r>
            <a:r>
              <a:rPr lang="en-US" sz="1400" b="1" dirty="0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1400" b="1" dirty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sz="1400" b="1" dirty="0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Symbol"/>
              </a:rPr>
              <a:t>2 </a:t>
            </a:r>
            <a:r>
              <a:rPr lang="en-US" sz="1400" b="1" dirty="0" err="1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Symbol"/>
              </a:rPr>
              <a:t>GeV</a:t>
            </a:r>
            <a:endParaRPr lang="en-US" sz="1400" b="1" dirty="0" smtClean="0">
              <a:solidFill>
                <a:srgbClr val="0000FF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342900" indent="-342900" defTabSz="942975">
              <a:spcBef>
                <a:spcPct val="20000"/>
              </a:spcBef>
              <a:buFont typeface="+mj-lt"/>
              <a:buAutoNum type="arabicPeriod"/>
              <a:tabLst>
                <a:tab pos="4846638" algn="l"/>
              </a:tabLst>
            </a:pPr>
            <a:r>
              <a:rPr lang="en-US" sz="1400" b="1" dirty="0">
                <a:latin typeface="Constantia" pitchFamily="18" charset="0"/>
                <a:cs typeface="Times New Roman" pitchFamily="18" charset="0"/>
                <a:sym typeface="Symbol"/>
              </a:rPr>
              <a:t>Increase intensity per bunch in </a:t>
            </a:r>
            <a:r>
              <a:rPr lang="en-US" sz="1400" b="1" dirty="0" smtClean="0">
                <a:latin typeface="Constantia" pitchFamily="18" charset="0"/>
                <a:cs typeface="Times New Roman" pitchFamily="18" charset="0"/>
                <a:sym typeface="Symbol"/>
              </a:rPr>
              <a:t>SPS	RF upgrade 4.2 </a:t>
            </a:r>
            <a:r>
              <a:rPr lang="en-US" sz="1600" b="1" dirty="0">
                <a:latin typeface="Constantia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sz="1600" b="1" dirty="0" smtClean="0">
                <a:latin typeface="Constantia" pitchFamily="18" charset="0"/>
                <a:cs typeface="Times New Roman" pitchFamily="18" charset="0"/>
                <a:sym typeface="Symbol"/>
              </a:rPr>
              <a:t>7.6 MW, 4 </a:t>
            </a:r>
            <a:r>
              <a:rPr lang="en-US" sz="1600" b="1" dirty="0">
                <a:latin typeface="Constantia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sz="1600" b="1" dirty="0" smtClean="0">
                <a:latin typeface="Constantia" pitchFamily="18" charset="0"/>
                <a:cs typeface="Times New Roman" pitchFamily="18" charset="0"/>
                <a:sym typeface="Symbol"/>
              </a:rPr>
              <a:t>6 cav.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endParaRPr lang="en-US" sz="16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endParaRPr lang="en-US" sz="16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2762275" y="3031914"/>
            <a:ext cx="124929" cy="124929"/>
          </a:xfrm>
          <a:prstGeom prst="ellipse">
            <a:avLst/>
          </a:prstGeom>
          <a:solidFill>
            <a:srgbClr val="385D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7198196" y="3085443"/>
            <a:ext cx="124929" cy="124929"/>
          </a:xfrm>
          <a:prstGeom prst="ellipse">
            <a:avLst/>
          </a:prstGeom>
          <a:solidFill>
            <a:srgbClr val="385D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249625" y="2775247"/>
            <a:ext cx="954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385D8A"/>
                </a:solidFill>
                <a:latin typeface="Constantia" panose="02030602050306030303" pitchFamily="18" charset="0"/>
              </a:rPr>
              <a:t>Achieved</a:t>
            </a:r>
            <a:endParaRPr lang="en-GB" sz="1400" b="1" dirty="0">
              <a:solidFill>
                <a:srgbClr val="385D8A"/>
              </a:solidFill>
              <a:latin typeface="Constantia" panose="02030602050306030303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82402" y="2760532"/>
            <a:ext cx="1098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385D8A"/>
                </a:solidFill>
                <a:latin typeface="Constantia" panose="02030602050306030303" pitchFamily="18" charset="0"/>
              </a:rPr>
              <a:t>LIU: after upgrades</a:t>
            </a:r>
            <a:endParaRPr lang="en-GB" sz="1400" b="1" dirty="0">
              <a:solidFill>
                <a:srgbClr val="385D8A"/>
              </a:solidFill>
              <a:latin typeface="Constantia" panose="02030602050306030303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95731" y="2276872"/>
            <a:ext cx="1098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HL-LHC request</a:t>
            </a:r>
            <a:endParaRPr lang="en-GB" sz="14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205830"/>
              </p:ext>
            </p:extLst>
          </p:nvPr>
        </p:nvGraphicFramePr>
        <p:xfrm>
          <a:off x="827087" y="5261452"/>
          <a:ext cx="7489826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2490"/>
                <a:gridCol w="1588668"/>
                <a:gridCol w="1588668"/>
              </a:tblGrid>
              <a:tr h="295943">
                <a:tc>
                  <a:txBody>
                    <a:bodyPr/>
                    <a:lstStyle/>
                    <a:p>
                      <a:endParaRPr lang="en-US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onstantia" pitchFamily="18" charset="0"/>
                        </a:rPr>
                        <a:t>25 ns</a:t>
                      </a:r>
                      <a:endParaRPr lang="en-US" sz="18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onstantia" pitchFamily="18" charset="0"/>
                        </a:rPr>
                        <a:t>50 ns</a:t>
                      </a:r>
                      <a:endParaRPr lang="en-US" sz="1800" dirty="0"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276972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Splitting ratio PS ejection/injection</a:t>
                      </a:r>
                      <a:endParaRPr lang="en-US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12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6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276972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Batch length from</a:t>
                      </a:r>
                      <a:r>
                        <a:rPr lang="en-US" b="1" baseline="0" dirty="0" smtClean="0">
                          <a:latin typeface="Constantia" pitchFamily="18" charset="0"/>
                        </a:rPr>
                        <a:t> PS</a:t>
                      </a:r>
                      <a:endParaRPr lang="en-US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72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36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5136356" y="5269706"/>
            <a:ext cx="1593058" cy="1143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 rot="21088121">
            <a:off x="2034675" y="4101918"/>
            <a:ext cx="5070299" cy="646331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Are there alternatives?</a:t>
            </a:r>
            <a:endParaRPr lang="en-GB" sz="3600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804248" y="2538482"/>
            <a:ext cx="648072" cy="390653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804248" y="3031914"/>
            <a:ext cx="379983" cy="92286"/>
          </a:xfrm>
          <a:prstGeom prst="straightConnector1">
            <a:avLst/>
          </a:prstGeom>
          <a:ln w="25400">
            <a:solidFill>
              <a:srgbClr val="385D8A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255897" y="2268501"/>
            <a:ext cx="0" cy="247654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470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395288" y="228600"/>
            <a:ext cx="8353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Overview of upgrade options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5536" y="986111"/>
            <a:ext cx="978153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Linac4</a:t>
            </a:r>
            <a:endParaRPr lang="en-GB" sz="20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7440" y="1707998"/>
            <a:ext cx="654346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PSB</a:t>
            </a:r>
            <a:endParaRPr lang="en-GB" sz="2000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2399" y="3233168"/>
            <a:ext cx="484428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PS</a:t>
            </a:r>
            <a:endParaRPr lang="en-GB" sz="2000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5073" y="5025236"/>
            <a:ext cx="619080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SPS</a:t>
            </a:r>
            <a:endParaRPr lang="en-GB" sz="2000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cxnSp>
        <p:nvCxnSpPr>
          <p:cNvPr id="3" name="Straight Arrow Connector 2"/>
          <p:cNvCxnSpPr>
            <a:stCxn id="22" idx="2"/>
            <a:endCxn id="23" idx="0"/>
          </p:cNvCxnSpPr>
          <p:nvPr/>
        </p:nvCxnSpPr>
        <p:spPr>
          <a:xfrm>
            <a:off x="884613" y="1386221"/>
            <a:ext cx="0" cy="321777"/>
          </a:xfrm>
          <a:prstGeom prst="straightConnector1">
            <a:avLst/>
          </a:prstGeom>
          <a:ln w="317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3" idx="2"/>
            <a:endCxn id="24" idx="0"/>
          </p:cNvCxnSpPr>
          <p:nvPr/>
        </p:nvCxnSpPr>
        <p:spPr>
          <a:xfrm>
            <a:off x="884613" y="2108108"/>
            <a:ext cx="0" cy="1125060"/>
          </a:xfrm>
          <a:prstGeom prst="straightConnector1">
            <a:avLst/>
          </a:prstGeom>
          <a:ln w="317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4" idx="2"/>
            <a:endCxn id="27" idx="0"/>
          </p:cNvCxnSpPr>
          <p:nvPr/>
        </p:nvCxnSpPr>
        <p:spPr>
          <a:xfrm>
            <a:off x="884613" y="3633278"/>
            <a:ext cx="0" cy="1391958"/>
          </a:xfrm>
          <a:prstGeom prst="straightConnector1">
            <a:avLst/>
          </a:prstGeom>
          <a:ln w="317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403652" y="806895"/>
            <a:ext cx="35283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Basic choices</a:t>
            </a:r>
            <a:endParaRPr lang="en-GB" sz="20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32039" y="806895"/>
            <a:ext cx="3816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Constantia" panose="02030602050306030303" pitchFamily="18" charset="0"/>
              </a:rPr>
              <a:t>Additiona</a:t>
            </a:r>
            <a:r>
              <a:rPr lang="en-US" sz="2000" b="1" dirty="0">
                <a:latin typeface="Constantia" panose="02030602050306030303" pitchFamily="18" charset="0"/>
              </a:rPr>
              <a:t>l</a:t>
            </a:r>
            <a:r>
              <a:rPr lang="en-US" sz="2000" b="1" dirty="0" smtClean="0">
                <a:latin typeface="Constantia" panose="02030602050306030303" pitchFamily="18" charset="0"/>
              </a:rPr>
              <a:t> benefit/margin</a:t>
            </a:r>
            <a:endParaRPr lang="en-GB" sz="2000" b="1" dirty="0">
              <a:latin typeface="Constantia" panose="02030602050306030303" pitchFamily="18" charset="0"/>
            </a:endParaRP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1403651" y="2399030"/>
            <a:ext cx="3687637" cy="474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2.0 </a:t>
            </a:r>
            <a:r>
              <a:rPr lang="en-US" sz="1600" b="1" dirty="0" err="1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GeV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at PSB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PS transfer</a:t>
            </a:r>
            <a:endParaRPr lang="en-GB" sz="1600" b="1" dirty="0" smtClean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408612" y="4723164"/>
            <a:ext cx="3687637" cy="650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SPS RF upgrade: 4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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3+2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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4</a:t>
            </a:r>
          </a:p>
        </p:txBody>
      </p:sp>
      <p:cxnSp>
        <p:nvCxnSpPr>
          <p:cNvPr id="30" name="Straight Arrow Connector 29"/>
          <p:cNvCxnSpPr>
            <a:stCxn id="27" idx="2"/>
          </p:cNvCxnSpPr>
          <p:nvPr/>
        </p:nvCxnSpPr>
        <p:spPr>
          <a:xfrm>
            <a:off x="884613" y="5425346"/>
            <a:ext cx="0" cy="617645"/>
          </a:xfrm>
          <a:prstGeom prst="straightConnector1">
            <a:avLst/>
          </a:prstGeom>
          <a:ln w="317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226291" y="796642"/>
            <a:ext cx="8790808" cy="5707216"/>
            <a:chOff x="226291" y="796642"/>
            <a:chExt cx="8790808" cy="5707216"/>
          </a:xfrm>
        </p:grpSpPr>
        <p:sp>
          <p:nvSpPr>
            <p:cNvPr id="5" name="Rectangle 4"/>
            <p:cNvSpPr/>
            <p:nvPr/>
          </p:nvSpPr>
          <p:spPr>
            <a:xfrm>
              <a:off x="226291" y="6165304"/>
              <a:ext cx="8168332" cy="338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26291" y="6165304"/>
              <a:ext cx="83781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  <a:latin typeface="Constantia" panose="02030602050306030303" pitchFamily="18" charset="0"/>
                </a:rPr>
                <a:t>Baseline</a:t>
              </a:r>
              <a:r>
                <a:rPr lang="en-US" sz="1600" b="1" dirty="0" smtClean="0">
                  <a:latin typeface="Constantia" panose="02030602050306030303" pitchFamily="18" charset="0"/>
                </a:rPr>
                <a:t>   </a:t>
              </a:r>
              <a:r>
                <a:rPr lang="en-US" sz="1600" b="1" dirty="0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Beam studies before LS1   </a:t>
              </a:r>
              <a:r>
                <a:rPr lang="en-US" sz="1600" b="1" dirty="0" smtClean="0">
                  <a:solidFill>
                    <a:srgbClr val="339966"/>
                  </a:solidFill>
                  <a:latin typeface="Constantia" panose="02030602050306030303" pitchFamily="18" charset="0"/>
                </a:rPr>
                <a:t>Beam studies possible after LS1   </a:t>
              </a:r>
              <a:r>
                <a:rPr lang="en-US" sz="1600" b="1" dirty="0" smtClean="0">
                  <a:latin typeface="Constantia" panose="02030602050306030303" pitchFamily="18" charset="0"/>
                </a:rPr>
                <a:t>Needs hardware</a:t>
              </a:r>
              <a:endParaRPr lang="en-GB" sz="1600" b="1" dirty="0">
                <a:latin typeface="Constantia" panose="02030602050306030303" pitchFamily="18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373689" y="1040750"/>
              <a:ext cx="7643410" cy="4941027"/>
              <a:chOff x="1373689" y="1040750"/>
              <a:chExt cx="7643410" cy="4941027"/>
            </a:xfrm>
          </p:grpSpPr>
          <p:sp>
            <p:nvSpPr>
              <p:cNvPr id="38" name="Rectangle 7"/>
              <p:cNvSpPr>
                <a:spLocks noChangeArrowheads="1"/>
              </p:cNvSpPr>
              <p:nvPr/>
            </p:nvSpPr>
            <p:spPr bwMode="auto">
              <a:xfrm>
                <a:off x="1373689" y="1668878"/>
                <a:ext cx="3687637" cy="6500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marL="339725" indent="-339725">
                  <a:spcBef>
                    <a:spcPct val="20000"/>
                  </a:spcBef>
                  <a:buFontTx/>
                  <a:buChar char="•"/>
                </a:pPr>
                <a:r>
                  <a:rPr lang="en-US" sz="1600" b="1" dirty="0" smtClean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Faster recombination kickers PSB-PS (with 1.4 </a:t>
                </a:r>
                <a:r>
                  <a:rPr lang="en-US" sz="1600" b="1" dirty="0" err="1" smtClean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GeV</a:t>
                </a:r>
                <a:r>
                  <a:rPr lang="en-US" sz="1600" b="1" dirty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)</a:t>
                </a:r>
                <a:endParaRPr lang="en-GB" sz="1600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endParaRPr>
              </a:p>
            </p:txBody>
          </p:sp>
          <p:sp>
            <p:nvSpPr>
              <p:cNvPr id="39" name="Rectangle 7"/>
              <p:cNvSpPr>
                <a:spLocks noChangeArrowheads="1"/>
              </p:cNvSpPr>
              <p:nvPr/>
            </p:nvSpPr>
            <p:spPr bwMode="auto">
              <a:xfrm>
                <a:off x="1403648" y="2799140"/>
                <a:ext cx="3756818" cy="6500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marL="339725" indent="-339725">
                  <a:spcBef>
                    <a:spcPct val="20000"/>
                  </a:spcBef>
                  <a:buFontTx/>
                  <a:buChar char="•"/>
                </a:pPr>
                <a:r>
                  <a:rPr lang="en-US" sz="1600" b="1" dirty="0" smtClean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Double-batch or </a:t>
                </a:r>
                <a:r>
                  <a:rPr lang="en-US" sz="1600" b="1" i="1" dirty="0" smtClean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h</a:t>
                </a:r>
                <a:r>
                  <a:rPr lang="en-US" sz="1600" b="1" dirty="0" smtClean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=5 single-batch injection</a:t>
                </a:r>
              </a:p>
              <a:p>
                <a:pPr marL="339725" indent="-339725">
                  <a:spcBef>
                    <a:spcPct val="20000"/>
                  </a:spcBef>
                  <a:buFontTx/>
                  <a:buChar char="•"/>
                </a:pPr>
                <a:r>
                  <a:rPr lang="en-US" sz="1600" b="1" dirty="0" smtClean="0">
                    <a:solidFill>
                      <a:srgbClr val="0000FF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3-split, </a:t>
                </a:r>
                <a:r>
                  <a:rPr lang="en-US" sz="1600" b="1" dirty="0">
                    <a:solidFill>
                      <a:srgbClr val="0000FF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BCMS, BCS </a:t>
                </a:r>
                <a:r>
                  <a:rPr lang="en-US" sz="1600" b="1" dirty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or </a:t>
                </a:r>
                <a:r>
                  <a:rPr lang="en-US" sz="1600" b="1" dirty="0">
                    <a:solidFill>
                      <a:srgbClr val="339966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PBC (pure batch comp</a:t>
                </a:r>
                <a:r>
                  <a:rPr lang="en-US" sz="1600" b="1" dirty="0" smtClean="0">
                    <a:solidFill>
                      <a:srgbClr val="339966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.)</a:t>
                </a:r>
              </a:p>
              <a:p>
                <a:pPr marL="339725" indent="-339725">
                  <a:spcBef>
                    <a:spcPct val="20000"/>
                  </a:spcBef>
                  <a:buFontTx/>
                  <a:buChar char="•"/>
                </a:pPr>
                <a:r>
                  <a:rPr lang="en-US" sz="1600" b="1" dirty="0" smtClean="0">
                    <a:solidFill>
                      <a:srgbClr val="339966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8b+4e together with 3-split or BCMS </a:t>
                </a:r>
                <a:endParaRPr lang="en-US" sz="1600" b="1" dirty="0">
                  <a:solidFill>
                    <a:srgbClr val="339966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endParaRPr>
              </a:p>
            </p:txBody>
          </p:sp>
          <p:sp>
            <p:nvSpPr>
              <p:cNvPr id="40" name="Rectangle 7"/>
              <p:cNvSpPr>
                <a:spLocks noChangeArrowheads="1"/>
              </p:cNvSpPr>
              <p:nvPr/>
            </p:nvSpPr>
            <p:spPr bwMode="auto">
              <a:xfrm>
                <a:off x="5148313" y="2873128"/>
                <a:ext cx="3687637" cy="6500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marL="339725" indent="-339725">
                  <a:spcBef>
                    <a:spcPct val="20000"/>
                  </a:spcBef>
                  <a:buFontTx/>
                  <a:buChar char="•"/>
                </a:pPr>
                <a:r>
                  <a:rPr lang="en-US" sz="1600" b="1" dirty="0" smtClean="0">
                    <a:solidFill>
                      <a:srgbClr val="0000FF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Resonance compensation</a:t>
                </a:r>
              </a:p>
              <a:p>
                <a:pPr marL="339725" indent="-339725">
                  <a:spcBef>
                    <a:spcPct val="20000"/>
                  </a:spcBef>
                  <a:buFontTx/>
                  <a:buChar char="•"/>
                </a:pPr>
                <a:r>
                  <a:rPr lang="en-US" sz="1600" b="1" dirty="0" smtClean="0">
                    <a:solidFill>
                      <a:srgbClr val="339966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Special injection optics</a:t>
                </a:r>
              </a:p>
              <a:p>
                <a:pPr marL="339725" indent="-339725">
                  <a:spcBef>
                    <a:spcPct val="20000"/>
                  </a:spcBef>
                  <a:buFontTx/>
                  <a:buChar char="•"/>
                </a:pPr>
                <a:r>
                  <a:rPr lang="en-US" sz="1600" b="1" dirty="0" smtClean="0">
                    <a:solidFill>
                      <a:srgbClr val="339966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Long. flat or hollow bunches</a:t>
                </a:r>
              </a:p>
            </p:txBody>
          </p:sp>
          <p:sp>
            <p:nvSpPr>
              <p:cNvPr id="43" name="Rectangle 7"/>
              <p:cNvSpPr>
                <a:spLocks noChangeArrowheads="1"/>
              </p:cNvSpPr>
              <p:nvPr/>
            </p:nvSpPr>
            <p:spPr bwMode="auto">
              <a:xfrm>
                <a:off x="5160467" y="5105302"/>
                <a:ext cx="3687637" cy="4119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marL="339725" indent="-339725">
                  <a:spcBef>
                    <a:spcPct val="20000"/>
                  </a:spcBef>
                  <a:buFontTx/>
                  <a:buChar char="•"/>
                </a:pPr>
                <a:r>
                  <a:rPr lang="en-US" sz="1600" b="1" dirty="0" smtClean="0">
                    <a:solidFill>
                      <a:srgbClr val="339966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Split tunes optics</a:t>
                </a:r>
              </a:p>
              <a:p>
                <a:pPr marL="339725" indent="-339725">
                  <a:spcBef>
                    <a:spcPct val="20000"/>
                  </a:spcBef>
                  <a:buFontTx/>
                  <a:buChar char="•"/>
                </a:pPr>
                <a:r>
                  <a:rPr lang="en-US" sz="1600" b="1" dirty="0" smtClean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Special injection optics</a:t>
                </a:r>
              </a:p>
            </p:txBody>
          </p:sp>
          <p:sp>
            <p:nvSpPr>
              <p:cNvPr id="44" name="Rectangle 7"/>
              <p:cNvSpPr>
                <a:spLocks noChangeArrowheads="1"/>
              </p:cNvSpPr>
              <p:nvPr/>
            </p:nvSpPr>
            <p:spPr bwMode="auto">
              <a:xfrm>
                <a:off x="5160466" y="1040750"/>
                <a:ext cx="3687637" cy="6500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marL="339725" indent="-339725">
                  <a:spcBef>
                    <a:spcPct val="20000"/>
                  </a:spcBef>
                  <a:buFontTx/>
                  <a:buChar char="•"/>
                </a:pPr>
                <a:endParaRPr lang="en-GB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endParaRPr>
              </a:p>
            </p:txBody>
          </p:sp>
          <p:sp>
            <p:nvSpPr>
              <p:cNvPr id="45" name="Rectangle 7"/>
              <p:cNvSpPr>
                <a:spLocks noChangeArrowheads="1"/>
              </p:cNvSpPr>
              <p:nvPr/>
            </p:nvSpPr>
            <p:spPr bwMode="auto">
              <a:xfrm>
                <a:off x="5148064" y="4807232"/>
                <a:ext cx="3687637" cy="6500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marL="339725" indent="-339725">
                  <a:spcBef>
                    <a:spcPct val="20000"/>
                  </a:spcBef>
                  <a:buFontTx/>
                  <a:buChar char="•"/>
                </a:pPr>
                <a:r>
                  <a:rPr lang="en-US" sz="1600" b="1" dirty="0" smtClean="0">
                    <a:solidFill>
                      <a:srgbClr val="339966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28 </a:t>
                </a:r>
                <a:r>
                  <a:rPr lang="en-US" sz="1600" b="1" dirty="0" err="1">
                    <a:solidFill>
                      <a:srgbClr val="339966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GeV</a:t>
                </a:r>
                <a:r>
                  <a:rPr lang="en-US" sz="1600" b="1" dirty="0">
                    <a:solidFill>
                      <a:srgbClr val="339966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 at </a:t>
                </a:r>
                <a:r>
                  <a:rPr lang="en-US" sz="1600" b="1" dirty="0" smtClean="0">
                    <a:solidFill>
                      <a:srgbClr val="339966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PS</a:t>
                </a:r>
                <a:r>
                  <a:rPr lang="en-US" sz="1600" b="1" dirty="0" smtClean="0">
                    <a:solidFill>
                      <a:srgbClr val="339966"/>
                    </a:solidFill>
                    <a:latin typeface="Constantia" pitchFamily="18" charset="0"/>
                    <a:cs typeface="Times New Roman" pitchFamily="18" charset="0"/>
                    <a:sym typeface="Symbol"/>
                  </a:rPr>
                  <a:t></a:t>
                </a:r>
                <a:r>
                  <a:rPr lang="en-US" sz="1600" b="1" dirty="0">
                    <a:solidFill>
                      <a:srgbClr val="339966"/>
                    </a:solidFill>
                    <a:latin typeface="Constantia" pitchFamily="18" charset="0"/>
                    <a:cs typeface="Times New Roman" pitchFamily="18" charset="0"/>
                    <a:sym typeface="Symbol"/>
                  </a:rPr>
                  <a:t>SPS </a:t>
                </a:r>
                <a:r>
                  <a:rPr lang="en-US" sz="1600" b="1" dirty="0" smtClean="0">
                    <a:solidFill>
                      <a:srgbClr val="339966"/>
                    </a:solidFill>
                    <a:latin typeface="Constantia" pitchFamily="18" charset="0"/>
                    <a:cs typeface="Times New Roman" pitchFamily="18" charset="0"/>
                    <a:sym typeface="Symbol"/>
                  </a:rPr>
                  <a:t>transfer</a:t>
                </a:r>
                <a:endParaRPr lang="en-GB" sz="1600" b="1" dirty="0">
                  <a:solidFill>
                    <a:srgbClr val="339966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 rot="1060393">
                <a:off x="7144880" y="5042449"/>
                <a:ext cx="792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C0504D"/>
                    </a:solidFill>
                    <a:latin typeface="Constantia" panose="02030602050306030303" pitchFamily="18" charset="0"/>
                  </a:rPr>
                  <a:t>+5 %</a:t>
                </a:r>
                <a:endParaRPr lang="en-GB" b="1" dirty="0">
                  <a:solidFill>
                    <a:srgbClr val="C0504D"/>
                  </a:solidFill>
                  <a:latin typeface="Constantia" panose="02030602050306030303" pitchFamily="18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 rot="1060393">
                <a:off x="7425337" y="5612445"/>
                <a:ext cx="792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C0504D"/>
                    </a:solidFill>
                    <a:latin typeface="Constantia" panose="02030602050306030303" pitchFamily="18" charset="0"/>
                  </a:rPr>
                  <a:t>+? %</a:t>
                </a:r>
                <a:endParaRPr lang="en-GB" b="1" dirty="0">
                  <a:solidFill>
                    <a:srgbClr val="C0504D"/>
                  </a:solidFill>
                  <a:latin typeface="Constantia" panose="02030602050306030303" pitchFamily="18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 rot="1060393">
                <a:off x="7998579" y="4801863"/>
                <a:ext cx="792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C0504D"/>
                    </a:solidFill>
                    <a:latin typeface="Constantia" panose="02030602050306030303" pitchFamily="18" charset="0"/>
                  </a:rPr>
                  <a:t>+15 %</a:t>
                </a:r>
                <a:endParaRPr lang="en-GB" b="1" dirty="0">
                  <a:solidFill>
                    <a:srgbClr val="C0504D"/>
                  </a:solidFill>
                  <a:latin typeface="Constantia" panose="02030602050306030303" pitchFamily="18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 rot="1060393">
                <a:off x="8225001" y="3448612"/>
                <a:ext cx="792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C0504D"/>
                    </a:solidFill>
                    <a:latin typeface="Constantia" panose="02030602050306030303" pitchFamily="18" charset="0"/>
                  </a:rPr>
                  <a:t>+25 %</a:t>
                </a:r>
                <a:endParaRPr lang="en-GB" b="1" dirty="0">
                  <a:solidFill>
                    <a:srgbClr val="C0504D"/>
                  </a:solidFill>
                  <a:latin typeface="Constantia" panose="02030602050306030303" pitchFamily="18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 rot="1060393">
                <a:off x="7752119" y="3165376"/>
                <a:ext cx="792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C0504D"/>
                    </a:solidFill>
                    <a:latin typeface="Constantia" panose="02030602050306030303" pitchFamily="18" charset="0"/>
                  </a:rPr>
                  <a:t>+? %</a:t>
                </a:r>
                <a:endParaRPr lang="en-GB" b="1" dirty="0">
                  <a:solidFill>
                    <a:srgbClr val="C0504D"/>
                  </a:solidFill>
                  <a:latin typeface="Constantia" panose="02030602050306030303" pitchFamily="18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 rot="1060393">
                <a:off x="7943986" y="2844100"/>
                <a:ext cx="792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C0504D"/>
                    </a:solidFill>
                    <a:latin typeface="Constantia" panose="02030602050306030303" pitchFamily="18" charset="0"/>
                  </a:rPr>
                  <a:t>+? %</a:t>
                </a:r>
                <a:endParaRPr lang="en-GB" b="1" dirty="0">
                  <a:solidFill>
                    <a:srgbClr val="C0504D"/>
                  </a:solidFill>
                  <a:latin typeface="Constantia" panose="02030602050306030303" pitchFamily="18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 rot="1060393">
                <a:off x="7790219" y="1238190"/>
                <a:ext cx="792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C0504D"/>
                    </a:solidFill>
                    <a:latin typeface="Constantia" panose="02030602050306030303" pitchFamily="18" charset="0"/>
                  </a:rPr>
                  <a:t>+? %</a:t>
                </a:r>
                <a:endParaRPr lang="en-GB" b="1" dirty="0">
                  <a:solidFill>
                    <a:srgbClr val="C0504D"/>
                  </a:solidFill>
                  <a:latin typeface="Constantia" panose="02030602050306030303" pitchFamily="18" charset="0"/>
                </a:endParaRPr>
              </a:p>
            </p:txBody>
          </p:sp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5140401" y="1286972"/>
                <a:ext cx="3687637" cy="6500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marL="339725" indent="-339725">
                  <a:spcBef>
                    <a:spcPct val="20000"/>
                  </a:spcBef>
                  <a:buFontTx/>
                  <a:buChar char="•"/>
                </a:pPr>
                <a:r>
                  <a:rPr lang="en-US" sz="1600" b="1" dirty="0" smtClean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Vertical painting Linac4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 rot="1060393">
                <a:off x="8225011" y="1696123"/>
                <a:ext cx="792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C0504D"/>
                    </a:solidFill>
                    <a:latin typeface="Constantia" panose="02030602050306030303" pitchFamily="18" charset="0"/>
                  </a:rPr>
                  <a:t>+25 %</a:t>
                </a:r>
                <a:endParaRPr lang="en-GB" b="1" dirty="0">
                  <a:solidFill>
                    <a:srgbClr val="C0504D"/>
                  </a:solidFill>
                  <a:latin typeface="Constantia" panose="02030602050306030303" pitchFamily="18" charset="0"/>
                </a:endParaRPr>
              </a:p>
            </p:txBody>
          </p:sp>
          <p:sp>
            <p:nvSpPr>
              <p:cNvPr id="36" name="Rectangle 7"/>
              <p:cNvSpPr>
                <a:spLocks noChangeArrowheads="1"/>
              </p:cNvSpPr>
              <p:nvPr/>
            </p:nvSpPr>
            <p:spPr bwMode="auto">
              <a:xfrm>
                <a:off x="5148064" y="1689062"/>
                <a:ext cx="3687637" cy="3919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marL="339725" indent="-339725">
                  <a:spcBef>
                    <a:spcPct val="20000"/>
                  </a:spcBef>
                  <a:buFontTx/>
                  <a:buChar char="•"/>
                </a:pPr>
                <a:r>
                  <a:rPr lang="en-US" sz="1600" b="1" dirty="0" smtClean="0">
                    <a:solidFill>
                      <a:srgbClr val="339966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Long</a:t>
                </a:r>
                <a:r>
                  <a:rPr lang="en-US" sz="1600" b="1" dirty="0">
                    <a:solidFill>
                      <a:srgbClr val="339966"/>
                    </a:solidFill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. flat or hollow bunches</a:t>
                </a:r>
              </a:p>
              <a:p>
                <a:pPr marL="339725" indent="-339725">
                  <a:spcBef>
                    <a:spcPct val="20000"/>
                  </a:spcBef>
                  <a:buFontTx/>
                  <a:buChar char="•"/>
                </a:pPr>
                <a:endParaRPr lang="en-US" sz="1600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endParaRPr>
              </a:p>
            </p:txBody>
          </p:sp>
          <p:sp>
            <p:nvSpPr>
              <p:cNvPr id="37" name="Rectangle 7"/>
              <p:cNvSpPr>
                <a:spLocks noChangeArrowheads="1"/>
              </p:cNvSpPr>
              <p:nvPr/>
            </p:nvSpPr>
            <p:spPr bwMode="auto">
              <a:xfrm>
                <a:off x="1411062" y="5023115"/>
                <a:ext cx="3687637" cy="6500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marL="339725" indent="-339725">
                  <a:spcBef>
                    <a:spcPct val="20000"/>
                  </a:spcBef>
                  <a:buFontTx/>
                  <a:buChar char="•"/>
                </a:pPr>
                <a:r>
                  <a:rPr lang="en-US" sz="1600" b="1" dirty="0" smtClean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More RF power plants:                  4</a:t>
                </a:r>
                <a:r>
                  <a:rPr lang="en-US" sz="1600" b="1" dirty="0" smtClean="0">
                    <a:latin typeface="Constantia" pitchFamily="18" charset="0"/>
                    <a:cs typeface="Times New Roman" pitchFamily="18" charset="0"/>
                    <a:sym typeface="Symbol"/>
                  </a:rPr>
                  <a:t></a:t>
                </a:r>
                <a:r>
                  <a:rPr lang="en-US" sz="1600" b="1" dirty="0" smtClean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2+4</a:t>
                </a:r>
                <a:r>
                  <a:rPr lang="en-US" sz="1600" b="1" dirty="0">
                    <a:latin typeface="Constantia" pitchFamily="18" charset="0"/>
                    <a:cs typeface="Times New Roman" pitchFamily="18" charset="0"/>
                    <a:sym typeface="Symbol"/>
                  </a:rPr>
                  <a:t></a:t>
                </a:r>
                <a:r>
                  <a:rPr lang="en-US" sz="1600" b="1" dirty="0" smtClean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3 or 10</a:t>
                </a:r>
                <a:r>
                  <a:rPr lang="en-US" sz="1600" b="1" dirty="0" smtClean="0">
                    <a:latin typeface="Constantia" pitchFamily="18" charset="0"/>
                    <a:cs typeface="Times New Roman" pitchFamily="18" charset="0"/>
                    <a:sym typeface="Symbol"/>
                  </a:rPr>
                  <a:t></a:t>
                </a:r>
                <a:r>
                  <a:rPr lang="en-US" sz="1600" b="1" dirty="0" smtClean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2</a:t>
                </a:r>
              </a:p>
              <a:p>
                <a:pPr marL="339725" indent="-339725">
                  <a:spcBef>
                    <a:spcPct val="20000"/>
                  </a:spcBef>
                  <a:buFontTx/>
                  <a:buChar char="•"/>
                </a:pPr>
                <a:r>
                  <a:rPr lang="en-US" sz="1600" b="1" dirty="0" smtClean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Relaxed </a:t>
                </a:r>
                <a:r>
                  <a:rPr lang="en-US" sz="1600" b="1" dirty="0" smtClean="0">
                    <a:latin typeface="Symbol" panose="05050102010706020507" pitchFamily="18" charset="2"/>
                    <a:cs typeface="Times New Roman" pitchFamily="18" charset="0"/>
                    <a:sym typeface="Wingdings" pitchFamily="2" charset="2"/>
                  </a:rPr>
                  <a:t>e</a:t>
                </a:r>
                <a:r>
                  <a:rPr lang="en-US" sz="1600" b="1" baseline="-25000" dirty="0" smtClean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l</a:t>
                </a:r>
                <a:r>
                  <a:rPr lang="en-US" sz="1600" b="1" dirty="0" smtClean="0">
                    <a:latin typeface="Constantia" pitchFamily="18" charset="0"/>
                    <a:cs typeface="Times New Roman" pitchFamily="18" charset="0"/>
                    <a:sym typeface="Wingdings" pitchFamily="2" charset="2"/>
                  </a:rPr>
                  <a:t> with 200 MHz in LHC</a:t>
                </a:r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1403648" y="796642"/>
              <a:ext cx="352838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F0000"/>
                  </a:solidFill>
                  <a:latin typeface="Constantia" panose="02030602050306030303" pitchFamily="18" charset="0"/>
                </a:rPr>
                <a:t>Basic choices </a:t>
              </a:r>
              <a:r>
                <a:rPr lang="en-US" sz="2000" b="1" dirty="0" smtClean="0">
                  <a:latin typeface="Constantia" panose="02030602050306030303" pitchFamily="18" charset="0"/>
                </a:rPr>
                <a:t>+ alternatives</a:t>
              </a:r>
              <a:endParaRPr lang="en-GB" sz="2000" b="1" dirty="0">
                <a:latin typeface="Constantia" panose="0203060205030603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4411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395288" y="228600"/>
            <a:ext cx="8353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chemeClr val="tx2"/>
                </a:solidFill>
                <a:latin typeface="Constantia" pitchFamily="18" charset="0"/>
              </a:rPr>
              <a:t>A</a:t>
            </a:r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ssumptions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68313" y="959128"/>
            <a:ext cx="820737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Basic assumptions for performance evaluation:</a:t>
            </a: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518226"/>
              </p:ext>
            </p:extLst>
          </p:nvPr>
        </p:nvGraphicFramePr>
        <p:xfrm>
          <a:off x="468314" y="1376784"/>
          <a:ext cx="820737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342"/>
                <a:gridCol w="5112568"/>
                <a:gridCol w="2087464"/>
              </a:tblGrid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Parameter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L4+PSB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Transverse </a:t>
                      </a:r>
                      <a:r>
                        <a:rPr lang="en-US" dirty="0" err="1" smtClean="0">
                          <a:latin typeface="Constantia" panose="02030602050306030303" pitchFamily="18" charset="0"/>
                        </a:rPr>
                        <a:t>emittances</a:t>
                      </a:r>
                      <a:r>
                        <a:rPr lang="en-US" dirty="0" smtClean="0">
                          <a:latin typeface="Constantia" panose="02030602050306030303" pitchFamily="18" charset="0"/>
                        </a:rPr>
                        <a:t> halved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compared to Linac2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~0.6 </a:t>
                      </a:r>
                      <a:r>
                        <a:rPr lang="en-US" b="1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m/10</a:t>
                      </a:r>
                      <a:r>
                        <a:rPr lang="en-US" b="1" baseline="30000" dirty="0" smtClean="0">
                          <a:latin typeface="Constantia" panose="02030602050306030303" pitchFamily="18" charset="0"/>
                        </a:rPr>
                        <a:t>12</a:t>
                      </a:r>
                    </a:p>
                  </a:txBody>
                  <a:tcPr/>
                </a:tc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PS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Beam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loss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5%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Transverse </a:t>
                      </a:r>
                      <a:r>
                        <a:rPr lang="en-US" dirty="0" err="1" smtClean="0">
                          <a:latin typeface="Constantia" panose="02030602050306030303" pitchFamily="18" charset="0"/>
                        </a:rPr>
                        <a:t>emittance</a:t>
                      </a:r>
                      <a:r>
                        <a:rPr lang="en-US" dirty="0" smtClean="0">
                          <a:latin typeface="Constantia" panose="02030602050306030303" pitchFamily="18" charset="0"/>
                        </a:rPr>
                        <a:t> growth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5%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Tolerable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space charge tune shift, </a:t>
                      </a:r>
                      <a:r>
                        <a:rPr lang="en-US" baseline="0" dirty="0" err="1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i="1" baseline="0" dirty="0" err="1" smtClean="0">
                          <a:latin typeface="Constantia" panose="02030602050306030303" pitchFamily="18" charset="0"/>
                        </a:rPr>
                        <a:t>Q</a:t>
                      </a:r>
                      <a:r>
                        <a:rPr lang="en-US" baseline="-25000" dirty="0" err="1" smtClean="0">
                          <a:latin typeface="Constantia" panose="02030602050306030303" pitchFamily="18" charset="0"/>
                        </a:rPr>
                        <a:t>y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-0.31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Maximum bunch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length at injection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nstantia" panose="02030602050306030303" pitchFamily="18" charset="0"/>
                        </a:rPr>
                        <a:t>Recomb</a:t>
                      </a:r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. kickers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SPS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Beam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loss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10%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Transverse </a:t>
                      </a:r>
                      <a:r>
                        <a:rPr lang="en-US" dirty="0" err="1" smtClean="0">
                          <a:latin typeface="Constantia" panose="02030602050306030303" pitchFamily="18" charset="0"/>
                        </a:rPr>
                        <a:t>emittance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growth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10%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Tolerable space charge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tune shift, </a:t>
                      </a:r>
                      <a:r>
                        <a:rPr lang="en-US" baseline="0" dirty="0" err="1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i="1" baseline="0" dirty="0" err="1" smtClean="0">
                          <a:latin typeface="Constantia" panose="02030602050306030303" pitchFamily="18" charset="0"/>
                        </a:rPr>
                        <a:t>Q</a:t>
                      </a:r>
                      <a:r>
                        <a:rPr lang="en-US" baseline="-25000" dirty="0" err="1" smtClean="0">
                          <a:latin typeface="Constantia" panose="02030602050306030303" pitchFamily="18" charset="0"/>
                        </a:rPr>
                        <a:t>y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-0.21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Baseline intensity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per bunch after RF upgrade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2.0·10</a:t>
                      </a:r>
                      <a:r>
                        <a:rPr lang="en-US" b="1" baseline="30000" dirty="0" smtClean="0">
                          <a:latin typeface="Constantia" panose="02030602050306030303" pitchFamily="18" charset="0"/>
                        </a:rPr>
                        <a:t>11</a:t>
                      </a:r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 ppb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8312" y="5157192"/>
            <a:ext cx="8280401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All parameters only valid for 25 ns bunch spacing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For comparison, performances are given at extraction from SPS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Caution:  most considerations over-simplified</a:t>
            </a:r>
            <a:endParaRPr lang="en-US" sz="2000" b="1" dirty="0" smtClean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76786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Overview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95287" y="1098376"/>
            <a:ext cx="83534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Introduction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endParaRPr lang="en-GB" sz="600" b="1" dirty="0" smtClean="0">
              <a:latin typeface="Constantia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latin typeface="Constantia" pitchFamily="18" charset="0"/>
              </a:rPr>
              <a:t>Alternative schemes in the Pre-injectors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latin typeface="Constantia" pitchFamily="18" charset="0"/>
              </a:rPr>
              <a:t>Manipulation schemes in the PS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Additional improvements</a:t>
            </a:r>
            <a:endParaRPr lang="en-GB" sz="24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  <a:cs typeface="Times New Roman" pitchFamily="18" charset="0"/>
              </a:rPr>
              <a:t>Special case for limited upgrades</a:t>
            </a:r>
            <a:endParaRPr lang="en-GB" sz="2400" b="1" dirty="0">
              <a:solidFill>
                <a:schemeClr val="bg1">
                  <a:lumMod val="85000"/>
                </a:schemeClr>
              </a:solidFill>
              <a:latin typeface="Constantia" pitchFamily="18" charset="0"/>
              <a:cs typeface="Times New Roman" pitchFamily="18" charset="0"/>
            </a:endParaRPr>
          </a:p>
          <a:p>
            <a:pPr marL="742950" lvl="1" indent="-285750" algn="l">
              <a:spcBef>
                <a:spcPct val="20000"/>
              </a:spcBef>
            </a:pPr>
            <a:endParaRPr lang="en-GB" sz="6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Alternative schemes in the SPS</a:t>
            </a:r>
            <a:endParaRPr lang="en-GB" sz="28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GB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RF power considerations</a:t>
            </a: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Transverse </a:t>
            </a:r>
            <a:r>
              <a:rPr lang="en-US" sz="2400" b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improvements</a:t>
            </a:r>
            <a:endParaRPr lang="en-GB" sz="2400" b="1" dirty="0" smtClean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endParaRPr lang="en-GB" sz="600" b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71372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Heiko\Presentations\2013-10_InjectorChainExoticOptionsRLIUP\SpaceChargeCalculation\LimitPlots\v6_L4+2.0GeV_25ns_LimitSummaryPlot_25ns_BCMS_Automatic_Limi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00" y="1724400"/>
            <a:ext cx="3785606" cy="364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0" y="2286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Batch compression, merging, splitting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2050" name="Picture 2" descr="C:\Heiko\Presentations\2013-10_InjectorChainExoticOptionsRLIUP\TomoscopeImages\PS\inj2all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34666"/>
            <a:ext cx="3672408" cy="3534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 rot="16200000">
            <a:off x="3169894" y="2414526"/>
            <a:ext cx="15854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600" b="1" i="1" dirty="0" err="1" smtClean="0">
                <a:latin typeface="Constantia" pitchFamily="18" charset="0"/>
              </a:rPr>
              <a:t>E</a:t>
            </a:r>
            <a:r>
              <a:rPr lang="en-US" sz="1600" b="1" baseline="-25000" dirty="0" err="1" smtClean="0">
                <a:latin typeface="Constantia" pitchFamily="18" charset="0"/>
              </a:rPr>
              <a:t>kin</a:t>
            </a:r>
            <a:r>
              <a:rPr lang="en-US" sz="1600" b="1" dirty="0" smtClean="0">
                <a:latin typeface="Constantia" pitchFamily="18" charset="0"/>
              </a:rPr>
              <a:t> = 2.5 </a:t>
            </a:r>
            <a:r>
              <a:rPr lang="en-US" sz="1600" b="1" dirty="0" err="1">
                <a:latin typeface="Constantia" pitchFamily="18" charset="0"/>
              </a:rPr>
              <a:t>GeV</a:t>
            </a:r>
            <a:endParaRPr lang="en-US" sz="1600" b="1" dirty="0">
              <a:latin typeface="Constantia" pitchFamily="18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 rot="16200000">
            <a:off x="-225154" y="3078214"/>
            <a:ext cx="295232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lvl="1" indent="-355600" algn="r">
              <a:spcBef>
                <a:spcPct val="20000"/>
              </a:spcBef>
            </a:pPr>
            <a:r>
              <a:rPr lang="en-GB" sz="1600" b="1" dirty="0" smtClean="0">
                <a:latin typeface="Constantia" pitchFamily="18" charset="0"/>
              </a:rPr>
              <a:t>Measurement</a:t>
            </a:r>
            <a:endParaRPr lang="en-GB" sz="1600" dirty="0" smtClean="0">
              <a:latin typeface="Constantia" pitchFamily="18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827088" y="908720"/>
            <a:ext cx="7489825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Effectively reduce PSB brightness by smaller splitting factor in PS</a:t>
            </a:r>
          </a:p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Successfully made operational in 2012, 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baseline for 25 ns after LS1</a:t>
            </a:r>
            <a:endParaRPr lang="en-US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>
              <a:spcBef>
                <a:spcPct val="20000"/>
              </a:spcBef>
            </a:pPr>
            <a:endParaRPr lang="en-US" b="1" dirty="0" smtClean="0">
              <a:latin typeface="Constantia" pitchFamily="18" charset="0"/>
              <a:cs typeface="Times New Roman" pitchFamily="18" charset="0"/>
              <a:sym typeface="Symbol"/>
            </a:endParaRPr>
          </a:p>
        </p:txBody>
      </p:sp>
      <p:sp>
        <p:nvSpPr>
          <p:cNvPr id="15" name="5-Point Star 14"/>
          <p:cNvSpPr/>
          <p:nvPr/>
        </p:nvSpPr>
        <p:spPr>
          <a:xfrm>
            <a:off x="7614618" y="2015279"/>
            <a:ext cx="220215" cy="220215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6289448" y="1776616"/>
            <a:ext cx="1098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HL-LHC request</a:t>
            </a:r>
            <a:endParaRPr lang="en-GB" sz="14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95536" y="5435285"/>
            <a:ext cx="835342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Bunches 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split by 6 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 PS: 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batches of 48 bunches, 6% less bunches in LHC</a:t>
            </a:r>
          </a:p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Perfectly matches PS (2 </a:t>
            </a:r>
            <a:r>
              <a:rPr lang="en-US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GeV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) and SPS space charge limits</a:t>
            </a:r>
          </a:p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Brightness reach beyond with HL-LHC request for 25 ns beam</a:t>
            </a:r>
            <a:endParaRPr lang="en-US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7405076" y="1729888"/>
            <a:ext cx="0" cy="316120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179528" y="2038226"/>
            <a:ext cx="435090" cy="95374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643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Heiko\Presentations\2013-10_InjectorChainExoticOptionsRLIUP\SpaceChargeCalculation\LimitPlots\v6_L4+2.0GeV_25ns_LimitSummaryPlot_25ns_PBC_Automatic_Limi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400" y="1627200"/>
            <a:ext cx="3785606" cy="364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395288" y="228600"/>
            <a:ext cx="8353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Pure batch compression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6" name="Picture 2" descr="C:\Heiko\MathematicaFilesCERN\LongitudinalTracking\LHCBatchCompression9BunchesRoland\TimeOptimizedSchemes\HancockBatchCompressionSchemeSimulation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1"/>
            <a:ext cx="3598169" cy="353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95288" y="1078343"/>
            <a:ext cx="83534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Extreme case of no bunch splitting at low energy at all</a:t>
            </a:r>
            <a:endParaRPr lang="en-US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>
              <a:spcBef>
                <a:spcPct val="20000"/>
              </a:spcBef>
            </a:pPr>
            <a:endParaRPr lang="en-US" b="1" dirty="0" smtClean="0">
              <a:latin typeface="Constantia" pitchFamily="18" charset="0"/>
              <a:cs typeface="Times New Roman" pitchFamily="18" charset="0"/>
              <a:sym typeface="Symbol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95536" y="5301208"/>
            <a:ext cx="8280152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Bunches </a:t>
            </a:r>
            <a:r>
              <a:rPr lang="en-US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split by 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4</a:t>
            </a:r>
            <a:r>
              <a:rPr lang="en-US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 PS: 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batches </a:t>
            </a:r>
            <a:r>
              <a:rPr lang="en-US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of </a:t>
            </a: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32 bunches, 13% less bunches in LHC </a:t>
            </a:r>
          </a:p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Can be tested after LS1 controls upgrade of PS LLRF</a:t>
            </a:r>
          </a:p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Pushes SPS to space charge limitation!</a:t>
            </a:r>
            <a:endParaRPr lang="en-US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16200000">
            <a:off x="-176242" y="2937319"/>
            <a:ext cx="295232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lvl="1" indent="-355600" algn="r">
              <a:spcBef>
                <a:spcPct val="20000"/>
              </a:spcBef>
            </a:pPr>
            <a:r>
              <a:rPr lang="en-GB" sz="1600" b="1" dirty="0" smtClean="0">
                <a:latin typeface="Constantia" pitchFamily="18" charset="0"/>
              </a:rPr>
              <a:t>Simulation</a:t>
            </a:r>
            <a:endParaRPr lang="en-GB" sz="1600" dirty="0" smtClean="0">
              <a:latin typeface="Constantia" pitchFamily="18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 rot="16200000">
            <a:off x="3278440" y="2252255"/>
            <a:ext cx="15854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600" b="1" i="1" dirty="0" err="1" smtClean="0">
                <a:latin typeface="Constantia" pitchFamily="18" charset="0"/>
              </a:rPr>
              <a:t>E</a:t>
            </a:r>
            <a:r>
              <a:rPr lang="en-US" sz="1600" b="1" baseline="-25000" dirty="0" err="1" smtClean="0">
                <a:latin typeface="Constantia" pitchFamily="18" charset="0"/>
              </a:rPr>
              <a:t>kin</a:t>
            </a:r>
            <a:r>
              <a:rPr lang="en-US" sz="1600" b="1" dirty="0" smtClean="0">
                <a:latin typeface="Constantia" pitchFamily="18" charset="0"/>
              </a:rPr>
              <a:t> = 2.5 </a:t>
            </a:r>
            <a:r>
              <a:rPr lang="en-US" sz="1600" b="1" dirty="0" err="1">
                <a:latin typeface="Constantia" pitchFamily="18" charset="0"/>
              </a:rPr>
              <a:t>GeV</a:t>
            </a:r>
            <a:endParaRPr lang="en-US" sz="1600" b="1" dirty="0">
              <a:latin typeface="Constantia" pitchFamily="18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7364735" y="1633572"/>
            <a:ext cx="0" cy="316120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5-Point Star 11"/>
          <p:cNvSpPr/>
          <p:nvPr/>
        </p:nvSpPr>
        <p:spPr>
          <a:xfrm>
            <a:off x="7564084" y="1921901"/>
            <a:ext cx="220215" cy="220215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63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23664</TotalTime>
  <Words>2428</Words>
  <Application>Microsoft Office PowerPoint</Application>
  <PresentationFormat>On-screen Show (4:3)</PresentationFormat>
  <Paragraphs>489</Paragraphs>
  <Slides>33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Office Theme</vt:lpstr>
      <vt:lpstr>1_Office Theme</vt:lpstr>
      <vt:lpstr>PowerPoint Presentation</vt:lpstr>
      <vt:lpstr>LIU: Exploring alternative ideas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PS Injector: SPL</vt:lpstr>
      <vt:lpstr>PowerPoint Presentation</vt:lpstr>
      <vt:lpstr>Compensation of the 2Qx+Qy = 19 in the PS</vt:lpstr>
      <vt:lpstr>Compensation of 3Qy = 19 in the PS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Heiko Damerau</dc:title>
  <dc:creator>hdamerau</dc:creator>
  <cp:lastModifiedBy>hdamerau</cp:lastModifiedBy>
  <cp:revision>1422</cp:revision>
  <cp:lastPrinted>2013-10-17T18:45:03Z</cp:lastPrinted>
  <dcterms:created xsi:type="dcterms:W3CDTF">2011-10-25T20:17:17Z</dcterms:created>
  <dcterms:modified xsi:type="dcterms:W3CDTF">2013-10-29T23:05:37Z</dcterms:modified>
</cp:coreProperties>
</file>