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36"/>
  </p:notesMasterIdLst>
  <p:handoutMasterIdLst>
    <p:handoutMasterId r:id="rId37"/>
  </p:handoutMasterIdLst>
  <p:sldIdLst>
    <p:sldId id="1140" r:id="rId3"/>
    <p:sldId id="1141" r:id="rId4"/>
    <p:sldId id="1118" r:id="rId5"/>
    <p:sldId id="1129" r:id="rId6"/>
    <p:sldId id="1117" r:id="rId7"/>
    <p:sldId id="1149" r:id="rId8"/>
    <p:sldId id="1146" r:id="rId9"/>
    <p:sldId id="1147" r:id="rId10"/>
    <p:sldId id="1110" r:id="rId11"/>
    <p:sldId id="1104" r:id="rId12"/>
    <p:sldId id="1152" r:id="rId13"/>
    <p:sldId id="1109" r:id="rId14"/>
    <p:sldId id="1105" r:id="rId15"/>
    <p:sldId id="1106" r:id="rId16"/>
    <p:sldId id="1136" r:id="rId17"/>
    <p:sldId id="1144" r:id="rId18"/>
    <p:sldId id="1150" r:id="rId19"/>
    <p:sldId id="1143" r:id="rId20"/>
    <p:sldId id="1137" r:id="rId21"/>
    <p:sldId id="1131" r:id="rId22"/>
    <p:sldId id="1133" r:id="rId23"/>
    <p:sldId id="1134" r:id="rId24"/>
    <p:sldId id="1130" r:id="rId25"/>
    <p:sldId id="1138" r:id="rId26"/>
    <p:sldId id="1135" r:id="rId27"/>
    <p:sldId id="1151" r:id="rId28"/>
    <p:sldId id="1142" r:id="rId29"/>
    <p:sldId id="1155" r:id="rId30"/>
    <p:sldId id="1139" r:id="rId31"/>
    <p:sldId id="1153" r:id="rId32"/>
    <p:sldId id="1154" r:id="rId33"/>
    <p:sldId id="1127" r:id="rId34"/>
    <p:sldId id="1128" r:id="rId35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99"/>
    <a:srgbClr val="009900"/>
    <a:srgbClr val="D60093"/>
    <a:srgbClr val="3784C3"/>
    <a:srgbClr val="C0BC00"/>
    <a:srgbClr val="CC3399"/>
    <a:srgbClr val="FFFF66"/>
    <a:srgbClr val="CC0000"/>
    <a:srgbClr val="008E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194" autoAdjust="0"/>
  </p:normalViewPr>
  <p:slideViewPr>
    <p:cSldViewPr>
      <p:cViewPr varScale="1">
        <p:scale>
          <a:sx n="74" d="100"/>
          <a:sy n="74" d="100"/>
        </p:scale>
        <p:origin x="-1122" y="-102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09A783-9664-4C4C-B93A-A53801552A86}" type="slidenum">
              <a:rPr lang="en-GB"/>
              <a:pPr/>
              <a:t>30</a:t>
            </a:fld>
            <a:endParaRPr lang="en-GB"/>
          </a:p>
        </p:txBody>
      </p:sp>
      <p:sp>
        <p:nvSpPr>
          <p:cNvPr id="140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768" y="4714184"/>
            <a:ext cx="5438140" cy="4469424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190025-1AE7-4F20-861E-B14786725D2D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963E3-ED88-498F-B684-C85B869F6662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079B1-F3BC-4C51-B0CD-3121414F5428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CB186-6181-47D3-9C83-402623B7DD9C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8BF8-A056-4F7F-ABE7-E5E6BE46E28B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FE0647-28EE-4C2A-A8D0-E671024F5AE6}" type="datetime1">
              <a:rPr lang="en-US" smtClean="0"/>
              <a:t>10/30/2013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95D3C-0AFE-431C-B211-555D7EF5FBDF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EB18-F632-4655-ACBD-7637A6D966A9}" type="datetime1">
              <a:rPr lang="en-US" smtClean="0"/>
              <a:t>10/30/2013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97AD4-0079-4DD2-9D47-FAE36A3136A0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LHC performance with/without LINAC4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0A9D7F10-9F28-4FB4-A5D8-C6515FD857F6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10/30/2013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6292D-FEBC-40D4-A588-443414073AF3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46AB4E-82B5-42BF-8857-E6FEAD708B37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4" name="Picture 8" descr="lhclogo.prev.eps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1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7429500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DC10AF-A0D2-49E9-AA23-19A796A0AC84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4762D0-A980-48CE-81A3-33CF9B3303C8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3D7DE1-6F8C-439E-B6AD-F9C0B38B5BDA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1.xml"/><Relationship Id="rId4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D30B6D9-6CAC-4B22-B116-BB85ED7BBB47}" type="datetime1">
              <a:rPr lang="en-US" smtClean="0"/>
              <a:t>10/30/2013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808310" y="1201510"/>
            <a:ext cx="7335355" cy="191642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3600" i="1" dirty="0">
                <a:solidFill>
                  <a:srgbClr val="0000FF"/>
                </a:solidFill>
                <a:latin typeface="+mj-lt"/>
              </a:rPr>
              <a:t>Integrated performance of the LHC at 25 ns </a:t>
            </a:r>
            <a:endParaRPr lang="en-US" sz="3600" i="1" dirty="0" smtClean="0">
              <a:solidFill>
                <a:srgbClr val="0000FF"/>
              </a:solidFill>
              <a:latin typeface="+mj-lt"/>
            </a:endParaRP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3600" i="1" dirty="0" smtClean="0">
                <a:solidFill>
                  <a:srgbClr val="0000FF"/>
                </a:solidFill>
                <a:latin typeface="+mj-lt"/>
              </a:rPr>
              <a:t>without </a:t>
            </a:r>
            <a:r>
              <a:rPr lang="en-US" sz="3600" i="1" dirty="0">
                <a:solidFill>
                  <a:srgbClr val="0000FF"/>
                </a:solidFill>
                <a:latin typeface="+mj-lt"/>
              </a:rPr>
              <a:t>and with LINAC4</a:t>
            </a:r>
            <a:endParaRPr lang="en-GB" sz="3600" i="1" kern="0" dirty="0" smtClean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30765" y="4054901"/>
            <a:ext cx="6763390" cy="130292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kern="0" dirty="0" smtClean="0">
                <a:latin typeface="+mn-lt"/>
              </a:rPr>
              <a:t>J. </a:t>
            </a:r>
            <a:r>
              <a:rPr lang="en-US" sz="2400" kern="0" dirty="0" err="1" smtClean="0">
                <a:latin typeface="+mn-lt"/>
              </a:rPr>
              <a:t>Wenninger</a:t>
            </a:r>
            <a:endParaRPr lang="en-US" sz="2400" kern="0" dirty="0" smtClean="0">
              <a:latin typeface="+mn-lt"/>
            </a:endParaRP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endParaRPr lang="en-US" sz="2000" kern="0" dirty="0" smtClean="0">
              <a:latin typeface="+mn-lt"/>
            </a:endParaRP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G. </a:t>
            </a:r>
            <a:r>
              <a:rPr lang="en-US" sz="2000" kern="0" dirty="0" err="1" smtClean="0">
                <a:latin typeface="+mn-lt"/>
              </a:rPr>
              <a:t>Arduini</a:t>
            </a:r>
            <a:r>
              <a:rPr lang="en-US" sz="2000" kern="0" dirty="0" smtClean="0">
                <a:latin typeface="+mn-lt"/>
              </a:rPr>
              <a:t>, G. </a:t>
            </a:r>
            <a:r>
              <a:rPr lang="en-US" sz="2000" kern="0" dirty="0" err="1" smtClean="0">
                <a:latin typeface="+mn-lt"/>
              </a:rPr>
              <a:t>Rumolo</a:t>
            </a:r>
            <a:r>
              <a:rPr lang="en-US" sz="2000" kern="0" dirty="0" smtClean="0">
                <a:latin typeface="+mn-lt"/>
              </a:rPr>
              <a:t>, V. </a:t>
            </a:r>
            <a:r>
              <a:rPr lang="en-US" sz="2000" kern="0" dirty="0" err="1" smtClean="0">
                <a:latin typeface="+mn-lt"/>
              </a:rPr>
              <a:t>Kain</a:t>
            </a:r>
            <a:r>
              <a:rPr lang="en-US" sz="2000" kern="0" dirty="0" smtClean="0">
                <a:latin typeface="+mn-lt"/>
              </a:rPr>
              <a:t>, A. </a:t>
            </a:r>
            <a:r>
              <a:rPr lang="en-US" sz="2000" kern="0" dirty="0" err="1" smtClean="0">
                <a:latin typeface="+mn-lt"/>
              </a:rPr>
              <a:t>Apollonio</a:t>
            </a:r>
            <a:r>
              <a:rPr lang="en-US" sz="2000" kern="0" dirty="0" smtClean="0">
                <a:latin typeface="+mn-lt"/>
              </a:rPr>
              <a:t>, A. </a:t>
            </a:r>
            <a:r>
              <a:rPr lang="en-US" sz="2000" kern="0" dirty="0" err="1" smtClean="0">
                <a:latin typeface="+mn-lt"/>
              </a:rPr>
              <a:t>Gorzawski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2599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 bwMode="auto">
          <a:xfrm>
            <a:off x="1461195" y="3582620"/>
            <a:ext cx="2391481" cy="345645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 in 2012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B8C5C0-9ABF-44AE-BB20-5811CDB16EA1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21619" y="855865"/>
            <a:ext cx="8100081" cy="806505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The 2012 run can be split into 3 blocks.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On a per-physics-fill basis we had: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1220394" y="1873597"/>
            <a:ext cx="6902530" cy="576075"/>
            <a:chOff x="1230765" y="5349250"/>
            <a:chExt cx="6902530" cy="576075"/>
          </a:xfrm>
        </p:grpSpPr>
        <p:sp>
          <p:nvSpPr>
            <p:cNvPr id="7" name="Rectangle 6"/>
            <p:cNvSpPr/>
            <p:nvPr/>
          </p:nvSpPr>
          <p:spPr bwMode="auto">
            <a:xfrm>
              <a:off x="1230765" y="5349250"/>
              <a:ext cx="2304300" cy="576075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Stable beams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8" name="Rectangle 7"/>
            <p:cNvSpPr/>
            <p:nvPr/>
          </p:nvSpPr>
          <p:spPr bwMode="auto">
            <a:xfrm>
              <a:off x="3524695" y="5349250"/>
              <a:ext cx="2304300" cy="576075"/>
            </a:xfrm>
            <a:prstGeom prst="rect">
              <a:avLst/>
            </a:prstGeom>
            <a:solidFill>
              <a:srgbClr val="FF7C8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Faults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828995" y="5349250"/>
              <a:ext cx="2304300" cy="576075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Turn-around =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rPr>
                <a:t> the ‘rest’</a:t>
              </a:r>
              <a:endParaRPr kumimoji="0" lang="en-GB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746411" y="2460845"/>
            <a:ext cx="125226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6.1 hours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45526" y="2460845"/>
            <a:ext cx="125226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4.8 hours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92250" y="2460845"/>
            <a:ext cx="1252266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5.5 hours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86607" y="3002306"/>
            <a:ext cx="5748690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>
                <a:latin typeface="+mn-lt"/>
                <a:sym typeface="Symbol"/>
              </a:rPr>
              <a:t></a:t>
            </a:r>
            <a:r>
              <a:rPr lang="en-US" sz="2000" kern="0" dirty="0" smtClean="0">
                <a:latin typeface="+mn-lt"/>
              </a:rPr>
              <a:t> 36% stable beams fraction / </a:t>
            </a:r>
            <a:r>
              <a:rPr lang="en-US" sz="2000" u="sng" kern="0" dirty="0" smtClean="0">
                <a:latin typeface="+mn-lt"/>
              </a:rPr>
              <a:t>physics efficiency</a:t>
            </a:r>
            <a:endParaRPr lang="en-GB" sz="2000" u="sng" kern="0" dirty="0" smtClean="0">
              <a:latin typeface="+mn-lt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616285" y="3544215"/>
            <a:ext cx="8100081" cy="2419515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The blue turn-around box also accounts for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1600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Test cycles (Q/Q’ measurements, FB tests, loss maps, high beta setup…) and lost cycles.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1600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‘Short’ tests that were inserted in a standard cycles.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1600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A certain number of pre-cycles.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1600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Etc…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sz="1600" b="1" i="1" u="sng" kern="0" dirty="0" smtClean="0">
                <a:solidFill>
                  <a:srgbClr val="D60093"/>
                </a:solidFill>
                <a:latin typeface="Helvetica" pitchFamily="34" charset="0"/>
                <a:cs typeface="Helvetica" pitchFamily="34" charset="0"/>
              </a:rPr>
              <a:t>Minimal / best  turn-around time ~ 2.2 hours.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37895" y="5155580"/>
            <a:ext cx="1958655" cy="707886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i="1" kern="0" dirty="0" smtClean="0">
                <a:solidFill>
                  <a:srgbClr val="FF0000"/>
                </a:solidFill>
                <a:latin typeface="+mn-lt"/>
              </a:rPr>
              <a:t>This will always be required !</a:t>
            </a:r>
            <a:endParaRPr lang="en-GB" sz="2000" i="1" kern="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8" name="Left-Right Arrow 17"/>
          <p:cNvSpPr/>
          <p:nvPr/>
        </p:nvSpPr>
        <p:spPr bwMode="auto">
          <a:xfrm rot="1638609">
            <a:off x="6234362" y="4501848"/>
            <a:ext cx="1068252" cy="307240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3016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breakdown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2422" y="2009030"/>
            <a:ext cx="6144800" cy="416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42305" y="3177394"/>
            <a:ext cx="2364750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latin typeface="+mn-lt"/>
              </a:rPr>
              <a:t>Ordered by 2012 top-10</a:t>
            </a:r>
            <a:endParaRPr lang="en-GB" sz="1600" i="1" kern="0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7543" y="885675"/>
            <a:ext cx="6489597" cy="78380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err="1" smtClean="0">
                <a:latin typeface="+mn-lt"/>
              </a:rPr>
              <a:t>Cryo</a:t>
            </a:r>
            <a:r>
              <a:rPr lang="en-US" sz="2000" kern="0" dirty="0" smtClean="0">
                <a:latin typeface="+mn-lt"/>
              </a:rPr>
              <a:t> + injectors account for ~1/3 of fault time </a:t>
            </a:r>
            <a:r>
              <a:rPr lang="en-US" sz="2000" kern="0" dirty="0">
                <a:latin typeface="+mn-lt"/>
              </a:rPr>
              <a:t>i</a:t>
            </a:r>
            <a:r>
              <a:rPr lang="en-US" sz="2000" kern="0" dirty="0" smtClean="0">
                <a:latin typeface="+mn-lt"/>
              </a:rPr>
              <a:t>n 2012.</a:t>
            </a:r>
          </a:p>
          <a:p>
            <a:pPr marL="631825" lvl="1" indent="-1746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Typical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SPS efficiency:85 ± 5%.</a:t>
            </a:r>
            <a:endParaRPr lang="en-GB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47731" y="1843196"/>
            <a:ext cx="1736373" cy="369332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latin typeface="+mn-lt"/>
              </a:rPr>
              <a:t>A. Macpherson</a:t>
            </a:r>
            <a:endParaRPr lang="en-GB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56664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893" y="3813903"/>
            <a:ext cx="4488752" cy="3044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24" y="855865"/>
            <a:ext cx="4495312" cy="30485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Physics Efficiency of LHC &amp; LEP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54657" y="988435"/>
            <a:ext cx="81304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LEP1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04635" y="993425"/>
            <a:ext cx="81304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LEP2</a:t>
            </a:r>
            <a:endParaRPr lang="en-GB" sz="2000" kern="0" dirty="0" smtClean="0"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2931848" y="1390895"/>
            <a:ext cx="1574605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923525" y="1377475"/>
            <a:ext cx="1893108" cy="1342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4829161" y="1027498"/>
            <a:ext cx="4117673" cy="175227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LEP1 reached physics efficiencies &gt; 50% (1992-1994).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Simpler machine, long fills.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LEP2 had short(</a:t>
            </a:r>
            <a:r>
              <a:rPr lang="en-US" kern="0" dirty="0" err="1" smtClean="0">
                <a:solidFill>
                  <a:srgbClr val="0000FF"/>
                </a:solidFill>
                <a:latin typeface="+mn-lt"/>
              </a:rPr>
              <a:t>er</a:t>
            </a:r>
            <a:r>
              <a:rPr lang="en-US" kern="0" dirty="0" smtClean="0">
                <a:solidFill>
                  <a:srgbClr val="0000FF"/>
                </a:solidFill>
                <a:latin typeface="+mn-lt"/>
              </a:rPr>
              <a:t>) fills – similar to LHC.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870902" y="4144635"/>
            <a:ext cx="4117673" cy="101566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With one exception, best LHC weeks achieved ~45% physics efficiency. Do it more often...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384385" y="4176050"/>
            <a:ext cx="755335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0000FF"/>
                </a:solidFill>
                <a:latin typeface="+mn-lt"/>
              </a:rPr>
              <a:t>2011</a:t>
            </a:r>
            <a:endParaRPr lang="en-GB" sz="2000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4363" y="4181040"/>
            <a:ext cx="755335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FF0000"/>
                </a:solidFill>
                <a:latin typeface="+mn-lt"/>
              </a:rPr>
              <a:t>2012</a:t>
            </a:r>
            <a:endParaRPr lang="en-GB" sz="2000" kern="0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4158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 Modeling - future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836EF6-053C-4029-8FEB-D66ED0885B7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32505" y="1047890"/>
            <a:ext cx="8100081" cy="3456451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Our current accounting of faults &amp; ‘turn-around’ is rather coarse.</a:t>
            </a:r>
          </a:p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There is an ongoing effort between AWG (Availability WG) and OP to improve the modeling and information on the different phases.</a:t>
            </a:r>
          </a:p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Aim to build a tool that combines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Cycle information (beam modes, intensity, energy),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Post-mortem information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Fault information,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err="1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Etc</a:t>
            </a:r>
            <a:endParaRPr lang="en-US" i="1" kern="0" dirty="0" smtClean="0">
              <a:solidFill>
                <a:srgbClr val="0000FF"/>
              </a:solidFill>
              <a:latin typeface="Helvetica" pitchFamily="34" charset="0"/>
              <a:cs typeface="Helvetica" pitchFamily="34" charset="0"/>
            </a:endParaRPr>
          </a:p>
          <a:p>
            <a:pPr marL="360363" lvl="2">
              <a:spcBef>
                <a:spcPts val="600"/>
              </a:spcBef>
              <a:buClr>
                <a:srgbClr val="0000FF"/>
              </a:buClr>
              <a:buSzPct val="80000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… to provide a better model for faults and for ‘the rest’. </a:t>
            </a:r>
          </a:p>
        </p:txBody>
      </p:sp>
      <p:sp>
        <p:nvSpPr>
          <p:cNvPr id="7" name="TextBox 6"/>
          <p:cNvSpPr txBox="1"/>
          <p:nvPr/>
        </p:nvSpPr>
        <p:spPr>
          <a:xfrm rot="20898373">
            <a:off x="3471960" y="4828722"/>
            <a:ext cx="3187614" cy="461665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400" i="1" kern="0" dirty="0" smtClean="0">
                <a:solidFill>
                  <a:srgbClr val="FF0000"/>
                </a:solidFill>
                <a:latin typeface="+mn-lt"/>
              </a:rPr>
              <a:t>Work in progress</a:t>
            </a:r>
            <a:endParaRPr lang="en-GB" sz="2400" i="1" kern="0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32115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Availability assumption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80D8DE-FD07-4BEA-8314-6942B7062C58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LHC performance with/without LINAC4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21619" y="898929"/>
            <a:ext cx="8100081" cy="2146022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What we know: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The cycle length increases by ~20 minutes.</a:t>
            </a:r>
            <a:endParaRPr lang="en-US" sz="2000" kern="0" dirty="0" smtClean="0">
              <a:latin typeface="Helvetica" pitchFamily="34" charset="0"/>
              <a:cs typeface="Helvetica" pitchFamily="34" charset="0"/>
            </a:endParaRPr>
          </a:p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Baseline assumption for performance: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Everything remains the same except for cycle length,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Assume that in ‘Turn-around’ there are ~2 cycles 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Wingdings" pitchFamily="2" charset="2"/>
              </a:rPr>
              <a:t> 40 minutes,</a:t>
            </a:r>
            <a:endParaRPr lang="en-US" i="1" kern="0" dirty="0" smtClean="0">
              <a:solidFill>
                <a:srgbClr val="0000FF"/>
              </a:solidFill>
              <a:latin typeface="Helvetica" pitchFamily="34" charset="0"/>
              <a:cs typeface="Helvetica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220394" y="2968140"/>
            <a:ext cx="6902530" cy="1547373"/>
            <a:chOff x="1220394" y="1873597"/>
            <a:chExt cx="6902530" cy="1547373"/>
          </a:xfrm>
        </p:grpSpPr>
        <p:grpSp>
          <p:nvGrpSpPr>
            <p:cNvPr id="7" name="Group 6"/>
            <p:cNvGrpSpPr/>
            <p:nvPr/>
          </p:nvGrpSpPr>
          <p:grpSpPr>
            <a:xfrm>
              <a:off x="1220394" y="1873597"/>
              <a:ext cx="6902530" cy="576075"/>
              <a:chOff x="1230765" y="5349250"/>
              <a:chExt cx="6902530" cy="576075"/>
            </a:xfrm>
          </p:grpSpPr>
          <p:sp>
            <p:nvSpPr>
              <p:cNvPr id="8" name="Rectangle 7"/>
              <p:cNvSpPr/>
              <p:nvPr/>
            </p:nvSpPr>
            <p:spPr bwMode="auto">
              <a:xfrm>
                <a:off x="1230765" y="5349250"/>
                <a:ext cx="2304300" cy="576075"/>
              </a:xfrm>
              <a:prstGeom prst="rect">
                <a:avLst/>
              </a:prstGeom>
              <a:solidFill>
                <a:srgbClr val="92D05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Stable beams</a:t>
                </a:r>
                <a:endPara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 bwMode="auto">
              <a:xfrm>
                <a:off x="3524695" y="5349250"/>
                <a:ext cx="2304300" cy="576075"/>
              </a:xfrm>
              <a:prstGeom prst="rect">
                <a:avLst/>
              </a:prstGeom>
              <a:solidFill>
                <a:srgbClr val="FF7C8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Faults</a:t>
                </a:r>
                <a:endPara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  <p:sp>
            <p:nvSpPr>
              <p:cNvPr id="10" name="Rectangle 9"/>
              <p:cNvSpPr/>
              <p:nvPr/>
            </p:nvSpPr>
            <p:spPr bwMode="auto">
              <a:xfrm>
                <a:off x="5828995" y="5349250"/>
                <a:ext cx="2304300" cy="57607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Turn-around =</a:t>
                </a:r>
              </a:p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8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+mj-lt"/>
                  </a:rPr>
                  <a:t> the ‘rest’</a:t>
                </a:r>
                <a:endParaRPr kumimoji="0" lang="en-GB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+mj-lt"/>
                </a:endParaRPr>
              </a:p>
            </p:txBody>
          </p:sp>
        </p:grpSp>
        <p:sp>
          <p:nvSpPr>
            <p:cNvPr id="11" name="TextBox 10"/>
            <p:cNvSpPr txBox="1"/>
            <p:nvPr/>
          </p:nvSpPr>
          <p:spPr>
            <a:xfrm>
              <a:off x="1746411" y="2460845"/>
              <a:ext cx="1252266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 smtClean="0">
                  <a:latin typeface="+mn-lt"/>
                </a:rPr>
                <a:t>6.1 hours</a:t>
              </a:r>
              <a:endParaRPr lang="en-GB" sz="2000" kern="0" dirty="0" smtClean="0">
                <a:latin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045526" y="2460845"/>
              <a:ext cx="1252266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 smtClean="0">
                  <a:latin typeface="+mn-lt"/>
                </a:rPr>
                <a:t>4.8 hours</a:t>
              </a:r>
              <a:endParaRPr lang="en-GB" sz="2000" kern="0" dirty="0" smtClean="0">
                <a:latin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53845" y="2460845"/>
              <a:ext cx="1252266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u="sng" kern="0" dirty="0" smtClean="0">
                  <a:solidFill>
                    <a:srgbClr val="0000FF"/>
                  </a:solidFill>
                  <a:latin typeface="+mn-lt"/>
                </a:rPr>
                <a:t>6.2</a:t>
              </a:r>
              <a:r>
                <a:rPr lang="en-US" sz="2000" kern="0" dirty="0" smtClean="0">
                  <a:latin typeface="+mn-lt"/>
                </a:rPr>
                <a:t> hours</a:t>
              </a:r>
              <a:endParaRPr lang="en-GB" sz="2000" kern="0" dirty="0" smtClean="0">
                <a:latin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32422" y="3020860"/>
              <a:ext cx="3541354" cy="4001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2000" kern="0" dirty="0">
                  <a:latin typeface="+mn-lt"/>
                  <a:sym typeface="Symbol"/>
                </a:rPr>
                <a:t></a:t>
              </a:r>
              <a:r>
                <a:rPr lang="en-US" sz="2000" kern="0" dirty="0" smtClean="0">
                  <a:latin typeface="+mn-lt"/>
                </a:rPr>
                <a:t> 35% stable beams fraction</a:t>
              </a:r>
              <a:endParaRPr lang="en-GB" sz="2000" kern="0" dirty="0" smtClean="0">
                <a:latin typeface="+mn-lt"/>
              </a:endParaRPr>
            </a:p>
          </p:txBody>
        </p:sp>
      </p:grp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616285" y="4619556"/>
            <a:ext cx="8100081" cy="1344174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Many uncertainties </a:t>
            </a:r>
            <a:r>
              <a:rPr lang="en-US" sz="2000" kern="0" dirty="0">
                <a:latin typeface="Helvetica" pitchFamily="34" charset="0"/>
                <a:cs typeface="Helvetica" pitchFamily="34" charset="0"/>
                <a:sym typeface="Symbol"/>
              </a:rPr>
              <a:t></a:t>
            </a: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 assumptions optimistic for 2015? No point in speculating too much.</a:t>
            </a:r>
          </a:p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Baseline for analysis: </a:t>
            </a:r>
            <a:r>
              <a:rPr lang="en-US" sz="2000" u="sng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stable beams efficiency of 35%.</a:t>
            </a:r>
          </a:p>
        </p:txBody>
      </p:sp>
    </p:spTree>
    <p:extLst>
      <p:ext uri="{BB962C8B-B14F-4D97-AF65-F5344CB8AC3E}">
        <p14:creationId xmlns:p14="http://schemas.microsoft.com/office/powerpoint/2010/main" val="89367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model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93095" y="1086295"/>
            <a:ext cx="8103455" cy="405854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A simple luminosity model is used for 6.5 </a:t>
            </a:r>
            <a:r>
              <a:rPr lang="en-US" sz="2000" kern="0" dirty="0" err="1" smtClean="0">
                <a:latin typeface="+mn-lt"/>
              </a:rPr>
              <a:t>TeV</a:t>
            </a:r>
            <a:r>
              <a:rPr lang="en-US" sz="2000" kern="0" dirty="0" smtClean="0">
                <a:latin typeface="+mn-lt"/>
              </a:rPr>
              <a:t>, based on 2012 observations during collisions.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Ingredients:</a:t>
            </a:r>
          </a:p>
          <a:p>
            <a:pPr marL="720725" lvl="1" indent="-2635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Burn-off (</a:t>
            </a:r>
            <a:r>
              <a:rPr lang="en-US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s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= 105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mb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),</a:t>
            </a:r>
          </a:p>
          <a:p>
            <a:pPr marL="720725" lvl="1" indent="-2635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Single beam lifetimes,</a:t>
            </a:r>
          </a:p>
          <a:p>
            <a:pPr marL="720725" lvl="1" indent="-2635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Emittance growth.</a:t>
            </a:r>
            <a:endParaRPr lang="en-US" sz="20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Cross-checked with:</a:t>
            </a:r>
          </a:p>
          <a:p>
            <a:pPr marL="720725" lvl="1" indent="-2635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Simple analytic approach (simple closed formula) for exponential fill length 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distribution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and constant averaged luminosity lifetime (CERN-ATS-Note-2013-033 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PERF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).</a:t>
            </a:r>
          </a:p>
          <a:p>
            <a:pPr marL="720725" lvl="1" indent="-2635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Monte-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C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arlo approach (A.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Apollonio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52599" y="2584090"/>
            <a:ext cx="3049099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 smtClean="0">
                <a:latin typeface="+mn-lt"/>
              </a:rPr>
              <a:t>Model dependence of predictions can be &gt; 10% </a:t>
            </a:r>
            <a:endParaRPr lang="en-GB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7852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lifetime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21632" y="894270"/>
            <a:ext cx="7450570" cy="182819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2012 beam intensity lifetimes:</a:t>
            </a:r>
          </a:p>
          <a:p>
            <a:pPr marL="533400" lvl="1" indent="-2667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kern="0" dirty="0" smtClean="0">
                <a:latin typeface="Symbol" panose="05050102010706020507" pitchFamily="18" charset="2"/>
              </a:rPr>
              <a:t>t</a:t>
            </a:r>
            <a:r>
              <a:rPr lang="en-US" kern="0" dirty="0" smtClean="0">
                <a:latin typeface="+mn-lt"/>
              </a:rPr>
              <a:t> </a:t>
            </a:r>
            <a:r>
              <a:rPr lang="en-US" kern="0" dirty="0" smtClean="0">
                <a:latin typeface="+mn-lt"/>
                <a:sym typeface="Symbol"/>
              </a:rPr>
              <a:t> 25-40 hours in collision (includes burn-off) </a:t>
            </a:r>
          </a:p>
          <a:p>
            <a:pPr marL="533400" lvl="1" indent="-2667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kern="0" dirty="0" smtClean="0">
                <a:latin typeface="+mn-lt"/>
                <a:sym typeface="Symbol"/>
              </a:rPr>
              <a:t>Before collision tricky to obtain due to large influence of tails in the squeeze.</a:t>
            </a:r>
          </a:p>
          <a:p>
            <a:pPr marL="266700" lvl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latin typeface="+mn-lt"/>
                <a:sym typeface="Wingdings" panose="05000000000000000000" pitchFamily="2" charset="2"/>
              </a:rPr>
              <a:t> assume 60 hours average intensity lifetime without burn-off.</a:t>
            </a:r>
            <a:endParaRPr lang="en-US" kern="0" dirty="0" smtClean="0">
              <a:latin typeface="+mn-lt"/>
              <a:sym typeface="Symbol"/>
            </a:endParaRPr>
          </a:p>
        </p:txBody>
      </p:sp>
      <p:pic>
        <p:nvPicPr>
          <p:cNvPr id="1026" name="Picture 2" descr="G:\Users\a\agorzaws\Public\forLHC\BeamsLifeTimes2012\beamLifeTimes0To15h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207" y="2903631"/>
            <a:ext cx="5846524" cy="3266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 flipV="1">
            <a:off x="923525" y="3044950"/>
            <a:ext cx="0" cy="299559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1151276" y="6309375"/>
            <a:ext cx="55315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15" name="TextBox 14"/>
          <p:cNvSpPr txBox="1"/>
          <p:nvPr/>
        </p:nvSpPr>
        <p:spPr>
          <a:xfrm>
            <a:off x="6799490" y="5748152"/>
            <a:ext cx="1613010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 smtClean="0">
                <a:latin typeface="+mn-lt"/>
              </a:rPr>
              <a:t>Time in stable beams [h]</a:t>
            </a:r>
            <a:endParaRPr lang="en-GB" sz="1600" kern="0" dirty="0" smtClean="0">
              <a:latin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8740" y="3029960"/>
            <a:ext cx="130577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kern="0" dirty="0" smtClean="0">
                <a:latin typeface="+mn-lt"/>
              </a:rPr>
              <a:t>Lifetime [h]</a:t>
            </a:r>
            <a:endParaRPr lang="en-GB" sz="1600" kern="0" dirty="0" smtClean="0"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34330" y="3047900"/>
            <a:ext cx="181490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solidFill>
                  <a:srgbClr val="0000FF"/>
                </a:solidFill>
                <a:latin typeface="+mn-lt"/>
              </a:rPr>
              <a:t>2012 average</a:t>
            </a:r>
            <a:endParaRPr lang="en-GB" sz="1600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99490" y="3183848"/>
            <a:ext cx="154401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+mj-lt"/>
              </a:rPr>
              <a:t>A. </a:t>
            </a:r>
            <a:r>
              <a:rPr lang="en-US" i="1" dirty="0" err="1" smtClean="0">
                <a:latin typeface="+mj-lt"/>
              </a:rPr>
              <a:t>Gorzawski</a:t>
            </a:r>
            <a:endParaRPr lang="en-US" i="1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91887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Emittance growth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170" y="3044950"/>
            <a:ext cx="5184675" cy="3516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28339" y="5661484"/>
            <a:ext cx="1544012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+mj-lt"/>
              </a:rPr>
              <a:t>A. </a:t>
            </a:r>
            <a:r>
              <a:rPr lang="en-US" i="1" dirty="0" err="1" smtClean="0">
                <a:latin typeface="+mj-lt"/>
              </a:rPr>
              <a:t>Gorzawski</a:t>
            </a:r>
            <a:endParaRPr lang="en-US" i="1" dirty="0" smtClean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6286" y="779055"/>
            <a:ext cx="8141860" cy="2412968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Significant ‘effective’ emittance growth is observed in collision (from luminosity evolution) at 3.5/4 </a:t>
            </a:r>
            <a:r>
              <a:rPr lang="en-US" sz="2000" kern="0" dirty="0" err="1" smtClean="0">
                <a:latin typeface="+mn-lt"/>
              </a:rPr>
              <a:t>TeV</a:t>
            </a:r>
            <a:r>
              <a:rPr lang="en-US" sz="2000" kern="0" dirty="0" smtClean="0">
                <a:latin typeface="+mn-lt"/>
              </a:rPr>
              <a:t>.</a:t>
            </a:r>
          </a:p>
          <a:p>
            <a:pPr marL="533400" lvl="1" indent="-2667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  <a:sym typeface="Symbol"/>
              </a:rPr>
              <a:t>Origin of growth not understood. IBS is not sufficient, need an extra 20 h emittance growth time (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 G.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Arduini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).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Symbol"/>
              </a:rPr>
              <a:t> </a:t>
            </a:r>
          </a:p>
          <a:p>
            <a:pPr marL="533400" lvl="1" indent="-2667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  <a:sym typeface="Symbol"/>
              </a:rPr>
              <a:t>Growth was steeper in 2011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.</a:t>
            </a:r>
          </a:p>
          <a:p>
            <a:pPr marL="533400" lvl="1" indent="-2667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2012 evolution is used to model the luminosity at 6.5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TeV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Wingdings" panose="05000000000000000000" pitchFamily="2" charset="2"/>
              </a:rPr>
              <a:t>, corrected for radiation damping.</a:t>
            </a:r>
            <a:endParaRPr lang="en-US" i="1" kern="0" dirty="0" smtClean="0">
              <a:solidFill>
                <a:srgbClr val="0000FF"/>
              </a:solidFill>
              <a:latin typeface="+mn-lt"/>
              <a:sym typeface="Symbo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66369" y="5325569"/>
            <a:ext cx="2441694" cy="369332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latin typeface="+mn-lt"/>
              </a:rPr>
              <a:t>2011: </a:t>
            </a:r>
            <a:r>
              <a:rPr lang="en-US" kern="0" dirty="0" smtClean="0">
                <a:latin typeface="Symbol" panose="05050102010706020507" pitchFamily="18" charset="2"/>
              </a:rPr>
              <a:t>e</a:t>
            </a:r>
            <a:r>
              <a:rPr lang="en-US" kern="0" baseline="30000" dirty="0" smtClean="0">
                <a:latin typeface="+mn-lt"/>
              </a:rPr>
              <a:t>2</a:t>
            </a:r>
            <a:r>
              <a:rPr lang="en-US" kern="0" dirty="0" smtClean="0">
                <a:latin typeface="+mn-lt"/>
              </a:rPr>
              <a:t> </a:t>
            </a:r>
            <a:r>
              <a:rPr lang="en-US" kern="0" dirty="0" smtClean="0">
                <a:latin typeface="+mn-lt"/>
                <a:sym typeface="Symbol"/>
              </a:rPr>
              <a:t> </a:t>
            </a:r>
            <a:r>
              <a:rPr lang="en-US" kern="0" dirty="0" smtClean="0">
                <a:latin typeface="Symbol" panose="05050102010706020507" pitchFamily="18" charset="2"/>
                <a:sym typeface="Symbol"/>
              </a:rPr>
              <a:t>e</a:t>
            </a:r>
            <a:r>
              <a:rPr lang="en-US" kern="0" baseline="-25000" dirty="0" smtClean="0">
                <a:latin typeface="+mn-lt"/>
                <a:sym typeface="Symbol"/>
              </a:rPr>
              <a:t>0</a:t>
            </a:r>
            <a:r>
              <a:rPr lang="en-US" kern="0" baseline="30000" dirty="0" smtClean="0">
                <a:latin typeface="+mn-lt"/>
                <a:sym typeface="Symbol"/>
              </a:rPr>
              <a:t>2</a:t>
            </a:r>
            <a:r>
              <a:rPr lang="en-US" kern="0" dirty="0" smtClean="0">
                <a:latin typeface="+mn-lt"/>
                <a:sym typeface="Symbol"/>
              </a:rPr>
              <a:t> + 0.59 t</a:t>
            </a:r>
            <a:endParaRPr lang="en-GB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91409" y="3313785"/>
            <a:ext cx="1792571" cy="931537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i="1" kern="0" dirty="0" smtClean="0">
                <a:solidFill>
                  <a:srgbClr val="0000FF"/>
                </a:solidFill>
                <a:latin typeface="+mn-lt"/>
              </a:rPr>
              <a:t>2011: </a:t>
            </a:r>
            <a:r>
              <a:rPr lang="en-US" sz="1600" b="1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b</a:t>
            </a:r>
            <a:r>
              <a:rPr lang="en-US" sz="1600" b="1" i="1" kern="0" dirty="0" smtClean="0">
                <a:solidFill>
                  <a:srgbClr val="0000FF"/>
                </a:solidFill>
                <a:latin typeface="+mn-lt"/>
              </a:rPr>
              <a:t>* 1 m</a:t>
            </a:r>
          </a:p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i="1" kern="0" dirty="0" smtClean="0">
                <a:solidFill>
                  <a:srgbClr val="FF0000"/>
                </a:solidFill>
                <a:latin typeface="+mn-lt"/>
              </a:rPr>
              <a:t>2012 : after MO polarity switch</a:t>
            </a:r>
            <a:endParaRPr lang="en-GB" sz="1600" b="1" i="1" kern="0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6175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Luminosity lifetimes 2012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748" y="2195229"/>
            <a:ext cx="6874495" cy="2847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9719" y="964259"/>
            <a:ext cx="3926075" cy="11674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2012 run experience @ 4 </a:t>
            </a:r>
            <a:r>
              <a:rPr lang="en-US" sz="2000" kern="0" dirty="0" err="1" smtClean="0">
                <a:latin typeface="+mn-lt"/>
              </a:rPr>
              <a:t>TeV</a:t>
            </a:r>
            <a:r>
              <a:rPr lang="en-US" sz="2000" kern="0" dirty="0" smtClean="0">
                <a:latin typeface="+mn-lt"/>
              </a:rPr>
              <a:t>:</a:t>
            </a:r>
          </a:p>
          <a:p>
            <a:pPr marL="533400" lvl="1" indent="-2667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Symbol"/>
              </a:rPr>
              <a:t> 6-8 hours – first hour,</a:t>
            </a:r>
          </a:p>
          <a:p>
            <a:pPr marL="533400" lvl="1" indent="-2667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Symbol" panose="05050102010706020507" pitchFamily="18" charset="2"/>
                <a:sym typeface="Symbol"/>
              </a:rPr>
              <a:t>t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  <a:sym typeface="Symbol"/>
              </a:rPr>
              <a:t> </a:t>
            </a:r>
            <a:r>
              <a:rPr lang="en-US" i="1" kern="0" dirty="0">
                <a:solidFill>
                  <a:srgbClr val="0000FF"/>
                </a:solidFill>
                <a:latin typeface="Arial"/>
                <a:sym typeface="Symbol"/>
              </a:rPr>
              <a:t> 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  <a:sym typeface="Symbol"/>
              </a:rPr>
              <a:t>12-15 </a:t>
            </a:r>
            <a:r>
              <a:rPr lang="en-US" i="1" kern="0" dirty="0">
                <a:solidFill>
                  <a:srgbClr val="0000FF"/>
                </a:solidFill>
                <a:latin typeface="Arial"/>
                <a:sym typeface="Symbol"/>
              </a:rPr>
              <a:t>hours – 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  <a:sym typeface="Symbol"/>
              </a:rPr>
              <a:t>after 8 hours.</a:t>
            </a:r>
            <a:endParaRPr lang="en-GB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30655" y="4731248"/>
            <a:ext cx="2379177" cy="338554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i="1" kern="0" dirty="0" smtClean="0">
                <a:latin typeface="+mn-lt"/>
              </a:rPr>
              <a:t>M. Hostettler, G. </a:t>
            </a:r>
            <a:r>
              <a:rPr lang="en-US" sz="1600" i="1" kern="0" dirty="0" err="1">
                <a:latin typeface="+mn-lt"/>
              </a:rPr>
              <a:t>P</a:t>
            </a:r>
            <a:r>
              <a:rPr lang="en-US" sz="1600" i="1" kern="0" dirty="0" err="1" smtClean="0">
                <a:latin typeface="+mn-lt"/>
              </a:rPr>
              <a:t>apotti</a:t>
            </a:r>
            <a:endParaRPr lang="en-GB" sz="1600" i="1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3221" y="5234035"/>
            <a:ext cx="7469032" cy="82073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L</a:t>
            </a:r>
            <a:r>
              <a:rPr lang="en-US" sz="2000" kern="0" dirty="0" smtClean="0">
                <a:latin typeface="+mn-lt"/>
              </a:rPr>
              <a:t>uminosity lifetime from burn-off @ 2×10</a:t>
            </a:r>
            <a:r>
              <a:rPr lang="en-US" sz="2000" kern="0" baseline="30000" dirty="0" smtClean="0">
                <a:latin typeface="+mn-lt"/>
              </a:rPr>
              <a:t>34</a:t>
            </a:r>
            <a:r>
              <a:rPr lang="en-US" sz="2000" kern="0" dirty="0" smtClean="0">
                <a:latin typeface="+mn-lt"/>
              </a:rPr>
              <a:t> cm</a:t>
            </a:r>
            <a:r>
              <a:rPr lang="en-US" sz="2000" kern="0" baseline="30000" dirty="0" smtClean="0">
                <a:latin typeface="+mn-lt"/>
              </a:rPr>
              <a:t>-2</a:t>
            </a:r>
            <a:r>
              <a:rPr lang="en-US" sz="2000" kern="0" dirty="0" smtClean="0">
                <a:latin typeface="+mn-lt"/>
              </a:rPr>
              <a:t>s</a:t>
            </a:r>
            <a:r>
              <a:rPr lang="en-US" sz="2000" kern="0" baseline="30000" dirty="0" smtClean="0">
                <a:latin typeface="+mn-lt"/>
              </a:rPr>
              <a:t>-1</a:t>
            </a:r>
            <a:r>
              <a:rPr lang="en-US" sz="2000" kern="0" dirty="0" smtClean="0">
                <a:latin typeface="+mn-lt"/>
              </a:rPr>
              <a:t> + 6.5 </a:t>
            </a:r>
            <a:r>
              <a:rPr lang="en-US" sz="2000" kern="0" dirty="0" err="1" smtClean="0">
                <a:latin typeface="+mn-lt"/>
              </a:rPr>
              <a:t>TeV</a:t>
            </a:r>
            <a:r>
              <a:rPr lang="en-US" sz="2000" kern="0" dirty="0" smtClean="0">
                <a:latin typeface="+mn-lt"/>
              </a:rPr>
              <a:t> : </a:t>
            </a:r>
          </a:p>
          <a:p>
            <a:pPr marL="533400" lvl="1" indent="-2667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sz="2000" kern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en-US" sz="2000" kern="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2000" kern="0" dirty="0" smtClean="0">
                <a:solidFill>
                  <a:srgbClr val="0000FF"/>
                </a:solidFill>
                <a:latin typeface="+mn-lt"/>
                <a:sym typeface="Symbol"/>
              </a:rPr>
              <a:t> 12 hours.</a:t>
            </a:r>
          </a:p>
        </p:txBody>
      </p:sp>
      <p:sp>
        <p:nvSpPr>
          <p:cNvPr id="8" name="Right Brace 7"/>
          <p:cNvSpPr/>
          <p:nvPr/>
        </p:nvSpPr>
        <p:spPr bwMode="auto">
          <a:xfrm>
            <a:off x="4764025" y="1316725"/>
            <a:ext cx="230430" cy="801694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89732" y="1305195"/>
            <a:ext cx="1881845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 smtClean="0">
                <a:latin typeface="+mn-lt"/>
              </a:rPr>
              <a:t>Reproduced by the model</a:t>
            </a:r>
            <a:endParaRPr lang="en-GB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8533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Fill length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9082" y="1854395"/>
            <a:ext cx="4594143" cy="311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06" y="1854395"/>
            <a:ext cx="4594144" cy="3115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9875" y="5141521"/>
            <a:ext cx="7748269" cy="707886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An exponential fill length distribution is used for the performance figures quoted in the next slides.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53220" y="2468875"/>
            <a:ext cx="755335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2011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31390" y="2468875"/>
            <a:ext cx="755335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2012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03204" y="1200290"/>
            <a:ext cx="5558253" cy="78380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Fill lengths in 2011 and 2012  </a:t>
            </a:r>
            <a:r>
              <a:rPr lang="en-US" sz="2000" kern="0" dirty="0" smtClean="0">
                <a:latin typeface="+mn-lt"/>
                <a:sym typeface="Symbol"/>
              </a:rPr>
              <a:t> </a:t>
            </a:r>
            <a:r>
              <a:rPr lang="en-US" sz="2000" kern="0" dirty="0" smtClean="0">
                <a:latin typeface="+mn-lt"/>
              </a:rPr>
              <a:t>exponentials.</a:t>
            </a:r>
          </a:p>
          <a:p>
            <a:pPr marL="720725" lvl="1" indent="-2635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~30% of the fills are dumped by OP.</a:t>
            </a:r>
            <a:endParaRPr lang="en-GB" i="1" kern="0" dirty="0" smtClean="0">
              <a:solidFill>
                <a:srgbClr val="0000F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4168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@ SPS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6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36197935"/>
              </p:ext>
            </p:extLst>
          </p:nvPr>
        </p:nvGraphicFramePr>
        <p:xfrm>
          <a:off x="476647" y="971080"/>
          <a:ext cx="8396711" cy="337413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93752"/>
                <a:gridCol w="2217551"/>
                <a:gridCol w="1497795"/>
                <a:gridCol w="1459390"/>
                <a:gridCol w="1728223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t-IT" sz="1800" b="1" dirty="0" smtClean="0">
                          <a:effectLst/>
                          <a:latin typeface="+mn-lt"/>
                        </a:rPr>
                        <a:t>Beam type</a:t>
                      </a:r>
                      <a:endParaRPr lang="it-IT" sz="18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Scenario</a:t>
                      </a:r>
                      <a:endParaRPr lang="it-IT" sz="1800" b="1" baseline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 smtClean="0">
                          <a:effectLst/>
                        </a:rPr>
                        <a:t>N</a:t>
                      </a:r>
                      <a:r>
                        <a:rPr lang="en-US" sz="1800" kern="1200" baseline="-25000" dirty="0" err="1" smtClean="0">
                          <a:effectLst/>
                        </a:rPr>
                        <a:t>bunch</a:t>
                      </a:r>
                      <a:r>
                        <a:rPr lang="en-US" sz="1800" kern="1200" baseline="-2500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[10</a:t>
                      </a:r>
                      <a:r>
                        <a:rPr lang="en-US" sz="1800" kern="1200" baseline="30000" dirty="0" smtClean="0">
                          <a:effectLst/>
                        </a:rPr>
                        <a:t>11</a:t>
                      </a:r>
                      <a:r>
                        <a:rPr lang="en-US" sz="1800" kern="1200" dirty="0" smtClean="0">
                          <a:effectLst/>
                        </a:rPr>
                        <a:t>]</a:t>
                      </a:r>
                      <a:endParaRPr lang="it-IT" sz="18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800" kern="1200" dirty="0" smtClean="0">
                          <a:effectLst/>
                        </a:rPr>
                        <a:t>*</a:t>
                      </a:r>
                      <a:endParaRPr lang="en-US" sz="180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[</a:t>
                      </a:r>
                      <a:r>
                        <a:rPr lang="en-US" sz="180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800" kern="1200" dirty="0" smtClean="0">
                          <a:effectLst/>
                        </a:rPr>
                        <a:t>m</a:t>
                      </a:r>
                      <a:r>
                        <a:rPr lang="en-US" sz="1800" kern="1200" dirty="0">
                          <a:effectLst/>
                        </a:rPr>
                        <a:t>]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Limit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BCMS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Achieved</a:t>
                      </a:r>
                      <a:endParaRPr lang="en-GB" sz="2000" b="1" i="0" u="none" strike="noStrike" dirty="0">
                        <a:solidFill>
                          <a:srgbClr val="0000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BCMS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upgrade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PS/SPS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</a:rPr>
                        <a:t>BCMS+L4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Linac</a:t>
                      </a:r>
                      <a:r>
                        <a:rPr lang="en-US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1.28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PS/SPS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</a:rPr>
                        <a:t>Standard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smtClean="0">
                          <a:solidFill>
                            <a:srgbClr val="0000FF"/>
                          </a:solidFill>
                          <a:effectLst/>
                          <a:latin typeface="Calibri"/>
                        </a:rPr>
                        <a:t>Achieved</a:t>
                      </a:r>
                      <a:endParaRPr lang="en-GB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--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</a:rPr>
                        <a:t>Standard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upgrade</a:t>
                      </a:r>
                      <a:endParaRPr lang="en-GB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2.44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effectLst/>
                        </a:rPr>
                        <a:t>Standard</a:t>
                      </a:r>
                      <a:r>
                        <a:rPr lang="it-IT" sz="1800" b="1" kern="1200" dirty="0" smtClean="0">
                          <a:effectLst/>
                          <a:latin typeface="+mn-lt"/>
                          <a:cs typeface="Times New Roman"/>
                        </a:rPr>
                        <a:t>+L4</a:t>
                      </a:r>
                      <a:endParaRPr lang="it-IT" sz="18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i="0" u="none" strike="noStrike" dirty="0" err="1" smtClean="0">
                          <a:solidFill>
                            <a:srgbClr val="009900"/>
                          </a:solidFill>
                          <a:effectLst/>
                          <a:latin typeface="Calibri"/>
                        </a:rPr>
                        <a:t>Linac</a:t>
                      </a:r>
                      <a:r>
                        <a:rPr lang="en-US" sz="2000" b="1" i="0" u="none" strike="noStrike" baseline="0" dirty="0" smtClean="0">
                          <a:solidFill>
                            <a:srgbClr val="009900"/>
                          </a:solidFill>
                          <a:effectLst/>
                          <a:latin typeface="Calibri"/>
                        </a:rPr>
                        <a:t> 4</a:t>
                      </a:r>
                      <a:endParaRPr lang="en-GB" sz="2000" b="1" i="0" u="none" strike="noStrike" dirty="0" smtClean="0">
                        <a:solidFill>
                          <a:srgbClr val="0099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1.3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smtClean="0">
                          <a:solidFill>
                            <a:srgbClr val="009900"/>
                          </a:solidFill>
                          <a:effectLst/>
                          <a:latin typeface="Calibri"/>
                        </a:rPr>
                        <a:t>1.65</a:t>
                      </a:r>
                      <a:endParaRPr lang="en-GB" sz="2000" b="1" i="0" u="none" strike="noStrike" dirty="0">
                        <a:solidFill>
                          <a:srgbClr val="0099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SPS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923525" y="4465935"/>
            <a:ext cx="4830490" cy="158812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Only standard beam gains with Linac4.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Limits after LS1: 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Brightness in the PS (BCMS),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RF in the SPS (all).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69795" y="5059943"/>
            <a:ext cx="2342705" cy="707886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See presentation by G. </a:t>
            </a:r>
            <a:r>
              <a:rPr lang="en-US" sz="2000" kern="0" dirty="0" err="1" smtClean="0">
                <a:latin typeface="+mn-lt"/>
              </a:rPr>
              <a:t>Rumolo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694201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Distributions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777272" y="2123230"/>
            <a:ext cx="4040835" cy="2740336"/>
            <a:chOff x="1730030" y="2161635"/>
            <a:chExt cx="5772620" cy="3914765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0030" y="2161635"/>
              <a:ext cx="5772620" cy="39147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Straight Connector 6"/>
            <p:cNvCxnSpPr/>
            <p:nvPr/>
          </p:nvCxnSpPr>
          <p:spPr bwMode="auto">
            <a:xfrm flipH="1" flipV="1">
              <a:off x="4149545" y="2430470"/>
              <a:ext cx="38405" cy="3110805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8E4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8" name="TextBox 7"/>
          <p:cNvSpPr txBox="1"/>
          <p:nvPr/>
        </p:nvSpPr>
        <p:spPr>
          <a:xfrm>
            <a:off x="777272" y="932675"/>
            <a:ext cx="6951305" cy="106080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Effect of the fill length distribution:</a:t>
            </a:r>
          </a:p>
          <a:p>
            <a:pPr marL="622300" lvl="1" indent="-1651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tabLst>
                <a:tab pos="622300" algn="l"/>
              </a:tabLst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Exponential (truncated @ 20 hours), flat, delta – mean length 6.5 h in all cases.</a:t>
            </a:r>
            <a:endParaRPr lang="en-GB" i="1" kern="0" dirty="0" smtClean="0">
              <a:solidFill>
                <a:srgbClr val="0000FF"/>
              </a:solidFill>
              <a:latin typeface="+mn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206944"/>
              </p:ext>
            </p:extLst>
          </p:nvPr>
        </p:nvGraphicFramePr>
        <p:xfrm>
          <a:off x="4956050" y="2123230"/>
          <a:ext cx="3240026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20013"/>
                <a:gridCol w="162001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Distribution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Rel.  Int.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Exponential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~1.1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Delta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~1.2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532125" y="3842648"/>
            <a:ext cx="231926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 smtClean="0">
                <a:latin typeface="+mn-lt"/>
              </a:rPr>
              <a:t>Depends on lifetime assumptions</a:t>
            </a:r>
            <a:endParaRPr lang="en-GB" i="1" kern="0" dirty="0" smtClean="0"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9905" y="5018142"/>
            <a:ext cx="5004369" cy="111620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Distribution for 2012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smtClean="0">
                <a:latin typeface="+mn-lt"/>
              </a:rPr>
              <a:t>is a mixture of:</a:t>
            </a:r>
          </a:p>
          <a:p>
            <a:pPr marL="450850" lvl="1" indent="-180975"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tabLst>
                <a:tab pos="450850" algn="l"/>
              </a:tabLst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Exponential – faults (~2/3),</a:t>
            </a:r>
          </a:p>
          <a:p>
            <a:pPr marL="450850" lvl="1" indent="-180975">
              <a:spcBef>
                <a:spcPct val="2000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tabLst>
                <a:tab pos="450850" algn="l"/>
              </a:tabLst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Flat + smeared delta from OP dumps (1/3).</a:t>
            </a:r>
            <a:endParaRPr lang="en-GB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2" name="Right Arrow 11"/>
          <p:cNvSpPr/>
          <p:nvPr/>
        </p:nvSpPr>
        <p:spPr bwMode="auto">
          <a:xfrm>
            <a:off x="5655817" y="5401702"/>
            <a:ext cx="975089" cy="34908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5421" y="5241510"/>
            <a:ext cx="1683889" cy="6694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i="1" kern="0" dirty="0" smtClean="0">
                <a:latin typeface="+mn-lt"/>
              </a:rPr>
              <a:t>+5-10% </a:t>
            </a:r>
            <a:r>
              <a:rPr lang="en-US" i="1" kern="0" dirty="0" err="1" smtClean="0">
                <a:latin typeface="+mn-lt"/>
              </a:rPr>
              <a:t>wrt</a:t>
            </a:r>
            <a:r>
              <a:rPr lang="en-US" i="1" kern="0" dirty="0" smtClean="0">
                <a:latin typeface="+mn-lt"/>
              </a:rPr>
              <a:t> exponential</a:t>
            </a:r>
            <a:endParaRPr lang="en-GB" i="1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5986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905" y="2557799"/>
            <a:ext cx="6736106" cy="3988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BCMS example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8506148"/>
              </p:ext>
            </p:extLst>
          </p:nvPr>
        </p:nvGraphicFramePr>
        <p:xfrm>
          <a:off x="462665" y="932675"/>
          <a:ext cx="8496945" cy="13863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4151"/>
                <a:gridCol w="1397672"/>
                <a:gridCol w="1111785"/>
                <a:gridCol w="1175315"/>
                <a:gridCol w="1469011"/>
                <a:gridCol w="146901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4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err="1" smtClean="0">
                          <a:effectLst/>
                        </a:rPr>
                        <a:t>N</a:t>
                      </a:r>
                      <a:r>
                        <a:rPr lang="en-US" sz="2000" kern="1200" baseline="-25000" dirty="0" err="1" smtClean="0">
                          <a:effectLst/>
                        </a:rPr>
                        <a:t>bunch</a:t>
                      </a:r>
                      <a:endParaRPr lang="en-US" sz="200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</a:rPr>
                        <a:t>[10</a:t>
                      </a:r>
                      <a:r>
                        <a:rPr lang="en-US" sz="2000" kern="1200" baseline="30000" dirty="0" smtClean="0">
                          <a:effectLst/>
                        </a:rPr>
                        <a:t>11</a:t>
                      </a:r>
                      <a:r>
                        <a:rPr lang="en-US" sz="2000" kern="1200" dirty="0" smtClean="0">
                          <a:effectLst/>
                        </a:rPr>
                        <a:t>]</a:t>
                      </a:r>
                      <a:endParaRPr lang="it-IT" sz="20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2000" kern="1200" dirty="0" smtClean="0">
                          <a:effectLst/>
                        </a:rPr>
                        <a:t>*</a:t>
                      </a:r>
                      <a:r>
                        <a:rPr lang="en-US" sz="2000" kern="1200" baseline="-25000" dirty="0" smtClean="0">
                          <a:effectLst/>
                        </a:rPr>
                        <a:t>l</a:t>
                      </a:r>
                      <a:endParaRPr lang="en-US" sz="200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</a:rPr>
                        <a:t>[</a:t>
                      </a:r>
                      <a:r>
                        <a:rPr lang="en-US" sz="200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2000" kern="1200" dirty="0" smtClean="0">
                          <a:effectLst/>
                        </a:rPr>
                        <a:t>m</a:t>
                      </a:r>
                      <a:r>
                        <a:rPr lang="en-US" sz="2000" kern="1200" dirty="0">
                          <a:effectLst/>
                        </a:rPr>
                        <a:t>]</a:t>
                      </a:r>
                      <a:endParaRPr lang="it-IT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</a:t>
                      </a:r>
                      <a:endParaRPr lang="it-IT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 [cm]</a:t>
                      </a:r>
                      <a:endParaRPr lang="it-IT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½</a:t>
                      </a:r>
                      <a:r>
                        <a:rPr lang="it-IT" sz="20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Xing [</a:t>
                      </a:r>
                      <a:r>
                        <a:rPr lang="it-IT" sz="20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20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20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BCMS (w/wo</a:t>
                      </a:r>
                      <a:r>
                        <a:rPr lang="it-IT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L4)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806840" y="3226179"/>
            <a:ext cx="2428870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Leveling ~2.5 hours</a:t>
            </a:r>
            <a:endParaRPr lang="en-GB" sz="2000" kern="0" dirty="0" smtClean="0">
              <a:latin typeface="+mn-lt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8449844"/>
              </p:ext>
            </p:extLst>
          </p:nvPr>
        </p:nvGraphicFramePr>
        <p:xfrm>
          <a:off x="5071265" y="3044950"/>
          <a:ext cx="3686880" cy="149011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3440"/>
                <a:gridCol w="1843440"/>
              </a:tblGrid>
              <a:tr h="37759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Int</a:t>
                      </a:r>
                      <a:r>
                        <a:rPr lang="en-US" dirty="0" smtClean="0"/>
                        <a:t> L/fill (pb</a:t>
                      </a:r>
                      <a:r>
                        <a:rPr lang="en-US" baseline="30000" dirty="0" smtClean="0"/>
                        <a:t>-1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Exp</a:t>
                      </a:r>
                      <a:r>
                        <a:rPr lang="en-US" dirty="0" smtClean="0"/>
                        <a:t> (6.5 h)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Flat (6.5 h)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Dump (6.5</a:t>
                      </a:r>
                      <a:r>
                        <a:rPr lang="en-US" baseline="0" dirty="0" smtClean="0"/>
                        <a:t> h)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306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2" name="Straight Connector 11"/>
          <p:cNvCxnSpPr/>
          <p:nvPr/>
        </p:nvCxnSpPr>
        <p:spPr bwMode="auto">
          <a:xfrm flipV="1">
            <a:off x="2690155" y="4330260"/>
            <a:ext cx="0" cy="184344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CC0000"/>
            </a:solidFill>
            <a:prstDash val="dash"/>
            <a:round/>
            <a:headEnd type="triangl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89907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880" y="1547155"/>
            <a:ext cx="8222603" cy="490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Optimum fill length – </a:t>
            </a:r>
            <a:r>
              <a:rPr lang="en-US" dirty="0"/>
              <a:t>BCMS </a:t>
            </a:r>
            <a:r>
              <a:rPr lang="en-US" dirty="0" smtClean="0"/>
              <a:t>example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24080" y="3520863"/>
            <a:ext cx="59503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 smtClean="0">
                <a:solidFill>
                  <a:srgbClr val="FF0000"/>
                </a:solidFill>
                <a:latin typeface="+mn-lt"/>
              </a:rPr>
              <a:t>35%</a:t>
            </a:r>
            <a:endParaRPr lang="en-GB" sz="1600" b="1" kern="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38560" y="3390595"/>
            <a:ext cx="59503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 smtClean="0">
                <a:solidFill>
                  <a:srgbClr val="FF0000"/>
                </a:solidFill>
                <a:latin typeface="+mn-lt"/>
              </a:rPr>
              <a:t>40%</a:t>
            </a:r>
            <a:endParaRPr lang="en-GB" sz="1600" b="1" kern="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29850" y="3352190"/>
            <a:ext cx="59503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>
                <a:solidFill>
                  <a:srgbClr val="FF0000"/>
                </a:solidFill>
                <a:latin typeface="+mn-lt"/>
              </a:rPr>
              <a:t>4</a:t>
            </a:r>
            <a:r>
              <a:rPr lang="en-US" sz="1600" b="1" kern="0" dirty="0" smtClean="0">
                <a:solidFill>
                  <a:srgbClr val="FF0000"/>
                </a:solidFill>
                <a:latin typeface="+mn-lt"/>
              </a:rPr>
              <a:t>5%</a:t>
            </a:r>
            <a:endParaRPr lang="en-GB" sz="1600" b="1" kern="0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6355" y="3352190"/>
            <a:ext cx="59503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600" b="1" kern="0" dirty="0" smtClean="0">
                <a:solidFill>
                  <a:srgbClr val="FF0000"/>
                </a:solidFill>
                <a:latin typeface="+mn-lt"/>
              </a:rPr>
              <a:t>50%</a:t>
            </a:r>
            <a:endParaRPr lang="en-GB" sz="1600" b="1" kern="0" dirty="0" smtClean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 flipH="1" flipV="1">
            <a:off x="2958989" y="1624145"/>
            <a:ext cx="38406" cy="437817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D60093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21408" y="932675"/>
            <a:ext cx="7816883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6.5 hours dump time is not too far from the optimum ~ 8-10 h.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5998360" y="4030490"/>
            <a:ext cx="2431944" cy="1536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3784C3"/>
                </a:solidFill>
                <a:effectLst/>
                <a:latin typeface="+mj-lt"/>
              </a:rPr>
              <a:t>--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 Turnaround = 6h</a:t>
            </a:r>
          </a:p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CC3399"/>
                </a:solidFill>
                <a:latin typeface="+mj-lt"/>
              </a:rPr>
              <a:t>--</a:t>
            </a:r>
            <a:r>
              <a:rPr lang="en-US" dirty="0" smtClean="0">
                <a:latin typeface="+mj-lt"/>
              </a:rPr>
              <a:t> Turnaround </a:t>
            </a:r>
            <a:r>
              <a:rPr lang="en-US" dirty="0">
                <a:latin typeface="+mj-lt"/>
              </a:rPr>
              <a:t>= </a:t>
            </a:r>
            <a:r>
              <a:rPr lang="en-US" dirty="0" smtClean="0">
                <a:latin typeface="+mj-lt"/>
              </a:rPr>
              <a:t>8h</a:t>
            </a:r>
            <a:endParaRPr lang="en-US" dirty="0">
              <a:latin typeface="+mj-lt"/>
            </a:endParaRPr>
          </a:p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009900"/>
                </a:solidFill>
                <a:latin typeface="+mj-lt"/>
              </a:rPr>
              <a:t>--</a:t>
            </a:r>
            <a:r>
              <a:rPr lang="en-US" dirty="0" smtClean="0">
                <a:latin typeface="+mj-lt"/>
              </a:rPr>
              <a:t> Turnaround </a:t>
            </a:r>
            <a:r>
              <a:rPr lang="en-US" dirty="0">
                <a:latin typeface="+mj-lt"/>
              </a:rPr>
              <a:t>= </a:t>
            </a:r>
            <a:r>
              <a:rPr lang="en-US" dirty="0" smtClean="0">
                <a:latin typeface="+mj-lt"/>
              </a:rPr>
              <a:t>10h</a:t>
            </a:r>
            <a:endParaRPr lang="en-US" dirty="0">
              <a:latin typeface="+mj-lt"/>
            </a:endParaRPr>
          </a:p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C0BC00"/>
                </a:solidFill>
                <a:latin typeface="+mj-lt"/>
              </a:rPr>
              <a:t>--</a:t>
            </a:r>
            <a:r>
              <a:rPr lang="en-US" dirty="0" smtClean="0">
                <a:latin typeface="+mj-lt"/>
              </a:rPr>
              <a:t> Turnaround </a:t>
            </a:r>
            <a:r>
              <a:rPr lang="en-US" dirty="0">
                <a:latin typeface="+mj-lt"/>
              </a:rPr>
              <a:t>= </a:t>
            </a:r>
            <a:r>
              <a:rPr lang="en-US" dirty="0" smtClean="0">
                <a:latin typeface="+mj-lt"/>
              </a:rPr>
              <a:t>15h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4874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95" y="3236975"/>
            <a:ext cx="4994061" cy="3386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– exponential model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1650102"/>
              </p:ext>
            </p:extLst>
          </p:nvPr>
        </p:nvGraphicFramePr>
        <p:xfrm>
          <a:off x="539475" y="740650"/>
          <a:ext cx="8009688" cy="243332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{073A0DAA-6AF3-43AB-8588-CEC1D06C72B9}</a:tableStyleId>
              </a:tblPr>
              <a:tblGrid>
                <a:gridCol w="1459390"/>
                <a:gridCol w="960125"/>
                <a:gridCol w="1843440"/>
                <a:gridCol w="1920250"/>
                <a:gridCol w="182648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Beam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600" baseline="0" dirty="0" smtClean="0"/>
                        <a:t>* (m)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Leveled</a:t>
                      </a:r>
                      <a:r>
                        <a:rPr lang="en-US" sz="1600" baseline="0" dirty="0" smtClean="0"/>
                        <a:t> L </a:t>
                      </a:r>
                    </a:p>
                    <a:p>
                      <a:pPr algn="ctr"/>
                      <a:r>
                        <a:rPr lang="en-US" sz="1600" baseline="0" dirty="0" smtClean="0"/>
                        <a:t>(10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Peak L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(10</a:t>
                      </a:r>
                      <a:r>
                        <a:rPr lang="en-US" sz="1600" baseline="30000" dirty="0" smtClean="0"/>
                        <a:t>34</a:t>
                      </a:r>
                      <a:r>
                        <a:rPr lang="en-US" sz="1600" baseline="0" dirty="0" smtClean="0"/>
                        <a:t> cm</a:t>
                      </a:r>
                      <a:r>
                        <a:rPr lang="en-US" sz="1600" baseline="30000" dirty="0" smtClean="0"/>
                        <a:t>-2</a:t>
                      </a:r>
                      <a:r>
                        <a:rPr lang="en-US" sz="1600" baseline="0" dirty="0" smtClean="0"/>
                        <a:t>s</a:t>
                      </a:r>
                      <a:r>
                        <a:rPr lang="en-US" sz="1600" baseline="30000" dirty="0" smtClean="0"/>
                        <a:t>-1</a:t>
                      </a:r>
                      <a:r>
                        <a:rPr lang="en-US" sz="1600" baseline="0" dirty="0" smtClean="0"/>
                        <a:t>)</a:t>
                      </a:r>
                      <a:endParaRPr lang="en-GB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Leveling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 smtClean="0"/>
                        <a:t> time (h)</a:t>
                      </a:r>
                      <a:endParaRPr lang="en-GB" sz="16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Standard L4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0.4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1.65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2.1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~1.6</a:t>
                      </a:r>
                      <a:endParaRPr lang="en-GB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BCMS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0.4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1.54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2.2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~2.5</a:t>
                      </a:r>
                      <a:endParaRPr lang="en-GB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Standard L4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0.5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1.65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1.9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~0.7</a:t>
                      </a:r>
                      <a:endParaRPr lang="en-GB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BCMS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0.5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1.54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2.0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~1.6</a:t>
                      </a:r>
                      <a:endParaRPr lang="en-GB" sz="1600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Standard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0.5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1.65</a:t>
                      </a:r>
                      <a:endParaRPr lang="en-GB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1.2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/>
                        <a:t>--</a:t>
                      </a:r>
                      <a:endParaRPr lang="en-GB" sz="1600" b="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Connector 7"/>
          <p:cNvCxnSpPr/>
          <p:nvPr/>
        </p:nvCxnSpPr>
        <p:spPr bwMode="auto">
          <a:xfrm flipV="1">
            <a:off x="2690155" y="4312315"/>
            <a:ext cx="0" cy="184344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E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1542543" y="3573054"/>
            <a:ext cx="1997060" cy="400110"/>
          </a:xfrm>
          <a:prstGeom prst="rect">
            <a:avLst/>
          </a:prstGeom>
          <a:solidFill>
            <a:srgbClr val="FFFF9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48-53 fb</a:t>
            </a:r>
            <a:r>
              <a:rPr lang="en-US" sz="2000" kern="0" baseline="30000" dirty="0" smtClean="0">
                <a:latin typeface="+mn-lt"/>
              </a:rPr>
              <a:t>-1</a:t>
            </a:r>
            <a:r>
              <a:rPr lang="en-US" sz="2000" kern="0" dirty="0" smtClean="0">
                <a:latin typeface="+mn-lt"/>
              </a:rPr>
              <a:t>/year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5279" y="3267958"/>
            <a:ext cx="3623296" cy="177074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BCMS &amp; standard are very close in performance.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Leveled L ~at the triplet limit, peak </a:t>
            </a:r>
            <a:r>
              <a:rPr lang="en-US" sz="1600" kern="0" dirty="0" err="1">
                <a:latin typeface="+mn-lt"/>
              </a:rPr>
              <a:t>l</a:t>
            </a:r>
            <a:r>
              <a:rPr lang="en-US" sz="1600" kern="0" dirty="0" err="1" smtClean="0">
                <a:latin typeface="+mn-lt"/>
              </a:rPr>
              <a:t>umi</a:t>
            </a:r>
            <a:r>
              <a:rPr lang="en-US" sz="1600" kern="0" dirty="0" smtClean="0">
                <a:latin typeface="+mn-lt"/>
              </a:rPr>
              <a:t> BCMS / L4 above limit.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1600" kern="0" dirty="0" smtClean="0">
                <a:latin typeface="+mn-lt"/>
              </a:rPr>
              <a:t>With 2011 emittance model, values increase ~2%.</a:t>
            </a:r>
            <a:endParaRPr lang="en-GB" sz="1600" kern="0" dirty="0" smtClean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13325" y="5078806"/>
            <a:ext cx="3127201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kern="0" dirty="0" smtClean="0">
                <a:latin typeface="+mn-lt"/>
              </a:rPr>
              <a:t>Add 5-10% to account for mixed fill length distribution </a:t>
            </a:r>
            <a:endParaRPr lang="en-GB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71947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78" y="2493673"/>
            <a:ext cx="6724323" cy="398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BCMS example – no leveling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6588307"/>
              </p:ext>
            </p:extLst>
          </p:nvPr>
        </p:nvGraphicFramePr>
        <p:xfrm>
          <a:off x="462665" y="932675"/>
          <a:ext cx="8496945" cy="138639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74151"/>
                <a:gridCol w="1397672"/>
                <a:gridCol w="1111785"/>
                <a:gridCol w="1175315"/>
                <a:gridCol w="1469011"/>
                <a:gridCol w="146901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4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err="1" smtClean="0">
                          <a:effectLst/>
                        </a:rPr>
                        <a:t>N</a:t>
                      </a:r>
                      <a:r>
                        <a:rPr lang="en-US" sz="2000" kern="1200" baseline="-25000" dirty="0" err="1" smtClean="0">
                          <a:effectLst/>
                        </a:rPr>
                        <a:t>bunch</a:t>
                      </a:r>
                      <a:endParaRPr lang="en-US" sz="200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</a:rPr>
                        <a:t>[10</a:t>
                      </a:r>
                      <a:r>
                        <a:rPr lang="en-US" sz="2000" kern="1200" baseline="30000" dirty="0" smtClean="0">
                          <a:effectLst/>
                        </a:rPr>
                        <a:t>11</a:t>
                      </a:r>
                      <a:r>
                        <a:rPr lang="en-US" sz="2000" kern="1200" dirty="0" smtClean="0">
                          <a:effectLst/>
                        </a:rPr>
                        <a:t>]</a:t>
                      </a:r>
                      <a:endParaRPr lang="it-IT" sz="20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20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2000" kern="1200" dirty="0" smtClean="0">
                          <a:effectLst/>
                        </a:rPr>
                        <a:t>*</a:t>
                      </a:r>
                      <a:r>
                        <a:rPr lang="en-US" sz="2000" kern="1200" baseline="-25000" dirty="0" smtClean="0">
                          <a:effectLst/>
                        </a:rPr>
                        <a:t>l</a:t>
                      </a:r>
                      <a:endParaRPr lang="en-US" sz="200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kern="1200" dirty="0" smtClean="0">
                          <a:effectLst/>
                        </a:rPr>
                        <a:t>[</a:t>
                      </a:r>
                      <a:r>
                        <a:rPr lang="en-US" sz="200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2000" kern="1200" dirty="0" smtClean="0">
                          <a:effectLst/>
                        </a:rPr>
                        <a:t>m</a:t>
                      </a:r>
                      <a:r>
                        <a:rPr lang="en-US" sz="2000" kern="1200" dirty="0">
                          <a:effectLst/>
                        </a:rPr>
                        <a:t>]</a:t>
                      </a:r>
                      <a:endParaRPr lang="it-IT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</a:t>
                      </a:r>
                      <a:endParaRPr lang="it-IT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 [cm]</a:t>
                      </a:r>
                      <a:endParaRPr lang="it-IT" sz="20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20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½</a:t>
                      </a:r>
                      <a:r>
                        <a:rPr lang="it-IT" sz="20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Xing [</a:t>
                      </a:r>
                      <a:r>
                        <a:rPr lang="it-IT" sz="20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20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20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BCMS (w/wo</a:t>
                      </a:r>
                      <a:r>
                        <a:rPr lang="it-IT" sz="18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L4)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64760" y="2814520"/>
            <a:ext cx="2868093" cy="820738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Initial L lifetime ~</a:t>
            </a:r>
            <a:r>
              <a:rPr lang="en-US" sz="2000" kern="0" dirty="0">
                <a:latin typeface="+mn-lt"/>
              </a:rPr>
              <a:t>5</a:t>
            </a:r>
            <a:r>
              <a:rPr lang="en-US" sz="2000" kern="0" dirty="0" smtClean="0">
                <a:latin typeface="+mn-lt"/>
              </a:rPr>
              <a:t> h</a:t>
            </a:r>
          </a:p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10-15 h L lifetime ~14 h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731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790" y="2562659"/>
            <a:ext cx="5645535" cy="3828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– no leveling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7880" y="817460"/>
            <a:ext cx="7911430" cy="185691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0850" lvl="1" indent="-3603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000" kern="0" dirty="0" smtClean="0">
                <a:latin typeface="+mn-lt"/>
              </a:rPr>
              <a:t>Modest gain of a few fb</a:t>
            </a:r>
            <a:r>
              <a:rPr lang="en-US" sz="2000" kern="0" baseline="30000" dirty="0" smtClean="0">
                <a:latin typeface="+mn-lt"/>
              </a:rPr>
              <a:t>-1</a:t>
            </a:r>
            <a:r>
              <a:rPr lang="en-US" sz="2000" kern="0" dirty="0" smtClean="0">
                <a:latin typeface="+mn-lt"/>
              </a:rPr>
              <a:t> due to short leveling time &amp; low(</a:t>
            </a:r>
            <a:r>
              <a:rPr lang="en-US" sz="2000" kern="0" dirty="0" err="1" smtClean="0">
                <a:latin typeface="+mn-lt"/>
              </a:rPr>
              <a:t>er</a:t>
            </a:r>
            <a:r>
              <a:rPr lang="en-US" sz="2000" kern="0" dirty="0" smtClean="0">
                <a:latin typeface="+mn-lt"/>
              </a:rPr>
              <a:t>) initial lifetime.</a:t>
            </a:r>
          </a:p>
          <a:p>
            <a:pPr marL="450850" lvl="1" indent="-3603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000" kern="0" dirty="0" smtClean="0">
                <a:latin typeface="+mn-lt"/>
              </a:rPr>
              <a:t>BCMS and Standard+L4 have again similar performance, but higher pile-up with BCMS.</a:t>
            </a:r>
          </a:p>
          <a:p>
            <a:pPr marL="450850" lvl="1" indent="-3603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000" kern="0" dirty="0">
                <a:latin typeface="+mn-lt"/>
              </a:rPr>
              <a:t>Peak pile-up ~66 for BCMS and </a:t>
            </a:r>
            <a:r>
              <a:rPr lang="en-US" sz="2000" kern="0" dirty="0">
                <a:latin typeface="Symbol" panose="05050102010706020507" pitchFamily="18" charset="2"/>
              </a:rPr>
              <a:t>b</a:t>
            </a:r>
            <a:r>
              <a:rPr lang="en-US" sz="2000" kern="0" dirty="0">
                <a:latin typeface="+mn-lt"/>
              </a:rPr>
              <a:t>* </a:t>
            </a:r>
            <a:r>
              <a:rPr lang="en-US" sz="2000" kern="0" dirty="0" smtClean="0">
                <a:latin typeface="+mn-lt"/>
              </a:rPr>
              <a:t>= 0.4 </a:t>
            </a:r>
            <a:r>
              <a:rPr lang="en-US" sz="2000" kern="0" dirty="0">
                <a:latin typeface="+mn-lt"/>
              </a:rPr>
              <a:t>m</a:t>
            </a:r>
            <a:r>
              <a:rPr lang="en-US" sz="2000" kern="0" dirty="0" smtClean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0890" y="3093448"/>
            <a:ext cx="2112275" cy="40011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50-55 fb</a:t>
            </a:r>
            <a:r>
              <a:rPr lang="en-US" sz="2000" kern="0" baseline="30000" dirty="0" smtClean="0">
                <a:latin typeface="+mn-lt"/>
              </a:rPr>
              <a:t>-1</a:t>
            </a:r>
            <a:r>
              <a:rPr lang="en-US" sz="2000" kern="0" dirty="0" smtClean="0">
                <a:latin typeface="+mn-lt"/>
              </a:rPr>
              <a:t>/year</a:t>
            </a:r>
            <a:endParaRPr lang="en-GB" sz="2000" kern="0" dirty="0" smtClean="0">
              <a:latin typeface="+mn-lt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3688685" y="3813050"/>
            <a:ext cx="0" cy="207628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E4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4255916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Monte-Carlo Model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86450" y="1009485"/>
            <a:ext cx="7911430" cy="3352713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450850" lvl="1" indent="-3603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000" kern="0" dirty="0" smtClean="0">
                <a:latin typeface="+mn-lt"/>
              </a:rPr>
              <a:t>Monte-Carlo model by A. </a:t>
            </a:r>
            <a:r>
              <a:rPr lang="en-US" sz="2000" kern="0" dirty="0" err="1" smtClean="0">
                <a:latin typeface="+mn-lt"/>
              </a:rPr>
              <a:t>Apollonio</a:t>
            </a:r>
            <a:r>
              <a:rPr lang="en-US" sz="2000" kern="0" dirty="0" smtClean="0">
                <a:latin typeface="+mn-lt"/>
              </a:rPr>
              <a:t>, developed for HL-LHC, to model luminosity (simplified), failures and turn-around. Applied to 25 ns operation post-LS1:</a:t>
            </a:r>
          </a:p>
          <a:p>
            <a:pPr marL="908050" lvl="2" indent="-3603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30% fills dumped by operation,</a:t>
            </a:r>
          </a:p>
          <a:p>
            <a:pPr marL="908050" lvl="2" indent="-3603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6.2 hours of turn-around,</a:t>
            </a:r>
          </a:p>
          <a:p>
            <a:pPr marL="908050" lvl="2" indent="-3603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Fault time modeled by 4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LogNormal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distributions.</a:t>
            </a:r>
            <a:endParaRPr lang="en-US" sz="2000" kern="0" dirty="0" smtClean="0">
              <a:latin typeface="+mn-lt"/>
            </a:endParaRPr>
          </a:p>
          <a:p>
            <a:pPr marL="450850" lvl="1" indent="-3603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000" kern="0" dirty="0" smtClean="0">
                <a:latin typeface="+mn-lt"/>
              </a:rPr>
              <a:t>Results are consistent in the range of ~45 fb</a:t>
            </a:r>
            <a:r>
              <a:rPr lang="en-US" sz="2000" kern="0" baseline="30000" dirty="0" smtClean="0">
                <a:latin typeface="+mn-lt"/>
              </a:rPr>
              <a:t>-1</a:t>
            </a:r>
            <a:r>
              <a:rPr lang="en-US" sz="2000" kern="0" dirty="0" smtClean="0">
                <a:latin typeface="+mn-lt"/>
              </a:rPr>
              <a:t>.</a:t>
            </a:r>
          </a:p>
          <a:p>
            <a:pPr marL="450850" lvl="1" indent="-3603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anose="05000000000000000000" pitchFamily="2" charset="2"/>
              <a:buChar char="q"/>
            </a:pPr>
            <a:r>
              <a:rPr lang="en-US" sz="2000" kern="0" dirty="0" smtClean="0">
                <a:solidFill>
                  <a:srgbClr val="FF0000"/>
                </a:solidFill>
                <a:latin typeface="+mn-lt"/>
              </a:rPr>
              <a:t>The increased impact of UFOs (</a:t>
            </a:r>
            <a:r>
              <a:rPr lang="en-US" sz="2000" kern="0" dirty="0" smtClean="0">
                <a:solidFill>
                  <a:srgbClr val="FF0000"/>
                </a:solidFill>
                <a:latin typeface="+mn-lt"/>
                <a:sym typeface="Wingdings" panose="05000000000000000000" pitchFamily="2" charset="2"/>
              </a:rPr>
              <a:t>~100 dumps/year) </a:t>
            </a:r>
            <a:r>
              <a:rPr lang="en-US" sz="2000" kern="0" dirty="0" smtClean="0">
                <a:solidFill>
                  <a:srgbClr val="FF0000"/>
                </a:solidFill>
                <a:latin typeface="+mn-lt"/>
              </a:rPr>
              <a:t>can lower the integrated luminosity by 15% for the current BLM thresholds.</a:t>
            </a:r>
          </a:p>
        </p:txBody>
      </p:sp>
    </p:spTree>
    <p:extLst>
      <p:ext uri="{BB962C8B-B14F-4D97-AF65-F5344CB8AC3E}">
        <p14:creationId xmlns:p14="http://schemas.microsoft.com/office/powerpoint/2010/main" val="2991879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(1)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44338" y="855865"/>
            <a:ext cx="8251741" cy="4570195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The expected integrated luminosity per year for 25 ns is in the range of </a:t>
            </a:r>
            <a:r>
              <a:rPr lang="en-US" sz="2000" kern="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45-55 fb</a:t>
            </a:r>
            <a:r>
              <a:rPr lang="en-US" sz="2000" kern="0" baseline="3000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-1</a:t>
            </a:r>
            <a:r>
              <a:rPr lang="en-US" sz="2000" kern="0" dirty="0" smtClean="0">
                <a:solidFill>
                  <a:srgbClr val="FF0000"/>
                </a:solidFill>
                <a:latin typeface="Helvetica" pitchFamily="34" charset="0"/>
                <a:cs typeface="Helvetica" pitchFamily="34" charset="0"/>
              </a:rPr>
              <a:t> </a:t>
            </a: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for a 2012-like efficiency.</a:t>
            </a:r>
            <a:endParaRPr lang="en-US" i="1" kern="0" dirty="0" smtClean="0">
              <a:solidFill>
                <a:srgbClr val="0000FF"/>
              </a:solidFill>
              <a:latin typeface="Helvetica" pitchFamily="34" charset="0"/>
              <a:cs typeface="Helvetica" pitchFamily="34" charset="0"/>
            </a:endParaRP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For 5 ½ years 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Wingdings" panose="05000000000000000000" pitchFamily="2" charset="2"/>
              </a:rPr>
              <a:t>of operation until LS3  250-300 fb</a:t>
            </a:r>
            <a:r>
              <a:rPr lang="en-US" i="1" kern="0" baseline="3000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Wingdings" panose="05000000000000000000" pitchFamily="2" charset="2"/>
              </a:rPr>
              <a:t>-1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Wingdings" panose="05000000000000000000" pitchFamily="2" charset="2"/>
              </a:rPr>
              <a:t>.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  <a:sym typeface="Wingdings" panose="05000000000000000000" pitchFamily="2" charset="2"/>
              </a:rPr>
              <a:t>Before L4 : use BCMS – with L4: use standard beam.</a:t>
            </a:r>
            <a:endParaRPr lang="en-US" i="1" kern="0" dirty="0" smtClean="0">
              <a:solidFill>
                <a:srgbClr val="0000FF"/>
              </a:solidFill>
              <a:latin typeface="Helvetica" pitchFamily="34" charset="0"/>
              <a:cs typeface="Helvetica" pitchFamily="34" charset="0"/>
            </a:endParaRP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U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nknowns on limitations, emittance, efficiency – 10% level effects – situation will be clearer end 2015.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Peak luminosity close to / above expected triplet limitation !!!!</a:t>
            </a:r>
            <a:endParaRPr lang="en-US" kern="0" dirty="0" smtClean="0">
              <a:latin typeface="Helvetica" pitchFamily="34" charset="0"/>
              <a:cs typeface="Helvetica" pitchFamily="34" charset="0"/>
            </a:endParaRPr>
          </a:p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With L4 the standard 25 ns beams and the BCMS beams have very similar performance.</a:t>
            </a:r>
          </a:p>
          <a:p>
            <a:pPr marL="742950" lvl="1" indent="-285750">
              <a:spcBef>
                <a:spcPts val="600"/>
              </a:spcBef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Bonus for standard 25 ns: lower pile-up (~10%).</a:t>
            </a:r>
          </a:p>
          <a:p>
            <a:pPr marL="742950" lvl="1" indent="-285750">
              <a:spcBef>
                <a:spcPts val="600"/>
              </a:spcBef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The </a:t>
            </a:r>
            <a:r>
              <a:rPr lang="en-US" i="1" kern="0" dirty="0" err="1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emittances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 that are eventually achieved may make the difference – easier for standard (larger </a:t>
            </a:r>
            <a:r>
              <a:rPr lang="en-US" i="1" kern="0" dirty="0" smtClean="0">
                <a:solidFill>
                  <a:srgbClr val="0000FF"/>
                </a:solidFill>
                <a:latin typeface="Symbol" panose="05050102010706020507" pitchFamily="18" charset="2"/>
                <a:cs typeface="Helvetica" pitchFamily="34" charset="0"/>
              </a:rPr>
              <a:t>e</a:t>
            </a: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) ?</a:t>
            </a:r>
            <a:endParaRPr lang="en-US" kern="0" dirty="0" smtClean="0">
              <a:latin typeface="Helvetica" pitchFamily="34" charset="0"/>
              <a:cs typeface="Helvetica" pitchFamily="34" charset="0"/>
            </a:endParaRP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endParaRPr lang="en-US" i="1" kern="0" dirty="0" smtClean="0">
              <a:solidFill>
                <a:srgbClr val="0000FF"/>
              </a:solidFill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081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(2)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544338" y="1047890"/>
            <a:ext cx="8251741" cy="3072400"/>
          </a:xfrm>
          <a:prstGeom prst="rect">
            <a:avLst/>
          </a:prstGeom>
        </p:spPr>
        <p:txBody>
          <a:bodyPr/>
          <a:lstStyle/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To be sure to reach/exceed 300 fb</a:t>
            </a:r>
            <a:r>
              <a:rPr lang="en-US" sz="2000" kern="0" baseline="30000" dirty="0" smtClean="0">
                <a:latin typeface="Helvetica" pitchFamily="34" charset="0"/>
                <a:cs typeface="Helvetica" pitchFamily="34" charset="0"/>
              </a:rPr>
              <a:t>-1</a:t>
            </a: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 by LS3 we should aim to improve the average physics efficiency of the LHC from ~35% to at least 40%.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Concerted long term effort !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r>
              <a:rPr lang="en-US" i="1" kern="0" dirty="0" smtClean="0">
                <a:solidFill>
                  <a:srgbClr val="0000FF"/>
                </a:solidFill>
                <a:latin typeface="Helvetica" pitchFamily="34" charset="0"/>
                <a:cs typeface="Helvetica" pitchFamily="34" charset="0"/>
              </a:rPr>
              <a:t>Could reduce peak L / pile-up and compensate with efficiency if we get too close to detector damage.</a:t>
            </a:r>
          </a:p>
          <a:p>
            <a:pPr marL="273050" indent="-273050">
              <a:spcBef>
                <a:spcPts val="1200"/>
              </a:spcBef>
              <a:buClr>
                <a:srgbClr val="0000FF"/>
              </a:buClr>
              <a:buSzPct val="80000"/>
              <a:buFont typeface="Wingdings" pitchFamily="2" charset="2"/>
              <a:buChar char="q"/>
              <a:defRPr/>
            </a:pP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To reach luminosities of 2.5 10</a:t>
            </a:r>
            <a:r>
              <a:rPr lang="en-US" sz="2000" kern="0" baseline="30000" dirty="0" smtClean="0">
                <a:latin typeface="Helvetica" pitchFamily="34" charset="0"/>
                <a:cs typeface="Helvetica" pitchFamily="34" charset="0"/>
              </a:rPr>
              <a:t>34</a:t>
            </a: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 cm</a:t>
            </a:r>
            <a:r>
              <a:rPr lang="en-US" sz="2000" kern="0" baseline="30000" dirty="0" smtClean="0">
                <a:latin typeface="Helvetica" pitchFamily="34" charset="0"/>
                <a:cs typeface="Helvetica" pitchFamily="34" charset="0"/>
              </a:rPr>
              <a:t>-2</a:t>
            </a: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s</a:t>
            </a:r>
            <a:r>
              <a:rPr lang="en-US" sz="2000" kern="0" baseline="30000" dirty="0" smtClean="0">
                <a:latin typeface="Helvetica" pitchFamily="34" charset="0"/>
                <a:cs typeface="Helvetica" pitchFamily="34" charset="0"/>
              </a:rPr>
              <a:t>-1</a:t>
            </a: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 as quoted in reference figures </a:t>
            </a:r>
            <a:r>
              <a:rPr lang="en-US" sz="2000" kern="0" dirty="0" smtClean="0">
                <a:latin typeface="Symbol" panose="05050102010706020507" pitchFamily="18" charset="2"/>
                <a:cs typeface="Helvetica" pitchFamily="34" charset="0"/>
              </a:rPr>
              <a:t>b</a:t>
            </a: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* needs to be pushed further, </a:t>
            </a:r>
            <a:r>
              <a:rPr lang="en-US" sz="2000" kern="0" dirty="0" err="1" smtClean="0">
                <a:latin typeface="Helvetica" pitchFamily="34" charset="0"/>
                <a:cs typeface="Helvetica" pitchFamily="34" charset="0"/>
              </a:rPr>
              <a:t>emittances</a:t>
            </a:r>
            <a:r>
              <a:rPr lang="en-US" sz="2000" kern="0" dirty="0" smtClean="0">
                <a:latin typeface="Helvetica" pitchFamily="34" charset="0"/>
                <a:cs typeface="Helvetica" pitchFamily="34" charset="0"/>
              </a:rPr>
              <a:t> lowered etc.</a:t>
            </a:r>
          </a:p>
          <a:p>
            <a:pPr marL="630238" lvl="2" indent="-269875">
              <a:spcBef>
                <a:spcPts val="600"/>
              </a:spcBef>
              <a:buClr>
                <a:srgbClr val="0000FF"/>
              </a:buClr>
              <a:buSzPct val="80000"/>
              <a:buFont typeface="Courier New" pitchFamily="49" charset="0"/>
              <a:buChar char="o"/>
              <a:defRPr/>
            </a:pPr>
            <a:endParaRPr lang="en-US" i="1" kern="0" dirty="0" smtClean="0">
              <a:solidFill>
                <a:srgbClr val="0000FF"/>
              </a:solidFill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198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25 ns @ LHC collisions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1913170"/>
              </p:ext>
            </p:extLst>
          </p:nvPr>
        </p:nvGraphicFramePr>
        <p:xfrm>
          <a:off x="476647" y="971080"/>
          <a:ext cx="8496946" cy="21534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73870"/>
                <a:gridCol w="1075340"/>
                <a:gridCol w="1113745"/>
                <a:gridCol w="960125"/>
                <a:gridCol w="1267365"/>
                <a:gridCol w="2006501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it-IT" sz="1800" b="1" dirty="0" smtClean="0">
                          <a:effectLst/>
                          <a:latin typeface="+mn-lt"/>
                        </a:rPr>
                        <a:t>Beam type</a:t>
                      </a:r>
                      <a:endParaRPr lang="it-IT" sz="18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 smtClean="0">
                          <a:effectLst/>
                        </a:rPr>
                        <a:t>N</a:t>
                      </a:r>
                      <a:r>
                        <a:rPr lang="en-US" sz="1800" kern="1200" baseline="-25000" dirty="0" err="1" smtClean="0">
                          <a:effectLst/>
                        </a:rPr>
                        <a:t>bunch</a:t>
                      </a:r>
                      <a:r>
                        <a:rPr lang="en-US" sz="1800" kern="1200" baseline="-25000" dirty="0" smtClean="0">
                          <a:effectLst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[10</a:t>
                      </a:r>
                      <a:r>
                        <a:rPr lang="en-US" sz="1800" kern="1200" baseline="30000" dirty="0" smtClean="0">
                          <a:effectLst/>
                        </a:rPr>
                        <a:t>11</a:t>
                      </a:r>
                      <a:r>
                        <a:rPr lang="en-US" sz="1800" kern="1200" dirty="0" smtClean="0">
                          <a:effectLst/>
                        </a:rPr>
                        <a:t>]</a:t>
                      </a:r>
                      <a:endParaRPr lang="it-IT" sz="18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8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800" kern="1200" dirty="0" smtClean="0">
                          <a:effectLst/>
                        </a:rPr>
                        <a:t>*</a:t>
                      </a:r>
                      <a:endParaRPr lang="en-US" sz="180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[</a:t>
                      </a:r>
                      <a:r>
                        <a:rPr lang="en-US" sz="180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800" kern="1200" dirty="0" smtClean="0">
                          <a:effectLst/>
                        </a:rPr>
                        <a:t>m</a:t>
                      </a:r>
                      <a:r>
                        <a:rPr lang="en-US" sz="1800" kern="1200" dirty="0">
                          <a:effectLst/>
                        </a:rPr>
                        <a:t>]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k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½</a:t>
                      </a:r>
                      <a:r>
                        <a:rPr lang="it-IT" sz="18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Xing 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800" b="1" baseline="0" dirty="0" smtClean="0">
                          <a:effectLst/>
                          <a:latin typeface="Symbol" panose="05050102010706020507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8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BCMS (+</a:t>
                      </a:r>
                      <a:r>
                        <a:rPr lang="it-IT" sz="18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L4)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 / 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 / 140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</a:rPr>
                        <a:t>Standard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kern="1200" dirty="0" smtClean="0">
                          <a:effectLst/>
                        </a:rPr>
                        <a:t>Standard+L4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 / 50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150 / 140</a:t>
                      </a:r>
                      <a:endParaRPr lang="en-GB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8088" y="3198570"/>
            <a:ext cx="7911430" cy="30900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err="1" smtClean="0">
                <a:latin typeface="+mn-lt"/>
              </a:rPr>
              <a:t>N</a:t>
            </a:r>
            <a:r>
              <a:rPr lang="en-US" sz="2000" kern="0" baseline="-25000" dirty="0" err="1" smtClean="0">
                <a:latin typeface="+mn-lt"/>
              </a:rPr>
              <a:t>bunch</a:t>
            </a:r>
            <a:r>
              <a:rPr lang="en-US" sz="2000" kern="0" dirty="0" smtClean="0">
                <a:latin typeface="+mn-lt"/>
              </a:rPr>
              <a:t> and </a:t>
            </a:r>
            <a:r>
              <a:rPr lang="en-US" sz="2000" kern="0" dirty="0" smtClean="0">
                <a:latin typeface="Symbol" panose="05050102010706020507" pitchFamily="18" charset="2"/>
              </a:rPr>
              <a:t>e</a:t>
            </a:r>
            <a:r>
              <a:rPr lang="en-US" sz="2000" kern="0" dirty="0" smtClean="0">
                <a:latin typeface="+mn-lt"/>
              </a:rPr>
              <a:t>* : values for LHC collisions.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From SPS extraction to LHC collision: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Assumed emittance 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blow up of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15% on top of IBS - optimistic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wrt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 2012 (~ 30% observed),</a:t>
            </a:r>
          </a:p>
          <a:p>
            <a:pPr marL="1012825" lvl="2" indent="-285750">
              <a:spcBef>
                <a:spcPct val="20000"/>
              </a:spcBef>
              <a:spcAft>
                <a:spcPts val="400"/>
              </a:spcAft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1600" i="1" kern="0" dirty="0" smtClean="0">
                <a:latin typeface="+mn-lt"/>
              </a:rPr>
              <a:t>E-cloud-driven and additional 2012-like blow up under control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, </a:t>
            </a:r>
          </a:p>
          <a:p>
            <a:pPr marL="541338" lvl="1" indent="-27146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>
                <a:solidFill>
                  <a:srgbClr val="0000FF"/>
                </a:solidFill>
                <a:latin typeface="+mn-lt"/>
              </a:rPr>
              <a:t>T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ransmission 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of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96% (~ 2012 values).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Crossing angles: deduced from an analysis by R. Bruce.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Filling scheme variations may affect k at the level of ~5%.</a:t>
            </a:r>
          </a:p>
        </p:txBody>
      </p:sp>
    </p:spTree>
    <p:extLst>
      <p:ext uri="{BB962C8B-B14F-4D97-AF65-F5344CB8AC3E}">
        <p14:creationId xmlns:p14="http://schemas.microsoft.com/office/powerpoint/2010/main" val="98579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GB" dirty="0"/>
              <a:t>High-Luminosity LHC and Availability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2235" y="81261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Fault time distributions in 2012 (4 </a:t>
            </a:r>
            <a:r>
              <a:rPr lang="en-GB" sz="2000" dirty="0" err="1" smtClean="0">
                <a:solidFill>
                  <a:srgbClr val="002060"/>
                </a:solidFill>
                <a:latin typeface="+mj-lt"/>
              </a:rPr>
              <a:t>logn</a:t>
            </a:r>
            <a:r>
              <a:rPr lang="en-GB" sz="2000" dirty="0" smtClean="0">
                <a:solidFill>
                  <a:srgbClr val="002060"/>
                </a:solidFill>
                <a:latin typeface="+mj-lt"/>
              </a:rPr>
              <a:t>):</a:t>
            </a:r>
          </a:p>
          <a:p>
            <a:endParaRPr lang="en-GB" sz="2000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279103"/>
            <a:ext cx="7056784" cy="528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910052" y="966500"/>
            <a:ext cx="1555234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A. </a:t>
            </a:r>
            <a:r>
              <a:rPr lang="en-US" sz="2000" kern="0" dirty="0" err="1" smtClean="0">
                <a:latin typeface="+mn-lt"/>
              </a:rPr>
              <a:t>Apollonio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92212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SPS efficiency (fixed target)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6840" y="1239915"/>
            <a:ext cx="5574073" cy="3780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59726" y="1623964"/>
            <a:ext cx="699230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SPS</a:t>
            </a:r>
            <a:endParaRPr lang="en-GB" sz="2000" kern="0" dirty="0" smtClean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67991" y="3612020"/>
            <a:ext cx="325730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b="1" kern="0" dirty="0" smtClean="0">
                <a:latin typeface="+mn-lt"/>
              </a:rPr>
              <a:t>?</a:t>
            </a:r>
            <a:endParaRPr lang="en-GB" b="1" kern="0" dirty="0" smtClean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5161672" y="3474945"/>
            <a:ext cx="1048685" cy="30777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1400" b="1" kern="0" dirty="0" smtClean="0">
                <a:solidFill>
                  <a:srgbClr val="FF0000"/>
                </a:solidFill>
                <a:latin typeface="+mn-lt"/>
              </a:rPr>
              <a:t>Shutdown</a:t>
            </a:r>
            <a:endParaRPr lang="en-GB" sz="1400" b="1" kern="0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4094416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/>
                <a:cs typeface="Calibri"/>
              </a:rPr>
              <a:t>Summary: β*-reach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2012.12.11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ED9D-06E1-43E7-9E85-8B1C0A10A194}" type="slidenum">
              <a:rPr lang="en-US" smtClean="0"/>
              <a:pPr/>
              <a:t>32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1621965"/>
              </p:ext>
            </p:extLst>
          </p:nvPr>
        </p:nvGraphicFramePr>
        <p:xfrm>
          <a:off x="2526" y="1052736"/>
          <a:ext cx="9141475" cy="57606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55428"/>
                <a:gridCol w="1709978"/>
                <a:gridCol w="1865431"/>
                <a:gridCol w="2176336"/>
                <a:gridCol w="1334302"/>
              </a:tblGrid>
              <a:tr h="28290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50 ns, 2.5 um</a:t>
                      </a:r>
                      <a:endParaRPr lang="en-GB" sz="1300" b="1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beta* crossing (cm)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beta* separation (cm)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Half crossing angle (</a:t>
                      </a:r>
                      <a:r>
                        <a:rPr lang="en-GB" sz="1300" b="1" u="none" strike="noStrike" dirty="0" err="1">
                          <a:effectLst/>
                        </a:rPr>
                        <a:t>urad</a:t>
                      </a:r>
                      <a:r>
                        <a:rPr lang="en-GB" sz="1300" b="1" u="none" strike="noStrike" dirty="0">
                          <a:effectLst/>
                        </a:rPr>
                        <a:t>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BB </a:t>
                      </a:r>
                      <a:r>
                        <a:rPr lang="en-GB" sz="1300" b="1" u="none" strike="noStrike" dirty="0" err="1">
                          <a:effectLst/>
                        </a:rPr>
                        <a:t>sep</a:t>
                      </a:r>
                      <a:r>
                        <a:rPr lang="en-GB" sz="1300" b="1" u="none" strike="noStrike" dirty="0">
                          <a:effectLst/>
                        </a:rPr>
                        <a:t> (sigma)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mm scaled, no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47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129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9.3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mm scaled,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39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39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141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9.3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2 sig retraction, no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42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136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9.3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2 sig retraction,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35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33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150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9.3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8290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50 ns, 1.6 um</a:t>
                      </a:r>
                      <a:endParaRPr lang="en-GB" sz="1300" b="1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beta* crossing (cm)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beta* separation (cm)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Half crossing angle (</a:t>
                      </a:r>
                      <a:r>
                        <a:rPr lang="en-GB" sz="1300" b="1" u="none" strike="noStrike" dirty="0" err="1">
                          <a:effectLst/>
                        </a:rPr>
                        <a:t>urad</a:t>
                      </a:r>
                      <a:r>
                        <a:rPr lang="en-GB" sz="1300" b="1" u="none" strike="noStrike" dirty="0">
                          <a:effectLst/>
                        </a:rPr>
                        <a:t>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BB </a:t>
                      </a:r>
                      <a:r>
                        <a:rPr lang="en-GB" sz="1300" b="1" u="none" strike="noStrike" dirty="0" err="1">
                          <a:effectLst/>
                        </a:rPr>
                        <a:t>sep</a:t>
                      </a:r>
                      <a:r>
                        <a:rPr lang="en-GB" sz="1300" b="1" u="none" strike="noStrike" dirty="0">
                          <a:effectLst/>
                        </a:rPr>
                        <a:t> (sigma)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mm scaled, no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43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108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9.3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mm scaled,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35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39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119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9.3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2 sig retraction, no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38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115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9.3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2 sig retraction,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31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33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127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9.3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8290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25 ns, 3.75 um</a:t>
                      </a:r>
                      <a:endParaRPr lang="en-GB" sz="1300" b="1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beta* crossing (cm)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beta* separation (cm)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Half crossing angle (</a:t>
                      </a:r>
                      <a:r>
                        <a:rPr lang="en-GB" sz="1300" b="1" u="none" strike="noStrike" dirty="0" err="1">
                          <a:effectLst/>
                        </a:rPr>
                        <a:t>urad</a:t>
                      </a:r>
                      <a:r>
                        <a:rPr lang="en-GB" sz="1300" b="1" u="none" strike="noStrike" dirty="0">
                          <a:effectLst/>
                        </a:rPr>
                        <a:t>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BB </a:t>
                      </a:r>
                      <a:r>
                        <a:rPr lang="en-GB" sz="1300" b="1" u="none" strike="noStrike" dirty="0" err="1">
                          <a:effectLst/>
                        </a:rPr>
                        <a:t>sep</a:t>
                      </a:r>
                      <a:r>
                        <a:rPr lang="en-GB" sz="1300" b="1" u="none" strike="noStrike" dirty="0">
                          <a:effectLst/>
                        </a:rPr>
                        <a:t> (sigma)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mm scaled, no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60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180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12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mm scaled,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52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39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194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12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2 sig retraction, no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55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189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12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2 sig retraction,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46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33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205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12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8290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solidFill>
                            <a:srgbClr val="FF0000"/>
                          </a:solidFill>
                          <a:effectLst/>
                        </a:rPr>
                        <a:t>25 ns, 1.9 um</a:t>
                      </a:r>
                      <a:endParaRPr lang="en-GB" sz="1300" b="1" i="1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beta* crossing (cm)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beta* separation (cm)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Half crossing angle (</a:t>
                      </a:r>
                      <a:r>
                        <a:rPr lang="en-GB" sz="1300" b="1" u="none" strike="noStrike" dirty="0" err="1">
                          <a:effectLst/>
                        </a:rPr>
                        <a:t>urad</a:t>
                      </a:r>
                      <a:r>
                        <a:rPr lang="en-GB" sz="1300" b="1" u="none" strike="noStrike" dirty="0">
                          <a:effectLst/>
                        </a:rPr>
                        <a:t>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BB </a:t>
                      </a:r>
                      <a:r>
                        <a:rPr lang="en-GB" sz="1300" b="1" u="none" strike="noStrike" dirty="0" err="1">
                          <a:effectLst/>
                        </a:rPr>
                        <a:t>sep</a:t>
                      </a:r>
                      <a:r>
                        <a:rPr lang="en-GB" sz="1300" b="1" u="none" strike="noStrike" dirty="0">
                          <a:effectLst/>
                        </a:rPr>
                        <a:t> (sigma)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mm scaled, no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141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12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mm scaled,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42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39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154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12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2 sig retraction, no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45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43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149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12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  <a:tr h="210411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2 sig retraction, BPM</a:t>
                      </a:r>
                      <a:endParaRPr lang="en-GB" sz="1300" b="1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37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33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>
                          <a:effectLst/>
                        </a:rPr>
                        <a:t>163</a:t>
                      </a:r>
                      <a:endParaRPr lang="en-GB" sz="1300" b="0" i="0" u="none" strike="noStrike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300" u="none" strike="noStrike" dirty="0">
                          <a:effectLst/>
                        </a:rPr>
                        <a:t>12</a:t>
                      </a:r>
                      <a:endParaRPr lang="en-GB" sz="1300" b="0" i="0" u="none" strike="noStrike" dirty="0"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76256" y="5507359"/>
            <a:ext cx="1686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dirty="0" smtClean="0">
                <a:solidFill>
                  <a:srgbClr val="FF0000"/>
                </a:solidFill>
              </a:rPr>
              <a:t>Updates after MD?</a:t>
            </a:r>
            <a:endParaRPr lang="en-GB" b="0" dirty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>
            <a:stCxn id="6" idx="3"/>
          </p:cNvCxnSpPr>
          <p:nvPr/>
        </p:nvCxnSpPr>
        <p:spPr bwMode="auto">
          <a:xfrm flipV="1">
            <a:off x="8562936" y="5301208"/>
            <a:ext cx="329544" cy="36004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63126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alibri"/>
                <a:cs typeface="Calibri"/>
              </a:rPr>
              <a:t>Summary: β*-</a:t>
            </a:r>
            <a:r>
              <a:rPr lang="en-US" dirty="0" smtClean="0">
                <a:latin typeface="Calibri"/>
                <a:cs typeface="Calibri"/>
              </a:rPr>
              <a:t>reach in crossing plane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2012.12.11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DCED9D-06E1-43E7-9E85-8B1C0A10A194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3" name="Rounded Rectangle 2"/>
          <p:cNvSpPr/>
          <p:nvPr/>
        </p:nvSpPr>
        <p:spPr bwMode="auto">
          <a:xfrm>
            <a:off x="683568" y="4869160"/>
            <a:ext cx="1224136" cy="360040"/>
          </a:xfrm>
          <a:prstGeom prst="round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GB" sz="1400" b="1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1052736"/>
            <a:ext cx="9297405" cy="5805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4538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Pile-up &amp; </a:t>
            </a:r>
            <a:r>
              <a:rPr lang="en-US" dirty="0"/>
              <a:t>l</a:t>
            </a:r>
            <a:r>
              <a:rPr lang="en-US" dirty="0" smtClean="0"/>
              <a:t>uminosity limits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39475" y="971080"/>
            <a:ext cx="7949835" cy="43468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latin typeface="+mn-lt"/>
              </a:rPr>
              <a:t>A</a:t>
            </a:r>
            <a:r>
              <a:rPr lang="en-US" sz="2000" kern="0" dirty="0" smtClean="0">
                <a:latin typeface="+mn-lt"/>
              </a:rPr>
              <a:t> maximum average pile-up of </a:t>
            </a:r>
            <a:r>
              <a:rPr lang="en-US" sz="2000" i="1" kern="0" dirty="0" smtClean="0">
                <a:solidFill>
                  <a:srgbClr val="FF0000"/>
                </a:solidFill>
                <a:latin typeface="+mn-lt"/>
              </a:rPr>
              <a:t>45 events per crossing </a:t>
            </a:r>
            <a:r>
              <a:rPr lang="en-US" sz="2000" kern="0" dirty="0" smtClean="0">
                <a:latin typeface="+mn-lt"/>
              </a:rPr>
              <a:t>is used as upper limit (given as rough guideline for 2015).</a:t>
            </a:r>
          </a:p>
          <a:p>
            <a:pPr marL="631825" lvl="1" indent="-1746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Based on a visible cross-section of 85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mb</a:t>
            </a:r>
            <a:r>
              <a:rPr lang="en-US" i="1" kern="0" dirty="0">
                <a:solidFill>
                  <a:srgbClr val="0000FF"/>
                </a:solidFill>
                <a:latin typeface="+mn-lt"/>
              </a:rPr>
              <a:t> 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@ 6.5 </a:t>
            </a:r>
            <a:r>
              <a:rPr lang="en-US" i="1" kern="0" dirty="0" err="1" smtClean="0">
                <a:solidFill>
                  <a:srgbClr val="0000FF"/>
                </a:solidFill>
                <a:latin typeface="+mn-lt"/>
              </a:rPr>
              <a:t>TeV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.</a:t>
            </a:r>
          </a:p>
          <a:p>
            <a:pPr marL="631825" lvl="1" indent="-1746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For simplicity it is assumed that we can also </a:t>
            </a:r>
            <a:r>
              <a:rPr lang="en-US" i="1" u="sng" kern="0" dirty="0" smtClean="0">
                <a:solidFill>
                  <a:srgbClr val="0000FF"/>
                </a:solidFill>
                <a:latin typeface="+mn-lt"/>
              </a:rPr>
              <a:t>level at a pile-up of 45</a:t>
            </a: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.</a:t>
            </a:r>
            <a:endParaRPr lang="en-US" i="1" kern="0" dirty="0">
              <a:solidFill>
                <a:srgbClr val="0000FF"/>
              </a:solidFill>
              <a:latin typeface="+mn-lt"/>
            </a:endParaRPr>
          </a:p>
          <a:p>
            <a:pPr marL="227013" lvl="0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US" sz="2000" kern="0" dirty="0" smtClean="0">
              <a:solidFill>
                <a:srgbClr val="000000"/>
              </a:solidFill>
              <a:latin typeface="Arial"/>
            </a:endParaRPr>
          </a:p>
          <a:p>
            <a:pPr marL="227013" lvl="0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The 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cooling of the triplet sets a limit to the maximum achievable luminosity of </a:t>
            </a:r>
            <a:r>
              <a:rPr lang="en-US" sz="2000" b="1" i="1" kern="0" dirty="0">
                <a:solidFill>
                  <a:srgbClr val="FF0000"/>
                </a:solidFill>
                <a:latin typeface="Arial"/>
              </a:rPr>
              <a:t>~1.75 ×10</a:t>
            </a:r>
            <a:r>
              <a:rPr lang="en-US" sz="2000" b="1" i="1" kern="0" baseline="30000" dirty="0">
                <a:solidFill>
                  <a:srgbClr val="FF0000"/>
                </a:solidFill>
                <a:latin typeface="Arial"/>
              </a:rPr>
              <a:t>34</a:t>
            </a:r>
            <a:r>
              <a:rPr lang="en-US" sz="2000" b="1" i="1" kern="0" dirty="0">
                <a:solidFill>
                  <a:srgbClr val="FF0000"/>
                </a:solidFill>
                <a:latin typeface="Arial"/>
              </a:rPr>
              <a:t> cm</a:t>
            </a:r>
            <a:r>
              <a:rPr lang="en-US" sz="2000" b="1" i="1" kern="0" baseline="30000" dirty="0">
                <a:solidFill>
                  <a:srgbClr val="FF0000"/>
                </a:solidFill>
                <a:latin typeface="Arial"/>
              </a:rPr>
              <a:t>-2</a:t>
            </a:r>
            <a:r>
              <a:rPr lang="en-US" sz="2000" b="1" i="1" kern="0" dirty="0">
                <a:solidFill>
                  <a:srgbClr val="FF0000"/>
                </a:solidFill>
                <a:latin typeface="Arial"/>
              </a:rPr>
              <a:t>s</a:t>
            </a:r>
            <a:r>
              <a:rPr lang="en-US" sz="2000" b="1" i="1" kern="0" baseline="30000" dirty="0">
                <a:solidFill>
                  <a:srgbClr val="FF0000"/>
                </a:solidFill>
                <a:latin typeface="Arial"/>
              </a:rPr>
              <a:t>-1</a:t>
            </a:r>
            <a:r>
              <a:rPr lang="en-US" sz="2000" b="1" kern="0" dirty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±10-20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%.</a:t>
            </a:r>
            <a:endParaRPr lang="en-US" sz="2000" kern="0" dirty="0">
              <a:solidFill>
                <a:srgbClr val="000000"/>
              </a:solidFill>
              <a:latin typeface="Arial"/>
            </a:endParaRPr>
          </a:p>
          <a:p>
            <a:pPr marL="631825" lvl="1" indent="-174625">
              <a:spcBef>
                <a:spcPts val="60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>
                <a:solidFill>
                  <a:srgbClr val="0000FF"/>
                </a:solidFill>
                <a:latin typeface="Arial"/>
              </a:rPr>
              <a:t>We will have to explore the limit in 2015+.</a:t>
            </a:r>
          </a:p>
          <a:p>
            <a:pPr marL="631825" lvl="1" indent="-174625">
              <a:spcBef>
                <a:spcPts val="60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>
                <a:solidFill>
                  <a:srgbClr val="0000FF"/>
                </a:solidFill>
                <a:latin typeface="Arial"/>
              </a:rPr>
              <a:t>Further reduction of limit 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due to e-could heat load?</a:t>
            </a:r>
            <a:endParaRPr lang="en-US" i="1" kern="0" dirty="0">
              <a:solidFill>
                <a:srgbClr val="0000FF"/>
              </a:solidFill>
              <a:latin typeface="Arial"/>
            </a:endParaRPr>
          </a:p>
          <a:p>
            <a:pPr marL="631825" lvl="1" indent="-174625">
              <a:spcBef>
                <a:spcPts val="60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>
                <a:solidFill>
                  <a:srgbClr val="0000FF"/>
                </a:solidFill>
                <a:latin typeface="Arial"/>
              </a:rPr>
              <a:t>A study will be launched to analyze all possible limitations in the triplet (starting with the limiting heat-exchanger). </a:t>
            </a:r>
          </a:p>
          <a:p>
            <a:pPr marL="631825" lvl="1" indent="-1746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endParaRPr lang="en-US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08168" y="3402687"/>
            <a:ext cx="1883581" cy="65288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 smtClean="0">
                <a:solidFill>
                  <a:schemeClr val="tx1"/>
                </a:solidFill>
              </a:rPr>
              <a:t>L. </a:t>
            </a:r>
            <a:r>
              <a:rPr lang="en-US" i="1" dirty="0" err="1" smtClean="0">
                <a:solidFill>
                  <a:schemeClr val="tx1"/>
                </a:solidFill>
              </a:rPr>
              <a:t>Tavian</a:t>
            </a:r>
            <a:endParaRPr lang="en-US" i="1" dirty="0" smtClean="0">
              <a:solidFill>
                <a:schemeClr val="tx1"/>
              </a:solidFill>
            </a:endParaRPr>
          </a:p>
          <a:p>
            <a:pPr algn="ctr"/>
            <a:r>
              <a:rPr lang="en-US" i="1" dirty="0" smtClean="0">
                <a:solidFill>
                  <a:schemeClr val="tx1"/>
                </a:solidFill>
              </a:rPr>
              <a:t>@ Evian 2012</a:t>
            </a:r>
          </a:p>
        </p:txBody>
      </p:sp>
    </p:spTree>
    <p:extLst>
      <p:ext uri="{BB962C8B-B14F-4D97-AF65-F5344CB8AC3E}">
        <p14:creationId xmlns:p14="http://schemas.microsoft.com/office/powerpoint/2010/main" val="2087631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&amp; brightness limitations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LHC performance with/without LINAC4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93670" y="1009485"/>
            <a:ext cx="7949835" cy="390876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The intensity/brightness may be limited by instabilities.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25 ns up to 1.3E11 ppb just at the edge?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Stabilized by head-on beam-beam if needed, but implies more complicated operation.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endParaRPr lang="en-US" sz="2000" kern="0" dirty="0" smtClean="0">
              <a:latin typeface="+mn-lt"/>
            </a:endParaRP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Other possible limitations to intensity: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000" i="1" kern="0" dirty="0" smtClean="0">
                <a:solidFill>
                  <a:srgbClr val="FF0000"/>
                </a:solidFill>
                <a:latin typeface="+mn-lt"/>
              </a:rPr>
              <a:t>heating</a:t>
            </a:r>
            <a:r>
              <a:rPr lang="en-US" sz="2000" kern="0" dirty="0" smtClean="0">
                <a:latin typeface="+mn-lt"/>
              </a:rPr>
              <a:t>, 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000" i="1" kern="0" dirty="0" smtClean="0">
                <a:solidFill>
                  <a:srgbClr val="FF0000"/>
                </a:solidFill>
                <a:latin typeface="+mn-lt"/>
              </a:rPr>
              <a:t>e-cloud</a:t>
            </a:r>
            <a:r>
              <a:rPr lang="en-US" sz="2000" kern="0" dirty="0" smtClean="0">
                <a:latin typeface="+mn-lt"/>
              </a:rPr>
              <a:t>, 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FF0000"/>
              </a:buClr>
              <a:buSzPct val="80000"/>
              <a:buFont typeface="Wingdings" panose="05000000000000000000" pitchFamily="2" charset="2"/>
              <a:buChar char="Ø"/>
            </a:pPr>
            <a:r>
              <a:rPr lang="en-US" sz="2000" i="1" kern="0" dirty="0" smtClean="0">
                <a:solidFill>
                  <a:srgbClr val="FF0000"/>
                </a:solidFill>
                <a:latin typeface="+mn-lt"/>
              </a:rPr>
              <a:t>UFOs</a:t>
            </a:r>
            <a:r>
              <a:rPr lang="en-US" sz="2000" i="1" kern="0" dirty="0" smtClean="0">
                <a:latin typeface="+mn-lt"/>
              </a:rPr>
              <a:t>.</a:t>
            </a:r>
            <a:r>
              <a:rPr lang="en-US" sz="2000" kern="0" dirty="0" smtClean="0">
                <a:latin typeface="+mn-lt"/>
              </a:rPr>
              <a:t> </a:t>
            </a:r>
          </a:p>
          <a:p>
            <a:pPr lvl="1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latin typeface="+mn-lt"/>
              </a:rPr>
              <a:t>- more experience must be collected in 2015+.</a:t>
            </a:r>
            <a:endParaRPr lang="en-GB" sz="20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01551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UFOs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workshop - Archamp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7147" y="863895"/>
            <a:ext cx="8229600" cy="3179585"/>
          </a:xfrm>
        </p:spPr>
        <p:txBody>
          <a:bodyPr/>
          <a:lstStyle/>
          <a:p>
            <a:r>
              <a:rPr lang="en-US" dirty="0" smtClean="0"/>
              <a:t>Extrapolation from 2012 to 7 </a:t>
            </a:r>
            <a:r>
              <a:rPr lang="en-US" dirty="0" err="1" smtClean="0"/>
              <a:t>TeV</a:t>
            </a:r>
            <a:r>
              <a:rPr lang="en-US" dirty="0" smtClean="0"/>
              <a:t>: </a:t>
            </a:r>
            <a:r>
              <a:rPr lang="en-US" u="sng" dirty="0" smtClean="0">
                <a:solidFill>
                  <a:srgbClr val="FF0000"/>
                </a:solidFill>
              </a:rPr>
              <a:t>~100 beam dumps from UFOs</a:t>
            </a:r>
          </a:p>
          <a:p>
            <a:r>
              <a:rPr lang="en-US" dirty="0" smtClean="0"/>
              <a:t>UFO rate depends on bunch spacing, stronger with 25 ns.</a:t>
            </a:r>
          </a:p>
          <a:p>
            <a:pPr lvl="1">
              <a:buClr>
                <a:srgbClr val="0000FF"/>
              </a:buClr>
              <a:buFont typeface="Courier New" panose="02070309020205020404" pitchFamily="49" charset="0"/>
              <a:buChar char="o"/>
            </a:pPr>
            <a:r>
              <a:rPr lang="en-US" i="1" dirty="0" smtClean="0">
                <a:solidFill>
                  <a:srgbClr val="0000FF"/>
                </a:solidFill>
              </a:rPr>
              <a:t>But: fast conditioning observed over a few fills in 2012 – there is hope 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We have to expect serious deconditioning after LS1.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Current status of quench test analysis (LBOC meeting 22.10): we may have extra margin (x 2) at 4 </a:t>
            </a:r>
            <a:r>
              <a:rPr lang="en-US" dirty="0" err="1" smtClean="0">
                <a:sym typeface="Wingdings" panose="05000000000000000000" pitchFamily="2" charset="2"/>
              </a:rPr>
              <a:t>TeV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for UFO timescales. To be confirmed.</a:t>
            </a:r>
          </a:p>
          <a:p>
            <a:r>
              <a:rPr lang="en-US" dirty="0"/>
              <a:t>Clear picture only after 2015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8" name="Picture 7" descr="C:\Users\Tobias Bär\Desktop\Bild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90" y="3290686"/>
            <a:ext cx="8215908" cy="3316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98755" y="3300278"/>
            <a:ext cx="920124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+mj-lt"/>
              </a:rPr>
              <a:t>T. Baer</a:t>
            </a:r>
          </a:p>
        </p:txBody>
      </p:sp>
    </p:spTree>
    <p:extLst>
      <p:ext uri="{BB962C8B-B14F-4D97-AF65-F5344CB8AC3E}">
        <p14:creationId xmlns:p14="http://schemas.microsoft.com/office/powerpoint/2010/main" val="405452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in 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workshop - Archamp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54690" y="894270"/>
            <a:ext cx="8229600" cy="3994120"/>
          </a:xfrm>
        </p:spPr>
        <p:txBody>
          <a:bodyPr/>
          <a:lstStyle/>
          <a:p>
            <a:r>
              <a:rPr lang="en-US" sz="2000" dirty="0" smtClean="0"/>
              <a:t>Scrubbing </a:t>
            </a:r>
            <a:endParaRPr lang="en-US" sz="2000" dirty="0"/>
          </a:p>
          <a:p>
            <a:pPr lvl="1"/>
            <a:r>
              <a:rPr lang="en-US" dirty="0"/>
              <a:t>Demonstrated to be efficient at 450 </a:t>
            </a:r>
            <a:r>
              <a:rPr lang="en-US" dirty="0" err="1"/>
              <a:t>GeV</a:t>
            </a:r>
            <a:endParaRPr lang="en-US" dirty="0"/>
          </a:p>
          <a:p>
            <a:pPr lvl="1"/>
            <a:r>
              <a:rPr lang="en-US" dirty="0"/>
              <a:t>It lowers e-cloud in dipoles, less evident in </a:t>
            </a:r>
            <a:r>
              <a:rPr lang="en-US" dirty="0" err="1"/>
              <a:t>quadrupoles</a:t>
            </a:r>
            <a:r>
              <a:rPr lang="en-US" dirty="0"/>
              <a:t> (due to a significantly lower threshold SEY</a:t>
            </a:r>
            <a:r>
              <a:rPr lang="en-US" dirty="0" smtClean="0"/>
              <a:t>)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sz="2000" dirty="0"/>
              <a:t>Despite 2-beam-50 ns operation in triplet for ~ 2 years (high electron dose), e-cloud still present in </a:t>
            </a:r>
            <a:r>
              <a:rPr lang="en-US" sz="2000" dirty="0" smtClean="0"/>
              <a:t>triplets. 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SEY ~1.2-1.3 – deduced from heat-load</a:t>
            </a:r>
            <a:r>
              <a:rPr lang="en-US" dirty="0"/>
              <a:t> </a:t>
            </a:r>
            <a:r>
              <a:rPr lang="en-US" dirty="0" smtClean="0"/>
              <a:t>&amp; simulations.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sz="2000" dirty="0"/>
              <a:t>Significant increase of heat load (~ factor 4) in arcs during </a:t>
            </a:r>
            <a:r>
              <a:rPr lang="en-US" sz="2000" dirty="0" smtClean="0"/>
              <a:t>ramp.</a:t>
            </a:r>
            <a:endParaRPr lang="en-US" sz="2000" dirty="0"/>
          </a:p>
          <a:p>
            <a:pPr lvl="1"/>
            <a:r>
              <a:rPr lang="en-US" dirty="0"/>
              <a:t>F</a:t>
            </a:r>
            <a:r>
              <a:rPr lang="en-US" dirty="0" smtClean="0"/>
              <a:t>rom </a:t>
            </a:r>
            <a:r>
              <a:rPr lang="en-US" dirty="0"/>
              <a:t>e-cloud in the </a:t>
            </a:r>
            <a:r>
              <a:rPr lang="en-US" dirty="0" smtClean="0"/>
              <a:t>dipoles. No change in </a:t>
            </a:r>
            <a:r>
              <a:rPr lang="en-US" dirty="0" err="1" smtClean="0"/>
              <a:t>quadrupoles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/>
              <a:t>Does not decrease over time at flattop (no scrubbing at flattop ?)</a:t>
            </a:r>
          </a:p>
          <a:p>
            <a:pPr lvl="1"/>
            <a:r>
              <a:rPr lang="en-US" dirty="0"/>
              <a:t>Underlying mechanism to be understood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53845" y="4910422"/>
            <a:ext cx="1787669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i="1" dirty="0" smtClean="0">
                <a:latin typeface="+mj-lt"/>
              </a:rPr>
              <a:t>G. </a:t>
            </a:r>
            <a:r>
              <a:rPr lang="en-US" i="1" dirty="0" err="1" smtClean="0">
                <a:latin typeface="+mj-lt"/>
              </a:rPr>
              <a:t>Rumolo</a:t>
            </a:r>
            <a:r>
              <a:rPr lang="en-US" i="1" dirty="0" smtClean="0">
                <a:latin typeface="+mj-lt"/>
              </a:rPr>
              <a:t> at al</a:t>
            </a:r>
          </a:p>
        </p:txBody>
      </p:sp>
    </p:spTree>
    <p:extLst>
      <p:ext uri="{BB962C8B-B14F-4D97-AF65-F5344CB8AC3E}">
        <p14:creationId xmlns:p14="http://schemas.microsoft.com/office/powerpoint/2010/main" val="1847392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E-cloud for 2015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October 2013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RLIUP workshop - Archamp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AF9EC-BBAD-9F46-BF96-F510AA1EEAF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616285" y="1012399"/>
            <a:ext cx="8229600" cy="1494882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 smtClean="0"/>
              <a:t>Available cooling power in the arcs (</a:t>
            </a:r>
            <a:r>
              <a:rPr lang="en-US" sz="2000" dirty="0" smtClean="0">
                <a:solidFill>
                  <a:srgbClr val="0000FF"/>
                </a:solidFill>
              </a:rPr>
              <a:t>~ 250 W / ½ cell</a:t>
            </a:r>
            <a:r>
              <a:rPr lang="en-US" sz="2000" dirty="0" smtClean="0"/>
              <a:t>) will </a:t>
            </a:r>
            <a:r>
              <a:rPr lang="en-US" sz="2000" dirty="0"/>
              <a:t>possibly limit (</a:t>
            </a:r>
            <a:r>
              <a:rPr lang="en-US" sz="2000" dirty="0" smtClean="0"/>
              <a:t>initial) operation at 6.5 </a:t>
            </a:r>
            <a:r>
              <a:rPr lang="en-US" sz="2000" dirty="0" err="1" smtClean="0"/>
              <a:t>TeV</a:t>
            </a:r>
            <a:r>
              <a:rPr lang="en-US" sz="2000" dirty="0" smtClean="0"/>
              <a:t>.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Limitations in SAMs will be lifted during LS1.</a:t>
            </a:r>
          </a:p>
          <a:p>
            <a:pPr>
              <a:spcBef>
                <a:spcPts val="1200"/>
              </a:spcBef>
            </a:pPr>
            <a:r>
              <a:rPr lang="en-US" sz="2000" dirty="0" smtClean="0"/>
              <a:t>Projection of </a:t>
            </a:r>
            <a:r>
              <a:rPr lang="en-US" sz="2000" u="sng" dirty="0" smtClean="0"/>
              <a:t>CURRENT</a:t>
            </a:r>
            <a:r>
              <a:rPr lang="en-US" sz="2000" dirty="0" smtClean="0"/>
              <a:t> situation to 2015: limitation to </a:t>
            </a:r>
            <a:r>
              <a:rPr lang="en-US" sz="2000" dirty="0" smtClean="0">
                <a:sym typeface="Symbol"/>
              </a:rPr>
              <a:t> ½ number of bunches at 25 ns (~1400).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616285" y="2868347"/>
            <a:ext cx="8229600" cy="171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 smtClean="0"/>
              <a:t>Idea to enhance scrubbing at 450 </a:t>
            </a:r>
            <a:r>
              <a:rPr lang="en-US" sz="2000" kern="0" dirty="0" err="1" smtClean="0"/>
              <a:t>GeV</a:t>
            </a:r>
            <a:r>
              <a:rPr lang="en-US" sz="2000" kern="0" dirty="0" smtClean="0"/>
              <a:t> to remove e-cloud in the dipoles “completely” with dedicated scrubbing beam.</a:t>
            </a:r>
          </a:p>
          <a:p>
            <a:pPr lvl="1"/>
            <a:r>
              <a:rPr lang="en-US" kern="0" dirty="0" smtClean="0"/>
              <a:t>Use </a:t>
            </a:r>
            <a:r>
              <a:rPr lang="en-US" u="sng" kern="0" dirty="0" smtClean="0"/>
              <a:t>doublet</a:t>
            </a:r>
            <a:r>
              <a:rPr lang="en-US" kern="0" dirty="0" smtClean="0"/>
              <a:t> beam : </a:t>
            </a:r>
            <a:r>
              <a:rPr lang="en-US" b="1" kern="0" dirty="0" smtClean="0">
                <a:solidFill>
                  <a:srgbClr val="0000FF"/>
                </a:solidFill>
              </a:rPr>
              <a:t>5 – 20 ns or 2.5 – 22.5 ns spacing</a:t>
            </a:r>
          </a:p>
          <a:p>
            <a:pPr lvl="1"/>
            <a:r>
              <a:rPr lang="en-US" kern="0" dirty="0" smtClean="0"/>
              <a:t>Implications and issues (BI, RF, ADT) under investigation. Report at the next LHC Beam Operation Committee (5</a:t>
            </a:r>
            <a:r>
              <a:rPr lang="en-US" kern="0" baseline="30000" dirty="0" smtClean="0"/>
              <a:t>th</a:t>
            </a:r>
            <a:r>
              <a:rPr lang="en-US" kern="0" dirty="0" smtClean="0"/>
              <a:t> November).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2058840" y="4608002"/>
            <a:ext cx="3895740" cy="1662968"/>
            <a:chOff x="1636385" y="4476645"/>
            <a:chExt cx="3895740" cy="2102102"/>
          </a:xfrm>
        </p:grpSpPr>
        <p:grpSp>
          <p:nvGrpSpPr>
            <p:cNvPr id="15" name="Group 14"/>
            <p:cNvGrpSpPr/>
            <p:nvPr/>
          </p:nvGrpSpPr>
          <p:grpSpPr>
            <a:xfrm>
              <a:off x="1730030" y="4888390"/>
              <a:ext cx="1305770" cy="1190555"/>
              <a:chOff x="1730030" y="4888390"/>
              <a:chExt cx="1305770" cy="1190555"/>
            </a:xfrm>
          </p:grpSpPr>
          <p:sp>
            <p:nvSpPr>
              <p:cNvPr id="9" name="Rectangle 8"/>
              <p:cNvSpPr/>
              <p:nvPr/>
            </p:nvSpPr>
            <p:spPr bwMode="auto">
              <a:xfrm>
                <a:off x="173003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 bwMode="auto">
              <a:xfrm>
                <a:off x="196046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 bwMode="auto">
              <a:xfrm>
                <a:off x="295899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grpSp>
          <p:nvGrpSpPr>
            <p:cNvPr id="16" name="Group 15"/>
            <p:cNvGrpSpPr/>
            <p:nvPr/>
          </p:nvGrpSpPr>
          <p:grpSpPr>
            <a:xfrm>
              <a:off x="2958990" y="4888390"/>
              <a:ext cx="1305770" cy="1190555"/>
              <a:chOff x="1730030" y="4888390"/>
              <a:chExt cx="1305770" cy="1190555"/>
            </a:xfrm>
          </p:grpSpPr>
          <p:sp>
            <p:nvSpPr>
              <p:cNvPr id="17" name="Rectangle 16"/>
              <p:cNvSpPr/>
              <p:nvPr/>
            </p:nvSpPr>
            <p:spPr bwMode="auto">
              <a:xfrm>
                <a:off x="173003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 bwMode="auto">
              <a:xfrm>
                <a:off x="196046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19" name="Rectangle 18"/>
              <p:cNvSpPr/>
              <p:nvPr/>
            </p:nvSpPr>
            <p:spPr bwMode="auto">
              <a:xfrm>
                <a:off x="295899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4187950" y="4888390"/>
              <a:ext cx="1305770" cy="1190555"/>
              <a:chOff x="1730030" y="4888390"/>
              <a:chExt cx="1305770" cy="1190555"/>
            </a:xfrm>
          </p:grpSpPr>
          <p:sp>
            <p:nvSpPr>
              <p:cNvPr id="21" name="Rectangle 20"/>
              <p:cNvSpPr/>
              <p:nvPr/>
            </p:nvSpPr>
            <p:spPr bwMode="auto">
              <a:xfrm>
                <a:off x="173003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196046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2958990" y="4888390"/>
                <a:ext cx="76810" cy="1190555"/>
              </a:xfrm>
              <a:prstGeom prst="rect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omic Sans MS" pitchFamily="66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1730030" y="6270970"/>
              <a:ext cx="1267365" cy="307777"/>
              <a:chOff x="1730030" y="6270970"/>
              <a:chExt cx="1267365" cy="307777"/>
            </a:xfrm>
          </p:grpSpPr>
          <p:cxnSp>
            <p:nvCxnSpPr>
              <p:cNvPr id="25" name="Straight Arrow Connector 24"/>
              <p:cNvCxnSpPr/>
              <p:nvPr/>
            </p:nvCxnSpPr>
            <p:spPr bwMode="auto">
              <a:xfrm>
                <a:off x="1730030" y="6270970"/>
                <a:ext cx="1267365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26" name="TextBox 25"/>
              <p:cNvSpPr txBox="1"/>
              <p:nvPr/>
            </p:nvSpPr>
            <p:spPr>
              <a:xfrm>
                <a:off x="2114080" y="6270970"/>
                <a:ext cx="591829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1400" b="1" kern="0" dirty="0" smtClean="0">
                    <a:latin typeface="+mn-lt"/>
                  </a:rPr>
                  <a:t>25ns</a:t>
                </a:r>
                <a:endParaRPr lang="en-GB" sz="1400" b="1" kern="0" dirty="0" smtClean="0">
                  <a:latin typeface="+mn-lt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2997395" y="6270970"/>
              <a:ext cx="1267365" cy="307777"/>
              <a:chOff x="1730030" y="6270970"/>
              <a:chExt cx="1267365" cy="307777"/>
            </a:xfrm>
          </p:grpSpPr>
          <p:cxnSp>
            <p:nvCxnSpPr>
              <p:cNvPr id="29" name="Straight Arrow Connector 28"/>
              <p:cNvCxnSpPr/>
              <p:nvPr/>
            </p:nvCxnSpPr>
            <p:spPr bwMode="auto">
              <a:xfrm>
                <a:off x="1730030" y="6270970"/>
                <a:ext cx="1267365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30" name="TextBox 29"/>
              <p:cNvSpPr txBox="1"/>
              <p:nvPr/>
            </p:nvSpPr>
            <p:spPr>
              <a:xfrm>
                <a:off x="2114080" y="6270970"/>
                <a:ext cx="591829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1400" b="1" kern="0" dirty="0" smtClean="0">
                    <a:latin typeface="+mn-lt"/>
                  </a:rPr>
                  <a:t>25ns</a:t>
                </a:r>
                <a:endParaRPr lang="en-GB" sz="1400" b="1" kern="0" dirty="0" smtClean="0">
                  <a:latin typeface="+mn-lt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4264760" y="6270970"/>
              <a:ext cx="1267365" cy="307777"/>
              <a:chOff x="1730030" y="6270970"/>
              <a:chExt cx="1267365" cy="307777"/>
            </a:xfrm>
          </p:grpSpPr>
          <p:cxnSp>
            <p:nvCxnSpPr>
              <p:cNvPr id="32" name="Straight Arrow Connector 31"/>
              <p:cNvCxnSpPr/>
              <p:nvPr/>
            </p:nvCxnSpPr>
            <p:spPr bwMode="auto">
              <a:xfrm>
                <a:off x="1730030" y="6270970"/>
                <a:ext cx="1267365" cy="0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chemeClr val="tx1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33" name="TextBox 32"/>
              <p:cNvSpPr txBox="1"/>
              <p:nvPr/>
            </p:nvSpPr>
            <p:spPr>
              <a:xfrm>
                <a:off x="2114080" y="6270970"/>
                <a:ext cx="591829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Bef>
                    <a:spcPct val="20000"/>
                  </a:spcBef>
                  <a:spcAft>
                    <a:spcPts val="400"/>
                  </a:spcAft>
                  <a:buClr>
                    <a:srgbClr val="0000FF"/>
                  </a:buClr>
                  <a:buSzPct val="80000"/>
                </a:pPr>
                <a:r>
                  <a:rPr lang="en-US" sz="1400" b="1" kern="0" dirty="0" smtClean="0">
                    <a:latin typeface="+mn-lt"/>
                  </a:rPr>
                  <a:t>25ns</a:t>
                </a:r>
                <a:endParaRPr lang="en-GB" sz="1400" b="1" kern="0" dirty="0" smtClean="0">
                  <a:latin typeface="+mn-lt"/>
                </a:endParaRPr>
              </a:p>
            </p:txBody>
          </p:sp>
        </p:grpSp>
        <p:cxnSp>
          <p:nvCxnSpPr>
            <p:cNvPr id="35" name="Straight Arrow Connector 34"/>
            <p:cNvCxnSpPr/>
            <p:nvPr/>
          </p:nvCxnSpPr>
          <p:spPr bwMode="auto">
            <a:xfrm>
              <a:off x="1768435" y="4811580"/>
              <a:ext cx="23043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1636385" y="4476645"/>
              <a:ext cx="1069524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US" sz="1400" b="1" kern="0" dirty="0" smtClean="0">
                  <a:solidFill>
                    <a:srgbClr val="0000FF"/>
                  </a:solidFill>
                  <a:latin typeface="+mn-lt"/>
                </a:rPr>
                <a:t>5 or 2.5 ns</a:t>
              </a:r>
              <a:endParaRPr lang="en-GB" sz="1400" b="1" kern="0" dirty="0" smtClean="0">
                <a:solidFill>
                  <a:srgbClr val="0000FF"/>
                </a:solidFill>
                <a:latin typeface="+mn-lt"/>
              </a:endParaRP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>
              <a:off x="2997395" y="4811580"/>
              <a:ext cx="23043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>
              <a:off x="4226355" y="4811580"/>
              <a:ext cx="230430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00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411989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length &amp; overheads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9D7B83-5152-4075-9C3E-D92F89169F66}" type="datetime1">
              <a:rPr lang="en-US" smtClean="0"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LHC performance with/without LINAC4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31500" y="971080"/>
            <a:ext cx="7911431" cy="508036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27013" lvl="0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solidFill>
                  <a:srgbClr val="000000"/>
                </a:solidFill>
                <a:latin typeface="Arial"/>
              </a:rPr>
              <a:t>A run length of 160 days 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(high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</a:rPr>
              <a:t>int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</a:rPr>
              <a:t>pp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) per </a:t>
            </a:r>
            <a:r>
              <a:rPr lang="en-US" sz="2000" kern="0" dirty="0">
                <a:solidFill>
                  <a:srgbClr val="000000"/>
                </a:solidFill>
                <a:latin typeface="Arial"/>
              </a:rPr>
              <a:t>year is assumed.</a:t>
            </a:r>
          </a:p>
          <a:p>
            <a:pPr marL="227013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latin typeface="+mn-lt"/>
              </a:rPr>
              <a:t>Periods of reduced luminosity are embedded in our runs. Such periods include:</a:t>
            </a:r>
          </a:p>
          <a:p>
            <a:pPr marL="541338" lvl="1" indent="-1619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Initial intensity ramp up – few weeks. Likely to improve every year up to an incompressible minimum.</a:t>
            </a:r>
          </a:p>
          <a:p>
            <a:pPr marL="541338" lvl="1" indent="-16192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+mn-lt"/>
              </a:rPr>
              <a:t>Ramp up after technical stops: ~ 2 days.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endParaRPr lang="en-US" sz="2000" i="1" kern="0" dirty="0">
              <a:solidFill>
                <a:srgbClr val="0000FF"/>
              </a:solidFill>
              <a:latin typeface="+mn-lt"/>
            </a:endParaRP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endParaRPr lang="en-US" sz="2000" i="1" kern="0" dirty="0" smtClean="0">
              <a:solidFill>
                <a:srgbClr val="0000FF"/>
              </a:solidFill>
              <a:latin typeface="+mn-lt"/>
            </a:endParaRPr>
          </a:p>
          <a:p>
            <a:pPr marL="227013" lvl="0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>
                <a:solidFill>
                  <a:srgbClr val="000000"/>
                </a:solidFill>
                <a:latin typeface="Symbol" panose="05050102010706020507" pitchFamily="18" charset="2"/>
              </a:rPr>
              <a:t>b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* leveling setup may be required (and learning curves).</a:t>
            </a:r>
          </a:p>
          <a:p>
            <a:pPr marL="541338" lvl="1" indent="-180975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Important to train </a:t>
            </a:r>
            <a:r>
              <a:rPr lang="en-US" i="1" kern="0" dirty="0" err="1" smtClean="0">
                <a:solidFill>
                  <a:srgbClr val="0000FF"/>
                </a:solidFill>
                <a:latin typeface="Arial"/>
              </a:rPr>
              <a:t>asap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 – </a:t>
            </a:r>
            <a:r>
              <a:rPr lang="en-US" i="1" kern="0" dirty="0" err="1" smtClean="0">
                <a:solidFill>
                  <a:srgbClr val="0000FF"/>
                </a:solidFill>
                <a:latin typeface="Arial"/>
              </a:rPr>
              <a:t>LHCb</a:t>
            </a:r>
            <a:r>
              <a:rPr lang="en-US" i="1" kern="0" dirty="0" smtClean="0">
                <a:solidFill>
                  <a:srgbClr val="0000FF"/>
                </a:solidFill>
                <a:latin typeface="Arial"/>
              </a:rPr>
              <a:t> !</a:t>
            </a:r>
          </a:p>
          <a:p>
            <a:pPr marL="227013" lvl="0" indent="-227013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Wingdings" pitchFamily="2" charset="2"/>
              <a:buChar char="q"/>
            </a:pP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And one should not forget all the special runs like high-beta,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</a:rPr>
              <a:t>LHCf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en-US" sz="2000" kern="0" dirty="0" err="1" smtClean="0">
                <a:solidFill>
                  <a:srgbClr val="000000"/>
                </a:solidFill>
                <a:latin typeface="Arial"/>
              </a:rPr>
              <a:t>etc</a:t>
            </a:r>
            <a:r>
              <a:rPr lang="en-US" sz="2000" kern="0" dirty="0" smtClean="0">
                <a:solidFill>
                  <a:srgbClr val="000000"/>
                </a:solidFill>
                <a:latin typeface="Arial"/>
              </a:rPr>
              <a:t> that eat up additional few % of the proton runs.</a:t>
            </a:r>
          </a:p>
          <a:p>
            <a:pPr marL="800100" lvl="1" indent="-34290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Courier New" panose="02070309020205020404" pitchFamily="49" charset="0"/>
              <a:buChar char="o"/>
            </a:pPr>
            <a:endParaRPr lang="en-US" sz="2000" i="1" kern="0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38740" y="3259320"/>
            <a:ext cx="7220140" cy="4001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US" sz="2000" kern="0" dirty="0" smtClean="0">
                <a:solidFill>
                  <a:srgbClr val="D60093"/>
                </a:solidFill>
                <a:latin typeface="+mn-lt"/>
              </a:rPr>
              <a:t>&gt;&gt; this reduces the integrated luminosity by 5-10%</a:t>
            </a:r>
            <a:endParaRPr lang="en-GB" sz="2000" kern="0" dirty="0" smtClean="0">
              <a:solidFill>
                <a:srgbClr val="D60093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56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22334</TotalTime>
  <Words>2709</Words>
  <Application>Microsoft Office PowerPoint</Application>
  <PresentationFormat>On-screen Show (4:3)</PresentationFormat>
  <Paragraphs>578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35" baseType="lpstr">
      <vt:lpstr>Theme1</vt:lpstr>
      <vt:lpstr>Default Design</vt:lpstr>
      <vt:lpstr>PowerPoint Presentation</vt:lpstr>
      <vt:lpstr>25 ns @ SPS</vt:lpstr>
      <vt:lpstr>25 ns @ LHC collisions</vt:lpstr>
      <vt:lpstr>Pile-up &amp; luminosity limits</vt:lpstr>
      <vt:lpstr>Intensity &amp; brightness limitations</vt:lpstr>
      <vt:lpstr>UFOs</vt:lpstr>
      <vt:lpstr>E-cloud in 2012</vt:lpstr>
      <vt:lpstr>E-cloud for 2015 </vt:lpstr>
      <vt:lpstr>Run length &amp; overheads</vt:lpstr>
      <vt:lpstr>Availability in 2012</vt:lpstr>
      <vt:lpstr>Failure breakdown</vt:lpstr>
      <vt:lpstr>Physics Efficiency of LHC &amp; LEP</vt:lpstr>
      <vt:lpstr>Availability Modeling - future</vt:lpstr>
      <vt:lpstr>Availability assumption</vt:lpstr>
      <vt:lpstr>Luminosity model</vt:lpstr>
      <vt:lpstr>Intensity lifetime</vt:lpstr>
      <vt:lpstr>Emittance growth</vt:lpstr>
      <vt:lpstr>Luminosity lifetimes 2012</vt:lpstr>
      <vt:lpstr>Fill length</vt:lpstr>
      <vt:lpstr>Distributions</vt:lpstr>
      <vt:lpstr>BCMS example</vt:lpstr>
      <vt:lpstr>Optimum fill length – BCMS example</vt:lpstr>
      <vt:lpstr>Comparison – exponential model</vt:lpstr>
      <vt:lpstr>BCMS example – no leveling</vt:lpstr>
      <vt:lpstr>Performance – no leveling</vt:lpstr>
      <vt:lpstr>Monte-Carlo Model</vt:lpstr>
      <vt:lpstr>Summary (1)</vt:lpstr>
      <vt:lpstr>Summary (2)</vt:lpstr>
      <vt:lpstr>PowerPoint Presentation</vt:lpstr>
      <vt:lpstr>High-Luminosity LHC and Availability</vt:lpstr>
      <vt:lpstr>SPS efficiency (fixed target)</vt:lpstr>
      <vt:lpstr>Summary: β*-reach</vt:lpstr>
      <vt:lpstr>Summary: β*-reach in crossing plane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5926</cp:revision>
  <cp:lastPrinted>2013-09-23T09:57:18Z</cp:lastPrinted>
  <dcterms:created xsi:type="dcterms:W3CDTF">1601-01-01T00:00:00Z</dcterms:created>
  <dcterms:modified xsi:type="dcterms:W3CDTF">2013-10-30T15:47:39Z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