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8" r:id="rId2"/>
    <p:sldId id="257" r:id="rId3"/>
    <p:sldId id="260" r:id="rId4"/>
    <p:sldId id="263" r:id="rId5"/>
    <p:sldId id="264" r:id="rId6"/>
    <p:sldId id="265" r:id="rId7"/>
    <p:sldId id="269" r:id="rId8"/>
    <p:sldId id="266" r:id="rId9"/>
    <p:sldId id="267" r:id="rId10"/>
    <p:sldId id="270" r:id="rId11"/>
    <p:sldId id="271" r:id="rId12"/>
    <p:sldId id="272" r:id="rId13"/>
    <p:sldId id="293" r:id="rId14"/>
    <p:sldId id="273" r:id="rId15"/>
    <p:sldId id="274" r:id="rId16"/>
    <p:sldId id="275" r:id="rId17"/>
    <p:sldId id="280" r:id="rId18"/>
    <p:sldId id="276" r:id="rId19"/>
    <p:sldId id="291" r:id="rId20"/>
    <p:sldId id="277" r:id="rId21"/>
    <p:sldId id="278" r:id="rId22"/>
    <p:sldId id="279" r:id="rId23"/>
    <p:sldId id="282" r:id="rId24"/>
    <p:sldId id="294" r:id="rId25"/>
    <p:sldId id="289" r:id="rId26"/>
    <p:sldId id="290" r:id="rId27"/>
    <p:sldId id="283" r:id="rId28"/>
    <p:sldId id="287" r:id="rId29"/>
    <p:sldId id="281" r:id="rId30"/>
    <p:sldId id="285" r:id="rId31"/>
    <p:sldId id="262" r:id="rId32"/>
    <p:sldId id="261" r:id="rId33"/>
    <p:sldId id="286" r:id="rId34"/>
    <p:sldId id="292"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1" d="100"/>
          <a:sy n="61" d="100"/>
        </p:scale>
        <p:origin x="-178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44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DC8ED9-603B-BF4B-AFEE-6538A77AF778}" type="datetimeFigureOut">
              <a:rPr lang="en-US" smtClean="0"/>
              <a:t>10/28/2013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D3E4D3-4AE1-8840-9E7A-62B1FAFDDE88}" type="slidenum">
              <a:rPr lang="en-US" smtClean="0"/>
              <a:t>‹#›</a:t>
            </a:fld>
            <a:endParaRPr lang="en-US"/>
          </a:p>
        </p:txBody>
      </p:sp>
    </p:spTree>
    <p:extLst>
      <p:ext uri="{BB962C8B-B14F-4D97-AF65-F5344CB8AC3E}">
        <p14:creationId xmlns:p14="http://schemas.microsoft.com/office/powerpoint/2010/main" val="24052912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Abstract</a:t>
            </a:r>
          </a:p>
          <a:p>
            <a:r>
              <a:rPr lang="en-US" sz="1200" kern="1200" dirty="0" smtClean="0">
                <a:solidFill>
                  <a:schemeClr val="tx1"/>
                </a:solidFill>
                <a:latin typeface="+mn-lt"/>
                <a:ea typeface="+mn-ea"/>
                <a:cs typeface="+mn-cs"/>
              </a:rPr>
              <a:t>The quality of the 25 ns beams that can be delivered at the LHC injection is determined by the injection process into the PSB, as well as by space charge, collective interactions, electron cloud and RF power limitations in the PS and SPS. Using the information available from our present experience, the main goal of this presentation is twofold: (1) to assess the intensity and brightness reach of the 25 ns beams produced by the LHC injector chain with the traditional scheme, before and after the connection of the PSB to Linac4; and (2) to identify which bottlenecks will be likely to limit the performance with Linac4.  A few options to maximize the potential of the increased brightness provided by Linac4, based on flattened bunch profiles at the PS injection or the use of alternative production schemes, will be included in the analysis. </a:t>
            </a:r>
            <a:endParaRPr lang="en-US" dirty="0"/>
          </a:p>
        </p:txBody>
      </p:sp>
      <p:sp>
        <p:nvSpPr>
          <p:cNvPr id="4" name="Slide Number Placeholder 3"/>
          <p:cNvSpPr>
            <a:spLocks noGrp="1"/>
          </p:cNvSpPr>
          <p:nvPr>
            <p:ph type="sldNum" sz="quarter" idx="10"/>
          </p:nvPr>
        </p:nvSpPr>
        <p:spPr/>
        <p:txBody>
          <a:bodyPr/>
          <a:lstStyle/>
          <a:p>
            <a:fld id="{34D3E4D3-4AE1-8840-9E7A-62B1FAFDDE88}" type="slidenum">
              <a:rPr lang="en-US" smtClean="0"/>
              <a:t>2</a:t>
            </a:fld>
            <a:endParaRPr lang="en-US"/>
          </a:p>
        </p:txBody>
      </p:sp>
    </p:spTree>
    <p:extLst>
      <p:ext uri="{BB962C8B-B14F-4D97-AF65-F5344CB8AC3E}">
        <p14:creationId xmlns:p14="http://schemas.microsoft.com/office/powerpoint/2010/main" val="3317194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95551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1611358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4175319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7" y="2398059"/>
            <a:ext cx="8701471"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
        <p:nvSpPr>
          <p:cNvPr id="14" name="Content Placeholder 19"/>
          <p:cNvSpPr>
            <a:spLocks noGrp="1"/>
          </p:cNvSpPr>
          <p:nvPr>
            <p:ph sz="quarter" idx="18" hasCustomPrompt="1"/>
          </p:nvPr>
        </p:nvSpPr>
        <p:spPr>
          <a:xfrm>
            <a:off x="203200" y="6373168"/>
            <a:ext cx="4405399" cy="317480"/>
          </a:xfrm>
        </p:spPr>
        <p:txBody>
          <a:bodyPr lIns="0" tIns="0" rIns="0" bIns="0" anchor="t" anchorCtr="0">
            <a:noAutofit/>
          </a:bodyPr>
          <a:lstStyle>
            <a:lvl1pPr>
              <a:buNone/>
              <a:defRPr sz="1000">
                <a:solidFill>
                  <a:schemeClr val="tx1">
                    <a:lumMod val="50000"/>
                    <a:lumOff val="50000"/>
                  </a:schemeClr>
                </a:solidFill>
              </a:defRPr>
            </a:lvl1pPr>
          </a:lstStyle>
          <a:p>
            <a:r>
              <a:rPr lang="en-US" dirty="0" smtClean="0"/>
              <a:t>Name of the lecturer, event, date</a:t>
            </a:r>
          </a:p>
          <a:p>
            <a:r>
              <a:rPr lang="en-US" dirty="0" smtClean="0"/>
              <a:t>2 lines maximum</a:t>
            </a:r>
            <a:endParaRPr lang="en-US" dirty="0"/>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5407" y="326212"/>
            <a:ext cx="2290064" cy="1293696"/>
          </a:xfrm>
          <a:prstGeom prst="rect">
            <a:avLst/>
          </a:prstGeom>
        </p:spPr>
      </p:pic>
    </p:spTree>
    <p:extLst>
      <p:ext uri="{BB962C8B-B14F-4D97-AF65-F5344CB8AC3E}">
        <p14:creationId xmlns:p14="http://schemas.microsoft.com/office/powerpoint/2010/main" val="3946276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7357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Tree>
    <p:extLst>
      <p:ext uri="{BB962C8B-B14F-4D97-AF65-F5344CB8AC3E}">
        <p14:creationId xmlns:p14="http://schemas.microsoft.com/office/powerpoint/2010/main" val="25707564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586441" y="4811058"/>
            <a:ext cx="7971118" cy="523220"/>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fr-CH" sz="2800" b="1" i="0" u="none" strike="noStrike" kern="1200" cap="none" spc="0" normalizeH="0" baseline="0" noProof="0" dirty="0" smtClean="0">
                <a:ln>
                  <a:noFill/>
                </a:ln>
                <a:solidFill>
                  <a:srgbClr val="0055A0"/>
                </a:solidFill>
                <a:effectLst/>
                <a:uLnTx/>
                <a:uFillTx/>
                <a:latin typeface="+mn-lt"/>
                <a:ea typeface="+mj-ea"/>
                <a:cs typeface="+mj-cs"/>
              </a:rPr>
              <a:t>THANK YOU FOR YOUR ATTENTION!</a:t>
            </a:r>
          </a:p>
        </p:txBody>
      </p:sp>
    </p:spTree>
    <p:extLst>
      <p:ext uri="{BB962C8B-B14F-4D97-AF65-F5344CB8AC3E}">
        <p14:creationId xmlns:p14="http://schemas.microsoft.com/office/powerpoint/2010/main" val="2219471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2012873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3263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4A5236-9547-044A-8F86-ACF19B8A119C}"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3069050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4A5236-9547-044A-8F86-ACF19B8A119C}" type="datetimeFigureOut">
              <a:rPr lang="en-US" smtClean="0"/>
              <a:t>10/28/2013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2214922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4A5236-9547-044A-8F86-ACF19B8A119C}" type="datetimeFigureOut">
              <a:rPr lang="en-US" smtClean="0"/>
              <a:t>10/28/2013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1889220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A5236-9547-044A-8F86-ACF19B8A119C}" type="datetimeFigureOut">
              <a:rPr lang="en-US" smtClean="0"/>
              <a:t>10/28/2013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3271599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4A5236-9547-044A-8F86-ACF19B8A119C}"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3422867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4A5236-9547-044A-8F86-ACF19B8A119C}"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520126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4A5236-9547-044A-8F86-ACF19B8A119C}" type="datetimeFigureOut">
              <a:rPr lang="en-US" smtClean="0"/>
              <a:t>10/28/2013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210983-915D-454C-BD19-6AB42FA981C5}" type="slidenum">
              <a:rPr lang="en-US" smtClean="0"/>
              <a:t>‹#›</a:t>
            </a:fld>
            <a:endParaRPr lang="en-US"/>
          </a:p>
        </p:txBody>
      </p:sp>
    </p:spTree>
    <p:extLst>
      <p:ext uri="{BB962C8B-B14F-4D97-AF65-F5344CB8AC3E}">
        <p14:creationId xmlns:p14="http://schemas.microsoft.com/office/powerpoint/2010/main" val="1569106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4.xml"/><Relationship Id="rId5" Type="http://schemas.openxmlformats.org/officeDocument/2006/relationships/image" Target="../media/image38.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5.png"/><Relationship Id="rId2" Type="http://schemas.openxmlformats.org/officeDocument/2006/relationships/image" Target="../media/image10.emf"/><Relationship Id="rId1" Type="http://schemas.openxmlformats.org/officeDocument/2006/relationships/slideLayout" Target="../slideLayouts/slideLayout14.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14.xml"/><Relationship Id="rId4"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13142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able-BCMS-4RLIUP-1.pdf"/>
          <p:cNvPicPr>
            <a:picLocks noChangeAspect="1"/>
          </p:cNvPicPr>
          <p:nvPr/>
        </p:nvPicPr>
        <p:blipFill rotWithShape="1">
          <a:blip r:embed="rId2">
            <a:extLst>
              <a:ext uri="{28A0092B-C50C-407E-A947-70E740481C1C}">
                <a14:useLocalDpi xmlns:a14="http://schemas.microsoft.com/office/drawing/2010/main" val="0"/>
              </a:ext>
            </a:extLst>
          </a:blip>
          <a:srcRect t="4855"/>
          <a:stretch/>
        </p:blipFill>
        <p:spPr>
          <a:xfrm>
            <a:off x="204806" y="1325879"/>
            <a:ext cx="8775672" cy="4761061"/>
          </a:xfrm>
          <a:prstGeom prst="rect">
            <a:avLst/>
          </a:prstGeom>
        </p:spPr>
      </p:pic>
      <p:sp>
        <p:nvSpPr>
          <p:cNvPr id="2" name="Title 1"/>
          <p:cNvSpPr>
            <a:spLocks noGrp="1"/>
          </p:cNvSpPr>
          <p:nvPr>
            <p:ph type="title"/>
          </p:nvPr>
        </p:nvSpPr>
        <p:spPr/>
        <p:txBody>
          <a:bodyPr anchor="ctr">
            <a:normAutofit fontScale="90000"/>
          </a:bodyPr>
          <a:lstStyle/>
          <a:p>
            <a:pPr algn="ctr"/>
            <a:r>
              <a:rPr lang="en-US" sz="3500" dirty="0" smtClean="0"/>
              <a:t>2012 performance with BCMS scheme: summary table</a:t>
            </a:r>
            <a:endParaRPr lang="en-US" sz="3500" dirty="0"/>
          </a:p>
        </p:txBody>
      </p:sp>
      <p:sp>
        <p:nvSpPr>
          <p:cNvPr id="5" name="Rectangle 4"/>
          <p:cNvSpPr/>
          <p:nvPr/>
        </p:nvSpPr>
        <p:spPr>
          <a:xfrm>
            <a:off x="1780550" y="3302224"/>
            <a:ext cx="7039922" cy="227736"/>
          </a:xfrm>
          <a:prstGeom prst="rect">
            <a:avLst/>
          </a:prstGeom>
          <a:solidFill>
            <a:srgbClr val="FF0000">
              <a:alpha val="32000"/>
            </a:srgbClr>
          </a:solid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783538" y="4425880"/>
            <a:ext cx="7156048" cy="256208"/>
          </a:xfrm>
          <a:prstGeom prst="rect">
            <a:avLst/>
          </a:prstGeom>
          <a:solidFill>
            <a:srgbClr val="FF0000">
              <a:alpha val="32000"/>
            </a:srgbClr>
          </a:solid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4011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Expected performance after LS1</a:t>
            </a:r>
            <a:endParaRPr lang="en-US" sz="3500" dirty="0"/>
          </a:p>
        </p:txBody>
      </p:sp>
      <p:sp>
        <p:nvSpPr>
          <p:cNvPr id="6" name="Text Placeholder 2"/>
          <p:cNvSpPr>
            <a:spLocks noGrp="1"/>
          </p:cNvSpPr>
          <p:nvPr>
            <p:ph type="body" sz="quarter" idx="10"/>
          </p:nvPr>
        </p:nvSpPr>
        <p:spPr>
          <a:xfrm>
            <a:off x="203200" y="1255057"/>
            <a:ext cx="8763034" cy="5471419"/>
          </a:xfrm>
        </p:spPr>
        <p:txBody>
          <a:bodyPr>
            <a:normAutofit fontScale="62500" lnSpcReduction="20000"/>
          </a:bodyPr>
          <a:lstStyle/>
          <a:p>
            <a:r>
              <a:rPr lang="en-US" dirty="0" smtClean="0"/>
              <a:t>25 ns beam (both standard production and BCMS) already very close to the limits in injectors</a:t>
            </a:r>
          </a:p>
          <a:p>
            <a:pPr lvl="1"/>
            <a:r>
              <a:rPr lang="en-US" b="1" dirty="0" smtClean="0"/>
              <a:t>Intensity per bunch </a:t>
            </a:r>
            <a:r>
              <a:rPr lang="en-US" dirty="0" smtClean="0">
                <a:sym typeface="Wingdings"/>
              </a:rPr>
              <a:t> 10% from the limit due to the SPS constraints</a:t>
            </a:r>
          </a:p>
          <a:p>
            <a:pPr lvl="1"/>
            <a:r>
              <a:rPr lang="en-US" b="1" dirty="0" smtClean="0"/>
              <a:t>Brightness</a:t>
            </a:r>
            <a:r>
              <a:rPr lang="en-US" dirty="0" smtClean="0"/>
              <a:t> </a:t>
            </a:r>
            <a:r>
              <a:rPr lang="en-US" dirty="0" smtClean="0">
                <a:sym typeface="Wingdings"/>
              </a:rPr>
              <a:t> At the limit for space charge in the PS</a:t>
            </a:r>
            <a:endParaRPr lang="en-US" dirty="0" smtClean="0"/>
          </a:p>
          <a:p>
            <a:pPr lvl="1"/>
            <a:endParaRPr lang="en-US" dirty="0" smtClean="0"/>
          </a:p>
          <a:p>
            <a:r>
              <a:rPr lang="en-US" b="1" dirty="0" smtClean="0"/>
              <a:t>Higher intensity</a:t>
            </a:r>
          </a:p>
          <a:p>
            <a:pPr lvl="1"/>
            <a:r>
              <a:rPr lang="en-US" dirty="0" smtClean="0"/>
              <a:t>In 2012 SPS MD in which 1.35 x 10</a:t>
            </a:r>
            <a:r>
              <a:rPr lang="en-US" baseline="30000" dirty="0" smtClean="0"/>
              <a:t>11</a:t>
            </a:r>
            <a:r>
              <a:rPr lang="en-US" dirty="0" smtClean="0"/>
              <a:t> ppb were accelerated, but with degraded beam quality at 450 </a:t>
            </a:r>
            <a:r>
              <a:rPr lang="en-US" dirty="0" err="1" smtClean="0"/>
              <a:t>GeV</a:t>
            </a:r>
            <a:r>
              <a:rPr lang="en-US" dirty="0" smtClean="0"/>
              <a:t>/c (longitudinal instabilities, </a:t>
            </a:r>
            <a:r>
              <a:rPr lang="en-US" smtClean="0"/>
              <a:t>e-cloud ?)</a:t>
            </a:r>
            <a:endParaRPr lang="en-US" dirty="0" smtClean="0"/>
          </a:p>
          <a:p>
            <a:pPr lvl="1"/>
            <a:r>
              <a:rPr lang="en-US" dirty="0" smtClean="0">
                <a:sym typeface="Wingdings"/>
              </a:rPr>
              <a:t>In any case, max 1.3 x 10</a:t>
            </a:r>
            <a:r>
              <a:rPr lang="en-US" baseline="30000" dirty="0" smtClean="0">
                <a:sym typeface="Wingdings"/>
              </a:rPr>
              <a:t>11</a:t>
            </a:r>
            <a:r>
              <a:rPr lang="en-US" dirty="0" smtClean="0">
                <a:sym typeface="Wingdings"/>
              </a:rPr>
              <a:t> ppb can be presently extracted from the SPS compatibly with RF </a:t>
            </a:r>
            <a:r>
              <a:rPr lang="en-US" dirty="0">
                <a:sym typeface="Wingdings"/>
              </a:rPr>
              <a:t>power and longitudinal </a:t>
            </a:r>
            <a:r>
              <a:rPr lang="en-US" dirty="0" smtClean="0">
                <a:sym typeface="Wingdings"/>
              </a:rPr>
              <a:t>instabilities</a:t>
            </a:r>
            <a:r>
              <a:rPr lang="en-US" dirty="0">
                <a:sym typeface="Wingdings"/>
              </a:rPr>
              <a:t> </a:t>
            </a:r>
            <a:r>
              <a:rPr lang="en-US" dirty="0" smtClean="0">
                <a:sym typeface="Wingdings"/>
              </a:rPr>
              <a:t>limitations</a:t>
            </a:r>
          </a:p>
          <a:p>
            <a:pPr lvl="1"/>
            <a:r>
              <a:rPr lang="en-US" dirty="0">
                <a:sym typeface="Wingdings" panose="05000000000000000000" pitchFamily="2" charset="2"/>
              </a:rPr>
              <a:t> H. </a:t>
            </a:r>
            <a:r>
              <a:rPr lang="en-US" dirty="0" err="1">
                <a:sym typeface="Wingdings" panose="05000000000000000000" pitchFamily="2" charset="2"/>
              </a:rPr>
              <a:t>Bartosik’s</a:t>
            </a:r>
            <a:r>
              <a:rPr lang="en-US" dirty="0">
                <a:sym typeface="Wingdings" panose="05000000000000000000" pitchFamily="2" charset="2"/>
              </a:rPr>
              <a:t> </a:t>
            </a:r>
            <a:r>
              <a:rPr lang="en-US" dirty="0" smtClean="0">
                <a:sym typeface="Wingdings" panose="05000000000000000000" pitchFamily="2" charset="2"/>
              </a:rPr>
              <a:t>talk</a:t>
            </a:r>
            <a:r>
              <a:rPr lang="en-US" dirty="0">
                <a:sym typeface="Wingdings" panose="05000000000000000000" pitchFamily="2" charset="2"/>
              </a:rPr>
              <a:t> </a:t>
            </a:r>
            <a:r>
              <a:rPr lang="en-US" dirty="0" smtClean="0">
                <a:sym typeface="Wingdings" panose="05000000000000000000" pitchFamily="2" charset="2"/>
              </a:rPr>
              <a:t>tomorrow</a:t>
            </a:r>
            <a:endParaRPr lang="en-US" sz="1600" dirty="0" smtClean="0">
              <a:sym typeface="Wingdings" panose="05000000000000000000" pitchFamily="2" charset="2"/>
            </a:endParaRPr>
          </a:p>
          <a:p>
            <a:pPr lvl="1"/>
            <a:endParaRPr lang="en-US" sz="1600" dirty="0"/>
          </a:p>
          <a:p>
            <a:r>
              <a:rPr lang="en-US" b="1" dirty="0" smtClean="0"/>
              <a:t>Higher brightness</a:t>
            </a:r>
          </a:p>
          <a:p>
            <a:pPr lvl="1"/>
            <a:r>
              <a:rPr lang="en-US" dirty="0" smtClean="0"/>
              <a:t>RF manipulations in the PS @2.5 </a:t>
            </a:r>
            <a:r>
              <a:rPr lang="en-US" dirty="0" err="1" smtClean="0"/>
              <a:t>GeV</a:t>
            </a:r>
            <a:r>
              <a:rPr lang="en-US" dirty="0" smtClean="0"/>
              <a:t> (instead of 1.4 </a:t>
            </a:r>
            <a:r>
              <a:rPr lang="en-US" dirty="0" err="1" smtClean="0"/>
              <a:t>GeV</a:t>
            </a:r>
            <a:r>
              <a:rPr lang="en-US" dirty="0" smtClean="0"/>
              <a:t>)</a:t>
            </a:r>
          </a:p>
          <a:p>
            <a:pPr lvl="2"/>
            <a:r>
              <a:rPr lang="en-US" dirty="0" smtClean="0"/>
              <a:t>Larger longitudinal </a:t>
            </a:r>
            <a:r>
              <a:rPr lang="en-US" dirty="0" err="1" smtClean="0"/>
              <a:t>emittance</a:t>
            </a:r>
            <a:r>
              <a:rPr lang="en-US" dirty="0" smtClean="0"/>
              <a:t> from the PSB</a:t>
            </a:r>
          </a:p>
          <a:p>
            <a:pPr lvl="2"/>
            <a:r>
              <a:rPr lang="en-US" dirty="0" smtClean="0"/>
              <a:t>Space charge alleviated by both longer bunches and larger momentum spread</a:t>
            </a:r>
            <a:endParaRPr lang="en-US" dirty="0"/>
          </a:p>
          <a:p>
            <a:pPr lvl="1"/>
            <a:r>
              <a:rPr lang="en-US" dirty="0" smtClean="0"/>
              <a:t>PSB control of longitudinal parameters along the cycle</a:t>
            </a:r>
          </a:p>
          <a:p>
            <a:pPr lvl="2"/>
            <a:r>
              <a:rPr lang="en-US" dirty="0"/>
              <a:t>C</a:t>
            </a:r>
            <a:r>
              <a:rPr lang="en-US" dirty="0" smtClean="0"/>
              <a:t>ontrolled longitudinal </a:t>
            </a:r>
            <a:r>
              <a:rPr lang="en-US" dirty="0" err="1" smtClean="0"/>
              <a:t>emittance</a:t>
            </a:r>
            <a:r>
              <a:rPr lang="en-US" dirty="0" smtClean="0"/>
              <a:t> blow up to produce the required longitudinal </a:t>
            </a:r>
            <a:r>
              <a:rPr lang="en-US" dirty="0" err="1" smtClean="0"/>
              <a:t>emittances</a:t>
            </a:r>
            <a:endParaRPr lang="en-US" dirty="0" smtClean="0"/>
          </a:p>
          <a:p>
            <a:pPr lvl="2"/>
            <a:r>
              <a:rPr lang="en-US" dirty="0"/>
              <a:t>Use of h1+2 in phase at the PSB extraction to keep </a:t>
            </a:r>
            <a:r>
              <a:rPr lang="en-US" dirty="0" smtClean="0"/>
              <a:t>these larger </a:t>
            </a:r>
            <a:r>
              <a:rPr lang="en-US" dirty="0"/>
              <a:t>longitudinal </a:t>
            </a:r>
            <a:r>
              <a:rPr lang="en-US" dirty="0" err="1"/>
              <a:t>emittance</a:t>
            </a:r>
            <a:r>
              <a:rPr lang="en-US" dirty="0"/>
              <a:t> bunches within a certain length (recombination kicker rise time constraint</a:t>
            </a:r>
            <a:r>
              <a:rPr lang="en-US" dirty="0" smtClean="0"/>
              <a:t>)</a:t>
            </a:r>
          </a:p>
          <a:p>
            <a:pPr lvl="2"/>
            <a:endParaRPr lang="en-US" dirty="0" smtClean="0"/>
          </a:p>
        </p:txBody>
      </p:sp>
    </p:spTree>
    <p:extLst>
      <p:ext uri="{BB962C8B-B14F-4D97-AF65-F5344CB8AC3E}">
        <p14:creationId xmlns:p14="http://schemas.microsoft.com/office/powerpoint/2010/main" val="4041861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12" end="1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14" end="14"/>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rot="19728963">
            <a:off x="4256244" y="2291962"/>
            <a:ext cx="641116" cy="621081"/>
          </a:xfrm>
          <a:prstGeom prst="rect">
            <a:avLst/>
          </a:prstGeom>
        </p:spPr>
      </p:pic>
      <p:sp>
        <p:nvSpPr>
          <p:cNvPr id="2" name="Title 1"/>
          <p:cNvSpPr>
            <a:spLocks noGrp="1"/>
          </p:cNvSpPr>
          <p:nvPr>
            <p:ph type="title"/>
          </p:nvPr>
        </p:nvSpPr>
        <p:spPr/>
        <p:txBody>
          <a:bodyPr anchor="ctr">
            <a:normAutofit/>
          </a:bodyPr>
          <a:lstStyle/>
          <a:p>
            <a:pPr algn="ctr"/>
            <a:r>
              <a:rPr lang="en-US" sz="3500" dirty="0" smtClean="0"/>
              <a:t>PSB – PS transfer</a:t>
            </a:r>
            <a:endParaRPr lang="en-US" sz="3500" dirty="0"/>
          </a:p>
        </p:txBody>
      </p:sp>
      <p:pic>
        <p:nvPicPr>
          <p:cNvPr id="4" name="Picture 3"/>
          <p:cNvPicPr>
            <a:picLocks noChangeAspect="1"/>
          </p:cNvPicPr>
          <p:nvPr/>
        </p:nvPicPr>
        <p:blipFill>
          <a:blip r:embed="rId3"/>
          <a:stretch>
            <a:fillRect/>
          </a:stretch>
        </p:blipFill>
        <p:spPr>
          <a:xfrm>
            <a:off x="228661" y="1754591"/>
            <a:ext cx="3913107" cy="676228"/>
          </a:xfrm>
          <a:prstGeom prst="rect">
            <a:avLst/>
          </a:prstGeom>
        </p:spPr>
      </p:pic>
      <p:sp>
        <p:nvSpPr>
          <p:cNvPr id="5" name="TextBox 4"/>
          <p:cNvSpPr txBox="1"/>
          <p:nvPr/>
        </p:nvSpPr>
        <p:spPr>
          <a:xfrm>
            <a:off x="185368" y="1399689"/>
            <a:ext cx="3348050" cy="369332"/>
          </a:xfrm>
          <a:prstGeom prst="rect">
            <a:avLst/>
          </a:prstGeom>
          <a:noFill/>
        </p:spPr>
        <p:txBody>
          <a:bodyPr wrap="square" rtlCol="0">
            <a:spAutoFit/>
          </a:bodyPr>
          <a:lstStyle/>
          <a:p>
            <a:r>
              <a:rPr lang="en-US" dirty="0" smtClean="0"/>
              <a:t>Recombination kicker rise time:</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206732484"/>
              </p:ext>
            </p:extLst>
          </p:nvPr>
        </p:nvGraphicFramePr>
        <p:xfrm>
          <a:off x="2203448" y="2955473"/>
          <a:ext cx="6096000" cy="148336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a:endParaRPr lang="en-US" dirty="0"/>
                    </a:p>
                  </a:txBody>
                  <a:tcPr/>
                </a:tc>
                <a:tc gridSpan="2">
                  <a:txBody>
                    <a:bodyPr/>
                    <a:lstStyle/>
                    <a:p>
                      <a:pPr algn="ctr"/>
                      <a:r>
                        <a:rPr lang="en-US" dirty="0" smtClean="0"/>
                        <a:t>h=7 (Standard)</a:t>
                      </a:r>
                      <a:endParaRPr lang="en-US" dirty="0"/>
                    </a:p>
                  </a:txBody>
                  <a:tcPr/>
                </a:tc>
                <a:tc hMerge="1">
                  <a:txBody>
                    <a:bodyPr/>
                    <a:lstStyle/>
                    <a:p>
                      <a:endParaRPr lang="en-US" dirty="0"/>
                    </a:p>
                  </a:txBody>
                  <a:tcPr/>
                </a:tc>
                <a:tc gridSpan="2">
                  <a:txBody>
                    <a:bodyPr/>
                    <a:lstStyle/>
                    <a:p>
                      <a:pPr algn="ctr"/>
                      <a:r>
                        <a:rPr lang="en-US" dirty="0" smtClean="0"/>
                        <a:t>h=9 (BCMS)</a:t>
                      </a:r>
                      <a:endParaRPr lang="en-US" dirty="0"/>
                    </a:p>
                  </a:txBody>
                  <a:tcPr/>
                </a:tc>
                <a:tc hMerge="1">
                  <a:txBody>
                    <a:bodyPr/>
                    <a:lstStyle/>
                    <a:p>
                      <a:endParaRPr lang="en-US" dirty="0"/>
                    </a:p>
                  </a:txBody>
                  <a:tcPr/>
                </a:tc>
              </a:tr>
              <a:tr h="370840">
                <a:tc>
                  <a:txBody>
                    <a:bodyPr/>
                    <a:lstStyle/>
                    <a:p>
                      <a:pPr algn="ctr"/>
                      <a:r>
                        <a:rPr lang="en-US" b="1" dirty="0" err="1" smtClean="0"/>
                        <a:t>E</a:t>
                      </a:r>
                      <a:r>
                        <a:rPr lang="en-US" b="1" baseline="-25000" dirty="0" err="1" smtClean="0"/>
                        <a:t>kin</a:t>
                      </a:r>
                      <a:endParaRPr lang="en-US" b="1" dirty="0"/>
                    </a:p>
                  </a:txBody>
                  <a:tcPr/>
                </a:tc>
                <a:tc>
                  <a:txBody>
                    <a:bodyPr/>
                    <a:lstStyle/>
                    <a:p>
                      <a:pPr algn="ctr"/>
                      <a:r>
                        <a:rPr lang="en-US" b="1" dirty="0" smtClean="0"/>
                        <a:t>T</a:t>
                      </a:r>
                      <a:r>
                        <a:rPr lang="en-US" b="1" baseline="-25000" dirty="0" smtClean="0"/>
                        <a:t>RF</a:t>
                      </a:r>
                      <a:endParaRPr lang="en-US" b="1" dirty="0"/>
                    </a:p>
                  </a:txBody>
                  <a:tcPr/>
                </a:tc>
                <a:tc>
                  <a:txBody>
                    <a:bodyPr/>
                    <a:lstStyle/>
                    <a:p>
                      <a:pPr algn="ctr"/>
                      <a:r>
                        <a:rPr lang="en-US" b="1" dirty="0" err="1" smtClean="0">
                          <a:solidFill>
                            <a:srgbClr val="FF0000"/>
                          </a:solidFill>
                        </a:rPr>
                        <a:t>B</a:t>
                      </a:r>
                      <a:r>
                        <a:rPr lang="en-US" b="1" baseline="-25000" dirty="0" err="1" smtClean="0">
                          <a:solidFill>
                            <a:srgbClr val="FF0000"/>
                          </a:solidFill>
                        </a:rPr>
                        <a:t>l</a:t>
                      </a:r>
                      <a:endParaRPr lang="en-US" b="1" dirty="0">
                        <a:solidFill>
                          <a:srgbClr val="FF0000"/>
                        </a:solidFill>
                      </a:endParaRPr>
                    </a:p>
                  </a:txBody>
                  <a:tcPr/>
                </a:tc>
                <a:tc>
                  <a:txBody>
                    <a:bodyPr/>
                    <a:lstStyle/>
                    <a:p>
                      <a:pPr algn="ctr"/>
                      <a:r>
                        <a:rPr lang="en-US" b="1" dirty="0" smtClean="0"/>
                        <a:t>T</a:t>
                      </a:r>
                      <a:r>
                        <a:rPr lang="en-US" b="1" baseline="-25000" dirty="0" smtClean="0"/>
                        <a:t>RF</a:t>
                      </a:r>
                      <a:endParaRPr lang="en-US" b="1" dirty="0"/>
                    </a:p>
                  </a:txBody>
                  <a:tcPr/>
                </a:tc>
                <a:tc>
                  <a:txBody>
                    <a:bodyPr/>
                    <a:lstStyle/>
                    <a:p>
                      <a:pPr algn="ctr"/>
                      <a:r>
                        <a:rPr lang="en-US" b="1" dirty="0" err="1" smtClean="0">
                          <a:solidFill>
                            <a:srgbClr val="FF0000"/>
                          </a:solidFill>
                        </a:rPr>
                        <a:t>B</a:t>
                      </a:r>
                      <a:r>
                        <a:rPr lang="en-US" b="1" baseline="-25000" dirty="0" err="1" smtClean="0">
                          <a:solidFill>
                            <a:srgbClr val="FF0000"/>
                          </a:solidFill>
                        </a:rPr>
                        <a:t>l</a:t>
                      </a:r>
                      <a:endParaRPr lang="en-US" b="1" dirty="0">
                        <a:solidFill>
                          <a:srgbClr val="FF0000"/>
                        </a:solidFill>
                      </a:endParaRPr>
                    </a:p>
                  </a:txBody>
                  <a:tcPr/>
                </a:tc>
              </a:tr>
              <a:tr h="370840">
                <a:tc>
                  <a:txBody>
                    <a:bodyPr/>
                    <a:lstStyle/>
                    <a:p>
                      <a:pPr algn="ctr"/>
                      <a:r>
                        <a:rPr lang="en-US" b="0" dirty="0" smtClean="0"/>
                        <a:t>1.4 </a:t>
                      </a:r>
                      <a:r>
                        <a:rPr lang="en-US" b="0" dirty="0" err="1" smtClean="0"/>
                        <a:t>GeV</a:t>
                      </a:r>
                      <a:endParaRPr lang="en-US" b="0" dirty="0"/>
                    </a:p>
                  </a:txBody>
                  <a:tcPr/>
                </a:tc>
                <a:tc>
                  <a:txBody>
                    <a:bodyPr/>
                    <a:lstStyle/>
                    <a:p>
                      <a:pPr algn="ctr"/>
                      <a:r>
                        <a:rPr lang="en-US" b="0" dirty="0" smtClean="0"/>
                        <a:t>327 ns</a:t>
                      </a:r>
                      <a:endParaRPr lang="en-US" b="0" dirty="0"/>
                    </a:p>
                  </a:txBody>
                  <a:tcPr/>
                </a:tc>
                <a:tc>
                  <a:txBody>
                    <a:bodyPr/>
                    <a:lstStyle/>
                    <a:p>
                      <a:pPr algn="ctr"/>
                      <a:r>
                        <a:rPr lang="en-US" b="0" dirty="0" smtClean="0">
                          <a:solidFill>
                            <a:srgbClr val="FF0000"/>
                          </a:solidFill>
                        </a:rPr>
                        <a:t>220 ns</a:t>
                      </a:r>
                      <a:endParaRPr lang="en-US" b="0" dirty="0">
                        <a:solidFill>
                          <a:srgbClr val="FF0000"/>
                        </a:solidFill>
                      </a:endParaRPr>
                    </a:p>
                  </a:txBody>
                  <a:tcPr/>
                </a:tc>
                <a:tc>
                  <a:txBody>
                    <a:bodyPr/>
                    <a:lstStyle/>
                    <a:p>
                      <a:pPr algn="ctr"/>
                      <a:r>
                        <a:rPr lang="en-US" b="0" dirty="0" smtClean="0"/>
                        <a:t>255 ns</a:t>
                      </a:r>
                      <a:endParaRPr lang="en-US" b="0" dirty="0"/>
                    </a:p>
                  </a:txBody>
                  <a:tcPr/>
                </a:tc>
                <a:tc>
                  <a:txBody>
                    <a:bodyPr/>
                    <a:lstStyle/>
                    <a:p>
                      <a:pPr algn="ctr"/>
                      <a:r>
                        <a:rPr lang="en-US" b="0" dirty="0" smtClean="0">
                          <a:solidFill>
                            <a:srgbClr val="FF0000"/>
                          </a:solidFill>
                        </a:rPr>
                        <a:t>150 ns</a:t>
                      </a:r>
                      <a:endParaRPr lang="en-US" b="0" dirty="0">
                        <a:solidFill>
                          <a:srgbClr val="FF0000"/>
                        </a:solidFill>
                      </a:endParaRPr>
                    </a:p>
                  </a:txBody>
                  <a:tcPr/>
                </a:tc>
              </a:tr>
              <a:tr h="370840">
                <a:tc gridSpan="2">
                  <a:txBody>
                    <a:bodyPr/>
                    <a:lstStyle/>
                    <a:p>
                      <a:pPr algn="ctr"/>
                      <a:r>
                        <a:rPr lang="en-US" b="0" dirty="0" smtClean="0"/>
                        <a:t>Values</a:t>
                      </a:r>
                      <a:r>
                        <a:rPr lang="en-US" b="0" baseline="0" dirty="0" smtClean="0"/>
                        <a:t> pre-LS1</a:t>
                      </a:r>
                      <a:endParaRPr lang="en-US" b="0" dirty="0"/>
                    </a:p>
                  </a:txBody>
                  <a:tcPr/>
                </a:tc>
                <a:tc hMerge="1">
                  <a:txBody>
                    <a:bodyPr/>
                    <a:lstStyle/>
                    <a:p>
                      <a:pPr algn="ctr"/>
                      <a:endParaRPr lang="en-US" b="0" dirty="0"/>
                    </a:p>
                  </a:txBody>
                  <a:tcPr/>
                </a:tc>
                <a:tc>
                  <a:txBody>
                    <a:bodyPr/>
                    <a:lstStyle/>
                    <a:p>
                      <a:pPr algn="ctr"/>
                      <a:r>
                        <a:rPr lang="en-US" b="0" dirty="0" smtClean="0">
                          <a:solidFill>
                            <a:srgbClr val="FF0000"/>
                          </a:solidFill>
                        </a:rPr>
                        <a:t>180 ns</a:t>
                      </a:r>
                      <a:endParaRPr lang="en-US" b="0" dirty="0">
                        <a:solidFill>
                          <a:srgbClr val="FF0000"/>
                        </a:solidFill>
                      </a:endParaRPr>
                    </a:p>
                  </a:txBody>
                  <a:tcPr/>
                </a:tc>
                <a:tc>
                  <a:txBody>
                    <a:bodyPr/>
                    <a:lstStyle/>
                    <a:p>
                      <a:pPr algn="ctr"/>
                      <a:endParaRPr lang="en-US" b="0" dirty="0"/>
                    </a:p>
                  </a:txBody>
                  <a:tcPr/>
                </a:tc>
                <a:tc>
                  <a:txBody>
                    <a:bodyPr/>
                    <a:lstStyle/>
                    <a:p>
                      <a:pPr algn="ctr"/>
                      <a:r>
                        <a:rPr lang="en-US" b="0" dirty="0" smtClean="0">
                          <a:solidFill>
                            <a:srgbClr val="FF0000"/>
                          </a:solidFill>
                        </a:rPr>
                        <a:t>150 ns</a:t>
                      </a:r>
                      <a:endParaRPr lang="en-US" b="0" dirty="0">
                        <a:solidFill>
                          <a:srgbClr val="FF0000"/>
                        </a:solidFill>
                      </a:endParaRPr>
                    </a:p>
                  </a:txBody>
                  <a:tcPr/>
                </a:tc>
              </a:tr>
            </a:tbl>
          </a:graphicData>
        </a:graphic>
      </p:graphicFrame>
      <p:sp>
        <p:nvSpPr>
          <p:cNvPr id="3" name="Rectangle 2"/>
          <p:cNvSpPr/>
          <p:nvPr/>
        </p:nvSpPr>
        <p:spPr>
          <a:xfrm>
            <a:off x="2203448" y="4089400"/>
            <a:ext cx="6096000" cy="34943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 Placeholder 2"/>
          <p:cNvSpPr txBox="1">
            <a:spLocks/>
          </p:cNvSpPr>
          <p:nvPr/>
        </p:nvSpPr>
        <p:spPr>
          <a:xfrm>
            <a:off x="458851" y="4780364"/>
            <a:ext cx="7840597" cy="1861512"/>
          </a:xfrm>
          <a:prstGeom prst="rect">
            <a:avLst/>
          </a:prstGeom>
          <a:ln w="28575" cmpd="sng">
            <a:solidFill>
              <a:srgbClr val="FF0000"/>
            </a:solidFill>
          </a:ln>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b="1" smtClean="0"/>
              <a:t>Longitudinal emittance per bunch </a:t>
            </a:r>
            <a:r>
              <a:rPr lang="en-US" smtClean="0"/>
              <a:t>at PS injection should not exceed</a:t>
            </a:r>
            <a:endParaRPr lang="en-US" sz="1600" smtClean="0"/>
          </a:p>
          <a:p>
            <a:pPr marL="0" indent="0">
              <a:buFont typeface="Arial"/>
              <a:buNone/>
            </a:pPr>
            <a:endParaRPr lang="en-US" sz="1600" smtClean="0"/>
          </a:p>
          <a:p>
            <a:r>
              <a:rPr lang="en-US" smtClean="0"/>
              <a:t>[Total Split Factor x 0.35 eVs]/1.1 (includes 10% margin for blow-up)</a:t>
            </a:r>
          </a:p>
          <a:p>
            <a:r>
              <a:rPr lang="en-US" smtClean="0"/>
              <a:t>About 3 eVs (h=7) and 2 eVs (h=9) for RF manipulations at E</a:t>
            </a:r>
            <a:r>
              <a:rPr lang="en-US" baseline="-25000" smtClean="0"/>
              <a:t>kin</a:t>
            </a:r>
            <a:r>
              <a:rPr lang="en-US" smtClean="0"/>
              <a:t>=2.5 GeV</a:t>
            </a:r>
          </a:p>
          <a:p>
            <a:r>
              <a:rPr lang="en-US" smtClean="0"/>
              <a:t>[FB Split Factor x 1 eVs] for transition crossing in h=21 </a:t>
            </a:r>
          </a:p>
          <a:p>
            <a:r>
              <a:rPr lang="en-US" smtClean="0"/>
              <a:t>Matched value in the PSB (h1+2) to obtain the above bunch lengths</a:t>
            </a:r>
          </a:p>
          <a:p>
            <a:pPr lvl="2"/>
            <a:endParaRPr lang="en-US" dirty="0" smtClean="0"/>
          </a:p>
        </p:txBody>
      </p:sp>
    </p:spTree>
    <p:extLst>
      <p:ext uri="{BB962C8B-B14F-4D97-AF65-F5344CB8AC3E}">
        <p14:creationId xmlns:p14="http://schemas.microsoft.com/office/powerpoint/2010/main" val="37300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rot="19728963">
            <a:off x="4256244" y="2291962"/>
            <a:ext cx="641116" cy="621081"/>
          </a:xfrm>
          <a:prstGeom prst="rect">
            <a:avLst/>
          </a:prstGeom>
        </p:spPr>
      </p:pic>
      <p:sp>
        <p:nvSpPr>
          <p:cNvPr id="2" name="Title 1"/>
          <p:cNvSpPr>
            <a:spLocks noGrp="1"/>
          </p:cNvSpPr>
          <p:nvPr>
            <p:ph type="title"/>
          </p:nvPr>
        </p:nvSpPr>
        <p:spPr/>
        <p:txBody>
          <a:bodyPr anchor="ctr">
            <a:normAutofit/>
          </a:bodyPr>
          <a:lstStyle/>
          <a:p>
            <a:pPr algn="ctr"/>
            <a:r>
              <a:rPr lang="en-US" sz="3500" dirty="0" smtClean="0"/>
              <a:t>PSB – PS transfer</a:t>
            </a:r>
            <a:endParaRPr lang="en-US" sz="3500" dirty="0"/>
          </a:p>
        </p:txBody>
      </p:sp>
      <p:pic>
        <p:nvPicPr>
          <p:cNvPr id="4" name="Picture 3"/>
          <p:cNvPicPr>
            <a:picLocks noChangeAspect="1"/>
          </p:cNvPicPr>
          <p:nvPr/>
        </p:nvPicPr>
        <p:blipFill>
          <a:blip r:embed="rId3"/>
          <a:stretch>
            <a:fillRect/>
          </a:stretch>
        </p:blipFill>
        <p:spPr>
          <a:xfrm>
            <a:off x="228661" y="1754591"/>
            <a:ext cx="3913107" cy="676228"/>
          </a:xfrm>
          <a:prstGeom prst="rect">
            <a:avLst/>
          </a:prstGeom>
        </p:spPr>
      </p:pic>
      <p:sp>
        <p:nvSpPr>
          <p:cNvPr id="5" name="TextBox 4"/>
          <p:cNvSpPr txBox="1"/>
          <p:nvPr/>
        </p:nvSpPr>
        <p:spPr>
          <a:xfrm>
            <a:off x="185368" y="1399689"/>
            <a:ext cx="3348050" cy="369332"/>
          </a:xfrm>
          <a:prstGeom prst="rect">
            <a:avLst/>
          </a:prstGeom>
          <a:noFill/>
        </p:spPr>
        <p:txBody>
          <a:bodyPr wrap="square" rtlCol="0">
            <a:spAutoFit/>
          </a:bodyPr>
          <a:lstStyle/>
          <a:p>
            <a:r>
              <a:rPr lang="en-US" dirty="0" smtClean="0"/>
              <a:t>Recombination kicker rise time:</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226097676"/>
              </p:ext>
            </p:extLst>
          </p:nvPr>
        </p:nvGraphicFramePr>
        <p:xfrm>
          <a:off x="2203448" y="2955473"/>
          <a:ext cx="6096000" cy="148336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a:endParaRPr lang="en-US" dirty="0"/>
                    </a:p>
                  </a:txBody>
                  <a:tcPr/>
                </a:tc>
                <a:tc gridSpan="2">
                  <a:txBody>
                    <a:bodyPr/>
                    <a:lstStyle/>
                    <a:p>
                      <a:pPr algn="ctr"/>
                      <a:r>
                        <a:rPr lang="en-US" dirty="0" smtClean="0"/>
                        <a:t>h=7 (Standard)</a:t>
                      </a:r>
                      <a:endParaRPr lang="en-US" dirty="0"/>
                    </a:p>
                  </a:txBody>
                  <a:tcPr/>
                </a:tc>
                <a:tc hMerge="1">
                  <a:txBody>
                    <a:bodyPr/>
                    <a:lstStyle/>
                    <a:p>
                      <a:endParaRPr lang="en-US" dirty="0"/>
                    </a:p>
                  </a:txBody>
                  <a:tcPr/>
                </a:tc>
                <a:tc gridSpan="2">
                  <a:txBody>
                    <a:bodyPr/>
                    <a:lstStyle/>
                    <a:p>
                      <a:pPr algn="ctr"/>
                      <a:r>
                        <a:rPr lang="en-US" dirty="0" smtClean="0"/>
                        <a:t>h=9 (BCMS)</a:t>
                      </a:r>
                      <a:endParaRPr lang="en-US" dirty="0"/>
                    </a:p>
                  </a:txBody>
                  <a:tcPr/>
                </a:tc>
                <a:tc hMerge="1">
                  <a:txBody>
                    <a:bodyPr/>
                    <a:lstStyle/>
                    <a:p>
                      <a:endParaRPr lang="en-US" dirty="0"/>
                    </a:p>
                  </a:txBody>
                  <a:tcPr/>
                </a:tc>
              </a:tr>
              <a:tr h="370840">
                <a:tc>
                  <a:txBody>
                    <a:bodyPr/>
                    <a:lstStyle/>
                    <a:p>
                      <a:pPr algn="ctr"/>
                      <a:r>
                        <a:rPr lang="en-US" b="1" dirty="0" err="1" smtClean="0"/>
                        <a:t>E</a:t>
                      </a:r>
                      <a:r>
                        <a:rPr lang="en-US" b="1" baseline="-25000" dirty="0" err="1" smtClean="0"/>
                        <a:t>kin</a:t>
                      </a:r>
                      <a:endParaRPr lang="en-US" b="1" dirty="0"/>
                    </a:p>
                  </a:txBody>
                  <a:tcPr/>
                </a:tc>
                <a:tc>
                  <a:txBody>
                    <a:bodyPr/>
                    <a:lstStyle/>
                    <a:p>
                      <a:pPr algn="ctr"/>
                      <a:r>
                        <a:rPr lang="en-US" b="1" dirty="0" smtClean="0"/>
                        <a:t>T</a:t>
                      </a:r>
                      <a:r>
                        <a:rPr lang="en-US" b="1" baseline="-25000" dirty="0" smtClean="0"/>
                        <a:t>RF</a:t>
                      </a:r>
                      <a:endParaRPr lang="en-US" b="1" dirty="0"/>
                    </a:p>
                  </a:txBody>
                  <a:tcPr/>
                </a:tc>
                <a:tc>
                  <a:txBody>
                    <a:bodyPr/>
                    <a:lstStyle/>
                    <a:p>
                      <a:pPr algn="ctr"/>
                      <a:r>
                        <a:rPr lang="en-US" b="1" dirty="0" err="1" smtClean="0">
                          <a:solidFill>
                            <a:srgbClr val="FF0000"/>
                          </a:solidFill>
                        </a:rPr>
                        <a:t>B</a:t>
                      </a:r>
                      <a:r>
                        <a:rPr lang="en-US" b="1" baseline="-25000" dirty="0" err="1" smtClean="0">
                          <a:solidFill>
                            <a:srgbClr val="FF0000"/>
                          </a:solidFill>
                        </a:rPr>
                        <a:t>l</a:t>
                      </a:r>
                      <a:endParaRPr lang="en-US" b="1" dirty="0">
                        <a:solidFill>
                          <a:srgbClr val="FF0000"/>
                        </a:solidFill>
                      </a:endParaRPr>
                    </a:p>
                  </a:txBody>
                  <a:tcPr/>
                </a:tc>
                <a:tc>
                  <a:txBody>
                    <a:bodyPr/>
                    <a:lstStyle/>
                    <a:p>
                      <a:pPr algn="ctr"/>
                      <a:r>
                        <a:rPr lang="en-US" b="1" dirty="0" smtClean="0"/>
                        <a:t>T</a:t>
                      </a:r>
                      <a:r>
                        <a:rPr lang="en-US" b="1" baseline="-25000" dirty="0" smtClean="0"/>
                        <a:t>RF</a:t>
                      </a:r>
                      <a:endParaRPr lang="en-US" b="1" dirty="0"/>
                    </a:p>
                  </a:txBody>
                  <a:tcPr/>
                </a:tc>
                <a:tc>
                  <a:txBody>
                    <a:bodyPr/>
                    <a:lstStyle/>
                    <a:p>
                      <a:pPr algn="ctr"/>
                      <a:r>
                        <a:rPr lang="en-US" b="1" dirty="0" err="1" smtClean="0">
                          <a:solidFill>
                            <a:srgbClr val="FF0000"/>
                          </a:solidFill>
                        </a:rPr>
                        <a:t>B</a:t>
                      </a:r>
                      <a:r>
                        <a:rPr lang="en-US" b="1" baseline="-25000" dirty="0" err="1" smtClean="0">
                          <a:solidFill>
                            <a:srgbClr val="FF0000"/>
                          </a:solidFill>
                        </a:rPr>
                        <a:t>l</a:t>
                      </a:r>
                      <a:endParaRPr lang="en-US" b="1" dirty="0">
                        <a:solidFill>
                          <a:srgbClr val="FF0000"/>
                        </a:solidFill>
                      </a:endParaRPr>
                    </a:p>
                  </a:txBody>
                  <a:tcPr/>
                </a:tc>
              </a:tr>
              <a:tr h="370840">
                <a:tc>
                  <a:txBody>
                    <a:bodyPr/>
                    <a:lstStyle/>
                    <a:p>
                      <a:pPr algn="ctr"/>
                      <a:r>
                        <a:rPr lang="en-US" b="0" dirty="0" smtClean="0"/>
                        <a:t>1.4 </a:t>
                      </a:r>
                      <a:r>
                        <a:rPr lang="en-US" b="0" dirty="0" err="1" smtClean="0"/>
                        <a:t>GeV</a:t>
                      </a:r>
                      <a:endParaRPr lang="en-US" b="0" dirty="0"/>
                    </a:p>
                  </a:txBody>
                  <a:tcPr/>
                </a:tc>
                <a:tc>
                  <a:txBody>
                    <a:bodyPr/>
                    <a:lstStyle/>
                    <a:p>
                      <a:pPr algn="ctr"/>
                      <a:r>
                        <a:rPr lang="en-US" b="0" dirty="0" smtClean="0"/>
                        <a:t>327 ns</a:t>
                      </a:r>
                      <a:endParaRPr lang="en-US" b="0" dirty="0"/>
                    </a:p>
                  </a:txBody>
                  <a:tcPr/>
                </a:tc>
                <a:tc>
                  <a:txBody>
                    <a:bodyPr/>
                    <a:lstStyle/>
                    <a:p>
                      <a:pPr algn="ctr"/>
                      <a:r>
                        <a:rPr lang="en-US" b="0" dirty="0" smtClean="0">
                          <a:solidFill>
                            <a:srgbClr val="FF0000"/>
                          </a:solidFill>
                        </a:rPr>
                        <a:t>220 ns</a:t>
                      </a:r>
                      <a:endParaRPr lang="en-US" b="0" dirty="0">
                        <a:solidFill>
                          <a:srgbClr val="FF0000"/>
                        </a:solidFill>
                      </a:endParaRPr>
                    </a:p>
                  </a:txBody>
                  <a:tcPr/>
                </a:tc>
                <a:tc>
                  <a:txBody>
                    <a:bodyPr/>
                    <a:lstStyle/>
                    <a:p>
                      <a:pPr algn="ctr"/>
                      <a:r>
                        <a:rPr lang="en-US" b="0" dirty="0" smtClean="0"/>
                        <a:t>255 ns</a:t>
                      </a:r>
                      <a:endParaRPr lang="en-US" b="0" dirty="0"/>
                    </a:p>
                  </a:txBody>
                  <a:tcPr/>
                </a:tc>
                <a:tc>
                  <a:txBody>
                    <a:bodyPr/>
                    <a:lstStyle/>
                    <a:p>
                      <a:pPr algn="ctr"/>
                      <a:r>
                        <a:rPr lang="en-US" b="0" dirty="0" smtClean="0">
                          <a:solidFill>
                            <a:srgbClr val="FF0000"/>
                          </a:solidFill>
                        </a:rPr>
                        <a:t>150 ns</a:t>
                      </a:r>
                      <a:endParaRPr lang="en-US" b="0" dirty="0">
                        <a:solidFill>
                          <a:srgbClr val="FF0000"/>
                        </a:solidFill>
                      </a:endParaRPr>
                    </a:p>
                  </a:txBody>
                  <a:tcPr/>
                </a:tc>
              </a:tr>
              <a:tr h="370840">
                <a:tc gridSpan="2">
                  <a:txBody>
                    <a:bodyPr/>
                    <a:lstStyle/>
                    <a:p>
                      <a:pPr algn="ctr"/>
                      <a:r>
                        <a:rPr lang="en-US" b="0" dirty="0" smtClean="0"/>
                        <a:t>Values</a:t>
                      </a:r>
                      <a:r>
                        <a:rPr lang="en-US" b="0" baseline="0" dirty="0" smtClean="0"/>
                        <a:t> pre-LS1</a:t>
                      </a:r>
                      <a:endParaRPr lang="en-US" b="0" dirty="0"/>
                    </a:p>
                  </a:txBody>
                  <a:tcPr/>
                </a:tc>
                <a:tc hMerge="1">
                  <a:txBody>
                    <a:bodyPr/>
                    <a:lstStyle/>
                    <a:p>
                      <a:pPr algn="ctr"/>
                      <a:endParaRPr lang="en-US" b="0" dirty="0"/>
                    </a:p>
                  </a:txBody>
                  <a:tcPr/>
                </a:tc>
                <a:tc>
                  <a:txBody>
                    <a:bodyPr/>
                    <a:lstStyle/>
                    <a:p>
                      <a:pPr algn="ctr"/>
                      <a:r>
                        <a:rPr lang="en-US" b="0" dirty="0" smtClean="0">
                          <a:solidFill>
                            <a:srgbClr val="FF0000"/>
                          </a:solidFill>
                        </a:rPr>
                        <a:t>180 ns</a:t>
                      </a:r>
                      <a:endParaRPr lang="en-US" b="0" dirty="0">
                        <a:solidFill>
                          <a:srgbClr val="FF0000"/>
                        </a:solidFill>
                      </a:endParaRPr>
                    </a:p>
                  </a:txBody>
                  <a:tcPr/>
                </a:tc>
                <a:tc>
                  <a:txBody>
                    <a:bodyPr/>
                    <a:lstStyle/>
                    <a:p>
                      <a:pPr algn="ctr"/>
                      <a:endParaRPr lang="en-US" b="0" dirty="0"/>
                    </a:p>
                  </a:txBody>
                  <a:tcPr/>
                </a:tc>
                <a:tc>
                  <a:txBody>
                    <a:bodyPr/>
                    <a:lstStyle/>
                    <a:p>
                      <a:pPr algn="ctr"/>
                      <a:r>
                        <a:rPr lang="en-US" b="0" dirty="0" smtClean="0">
                          <a:solidFill>
                            <a:srgbClr val="FF0000"/>
                          </a:solidFill>
                        </a:rPr>
                        <a:t>150 ns</a:t>
                      </a:r>
                      <a:endParaRPr lang="en-US" b="0" dirty="0">
                        <a:solidFill>
                          <a:srgbClr val="FF0000"/>
                        </a:solidFill>
                      </a:endParaRPr>
                    </a:p>
                  </a:txBody>
                  <a:tcPr/>
                </a:tc>
              </a:tr>
            </a:tbl>
          </a:graphicData>
        </a:graphic>
      </p:graphicFrame>
      <p:sp>
        <p:nvSpPr>
          <p:cNvPr id="11" name="Text Placeholder 2"/>
          <p:cNvSpPr>
            <a:spLocks noGrp="1"/>
          </p:cNvSpPr>
          <p:nvPr>
            <p:ph type="body" sz="quarter" idx="10"/>
          </p:nvPr>
        </p:nvSpPr>
        <p:spPr>
          <a:xfrm>
            <a:off x="458851" y="4780364"/>
            <a:ext cx="7840597" cy="1861512"/>
          </a:xfrm>
          <a:ln w="28575" cmpd="sng">
            <a:solidFill>
              <a:srgbClr val="FF0000"/>
            </a:solidFill>
          </a:ln>
        </p:spPr>
        <p:txBody>
          <a:bodyPr>
            <a:normAutofit fontScale="62500" lnSpcReduction="20000"/>
          </a:bodyPr>
          <a:lstStyle/>
          <a:p>
            <a:pPr marL="0" indent="0">
              <a:buNone/>
            </a:pPr>
            <a:r>
              <a:rPr lang="en-US" b="1" dirty="0"/>
              <a:t>L</a:t>
            </a:r>
            <a:r>
              <a:rPr lang="en-US" b="1" dirty="0" smtClean="0"/>
              <a:t>ongitudinal </a:t>
            </a:r>
            <a:r>
              <a:rPr lang="en-US" b="1" dirty="0" err="1" smtClean="0"/>
              <a:t>emittance</a:t>
            </a:r>
            <a:r>
              <a:rPr lang="en-US" b="1" dirty="0" smtClean="0"/>
              <a:t> per bunch </a:t>
            </a:r>
            <a:r>
              <a:rPr lang="en-US" dirty="0" smtClean="0"/>
              <a:t>at PS injection should not exceed</a:t>
            </a:r>
            <a:endParaRPr lang="en-US" sz="1600" dirty="0" smtClean="0"/>
          </a:p>
          <a:p>
            <a:pPr marL="0" indent="0">
              <a:buNone/>
            </a:pPr>
            <a:endParaRPr lang="en-US" sz="1600" dirty="0" smtClean="0"/>
          </a:p>
          <a:p>
            <a:r>
              <a:rPr lang="en-US" dirty="0" smtClean="0"/>
              <a:t>[Total Split Factor x 0.35 </a:t>
            </a:r>
            <a:r>
              <a:rPr lang="en-US" dirty="0" err="1" smtClean="0"/>
              <a:t>eVs</a:t>
            </a:r>
            <a:r>
              <a:rPr lang="en-US" dirty="0"/>
              <a:t>]</a:t>
            </a:r>
            <a:r>
              <a:rPr lang="en-US" dirty="0" smtClean="0"/>
              <a:t>/1.1 (includes 10% margin for blow-up)</a:t>
            </a:r>
          </a:p>
          <a:p>
            <a:r>
              <a:rPr lang="en-US" dirty="0" smtClean="0"/>
              <a:t>About 3 </a:t>
            </a:r>
            <a:r>
              <a:rPr lang="en-US" dirty="0" err="1" smtClean="0"/>
              <a:t>eVs</a:t>
            </a:r>
            <a:r>
              <a:rPr lang="en-US" dirty="0" smtClean="0"/>
              <a:t> (h=7) and 2 </a:t>
            </a:r>
            <a:r>
              <a:rPr lang="en-US" dirty="0" err="1" smtClean="0"/>
              <a:t>eVs</a:t>
            </a:r>
            <a:r>
              <a:rPr lang="en-US" dirty="0" smtClean="0"/>
              <a:t> (h=9) for RF manipulations at </a:t>
            </a:r>
            <a:r>
              <a:rPr lang="en-US" dirty="0" err="1" smtClean="0"/>
              <a:t>E</a:t>
            </a:r>
            <a:r>
              <a:rPr lang="en-US" baseline="-25000" dirty="0" err="1" smtClean="0"/>
              <a:t>kin</a:t>
            </a:r>
            <a:r>
              <a:rPr lang="en-US" dirty="0" smtClean="0"/>
              <a:t>=2.5 </a:t>
            </a:r>
            <a:r>
              <a:rPr lang="en-US" dirty="0" err="1" smtClean="0"/>
              <a:t>GeV</a:t>
            </a:r>
            <a:endParaRPr lang="en-US" dirty="0" smtClean="0"/>
          </a:p>
          <a:p>
            <a:r>
              <a:rPr lang="en-US" dirty="0" smtClean="0"/>
              <a:t>[FB Split Factor x 1 </a:t>
            </a:r>
            <a:r>
              <a:rPr lang="en-US" dirty="0" err="1" smtClean="0"/>
              <a:t>eVs</a:t>
            </a:r>
            <a:r>
              <a:rPr lang="en-US" dirty="0" smtClean="0"/>
              <a:t>] for transition crossing </a:t>
            </a:r>
            <a:r>
              <a:rPr lang="en-US" dirty="0"/>
              <a:t>in h=21 </a:t>
            </a:r>
            <a:endParaRPr lang="en-US" dirty="0" smtClean="0"/>
          </a:p>
          <a:p>
            <a:r>
              <a:rPr lang="en-US" dirty="0" smtClean="0"/>
              <a:t>Matched value in the PSB (h1+2) to obtain the above bunch lengths</a:t>
            </a:r>
          </a:p>
          <a:p>
            <a:pPr lvl="2"/>
            <a:endParaRPr lang="en-US" dirty="0" smtClean="0"/>
          </a:p>
        </p:txBody>
      </p:sp>
      <p:graphicFrame>
        <p:nvGraphicFramePr>
          <p:cNvPr id="6" name="Table 5"/>
          <p:cNvGraphicFramePr>
            <a:graphicFrameLocks noGrp="1"/>
          </p:cNvGraphicFramePr>
          <p:nvPr>
            <p:extLst>
              <p:ext uri="{D42A27DB-BD31-4B8C-83A1-F6EECF244321}">
                <p14:modId xmlns:p14="http://schemas.microsoft.com/office/powerpoint/2010/main" val="2651722964"/>
              </p:ext>
            </p:extLst>
          </p:nvPr>
        </p:nvGraphicFramePr>
        <p:xfrm>
          <a:off x="4576802" y="5563733"/>
          <a:ext cx="3764853" cy="1112520"/>
        </p:xfrm>
        <a:graphic>
          <a:graphicData uri="http://schemas.openxmlformats.org/drawingml/2006/table">
            <a:tbl>
              <a:tblPr firstRow="1" bandRow="1">
                <a:tableStyleId>{5C22544A-7EE6-4342-B048-85BDC9FD1C3A}</a:tableStyleId>
              </a:tblPr>
              <a:tblGrid>
                <a:gridCol w="1290398"/>
                <a:gridCol w="1313011"/>
                <a:gridCol w="1161444"/>
              </a:tblGrid>
              <a:tr h="370840">
                <a:tc>
                  <a:txBody>
                    <a:bodyPr/>
                    <a:lstStyle/>
                    <a:p>
                      <a:r>
                        <a:rPr lang="en-US" dirty="0" smtClean="0"/>
                        <a:t>RF </a:t>
                      </a:r>
                      <a:r>
                        <a:rPr lang="en-US" dirty="0" err="1" smtClean="0"/>
                        <a:t>Manip</a:t>
                      </a:r>
                      <a:r>
                        <a:rPr lang="en-US" dirty="0" smtClean="0"/>
                        <a:t>.</a:t>
                      </a:r>
                      <a:endParaRPr lang="en-GB" dirty="0"/>
                    </a:p>
                  </a:txBody>
                  <a:tcPr/>
                </a:tc>
                <a:tc>
                  <a:txBody>
                    <a:bodyPr/>
                    <a:lstStyle/>
                    <a:p>
                      <a:r>
                        <a:rPr lang="en-US" dirty="0" smtClean="0"/>
                        <a:t>@1.4 </a:t>
                      </a:r>
                      <a:r>
                        <a:rPr lang="en-US" dirty="0" err="1" smtClean="0"/>
                        <a:t>GeV</a:t>
                      </a:r>
                      <a:endParaRPr lang="en-GB" dirty="0"/>
                    </a:p>
                  </a:txBody>
                  <a:tcPr/>
                </a:tc>
                <a:tc>
                  <a:txBody>
                    <a:bodyPr/>
                    <a:lstStyle/>
                    <a:p>
                      <a:r>
                        <a:rPr lang="en-US" dirty="0" smtClean="0"/>
                        <a:t>@2.5</a:t>
                      </a:r>
                      <a:r>
                        <a:rPr lang="en-US" baseline="0" dirty="0" smtClean="0"/>
                        <a:t> </a:t>
                      </a:r>
                      <a:r>
                        <a:rPr lang="en-US" baseline="0" dirty="0" err="1" smtClean="0"/>
                        <a:t>GeV</a:t>
                      </a:r>
                      <a:endParaRPr lang="en-GB" dirty="0"/>
                    </a:p>
                  </a:txBody>
                  <a:tcPr/>
                </a:tc>
              </a:tr>
              <a:tr h="370840">
                <a:tc>
                  <a:txBody>
                    <a:bodyPr/>
                    <a:lstStyle/>
                    <a:p>
                      <a:r>
                        <a:rPr lang="en-US" dirty="0" smtClean="0"/>
                        <a:t>Standard</a:t>
                      </a:r>
                      <a:endParaRPr lang="en-GB" dirty="0"/>
                    </a:p>
                  </a:txBody>
                  <a:tcPr/>
                </a:tc>
                <a:tc>
                  <a:txBody>
                    <a:bodyPr/>
                    <a:lstStyle/>
                    <a:p>
                      <a:r>
                        <a:rPr lang="en-US" dirty="0" smtClean="0"/>
                        <a:t>1.2 </a:t>
                      </a:r>
                      <a:r>
                        <a:rPr lang="en-US" dirty="0" err="1" smtClean="0"/>
                        <a:t>eVs</a:t>
                      </a:r>
                      <a:endParaRPr lang="en-GB" dirty="0"/>
                    </a:p>
                  </a:txBody>
                  <a:tcPr/>
                </a:tc>
                <a:tc>
                  <a:txBody>
                    <a:bodyPr/>
                    <a:lstStyle/>
                    <a:p>
                      <a:r>
                        <a:rPr lang="en-US" dirty="0" smtClean="0"/>
                        <a:t>2.8 </a:t>
                      </a:r>
                      <a:r>
                        <a:rPr lang="en-US" dirty="0" err="1" smtClean="0"/>
                        <a:t>eVs</a:t>
                      </a:r>
                      <a:endParaRPr lang="en-GB" dirty="0"/>
                    </a:p>
                  </a:txBody>
                  <a:tcPr/>
                </a:tc>
              </a:tr>
              <a:tr h="370840">
                <a:tc>
                  <a:txBody>
                    <a:bodyPr/>
                    <a:lstStyle/>
                    <a:p>
                      <a:r>
                        <a:rPr lang="en-US" dirty="0" smtClean="0"/>
                        <a:t>BCMS</a:t>
                      </a:r>
                      <a:endParaRPr lang="en-GB" dirty="0"/>
                    </a:p>
                  </a:txBody>
                  <a:tcPr/>
                </a:tc>
                <a:tc>
                  <a:txBody>
                    <a:bodyPr/>
                    <a:lstStyle/>
                    <a:p>
                      <a:r>
                        <a:rPr lang="en-US" dirty="0" smtClean="0"/>
                        <a:t>0.9 </a:t>
                      </a:r>
                      <a:r>
                        <a:rPr lang="en-US" dirty="0" err="1" smtClean="0"/>
                        <a:t>eVs</a:t>
                      </a:r>
                      <a:endParaRPr lang="en-GB" dirty="0"/>
                    </a:p>
                  </a:txBody>
                  <a:tcPr/>
                </a:tc>
                <a:tc>
                  <a:txBody>
                    <a:bodyPr/>
                    <a:lstStyle/>
                    <a:p>
                      <a:r>
                        <a:rPr lang="en-US" dirty="0" smtClean="0"/>
                        <a:t>1.5 </a:t>
                      </a:r>
                      <a:r>
                        <a:rPr lang="en-US" dirty="0" err="1" smtClean="0"/>
                        <a:t>eVs</a:t>
                      </a:r>
                      <a:endParaRPr lang="en-GB" dirty="0"/>
                    </a:p>
                  </a:txBody>
                  <a:tcPr/>
                </a:tc>
              </a:tr>
            </a:tbl>
          </a:graphicData>
        </a:graphic>
      </p:graphicFrame>
    </p:spTree>
    <p:extLst>
      <p:ext uri="{BB962C8B-B14F-4D97-AF65-F5344CB8AC3E}">
        <p14:creationId xmlns:p14="http://schemas.microsoft.com/office/powerpoint/2010/main" val="6418030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Potential improvement </a:t>
            </a:r>
            <a:br>
              <a:rPr lang="en-US" sz="3500" dirty="0" smtClean="0"/>
            </a:br>
            <a:r>
              <a:rPr lang="en-US" sz="3500" dirty="0" smtClean="0"/>
              <a:t>(standard scheme)</a:t>
            </a:r>
            <a:endParaRPr lang="en-US" sz="3500" dirty="0"/>
          </a:p>
        </p:txBody>
      </p:sp>
      <p:grpSp>
        <p:nvGrpSpPr>
          <p:cNvPr id="20" name="Group 19"/>
          <p:cNvGrpSpPr/>
          <p:nvPr/>
        </p:nvGrpSpPr>
        <p:grpSpPr>
          <a:xfrm>
            <a:off x="73204" y="1125519"/>
            <a:ext cx="5742589" cy="5574038"/>
            <a:chOff x="73204" y="1125519"/>
            <a:chExt cx="5742589" cy="5574038"/>
          </a:xfrm>
        </p:grpSpPr>
        <p:pic>
          <p:nvPicPr>
            <p:cNvPr id="7" name="Picture 6" descr="Post-LS1_Standard_1.4GeV_25ns_noUSs_oldLongitudinalPSparameters.eps"/>
            <p:cNvPicPr>
              <a:picLocks noChangeAspect="1"/>
            </p:cNvPicPr>
            <p:nvPr/>
          </p:nvPicPr>
          <p:blipFill rotWithShape="1">
            <a:blip r:embed="rId2">
              <a:extLst>
                <a:ext uri="{28A0092B-C50C-407E-A947-70E740481C1C}">
                  <a14:useLocalDpi xmlns:a14="http://schemas.microsoft.com/office/drawing/2010/main" val="0"/>
                </a:ext>
              </a:extLst>
            </a:blip>
            <a:srcRect t="5453"/>
            <a:stretch/>
          </p:blipFill>
          <p:spPr>
            <a:xfrm>
              <a:off x="73204" y="1525629"/>
              <a:ext cx="5742589" cy="5173928"/>
            </a:xfrm>
            <a:prstGeom prst="rect">
              <a:avLst/>
            </a:prstGeom>
          </p:spPr>
        </p:pic>
        <p:sp>
          <p:nvSpPr>
            <p:cNvPr id="12" name="TextBox 11"/>
            <p:cNvSpPr txBox="1"/>
            <p:nvPr/>
          </p:nvSpPr>
          <p:spPr>
            <a:xfrm>
              <a:off x="185368" y="1125519"/>
              <a:ext cx="3348050" cy="400110"/>
            </a:xfrm>
            <a:prstGeom prst="rect">
              <a:avLst/>
            </a:prstGeom>
            <a:noFill/>
          </p:spPr>
          <p:txBody>
            <a:bodyPr wrap="square" rtlCol="0">
              <a:spAutoFit/>
            </a:bodyPr>
            <a:lstStyle/>
            <a:p>
              <a:r>
                <a:rPr lang="en-US" sz="2000" b="1" dirty="0" smtClean="0"/>
                <a:t>Present situation</a:t>
              </a:r>
              <a:endParaRPr lang="en-US" sz="2000" b="1" dirty="0"/>
            </a:p>
          </p:txBody>
        </p:sp>
        <p:sp>
          <p:nvSpPr>
            <p:cNvPr id="17" name="Multiply 16"/>
            <p:cNvSpPr/>
            <p:nvPr/>
          </p:nvSpPr>
          <p:spPr>
            <a:xfrm>
              <a:off x="2425321" y="2041887"/>
              <a:ext cx="295840" cy="367973"/>
            </a:xfrm>
            <a:prstGeom prst="mathMultiply">
              <a:avLst>
                <a:gd name="adj1" fmla="val 21719"/>
              </a:avLst>
            </a:prstGeom>
            <a:solidFill>
              <a:schemeClr val="accent6">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341610" y="1622991"/>
              <a:ext cx="1278532" cy="553998"/>
            </a:xfrm>
            <a:prstGeom prst="rect">
              <a:avLst/>
            </a:prstGeom>
            <a:noFill/>
          </p:spPr>
          <p:txBody>
            <a:bodyPr wrap="square" rtlCol="0">
              <a:spAutoFit/>
            </a:bodyPr>
            <a:lstStyle/>
            <a:p>
              <a:r>
                <a:rPr lang="en-US" sz="1500" b="1" dirty="0" smtClean="0">
                  <a:solidFill>
                    <a:schemeClr val="accent6">
                      <a:lumMod val="75000"/>
                    </a:schemeClr>
                  </a:solidFill>
                </a:rPr>
                <a:t>Achieved performance</a:t>
              </a:r>
              <a:endParaRPr lang="en-US" sz="1500" b="1" dirty="0">
                <a:solidFill>
                  <a:schemeClr val="accent6">
                    <a:lumMod val="75000"/>
                  </a:schemeClr>
                </a:solidFill>
              </a:endParaRPr>
            </a:p>
          </p:txBody>
        </p:sp>
      </p:grpSp>
      <p:grpSp>
        <p:nvGrpSpPr>
          <p:cNvPr id="22" name="Group 21"/>
          <p:cNvGrpSpPr/>
          <p:nvPr/>
        </p:nvGrpSpPr>
        <p:grpSpPr>
          <a:xfrm>
            <a:off x="3550075" y="1125519"/>
            <a:ext cx="5593926" cy="5682178"/>
            <a:chOff x="3550075" y="1125519"/>
            <a:chExt cx="5593926" cy="5682178"/>
          </a:xfrm>
        </p:grpSpPr>
        <p:sp>
          <p:nvSpPr>
            <p:cNvPr id="19" name="TextBox 18"/>
            <p:cNvSpPr txBox="1"/>
            <p:nvPr/>
          </p:nvSpPr>
          <p:spPr>
            <a:xfrm>
              <a:off x="3939234" y="1125519"/>
              <a:ext cx="4315439" cy="400110"/>
            </a:xfrm>
            <a:prstGeom prst="rect">
              <a:avLst/>
            </a:prstGeom>
            <a:noFill/>
          </p:spPr>
          <p:txBody>
            <a:bodyPr wrap="square" rtlCol="0">
              <a:spAutoFit/>
            </a:bodyPr>
            <a:lstStyle/>
            <a:p>
              <a:r>
                <a:rPr lang="en-US" sz="2000" b="1" dirty="0" smtClean="0"/>
                <a:t>With new longitudinal parameters</a:t>
              </a:r>
              <a:endParaRPr lang="en-US" sz="2000" b="1" dirty="0"/>
            </a:p>
          </p:txBody>
        </p:sp>
        <p:pic>
          <p:nvPicPr>
            <p:cNvPr id="21" name="Picture 20" descr="Post-LS1_Standard_1.4GeV_25ns_noUSs.eps"/>
            <p:cNvPicPr>
              <a:picLocks noChangeAspect="1"/>
            </p:cNvPicPr>
            <p:nvPr/>
          </p:nvPicPr>
          <p:blipFill rotWithShape="1">
            <a:blip r:embed="rId3">
              <a:extLst>
                <a:ext uri="{28A0092B-C50C-407E-A947-70E740481C1C}">
                  <a14:useLocalDpi xmlns:a14="http://schemas.microsoft.com/office/drawing/2010/main" val="0"/>
                </a:ext>
              </a:extLst>
            </a:blip>
            <a:srcRect t="4997" r="4994"/>
            <a:stretch/>
          </p:blipFill>
          <p:spPr>
            <a:xfrm>
              <a:off x="3550075" y="1477162"/>
              <a:ext cx="5593926" cy="5330535"/>
            </a:xfrm>
            <a:prstGeom prst="rect">
              <a:avLst/>
            </a:prstGeom>
          </p:spPr>
        </p:pic>
      </p:grpSp>
      <p:sp>
        <p:nvSpPr>
          <p:cNvPr id="23" name="Donut 22"/>
          <p:cNvSpPr>
            <a:spLocks noChangeAspect="1"/>
          </p:cNvSpPr>
          <p:nvPr/>
        </p:nvSpPr>
        <p:spPr>
          <a:xfrm>
            <a:off x="6147710" y="2292429"/>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61544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Potential improvement </a:t>
            </a:r>
            <a:br>
              <a:rPr lang="en-US" sz="3500" dirty="0" smtClean="0"/>
            </a:br>
            <a:r>
              <a:rPr lang="en-US" sz="3500" dirty="0" smtClean="0"/>
              <a:t>(BCMS)</a:t>
            </a:r>
            <a:endParaRPr lang="en-US" sz="3500" dirty="0"/>
          </a:p>
        </p:txBody>
      </p:sp>
      <p:grpSp>
        <p:nvGrpSpPr>
          <p:cNvPr id="5" name="Group 4"/>
          <p:cNvGrpSpPr/>
          <p:nvPr/>
        </p:nvGrpSpPr>
        <p:grpSpPr>
          <a:xfrm>
            <a:off x="-24972" y="1125519"/>
            <a:ext cx="5492265" cy="5682178"/>
            <a:chOff x="-24972" y="1125519"/>
            <a:chExt cx="5492265" cy="5682178"/>
          </a:xfrm>
        </p:grpSpPr>
        <p:pic>
          <p:nvPicPr>
            <p:cNvPr id="3" name="Picture 2" descr="Post-LS1_BCMS_1.4GeV_25ns_noUSs_oldLongitudinalPSparameters.eps"/>
            <p:cNvPicPr>
              <a:picLocks noChangeAspect="1"/>
            </p:cNvPicPr>
            <p:nvPr/>
          </p:nvPicPr>
          <p:blipFill rotWithShape="1">
            <a:blip r:embed="rId2">
              <a:extLst>
                <a:ext uri="{28A0092B-C50C-407E-A947-70E740481C1C}">
                  <a14:useLocalDpi xmlns:a14="http://schemas.microsoft.com/office/drawing/2010/main" val="0"/>
                </a:ext>
              </a:extLst>
            </a:blip>
            <a:srcRect t="5479" r="6421"/>
            <a:stretch/>
          </p:blipFill>
          <p:spPr>
            <a:xfrm>
              <a:off x="-24972" y="1521214"/>
              <a:ext cx="5492265" cy="5286483"/>
            </a:xfrm>
            <a:prstGeom prst="rect">
              <a:avLst/>
            </a:prstGeom>
          </p:spPr>
        </p:pic>
        <p:sp>
          <p:nvSpPr>
            <p:cNvPr id="12" name="TextBox 11"/>
            <p:cNvSpPr txBox="1"/>
            <p:nvPr/>
          </p:nvSpPr>
          <p:spPr>
            <a:xfrm>
              <a:off x="185368" y="1125519"/>
              <a:ext cx="3348050" cy="400110"/>
            </a:xfrm>
            <a:prstGeom prst="rect">
              <a:avLst/>
            </a:prstGeom>
            <a:noFill/>
          </p:spPr>
          <p:txBody>
            <a:bodyPr wrap="square" rtlCol="0">
              <a:spAutoFit/>
            </a:bodyPr>
            <a:lstStyle/>
            <a:p>
              <a:r>
                <a:rPr lang="en-US" sz="2000" b="1" dirty="0" smtClean="0"/>
                <a:t>Present situation</a:t>
              </a:r>
              <a:endParaRPr lang="en-US" sz="2000" b="1" dirty="0"/>
            </a:p>
          </p:txBody>
        </p:sp>
        <p:sp>
          <p:nvSpPr>
            <p:cNvPr id="17" name="Multiply 16"/>
            <p:cNvSpPr/>
            <p:nvPr/>
          </p:nvSpPr>
          <p:spPr>
            <a:xfrm>
              <a:off x="2335125" y="3816815"/>
              <a:ext cx="295840" cy="367973"/>
            </a:xfrm>
            <a:prstGeom prst="mathMultiply">
              <a:avLst>
                <a:gd name="adj1" fmla="val 21719"/>
              </a:avLst>
            </a:prstGeom>
            <a:solidFill>
              <a:schemeClr val="accent6">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969459" y="3709737"/>
              <a:ext cx="1278532" cy="553998"/>
            </a:xfrm>
            <a:prstGeom prst="rect">
              <a:avLst/>
            </a:prstGeom>
            <a:noFill/>
          </p:spPr>
          <p:txBody>
            <a:bodyPr wrap="square" rtlCol="0">
              <a:spAutoFit/>
            </a:bodyPr>
            <a:lstStyle/>
            <a:p>
              <a:r>
                <a:rPr lang="en-US" sz="1500" b="1" dirty="0" smtClean="0">
                  <a:solidFill>
                    <a:schemeClr val="accent6">
                      <a:lumMod val="75000"/>
                    </a:schemeClr>
                  </a:solidFill>
                </a:rPr>
                <a:t>Achieved performance</a:t>
              </a:r>
              <a:endParaRPr lang="en-US" sz="1500" b="1" dirty="0">
                <a:solidFill>
                  <a:schemeClr val="accent6">
                    <a:lumMod val="75000"/>
                  </a:schemeClr>
                </a:solidFill>
              </a:endParaRPr>
            </a:p>
          </p:txBody>
        </p:sp>
      </p:grpSp>
      <p:grpSp>
        <p:nvGrpSpPr>
          <p:cNvPr id="6" name="Group 5"/>
          <p:cNvGrpSpPr/>
          <p:nvPr/>
        </p:nvGrpSpPr>
        <p:grpSpPr>
          <a:xfrm>
            <a:off x="3635897" y="1125519"/>
            <a:ext cx="5508104" cy="5732683"/>
            <a:chOff x="3635897" y="1125519"/>
            <a:chExt cx="5508104" cy="5732683"/>
          </a:xfrm>
        </p:grpSpPr>
        <p:sp>
          <p:nvSpPr>
            <p:cNvPr id="19" name="TextBox 18"/>
            <p:cNvSpPr txBox="1"/>
            <p:nvPr/>
          </p:nvSpPr>
          <p:spPr>
            <a:xfrm>
              <a:off x="3939234" y="1125519"/>
              <a:ext cx="4315439" cy="400110"/>
            </a:xfrm>
            <a:prstGeom prst="rect">
              <a:avLst/>
            </a:prstGeom>
            <a:noFill/>
          </p:spPr>
          <p:txBody>
            <a:bodyPr wrap="square" rtlCol="0">
              <a:spAutoFit/>
            </a:bodyPr>
            <a:lstStyle/>
            <a:p>
              <a:r>
                <a:rPr lang="en-US" sz="2000" b="1" dirty="0" smtClean="0"/>
                <a:t>With new longitudinal parameters</a:t>
              </a:r>
              <a:endParaRPr lang="en-US" sz="2000" b="1" dirty="0"/>
            </a:p>
          </p:txBody>
        </p:sp>
        <p:pic>
          <p:nvPicPr>
            <p:cNvPr id="4" name="Picture 3" descr="Post-LS1_BCMS_1.4GeV_25ns_noUSs.eps"/>
            <p:cNvPicPr>
              <a:picLocks noChangeAspect="1"/>
            </p:cNvPicPr>
            <p:nvPr/>
          </p:nvPicPr>
          <p:blipFill rotWithShape="1">
            <a:blip r:embed="rId3">
              <a:extLst>
                <a:ext uri="{28A0092B-C50C-407E-A947-70E740481C1C}">
                  <a14:useLocalDpi xmlns:a14="http://schemas.microsoft.com/office/drawing/2010/main" val="0"/>
                </a:ext>
              </a:extLst>
            </a:blip>
            <a:srcRect t="4789" r="7135"/>
            <a:stretch/>
          </p:blipFill>
          <p:spPr>
            <a:xfrm>
              <a:off x="3635897" y="1476725"/>
              <a:ext cx="5508104" cy="5381477"/>
            </a:xfrm>
            <a:prstGeom prst="rect">
              <a:avLst/>
            </a:prstGeom>
          </p:spPr>
        </p:pic>
      </p:grpSp>
      <p:sp>
        <p:nvSpPr>
          <p:cNvPr id="15" name="Donut 14"/>
          <p:cNvSpPr>
            <a:spLocks noChangeAspect="1"/>
          </p:cNvSpPr>
          <p:nvPr/>
        </p:nvSpPr>
        <p:spPr>
          <a:xfrm>
            <a:off x="6266798" y="4055218"/>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0245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Pure batch compression (BC) scheme</a:t>
            </a:r>
            <a:endParaRPr lang="en-US" sz="3500" dirty="0"/>
          </a:p>
        </p:txBody>
      </p:sp>
      <p:sp>
        <p:nvSpPr>
          <p:cNvPr id="6" name="Text Placeholder 2"/>
          <p:cNvSpPr>
            <a:spLocks noGrp="1"/>
          </p:cNvSpPr>
          <p:nvPr>
            <p:ph type="body" sz="quarter" idx="10"/>
          </p:nvPr>
        </p:nvSpPr>
        <p:spPr>
          <a:xfrm>
            <a:off x="203200" y="1110759"/>
            <a:ext cx="8763034" cy="1241384"/>
          </a:xfrm>
        </p:spPr>
        <p:txBody>
          <a:bodyPr>
            <a:normAutofit fontScale="55000" lnSpcReduction="20000"/>
          </a:bodyPr>
          <a:lstStyle/>
          <a:p>
            <a:pPr marL="0" indent="0">
              <a:buNone/>
            </a:pPr>
            <a:r>
              <a:rPr lang="en-US" b="1" dirty="0" smtClean="0"/>
              <a:t>Alternative production scheme </a:t>
            </a:r>
            <a:r>
              <a:rPr lang="en-US" dirty="0" smtClean="0"/>
              <a:t>for 25 ns beams </a:t>
            </a:r>
          </a:p>
          <a:p>
            <a:pPr marL="450000">
              <a:buFont typeface="Lucida Grande"/>
              <a:buChar char="→"/>
            </a:pPr>
            <a:r>
              <a:rPr lang="en-US" dirty="0" smtClean="0"/>
              <a:t>Pure batch compression at 2.5 </a:t>
            </a:r>
            <a:r>
              <a:rPr lang="en-US" dirty="0" err="1" smtClean="0"/>
              <a:t>GeV</a:t>
            </a:r>
            <a:r>
              <a:rPr lang="en-US" dirty="0" smtClean="0"/>
              <a:t> (from h=9 to h=21)</a:t>
            </a:r>
            <a:endParaRPr lang="en-US" dirty="0" smtClean="0">
              <a:sym typeface="Wingdings"/>
            </a:endParaRPr>
          </a:p>
          <a:p>
            <a:pPr marL="450000">
              <a:buFont typeface="Lucida Grande"/>
              <a:buChar char="→"/>
            </a:pPr>
            <a:r>
              <a:rPr lang="en-US" dirty="0" smtClean="0"/>
              <a:t>Twice double splitting at FT</a:t>
            </a:r>
          </a:p>
          <a:p>
            <a:pPr marL="450000">
              <a:buFont typeface="Lucida Grande"/>
              <a:buChar char="→"/>
            </a:pPr>
            <a:r>
              <a:rPr lang="en-US" dirty="0" smtClean="0"/>
              <a:t>Trains of 32 bunches to the SPS</a:t>
            </a:r>
          </a:p>
          <a:p>
            <a:pPr lvl="2"/>
            <a:endParaRPr lang="en-US" dirty="0" smtClean="0"/>
          </a:p>
        </p:txBody>
      </p:sp>
      <p:grpSp>
        <p:nvGrpSpPr>
          <p:cNvPr id="8" name="Group 7"/>
          <p:cNvGrpSpPr/>
          <p:nvPr/>
        </p:nvGrpSpPr>
        <p:grpSpPr>
          <a:xfrm>
            <a:off x="4828998" y="2250049"/>
            <a:ext cx="3744733" cy="3708000"/>
            <a:chOff x="4067888" y="-1863923"/>
            <a:chExt cx="3744733" cy="3708000"/>
          </a:xfrm>
        </p:grpSpPr>
        <p:pic>
          <p:nvPicPr>
            <p:cNvPr id="9" name="Picture 2" descr="C:\Heiko\MathematicaFilesCERN\LongitudinalTracking\LHCBatchCompression9BunchesRoland\HancockBatchCompressionSchemeSimulation2.png"/>
            <p:cNvPicPr>
              <a:picLocks noChangeAspect="1" noChangeArrowheads="1"/>
            </p:cNvPicPr>
            <p:nvPr/>
          </p:nvPicPr>
          <p:blipFill>
            <a:blip r:embed="rId2" cstate="print"/>
            <a:srcRect/>
            <a:stretch>
              <a:fillRect/>
            </a:stretch>
          </p:blipFill>
          <p:spPr bwMode="auto">
            <a:xfrm>
              <a:off x="4067888" y="-1835123"/>
              <a:ext cx="3744733" cy="3679200"/>
            </a:xfrm>
            <a:prstGeom prst="rect">
              <a:avLst/>
            </a:prstGeom>
            <a:noFill/>
          </p:spPr>
        </p:pic>
        <p:grpSp>
          <p:nvGrpSpPr>
            <p:cNvPr id="10" name="Group 9"/>
            <p:cNvGrpSpPr/>
            <p:nvPr/>
          </p:nvGrpSpPr>
          <p:grpSpPr>
            <a:xfrm>
              <a:off x="4499888" y="-1863923"/>
              <a:ext cx="3311777" cy="3285332"/>
              <a:chOff x="9001328" y="-1753080"/>
              <a:chExt cx="3311777" cy="3285332"/>
            </a:xfrm>
          </p:grpSpPr>
          <p:sp>
            <p:nvSpPr>
              <p:cNvPr id="11" name="Text Box 15"/>
              <p:cNvSpPr txBox="1">
                <a:spLocks noChangeArrowheads="1"/>
              </p:cNvSpPr>
              <p:nvPr/>
            </p:nvSpPr>
            <p:spPr bwMode="auto">
              <a:xfrm>
                <a:off x="9001328" y="-1753080"/>
                <a:ext cx="1376448" cy="646331"/>
              </a:xfrm>
              <a:prstGeom prst="rect">
                <a:avLst/>
              </a:prstGeom>
              <a:noFill/>
              <a:ln w="9525">
                <a:noFill/>
                <a:miter lim="800000"/>
                <a:headEnd/>
                <a:tailEnd/>
              </a:ln>
            </p:spPr>
            <p:txBody>
              <a:bodyPr wrap="square">
                <a:spAutoFit/>
              </a:bodyPr>
              <a:lstStyle/>
              <a:p>
                <a:r>
                  <a:rPr lang="de-DE" sz="1800" b="1" dirty="0">
                    <a:solidFill>
                      <a:srgbClr val="4F81BD"/>
                    </a:solidFill>
                    <a:latin typeface="Constantia" pitchFamily="18" charset="0"/>
                  </a:rPr>
                  <a:t>Pure </a:t>
                </a:r>
                <a:endParaRPr lang="de-DE" sz="1800" b="1" dirty="0" smtClean="0">
                  <a:solidFill>
                    <a:srgbClr val="4F81BD"/>
                  </a:solidFill>
                  <a:latin typeface="Constantia" pitchFamily="18" charset="0"/>
                </a:endParaRPr>
              </a:p>
              <a:p>
                <a:pPr defTabSz="266700"/>
                <a:r>
                  <a:rPr lang="de-DE" b="1" i="1" dirty="0" smtClean="0">
                    <a:solidFill>
                      <a:srgbClr val="4F81BD"/>
                    </a:solidFill>
                    <a:latin typeface="Constantia" pitchFamily="18" charset="0"/>
                  </a:rPr>
                  <a:t>	</a:t>
                </a:r>
                <a:r>
                  <a:rPr lang="de-DE" sz="1800" b="1" i="1" dirty="0" smtClean="0">
                    <a:solidFill>
                      <a:srgbClr val="4F81BD"/>
                    </a:solidFill>
                    <a:latin typeface="Constantia" pitchFamily="18" charset="0"/>
                  </a:rPr>
                  <a:t>h</a:t>
                </a:r>
                <a:r>
                  <a:rPr lang="de-DE" sz="1800" b="1" dirty="0" smtClean="0">
                    <a:solidFill>
                      <a:srgbClr val="4F81BD"/>
                    </a:solidFill>
                    <a:latin typeface="Constantia" pitchFamily="18" charset="0"/>
                  </a:rPr>
                  <a:t> </a:t>
                </a:r>
                <a:r>
                  <a:rPr lang="de-DE" sz="1800" b="1" dirty="0">
                    <a:solidFill>
                      <a:srgbClr val="4F81BD"/>
                    </a:solidFill>
                    <a:latin typeface="Constantia" pitchFamily="18" charset="0"/>
                  </a:rPr>
                  <a:t>= 21</a:t>
                </a:r>
              </a:p>
            </p:txBody>
          </p:sp>
          <p:sp>
            <p:nvSpPr>
              <p:cNvPr id="12" name="Text Box 15"/>
              <p:cNvSpPr txBox="1">
                <a:spLocks noChangeArrowheads="1"/>
              </p:cNvSpPr>
              <p:nvPr/>
            </p:nvSpPr>
            <p:spPr bwMode="auto">
              <a:xfrm>
                <a:off x="9001328" y="1162920"/>
                <a:ext cx="1376448" cy="369332"/>
              </a:xfrm>
              <a:prstGeom prst="rect">
                <a:avLst/>
              </a:prstGeom>
              <a:noFill/>
              <a:ln w="9525">
                <a:noFill/>
                <a:miter lim="800000"/>
                <a:headEnd/>
                <a:tailEnd/>
              </a:ln>
            </p:spPr>
            <p:txBody>
              <a:bodyPr wrap="square">
                <a:spAutoFit/>
              </a:bodyPr>
              <a:lstStyle/>
              <a:p>
                <a:r>
                  <a:rPr lang="de-DE" sz="1800" b="1" dirty="0">
                    <a:solidFill>
                      <a:srgbClr val="4F81BD"/>
                    </a:solidFill>
                    <a:latin typeface="Constantia" pitchFamily="18" charset="0"/>
                  </a:rPr>
                  <a:t>Pure </a:t>
                </a:r>
                <a:r>
                  <a:rPr lang="de-DE" sz="1800" b="1" i="1" dirty="0" smtClean="0">
                    <a:solidFill>
                      <a:srgbClr val="4F81BD"/>
                    </a:solidFill>
                    <a:latin typeface="Constantia" pitchFamily="18" charset="0"/>
                  </a:rPr>
                  <a:t>h</a:t>
                </a:r>
                <a:r>
                  <a:rPr lang="de-DE" sz="1800" b="1" dirty="0" smtClean="0">
                    <a:solidFill>
                      <a:srgbClr val="4F81BD"/>
                    </a:solidFill>
                    <a:latin typeface="Constantia" pitchFamily="18" charset="0"/>
                  </a:rPr>
                  <a:t> </a:t>
                </a:r>
                <a:r>
                  <a:rPr lang="de-DE" sz="1800" b="1" dirty="0">
                    <a:solidFill>
                      <a:srgbClr val="4F81BD"/>
                    </a:solidFill>
                    <a:latin typeface="Constantia" pitchFamily="18" charset="0"/>
                  </a:rPr>
                  <a:t>= </a:t>
                </a:r>
                <a:r>
                  <a:rPr lang="de-DE" b="1" dirty="0" smtClean="0">
                    <a:solidFill>
                      <a:srgbClr val="4F81BD"/>
                    </a:solidFill>
                    <a:latin typeface="Constantia" pitchFamily="18" charset="0"/>
                  </a:rPr>
                  <a:t>9</a:t>
                </a:r>
                <a:endParaRPr lang="de-DE" sz="1800" b="1" dirty="0">
                  <a:solidFill>
                    <a:srgbClr val="4F81BD"/>
                  </a:solidFill>
                  <a:latin typeface="Constantia" pitchFamily="18" charset="0"/>
                </a:endParaRPr>
              </a:p>
            </p:txBody>
          </p:sp>
          <p:sp>
            <p:nvSpPr>
              <p:cNvPr id="13" name="Text Box 9"/>
              <p:cNvSpPr txBox="1">
                <a:spLocks noChangeArrowheads="1"/>
              </p:cNvSpPr>
              <p:nvPr/>
            </p:nvSpPr>
            <p:spPr bwMode="auto">
              <a:xfrm rot="16200000">
                <a:off x="11496128" y="-1241880"/>
                <a:ext cx="1295400" cy="338554"/>
              </a:xfrm>
              <a:prstGeom prst="rect">
                <a:avLst/>
              </a:prstGeom>
              <a:noFill/>
              <a:ln w="9525">
                <a:noFill/>
                <a:miter lim="800000"/>
                <a:headEnd/>
                <a:tailEnd/>
              </a:ln>
            </p:spPr>
            <p:txBody>
              <a:bodyPr>
                <a:spAutoFit/>
              </a:bodyPr>
              <a:lstStyle/>
              <a:p>
                <a:pPr algn="r"/>
                <a:r>
                  <a:rPr lang="en-US" sz="1600" b="1" dirty="0" smtClean="0">
                    <a:latin typeface="Constantia" pitchFamily="18" charset="0"/>
                  </a:rPr>
                  <a:t>2.5 </a:t>
                </a:r>
                <a:r>
                  <a:rPr lang="en-US" sz="1600" b="1" dirty="0" err="1">
                    <a:latin typeface="Constantia" pitchFamily="18" charset="0"/>
                  </a:rPr>
                  <a:t>GeV</a:t>
                </a:r>
                <a:endParaRPr lang="en-US" sz="1600" b="1" dirty="0">
                  <a:latin typeface="Constantia" pitchFamily="18" charset="0"/>
                </a:endParaRPr>
              </a:p>
            </p:txBody>
          </p:sp>
        </p:grpSp>
      </p:grpSp>
    </p:spTree>
    <p:extLst>
      <p:ext uri="{BB962C8B-B14F-4D97-AF65-F5344CB8AC3E}">
        <p14:creationId xmlns:p14="http://schemas.microsoft.com/office/powerpoint/2010/main" val="131280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Pure batch compression (BC) scheme</a:t>
            </a:r>
            <a:endParaRPr lang="en-US" sz="3500" dirty="0"/>
          </a:p>
        </p:txBody>
      </p:sp>
      <p:sp>
        <p:nvSpPr>
          <p:cNvPr id="6" name="Text Placeholder 2"/>
          <p:cNvSpPr>
            <a:spLocks noGrp="1"/>
          </p:cNvSpPr>
          <p:nvPr>
            <p:ph type="body" sz="quarter" idx="10"/>
          </p:nvPr>
        </p:nvSpPr>
        <p:spPr>
          <a:xfrm>
            <a:off x="203200" y="1110759"/>
            <a:ext cx="8763034" cy="1241384"/>
          </a:xfrm>
        </p:spPr>
        <p:txBody>
          <a:bodyPr>
            <a:normAutofit fontScale="55000" lnSpcReduction="20000"/>
          </a:bodyPr>
          <a:lstStyle/>
          <a:p>
            <a:pPr marL="0" indent="0">
              <a:buNone/>
            </a:pPr>
            <a:r>
              <a:rPr lang="en-US" b="1" dirty="0" smtClean="0"/>
              <a:t>Alternative production scheme </a:t>
            </a:r>
            <a:r>
              <a:rPr lang="en-US" dirty="0" smtClean="0"/>
              <a:t>for 25 ns beams </a:t>
            </a:r>
          </a:p>
          <a:p>
            <a:pPr marL="450000">
              <a:buFont typeface="Lucida Grande"/>
              <a:buChar char="→"/>
            </a:pPr>
            <a:r>
              <a:rPr lang="en-US" dirty="0" smtClean="0"/>
              <a:t>Pure batch compression at 2.5 </a:t>
            </a:r>
            <a:r>
              <a:rPr lang="en-US" dirty="0" err="1" smtClean="0"/>
              <a:t>GeV</a:t>
            </a:r>
            <a:r>
              <a:rPr lang="en-US" dirty="0" smtClean="0"/>
              <a:t> (from h=9 to h=21)</a:t>
            </a:r>
            <a:endParaRPr lang="en-US" dirty="0" smtClean="0">
              <a:sym typeface="Wingdings"/>
            </a:endParaRPr>
          </a:p>
          <a:p>
            <a:pPr marL="450000">
              <a:buFont typeface="Lucida Grande"/>
              <a:buChar char="→"/>
            </a:pPr>
            <a:r>
              <a:rPr lang="en-US" dirty="0" smtClean="0"/>
              <a:t>Twice double splitting at FT</a:t>
            </a:r>
          </a:p>
          <a:p>
            <a:pPr marL="450000">
              <a:buFont typeface="Lucida Grande"/>
              <a:buChar char="→"/>
            </a:pPr>
            <a:r>
              <a:rPr lang="en-US" dirty="0" smtClean="0"/>
              <a:t>Trains of 32 bunches to the SPS</a:t>
            </a:r>
          </a:p>
          <a:p>
            <a:pPr lvl="2"/>
            <a:endParaRPr lang="en-US" dirty="0" smtClean="0"/>
          </a:p>
        </p:txBody>
      </p:sp>
      <p:grpSp>
        <p:nvGrpSpPr>
          <p:cNvPr id="4" name="Group 3"/>
          <p:cNvGrpSpPr/>
          <p:nvPr/>
        </p:nvGrpSpPr>
        <p:grpSpPr>
          <a:xfrm>
            <a:off x="3746500" y="1991380"/>
            <a:ext cx="5397500" cy="4866619"/>
            <a:chOff x="3746500" y="1991380"/>
            <a:chExt cx="5397500" cy="4866619"/>
          </a:xfrm>
        </p:grpSpPr>
        <p:pic>
          <p:nvPicPr>
            <p:cNvPr id="3" name="Picture 2" descr="Post-LS1_extremeBC_1.4GeV_25ns_noUSs.eps"/>
            <p:cNvPicPr>
              <a:picLocks noChangeAspect="1"/>
            </p:cNvPicPr>
            <p:nvPr/>
          </p:nvPicPr>
          <p:blipFill rotWithShape="1">
            <a:blip r:embed="rId2">
              <a:extLst>
                <a:ext uri="{28A0092B-C50C-407E-A947-70E740481C1C}">
                  <a14:useLocalDpi xmlns:a14="http://schemas.microsoft.com/office/drawing/2010/main" val="0"/>
                </a:ext>
              </a:extLst>
            </a:blip>
            <a:srcRect t="5383"/>
            <a:stretch/>
          </p:blipFill>
          <p:spPr>
            <a:xfrm>
              <a:off x="3746500" y="1991380"/>
              <a:ext cx="5397500" cy="4866619"/>
            </a:xfrm>
            <a:prstGeom prst="rect">
              <a:avLst/>
            </a:prstGeom>
          </p:spPr>
        </p:pic>
        <p:sp>
          <p:nvSpPr>
            <p:cNvPr id="5" name="Donut 4"/>
            <p:cNvSpPr>
              <a:spLocks noChangeAspect="1"/>
            </p:cNvSpPr>
            <p:nvPr/>
          </p:nvSpPr>
          <p:spPr>
            <a:xfrm>
              <a:off x="6118847" y="4776733"/>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7" name="Content Placeholder 2"/>
          <p:cNvSpPr txBox="1">
            <a:spLocks/>
          </p:cNvSpPr>
          <p:nvPr/>
        </p:nvSpPr>
        <p:spPr>
          <a:xfrm>
            <a:off x="305060" y="3425146"/>
            <a:ext cx="5366421" cy="1712044"/>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55000" lnSpcReduction="20000"/>
          </a:bodyPr>
          <a:lstStyle/>
          <a:p>
            <a:pPr marL="457200" marR="0" lvl="0" indent="-457200" algn="l" defTabSz="457200" rtl="0" eaLnBrk="1" fontAlgn="auto" latinLnBrk="0" hangingPunct="1">
              <a:lnSpc>
                <a:spcPct val="100000"/>
              </a:lnSpc>
              <a:spcBef>
                <a:spcPct val="20000"/>
              </a:spcBef>
              <a:spcAft>
                <a:spcPts val="0"/>
              </a:spcAft>
              <a:buClrTx/>
              <a:buSzTx/>
              <a:buFont typeface="Wingdings" charset="2"/>
              <a:buChar char=""/>
              <a:tabLst/>
              <a:defRPr/>
            </a:pPr>
            <a:r>
              <a:rPr lang="en-US" sz="3200" b="1" dirty="0" smtClean="0">
                <a:solidFill>
                  <a:schemeClr val="bg1"/>
                </a:solidFill>
              </a:rPr>
              <a:t>Extra-bright 25 ns beam</a:t>
            </a:r>
          </a:p>
          <a:p>
            <a:pPr marL="457200" marR="0" lvl="0" indent="-457200" algn="l" defTabSz="457200" rtl="0" eaLnBrk="1" fontAlgn="auto" latinLnBrk="0" hangingPunct="1">
              <a:lnSpc>
                <a:spcPct val="100000"/>
              </a:lnSpc>
              <a:spcBef>
                <a:spcPct val="20000"/>
              </a:spcBef>
              <a:spcAft>
                <a:spcPts val="0"/>
              </a:spcAft>
              <a:buClrTx/>
              <a:buSzTx/>
              <a:buFont typeface="Wingdings" charset="2"/>
              <a:buChar char=""/>
              <a:tabLst/>
              <a:defRPr/>
            </a:pPr>
            <a:r>
              <a:rPr lang="en-US" sz="3200" b="1" dirty="0" smtClean="0">
                <a:solidFill>
                  <a:schemeClr val="bg1"/>
                </a:solidFill>
              </a:rPr>
              <a:t>Trains of 32 bunches can relax the electron cloud issues in the LHC</a:t>
            </a:r>
          </a:p>
          <a:p>
            <a:pPr marL="457200" marR="0" lvl="0" indent="-457200" algn="l" defTabSz="457200" rtl="0" eaLnBrk="1" fontAlgn="auto" latinLnBrk="0" hangingPunct="1">
              <a:lnSpc>
                <a:spcPct val="100000"/>
              </a:lnSpc>
              <a:spcBef>
                <a:spcPct val="20000"/>
              </a:spcBef>
              <a:spcAft>
                <a:spcPts val="0"/>
              </a:spcAft>
              <a:buClrTx/>
              <a:buSzTx/>
              <a:buFont typeface="Wingdings" charset="2"/>
              <a:buChar char=""/>
              <a:tabLst/>
              <a:defRPr/>
            </a:pPr>
            <a:r>
              <a:rPr lang="en-US" sz="3200" b="1" dirty="0" smtClean="0">
                <a:solidFill>
                  <a:schemeClr val="bg1"/>
                </a:solidFill>
              </a:rPr>
              <a:t>About 13% lower # of bunches in the LHC</a:t>
            </a:r>
          </a:p>
          <a:p>
            <a:pPr marL="457200" marR="0" lvl="0" indent="-457200" algn="l" defTabSz="457200" rtl="0" eaLnBrk="1" fontAlgn="auto" latinLnBrk="0" hangingPunct="1">
              <a:lnSpc>
                <a:spcPct val="100000"/>
              </a:lnSpc>
              <a:spcBef>
                <a:spcPct val="20000"/>
              </a:spcBef>
              <a:spcAft>
                <a:spcPts val="0"/>
              </a:spcAft>
              <a:buClrTx/>
              <a:buSzTx/>
              <a:buFont typeface="Wingdings" charset="2"/>
              <a:buChar char=""/>
              <a:tabLst/>
              <a:defRPr/>
            </a:pPr>
            <a:r>
              <a:rPr lang="en-US" sz="3200" b="1" dirty="0" smtClean="0">
                <a:solidFill>
                  <a:schemeClr val="bg1"/>
                </a:solidFill>
              </a:rPr>
              <a:t>Production and transport of beams with sub-</a:t>
            </a:r>
            <a:r>
              <a:rPr lang="en-US" sz="3200" b="1" dirty="0" smtClean="0">
                <a:solidFill>
                  <a:schemeClr val="bg1"/>
                </a:solidFill>
                <a:latin typeface="Symbol" charset="2"/>
                <a:cs typeface="Symbol" charset="2"/>
              </a:rPr>
              <a:t>m</a:t>
            </a:r>
            <a:r>
              <a:rPr lang="en-US" sz="3200" b="1" dirty="0" smtClean="0">
                <a:solidFill>
                  <a:schemeClr val="bg1"/>
                </a:solidFill>
              </a:rPr>
              <a:t>m transverse </a:t>
            </a:r>
            <a:r>
              <a:rPr lang="en-US" sz="3200" b="1" dirty="0" err="1" smtClean="0">
                <a:solidFill>
                  <a:schemeClr val="bg1"/>
                </a:solidFill>
              </a:rPr>
              <a:t>emittance</a:t>
            </a:r>
            <a:r>
              <a:rPr lang="en-US" sz="3200" b="1" dirty="0" smtClean="0">
                <a:solidFill>
                  <a:schemeClr val="bg1"/>
                </a:solidFill>
              </a:rPr>
              <a:t> not yet demonstrated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1658725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Post-LS1 scenarios: summary</a:t>
            </a:r>
            <a:endParaRPr lang="en-US" sz="3500" dirty="0"/>
          </a:p>
        </p:txBody>
      </p:sp>
      <p:pic>
        <p:nvPicPr>
          <p:cNvPr id="4" name="Picture 3" descr="table-postLS1-4RLIUP.pdf"/>
          <p:cNvPicPr>
            <a:picLocks noChangeAspect="1"/>
          </p:cNvPicPr>
          <p:nvPr/>
        </p:nvPicPr>
        <p:blipFill rotWithShape="1">
          <a:blip r:embed="rId2">
            <a:extLst>
              <a:ext uri="{28A0092B-C50C-407E-A947-70E740481C1C}">
                <a14:useLocalDpi xmlns:a14="http://schemas.microsoft.com/office/drawing/2010/main" val="0"/>
              </a:ext>
            </a:extLst>
          </a:blip>
          <a:srcRect t="4499"/>
          <a:stretch/>
        </p:blipFill>
        <p:spPr>
          <a:xfrm>
            <a:off x="391829" y="1234439"/>
            <a:ext cx="8165901" cy="5070645"/>
          </a:xfrm>
          <a:prstGeom prst="rect">
            <a:avLst/>
          </a:prstGeom>
        </p:spPr>
      </p:pic>
    </p:spTree>
    <p:extLst>
      <p:ext uri="{BB962C8B-B14F-4D97-AF65-F5344CB8AC3E}">
        <p14:creationId xmlns:p14="http://schemas.microsoft.com/office/powerpoint/2010/main" val="1616690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Post-LS1 scenarios: summary</a:t>
            </a:r>
            <a:endParaRPr lang="en-US" sz="3500" dirty="0"/>
          </a:p>
        </p:txBody>
      </p:sp>
      <p:pic>
        <p:nvPicPr>
          <p:cNvPr id="9" name="Picture 8" descr="table-postLS1-4RLIUP.pdf"/>
          <p:cNvPicPr>
            <a:picLocks noChangeAspect="1"/>
          </p:cNvPicPr>
          <p:nvPr/>
        </p:nvPicPr>
        <p:blipFill rotWithShape="1">
          <a:blip r:embed="rId2">
            <a:extLst>
              <a:ext uri="{28A0092B-C50C-407E-A947-70E740481C1C}">
                <a14:useLocalDpi xmlns:a14="http://schemas.microsoft.com/office/drawing/2010/main" val="0"/>
              </a:ext>
            </a:extLst>
          </a:blip>
          <a:srcRect t="4499"/>
          <a:stretch/>
        </p:blipFill>
        <p:spPr>
          <a:xfrm>
            <a:off x="391829" y="1234439"/>
            <a:ext cx="8165901" cy="5070645"/>
          </a:xfrm>
          <a:prstGeom prst="rect">
            <a:avLst/>
          </a:prstGeom>
        </p:spPr>
      </p:pic>
      <p:sp>
        <p:nvSpPr>
          <p:cNvPr id="4" name="Content Placeholder 2"/>
          <p:cNvSpPr txBox="1">
            <a:spLocks/>
          </p:cNvSpPr>
          <p:nvPr/>
        </p:nvSpPr>
        <p:spPr>
          <a:xfrm>
            <a:off x="6067679" y="3556717"/>
            <a:ext cx="2691950" cy="1123733"/>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N.B. The BC </a:t>
            </a:r>
            <a:r>
              <a:rPr lang="en-US" sz="3400" b="1" dirty="0" err="1" smtClean="0">
                <a:solidFill>
                  <a:schemeClr val="bg1"/>
                </a:solidFill>
              </a:rPr>
              <a:t>emittance</a:t>
            </a:r>
            <a:r>
              <a:rPr lang="en-US" sz="3400" b="1" dirty="0" smtClean="0">
                <a:solidFill>
                  <a:schemeClr val="bg1"/>
                </a:solidFill>
              </a:rPr>
              <a:t> values below 1 </a:t>
            </a:r>
            <a:r>
              <a:rPr lang="en-US" sz="3400" b="1" dirty="0" smtClean="0">
                <a:solidFill>
                  <a:schemeClr val="bg1"/>
                </a:solidFill>
                <a:latin typeface="Symbol" panose="05050102010706020507" pitchFamily="18" charset="2"/>
              </a:rPr>
              <a:t>m</a:t>
            </a:r>
            <a:r>
              <a:rPr lang="en-US" sz="3400" b="1" dirty="0" smtClean="0">
                <a:solidFill>
                  <a:schemeClr val="bg1"/>
                </a:solidFill>
              </a:rPr>
              <a:t>m are in principle attainable in the PSB with transverse shaving</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182277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000" dirty="0">
                <a:latin typeface="Bookman Old Style"/>
                <a:cs typeface="Bookman Old Style"/>
              </a:rPr>
              <a:t>Expected performance in the injectors at 25 ns without and with LINAC4</a:t>
            </a:r>
          </a:p>
        </p:txBody>
      </p:sp>
      <p:sp>
        <p:nvSpPr>
          <p:cNvPr id="3" name="Subtitle 2"/>
          <p:cNvSpPr>
            <a:spLocks noGrp="1"/>
          </p:cNvSpPr>
          <p:nvPr>
            <p:ph type="subTitle" idx="1"/>
          </p:nvPr>
        </p:nvSpPr>
        <p:spPr/>
        <p:txBody>
          <a:bodyPr>
            <a:normAutofit fontScale="92500" lnSpcReduction="20000"/>
          </a:bodyPr>
          <a:lstStyle/>
          <a:p>
            <a:r>
              <a:rPr lang="en-US" dirty="0" smtClean="0"/>
              <a:t>Giovanni Rumolo, </a:t>
            </a:r>
            <a:r>
              <a:rPr lang="en-US" dirty="0" err="1" smtClean="0"/>
              <a:t>Hannes</a:t>
            </a:r>
            <a:r>
              <a:rPr lang="en-US" dirty="0" smtClean="0"/>
              <a:t> </a:t>
            </a:r>
            <a:r>
              <a:rPr lang="en-US" dirty="0" err="1" smtClean="0"/>
              <a:t>Bartosik</a:t>
            </a:r>
            <a:r>
              <a:rPr lang="en-US" dirty="0" smtClean="0"/>
              <a:t> and Adrian </a:t>
            </a:r>
            <a:r>
              <a:rPr lang="en-US" dirty="0" err="1" smtClean="0"/>
              <a:t>Oeftiger</a:t>
            </a:r>
            <a:endParaRPr lang="en-US" dirty="0" smtClean="0"/>
          </a:p>
          <a:p>
            <a:endParaRPr lang="en-US" dirty="0" smtClean="0"/>
          </a:p>
          <a:p>
            <a:r>
              <a:rPr lang="en-US" dirty="0" smtClean="0"/>
              <a:t>Acknowledgements: G. </a:t>
            </a:r>
            <a:r>
              <a:rPr lang="en-US" dirty="0" err="1" smtClean="0"/>
              <a:t>Arduini</a:t>
            </a:r>
            <a:r>
              <a:rPr lang="en-US" dirty="0" smtClean="0"/>
              <a:t>, E. </a:t>
            </a:r>
            <a:r>
              <a:rPr lang="en-US" dirty="0"/>
              <a:t>Benedetto, C. </a:t>
            </a:r>
            <a:r>
              <a:rPr lang="en-US" dirty="0" err="1" smtClean="0"/>
              <a:t>Bracco</a:t>
            </a:r>
            <a:r>
              <a:rPr lang="en-US" dirty="0" smtClean="0"/>
              <a:t>, C. </a:t>
            </a:r>
            <a:r>
              <a:rPr lang="en-US" dirty="0" err="1" smtClean="0"/>
              <a:t>Carli</a:t>
            </a:r>
            <a:r>
              <a:rPr lang="en-US" dirty="0" smtClean="0"/>
              <a:t>, H. Damerau,                A</a:t>
            </a:r>
            <a:r>
              <a:rPr lang="en-US" dirty="0"/>
              <a:t>. Findlay, </a:t>
            </a:r>
            <a:r>
              <a:rPr lang="en-US" dirty="0" smtClean="0"/>
              <a:t>R. </a:t>
            </a:r>
            <a:r>
              <a:rPr lang="en-US" dirty="0" err="1" smtClean="0"/>
              <a:t>Garoby</a:t>
            </a:r>
            <a:r>
              <a:rPr lang="en-US" dirty="0" smtClean="0"/>
              <a:t>, S</a:t>
            </a:r>
            <a:r>
              <a:rPr lang="en-US" dirty="0"/>
              <a:t>. </a:t>
            </a:r>
            <a:r>
              <a:rPr lang="en-US" dirty="0" smtClean="0"/>
              <a:t>Gilardoni, B. Goddard, S. Hancock</a:t>
            </a:r>
            <a:r>
              <a:rPr lang="en-US" dirty="0"/>
              <a:t>, </a:t>
            </a:r>
            <a:r>
              <a:rPr lang="en-US" dirty="0" smtClean="0"/>
              <a:t>K</a:t>
            </a:r>
            <a:r>
              <a:rPr lang="en-US" dirty="0"/>
              <a:t>. </a:t>
            </a:r>
            <a:r>
              <a:rPr lang="en-US" dirty="0" err="1" smtClean="0"/>
              <a:t>Hanke</a:t>
            </a:r>
            <a:r>
              <a:rPr lang="en-US" dirty="0" smtClean="0"/>
              <a:t>, G. </a:t>
            </a:r>
            <a:r>
              <a:rPr lang="en-US" dirty="0" err="1" smtClean="0"/>
              <a:t>Iadarola</a:t>
            </a:r>
            <a:r>
              <a:rPr lang="en-US" dirty="0" smtClean="0"/>
              <a:t>, K. Li, M. </a:t>
            </a:r>
            <a:r>
              <a:rPr lang="en-US" dirty="0" err="1" smtClean="0"/>
              <a:t>Meddahi</a:t>
            </a:r>
            <a:r>
              <a:rPr lang="en-US" dirty="0" smtClean="0"/>
              <a:t>, B</a:t>
            </a:r>
            <a:r>
              <a:rPr lang="en-US" dirty="0"/>
              <a:t>. </a:t>
            </a:r>
            <a:r>
              <a:rPr lang="en-US" dirty="0" smtClean="0"/>
              <a:t>Mikulec, Y. </a:t>
            </a:r>
            <a:r>
              <a:rPr lang="en-US" dirty="0" err="1" smtClean="0"/>
              <a:t>Papaphilippou</a:t>
            </a:r>
            <a:r>
              <a:rPr lang="en-US" dirty="0" smtClean="0"/>
              <a:t>, V</a:t>
            </a:r>
            <a:r>
              <a:rPr lang="en-US" dirty="0"/>
              <a:t>. </a:t>
            </a:r>
            <a:r>
              <a:rPr lang="en-US" dirty="0" err="1"/>
              <a:t>Raginel</a:t>
            </a:r>
            <a:r>
              <a:rPr lang="en-US" dirty="0"/>
              <a:t>, E</a:t>
            </a:r>
            <a:r>
              <a:rPr lang="en-US" dirty="0" smtClean="0"/>
              <a:t>. </a:t>
            </a:r>
            <a:r>
              <a:rPr lang="en-US" dirty="0" err="1" smtClean="0"/>
              <a:t>Shaposhnikova</a:t>
            </a:r>
            <a:r>
              <a:rPr lang="en-US" dirty="0" smtClean="0"/>
              <a:t>, R. </a:t>
            </a:r>
            <a:r>
              <a:rPr lang="en-US" dirty="0" err="1" smtClean="0"/>
              <a:t>Wasef</a:t>
            </a:r>
            <a:endParaRPr lang="en-US" dirty="0" smtClean="0"/>
          </a:p>
        </p:txBody>
      </p:sp>
    </p:spTree>
    <p:extLst>
      <p:ext uri="{BB962C8B-B14F-4D97-AF65-F5344CB8AC3E}">
        <p14:creationId xmlns:p14="http://schemas.microsoft.com/office/powerpoint/2010/main" val="42942165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Connection to Linac4: assumptions</a:t>
            </a:r>
            <a:endParaRPr lang="en-US" sz="3500" dirty="0"/>
          </a:p>
        </p:txBody>
      </p:sp>
      <p:pic>
        <p:nvPicPr>
          <p:cNvPr id="4" name="Content Placeholder 4" descr="LHC25_Int_vs_R3emitt_avg.png"/>
          <p:cNvPicPr>
            <a:picLocks noChangeAspect="1"/>
          </p:cNvPicPr>
          <p:nvPr/>
        </p:nvPicPr>
        <p:blipFill rotWithShape="1">
          <a:blip r:embed="rId2">
            <a:extLst>
              <a:ext uri="{28A0092B-C50C-407E-A947-70E740481C1C}">
                <a14:useLocalDpi xmlns:a14="http://schemas.microsoft.com/office/drawing/2010/main" val="0"/>
              </a:ext>
            </a:extLst>
          </a:blip>
          <a:srcRect l="-2" r="16679"/>
          <a:stretch/>
        </p:blipFill>
        <p:spPr>
          <a:xfrm>
            <a:off x="687568" y="1094751"/>
            <a:ext cx="7725600" cy="5652000"/>
          </a:xfrm>
          <a:prstGeom prst="rect">
            <a:avLst/>
          </a:prstGeom>
          <a:solidFill>
            <a:srgbClr val="FFFFFF"/>
          </a:solidFill>
          <a:ln>
            <a:solidFill>
              <a:schemeClr val="tx1"/>
            </a:solidFill>
          </a:ln>
        </p:spPr>
      </p:pic>
      <p:grpSp>
        <p:nvGrpSpPr>
          <p:cNvPr id="8" name="Group 7"/>
          <p:cNvGrpSpPr/>
          <p:nvPr/>
        </p:nvGrpSpPr>
        <p:grpSpPr>
          <a:xfrm>
            <a:off x="1355944" y="3085236"/>
            <a:ext cx="6894041" cy="3068613"/>
            <a:chOff x="894152" y="2969796"/>
            <a:chExt cx="6894041" cy="3068613"/>
          </a:xfrm>
        </p:grpSpPr>
        <p:cxnSp>
          <p:nvCxnSpPr>
            <p:cNvPr id="10" name="Straight Connector 9"/>
            <p:cNvCxnSpPr/>
            <p:nvPr/>
          </p:nvCxnSpPr>
          <p:spPr>
            <a:xfrm>
              <a:off x="894152" y="5027688"/>
              <a:ext cx="6894041" cy="0"/>
            </a:xfrm>
            <a:prstGeom prst="line">
              <a:avLst/>
            </a:prstGeom>
            <a:ln>
              <a:solidFill>
                <a:srgbClr val="000000"/>
              </a:solidFill>
              <a:prstDash val="lgDash"/>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029030" y="2969796"/>
              <a:ext cx="2906808" cy="646331"/>
            </a:xfrm>
            <a:prstGeom prst="rect">
              <a:avLst/>
            </a:prstGeom>
            <a:solidFill>
              <a:schemeClr val="bg1"/>
            </a:solidFill>
            <a:ln>
              <a:solidFill>
                <a:schemeClr val="tx1"/>
              </a:solidFill>
            </a:ln>
          </p:spPr>
          <p:txBody>
            <a:bodyPr wrap="square" rtlCol="0">
              <a:spAutoFit/>
            </a:bodyPr>
            <a:lstStyle/>
            <a:p>
              <a:pPr marL="285750" indent="-285750">
                <a:buFont typeface="Lucida Grande"/>
                <a:buChar char="→"/>
              </a:pPr>
              <a:r>
                <a:rPr lang="en-US" dirty="0" smtClean="0"/>
                <a:t>Sub-</a:t>
              </a:r>
              <a:r>
                <a:rPr lang="en-US" dirty="0" smtClean="0">
                  <a:latin typeface="Symbol" charset="2"/>
                  <a:cs typeface="Symbol" charset="2"/>
                </a:rPr>
                <a:t>m</a:t>
              </a:r>
              <a:r>
                <a:rPr lang="en-US" dirty="0" smtClean="0"/>
                <a:t>m </a:t>
              </a:r>
              <a:r>
                <a:rPr lang="en-US" dirty="0" err="1" smtClean="0"/>
                <a:t>emittance</a:t>
              </a:r>
              <a:r>
                <a:rPr lang="en-US" dirty="0" smtClean="0"/>
                <a:t> region accessible ?</a:t>
              </a:r>
              <a:endParaRPr lang="en-US" dirty="0"/>
            </a:p>
          </p:txBody>
        </p:sp>
        <p:cxnSp>
          <p:nvCxnSpPr>
            <p:cNvPr id="12" name="Straight Arrow Connector 11"/>
            <p:cNvCxnSpPr/>
            <p:nvPr/>
          </p:nvCxnSpPr>
          <p:spPr>
            <a:xfrm>
              <a:off x="1347707" y="3610184"/>
              <a:ext cx="414680" cy="1262009"/>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894152" y="5027688"/>
              <a:ext cx="6894041" cy="1010721"/>
            </a:xfrm>
            <a:prstGeom prst="rect">
              <a:avLst/>
            </a:prstGeom>
            <a:solidFill>
              <a:srgbClr val="FF0000">
                <a:alpha val="1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5" name="Group 24"/>
          <p:cNvGrpSpPr/>
          <p:nvPr/>
        </p:nvGrpSpPr>
        <p:grpSpPr>
          <a:xfrm>
            <a:off x="2874792" y="4077356"/>
            <a:ext cx="4463256" cy="1513834"/>
            <a:chOff x="2874792" y="4077356"/>
            <a:chExt cx="4463256" cy="1513834"/>
          </a:xfrm>
        </p:grpSpPr>
        <p:cxnSp>
          <p:nvCxnSpPr>
            <p:cNvPr id="5" name="Straight Connector 4"/>
            <p:cNvCxnSpPr/>
            <p:nvPr/>
          </p:nvCxnSpPr>
          <p:spPr>
            <a:xfrm flipV="1">
              <a:off x="2874792" y="4077356"/>
              <a:ext cx="4463256" cy="151383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508780" y="4213647"/>
              <a:ext cx="1302670" cy="338554"/>
            </a:xfrm>
            <a:prstGeom prst="rect">
              <a:avLst/>
            </a:prstGeom>
            <a:solidFill>
              <a:schemeClr val="bg1"/>
            </a:solidFill>
            <a:ln>
              <a:noFill/>
            </a:ln>
          </p:spPr>
          <p:txBody>
            <a:bodyPr wrap="square" rtlCol="0">
              <a:spAutoFit/>
            </a:bodyPr>
            <a:lstStyle/>
            <a:p>
              <a:r>
                <a:rPr lang="en-US" sz="1600" dirty="0" smtClean="0"/>
                <a:t>y = 0.0058 x</a:t>
              </a:r>
              <a:endParaRPr lang="en-US" sz="1600" dirty="0"/>
            </a:p>
          </p:txBody>
        </p:sp>
      </p:grpSp>
      <p:sp>
        <p:nvSpPr>
          <p:cNvPr id="14" name="Content Placeholder 2"/>
          <p:cNvSpPr txBox="1">
            <a:spLocks/>
          </p:cNvSpPr>
          <p:nvPr/>
        </p:nvSpPr>
        <p:spPr>
          <a:xfrm>
            <a:off x="1343279" y="1651717"/>
            <a:ext cx="2691950" cy="1123733"/>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Injection at 160 MeV (relaxed space charge)</a:t>
            </a:r>
          </a:p>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H</a:t>
            </a:r>
            <a:r>
              <a:rPr lang="en-US" sz="3400" b="1" baseline="30000" dirty="0" smtClean="0">
                <a:solidFill>
                  <a:schemeClr val="bg1"/>
                </a:solidFill>
              </a:rPr>
              <a:t>-</a:t>
            </a:r>
            <a:r>
              <a:rPr lang="en-US" sz="3400" b="1" dirty="0" smtClean="0">
                <a:solidFill>
                  <a:schemeClr val="bg1"/>
                </a:solidFill>
              </a:rPr>
              <a:t> injection (more efficient phase space painting)</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grpSp>
        <p:nvGrpSpPr>
          <p:cNvPr id="26" name="Group 25"/>
          <p:cNvGrpSpPr/>
          <p:nvPr/>
        </p:nvGrpSpPr>
        <p:grpSpPr>
          <a:xfrm>
            <a:off x="1001058" y="1601763"/>
            <a:ext cx="7412110" cy="4978454"/>
            <a:chOff x="1001058" y="1601763"/>
            <a:chExt cx="7412110" cy="4978454"/>
          </a:xfrm>
        </p:grpSpPr>
        <p:cxnSp>
          <p:nvCxnSpPr>
            <p:cNvPr id="16" name="Straight Connector 15"/>
            <p:cNvCxnSpPr/>
            <p:nvPr/>
          </p:nvCxnSpPr>
          <p:spPr>
            <a:xfrm>
              <a:off x="1001058" y="4213647"/>
              <a:ext cx="7412110" cy="0"/>
            </a:xfrm>
            <a:prstGeom prst="line">
              <a:avLst/>
            </a:prstGeom>
            <a:ln>
              <a:prstDash val="lgDash"/>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55862" y="1601763"/>
              <a:ext cx="0" cy="4978454"/>
            </a:xfrm>
            <a:prstGeom prst="line">
              <a:avLst/>
            </a:prstGeom>
            <a:ln>
              <a:prstDash val="lgDash"/>
            </a:ln>
            <a:effectLst/>
          </p:spPr>
          <p:style>
            <a:lnRef idx="2">
              <a:schemeClr val="accent1"/>
            </a:lnRef>
            <a:fillRef idx="0">
              <a:schemeClr val="accent1"/>
            </a:fillRef>
            <a:effectRef idx="1">
              <a:schemeClr val="accent1"/>
            </a:effectRef>
            <a:fontRef idx="minor">
              <a:schemeClr val="tx1"/>
            </a:fontRef>
          </p:style>
        </p:cxnSp>
        <p:sp>
          <p:nvSpPr>
            <p:cNvPr id="6" name="Multiply 5"/>
            <p:cNvSpPr/>
            <p:nvPr/>
          </p:nvSpPr>
          <p:spPr>
            <a:xfrm>
              <a:off x="6701858" y="3991311"/>
              <a:ext cx="504726" cy="465664"/>
            </a:xfrm>
            <a:prstGeom prst="mathMultiply">
              <a:avLst>
                <a:gd name="adj1" fmla="val 16367"/>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99183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nac4_Standard_1.4GeV_25ns_noUS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147990"/>
            <a:ext cx="5989125" cy="5707284"/>
          </a:xfrm>
          <a:prstGeom prst="rect">
            <a:avLst/>
          </a:prstGeom>
        </p:spPr>
      </p:pic>
      <p:sp>
        <p:nvSpPr>
          <p:cNvPr id="2" name="Title 1"/>
          <p:cNvSpPr>
            <a:spLocks noGrp="1"/>
          </p:cNvSpPr>
          <p:nvPr>
            <p:ph type="title"/>
          </p:nvPr>
        </p:nvSpPr>
        <p:spPr/>
        <p:txBody>
          <a:bodyPr anchor="ctr">
            <a:normAutofit/>
          </a:bodyPr>
          <a:lstStyle/>
          <a:p>
            <a:pPr algn="ctr"/>
            <a:r>
              <a:rPr lang="en-US" sz="3500" dirty="0" smtClean="0"/>
              <a:t>Standard scheme with Linac4</a:t>
            </a:r>
            <a:endParaRPr lang="en-US" sz="3500" dirty="0"/>
          </a:p>
        </p:txBody>
      </p:sp>
      <p:grpSp>
        <p:nvGrpSpPr>
          <p:cNvPr id="19" name="Group 18"/>
          <p:cNvGrpSpPr/>
          <p:nvPr/>
        </p:nvGrpSpPr>
        <p:grpSpPr>
          <a:xfrm>
            <a:off x="1334578" y="3088712"/>
            <a:ext cx="1606229" cy="681002"/>
            <a:chOff x="1334578" y="3088712"/>
            <a:chExt cx="1606229" cy="681002"/>
          </a:xfrm>
        </p:grpSpPr>
        <p:sp>
          <p:nvSpPr>
            <p:cNvPr id="18" name="Donut 17"/>
            <p:cNvSpPr>
              <a:spLocks noChangeAspect="1"/>
            </p:cNvSpPr>
            <p:nvPr/>
          </p:nvSpPr>
          <p:spPr>
            <a:xfrm>
              <a:off x="2644906" y="3481714"/>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1334578" y="3088712"/>
              <a:ext cx="1556425" cy="646331"/>
            </a:xfrm>
            <a:prstGeom prst="rect">
              <a:avLst/>
            </a:prstGeom>
            <a:noFill/>
          </p:spPr>
          <p:txBody>
            <a:bodyPr wrap="square" rtlCol="0">
              <a:spAutoFit/>
            </a:bodyPr>
            <a:lstStyle/>
            <a:p>
              <a:r>
                <a:rPr lang="en-US" b="1" dirty="0" smtClean="0">
                  <a:solidFill>
                    <a:schemeClr val="accent6">
                      <a:lumMod val="75000"/>
                    </a:schemeClr>
                  </a:solidFill>
                </a:rPr>
                <a:t>1.3 x 10</a:t>
              </a:r>
              <a:r>
                <a:rPr lang="en-US" b="1" baseline="30000" dirty="0" smtClean="0">
                  <a:solidFill>
                    <a:schemeClr val="accent6">
                      <a:lumMod val="75000"/>
                    </a:schemeClr>
                  </a:solidFill>
                </a:rPr>
                <a:t>11</a:t>
              </a:r>
              <a:r>
                <a:rPr lang="en-US" b="1" dirty="0" smtClean="0">
                  <a:solidFill>
                    <a:schemeClr val="accent6">
                      <a:lumMod val="75000"/>
                    </a:schemeClr>
                  </a:solidFill>
                </a:rPr>
                <a:t> ppb</a:t>
              </a:r>
            </a:p>
            <a:p>
              <a:r>
                <a:rPr lang="en-US" b="1" dirty="0" smtClean="0">
                  <a:solidFill>
                    <a:schemeClr val="accent6">
                      <a:lumMod val="75000"/>
                    </a:schemeClr>
                  </a:solidFill>
                </a:rPr>
                <a:t>1.65 </a:t>
              </a:r>
              <a:r>
                <a:rPr lang="en-US" b="1" dirty="0" smtClean="0">
                  <a:solidFill>
                    <a:schemeClr val="accent6">
                      <a:lumMod val="75000"/>
                    </a:schemeClr>
                  </a:solidFill>
                  <a:latin typeface="Symbol" charset="2"/>
                  <a:cs typeface="Symbol" charset="2"/>
                </a:rPr>
                <a:t>m</a:t>
              </a:r>
              <a:r>
                <a:rPr lang="en-US" b="1" dirty="0" smtClean="0">
                  <a:solidFill>
                    <a:schemeClr val="accent6">
                      <a:lumMod val="75000"/>
                    </a:schemeClr>
                  </a:solidFill>
                </a:rPr>
                <a:t>m</a:t>
              </a:r>
              <a:endParaRPr lang="en-US" b="1" dirty="0">
                <a:solidFill>
                  <a:schemeClr val="accent6">
                    <a:lumMod val="75000"/>
                  </a:schemeClr>
                </a:solidFill>
              </a:endParaRPr>
            </a:p>
          </p:txBody>
        </p:sp>
      </p:grpSp>
      <p:grpSp>
        <p:nvGrpSpPr>
          <p:cNvPr id="21" name="Group 20"/>
          <p:cNvGrpSpPr/>
          <p:nvPr/>
        </p:nvGrpSpPr>
        <p:grpSpPr>
          <a:xfrm>
            <a:off x="2801567" y="3650984"/>
            <a:ext cx="1695665" cy="930803"/>
            <a:chOff x="2801567" y="3650984"/>
            <a:chExt cx="1695665" cy="930803"/>
          </a:xfrm>
        </p:grpSpPr>
        <p:cxnSp>
          <p:nvCxnSpPr>
            <p:cNvPr id="17" name="Straight Arrow Connector 16"/>
            <p:cNvCxnSpPr/>
            <p:nvPr/>
          </p:nvCxnSpPr>
          <p:spPr>
            <a:xfrm>
              <a:off x="2801567" y="3650984"/>
              <a:ext cx="0" cy="607638"/>
            </a:xfrm>
            <a:prstGeom prst="straightConnector1">
              <a:avLst/>
            </a:prstGeom>
            <a:ln>
              <a:solidFill>
                <a:srgbClr val="002060"/>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940807" y="3935456"/>
              <a:ext cx="1556425" cy="646331"/>
            </a:xfrm>
            <a:prstGeom prst="rect">
              <a:avLst/>
            </a:prstGeom>
            <a:noFill/>
          </p:spPr>
          <p:txBody>
            <a:bodyPr wrap="square" rtlCol="0">
              <a:spAutoFit/>
            </a:bodyPr>
            <a:lstStyle/>
            <a:p>
              <a:r>
                <a:rPr lang="en-US" b="1" dirty="0" smtClean="0">
                  <a:solidFill>
                    <a:srgbClr val="002060"/>
                  </a:solidFill>
                </a:rPr>
                <a:t>1.3 x 10</a:t>
              </a:r>
              <a:r>
                <a:rPr lang="en-US" b="1" baseline="30000" dirty="0" smtClean="0">
                  <a:solidFill>
                    <a:srgbClr val="002060"/>
                  </a:solidFill>
                </a:rPr>
                <a:t>11</a:t>
              </a:r>
              <a:r>
                <a:rPr lang="en-US" b="1" dirty="0" smtClean="0">
                  <a:solidFill>
                    <a:srgbClr val="002060"/>
                  </a:solidFill>
                </a:rPr>
                <a:t> ppb</a:t>
              </a:r>
            </a:p>
            <a:p>
              <a:r>
                <a:rPr lang="en-US" b="1" dirty="0" smtClean="0">
                  <a:solidFill>
                    <a:srgbClr val="002060"/>
                  </a:solidFill>
                </a:rPr>
                <a:t>1.25 </a:t>
              </a:r>
              <a:r>
                <a:rPr lang="en-US" b="1" dirty="0" smtClean="0">
                  <a:solidFill>
                    <a:srgbClr val="002060"/>
                  </a:solidFill>
                  <a:latin typeface="Symbol" charset="2"/>
                  <a:cs typeface="Symbol" charset="2"/>
                </a:rPr>
                <a:t>m</a:t>
              </a:r>
              <a:r>
                <a:rPr lang="en-US" b="1" dirty="0" smtClean="0">
                  <a:solidFill>
                    <a:srgbClr val="002060"/>
                  </a:solidFill>
                </a:rPr>
                <a:t>m</a:t>
              </a:r>
              <a:endParaRPr lang="en-US" b="1" dirty="0">
                <a:solidFill>
                  <a:srgbClr val="002060"/>
                </a:solidFill>
              </a:endParaRPr>
            </a:p>
          </p:txBody>
        </p:sp>
      </p:grpSp>
      <p:grpSp>
        <p:nvGrpSpPr>
          <p:cNvPr id="32" name="Group 31"/>
          <p:cNvGrpSpPr/>
          <p:nvPr/>
        </p:nvGrpSpPr>
        <p:grpSpPr>
          <a:xfrm>
            <a:off x="4756889" y="2977827"/>
            <a:ext cx="4279607" cy="3016210"/>
            <a:chOff x="4756889" y="2977827"/>
            <a:chExt cx="4279607" cy="3016210"/>
          </a:xfrm>
        </p:grpSpPr>
        <p:sp>
          <p:nvSpPr>
            <p:cNvPr id="30" name="TextBox 29"/>
            <p:cNvSpPr txBox="1"/>
            <p:nvPr/>
          </p:nvSpPr>
          <p:spPr>
            <a:xfrm>
              <a:off x="5922866" y="2977827"/>
              <a:ext cx="3113630" cy="3016210"/>
            </a:xfrm>
            <a:prstGeom prst="rect">
              <a:avLst/>
            </a:prstGeom>
            <a:solidFill>
              <a:srgbClr val="0070C0"/>
            </a:solidFill>
            <a:ln>
              <a:solidFill>
                <a:schemeClr val="tx1"/>
              </a:solidFill>
            </a:ln>
          </p:spPr>
          <p:txBody>
            <a:bodyPr wrap="square" rtlCol="0">
              <a:spAutoFit/>
            </a:bodyPr>
            <a:lstStyle/>
            <a:p>
              <a:pPr marL="285750" indent="-285750">
                <a:buFont typeface="Lucida Grande"/>
                <a:buChar char="→"/>
              </a:pPr>
              <a:r>
                <a:rPr lang="en-US" dirty="0" smtClean="0">
                  <a:solidFill>
                    <a:schemeClr val="bg1"/>
                  </a:solidFill>
                </a:rPr>
                <a:t>Starting point assumes all benefits from the larger longitudinal parameters in the PSB – PS transfer</a:t>
              </a:r>
            </a:p>
            <a:p>
              <a:pPr marL="285750" indent="-285750">
                <a:buFont typeface="Lucida Grande"/>
                <a:buChar char="→"/>
              </a:pPr>
              <a:r>
                <a:rPr lang="en-US" dirty="0" smtClean="0">
                  <a:solidFill>
                    <a:schemeClr val="bg1"/>
                  </a:solidFill>
                </a:rPr>
                <a:t>Staying at 1.4 </a:t>
              </a:r>
              <a:r>
                <a:rPr lang="en-US" dirty="0" err="1" smtClean="0">
                  <a:solidFill>
                    <a:schemeClr val="bg1"/>
                  </a:solidFill>
                </a:rPr>
                <a:t>GeV</a:t>
              </a:r>
              <a:r>
                <a:rPr lang="en-US" dirty="0" smtClean="0">
                  <a:solidFill>
                    <a:schemeClr val="bg1"/>
                  </a:solidFill>
                </a:rPr>
                <a:t>, potential knobs to reduce </a:t>
              </a:r>
              <a:r>
                <a:rPr lang="en-US" dirty="0">
                  <a:solidFill>
                    <a:schemeClr val="bg1"/>
                  </a:solidFill>
                  <a:latin typeface="Symbol" charset="2"/>
                  <a:cs typeface="Symbol" charset="2"/>
                </a:rPr>
                <a:t>D</a:t>
              </a:r>
              <a:r>
                <a:rPr lang="en-US" dirty="0">
                  <a:solidFill>
                    <a:schemeClr val="bg1"/>
                  </a:solidFill>
                </a:rPr>
                <a:t>Q</a:t>
              </a:r>
              <a:r>
                <a:rPr lang="en-US" baseline="-25000" dirty="0">
                  <a:solidFill>
                    <a:schemeClr val="bg1"/>
                  </a:solidFill>
                </a:rPr>
                <a:t>PS</a:t>
              </a:r>
              <a:r>
                <a:rPr lang="en-US" dirty="0">
                  <a:solidFill>
                    <a:schemeClr val="bg1"/>
                  </a:solidFill>
                </a:rPr>
                <a:t> </a:t>
              </a:r>
              <a:r>
                <a:rPr lang="en-US" dirty="0" smtClean="0">
                  <a:solidFill>
                    <a:schemeClr val="bg1"/>
                  </a:solidFill>
                </a:rPr>
                <a:t>by as much as 24%</a:t>
              </a:r>
            </a:p>
            <a:p>
              <a:pPr marL="669600" lvl="1" indent="-285750">
                <a:buFont typeface="Wingdings" panose="05000000000000000000" pitchFamily="2" charset="2"/>
                <a:buChar char="q"/>
              </a:pPr>
              <a:r>
                <a:rPr lang="en-US" sz="1600" dirty="0">
                  <a:solidFill>
                    <a:schemeClr val="bg1"/>
                  </a:solidFill>
                </a:rPr>
                <a:t>F</a:t>
              </a:r>
              <a:r>
                <a:rPr lang="en-US" sz="1600" dirty="0" smtClean="0">
                  <a:solidFill>
                    <a:schemeClr val="bg1"/>
                  </a:solidFill>
                </a:rPr>
                <a:t>lattening the bunches (i.e.  lowering </a:t>
              </a:r>
              <a:r>
                <a:rPr lang="en-US" sz="1600" dirty="0" err="1" smtClean="0">
                  <a:solidFill>
                    <a:schemeClr val="bg1"/>
                  </a:solidFill>
                  <a:latin typeface="Symbol" charset="2"/>
                  <a:cs typeface="Symbol" charset="2"/>
                </a:rPr>
                <a:t>l</a:t>
              </a:r>
              <a:r>
                <a:rPr lang="en-US" sz="1600" baseline="-25000" dirty="0" err="1" smtClean="0">
                  <a:solidFill>
                    <a:schemeClr val="bg1"/>
                  </a:solidFill>
                </a:rPr>
                <a:t>max</a:t>
              </a:r>
              <a:r>
                <a:rPr lang="en-US" sz="1600" dirty="0">
                  <a:solidFill>
                    <a:schemeClr val="bg1"/>
                  </a:solidFill>
                </a:rPr>
                <a:t>)</a:t>
              </a:r>
              <a:endParaRPr lang="en-US" sz="1600" dirty="0" smtClean="0">
                <a:solidFill>
                  <a:schemeClr val="bg1"/>
                </a:solidFill>
              </a:endParaRPr>
            </a:p>
            <a:p>
              <a:pPr marL="669600" lvl="1" indent="-285750">
                <a:buFont typeface="Wingdings" panose="05000000000000000000" pitchFamily="2" charset="2"/>
                <a:buChar char="q"/>
              </a:pPr>
              <a:r>
                <a:rPr lang="en-US" sz="1600" dirty="0" smtClean="0">
                  <a:solidFill>
                    <a:schemeClr val="bg1"/>
                  </a:solidFill>
                </a:rPr>
                <a:t>Changing the injection optics (</a:t>
              </a:r>
              <a:r>
                <a:rPr lang="en-US" sz="1600" i="1" dirty="0" err="1" smtClean="0">
                  <a:solidFill>
                    <a:schemeClr val="bg1"/>
                  </a:solidFill>
                </a:rPr>
                <a:t>D</a:t>
              </a:r>
              <a:r>
                <a:rPr lang="en-US" sz="1600" i="1" baseline="-25000" dirty="0" err="1" smtClean="0">
                  <a:solidFill>
                    <a:schemeClr val="bg1"/>
                  </a:solidFill>
                </a:rPr>
                <a:t>x,y</a:t>
              </a:r>
              <a:r>
                <a:rPr lang="en-US" sz="1600" dirty="0" smtClean="0">
                  <a:solidFill>
                    <a:schemeClr val="bg1"/>
                  </a:solidFill>
                </a:rPr>
                <a:t>)</a:t>
              </a:r>
              <a:endParaRPr lang="en-US" sz="1600" dirty="0">
                <a:solidFill>
                  <a:schemeClr val="bg1"/>
                </a:solidFill>
              </a:endParaRPr>
            </a:p>
          </p:txBody>
        </p:sp>
        <p:sp>
          <p:nvSpPr>
            <p:cNvPr id="31" name="Right Arrow 30"/>
            <p:cNvSpPr/>
            <p:nvPr/>
          </p:nvSpPr>
          <p:spPr>
            <a:xfrm rot="1545356">
              <a:off x="4756889" y="4393896"/>
              <a:ext cx="1118104" cy="484632"/>
            </a:xfrm>
            <a:prstGeom prst="rightArrow">
              <a:avLst/>
            </a:prstGeom>
            <a:solidFill>
              <a:srgbClr val="0070C0">
                <a:alpha val="46000"/>
              </a:srgbClr>
            </a:solidFill>
            <a:ln w="38100" cmpd="sng">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4" name="TextBox 13"/>
          <p:cNvSpPr txBox="1"/>
          <p:nvPr/>
        </p:nvSpPr>
        <p:spPr>
          <a:xfrm>
            <a:off x="5922866" y="2953374"/>
            <a:ext cx="3113630" cy="1200329"/>
          </a:xfrm>
          <a:prstGeom prst="rect">
            <a:avLst/>
          </a:prstGeom>
          <a:solidFill>
            <a:schemeClr val="accent6">
              <a:lumMod val="75000"/>
            </a:schemeClr>
          </a:solidFill>
          <a:ln>
            <a:solidFill>
              <a:schemeClr val="tx1"/>
            </a:solidFill>
          </a:ln>
        </p:spPr>
        <p:txBody>
          <a:bodyPr wrap="square" rtlCol="0">
            <a:spAutoFit/>
          </a:bodyPr>
          <a:lstStyle/>
          <a:p>
            <a:pPr marL="285750" indent="-285750">
              <a:buFont typeface="Lucida Grande"/>
              <a:buChar char="→"/>
            </a:pPr>
            <a:r>
              <a:rPr lang="en-US" dirty="0" smtClean="0">
                <a:solidFill>
                  <a:schemeClr val="bg1"/>
                </a:solidFill>
              </a:rPr>
              <a:t>Starting point assumes all benefits from the larger longitudinal parameters in the PSB – PS transfer</a:t>
            </a:r>
          </a:p>
        </p:txBody>
      </p:sp>
    </p:spTree>
    <p:extLst>
      <p:ext uri="{BB962C8B-B14F-4D97-AF65-F5344CB8AC3E}">
        <p14:creationId xmlns:p14="http://schemas.microsoft.com/office/powerpoint/2010/main" val="372734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nac4_BCMS_1.4GeV_25ns_noUS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1" y="1138389"/>
            <a:ext cx="6006667" cy="5724000"/>
          </a:xfrm>
          <a:prstGeom prst="rect">
            <a:avLst/>
          </a:prstGeom>
        </p:spPr>
      </p:pic>
      <p:sp>
        <p:nvSpPr>
          <p:cNvPr id="2" name="Title 1"/>
          <p:cNvSpPr>
            <a:spLocks noGrp="1"/>
          </p:cNvSpPr>
          <p:nvPr>
            <p:ph type="title"/>
          </p:nvPr>
        </p:nvSpPr>
        <p:spPr/>
        <p:txBody>
          <a:bodyPr anchor="ctr">
            <a:normAutofit/>
          </a:bodyPr>
          <a:lstStyle/>
          <a:p>
            <a:pPr algn="ctr"/>
            <a:r>
              <a:rPr lang="en-US" sz="3500" dirty="0" smtClean="0"/>
              <a:t>BCMS with Linac4</a:t>
            </a:r>
            <a:endParaRPr lang="en-US" sz="3500" dirty="0"/>
          </a:p>
        </p:txBody>
      </p:sp>
      <p:grpSp>
        <p:nvGrpSpPr>
          <p:cNvPr id="19" name="Group 18"/>
          <p:cNvGrpSpPr/>
          <p:nvPr/>
        </p:nvGrpSpPr>
        <p:grpSpPr>
          <a:xfrm>
            <a:off x="1347029" y="3636600"/>
            <a:ext cx="1606229" cy="681002"/>
            <a:chOff x="1334578" y="3088712"/>
            <a:chExt cx="1606229" cy="681002"/>
          </a:xfrm>
        </p:grpSpPr>
        <p:sp>
          <p:nvSpPr>
            <p:cNvPr id="18" name="Donut 17"/>
            <p:cNvSpPr>
              <a:spLocks noChangeAspect="1"/>
            </p:cNvSpPr>
            <p:nvPr/>
          </p:nvSpPr>
          <p:spPr>
            <a:xfrm>
              <a:off x="2644906" y="3481714"/>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1334578" y="3088712"/>
              <a:ext cx="1556425" cy="646331"/>
            </a:xfrm>
            <a:prstGeom prst="rect">
              <a:avLst/>
            </a:prstGeom>
            <a:noFill/>
          </p:spPr>
          <p:txBody>
            <a:bodyPr wrap="square" rtlCol="0">
              <a:spAutoFit/>
            </a:bodyPr>
            <a:lstStyle/>
            <a:p>
              <a:r>
                <a:rPr lang="en-US" b="1" dirty="0" smtClean="0">
                  <a:solidFill>
                    <a:schemeClr val="accent6">
                      <a:lumMod val="75000"/>
                    </a:schemeClr>
                  </a:solidFill>
                </a:rPr>
                <a:t>1.3 x 10</a:t>
              </a:r>
              <a:r>
                <a:rPr lang="en-US" b="1" baseline="30000" dirty="0" smtClean="0">
                  <a:solidFill>
                    <a:schemeClr val="accent6">
                      <a:lumMod val="75000"/>
                    </a:schemeClr>
                  </a:solidFill>
                </a:rPr>
                <a:t>11</a:t>
              </a:r>
              <a:r>
                <a:rPr lang="en-US" b="1" dirty="0" smtClean="0">
                  <a:solidFill>
                    <a:schemeClr val="accent6">
                      <a:lumMod val="75000"/>
                    </a:schemeClr>
                  </a:solidFill>
                </a:rPr>
                <a:t> ppb</a:t>
              </a:r>
            </a:p>
            <a:p>
              <a:r>
                <a:rPr lang="en-US" b="1" dirty="0" smtClean="0">
                  <a:solidFill>
                    <a:schemeClr val="accent6">
                      <a:lumMod val="75000"/>
                    </a:schemeClr>
                  </a:solidFill>
                </a:rPr>
                <a:t>1.28 </a:t>
              </a:r>
              <a:r>
                <a:rPr lang="en-US" b="1" dirty="0" smtClean="0">
                  <a:solidFill>
                    <a:schemeClr val="accent6">
                      <a:lumMod val="75000"/>
                    </a:schemeClr>
                  </a:solidFill>
                  <a:latin typeface="Symbol" charset="2"/>
                  <a:cs typeface="Symbol" charset="2"/>
                </a:rPr>
                <a:t>m</a:t>
              </a:r>
              <a:r>
                <a:rPr lang="en-US" b="1" dirty="0" smtClean="0">
                  <a:solidFill>
                    <a:schemeClr val="accent6">
                      <a:lumMod val="75000"/>
                    </a:schemeClr>
                  </a:solidFill>
                </a:rPr>
                <a:t>m</a:t>
              </a:r>
              <a:endParaRPr lang="en-US" b="1" dirty="0">
                <a:solidFill>
                  <a:schemeClr val="accent6">
                    <a:lumMod val="75000"/>
                  </a:schemeClr>
                </a:solidFill>
              </a:endParaRPr>
            </a:p>
          </p:txBody>
        </p:sp>
      </p:grpSp>
      <p:grpSp>
        <p:nvGrpSpPr>
          <p:cNvPr id="21" name="Group 20"/>
          <p:cNvGrpSpPr/>
          <p:nvPr/>
        </p:nvGrpSpPr>
        <p:grpSpPr>
          <a:xfrm>
            <a:off x="2801567" y="4173969"/>
            <a:ext cx="2031853" cy="1807965"/>
            <a:chOff x="2801567" y="3650985"/>
            <a:chExt cx="2031853" cy="1807965"/>
          </a:xfrm>
        </p:grpSpPr>
        <p:cxnSp>
          <p:nvCxnSpPr>
            <p:cNvPr id="17" name="Straight Arrow Connector 16"/>
            <p:cNvCxnSpPr/>
            <p:nvPr/>
          </p:nvCxnSpPr>
          <p:spPr>
            <a:xfrm>
              <a:off x="2801567" y="3650985"/>
              <a:ext cx="0" cy="467999"/>
            </a:xfrm>
            <a:prstGeom prst="straightConnector1">
              <a:avLst/>
            </a:prstGeom>
            <a:ln>
              <a:solidFill>
                <a:srgbClr val="002060"/>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276995" y="4258621"/>
              <a:ext cx="1556425" cy="1200329"/>
            </a:xfrm>
            <a:prstGeom prst="rect">
              <a:avLst/>
            </a:prstGeom>
            <a:noFill/>
          </p:spPr>
          <p:txBody>
            <a:bodyPr wrap="square" rtlCol="0">
              <a:spAutoFit/>
            </a:bodyPr>
            <a:lstStyle/>
            <a:p>
              <a:r>
                <a:rPr lang="en-US" b="1" dirty="0" smtClean="0">
                  <a:solidFill>
                    <a:srgbClr val="002060"/>
                  </a:solidFill>
                </a:rPr>
                <a:t>1.3 x 10</a:t>
              </a:r>
              <a:r>
                <a:rPr lang="en-US" b="1" baseline="30000" dirty="0" smtClean="0">
                  <a:solidFill>
                    <a:srgbClr val="002060"/>
                  </a:solidFill>
                </a:rPr>
                <a:t>11</a:t>
              </a:r>
              <a:r>
                <a:rPr lang="en-US" b="1" dirty="0" smtClean="0">
                  <a:solidFill>
                    <a:srgbClr val="002060"/>
                  </a:solidFill>
                </a:rPr>
                <a:t> ppb</a:t>
              </a:r>
            </a:p>
            <a:p>
              <a:r>
                <a:rPr lang="en-US" b="1" dirty="0" smtClean="0">
                  <a:solidFill>
                    <a:srgbClr val="002060"/>
                  </a:solidFill>
                </a:rPr>
                <a:t>≈ 1 </a:t>
              </a:r>
              <a:r>
                <a:rPr lang="en-US" b="1" dirty="0" smtClean="0">
                  <a:solidFill>
                    <a:srgbClr val="002060"/>
                  </a:solidFill>
                  <a:latin typeface="Symbol" charset="2"/>
                  <a:cs typeface="Symbol" charset="2"/>
                </a:rPr>
                <a:t>m</a:t>
              </a:r>
              <a:r>
                <a:rPr lang="en-US" b="1" dirty="0" smtClean="0">
                  <a:solidFill>
                    <a:srgbClr val="002060"/>
                  </a:solidFill>
                </a:rPr>
                <a:t>m</a:t>
              </a:r>
            </a:p>
            <a:p>
              <a:r>
                <a:rPr lang="en-US" b="1" dirty="0" smtClean="0">
                  <a:solidFill>
                    <a:srgbClr val="002060"/>
                  </a:solidFill>
                </a:rPr>
                <a:t>(0.8 </a:t>
              </a:r>
              <a:r>
                <a:rPr lang="en-US" b="1" dirty="0" smtClean="0">
                  <a:solidFill>
                    <a:srgbClr val="002060"/>
                  </a:solidFill>
                  <a:latin typeface="Symbol" charset="2"/>
                  <a:cs typeface="Symbol" charset="2"/>
                </a:rPr>
                <a:t>m</a:t>
              </a:r>
              <a:r>
                <a:rPr lang="en-US" b="1" dirty="0" smtClean="0">
                  <a:solidFill>
                    <a:srgbClr val="002060"/>
                  </a:solidFill>
                </a:rPr>
                <a:t>m at the SPS SC limit)</a:t>
              </a:r>
              <a:endParaRPr lang="en-US" b="1" dirty="0">
                <a:solidFill>
                  <a:srgbClr val="002060"/>
                </a:solidFill>
              </a:endParaRPr>
            </a:p>
          </p:txBody>
        </p:sp>
      </p:grpSp>
      <p:grpSp>
        <p:nvGrpSpPr>
          <p:cNvPr id="32" name="Group 31"/>
          <p:cNvGrpSpPr/>
          <p:nvPr/>
        </p:nvGrpSpPr>
        <p:grpSpPr>
          <a:xfrm>
            <a:off x="5009302" y="2616515"/>
            <a:ext cx="4027194" cy="3016210"/>
            <a:chOff x="5009302" y="2616515"/>
            <a:chExt cx="4027194" cy="3016210"/>
          </a:xfrm>
        </p:grpSpPr>
        <p:sp>
          <p:nvSpPr>
            <p:cNvPr id="30" name="TextBox 29"/>
            <p:cNvSpPr txBox="1"/>
            <p:nvPr/>
          </p:nvSpPr>
          <p:spPr>
            <a:xfrm>
              <a:off x="5860610" y="2616515"/>
              <a:ext cx="3175886" cy="3016210"/>
            </a:xfrm>
            <a:prstGeom prst="rect">
              <a:avLst/>
            </a:prstGeom>
            <a:solidFill>
              <a:srgbClr val="0070C0"/>
            </a:solidFill>
            <a:ln>
              <a:solidFill>
                <a:schemeClr val="tx1"/>
              </a:solidFill>
            </a:ln>
          </p:spPr>
          <p:txBody>
            <a:bodyPr wrap="square" rtlCol="0">
              <a:spAutoFit/>
            </a:bodyPr>
            <a:lstStyle/>
            <a:p>
              <a:pPr marL="285750" indent="-285750">
                <a:buFont typeface="Lucida Grande"/>
                <a:buChar char="→"/>
              </a:pPr>
              <a:r>
                <a:rPr lang="en-US" dirty="0">
                  <a:solidFill>
                    <a:schemeClr val="bg1"/>
                  </a:solidFill>
                </a:rPr>
                <a:t>Starting point assumes all benefits from the larger longitudinal parameters in the PSB – PS transfer</a:t>
              </a:r>
            </a:p>
            <a:p>
              <a:pPr marL="285750" indent="-285750">
                <a:buFont typeface="Lucida Grande"/>
                <a:buChar char="→"/>
              </a:pPr>
              <a:r>
                <a:rPr lang="en-US" dirty="0">
                  <a:solidFill>
                    <a:schemeClr val="bg1"/>
                  </a:solidFill>
                </a:rPr>
                <a:t>Staying at 1.4 </a:t>
              </a:r>
              <a:r>
                <a:rPr lang="en-US" dirty="0" err="1">
                  <a:solidFill>
                    <a:schemeClr val="bg1"/>
                  </a:solidFill>
                </a:rPr>
                <a:t>GeV</a:t>
              </a:r>
              <a:r>
                <a:rPr lang="en-US" dirty="0">
                  <a:solidFill>
                    <a:schemeClr val="bg1"/>
                  </a:solidFill>
                </a:rPr>
                <a:t>, potential knobs to reduce </a:t>
              </a:r>
              <a:r>
                <a:rPr lang="en-US" dirty="0">
                  <a:solidFill>
                    <a:schemeClr val="bg1"/>
                  </a:solidFill>
                  <a:latin typeface="Symbol" charset="2"/>
                  <a:cs typeface="Symbol" charset="2"/>
                </a:rPr>
                <a:t>D</a:t>
              </a:r>
              <a:r>
                <a:rPr lang="en-US" dirty="0">
                  <a:solidFill>
                    <a:schemeClr val="bg1"/>
                  </a:solidFill>
                </a:rPr>
                <a:t>Q</a:t>
              </a:r>
              <a:r>
                <a:rPr lang="en-US" baseline="-25000" dirty="0">
                  <a:solidFill>
                    <a:schemeClr val="bg1"/>
                  </a:solidFill>
                </a:rPr>
                <a:t>PS</a:t>
              </a:r>
              <a:r>
                <a:rPr lang="en-US" dirty="0">
                  <a:solidFill>
                    <a:schemeClr val="bg1"/>
                  </a:solidFill>
                </a:rPr>
                <a:t> by as much as </a:t>
              </a:r>
              <a:r>
                <a:rPr lang="en-US" dirty="0" smtClean="0">
                  <a:solidFill>
                    <a:schemeClr val="bg1"/>
                  </a:solidFill>
                </a:rPr>
                <a:t>22-38%</a:t>
              </a:r>
              <a:endParaRPr lang="en-US" dirty="0">
                <a:solidFill>
                  <a:schemeClr val="bg1"/>
                </a:solidFill>
              </a:endParaRPr>
            </a:p>
            <a:p>
              <a:pPr marL="669600" lvl="1" indent="-285750">
                <a:buFont typeface="Wingdings" panose="05000000000000000000" pitchFamily="2" charset="2"/>
                <a:buChar char="q"/>
              </a:pPr>
              <a:r>
                <a:rPr lang="en-US" sz="1600" dirty="0">
                  <a:solidFill>
                    <a:schemeClr val="bg1"/>
                  </a:solidFill>
                </a:rPr>
                <a:t>Flattening the bunches (i.e.  lowering </a:t>
              </a:r>
              <a:r>
                <a:rPr lang="en-US" sz="1600" dirty="0" err="1">
                  <a:solidFill>
                    <a:schemeClr val="bg1"/>
                  </a:solidFill>
                  <a:latin typeface="Symbol" charset="2"/>
                  <a:cs typeface="Symbol" charset="2"/>
                </a:rPr>
                <a:t>l</a:t>
              </a:r>
              <a:r>
                <a:rPr lang="en-US" sz="1600" baseline="-25000" dirty="0" err="1">
                  <a:solidFill>
                    <a:schemeClr val="bg1"/>
                  </a:solidFill>
                </a:rPr>
                <a:t>max</a:t>
              </a:r>
              <a:r>
                <a:rPr lang="en-US" sz="1600" dirty="0">
                  <a:solidFill>
                    <a:schemeClr val="bg1"/>
                  </a:solidFill>
                </a:rPr>
                <a:t>)</a:t>
              </a:r>
            </a:p>
            <a:p>
              <a:pPr marL="669600" lvl="1" indent="-285750">
                <a:buFont typeface="Wingdings" panose="05000000000000000000" pitchFamily="2" charset="2"/>
                <a:buChar char="q"/>
              </a:pPr>
              <a:r>
                <a:rPr lang="en-US" sz="1600" dirty="0">
                  <a:solidFill>
                    <a:schemeClr val="bg1"/>
                  </a:solidFill>
                </a:rPr>
                <a:t>Changing the injection optics (</a:t>
              </a:r>
              <a:r>
                <a:rPr lang="en-US" sz="1600" i="1" dirty="0" err="1">
                  <a:solidFill>
                    <a:schemeClr val="bg1"/>
                  </a:solidFill>
                </a:rPr>
                <a:t>D</a:t>
              </a:r>
              <a:r>
                <a:rPr lang="en-US" sz="1600" i="1" baseline="-25000" dirty="0" err="1">
                  <a:solidFill>
                    <a:schemeClr val="bg1"/>
                  </a:solidFill>
                </a:rPr>
                <a:t>x,y</a:t>
              </a:r>
              <a:r>
                <a:rPr lang="en-US" sz="1600" dirty="0">
                  <a:solidFill>
                    <a:schemeClr val="bg1"/>
                  </a:solidFill>
                </a:rPr>
                <a:t>)</a:t>
              </a:r>
            </a:p>
          </p:txBody>
        </p:sp>
        <p:sp>
          <p:nvSpPr>
            <p:cNvPr id="31" name="Right Arrow 30"/>
            <p:cNvSpPr/>
            <p:nvPr/>
          </p:nvSpPr>
          <p:spPr>
            <a:xfrm rot="20498151">
              <a:off x="5009302" y="4697812"/>
              <a:ext cx="795213" cy="484632"/>
            </a:xfrm>
            <a:prstGeom prst="rightArrow">
              <a:avLst/>
            </a:prstGeom>
            <a:solidFill>
              <a:srgbClr val="0070C0">
                <a:alpha val="46000"/>
              </a:srgbClr>
            </a:solidFill>
            <a:ln w="38100" cmpd="sng">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4" name="Straight Arrow Connector 13"/>
          <p:cNvCxnSpPr/>
          <p:nvPr/>
        </p:nvCxnSpPr>
        <p:spPr>
          <a:xfrm>
            <a:off x="2804555" y="4600314"/>
            <a:ext cx="0" cy="359997"/>
          </a:xfrm>
          <a:prstGeom prst="straightConnector1">
            <a:avLst/>
          </a:prstGeom>
          <a:ln w="19050" cmpd="sng">
            <a:solidFill>
              <a:srgbClr val="00206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860610" y="2596510"/>
            <a:ext cx="3175886" cy="1200329"/>
          </a:xfrm>
          <a:prstGeom prst="rect">
            <a:avLst/>
          </a:prstGeom>
          <a:solidFill>
            <a:schemeClr val="accent6">
              <a:lumMod val="75000"/>
            </a:schemeClr>
          </a:solidFill>
          <a:ln>
            <a:solidFill>
              <a:schemeClr val="tx1"/>
            </a:solidFill>
          </a:ln>
        </p:spPr>
        <p:txBody>
          <a:bodyPr wrap="square" rtlCol="0">
            <a:spAutoFit/>
          </a:bodyPr>
          <a:lstStyle/>
          <a:p>
            <a:pPr marL="285750" indent="-285750">
              <a:buFont typeface="Lucida Grande"/>
              <a:buChar char="→"/>
            </a:pPr>
            <a:r>
              <a:rPr lang="en-US" dirty="0">
                <a:solidFill>
                  <a:schemeClr val="bg1"/>
                </a:solidFill>
              </a:rPr>
              <a:t>Starting point assumes all benefits from the larger longitudinal parameters in the PSB – PS </a:t>
            </a:r>
            <a:r>
              <a:rPr lang="en-US" dirty="0" smtClean="0">
                <a:solidFill>
                  <a:schemeClr val="bg1"/>
                </a:solidFill>
              </a:rPr>
              <a:t>transfer</a:t>
            </a:r>
            <a:endParaRPr lang="en-US" dirty="0">
              <a:solidFill>
                <a:schemeClr val="bg1"/>
              </a:solidFill>
            </a:endParaRPr>
          </a:p>
        </p:txBody>
      </p:sp>
    </p:spTree>
    <p:extLst>
      <p:ext uri="{BB962C8B-B14F-4D97-AF65-F5344CB8AC3E}">
        <p14:creationId xmlns:p14="http://schemas.microsoft.com/office/powerpoint/2010/main" val="2618499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Flat bunches at PSB-PS transfer</a:t>
            </a:r>
            <a:endParaRPr lang="en-US" sz="3500" dirty="0"/>
          </a:p>
        </p:txBody>
      </p:sp>
      <p:sp>
        <p:nvSpPr>
          <p:cNvPr id="6" name="Text Placeholder 2"/>
          <p:cNvSpPr>
            <a:spLocks noGrp="1"/>
          </p:cNvSpPr>
          <p:nvPr>
            <p:ph type="body" sz="quarter" idx="10"/>
          </p:nvPr>
        </p:nvSpPr>
        <p:spPr>
          <a:xfrm>
            <a:off x="203200" y="1255059"/>
            <a:ext cx="8763034" cy="4635352"/>
          </a:xfrm>
        </p:spPr>
        <p:txBody>
          <a:bodyPr>
            <a:normAutofit fontScale="70000" lnSpcReduction="20000"/>
          </a:bodyPr>
          <a:lstStyle/>
          <a:p>
            <a:r>
              <a:rPr lang="en-US" dirty="0"/>
              <a:t>Transfer of flat bunches (with second </a:t>
            </a:r>
            <a:r>
              <a:rPr lang="en-US" dirty="0" smtClean="0"/>
              <a:t>harmonic in counter-phase </a:t>
            </a:r>
            <a:r>
              <a:rPr lang="en-US" dirty="0"/>
              <a:t>in both PSB and </a:t>
            </a:r>
            <a:r>
              <a:rPr lang="en-US" dirty="0" smtClean="0"/>
              <a:t>PS)</a:t>
            </a:r>
          </a:p>
          <a:p>
            <a:pPr lvl="1"/>
            <a:r>
              <a:rPr lang="en-US" dirty="0" smtClean="0"/>
              <a:t>However, little gain available and </a:t>
            </a:r>
            <a:r>
              <a:rPr lang="en-US" dirty="0" err="1" smtClean="0"/>
              <a:t>synchronisation</a:t>
            </a:r>
            <a:r>
              <a:rPr lang="en-US" dirty="0" smtClean="0"/>
              <a:t> problems </a:t>
            </a:r>
            <a:endParaRPr lang="en-US" dirty="0"/>
          </a:p>
          <a:p>
            <a:pPr marL="457200" lvl="1" indent="0">
              <a:buNone/>
            </a:pPr>
            <a:endParaRPr lang="en-US" dirty="0" smtClean="0"/>
          </a:p>
          <a:p>
            <a:r>
              <a:rPr lang="en-US" dirty="0"/>
              <a:t>Hollow </a:t>
            </a:r>
            <a:r>
              <a:rPr lang="en-US" dirty="0" smtClean="0"/>
              <a:t>bunches</a:t>
            </a:r>
            <a:endParaRPr lang="en-US" dirty="0"/>
          </a:p>
          <a:p>
            <a:pPr lvl="1"/>
            <a:r>
              <a:rPr lang="en-US" dirty="0" smtClean="0">
                <a:solidFill>
                  <a:srgbClr val="00B050"/>
                </a:solidFill>
              </a:rPr>
              <a:t>Production</a:t>
            </a:r>
          </a:p>
          <a:p>
            <a:pPr lvl="2">
              <a:buFont typeface="Wingdings" panose="05000000000000000000" pitchFamily="2" charset="2"/>
              <a:buChar char="ü"/>
            </a:pPr>
            <a:r>
              <a:rPr lang="en-US" dirty="0" smtClean="0"/>
              <a:t>Use </a:t>
            </a:r>
            <a:r>
              <a:rPr lang="en-US" dirty="0"/>
              <a:t>of a double harmonic RF for phase space </a:t>
            </a:r>
            <a:r>
              <a:rPr lang="en-US" dirty="0" smtClean="0"/>
              <a:t>redistribution*</a:t>
            </a:r>
          </a:p>
          <a:p>
            <a:pPr lvl="2">
              <a:buFont typeface="Wingdings" panose="05000000000000000000" pitchFamily="2" charset="2"/>
              <a:buChar char="ü"/>
            </a:pPr>
            <a:r>
              <a:rPr lang="en-US" dirty="0"/>
              <a:t>RF phase modulation close to </a:t>
            </a:r>
            <a:r>
              <a:rPr lang="en-US" dirty="0" err="1">
                <a:latin typeface="Symbol" charset="2"/>
                <a:cs typeface="Symbol" charset="2"/>
              </a:rPr>
              <a:t>w</a:t>
            </a:r>
            <a:r>
              <a:rPr lang="en-US" baseline="-25000" dirty="0" err="1"/>
              <a:t>s</a:t>
            </a:r>
            <a:r>
              <a:rPr lang="en-US" dirty="0"/>
              <a:t> with much higher harmonic </a:t>
            </a:r>
            <a:r>
              <a:rPr lang="en-US" dirty="0" smtClean="0"/>
              <a:t>excitation**</a:t>
            </a:r>
            <a:endParaRPr lang="en-US" dirty="0"/>
          </a:p>
          <a:p>
            <a:pPr lvl="2">
              <a:buFont typeface="Wingdings" panose="05000000000000000000" pitchFamily="2" charset="2"/>
              <a:buChar char="ü"/>
            </a:pPr>
            <a:r>
              <a:rPr lang="en-US" dirty="0"/>
              <a:t>Paint the hollow distribution at the PSB injection with </a:t>
            </a:r>
            <a:r>
              <a:rPr lang="en-US" dirty="0" err="1"/>
              <a:t>Linac</a:t>
            </a:r>
            <a:r>
              <a:rPr lang="en-US" dirty="0"/>
              <a:t> 4 and accelerate &amp; extract the hollow </a:t>
            </a:r>
            <a:r>
              <a:rPr lang="en-US" dirty="0" smtClean="0"/>
              <a:t>bunch (assuming it is stable)</a:t>
            </a:r>
          </a:p>
          <a:p>
            <a:pPr lvl="1"/>
            <a:r>
              <a:rPr lang="en-US" dirty="0" smtClean="0"/>
              <a:t>MDs in the past (1993, 1997, 2001) already </a:t>
            </a:r>
            <a:r>
              <a:rPr lang="en-US" dirty="0" smtClean="0">
                <a:solidFill>
                  <a:srgbClr val="00B050"/>
                </a:solidFill>
              </a:rPr>
              <a:t>proved feasibility</a:t>
            </a:r>
            <a:r>
              <a:rPr lang="en-US" dirty="0" smtClean="0"/>
              <a:t>, though </a:t>
            </a:r>
            <a:r>
              <a:rPr lang="en-US" dirty="0" smtClean="0">
                <a:solidFill>
                  <a:srgbClr val="FF0000"/>
                </a:solidFill>
              </a:rPr>
              <a:t>never used operationally</a:t>
            </a:r>
          </a:p>
          <a:p>
            <a:pPr lvl="1"/>
            <a:r>
              <a:rPr lang="en-US" dirty="0" smtClean="0"/>
              <a:t>Positive side effect to also have </a:t>
            </a:r>
            <a:r>
              <a:rPr lang="en-US" dirty="0" smtClean="0">
                <a:solidFill>
                  <a:srgbClr val="00B050"/>
                </a:solidFill>
              </a:rPr>
              <a:t>larger momentum spread</a:t>
            </a:r>
          </a:p>
          <a:p>
            <a:pPr lvl="1"/>
            <a:r>
              <a:rPr lang="en-US" dirty="0" smtClean="0">
                <a:solidFill>
                  <a:srgbClr val="FF0000"/>
                </a:solidFill>
              </a:rPr>
              <a:t>Triple splitting </a:t>
            </a:r>
            <a:r>
              <a:rPr lang="en-US" dirty="0" smtClean="0"/>
              <a:t>of hollow bunches can be an issue</a:t>
            </a:r>
          </a:p>
          <a:p>
            <a:pPr lvl="1"/>
            <a:r>
              <a:rPr lang="en-US" dirty="0" smtClean="0">
                <a:solidFill>
                  <a:srgbClr val="FF0000"/>
                </a:solidFill>
              </a:rPr>
              <a:t>Different tune footprint</a:t>
            </a:r>
            <a:r>
              <a:rPr lang="en-US" dirty="0" smtClean="0"/>
              <a:t>, dynamics with possible resonance crossing to be assessed through tracking</a:t>
            </a:r>
            <a:endParaRPr lang="en-US" dirty="0"/>
          </a:p>
          <a:p>
            <a:endParaRPr lang="en-US" dirty="0"/>
          </a:p>
        </p:txBody>
      </p:sp>
      <p:sp>
        <p:nvSpPr>
          <p:cNvPr id="5" name="TextBox 4"/>
          <p:cNvSpPr txBox="1"/>
          <p:nvPr/>
        </p:nvSpPr>
        <p:spPr>
          <a:xfrm>
            <a:off x="457200" y="6068211"/>
            <a:ext cx="7924800" cy="553998"/>
          </a:xfrm>
          <a:prstGeom prst="rect">
            <a:avLst/>
          </a:prstGeom>
          <a:noFill/>
        </p:spPr>
        <p:txBody>
          <a:bodyPr wrap="square" rtlCol="0">
            <a:spAutoFit/>
          </a:bodyPr>
          <a:lstStyle/>
          <a:p>
            <a:r>
              <a:rPr lang="en-US" sz="1500" dirty="0" smtClean="0"/>
              <a:t>*   C. </a:t>
            </a:r>
            <a:r>
              <a:rPr lang="en-US" sz="1500" dirty="0" err="1" smtClean="0"/>
              <a:t>Carli</a:t>
            </a:r>
            <a:r>
              <a:rPr lang="en-US" sz="1500" i="1" dirty="0" smtClean="0"/>
              <a:t>, Creation of Hollow Bunches using a double harmonic RF system, CERN/PS 2001-073</a:t>
            </a:r>
          </a:p>
          <a:p>
            <a:r>
              <a:rPr lang="en-US" sz="1500" dirty="0" smtClean="0"/>
              <a:t>** </a:t>
            </a:r>
            <a:r>
              <a:rPr lang="en-US" sz="1500" dirty="0"/>
              <a:t>S. Hancock</a:t>
            </a:r>
            <a:r>
              <a:rPr lang="en-US" sz="1500" i="1" dirty="0"/>
              <a:t>, Improved longitudinal blowup &amp; shaving in the Booster</a:t>
            </a:r>
            <a:r>
              <a:rPr lang="en-US" sz="1500" dirty="0"/>
              <a:t>, and references </a:t>
            </a:r>
            <a:r>
              <a:rPr lang="en-US" sz="1500" dirty="0" smtClean="0"/>
              <a:t>therein</a:t>
            </a:r>
            <a:endParaRPr lang="en-US" sz="1500" dirty="0"/>
          </a:p>
        </p:txBody>
      </p:sp>
    </p:spTree>
    <p:extLst>
      <p:ext uri="{BB962C8B-B14F-4D97-AF65-F5344CB8AC3E}">
        <p14:creationId xmlns:p14="http://schemas.microsoft.com/office/powerpoint/2010/main" val="29401936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Example: Hollow bunches before PSB extraction by including h2</a:t>
            </a:r>
            <a:endParaRPr lang="en-US" sz="3500" dirty="0"/>
          </a:p>
        </p:txBody>
      </p:sp>
      <p:sp>
        <p:nvSpPr>
          <p:cNvPr id="9" name="TextBox 8"/>
          <p:cNvSpPr txBox="1"/>
          <p:nvPr/>
        </p:nvSpPr>
        <p:spPr>
          <a:xfrm>
            <a:off x="185368" y="1255059"/>
            <a:ext cx="6690888" cy="707886"/>
          </a:xfrm>
          <a:prstGeom prst="rect">
            <a:avLst/>
          </a:prstGeom>
          <a:noFill/>
        </p:spPr>
        <p:txBody>
          <a:bodyPr wrap="square" rtlCol="0">
            <a:spAutoFit/>
          </a:bodyPr>
          <a:lstStyle/>
          <a:p>
            <a:r>
              <a:rPr lang="en-US" sz="2000" b="1" dirty="0" smtClean="0"/>
              <a:t>Longitudinal phase space evolution (example of hollow bunch production at 1.4 </a:t>
            </a:r>
            <a:r>
              <a:rPr lang="en-US" sz="2000" b="1" dirty="0" err="1" smtClean="0"/>
              <a:t>GeV</a:t>
            </a:r>
            <a:r>
              <a:rPr lang="en-US" sz="2000" b="1" dirty="0" smtClean="0"/>
              <a:t> in the PSB) </a:t>
            </a:r>
            <a:endParaRPr lang="en-US" sz="2000" b="1" dirty="0"/>
          </a:p>
        </p:txBody>
      </p:sp>
      <p:pic>
        <p:nvPicPr>
          <p:cNvPr id="4" name="phasespace.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628648" y="2006286"/>
            <a:ext cx="5670550" cy="4273863"/>
          </a:xfrm>
          <a:prstGeom prst="rect">
            <a:avLst/>
          </a:prstGeom>
        </p:spPr>
      </p:pic>
    </p:spTree>
    <p:extLst>
      <p:ext uri="{BB962C8B-B14F-4D97-AF65-F5344CB8AC3E}">
        <p14:creationId xmlns:p14="http://schemas.microsoft.com/office/powerpoint/2010/main" val="142256955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900" y="1841949"/>
            <a:ext cx="5146371" cy="4691897"/>
          </a:xfrm>
          <a:prstGeom prst="rect">
            <a:avLst/>
          </a:prstGeom>
        </p:spPr>
      </p:pic>
      <p:sp>
        <p:nvSpPr>
          <p:cNvPr id="2" name="Title 1"/>
          <p:cNvSpPr>
            <a:spLocks noGrp="1"/>
          </p:cNvSpPr>
          <p:nvPr>
            <p:ph type="title"/>
          </p:nvPr>
        </p:nvSpPr>
        <p:spPr/>
        <p:txBody>
          <a:bodyPr anchor="ctr">
            <a:normAutofit fontScale="90000"/>
          </a:bodyPr>
          <a:lstStyle/>
          <a:p>
            <a:pPr algn="ctr"/>
            <a:r>
              <a:rPr lang="en-US" sz="3500" dirty="0" smtClean="0"/>
              <a:t>Example: Hollow bunches before PSB extraction by including h2</a:t>
            </a:r>
            <a:endParaRPr lang="en-US" sz="3500" dirty="0"/>
          </a:p>
        </p:txBody>
      </p:sp>
      <p:sp>
        <p:nvSpPr>
          <p:cNvPr id="10" name="TextBox 9"/>
          <p:cNvSpPr txBox="1"/>
          <p:nvPr/>
        </p:nvSpPr>
        <p:spPr>
          <a:xfrm>
            <a:off x="185368" y="1441839"/>
            <a:ext cx="5255896" cy="400110"/>
          </a:xfrm>
          <a:prstGeom prst="rect">
            <a:avLst/>
          </a:prstGeom>
          <a:noFill/>
        </p:spPr>
        <p:txBody>
          <a:bodyPr wrap="square" rtlCol="0">
            <a:spAutoFit/>
          </a:bodyPr>
          <a:lstStyle/>
          <a:p>
            <a:r>
              <a:rPr lang="en-US" sz="2000" b="1" dirty="0" smtClean="0"/>
              <a:t>Parameter scan</a:t>
            </a:r>
            <a:endParaRPr lang="en-US" sz="2000" b="1" dirty="0"/>
          </a:p>
        </p:txBody>
      </p:sp>
      <p:sp>
        <p:nvSpPr>
          <p:cNvPr id="8" name="TextBox 7"/>
          <p:cNvSpPr txBox="1"/>
          <p:nvPr/>
        </p:nvSpPr>
        <p:spPr>
          <a:xfrm>
            <a:off x="2187228" y="5055468"/>
            <a:ext cx="1033466" cy="369332"/>
          </a:xfrm>
          <a:prstGeom prst="rect">
            <a:avLst/>
          </a:prstGeom>
          <a:noFill/>
        </p:spPr>
        <p:txBody>
          <a:bodyPr wrap="square" rtlCol="0">
            <a:spAutoFit/>
          </a:bodyPr>
          <a:lstStyle/>
          <a:p>
            <a:r>
              <a:rPr lang="en-US" b="1" dirty="0" smtClean="0">
                <a:solidFill>
                  <a:srgbClr val="ED0202"/>
                </a:solidFill>
              </a:rPr>
              <a:t>220 ns</a:t>
            </a:r>
            <a:endParaRPr lang="en-US" b="1" dirty="0">
              <a:solidFill>
                <a:srgbClr val="ED0202"/>
              </a:solidFill>
            </a:endParaRPr>
          </a:p>
        </p:txBody>
      </p:sp>
      <p:sp>
        <p:nvSpPr>
          <p:cNvPr id="13" name="TextBox 12"/>
          <p:cNvSpPr txBox="1"/>
          <p:nvPr/>
        </p:nvSpPr>
        <p:spPr>
          <a:xfrm>
            <a:off x="5803900" y="2201957"/>
            <a:ext cx="3162333" cy="2970044"/>
          </a:xfrm>
          <a:prstGeom prst="rect">
            <a:avLst/>
          </a:prstGeom>
          <a:solidFill>
            <a:schemeClr val="bg1">
              <a:lumMod val="65000"/>
            </a:schemeClr>
          </a:solidFill>
          <a:ln>
            <a:solidFill>
              <a:schemeClr val="tx1"/>
            </a:solidFill>
          </a:ln>
        </p:spPr>
        <p:txBody>
          <a:bodyPr wrap="square" rtlCol="0">
            <a:spAutoFit/>
          </a:bodyPr>
          <a:lstStyle/>
          <a:p>
            <a:pPr marL="285750" indent="-285750">
              <a:buFont typeface="Lucida Grande"/>
              <a:buChar char="→"/>
            </a:pPr>
            <a:r>
              <a:rPr lang="en-US" sz="1700" dirty="0" smtClean="0">
                <a:solidFill>
                  <a:schemeClr val="bg1"/>
                </a:solidFill>
              </a:rPr>
              <a:t>We can obtain a final hollow bunch with bunch length below 220 ns</a:t>
            </a:r>
          </a:p>
          <a:p>
            <a:pPr marL="285750" indent="-285750">
              <a:buFont typeface="Lucida Grande"/>
              <a:buChar char="→"/>
            </a:pPr>
            <a:endParaRPr lang="en-US" sz="1700" dirty="0" smtClean="0">
              <a:solidFill>
                <a:schemeClr val="bg1"/>
              </a:solidFill>
            </a:endParaRPr>
          </a:p>
          <a:p>
            <a:pPr marL="285750" indent="-285750">
              <a:buFont typeface="Lucida Grande"/>
              <a:buChar char="→"/>
            </a:pPr>
            <a:r>
              <a:rPr lang="en-US" sz="1700" dirty="0" smtClean="0">
                <a:solidFill>
                  <a:schemeClr val="bg1"/>
                </a:solidFill>
              </a:rPr>
              <a:t>In the best case, this results in a suppression factor of 0.6</a:t>
            </a:r>
          </a:p>
          <a:p>
            <a:pPr marL="285750" indent="-285750">
              <a:buFont typeface="Lucida Grande"/>
              <a:buChar char="→"/>
            </a:pPr>
            <a:endParaRPr lang="en-US" sz="1700" dirty="0" smtClean="0">
              <a:solidFill>
                <a:schemeClr val="bg1"/>
              </a:solidFill>
            </a:endParaRPr>
          </a:p>
          <a:p>
            <a:pPr marL="285750" indent="-285750">
              <a:buFont typeface="Lucida Grande"/>
              <a:buChar char="→"/>
            </a:pPr>
            <a:r>
              <a:rPr lang="en-US" sz="1700" dirty="0" smtClean="0">
                <a:solidFill>
                  <a:schemeClr val="bg1"/>
                </a:solidFill>
              </a:rPr>
              <a:t>A bunch with this distribution has to be tracked with space charge in the PS to assess the effect of the tune distribution</a:t>
            </a:r>
            <a:endParaRPr lang="en-US" sz="1700" dirty="0">
              <a:solidFill>
                <a:schemeClr val="bg1"/>
              </a:solidFill>
            </a:endParaRPr>
          </a:p>
        </p:txBody>
      </p:sp>
    </p:spTree>
    <p:extLst>
      <p:ext uri="{BB962C8B-B14F-4D97-AF65-F5344CB8AC3E}">
        <p14:creationId xmlns:p14="http://schemas.microsoft.com/office/powerpoint/2010/main" val="37884675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Example: Hollow bunches before PSB extraction by including h2</a:t>
            </a:r>
            <a:endParaRPr lang="en-US" sz="3500" dirty="0"/>
          </a:p>
        </p:txBody>
      </p:sp>
      <p:sp>
        <p:nvSpPr>
          <p:cNvPr id="10" name="TextBox 9"/>
          <p:cNvSpPr txBox="1"/>
          <p:nvPr/>
        </p:nvSpPr>
        <p:spPr>
          <a:xfrm>
            <a:off x="185368" y="1255059"/>
            <a:ext cx="5255896" cy="400110"/>
          </a:xfrm>
          <a:prstGeom prst="rect">
            <a:avLst/>
          </a:prstGeom>
          <a:noFill/>
        </p:spPr>
        <p:txBody>
          <a:bodyPr wrap="square" rtlCol="0">
            <a:spAutoFit/>
          </a:bodyPr>
          <a:lstStyle/>
          <a:p>
            <a:r>
              <a:rPr lang="en-US" sz="2000" b="1" dirty="0" smtClean="0"/>
              <a:t>Initial and final distributions</a:t>
            </a:r>
            <a:endParaRPr lang="en-US" sz="2000" b="1" dirty="0"/>
          </a:p>
        </p:txBody>
      </p:sp>
      <p:sp>
        <p:nvSpPr>
          <p:cNvPr id="5" name="Right Arrow 4"/>
          <p:cNvSpPr/>
          <p:nvPr/>
        </p:nvSpPr>
        <p:spPr>
          <a:xfrm>
            <a:off x="3822585" y="3611112"/>
            <a:ext cx="896501" cy="1045977"/>
          </a:xfrm>
          <a:prstGeom prst="rightArrow">
            <a:avLst/>
          </a:prstGeom>
          <a:solidFill>
            <a:srgbClr val="A6A6A6"/>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368" y="1655169"/>
            <a:ext cx="3343528" cy="2520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64" y="4236372"/>
            <a:ext cx="3343529" cy="252000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129" y="1587141"/>
            <a:ext cx="3343529" cy="2520000"/>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7828" y="4236372"/>
            <a:ext cx="3343529" cy="2520000"/>
          </a:xfrm>
          <a:prstGeom prst="rect">
            <a:avLst/>
          </a:prstGeom>
        </p:spPr>
      </p:pic>
    </p:spTree>
    <p:extLst>
      <p:ext uri="{BB962C8B-B14F-4D97-AF65-F5344CB8AC3E}">
        <p14:creationId xmlns:p14="http://schemas.microsoft.com/office/powerpoint/2010/main" val="1514552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Optics modifications</a:t>
            </a:r>
            <a:endParaRPr lang="en-US" sz="3500" dirty="0"/>
          </a:p>
        </p:txBody>
      </p:sp>
      <p:sp>
        <p:nvSpPr>
          <p:cNvPr id="6" name="Text Placeholder 2"/>
          <p:cNvSpPr>
            <a:spLocks noGrp="1"/>
          </p:cNvSpPr>
          <p:nvPr>
            <p:ph type="body" sz="quarter" idx="10"/>
          </p:nvPr>
        </p:nvSpPr>
        <p:spPr>
          <a:xfrm>
            <a:off x="311274" y="1192800"/>
            <a:ext cx="7461126" cy="1496856"/>
          </a:xfrm>
        </p:spPr>
        <p:txBody>
          <a:bodyPr>
            <a:normAutofit fontScale="55000" lnSpcReduction="20000"/>
          </a:bodyPr>
          <a:lstStyle/>
          <a:p>
            <a:r>
              <a:rPr lang="en-US" dirty="0" smtClean="0"/>
              <a:t>High dispersion optics at injection</a:t>
            </a:r>
          </a:p>
          <a:p>
            <a:pPr lvl="1"/>
            <a:r>
              <a:rPr lang="en-US" dirty="0" smtClean="0"/>
              <a:t>Based on enhancing horizontal dispersion to weaken space charge</a:t>
            </a:r>
          </a:p>
          <a:p>
            <a:pPr lvl="1"/>
            <a:r>
              <a:rPr lang="en-US" dirty="0" smtClean="0"/>
              <a:t>Compatible with machine acceptance because the LHC beams have low horizontal </a:t>
            </a:r>
            <a:r>
              <a:rPr lang="en-US" dirty="0" err="1" smtClean="0"/>
              <a:t>emittances</a:t>
            </a:r>
            <a:endParaRPr lang="en-US" dirty="0" smtClean="0"/>
          </a:p>
          <a:p>
            <a:pPr lvl="1"/>
            <a:r>
              <a:rPr lang="en-GB" dirty="0"/>
              <a:t>T</a:t>
            </a:r>
            <a:r>
              <a:rPr lang="en-GB" dirty="0" smtClean="0"/>
              <a:t>racking </a:t>
            </a:r>
            <a:r>
              <a:rPr lang="en-GB" dirty="0"/>
              <a:t>and resonance study </a:t>
            </a:r>
            <a:r>
              <a:rPr lang="en-GB" dirty="0" smtClean="0"/>
              <a:t>needed due to change of machine </a:t>
            </a:r>
            <a:r>
              <a:rPr lang="en-GB" dirty="0"/>
              <a:t>symmetry </a:t>
            </a:r>
            <a:endParaRPr lang="en-GB" dirty="0" smtClean="0"/>
          </a:p>
          <a:p>
            <a:pPr lvl="1"/>
            <a:r>
              <a:rPr lang="en-US" dirty="0" smtClean="0"/>
              <a:t>2012-2013 MDs not yet conclusive, but potential gain around 15%</a:t>
            </a:r>
            <a:endParaRPr lang="en-US" dirty="0"/>
          </a:p>
          <a:p>
            <a:pPr marL="457200" lvl="1" indent="0">
              <a:buNone/>
            </a:pPr>
            <a:endParaRPr lang="en-US" dirty="0" smtClean="0"/>
          </a:p>
          <a:p>
            <a:endParaRPr lang="en-US" dirty="0"/>
          </a:p>
        </p:txBody>
      </p:sp>
      <p:pic>
        <p:nvPicPr>
          <p:cNvPr id="3" name="Picture 2" descr="PS-Dispersions.pdf"/>
          <p:cNvPicPr>
            <a:picLocks noChangeAspect="1"/>
          </p:cNvPicPr>
          <p:nvPr/>
        </p:nvPicPr>
        <p:blipFill rotWithShape="1">
          <a:blip r:embed="rId2">
            <a:extLst>
              <a:ext uri="{28A0092B-C50C-407E-A947-70E740481C1C}">
                <a14:useLocalDpi xmlns:a14="http://schemas.microsoft.com/office/drawing/2010/main" val="0"/>
              </a:ext>
            </a:extLst>
          </a:blip>
          <a:srcRect b="2495"/>
          <a:stretch/>
        </p:blipFill>
        <p:spPr>
          <a:xfrm>
            <a:off x="2509797" y="2600756"/>
            <a:ext cx="5924994" cy="4168344"/>
          </a:xfrm>
          <a:prstGeom prst="rect">
            <a:avLst/>
          </a:prstGeom>
        </p:spPr>
      </p:pic>
    </p:spTree>
    <p:extLst>
      <p:ext uri="{BB962C8B-B14F-4D97-AF65-F5344CB8AC3E}">
        <p14:creationId xmlns:p14="http://schemas.microsoft.com/office/powerpoint/2010/main" val="7770055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Optics modifications</a:t>
            </a:r>
            <a:endParaRPr lang="en-US" sz="3500" dirty="0"/>
          </a:p>
        </p:txBody>
      </p:sp>
      <p:sp>
        <p:nvSpPr>
          <p:cNvPr id="6" name="Text Placeholder 2"/>
          <p:cNvSpPr>
            <a:spLocks noGrp="1"/>
          </p:cNvSpPr>
          <p:nvPr>
            <p:ph type="body" sz="quarter" idx="10"/>
          </p:nvPr>
        </p:nvSpPr>
        <p:spPr>
          <a:xfrm>
            <a:off x="302905" y="3390899"/>
            <a:ext cx="8238757" cy="1752601"/>
          </a:xfrm>
        </p:spPr>
        <p:txBody>
          <a:bodyPr>
            <a:normAutofit fontScale="55000" lnSpcReduction="20000"/>
          </a:bodyPr>
          <a:lstStyle/>
          <a:p>
            <a:r>
              <a:rPr lang="en-US" dirty="0" smtClean="0"/>
              <a:t>Coupled optics at injection (more in “Exotic Schemes” by H. Damerau)</a:t>
            </a:r>
          </a:p>
          <a:p>
            <a:pPr lvl="1"/>
            <a:r>
              <a:rPr lang="en-US" dirty="0" smtClean="0"/>
              <a:t>Based on creating </a:t>
            </a:r>
            <a:r>
              <a:rPr lang="en-US" b="1" dirty="0" smtClean="0"/>
              <a:t>vertical</a:t>
            </a:r>
            <a:r>
              <a:rPr lang="en-US" dirty="0" smtClean="0"/>
              <a:t> dispersion to weaken space charge by powering existing PS skew </a:t>
            </a:r>
            <a:r>
              <a:rPr lang="en-US" dirty="0" err="1" smtClean="0"/>
              <a:t>quadrupoles</a:t>
            </a:r>
            <a:r>
              <a:rPr lang="en-US" dirty="0" smtClean="0"/>
              <a:t> </a:t>
            </a:r>
          </a:p>
          <a:p>
            <a:pPr lvl="1"/>
            <a:r>
              <a:rPr lang="en-US" dirty="0" smtClean="0"/>
              <a:t>Compatible with machine acceptance because the LHC beams have low </a:t>
            </a:r>
            <a:r>
              <a:rPr lang="en-US" b="1" dirty="0" smtClean="0"/>
              <a:t>vertical </a:t>
            </a:r>
            <a:r>
              <a:rPr lang="en-US" dirty="0" smtClean="0"/>
              <a:t>emittances</a:t>
            </a:r>
          </a:p>
          <a:p>
            <a:pPr lvl="1"/>
            <a:r>
              <a:rPr lang="en-US" dirty="0" smtClean="0"/>
              <a:t>Potential gain up to 30% with existing magnets, higher depending on HW</a:t>
            </a:r>
          </a:p>
          <a:p>
            <a:pPr lvl="1"/>
            <a:r>
              <a:rPr lang="en-US" dirty="0" smtClean="0"/>
              <a:t>MDs to be organized after machine start-up in 2014</a:t>
            </a:r>
          </a:p>
          <a:p>
            <a:pPr marL="457200" lvl="1" indent="0">
              <a:buNone/>
            </a:pPr>
            <a:endParaRPr lang="en-US" dirty="0" smtClean="0"/>
          </a:p>
          <a:p>
            <a:endParaRPr lang="en-US" dirty="0"/>
          </a:p>
        </p:txBody>
      </p:sp>
      <p:sp>
        <p:nvSpPr>
          <p:cNvPr id="7" name="Text Placeholder 2"/>
          <p:cNvSpPr txBox="1">
            <a:spLocks/>
          </p:cNvSpPr>
          <p:nvPr/>
        </p:nvSpPr>
        <p:spPr>
          <a:xfrm>
            <a:off x="311274" y="1192800"/>
            <a:ext cx="7448426" cy="1496856"/>
          </a:xfrm>
          <a:prstGeom prst="rect">
            <a:avLst/>
          </a:prstGeom>
        </p:spPr>
        <p:txBody>
          <a:bodyPr vert="horz" lIns="91440" tIns="45720" rIns="91440" bIns="45720" rtlCol="0">
            <a:normAutofit fontScale="5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High dispersion optics at injection</a:t>
            </a:r>
          </a:p>
          <a:p>
            <a:pPr lvl="1"/>
            <a:r>
              <a:rPr lang="en-US" dirty="0" smtClean="0"/>
              <a:t>Based on enhancing </a:t>
            </a:r>
            <a:r>
              <a:rPr lang="en-US" b="1" dirty="0" smtClean="0"/>
              <a:t>horizontal</a:t>
            </a:r>
            <a:r>
              <a:rPr lang="en-US" dirty="0" smtClean="0"/>
              <a:t> dispersion to weaken space charge</a:t>
            </a:r>
          </a:p>
          <a:p>
            <a:pPr lvl="1"/>
            <a:r>
              <a:rPr lang="en-US" dirty="0" smtClean="0"/>
              <a:t>Compatible with machine acceptance because the LHC beams have low </a:t>
            </a:r>
            <a:r>
              <a:rPr lang="en-US" b="1" dirty="0" smtClean="0"/>
              <a:t>horizontal</a:t>
            </a:r>
            <a:r>
              <a:rPr lang="en-US" dirty="0" smtClean="0"/>
              <a:t> </a:t>
            </a:r>
            <a:r>
              <a:rPr lang="en-US" dirty="0" err="1" smtClean="0"/>
              <a:t>emittances</a:t>
            </a:r>
            <a:endParaRPr lang="en-US" dirty="0" smtClean="0"/>
          </a:p>
          <a:p>
            <a:pPr lvl="1"/>
            <a:r>
              <a:rPr lang="en-GB" dirty="0"/>
              <a:t>Tracking and resonance study needed due to change of machine symmetry </a:t>
            </a:r>
          </a:p>
          <a:p>
            <a:pPr lvl="1"/>
            <a:r>
              <a:rPr lang="en-US" dirty="0" smtClean="0"/>
              <a:t>2012-2013 MDs not yet conclusive, but potential gain around 15%</a:t>
            </a:r>
          </a:p>
          <a:p>
            <a:pPr marL="457200" lvl="1" indent="0">
              <a:buFont typeface="Arial"/>
              <a:buNone/>
            </a:pPr>
            <a:endParaRPr lang="en-US" dirty="0" smtClean="0"/>
          </a:p>
          <a:p>
            <a:endParaRPr lang="en-US" dirty="0"/>
          </a:p>
        </p:txBody>
      </p:sp>
    </p:spTree>
    <p:extLst>
      <p:ext uri="{BB962C8B-B14F-4D97-AF65-F5344CB8AC3E}">
        <p14:creationId xmlns:p14="http://schemas.microsoft.com/office/powerpoint/2010/main" val="2572750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Single batch PSB-PS transfer</a:t>
            </a:r>
            <a:endParaRPr lang="en-US" sz="3500" dirty="0"/>
          </a:p>
        </p:txBody>
      </p:sp>
      <p:sp>
        <p:nvSpPr>
          <p:cNvPr id="6" name="Text Placeholder 2"/>
          <p:cNvSpPr>
            <a:spLocks noGrp="1"/>
          </p:cNvSpPr>
          <p:nvPr>
            <p:ph type="body" sz="quarter" idx="10"/>
          </p:nvPr>
        </p:nvSpPr>
        <p:spPr>
          <a:xfrm>
            <a:off x="203200" y="1382058"/>
            <a:ext cx="8763034" cy="4853641"/>
          </a:xfrm>
        </p:spPr>
        <p:txBody>
          <a:bodyPr>
            <a:normAutofit fontScale="70000" lnSpcReduction="20000"/>
          </a:bodyPr>
          <a:lstStyle/>
          <a:p>
            <a:r>
              <a:rPr lang="en-US" dirty="0"/>
              <a:t>Providing LHC beams with double brightness compared to the present, </a:t>
            </a:r>
            <a:r>
              <a:rPr lang="en-US" dirty="0" smtClean="0"/>
              <a:t>Linac4 </a:t>
            </a:r>
            <a:r>
              <a:rPr lang="en-US" dirty="0"/>
              <a:t>in principle enables the production of the present LHC beams by using the single batch </a:t>
            </a:r>
            <a:r>
              <a:rPr lang="en-US" dirty="0" smtClean="0"/>
              <a:t>transfer (simplified view, as h2 bunches in PSB are actually shorter)</a:t>
            </a:r>
            <a:endParaRPr lang="en-US" dirty="0"/>
          </a:p>
          <a:p>
            <a:pPr marL="457200" lvl="1" indent="0">
              <a:buNone/>
            </a:pPr>
            <a:endParaRPr lang="en-US" dirty="0" smtClean="0"/>
          </a:p>
          <a:p>
            <a:r>
              <a:rPr lang="en-US" dirty="0" smtClean="0"/>
              <a:t>No 1.4 </a:t>
            </a:r>
            <a:r>
              <a:rPr lang="en-US" dirty="0" err="1" smtClean="0"/>
              <a:t>GeV</a:t>
            </a:r>
            <a:r>
              <a:rPr lang="en-US" dirty="0" smtClean="0"/>
              <a:t> flat bottom in the PS </a:t>
            </a:r>
            <a:r>
              <a:rPr lang="en-US" dirty="0" smtClean="0">
                <a:sym typeface="Wingdings"/>
              </a:rPr>
              <a:t> the space charge </a:t>
            </a:r>
            <a:r>
              <a:rPr lang="en-US" dirty="0" smtClean="0">
                <a:latin typeface="Symbol" charset="2"/>
                <a:cs typeface="Symbol" charset="2"/>
                <a:sym typeface="Wingdings"/>
              </a:rPr>
              <a:t>D</a:t>
            </a:r>
            <a:r>
              <a:rPr lang="en-US" dirty="0" smtClean="0">
                <a:sym typeface="Wingdings"/>
              </a:rPr>
              <a:t>Q limit of 0.31 could become potentially higher</a:t>
            </a:r>
          </a:p>
          <a:p>
            <a:endParaRPr lang="en-US" dirty="0"/>
          </a:p>
          <a:p>
            <a:r>
              <a:rPr lang="en-US" dirty="0"/>
              <a:t>The length of the SPS flat bottom would be reduced by </a:t>
            </a:r>
            <a:r>
              <a:rPr lang="en-US" dirty="0" smtClean="0"/>
              <a:t>33% </a:t>
            </a:r>
            <a:r>
              <a:rPr lang="en-US" dirty="0"/>
              <a:t>(7.2 </a:t>
            </a:r>
            <a:r>
              <a:rPr lang="en-US" dirty="0" smtClean="0"/>
              <a:t>sec </a:t>
            </a:r>
            <a:r>
              <a:rPr lang="en-US" dirty="0"/>
              <a:t>instead of 10.8 </a:t>
            </a:r>
            <a:r>
              <a:rPr lang="en-US" dirty="0" smtClean="0"/>
              <a:t>sec)</a:t>
            </a:r>
            <a:r>
              <a:rPr lang="en-US" dirty="0"/>
              <a:t>, </a:t>
            </a:r>
            <a:r>
              <a:rPr lang="en-US" dirty="0" smtClean="0"/>
              <a:t>which results in an overall reduction </a:t>
            </a:r>
            <a:r>
              <a:rPr lang="en-US" dirty="0"/>
              <a:t>of the SPS filling cycle by 17%</a:t>
            </a:r>
          </a:p>
          <a:p>
            <a:pPr lvl="1"/>
            <a:r>
              <a:rPr lang="en-US" dirty="0"/>
              <a:t>In the best case </a:t>
            </a:r>
            <a:r>
              <a:rPr lang="en-US" dirty="0" smtClean="0"/>
              <a:t>(i.e. dedicated </a:t>
            </a:r>
            <a:r>
              <a:rPr lang="en-US" dirty="0"/>
              <a:t>LHC filling</a:t>
            </a:r>
            <a:r>
              <a:rPr lang="en-US" dirty="0" smtClean="0"/>
              <a:t>), </a:t>
            </a:r>
            <a:r>
              <a:rPr lang="en-US" dirty="0"/>
              <a:t>this could reduce the </a:t>
            </a:r>
            <a:r>
              <a:rPr lang="en-US" dirty="0" smtClean="0"/>
              <a:t>minimum </a:t>
            </a:r>
            <a:r>
              <a:rPr lang="en-US" dirty="0"/>
              <a:t>waiting time of the LHC beam at 450 </a:t>
            </a:r>
            <a:r>
              <a:rPr lang="en-US" dirty="0" err="1"/>
              <a:t>GeV</a:t>
            </a:r>
            <a:r>
              <a:rPr lang="en-US" dirty="0"/>
              <a:t> by 17%</a:t>
            </a:r>
          </a:p>
          <a:p>
            <a:pPr lvl="1"/>
            <a:r>
              <a:rPr lang="en-US" dirty="0" smtClean="0"/>
              <a:t>This could have </a:t>
            </a:r>
            <a:r>
              <a:rPr lang="en-US" dirty="0"/>
              <a:t>a beneficial effect on the </a:t>
            </a:r>
            <a:r>
              <a:rPr lang="en-US" dirty="0" err="1"/>
              <a:t>emittance</a:t>
            </a:r>
            <a:r>
              <a:rPr lang="en-US" dirty="0"/>
              <a:t> growth in SPS/</a:t>
            </a:r>
            <a:r>
              <a:rPr lang="en-US" dirty="0" smtClean="0"/>
              <a:t>LHC, especially in the case of important electron cloud degradation in the LHC at 450 </a:t>
            </a:r>
            <a:r>
              <a:rPr lang="en-US" dirty="0" err="1" smtClean="0"/>
              <a:t>GeV</a:t>
            </a:r>
            <a:r>
              <a:rPr lang="en-US" dirty="0" smtClean="0"/>
              <a:t>.</a:t>
            </a:r>
            <a:endParaRPr lang="en-US" dirty="0"/>
          </a:p>
        </p:txBody>
      </p:sp>
    </p:spTree>
    <p:extLst>
      <p:ext uri="{BB962C8B-B14F-4D97-AF65-F5344CB8AC3E}">
        <p14:creationId xmlns:p14="http://schemas.microsoft.com/office/powerpoint/2010/main" val="795954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	</a:t>
            </a:r>
            <a:r>
              <a:rPr lang="en-US" sz="3500" dirty="0" smtClean="0"/>
              <a:t>Outline</a:t>
            </a:r>
            <a:endParaRPr lang="en-US" sz="3500" dirty="0"/>
          </a:p>
        </p:txBody>
      </p:sp>
      <p:sp>
        <p:nvSpPr>
          <p:cNvPr id="3" name="Text Placeholder 2"/>
          <p:cNvSpPr>
            <a:spLocks noGrp="1"/>
          </p:cNvSpPr>
          <p:nvPr>
            <p:ph type="body" sz="quarter" idx="10"/>
          </p:nvPr>
        </p:nvSpPr>
        <p:spPr>
          <a:xfrm>
            <a:off x="203200" y="1255060"/>
            <a:ext cx="8763034" cy="4736630"/>
          </a:xfrm>
        </p:spPr>
        <p:txBody>
          <a:bodyPr>
            <a:normAutofit fontScale="92500" lnSpcReduction="20000"/>
          </a:bodyPr>
          <a:lstStyle/>
          <a:p>
            <a:r>
              <a:rPr lang="en-US" dirty="0" smtClean="0"/>
              <a:t>The 25 ns beam parameters throughout the LHC Injector Chain</a:t>
            </a:r>
          </a:p>
          <a:p>
            <a:pPr lvl="1"/>
            <a:r>
              <a:rPr lang="en-US" dirty="0" smtClean="0"/>
              <a:t>Achieved performance in 2012-2013</a:t>
            </a:r>
          </a:p>
          <a:p>
            <a:pPr lvl="1"/>
            <a:r>
              <a:rPr lang="en-US" dirty="0" smtClean="0"/>
              <a:t>What can be expected after LS1</a:t>
            </a:r>
          </a:p>
          <a:p>
            <a:pPr lvl="1"/>
            <a:endParaRPr lang="en-US" dirty="0" smtClean="0"/>
          </a:p>
          <a:p>
            <a:r>
              <a:rPr lang="en-US" dirty="0" smtClean="0"/>
              <a:t>Parameter reach after Linac4 connection</a:t>
            </a:r>
          </a:p>
          <a:p>
            <a:pPr lvl="1"/>
            <a:r>
              <a:rPr lang="en-US" dirty="0" smtClean="0"/>
              <a:t>Performance with Linac4: assumptions and limitations</a:t>
            </a:r>
            <a:endParaRPr lang="en-US" dirty="0"/>
          </a:p>
          <a:p>
            <a:pPr lvl="1"/>
            <a:r>
              <a:rPr lang="en-US" dirty="0" smtClean="0"/>
              <a:t>Possible strategies to mitigate space charge</a:t>
            </a:r>
            <a:endParaRPr lang="en-US" dirty="0"/>
          </a:p>
          <a:p>
            <a:pPr lvl="1"/>
            <a:r>
              <a:rPr lang="en-US" dirty="0" smtClean="0"/>
              <a:t>Single batch PSB-PS transfer</a:t>
            </a:r>
          </a:p>
          <a:p>
            <a:pPr lvl="2"/>
            <a:endParaRPr lang="en-US" dirty="0" smtClean="0"/>
          </a:p>
          <a:p>
            <a:r>
              <a:rPr lang="en-US" dirty="0" smtClean="0"/>
              <a:t>Conclusions</a:t>
            </a:r>
            <a:endParaRPr lang="en-US" dirty="0"/>
          </a:p>
        </p:txBody>
      </p:sp>
    </p:spTree>
    <p:extLst>
      <p:ext uri="{BB962C8B-B14F-4D97-AF65-F5344CB8AC3E}">
        <p14:creationId xmlns:p14="http://schemas.microsoft.com/office/powerpoint/2010/main" val="38165399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Single batch PSB-PS transfer</a:t>
            </a:r>
            <a:endParaRPr lang="en-US" sz="3500" dirty="0"/>
          </a:p>
        </p:txBody>
      </p:sp>
      <p:pic>
        <p:nvPicPr>
          <p:cNvPr id="4" name="Picture 3" descr="Table-4RLIUP-SB.pdf"/>
          <p:cNvPicPr>
            <a:picLocks noChangeAspect="1"/>
          </p:cNvPicPr>
          <p:nvPr/>
        </p:nvPicPr>
        <p:blipFill rotWithShape="1">
          <a:blip r:embed="rId2">
            <a:extLst>
              <a:ext uri="{28A0092B-C50C-407E-A947-70E740481C1C}">
                <a14:useLocalDpi xmlns:a14="http://schemas.microsoft.com/office/drawing/2010/main" val="0"/>
              </a:ext>
            </a:extLst>
          </a:blip>
          <a:srcRect t="4292"/>
          <a:stretch/>
        </p:blipFill>
        <p:spPr>
          <a:xfrm>
            <a:off x="640485" y="1051560"/>
            <a:ext cx="7789115" cy="5411010"/>
          </a:xfrm>
          <a:prstGeom prst="rect">
            <a:avLst/>
          </a:prstGeom>
        </p:spPr>
      </p:pic>
      <p:sp>
        <p:nvSpPr>
          <p:cNvPr id="7" name="Rectangle 6"/>
          <p:cNvSpPr/>
          <p:nvPr/>
        </p:nvSpPr>
        <p:spPr>
          <a:xfrm>
            <a:off x="696019" y="3212852"/>
            <a:ext cx="7656279" cy="393799"/>
          </a:xfrm>
          <a:prstGeom prst="rect">
            <a:avLst/>
          </a:prstGeom>
          <a:solidFill>
            <a:srgbClr val="FF0000">
              <a:alpha val="32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5180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sz="3200" dirty="0" smtClean="0"/>
              <a:t>Summary</a:t>
            </a:r>
            <a:endParaRPr lang="en-US" sz="3200" dirty="0"/>
          </a:p>
        </p:txBody>
      </p:sp>
      <p:sp>
        <p:nvSpPr>
          <p:cNvPr id="3" name="Text Placeholder 2"/>
          <p:cNvSpPr>
            <a:spLocks noGrp="1"/>
          </p:cNvSpPr>
          <p:nvPr>
            <p:ph type="body" sz="quarter" idx="10"/>
          </p:nvPr>
        </p:nvSpPr>
        <p:spPr>
          <a:xfrm>
            <a:off x="533400" y="1066800"/>
            <a:ext cx="8083826" cy="5570665"/>
          </a:xfrm>
        </p:spPr>
        <p:txBody>
          <a:bodyPr>
            <a:normAutofit fontScale="62500" lnSpcReduction="20000"/>
          </a:bodyPr>
          <a:lstStyle/>
          <a:p>
            <a:pPr marL="457200" indent="-273050">
              <a:buFont typeface="+mj-lt"/>
              <a:buAutoNum type="arabicPeriod"/>
            </a:pPr>
            <a:r>
              <a:rPr lang="en-US" b="1" dirty="0" smtClean="0"/>
              <a:t> Present performance and post-LS1</a:t>
            </a:r>
          </a:p>
          <a:p>
            <a:pPr marL="1036800" lvl="1" indent="-417600">
              <a:spcBef>
                <a:spcPts val="800"/>
              </a:spcBef>
              <a:buSzPct val="100000"/>
              <a:buFont typeface="Times New Roman" pitchFamily="18" charset="0"/>
              <a:buChar char="→"/>
            </a:pPr>
            <a:r>
              <a:rPr lang="en-US" dirty="0" smtClean="0"/>
              <a:t>25 ns beams from both standard and BCMS production schemes </a:t>
            </a:r>
          </a:p>
          <a:p>
            <a:pPr marL="1436850" lvl="2" indent="-417600">
              <a:spcBef>
                <a:spcPts val="800"/>
              </a:spcBef>
              <a:buSzPct val="100000"/>
              <a:buFont typeface="Wingdings" charset="2"/>
              <a:buChar char="ü"/>
            </a:pPr>
            <a:r>
              <a:rPr lang="en-US" dirty="0" smtClean="0"/>
              <a:t>Perform about within budgets throughout the LHC injector chain</a:t>
            </a:r>
          </a:p>
          <a:p>
            <a:pPr marL="1436850" lvl="2" indent="-417600">
              <a:spcBef>
                <a:spcPts val="800"/>
              </a:spcBef>
              <a:buSzPct val="100000"/>
              <a:buFont typeface="Wingdings" charset="2"/>
              <a:buChar char="ü"/>
            </a:pPr>
            <a:r>
              <a:rPr lang="en-US" dirty="0"/>
              <a:t>W</a:t>
            </a:r>
            <a:r>
              <a:rPr lang="en-US" dirty="0" smtClean="0"/>
              <a:t>ere used in 2012 for the LHC scrubbing and pilot physics runs</a:t>
            </a:r>
          </a:p>
          <a:p>
            <a:pPr marL="1036800" lvl="1" indent="-417600">
              <a:spcBef>
                <a:spcPts val="800"/>
              </a:spcBef>
              <a:buSzPct val="100000"/>
              <a:buFont typeface="Times New Roman" pitchFamily="18" charset="0"/>
              <a:buChar char="→"/>
            </a:pPr>
            <a:r>
              <a:rPr lang="en-US" dirty="0" smtClean="0"/>
              <a:t>After LS1</a:t>
            </a:r>
            <a:r>
              <a:rPr lang="en-US" smtClean="0"/>
              <a:t>, </a:t>
            </a:r>
            <a:r>
              <a:rPr lang="en-US" smtClean="0"/>
              <a:t>expected improvement </a:t>
            </a:r>
            <a:r>
              <a:rPr lang="en-US" dirty="0" smtClean="0"/>
              <a:t>from relaxed longitudinal constraints at the PSB-PS transfer </a:t>
            </a:r>
            <a:r>
              <a:rPr lang="en-US" dirty="0" smtClean="0">
                <a:sym typeface="Wingdings" panose="05000000000000000000" pitchFamily="2" charset="2"/>
              </a:rPr>
              <a:t> needs MD time to become fully operational</a:t>
            </a:r>
            <a:endParaRPr lang="en-US" dirty="0" smtClean="0"/>
          </a:p>
          <a:p>
            <a:pPr marL="1036800" lvl="1" indent="-417600">
              <a:buSzPct val="100000"/>
              <a:buFont typeface="Lucida Grande"/>
              <a:buChar char="➜"/>
            </a:pPr>
            <a:r>
              <a:rPr lang="en-US" dirty="0" smtClean="0"/>
              <a:t>The pure BC scheme holds great promise to produce ultra-bright 25 ns beams for the post-LS1 era with short trains (favorable against electron cloud), at the price of 13% lower number of bunches in LHC</a:t>
            </a:r>
            <a:endParaRPr lang="en-US" sz="800" dirty="0" smtClean="0"/>
          </a:p>
          <a:p>
            <a:pPr marL="1036800" lvl="1" indent="-417600">
              <a:buSzPct val="100000"/>
              <a:buFont typeface="Lucida Grande"/>
              <a:buChar char="➜"/>
            </a:pPr>
            <a:endParaRPr lang="en-US" sz="800" dirty="0" smtClean="0"/>
          </a:p>
          <a:p>
            <a:pPr marL="928800" lvl="1" indent="-273050">
              <a:buSzPct val="100000"/>
              <a:buFont typeface="Lucida Grande"/>
              <a:buChar char="➜"/>
            </a:pPr>
            <a:endParaRPr lang="en-US" sz="800" dirty="0" smtClean="0"/>
          </a:p>
          <a:p>
            <a:pPr marL="457200" indent="-274320">
              <a:buFont typeface="+mj-lt"/>
              <a:buAutoNum type="arabicPeriod" startAt="2"/>
            </a:pPr>
            <a:r>
              <a:rPr lang="en-US" b="1" dirty="0" smtClean="0"/>
              <a:t> Only Linac</a:t>
            </a:r>
            <a:r>
              <a:rPr lang="en-US" b="1" dirty="0"/>
              <a:t>4</a:t>
            </a:r>
            <a:endParaRPr lang="en-US" b="1" dirty="0" smtClean="0"/>
          </a:p>
          <a:p>
            <a:pPr marL="1036800" lvl="1" indent="-417600">
              <a:spcBef>
                <a:spcPts val="800"/>
              </a:spcBef>
              <a:buSzPct val="100000"/>
              <a:buFont typeface="Lucida Grande"/>
              <a:buChar char="→"/>
            </a:pPr>
            <a:r>
              <a:rPr lang="en-US" dirty="0" smtClean="0"/>
              <a:t>Standard 25 ns beams: 50% higher brightness is in reach (limited by PS space charge)</a:t>
            </a:r>
          </a:p>
          <a:p>
            <a:pPr marL="1036800" lvl="1" indent="-417600">
              <a:spcBef>
                <a:spcPts val="800"/>
              </a:spcBef>
              <a:buSzPct val="100000"/>
              <a:buFont typeface="Lucida Grande"/>
              <a:buChar char="→"/>
            </a:pPr>
            <a:r>
              <a:rPr lang="en-US" dirty="0" smtClean="0"/>
              <a:t>BCMS beams: no improvement with Linac4 alone because limited by space charge in PS both now and with post-LS1 parameters</a:t>
            </a:r>
          </a:p>
          <a:p>
            <a:pPr marL="1036800" lvl="1" indent="-417600">
              <a:spcBef>
                <a:spcPts val="800"/>
              </a:spcBef>
              <a:buSzPct val="100000"/>
              <a:buFont typeface="Lucida Grande"/>
              <a:buChar char="→"/>
            </a:pPr>
            <a:r>
              <a:rPr lang="en-US" dirty="0" smtClean="0"/>
              <a:t>Possible additional gains by creating hollow bunches or using alternative optics in the PS at injection </a:t>
            </a:r>
            <a:r>
              <a:rPr lang="en-US" dirty="0" smtClean="0">
                <a:sym typeface="Wingdings" panose="05000000000000000000" pitchFamily="2" charset="2"/>
              </a:rPr>
              <a:t> </a:t>
            </a:r>
            <a:r>
              <a:rPr lang="en-US" dirty="0" smtClean="0"/>
              <a:t>need  lots of MD time and full experimental validation!</a:t>
            </a:r>
          </a:p>
          <a:p>
            <a:pPr marL="1036800" lvl="1" indent="-417600">
              <a:spcBef>
                <a:spcPts val="800"/>
              </a:spcBef>
              <a:buSzPct val="100000"/>
              <a:buFont typeface="Lucida Grande"/>
              <a:buChar char="→"/>
            </a:pPr>
            <a:r>
              <a:rPr lang="en-US" dirty="0" smtClean="0"/>
              <a:t>Use of single batch transfer potentially leading to reduction of minimum LHC filling time by 17% for the same brightness as with Linac2</a:t>
            </a:r>
          </a:p>
          <a:p>
            <a:pPr marL="457200" lvl="1" indent="-273050">
              <a:buFont typeface="Courier New"/>
              <a:buChar char="o"/>
            </a:pPr>
            <a:endParaRPr lang="en-US" sz="588" dirty="0" smtClean="0"/>
          </a:p>
        </p:txBody>
      </p:sp>
    </p:spTree>
    <p:extLst>
      <p:ext uri="{BB962C8B-B14F-4D97-AF65-F5344CB8AC3E}">
        <p14:creationId xmlns:p14="http://schemas.microsoft.com/office/powerpoint/2010/main" val="2223113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7436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Example: Hollow bunches before PSB extraction by using h2</a:t>
            </a:r>
            <a:endParaRPr lang="en-US" sz="3500" dirty="0"/>
          </a:p>
        </p:txBody>
      </p:sp>
      <p:pic>
        <p:nvPicPr>
          <p:cNvPr id="4" name="Picture 3"/>
          <p:cNvPicPr>
            <a:picLocks noChangeAspect="1"/>
          </p:cNvPicPr>
          <p:nvPr/>
        </p:nvPicPr>
        <p:blipFill>
          <a:blip r:embed="rId2"/>
          <a:stretch>
            <a:fillRect/>
          </a:stretch>
        </p:blipFill>
        <p:spPr>
          <a:xfrm>
            <a:off x="8959" y="1200535"/>
            <a:ext cx="5715170" cy="2941502"/>
          </a:xfrm>
          <a:prstGeom prst="rect">
            <a:avLst/>
          </a:prstGeom>
        </p:spPr>
      </p:pic>
      <p:sp>
        <p:nvSpPr>
          <p:cNvPr id="7" name="Text Placeholder 2"/>
          <p:cNvSpPr>
            <a:spLocks noGrp="1"/>
          </p:cNvSpPr>
          <p:nvPr>
            <p:ph type="body" sz="quarter" idx="10"/>
          </p:nvPr>
        </p:nvSpPr>
        <p:spPr>
          <a:xfrm>
            <a:off x="4959640" y="3575720"/>
            <a:ext cx="4032448" cy="2186902"/>
          </a:xfrm>
          <a:ln>
            <a:solidFill>
              <a:schemeClr val="tx1"/>
            </a:solidFill>
          </a:ln>
        </p:spPr>
        <p:txBody>
          <a:bodyPr>
            <a:normAutofit fontScale="70000" lnSpcReduction="20000"/>
          </a:bodyPr>
          <a:lstStyle/>
          <a:p>
            <a:pPr marL="0" indent="0">
              <a:buNone/>
            </a:pPr>
            <a:r>
              <a:rPr lang="en-US" dirty="0" smtClean="0"/>
              <a:t>RF parameters are tailored at 1.4 </a:t>
            </a:r>
            <a:r>
              <a:rPr lang="en-US" dirty="0" err="1" smtClean="0"/>
              <a:t>GeV</a:t>
            </a:r>
            <a:r>
              <a:rPr lang="en-US" dirty="0" smtClean="0"/>
              <a:t>, two possible schemes proposed (CERN/PS 2001-073)</a:t>
            </a:r>
          </a:p>
          <a:p>
            <a:pPr marL="0" indent="0">
              <a:buNone/>
            </a:pPr>
            <a:endParaRPr lang="en-US" dirty="0" smtClean="0"/>
          </a:p>
          <a:p>
            <a:pPr>
              <a:buFont typeface="Lucida Grande"/>
              <a:buChar char="→"/>
            </a:pPr>
            <a:r>
              <a:rPr lang="en-US" sz="2600" dirty="0" smtClean="0"/>
              <a:t>Turn on h2 and trim the phases</a:t>
            </a:r>
          </a:p>
          <a:p>
            <a:pPr>
              <a:buFont typeface="Lucida Grande"/>
              <a:buChar char="→"/>
            </a:pPr>
            <a:r>
              <a:rPr lang="en-US" sz="2600" dirty="0" smtClean="0"/>
              <a:t>Needs about 70000 turns (35 </a:t>
            </a:r>
            <a:r>
              <a:rPr lang="en-US" sz="2600" dirty="0" err="1" smtClean="0"/>
              <a:t>ms</a:t>
            </a:r>
            <a:r>
              <a:rPr lang="en-US" sz="2600" dirty="0" smtClean="0"/>
              <a:t>) for adiabatic phase space re-distribution</a:t>
            </a:r>
          </a:p>
          <a:p>
            <a:pPr marL="457200" lvl="1" indent="0">
              <a:buNone/>
            </a:pPr>
            <a:endParaRPr lang="en-US" dirty="0" smtClean="0"/>
          </a:p>
          <a:p>
            <a:endParaRPr lang="en-US" dirty="0"/>
          </a:p>
        </p:txBody>
      </p:sp>
      <p:pic>
        <p:nvPicPr>
          <p:cNvPr id="8" name="Picture 7"/>
          <p:cNvPicPr>
            <a:picLocks noChangeAspect="1"/>
          </p:cNvPicPr>
          <p:nvPr/>
        </p:nvPicPr>
        <p:blipFill>
          <a:blip r:embed="rId3"/>
          <a:stretch>
            <a:fillRect/>
          </a:stretch>
        </p:blipFill>
        <p:spPr>
          <a:xfrm>
            <a:off x="0" y="3885059"/>
            <a:ext cx="4666617" cy="2972941"/>
          </a:xfrm>
          <a:prstGeom prst="rect">
            <a:avLst/>
          </a:prstGeom>
        </p:spPr>
      </p:pic>
    </p:spTree>
    <p:extLst>
      <p:ext uri="{BB962C8B-B14F-4D97-AF65-F5344CB8AC3E}">
        <p14:creationId xmlns:p14="http://schemas.microsoft.com/office/powerpoint/2010/main" val="1599124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Optics modifications (II)</a:t>
            </a:r>
            <a:endParaRPr lang="en-US" sz="3500" dirty="0"/>
          </a:p>
        </p:txBody>
      </p:sp>
      <p:sp>
        <p:nvSpPr>
          <p:cNvPr id="6" name="Text Placeholder 2"/>
          <p:cNvSpPr>
            <a:spLocks noGrp="1"/>
          </p:cNvSpPr>
          <p:nvPr>
            <p:ph type="body" sz="quarter" idx="10"/>
          </p:nvPr>
        </p:nvSpPr>
        <p:spPr>
          <a:xfrm>
            <a:off x="302905" y="4566690"/>
            <a:ext cx="8238757" cy="1995571"/>
          </a:xfrm>
        </p:spPr>
        <p:txBody>
          <a:bodyPr>
            <a:normAutofit fontScale="55000" lnSpcReduction="20000"/>
          </a:bodyPr>
          <a:lstStyle/>
          <a:p>
            <a:r>
              <a:rPr lang="en-US" dirty="0" smtClean="0"/>
              <a:t>Coupled optics at injection</a:t>
            </a:r>
          </a:p>
          <a:p>
            <a:pPr lvl="1"/>
            <a:r>
              <a:rPr lang="en-US" dirty="0" smtClean="0"/>
              <a:t>Based on creating vertical dispersion to weaken space charge by powering existing PS skew quadrupoles in 4 families, while keeping tunes constant @ (6.31,6.28)</a:t>
            </a:r>
          </a:p>
          <a:p>
            <a:pPr lvl="1"/>
            <a:r>
              <a:rPr lang="en-US" dirty="0" smtClean="0"/>
              <a:t>Compatible with machine acceptance because the LHC beams have low vertical emittances</a:t>
            </a:r>
          </a:p>
          <a:p>
            <a:pPr lvl="1"/>
            <a:r>
              <a:rPr lang="en-US" dirty="0" smtClean="0"/>
              <a:t>Reduction of SC tune-shift by a factor of </a:t>
            </a:r>
            <a:r>
              <a:rPr lang="en-US" b="1" dirty="0" smtClean="0"/>
              <a:t>1.2 </a:t>
            </a:r>
            <a:r>
              <a:rPr lang="en-US" dirty="0" smtClean="0"/>
              <a:t>in the horizontal and </a:t>
            </a:r>
            <a:r>
              <a:rPr lang="en-US" b="1" dirty="0" smtClean="0"/>
              <a:t>1.8</a:t>
            </a:r>
            <a:r>
              <a:rPr lang="en-US" dirty="0" smtClean="0"/>
              <a:t> in the vertical plane in this extreme case (high skew quadrupole settings)</a:t>
            </a:r>
          </a:p>
          <a:p>
            <a:pPr lvl="1"/>
            <a:r>
              <a:rPr lang="en-US" dirty="0" smtClean="0"/>
              <a:t>Already a </a:t>
            </a:r>
            <a:r>
              <a:rPr lang="en-US" b="1" dirty="0" smtClean="0"/>
              <a:t>30%</a:t>
            </a:r>
            <a:r>
              <a:rPr lang="en-US" dirty="0" smtClean="0"/>
              <a:t> reduction can be achieved with existing magnets</a:t>
            </a:r>
          </a:p>
          <a:p>
            <a:pPr lvl="1"/>
            <a:r>
              <a:rPr lang="en-US" dirty="0" smtClean="0"/>
              <a:t>MDs to be organized after machine start-up in 2014</a:t>
            </a:r>
          </a:p>
          <a:p>
            <a:pPr marL="457200" lvl="1" indent="0">
              <a:buNone/>
            </a:pPr>
            <a:endParaRPr lang="en-US" dirty="0" smtClean="0"/>
          </a:p>
          <a:p>
            <a:endParaRPr lang="en-US" dirty="0"/>
          </a:p>
        </p:txBody>
      </p:sp>
      <p:pic>
        <p:nvPicPr>
          <p:cNvPr id="3" name="Picture 2"/>
          <p:cNvPicPr>
            <a:picLocks noChangeAspect="1"/>
          </p:cNvPicPr>
          <p:nvPr/>
        </p:nvPicPr>
        <p:blipFill rotWithShape="1">
          <a:blip r:embed="rId2"/>
          <a:srcRect t="9660"/>
          <a:stretch/>
        </p:blipFill>
        <p:spPr>
          <a:xfrm>
            <a:off x="487917" y="1095374"/>
            <a:ext cx="4088188" cy="3295058"/>
          </a:xfrm>
          <a:prstGeom prst="rect">
            <a:avLst/>
          </a:prstGeom>
        </p:spPr>
      </p:pic>
      <p:pic>
        <p:nvPicPr>
          <p:cNvPr id="4" name="Picture 3"/>
          <p:cNvPicPr>
            <a:picLocks noChangeAspect="1"/>
          </p:cNvPicPr>
          <p:nvPr/>
        </p:nvPicPr>
        <p:blipFill rotWithShape="1">
          <a:blip r:embed="rId3"/>
          <a:srcRect t="9434"/>
          <a:stretch/>
        </p:blipFill>
        <p:spPr>
          <a:xfrm>
            <a:off x="5088680" y="1095374"/>
            <a:ext cx="3877553" cy="3393597"/>
          </a:xfrm>
          <a:prstGeom prst="rect">
            <a:avLst/>
          </a:prstGeom>
        </p:spPr>
      </p:pic>
    </p:spTree>
    <p:extLst>
      <p:ext uri="{BB962C8B-B14F-4D97-AF65-F5344CB8AC3E}">
        <p14:creationId xmlns:p14="http://schemas.microsoft.com/office/powerpoint/2010/main" val="1194958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smtClean="0"/>
              <a:t>	</a:t>
            </a:r>
            <a:r>
              <a:rPr lang="en-US" sz="3500" dirty="0" smtClean="0"/>
              <a:t>2012 performance (@PSB extraction)</a:t>
            </a:r>
            <a:endParaRPr lang="en-US" sz="3500" dirty="0"/>
          </a:p>
        </p:txBody>
      </p:sp>
      <p:pic>
        <p:nvPicPr>
          <p:cNvPr id="5" name="Picture 2" descr="751b66e2-611a-4361-8545-8acdf789f208@cern"/>
          <p:cNvPicPr>
            <a:picLocks noChangeAspect="1" noChangeArrowheads="1"/>
          </p:cNvPicPr>
          <p:nvPr/>
        </p:nvPicPr>
        <p:blipFill rotWithShape="1">
          <a:blip r:embed="rId2">
            <a:extLst>
              <a:ext uri="{28A0092B-C50C-407E-A947-70E740481C1C}">
                <a14:useLocalDpi xmlns:a14="http://schemas.microsoft.com/office/drawing/2010/main" val="0"/>
              </a:ext>
            </a:extLst>
          </a:blip>
          <a:srcRect l="-445" t="7408" r="26618" b="35"/>
          <a:stretch/>
        </p:blipFill>
        <p:spPr bwMode="auto">
          <a:xfrm>
            <a:off x="692426" y="1007819"/>
            <a:ext cx="7466245" cy="5648452"/>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1739950" y="1722592"/>
            <a:ext cx="3092926" cy="3518786"/>
            <a:chOff x="2292150" y="1722592"/>
            <a:chExt cx="3092926" cy="3518786"/>
          </a:xfrm>
        </p:grpSpPr>
        <p:cxnSp>
          <p:nvCxnSpPr>
            <p:cNvPr id="7" name="Straight Arrow Connector 6"/>
            <p:cNvCxnSpPr/>
            <p:nvPr/>
          </p:nvCxnSpPr>
          <p:spPr>
            <a:xfrm rot="16200000" flipH="1">
              <a:off x="3294146" y="2830365"/>
              <a:ext cx="1438199" cy="403107"/>
            </a:xfrm>
            <a:prstGeom prst="straightConnector1">
              <a:avLst/>
            </a:prstGeom>
            <a:ln w="31750">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738198" y="1722592"/>
              <a:ext cx="2646878" cy="646331"/>
            </a:xfrm>
            <a:prstGeom prst="rect">
              <a:avLst/>
            </a:prstGeom>
            <a:noFill/>
            <a:ln w="31750">
              <a:noFill/>
            </a:ln>
          </p:spPr>
          <p:txBody>
            <a:bodyPr wrap="none" rtlCol="0">
              <a:spAutoFit/>
            </a:bodyPr>
            <a:lstStyle/>
            <a:p>
              <a:r>
                <a:rPr lang="en-US" b="1" dirty="0" smtClean="0">
                  <a:solidFill>
                    <a:schemeClr val="accent2"/>
                  </a:solidFill>
                </a:rPr>
                <a:t>BCMS production scheme</a:t>
              </a:r>
            </a:p>
            <a:p>
              <a:r>
                <a:rPr lang="en-US" b="1" dirty="0" smtClean="0">
                  <a:solidFill>
                    <a:schemeClr val="accent2"/>
                  </a:solidFill>
                </a:rPr>
                <a:t>(</a:t>
              </a:r>
              <a:r>
                <a:rPr lang="en-US" b="1" dirty="0" err="1" smtClean="0">
                  <a:solidFill>
                    <a:schemeClr val="accent2"/>
                  </a:solidFill>
                  <a:latin typeface="Symbol" charset="2"/>
                  <a:cs typeface="Symbol" charset="2"/>
                </a:rPr>
                <a:t>e</a:t>
              </a:r>
              <a:r>
                <a:rPr lang="en-US" b="1" baseline="-25000" dirty="0" err="1" smtClean="0">
                  <a:solidFill>
                    <a:schemeClr val="accent2"/>
                  </a:solidFill>
                </a:rPr>
                <a:t>z</a:t>
              </a:r>
              <a:r>
                <a:rPr lang="en-US" b="1" dirty="0" smtClean="0">
                  <a:solidFill>
                    <a:schemeClr val="accent2"/>
                  </a:solidFill>
                </a:rPr>
                <a:t> = 0.9 </a:t>
              </a:r>
              <a:r>
                <a:rPr lang="en-US" b="1" dirty="0" err="1" smtClean="0">
                  <a:solidFill>
                    <a:schemeClr val="accent2"/>
                  </a:solidFill>
                </a:rPr>
                <a:t>eVs</a:t>
              </a:r>
              <a:r>
                <a:rPr lang="en-US" b="1" dirty="0" smtClean="0">
                  <a:solidFill>
                    <a:schemeClr val="accent2"/>
                  </a:solidFill>
                </a:rPr>
                <a:t>)</a:t>
              </a:r>
              <a:endParaRPr lang="en-GB" b="1" dirty="0">
                <a:solidFill>
                  <a:schemeClr val="accent2"/>
                </a:solidFill>
              </a:endParaRPr>
            </a:p>
          </p:txBody>
        </p:sp>
        <p:grpSp>
          <p:nvGrpSpPr>
            <p:cNvPr id="9" name="Group 8"/>
            <p:cNvGrpSpPr/>
            <p:nvPr/>
          </p:nvGrpSpPr>
          <p:grpSpPr>
            <a:xfrm>
              <a:off x="2292150" y="4502027"/>
              <a:ext cx="1870481" cy="739351"/>
              <a:chOff x="2707424" y="3808912"/>
              <a:chExt cx="1870481" cy="739351"/>
            </a:xfrm>
          </p:grpSpPr>
          <p:sp>
            <p:nvSpPr>
              <p:cNvPr id="10" name="Multiply 9"/>
              <p:cNvSpPr>
                <a:spLocks noChangeAspect="1"/>
              </p:cNvSpPr>
              <p:nvPr/>
            </p:nvSpPr>
            <p:spPr>
              <a:xfrm>
                <a:off x="3581830" y="3808912"/>
                <a:ext cx="282599" cy="376799"/>
              </a:xfrm>
              <a:prstGeom prst="mathMultiply">
                <a:avLst/>
              </a:prstGeom>
              <a:solidFill>
                <a:srgbClr val="3366FF"/>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3331778" y="4225098"/>
                <a:ext cx="1246127" cy="323165"/>
              </a:xfrm>
              <a:prstGeom prst="rect">
                <a:avLst/>
              </a:prstGeom>
              <a:noFill/>
            </p:spPr>
            <p:txBody>
              <a:bodyPr wrap="square" rtlCol="0">
                <a:spAutoFit/>
              </a:bodyPr>
              <a:lstStyle/>
              <a:p>
                <a:r>
                  <a:rPr lang="en-US" sz="1500" b="1" dirty="0" smtClean="0">
                    <a:solidFill>
                      <a:srgbClr val="FF4555"/>
                    </a:solidFill>
                  </a:rPr>
                  <a:t>50ns</a:t>
                </a:r>
                <a:endParaRPr lang="en-US" sz="1500" b="1" dirty="0">
                  <a:solidFill>
                    <a:srgbClr val="FF4555"/>
                  </a:solidFill>
                </a:endParaRPr>
              </a:p>
            </p:txBody>
          </p:sp>
          <p:sp>
            <p:nvSpPr>
              <p:cNvPr id="12" name="TextBox 11"/>
              <p:cNvSpPr txBox="1"/>
              <p:nvPr/>
            </p:nvSpPr>
            <p:spPr>
              <a:xfrm>
                <a:off x="2707424" y="3825733"/>
                <a:ext cx="963528" cy="323165"/>
              </a:xfrm>
              <a:prstGeom prst="rect">
                <a:avLst/>
              </a:prstGeom>
              <a:noFill/>
            </p:spPr>
            <p:txBody>
              <a:bodyPr wrap="square" rtlCol="0">
                <a:spAutoFit/>
              </a:bodyPr>
              <a:lstStyle/>
              <a:p>
                <a:pPr algn="r"/>
                <a:r>
                  <a:rPr lang="en-US" sz="1500" b="1" dirty="0" smtClean="0">
                    <a:solidFill>
                      <a:srgbClr val="3366FF"/>
                    </a:solidFill>
                  </a:rPr>
                  <a:t>25ns</a:t>
                </a:r>
                <a:endParaRPr lang="en-US" sz="1500" b="1" dirty="0">
                  <a:solidFill>
                    <a:srgbClr val="3366FF"/>
                  </a:solidFill>
                </a:endParaRPr>
              </a:p>
            </p:txBody>
          </p:sp>
          <p:sp>
            <p:nvSpPr>
              <p:cNvPr id="13" name="Multiply 12"/>
              <p:cNvSpPr>
                <a:spLocks noChangeAspect="1"/>
              </p:cNvSpPr>
              <p:nvPr/>
            </p:nvSpPr>
            <p:spPr>
              <a:xfrm>
                <a:off x="3141596" y="4124871"/>
                <a:ext cx="282599" cy="376799"/>
              </a:xfrm>
              <a:prstGeom prst="mathMultiply">
                <a:avLst/>
              </a:prstGeom>
              <a:solidFill>
                <a:srgbClr val="FF5858"/>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14" name="Group 13"/>
          <p:cNvGrpSpPr/>
          <p:nvPr/>
        </p:nvGrpSpPr>
        <p:grpSpPr>
          <a:xfrm>
            <a:off x="3286100" y="3017107"/>
            <a:ext cx="4947738" cy="2254354"/>
            <a:chOff x="3838300" y="3017107"/>
            <a:chExt cx="4947738" cy="2254354"/>
          </a:xfrm>
        </p:grpSpPr>
        <p:cxnSp>
          <p:nvCxnSpPr>
            <p:cNvPr id="15" name="Straight Arrow Connector 14"/>
            <p:cNvCxnSpPr/>
            <p:nvPr/>
          </p:nvCxnSpPr>
          <p:spPr>
            <a:xfrm flipH="1" flipV="1">
              <a:off x="5771848" y="3174727"/>
              <a:ext cx="619807" cy="1453631"/>
            </a:xfrm>
            <a:prstGeom prst="straightConnector1">
              <a:avLst/>
            </a:prstGeom>
            <a:ln w="31750">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278873" y="4625130"/>
              <a:ext cx="3507165" cy="646331"/>
            </a:xfrm>
            <a:prstGeom prst="rect">
              <a:avLst/>
            </a:prstGeom>
            <a:noFill/>
            <a:ln w="31750">
              <a:noFill/>
            </a:ln>
          </p:spPr>
          <p:txBody>
            <a:bodyPr wrap="none" rtlCol="0">
              <a:spAutoFit/>
            </a:bodyPr>
            <a:lstStyle/>
            <a:p>
              <a:r>
                <a:rPr lang="en-US" b="1" dirty="0" smtClean="0">
                  <a:solidFill>
                    <a:schemeClr val="accent1"/>
                  </a:solidFill>
                </a:rPr>
                <a:t>LHC traditional production scheme</a:t>
              </a:r>
            </a:p>
            <a:p>
              <a:r>
                <a:rPr lang="en-US" b="1" dirty="0" smtClean="0">
                  <a:solidFill>
                    <a:schemeClr val="accent1"/>
                  </a:solidFill>
                </a:rPr>
                <a:t>(</a:t>
              </a:r>
              <a:r>
                <a:rPr lang="en-US" b="1" dirty="0" err="1" smtClean="0">
                  <a:solidFill>
                    <a:schemeClr val="accent1"/>
                  </a:solidFill>
                  <a:latin typeface="Symbol" charset="2"/>
                  <a:cs typeface="Symbol" charset="2"/>
                </a:rPr>
                <a:t>e</a:t>
              </a:r>
              <a:r>
                <a:rPr lang="en-US" b="1" baseline="-25000" dirty="0" err="1" smtClean="0">
                  <a:solidFill>
                    <a:schemeClr val="accent1"/>
                  </a:solidFill>
                </a:rPr>
                <a:t>z</a:t>
              </a:r>
              <a:r>
                <a:rPr lang="en-US" b="1" dirty="0" smtClean="0">
                  <a:solidFill>
                    <a:schemeClr val="accent1"/>
                  </a:solidFill>
                </a:rPr>
                <a:t> = 1.2 </a:t>
              </a:r>
              <a:r>
                <a:rPr lang="en-US" b="1" dirty="0" err="1" smtClean="0">
                  <a:solidFill>
                    <a:schemeClr val="accent1"/>
                  </a:solidFill>
                </a:rPr>
                <a:t>eVs</a:t>
              </a:r>
              <a:r>
                <a:rPr lang="en-US" b="1" dirty="0" smtClean="0">
                  <a:solidFill>
                    <a:schemeClr val="accent1"/>
                  </a:solidFill>
                </a:rPr>
                <a:t>)</a:t>
              </a:r>
              <a:endParaRPr lang="en-GB" b="1" dirty="0">
                <a:solidFill>
                  <a:schemeClr val="accent1"/>
                </a:solidFill>
              </a:endParaRPr>
            </a:p>
          </p:txBody>
        </p:sp>
        <p:grpSp>
          <p:nvGrpSpPr>
            <p:cNvPr id="17" name="Group 16"/>
            <p:cNvGrpSpPr/>
            <p:nvPr/>
          </p:nvGrpSpPr>
          <p:grpSpPr>
            <a:xfrm>
              <a:off x="3838300" y="3017107"/>
              <a:ext cx="1661453" cy="2141780"/>
              <a:chOff x="2803502" y="3058398"/>
              <a:chExt cx="1661453" cy="2141780"/>
            </a:xfrm>
          </p:grpSpPr>
          <p:sp>
            <p:nvSpPr>
              <p:cNvPr id="18" name="Multiply 17"/>
              <p:cNvSpPr>
                <a:spLocks noChangeAspect="1"/>
              </p:cNvSpPr>
              <p:nvPr/>
            </p:nvSpPr>
            <p:spPr>
              <a:xfrm>
                <a:off x="2868673" y="4255921"/>
                <a:ext cx="282599" cy="376799"/>
              </a:xfrm>
              <a:prstGeom prst="mathMultiply">
                <a:avLst/>
              </a:prstGeom>
              <a:solidFill>
                <a:srgbClr val="FF5858"/>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Multiply 18"/>
              <p:cNvSpPr>
                <a:spLocks noChangeAspect="1"/>
              </p:cNvSpPr>
              <p:nvPr/>
            </p:nvSpPr>
            <p:spPr>
              <a:xfrm>
                <a:off x="3648713" y="3631264"/>
                <a:ext cx="282599" cy="376799"/>
              </a:xfrm>
              <a:prstGeom prst="mathMultiply">
                <a:avLst/>
              </a:prstGeom>
              <a:solidFill>
                <a:srgbClr val="3366FF"/>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2803502" y="4646180"/>
                <a:ext cx="1246127" cy="553998"/>
              </a:xfrm>
              <a:prstGeom prst="rect">
                <a:avLst/>
              </a:prstGeom>
              <a:noFill/>
            </p:spPr>
            <p:txBody>
              <a:bodyPr wrap="square" rtlCol="0">
                <a:spAutoFit/>
              </a:bodyPr>
              <a:lstStyle/>
              <a:p>
                <a:r>
                  <a:rPr lang="en-US" sz="1500" b="1" dirty="0" smtClean="0">
                    <a:solidFill>
                      <a:srgbClr val="FF4555"/>
                    </a:solidFill>
                  </a:rPr>
                  <a:t>Operational 50ns</a:t>
                </a:r>
                <a:endParaRPr lang="en-US" sz="1500" b="1" dirty="0">
                  <a:solidFill>
                    <a:srgbClr val="FF4555"/>
                  </a:solidFill>
                </a:endParaRPr>
              </a:p>
            </p:txBody>
          </p:sp>
          <p:sp>
            <p:nvSpPr>
              <p:cNvPr id="21" name="TextBox 20"/>
              <p:cNvSpPr txBox="1"/>
              <p:nvPr/>
            </p:nvSpPr>
            <p:spPr>
              <a:xfrm>
                <a:off x="3501427" y="3058398"/>
                <a:ext cx="963528" cy="553998"/>
              </a:xfrm>
              <a:prstGeom prst="rect">
                <a:avLst/>
              </a:prstGeom>
              <a:noFill/>
            </p:spPr>
            <p:txBody>
              <a:bodyPr wrap="square" rtlCol="0">
                <a:spAutoFit/>
              </a:bodyPr>
              <a:lstStyle/>
              <a:p>
                <a:r>
                  <a:rPr lang="en-US" sz="1500" b="1" dirty="0" smtClean="0">
                    <a:solidFill>
                      <a:srgbClr val="3366FF"/>
                    </a:solidFill>
                  </a:rPr>
                  <a:t>Nominal 25ns</a:t>
                </a:r>
                <a:endParaRPr lang="en-US" sz="1500" b="1" dirty="0">
                  <a:solidFill>
                    <a:srgbClr val="3366FF"/>
                  </a:solidFill>
                </a:endParaRPr>
              </a:p>
            </p:txBody>
          </p:sp>
        </p:grpSp>
      </p:grpSp>
      <p:sp>
        <p:nvSpPr>
          <p:cNvPr id="22" name="Content Placeholder 2"/>
          <p:cNvSpPr txBox="1">
            <a:spLocks/>
          </p:cNvSpPr>
          <p:nvPr/>
        </p:nvSpPr>
        <p:spPr>
          <a:xfrm>
            <a:off x="6281216" y="3090896"/>
            <a:ext cx="2691950" cy="1123733"/>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Multi-turn injection (efficiency of the process, space charge)</a:t>
            </a:r>
          </a:p>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Constant longitudinal </a:t>
            </a:r>
            <a:r>
              <a:rPr lang="en-US" sz="3400" b="1" dirty="0" err="1" smtClean="0">
                <a:solidFill>
                  <a:schemeClr val="bg1"/>
                </a:solidFill>
              </a:rPr>
              <a:t>emittance</a:t>
            </a:r>
            <a:r>
              <a:rPr lang="en-US" sz="3400" b="1" dirty="0" smtClean="0">
                <a:solidFill>
                  <a:schemeClr val="bg1"/>
                </a:solidFill>
              </a:rPr>
              <a:t> at extraction</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33326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smtClean="0"/>
              <a:t>	</a:t>
            </a:r>
            <a:r>
              <a:rPr lang="en-US" sz="3500" dirty="0" smtClean="0"/>
              <a:t>2012 performance (@SPS extraction)</a:t>
            </a:r>
            <a:endParaRPr lang="en-US" sz="3500" dirty="0"/>
          </a:p>
        </p:txBody>
      </p:sp>
      <p:pic>
        <p:nvPicPr>
          <p:cNvPr id="23" name="Picture 22" descr="2012_achieved-performance-25ns_SPSonly.eps"/>
          <p:cNvPicPr>
            <a:picLocks noChangeAspect="1"/>
          </p:cNvPicPr>
          <p:nvPr/>
        </p:nvPicPr>
        <p:blipFill rotWithShape="1">
          <a:blip r:embed="rId2">
            <a:extLst>
              <a:ext uri="{28A0092B-C50C-407E-A947-70E740481C1C}">
                <a14:useLocalDpi xmlns:a14="http://schemas.microsoft.com/office/drawing/2010/main" val="0"/>
              </a:ext>
            </a:extLst>
          </a:blip>
          <a:srcRect t="4158"/>
          <a:stretch/>
        </p:blipFill>
        <p:spPr>
          <a:xfrm>
            <a:off x="1739414" y="1022292"/>
            <a:ext cx="5744100" cy="4243908"/>
          </a:xfrm>
          <a:prstGeom prst="rect">
            <a:avLst/>
          </a:prstGeom>
        </p:spPr>
      </p:pic>
      <p:sp>
        <p:nvSpPr>
          <p:cNvPr id="24" name="TextBox 23"/>
          <p:cNvSpPr txBox="1"/>
          <p:nvPr/>
        </p:nvSpPr>
        <p:spPr>
          <a:xfrm>
            <a:off x="5911187" y="1197997"/>
            <a:ext cx="963528" cy="400110"/>
          </a:xfrm>
          <a:prstGeom prst="rect">
            <a:avLst/>
          </a:prstGeom>
          <a:noFill/>
        </p:spPr>
        <p:txBody>
          <a:bodyPr wrap="square" rtlCol="0">
            <a:spAutoFit/>
          </a:bodyPr>
          <a:lstStyle/>
          <a:p>
            <a:pPr algn="r"/>
            <a:r>
              <a:rPr lang="en-US" sz="2000" b="1" dirty="0" smtClean="0">
                <a:solidFill>
                  <a:srgbClr val="FF0000"/>
                </a:solidFill>
              </a:rPr>
              <a:t>25 ns</a:t>
            </a:r>
            <a:endParaRPr lang="en-US" sz="2000" b="1" dirty="0">
              <a:solidFill>
                <a:srgbClr val="FF0000"/>
              </a:solidFill>
            </a:endParaRPr>
          </a:p>
        </p:txBody>
      </p:sp>
      <p:grpSp>
        <p:nvGrpSpPr>
          <p:cNvPr id="25" name="Group 24"/>
          <p:cNvGrpSpPr/>
          <p:nvPr/>
        </p:nvGrpSpPr>
        <p:grpSpPr>
          <a:xfrm>
            <a:off x="3914882" y="1197997"/>
            <a:ext cx="4065460" cy="1333808"/>
            <a:chOff x="3914882" y="1197997"/>
            <a:chExt cx="4065460" cy="1333808"/>
          </a:xfrm>
        </p:grpSpPr>
        <p:sp>
          <p:nvSpPr>
            <p:cNvPr id="26" name="Oval 25"/>
            <p:cNvSpPr/>
            <p:nvPr/>
          </p:nvSpPr>
          <p:spPr>
            <a:xfrm>
              <a:off x="3914882" y="1197997"/>
              <a:ext cx="1060554" cy="1093459"/>
            </a:xfrm>
            <a:prstGeom prst="ellipse">
              <a:avLst/>
            </a:prstGeom>
            <a:noFill/>
            <a:ln>
              <a:solidFill>
                <a:srgbClr val="DBDB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5076056" y="1700808"/>
              <a:ext cx="2904286" cy="830997"/>
            </a:xfrm>
            <a:prstGeom prst="rect">
              <a:avLst/>
            </a:prstGeom>
            <a:solidFill>
              <a:srgbClr val="FFFFFF"/>
            </a:solidFill>
            <a:ln>
              <a:solidFill>
                <a:srgbClr val="DBDB00"/>
              </a:solidFill>
            </a:ln>
          </p:spPr>
          <p:txBody>
            <a:bodyPr wrap="square" rtlCol="0">
              <a:spAutoFit/>
            </a:bodyPr>
            <a:lstStyle/>
            <a:p>
              <a:pPr marL="285750" indent="-285750">
                <a:buFont typeface="Arial"/>
                <a:buChar char="•"/>
              </a:pPr>
              <a:r>
                <a:rPr lang="en-US" sz="1600" dirty="0" smtClean="0"/>
                <a:t>Trains of 72 bunches to SPS</a:t>
              </a:r>
            </a:p>
            <a:p>
              <a:pPr marL="285750" indent="-285750">
                <a:buFont typeface="Arial"/>
                <a:buChar char="•"/>
              </a:pPr>
              <a:r>
                <a:rPr lang="en-US" sz="1600" dirty="0" smtClean="0"/>
                <a:t>Used for the LHC scrubbing run in 2012</a:t>
              </a:r>
              <a:endParaRPr lang="en-US" sz="1600" dirty="0"/>
            </a:p>
          </p:txBody>
        </p:sp>
      </p:grpSp>
      <p:grpSp>
        <p:nvGrpSpPr>
          <p:cNvPr id="28" name="Group 27"/>
          <p:cNvGrpSpPr/>
          <p:nvPr/>
        </p:nvGrpSpPr>
        <p:grpSpPr>
          <a:xfrm>
            <a:off x="4067944" y="2854499"/>
            <a:ext cx="3912398" cy="1045458"/>
            <a:chOff x="4067944" y="2854499"/>
            <a:chExt cx="3912398" cy="1045458"/>
          </a:xfrm>
        </p:grpSpPr>
        <p:sp>
          <p:nvSpPr>
            <p:cNvPr id="29" name="Oval 28"/>
            <p:cNvSpPr/>
            <p:nvPr/>
          </p:nvSpPr>
          <p:spPr>
            <a:xfrm>
              <a:off x="4067944" y="2854499"/>
              <a:ext cx="720080" cy="79873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5004048" y="3068960"/>
              <a:ext cx="2976294" cy="830997"/>
            </a:xfrm>
            <a:prstGeom prst="rect">
              <a:avLst/>
            </a:prstGeom>
            <a:solidFill>
              <a:srgbClr val="FFFFFF"/>
            </a:solidFill>
            <a:ln>
              <a:solidFill>
                <a:srgbClr val="FF0000"/>
              </a:solidFill>
            </a:ln>
          </p:spPr>
          <p:txBody>
            <a:bodyPr wrap="square" rtlCol="0">
              <a:spAutoFit/>
            </a:bodyPr>
            <a:lstStyle/>
            <a:p>
              <a:pPr marL="285750" indent="-285750">
                <a:buFont typeface="Arial"/>
                <a:buChar char="•"/>
              </a:pPr>
              <a:r>
                <a:rPr lang="en-US" sz="1600" dirty="0" smtClean="0"/>
                <a:t>Trains of 48 bunches to SPS</a:t>
              </a:r>
            </a:p>
            <a:p>
              <a:pPr marL="285750" indent="-285750">
                <a:buFont typeface="Arial"/>
                <a:buChar char="•"/>
              </a:pPr>
              <a:r>
                <a:rPr lang="en-US" sz="1600" dirty="0" smtClean="0"/>
                <a:t>Used for the LHC pilot physics run in 2012</a:t>
              </a:r>
              <a:endParaRPr lang="en-US" sz="1600" dirty="0"/>
            </a:p>
          </p:txBody>
        </p:sp>
      </p:grpSp>
      <p:sp>
        <p:nvSpPr>
          <p:cNvPr id="31" name="TextBox 30"/>
          <p:cNvSpPr txBox="1"/>
          <p:nvPr/>
        </p:nvSpPr>
        <p:spPr>
          <a:xfrm>
            <a:off x="668548" y="5200198"/>
            <a:ext cx="7802351" cy="1569660"/>
          </a:xfrm>
          <a:prstGeom prst="rect">
            <a:avLst/>
          </a:prstGeom>
          <a:noFill/>
        </p:spPr>
        <p:txBody>
          <a:bodyPr wrap="square" rtlCol="0">
            <a:spAutoFit/>
          </a:bodyPr>
          <a:lstStyle/>
          <a:p>
            <a:r>
              <a:rPr lang="en-US" sz="1600" dirty="0" smtClean="0"/>
              <a:t>Measurement </a:t>
            </a:r>
            <a:r>
              <a:rPr lang="en-US" sz="1600" dirty="0"/>
              <a:t>points</a:t>
            </a:r>
          </a:p>
          <a:p>
            <a:pPr marL="285750" indent="-285750">
              <a:buFont typeface="Arial"/>
              <a:buChar char="•"/>
            </a:pPr>
            <a:r>
              <a:rPr lang="en-US" sz="1600" dirty="0" err="1" smtClean="0"/>
              <a:t>Emittances</a:t>
            </a:r>
            <a:r>
              <a:rPr lang="en-US" sz="1600" dirty="0" smtClean="0"/>
              <a:t> </a:t>
            </a:r>
            <a:r>
              <a:rPr lang="en-US" sz="1600" dirty="0"/>
              <a:t>deduced from combined wire-scans at end of SPS flat bottom (values cross-checked with LHC)</a:t>
            </a:r>
          </a:p>
          <a:p>
            <a:pPr marL="285750" indent="-285750">
              <a:buFont typeface="Arial"/>
              <a:buChar char="•"/>
            </a:pPr>
            <a:r>
              <a:rPr lang="en-US" sz="1600" dirty="0" smtClean="0"/>
              <a:t>Error </a:t>
            </a:r>
            <a:r>
              <a:rPr lang="en-US" sz="1600" dirty="0"/>
              <a:t>bars </a:t>
            </a:r>
            <a:r>
              <a:rPr lang="en-US" sz="1600" dirty="0" smtClean="0"/>
              <a:t>include spread from several measurements as well as </a:t>
            </a:r>
            <a:r>
              <a:rPr lang="en-US" sz="1600" dirty="0"/>
              <a:t>systematic uncertainty (10%)</a:t>
            </a:r>
          </a:p>
          <a:p>
            <a:pPr marL="285750" indent="-285750">
              <a:buFont typeface="Arial"/>
              <a:buChar char="•"/>
            </a:pPr>
            <a:r>
              <a:rPr lang="en-US" sz="1600" dirty="0" smtClean="0"/>
              <a:t>Intensity </a:t>
            </a:r>
            <a:r>
              <a:rPr lang="en-US" sz="1600" dirty="0"/>
              <a:t>measured at SPS flat top after scraping</a:t>
            </a:r>
          </a:p>
        </p:txBody>
      </p:sp>
    </p:spTree>
    <p:extLst>
      <p:ext uri="{BB962C8B-B14F-4D97-AF65-F5344CB8AC3E}">
        <p14:creationId xmlns:p14="http://schemas.microsoft.com/office/powerpoint/2010/main" val="2556432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smtClean="0"/>
              <a:t>	</a:t>
            </a:r>
            <a:r>
              <a:rPr lang="en-US" sz="3500" dirty="0" smtClean="0"/>
              <a:t>2012 performance (@SPS extraction)</a:t>
            </a:r>
            <a:endParaRPr lang="en-US" sz="3500" dirty="0"/>
          </a:p>
        </p:txBody>
      </p:sp>
      <p:sp>
        <p:nvSpPr>
          <p:cNvPr id="24" name="TextBox 23"/>
          <p:cNvSpPr txBox="1"/>
          <p:nvPr/>
        </p:nvSpPr>
        <p:spPr>
          <a:xfrm>
            <a:off x="5911187" y="1197997"/>
            <a:ext cx="963528" cy="400110"/>
          </a:xfrm>
          <a:prstGeom prst="rect">
            <a:avLst/>
          </a:prstGeom>
          <a:noFill/>
        </p:spPr>
        <p:txBody>
          <a:bodyPr wrap="square" rtlCol="0">
            <a:spAutoFit/>
          </a:bodyPr>
          <a:lstStyle/>
          <a:p>
            <a:pPr algn="r"/>
            <a:r>
              <a:rPr lang="en-US" sz="2000" b="1" dirty="0" smtClean="0">
                <a:solidFill>
                  <a:srgbClr val="FF0000"/>
                </a:solidFill>
              </a:rPr>
              <a:t>25 ns</a:t>
            </a:r>
            <a:endParaRPr lang="en-US" sz="2000" b="1" dirty="0">
              <a:solidFill>
                <a:srgbClr val="FF0000"/>
              </a:solidFill>
            </a:endParaRPr>
          </a:p>
        </p:txBody>
      </p:sp>
      <p:pic>
        <p:nvPicPr>
          <p:cNvPr id="13" name="Picture 12" descr="2012_achieved-performance-25ns.eps"/>
          <p:cNvPicPr>
            <a:picLocks noChangeAspect="1"/>
          </p:cNvPicPr>
          <p:nvPr/>
        </p:nvPicPr>
        <p:blipFill rotWithShape="1">
          <a:blip r:embed="rId2">
            <a:extLst>
              <a:ext uri="{28A0092B-C50C-407E-A947-70E740481C1C}">
                <a14:useLocalDpi xmlns:a14="http://schemas.microsoft.com/office/drawing/2010/main" val="0"/>
              </a:ext>
            </a:extLst>
          </a:blip>
          <a:srcRect t="3907"/>
          <a:stretch/>
        </p:blipFill>
        <p:spPr>
          <a:xfrm>
            <a:off x="1737516" y="1007693"/>
            <a:ext cx="5760000" cy="4266796"/>
          </a:xfrm>
          <a:prstGeom prst="rect">
            <a:avLst/>
          </a:prstGeom>
        </p:spPr>
      </p:pic>
      <p:sp>
        <p:nvSpPr>
          <p:cNvPr id="14" name="Content Placeholder 2"/>
          <p:cNvSpPr txBox="1">
            <a:spLocks/>
          </p:cNvSpPr>
          <p:nvPr/>
        </p:nvSpPr>
        <p:spPr>
          <a:xfrm>
            <a:off x="175179" y="5517232"/>
            <a:ext cx="8131244" cy="1048668"/>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55000" lnSpcReduction="2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b="1" dirty="0" smtClean="0">
                <a:solidFill>
                  <a:schemeClr val="bg1"/>
                </a:solidFill>
              </a:rPr>
              <a:t>Projected lines derived from the measured brightness curve of the PSB translated into SPS flat top applying budgets (see table)</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b="1" dirty="0" smtClean="0">
                <a:solidFill>
                  <a:schemeClr val="bg1"/>
                </a:solidFill>
              </a:rPr>
              <a:t>The traditional 25 ns beam suffers about 15% extra losses and/or </a:t>
            </a:r>
            <a:r>
              <a:rPr lang="en-US" sz="3200" b="1" dirty="0" err="1" smtClean="0">
                <a:solidFill>
                  <a:schemeClr val="bg1"/>
                </a:solidFill>
              </a:rPr>
              <a:t>emittance</a:t>
            </a:r>
            <a:r>
              <a:rPr lang="en-US" sz="3200" b="1" dirty="0" smtClean="0">
                <a:solidFill>
                  <a:schemeClr val="bg1"/>
                </a:solidFill>
              </a:rPr>
              <a:t> growth (slow losses at the SPS FB, PS space charge, electron cloud)</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
        <p:nvSpPr>
          <p:cNvPr id="16" name="TextBox 15"/>
          <p:cNvSpPr txBox="1"/>
          <p:nvPr/>
        </p:nvSpPr>
        <p:spPr>
          <a:xfrm>
            <a:off x="5898487" y="1197997"/>
            <a:ext cx="963528" cy="400110"/>
          </a:xfrm>
          <a:prstGeom prst="rect">
            <a:avLst/>
          </a:prstGeom>
          <a:noFill/>
        </p:spPr>
        <p:txBody>
          <a:bodyPr wrap="square" rtlCol="0">
            <a:spAutoFit/>
          </a:bodyPr>
          <a:lstStyle/>
          <a:p>
            <a:pPr algn="r"/>
            <a:r>
              <a:rPr lang="en-US" sz="2000" b="1" dirty="0" smtClean="0">
                <a:solidFill>
                  <a:srgbClr val="FF0000"/>
                </a:solidFill>
              </a:rPr>
              <a:t>25 ns</a:t>
            </a:r>
            <a:endParaRPr lang="en-US" sz="2000" b="1"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067089226"/>
              </p:ext>
            </p:extLst>
          </p:nvPr>
        </p:nvGraphicFramePr>
        <p:xfrm>
          <a:off x="5568950" y="2349500"/>
          <a:ext cx="3441700" cy="1112520"/>
        </p:xfrm>
        <a:graphic>
          <a:graphicData uri="http://schemas.openxmlformats.org/drawingml/2006/table">
            <a:tbl>
              <a:tblPr firstRow="1" bandRow="1">
                <a:tableStyleId>{5C22544A-7EE6-4342-B048-85BDC9FD1C3A}</a:tableStyleId>
              </a:tblPr>
              <a:tblGrid>
                <a:gridCol w="648298"/>
                <a:gridCol w="1646169"/>
                <a:gridCol w="1147233"/>
              </a:tblGrid>
              <a:tr h="370840">
                <a:tc>
                  <a:txBody>
                    <a:bodyPr/>
                    <a:lstStyle/>
                    <a:p>
                      <a:pPr algn="ctr"/>
                      <a:endParaRPr lang="en-GB"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err="1" smtClean="0">
                          <a:latin typeface="Symbol" panose="05050102010706020507" pitchFamily="18" charset="2"/>
                        </a:rPr>
                        <a:t>De</a:t>
                      </a:r>
                      <a:r>
                        <a:rPr lang="en-US" sz="1600" baseline="-25000" dirty="0" err="1" smtClean="0"/>
                        <a:t>x,y</a:t>
                      </a:r>
                      <a:r>
                        <a:rPr lang="en-US" sz="1600" baseline="0" dirty="0" smtClean="0"/>
                        <a:t>/</a:t>
                      </a:r>
                      <a:r>
                        <a:rPr lang="en-US" sz="1600" dirty="0" smtClean="0">
                          <a:latin typeface="Symbol" panose="05050102010706020507" pitchFamily="18" charset="2"/>
                        </a:rPr>
                        <a:t>e</a:t>
                      </a:r>
                      <a:r>
                        <a:rPr lang="en-US" sz="1600" baseline="-25000" dirty="0" smtClean="0"/>
                        <a:t>x0,y0</a:t>
                      </a:r>
                      <a:endParaRPr lang="en-GB" sz="1600" baseline="-25000" dirty="0" smtClean="0"/>
                    </a:p>
                  </a:txBody>
                  <a:tcPr/>
                </a:tc>
                <a:tc>
                  <a:txBody>
                    <a:bodyPr/>
                    <a:lstStyle/>
                    <a:p>
                      <a:pPr algn="ctr"/>
                      <a:r>
                        <a:rPr lang="en-US" dirty="0" smtClean="0">
                          <a:latin typeface="Symbol" panose="05050102010706020507" pitchFamily="18" charset="2"/>
                        </a:rPr>
                        <a:t>D</a:t>
                      </a:r>
                      <a:r>
                        <a:rPr lang="en-US" dirty="0" smtClean="0"/>
                        <a:t>N/N</a:t>
                      </a:r>
                      <a:r>
                        <a:rPr lang="en-US" baseline="-25000" dirty="0" smtClean="0"/>
                        <a:t>0</a:t>
                      </a:r>
                      <a:endParaRPr lang="en-GB" dirty="0"/>
                    </a:p>
                  </a:txBody>
                  <a:tcPr/>
                </a:tc>
              </a:tr>
              <a:tr h="370840">
                <a:tc>
                  <a:txBody>
                    <a:bodyPr/>
                    <a:lstStyle/>
                    <a:p>
                      <a:pPr algn="ctr"/>
                      <a:r>
                        <a:rPr lang="en-US" b="1" dirty="0" smtClean="0"/>
                        <a:t>PS</a:t>
                      </a:r>
                      <a:endParaRPr lang="en-GB" b="1" dirty="0"/>
                    </a:p>
                  </a:txBody>
                  <a:tcPr/>
                </a:tc>
                <a:tc>
                  <a:txBody>
                    <a:bodyPr/>
                    <a:lstStyle/>
                    <a:p>
                      <a:pPr algn="ctr"/>
                      <a:r>
                        <a:rPr lang="en-US" dirty="0" smtClean="0"/>
                        <a:t>5%</a:t>
                      </a:r>
                      <a:endParaRPr lang="en-GB" dirty="0"/>
                    </a:p>
                  </a:txBody>
                  <a:tcPr/>
                </a:tc>
                <a:tc>
                  <a:txBody>
                    <a:bodyPr/>
                    <a:lstStyle/>
                    <a:p>
                      <a:pPr algn="ctr"/>
                      <a:r>
                        <a:rPr lang="en-US" dirty="0" smtClean="0"/>
                        <a:t>5%</a:t>
                      </a:r>
                      <a:endParaRPr lang="en-GB" dirty="0"/>
                    </a:p>
                  </a:txBody>
                  <a:tcPr/>
                </a:tc>
              </a:tr>
              <a:tr h="370840">
                <a:tc>
                  <a:txBody>
                    <a:bodyPr/>
                    <a:lstStyle/>
                    <a:p>
                      <a:pPr algn="ctr"/>
                      <a:r>
                        <a:rPr lang="en-US" b="1" dirty="0" smtClean="0"/>
                        <a:t>SPS</a:t>
                      </a:r>
                      <a:endParaRPr lang="en-GB" b="1" dirty="0"/>
                    </a:p>
                  </a:txBody>
                  <a:tcPr/>
                </a:tc>
                <a:tc>
                  <a:txBody>
                    <a:bodyPr/>
                    <a:lstStyle/>
                    <a:p>
                      <a:pPr algn="ctr"/>
                      <a:r>
                        <a:rPr lang="en-US" dirty="0" smtClean="0"/>
                        <a:t>10%</a:t>
                      </a:r>
                      <a:endParaRPr lang="en-GB" dirty="0"/>
                    </a:p>
                  </a:txBody>
                  <a:tcPr/>
                </a:tc>
                <a:tc>
                  <a:txBody>
                    <a:bodyPr/>
                    <a:lstStyle/>
                    <a:p>
                      <a:pPr algn="ctr"/>
                      <a:r>
                        <a:rPr lang="en-US" dirty="0" smtClean="0"/>
                        <a:t>10%</a:t>
                      </a:r>
                      <a:endParaRPr lang="en-GB" dirty="0"/>
                    </a:p>
                  </a:txBody>
                  <a:tcPr/>
                </a:tc>
              </a:tr>
            </a:tbl>
          </a:graphicData>
        </a:graphic>
      </p:graphicFrame>
    </p:spTree>
    <p:extLst>
      <p:ext uri="{BB962C8B-B14F-4D97-AF65-F5344CB8AC3E}">
        <p14:creationId xmlns:p14="http://schemas.microsoft.com/office/powerpoint/2010/main" val="1155389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97695" y="1952365"/>
            <a:ext cx="8966249" cy="1055036"/>
          </a:xfrm>
          <a:prstGeom prst="roundRect">
            <a:avLst/>
          </a:prstGeom>
          <a:solidFill>
            <a:srgbClr val="CCFFCC"/>
          </a:solidFill>
          <a:ln w="38100" cap="flat" cmpd="sng" algn="ctr">
            <a:solidFill>
              <a:srgbClr val="7F7F7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chor="ctr">
            <a:normAutofit fontScale="90000"/>
          </a:bodyPr>
          <a:lstStyle/>
          <a:p>
            <a:pPr algn="ctr"/>
            <a:r>
              <a:rPr lang="en-US" sz="3500" dirty="0" smtClean="0"/>
              <a:t>2012 performance throughout the injector chain: </a:t>
            </a:r>
            <a:r>
              <a:rPr lang="en-US" sz="3500" dirty="0"/>
              <a:t>S</a:t>
            </a:r>
            <a:r>
              <a:rPr lang="en-US" sz="3500" dirty="0" smtClean="0"/>
              <a:t>pace </a:t>
            </a:r>
            <a:r>
              <a:rPr lang="en-US" sz="3500" dirty="0"/>
              <a:t>C</a:t>
            </a:r>
            <a:r>
              <a:rPr lang="en-US" sz="3500" dirty="0" smtClean="0"/>
              <a:t>harge</a:t>
            </a:r>
            <a:endParaRPr lang="en-US" sz="3500" dirty="0"/>
          </a:p>
        </p:txBody>
      </p:sp>
      <p:pic>
        <p:nvPicPr>
          <p:cNvPr id="3" name="Picture 2"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582" y="2184418"/>
            <a:ext cx="8576835" cy="674782"/>
          </a:xfrm>
          <a:prstGeom prst="rect">
            <a:avLst/>
          </a:prstGeom>
        </p:spPr>
      </p:pic>
      <p:pic>
        <p:nvPicPr>
          <p:cNvPr id="7" name="Picture 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1168" y="3667254"/>
            <a:ext cx="3665060" cy="232603"/>
          </a:xfrm>
          <a:prstGeom prst="rect">
            <a:avLst/>
          </a:prstGeom>
        </p:spPr>
      </p:pic>
      <p:pic>
        <p:nvPicPr>
          <p:cNvPr id="8" name="Picture 7"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1168" y="4235587"/>
            <a:ext cx="2658596" cy="252000"/>
          </a:xfrm>
          <a:prstGeom prst="rect">
            <a:avLst/>
          </a:prstGeom>
        </p:spPr>
      </p:pic>
      <p:pic>
        <p:nvPicPr>
          <p:cNvPr id="10" name="Picture 9"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1168" y="5483047"/>
            <a:ext cx="3529489" cy="243856"/>
          </a:xfrm>
          <a:prstGeom prst="rect">
            <a:avLst/>
          </a:prstGeom>
        </p:spPr>
      </p:pic>
      <p:pic>
        <p:nvPicPr>
          <p:cNvPr id="11" name="Picture 10"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1168" y="6062632"/>
            <a:ext cx="3514338" cy="251997"/>
          </a:xfrm>
          <a:prstGeom prst="rect">
            <a:avLst/>
          </a:prstGeom>
        </p:spPr>
      </p:pic>
      <p:sp>
        <p:nvSpPr>
          <p:cNvPr id="13" name="TextBox 12"/>
          <p:cNvSpPr txBox="1"/>
          <p:nvPr/>
        </p:nvSpPr>
        <p:spPr>
          <a:xfrm>
            <a:off x="3263158" y="1628103"/>
            <a:ext cx="2678507" cy="369332"/>
          </a:xfrm>
          <a:prstGeom prst="rect">
            <a:avLst/>
          </a:prstGeom>
          <a:solidFill>
            <a:srgbClr val="CCFFCC"/>
          </a:solidFill>
          <a:ln w="28575" cap="flat" cmpd="sng" algn="ctr">
            <a:solidFill>
              <a:srgbClr val="7F7F7F"/>
            </a:solidFill>
            <a:prstDash val="solid"/>
            <a:round/>
            <a:headEnd type="none" w="med" len="med"/>
            <a:tailEnd type="none" w="med" len="med"/>
          </a:ln>
        </p:spPr>
        <p:txBody>
          <a:bodyPr wrap="square" rtlCol="0">
            <a:spAutoFit/>
          </a:bodyPr>
          <a:lstStyle/>
          <a:p>
            <a:r>
              <a:rPr lang="en-US" b="1" dirty="0" smtClean="0"/>
              <a:t>Space charge tune spread</a:t>
            </a:r>
            <a:endParaRPr lang="en-US" b="1" dirty="0"/>
          </a:p>
        </p:txBody>
      </p:sp>
      <p:sp>
        <p:nvSpPr>
          <p:cNvPr id="14" name="TextBox 13"/>
          <p:cNvSpPr txBox="1"/>
          <p:nvPr/>
        </p:nvSpPr>
        <p:spPr>
          <a:xfrm rot="19506807">
            <a:off x="438762" y="4018299"/>
            <a:ext cx="1702488" cy="369332"/>
          </a:xfrm>
          <a:prstGeom prst="rect">
            <a:avLst/>
          </a:prstGeom>
          <a:solidFill>
            <a:schemeClr val="bg1">
              <a:lumMod val="75000"/>
            </a:schemeClr>
          </a:solidFill>
          <a:ln w="28575" cap="flat" cmpd="sng" algn="ctr">
            <a:solidFill>
              <a:srgbClr val="7F7F7F"/>
            </a:solidFill>
            <a:prstDash val="solid"/>
            <a:round/>
            <a:headEnd type="none" w="med" len="med"/>
            <a:tailEnd type="none" w="med" len="med"/>
          </a:ln>
        </p:spPr>
        <p:txBody>
          <a:bodyPr wrap="square" rtlCol="0">
            <a:spAutoFit/>
          </a:bodyPr>
          <a:lstStyle/>
          <a:p>
            <a:r>
              <a:rPr lang="en-US" b="1" dirty="0" smtClean="0"/>
              <a:t>DEPENDENCIES</a:t>
            </a:r>
            <a:endParaRPr lang="en-US" b="1" dirty="0"/>
          </a:p>
        </p:txBody>
      </p:sp>
      <p:pic>
        <p:nvPicPr>
          <p:cNvPr id="1026" name="Picture 2" descr="\\cern.ch\dfs\Users\g\grumolo\Public\emittanc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1168" y="4823317"/>
            <a:ext cx="4129157" cy="3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28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9"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dissolv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dissolv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dissolv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2012 performance with standard production scheme: summary table</a:t>
            </a:r>
            <a:endParaRPr lang="en-US" sz="3500" dirty="0"/>
          </a:p>
        </p:txBody>
      </p:sp>
      <p:pic>
        <p:nvPicPr>
          <p:cNvPr id="4" name="Picture 3" descr="table-ss-4RLIUP-1.pdf"/>
          <p:cNvPicPr>
            <a:picLocks noChangeAspect="1"/>
          </p:cNvPicPr>
          <p:nvPr/>
        </p:nvPicPr>
        <p:blipFill rotWithShape="1">
          <a:blip r:embed="rId2">
            <a:extLst>
              <a:ext uri="{28A0092B-C50C-407E-A947-70E740481C1C}">
                <a14:useLocalDpi xmlns:a14="http://schemas.microsoft.com/office/drawing/2010/main" val="0"/>
              </a:ext>
            </a:extLst>
          </a:blip>
          <a:srcRect t="5614"/>
          <a:stretch/>
        </p:blipFill>
        <p:spPr>
          <a:xfrm>
            <a:off x="213721" y="1402080"/>
            <a:ext cx="8752512" cy="4710586"/>
          </a:xfrm>
          <a:prstGeom prst="rect">
            <a:avLst/>
          </a:prstGeom>
        </p:spPr>
      </p:pic>
    </p:spTree>
    <p:extLst>
      <p:ext uri="{BB962C8B-B14F-4D97-AF65-F5344CB8AC3E}">
        <p14:creationId xmlns:p14="http://schemas.microsoft.com/office/powerpoint/2010/main" val="34180604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p:cNvGrpSpPr/>
          <p:nvPr/>
        </p:nvGrpSpPr>
        <p:grpSpPr>
          <a:xfrm>
            <a:off x="3809999" y="2464212"/>
            <a:ext cx="5264800" cy="3564946"/>
            <a:chOff x="3809999" y="2464212"/>
            <a:chExt cx="5264800" cy="3564946"/>
          </a:xfrm>
        </p:grpSpPr>
        <p:sp>
          <p:nvSpPr>
            <p:cNvPr id="52" name="Rectangle 51"/>
            <p:cNvSpPr/>
            <p:nvPr/>
          </p:nvSpPr>
          <p:spPr>
            <a:xfrm>
              <a:off x="4258978" y="2464212"/>
              <a:ext cx="4815821" cy="2355657"/>
            </a:xfrm>
            <a:prstGeom prst="rect">
              <a:avLst/>
            </a:prstGeom>
            <a:solidFill>
              <a:schemeClr val="bg1">
                <a:lumMod val="65000"/>
                <a:alpha val="3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Content Placeholder 2"/>
            <p:cNvSpPr txBox="1">
              <a:spLocks/>
            </p:cNvSpPr>
            <p:nvPr/>
          </p:nvSpPr>
          <p:spPr>
            <a:xfrm>
              <a:off x="3809999" y="5243236"/>
              <a:ext cx="3249855" cy="785922"/>
            </a:xfrm>
            <a:prstGeom prst="rect">
              <a:avLst/>
            </a:prstGeom>
            <a:solidFill>
              <a:srgbClr val="FFFFFF"/>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162000" indent="-162000">
                <a:spcBef>
                  <a:spcPct val="20000"/>
                </a:spcBef>
                <a:buFont typeface="Arial"/>
                <a:buChar char="•"/>
                <a:defRPr/>
              </a:pPr>
              <a:r>
                <a:rPr lang="en-US" sz="3200" b="1" dirty="0" smtClean="0">
                  <a:solidFill>
                    <a:srgbClr val="000000"/>
                  </a:solidFill>
                </a:rPr>
                <a:t>10.8 sec long </a:t>
              </a:r>
              <a:r>
                <a:rPr lang="en-US" sz="3200" b="1" dirty="0">
                  <a:solidFill>
                    <a:srgbClr val="000000"/>
                  </a:solidFill>
                </a:rPr>
                <a:t>f</a:t>
              </a:r>
              <a:r>
                <a:rPr lang="en-US" sz="3200" b="1" dirty="0" smtClean="0">
                  <a:solidFill>
                    <a:srgbClr val="000000"/>
                  </a:solidFill>
                </a:rPr>
                <a:t>lat bottom (FB) to allow for 4 injections</a:t>
              </a:r>
            </a:p>
            <a:p>
              <a:pPr marL="162000" indent="-162000">
                <a:spcBef>
                  <a:spcPct val="20000"/>
                </a:spcBef>
                <a:buFont typeface="Arial"/>
                <a:buChar char="•"/>
                <a:defRPr/>
              </a:pPr>
              <a:r>
                <a:rPr lang="en-US" sz="3200" b="1" dirty="0" smtClean="0">
                  <a:solidFill>
                    <a:srgbClr val="000000"/>
                  </a:solidFill>
                </a:rPr>
                <a:t>Limit set to 0.21</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cxnSp>
          <p:nvCxnSpPr>
            <p:cNvPr id="57" name="Straight Arrow Connector 56"/>
            <p:cNvCxnSpPr/>
            <p:nvPr/>
          </p:nvCxnSpPr>
          <p:spPr>
            <a:xfrm flipV="1">
              <a:off x="6505333" y="4819869"/>
              <a:ext cx="554521" cy="423367"/>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61" name="Group 60"/>
          <p:cNvGrpSpPr/>
          <p:nvPr/>
        </p:nvGrpSpPr>
        <p:grpSpPr>
          <a:xfrm>
            <a:off x="699556" y="1617477"/>
            <a:ext cx="4781497" cy="3120256"/>
            <a:chOff x="699556" y="1617477"/>
            <a:chExt cx="4781497" cy="3120256"/>
          </a:xfrm>
        </p:grpSpPr>
        <p:sp>
          <p:nvSpPr>
            <p:cNvPr id="39" name="Content Placeholder 2"/>
            <p:cNvSpPr txBox="1">
              <a:spLocks/>
            </p:cNvSpPr>
            <p:nvPr/>
          </p:nvSpPr>
          <p:spPr>
            <a:xfrm>
              <a:off x="2772164" y="1617477"/>
              <a:ext cx="2708889" cy="909335"/>
            </a:xfrm>
            <a:prstGeom prst="rect">
              <a:avLst/>
            </a:prstGeom>
            <a:solidFill>
              <a:srgbClr val="FFFFFF"/>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187200" marR="0" lvl="0" indent="-169200" algn="l" defTabSz="457200" rtl="0" eaLnBrk="1" fontAlgn="auto" latinLnBrk="0" hangingPunct="1">
                <a:lnSpc>
                  <a:spcPct val="100000"/>
                </a:lnSpc>
                <a:spcBef>
                  <a:spcPct val="20000"/>
                </a:spcBef>
                <a:spcAft>
                  <a:spcPts val="0"/>
                </a:spcAft>
                <a:buClrTx/>
                <a:buSzTx/>
                <a:buFont typeface="Arial"/>
                <a:buChar char="•"/>
                <a:tabLst/>
                <a:defRPr/>
              </a:pPr>
              <a:r>
                <a:rPr lang="en-US" sz="3200" b="1" dirty="0" smtClean="0">
                  <a:solidFill>
                    <a:srgbClr val="000000"/>
                  </a:solidFill>
                </a:rPr>
                <a:t>1.2 sec long </a:t>
              </a:r>
              <a:r>
                <a:rPr lang="en-US" sz="3200" b="1" dirty="0">
                  <a:solidFill>
                    <a:srgbClr val="000000"/>
                  </a:solidFill>
                </a:rPr>
                <a:t>f</a:t>
              </a:r>
              <a:r>
                <a:rPr lang="en-US" sz="3200" b="1" dirty="0" smtClean="0">
                  <a:solidFill>
                    <a:srgbClr val="000000"/>
                  </a:solidFill>
                </a:rPr>
                <a:t>lat bottom (FB) to allow for double batch injection</a:t>
              </a:r>
            </a:p>
            <a:p>
              <a:pPr marL="187200" marR="0" lvl="0" indent="-169200" algn="l" defTabSz="457200" rtl="0" eaLnBrk="1" fontAlgn="auto" latinLnBrk="0" hangingPunct="1">
                <a:lnSpc>
                  <a:spcPct val="100000"/>
                </a:lnSpc>
                <a:spcBef>
                  <a:spcPct val="20000"/>
                </a:spcBef>
                <a:spcAft>
                  <a:spcPts val="0"/>
                </a:spcAft>
                <a:buClrTx/>
                <a:buSzTx/>
                <a:buFont typeface="Arial"/>
                <a:buChar char="•"/>
                <a:tabLst/>
                <a:defRPr/>
              </a:pPr>
              <a:r>
                <a:rPr lang="en-US" sz="3200" b="1" dirty="0" smtClean="0">
                  <a:solidFill>
                    <a:srgbClr val="000000"/>
                  </a:solidFill>
                </a:rPr>
                <a:t>Limit set to 0.31</a:t>
              </a: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
          <p:nvSpPr>
            <p:cNvPr id="50" name="Rectangle 49"/>
            <p:cNvSpPr/>
            <p:nvPr/>
          </p:nvSpPr>
          <p:spPr>
            <a:xfrm>
              <a:off x="699556" y="2019134"/>
              <a:ext cx="1334537" cy="2718599"/>
            </a:xfrm>
            <a:prstGeom prst="rect">
              <a:avLst/>
            </a:prstGeom>
            <a:solidFill>
              <a:schemeClr val="bg1">
                <a:lumMod val="65000"/>
                <a:alpha val="3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3" name="Straight Arrow Connector 52"/>
            <p:cNvCxnSpPr/>
            <p:nvPr/>
          </p:nvCxnSpPr>
          <p:spPr>
            <a:xfrm rot="10800000" flipV="1">
              <a:off x="2044374" y="1994763"/>
              <a:ext cx="720539" cy="585182"/>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60" name="Group 59"/>
          <p:cNvGrpSpPr/>
          <p:nvPr/>
        </p:nvGrpSpPr>
        <p:grpSpPr>
          <a:xfrm>
            <a:off x="79169" y="1671756"/>
            <a:ext cx="2616594" cy="5064836"/>
            <a:chOff x="79169" y="1671756"/>
            <a:chExt cx="2616594" cy="5064836"/>
          </a:xfrm>
        </p:grpSpPr>
        <p:sp>
          <p:nvSpPr>
            <p:cNvPr id="42" name="Content Placeholder 2"/>
            <p:cNvSpPr txBox="1">
              <a:spLocks/>
            </p:cNvSpPr>
            <p:nvPr/>
          </p:nvSpPr>
          <p:spPr>
            <a:xfrm>
              <a:off x="392425" y="5243236"/>
              <a:ext cx="2303338" cy="1493356"/>
            </a:xfrm>
            <a:prstGeom prst="rect">
              <a:avLst/>
            </a:prstGeom>
            <a:solidFill>
              <a:srgbClr val="FFFFFF"/>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lvl="0" indent="-342900">
                <a:spcBef>
                  <a:spcPct val="20000"/>
                </a:spcBef>
                <a:defRPr/>
              </a:pPr>
              <a:r>
                <a:rPr lang="en-US" sz="3200" b="1" dirty="0" smtClean="0"/>
                <a:t>Large tune spreads</a:t>
              </a:r>
            </a:p>
            <a:p>
              <a:pPr marL="151200" indent="-133200">
                <a:spcBef>
                  <a:spcPct val="20000"/>
                </a:spcBef>
                <a:buFont typeface="Arial"/>
                <a:buChar char="•"/>
                <a:defRPr/>
              </a:pPr>
              <a:r>
                <a:rPr lang="en-US" sz="3200" b="1" dirty="0" smtClean="0"/>
                <a:t>Determine brightness</a:t>
              </a:r>
            </a:p>
            <a:p>
              <a:pPr marL="151200" indent="-133200">
                <a:spcBef>
                  <a:spcPct val="20000"/>
                </a:spcBef>
                <a:buFont typeface="Arial"/>
                <a:buChar char="•"/>
                <a:defRPr/>
              </a:pPr>
              <a:r>
                <a:rPr lang="en-US" sz="3200" b="1" dirty="0"/>
                <a:t>H</a:t>
              </a:r>
              <a:r>
                <a:rPr lang="en-US" sz="3200" b="1" dirty="0" smtClean="0"/>
                <a:t>andled thanks to efficient resonance compensation, dynamic working point and rapid cycling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
          <p:nvSpPr>
            <p:cNvPr id="51" name="Rectangle 50"/>
            <p:cNvSpPr/>
            <p:nvPr/>
          </p:nvSpPr>
          <p:spPr>
            <a:xfrm>
              <a:off x="79169" y="1671756"/>
              <a:ext cx="756668" cy="3065977"/>
            </a:xfrm>
            <a:prstGeom prst="rect">
              <a:avLst/>
            </a:prstGeom>
            <a:solidFill>
              <a:schemeClr val="bg1">
                <a:lumMod val="65000"/>
                <a:alpha val="3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4" name="Straight Arrow Connector 53"/>
            <p:cNvCxnSpPr/>
            <p:nvPr/>
          </p:nvCxnSpPr>
          <p:spPr>
            <a:xfrm flipH="1" flipV="1">
              <a:off x="392427" y="4819870"/>
              <a:ext cx="488550" cy="423366"/>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normAutofit fontScale="90000"/>
          </a:bodyPr>
          <a:lstStyle/>
          <a:p>
            <a:r>
              <a:rPr lang="en-US" dirty="0" smtClean="0"/>
              <a:t>A simple overview:</a:t>
            </a:r>
            <a:br>
              <a:rPr lang="en-US" dirty="0" smtClean="0"/>
            </a:br>
            <a:r>
              <a:rPr lang="en-US" sz="2556" dirty="0" smtClean="0"/>
              <a:t>Evolution of space charge </a:t>
            </a:r>
            <a:r>
              <a:rPr lang="en-US" sz="2556" dirty="0" err="1" smtClean="0">
                <a:latin typeface="Symbol" charset="2"/>
                <a:cs typeface="Symbol" charset="2"/>
              </a:rPr>
              <a:t>D</a:t>
            </a:r>
            <a:r>
              <a:rPr lang="en-US" sz="2556" dirty="0" err="1" smtClean="0"/>
              <a:t>Q</a:t>
            </a:r>
            <a:r>
              <a:rPr lang="en-US" sz="2556" baseline="-25000" dirty="0" err="1" smtClean="0"/>
              <a:t>y</a:t>
            </a:r>
            <a:r>
              <a:rPr lang="en-US" sz="2556" dirty="0" smtClean="0"/>
              <a:t> across the injector chain</a:t>
            </a:r>
            <a:endParaRPr lang="en-US" sz="2556" dirty="0"/>
          </a:p>
        </p:txBody>
      </p:sp>
      <p:cxnSp>
        <p:nvCxnSpPr>
          <p:cNvPr id="21" name="Straight Arrow Connector 20"/>
          <p:cNvCxnSpPr/>
          <p:nvPr/>
        </p:nvCxnSpPr>
        <p:spPr>
          <a:xfrm rot="5400000" flipH="1" flipV="1">
            <a:off x="-581400" y="2838871"/>
            <a:ext cx="1620000" cy="1588"/>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flipV="1">
            <a:off x="829703" y="2794000"/>
            <a:ext cx="8497" cy="835865"/>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227807" y="3934665"/>
            <a:ext cx="467999" cy="1588"/>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880977" y="3933077"/>
            <a:ext cx="3276000" cy="1588"/>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880977" y="4161677"/>
            <a:ext cx="972000" cy="1588"/>
          </a:xfrm>
          <a:prstGeom prst="straightConnector1">
            <a:avLst/>
          </a:prstGeom>
          <a:ln>
            <a:solidFill>
              <a:schemeClr val="bg1">
                <a:lumMod val="50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flipV="1">
            <a:off x="1849411" y="2794000"/>
            <a:ext cx="1978" cy="835865"/>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rot="5400000" flipH="1" flipV="1">
            <a:off x="4084183" y="3557071"/>
            <a:ext cx="144000" cy="158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4311600" y="4163265"/>
            <a:ext cx="4680000" cy="1588"/>
          </a:xfrm>
          <a:prstGeom prst="straightConnector1">
            <a:avLst/>
          </a:prstGeom>
          <a:ln>
            <a:solidFill>
              <a:srgbClr val="7F7F7F"/>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0" y="3649665"/>
            <a:ext cx="9144000"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4311600" y="3196275"/>
            <a:ext cx="0" cy="467790"/>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flipV="1">
            <a:off x="8964645" y="3196274"/>
            <a:ext cx="0" cy="467791"/>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59656" y="3987501"/>
            <a:ext cx="913606" cy="523220"/>
          </a:xfrm>
          <a:prstGeom prst="rect">
            <a:avLst/>
          </a:prstGeom>
          <a:noFill/>
        </p:spPr>
        <p:txBody>
          <a:bodyPr wrap="square" rtlCol="0">
            <a:spAutoFit/>
          </a:bodyPr>
          <a:lstStyle/>
          <a:p>
            <a:r>
              <a:rPr lang="en-US" sz="1400" dirty="0" smtClean="0">
                <a:solidFill>
                  <a:srgbClr val="FF0000"/>
                </a:solidFill>
              </a:rPr>
              <a:t>PSB cycle</a:t>
            </a:r>
          </a:p>
          <a:p>
            <a:r>
              <a:rPr lang="en-US" sz="1400" dirty="0" smtClean="0">
                <a:solidFill>
                  <a:srgbClr val="FF0000"/>
                </a:solidFill>
              </a:rPr>
              <a:t>(0.5 </a:t>
            </a:r>
            <a:r>
              <a:rPr lang="en-US" sz="1400" dirty="0" err="1" smtClean="0">
                <a:solidFill>
                  <a:srgbClr val="FF0000"/>
                </a:solidFill>
              </a:rPr>
              <a:t>s</a:t>
            </a:r>
            <a:r>
              <a:rPr lang="en-US" sz="1400" dirty="0" smtClean="0">
                <a:solidFill>
                  <a:srgbClr val="FF0000"/>
                </a:solidFill>
              </a:rPr>
              <a:t>)</a:t>
            </a:r>
            <a:endParaRPr lang="en-US" sz="1400" dirty="0">
              <a:solidFill>
                <a:srgbClr val="FF0000"/>
              </a:solidFill>
            </a:endParaRPr>
          </a:p>
        </p:txBody>
      </p:sp>
      <p:sp>
        <p:nvSpPr>
          <p:cNvPr id="36" name="TextBox 35"/>
          <p:cNvSpPr txBox="1"/>
          <p:nvPr/>
        </p:nvSpPr>
        <p:spPr>
          <a:xfrm>
            <a:off x="1981200" y="3987501"/>
            <a:ext cx="913606" cy="523220"/>
          </a:xfrm>
          <a:prstGeom prst="rect">
            <a:avLst/>
          </a:prstGeom>
          <a:noFill/>
        </p:spPr>
        <p:txBody>
          <a:bodyPr wrap="square" rtlCol="0">
            <a:spAutoFit/>
          </a:bodyPr>
          <a:lstStyle/>
          <a:p>
            <a:r>
              <a:rPr lang="en-US" sz="1400" dirty="0" smtClean="0">
                <a:solidFill>
                  <a:srgbClr val="0000FF"/>
                </a:solidFill>
              </a:rPr>
              <a:t>PS cycle</a:t>
            </a:r>
          </a:p>
          <a:p>
            <a:r>
              <a:rPr lang="en-US" sz="1400" dirty="0" smtClean="0">
                <a:solidFill>
                  <a:srgbClr val="0000FF"/>
                </a:solidFill>
              </a:rPr>
              <a:t>(3.6 </a:t>
            </a:r>
            <a:r>
              <a:rPr lang="en-US" sz="1400" dirty="0" err="1" smtClean="0">
                <a:solidFill>
                  <a:srgbClr val="0000FF"/>
                </a:solidFill>
              </a:rPr>
              <a:t>s</a:t>
            </a:r>
            <a:r>
              <a:rPr lang="en-US" sz="1400" dirty="0" smtClean="0">
                <a:solidFill>
                  <a:srgbClr val="0000FF"/>
                </a:solidFill>
              </a:rPr>
              <a:t>)</a:t>
            </a:r>
            <a:endParaRPr lang="en-US" sz="1400" dirty="0">
              <a:solidFill>
                <a:srgbClr val="0000FF"/>
              </a:solidFill>
            </a:endParaRPr>
          </a:p>
        </p:txBody>
      </p:sp>
      <p:sp>
        <p:nvSpPr>
          <p:cNvPr id="37" name="TextBox 36"/>
          <p:cNvSpPr txBox="1"/>
          <p:nvPr/>
        </p:nvSpPr>
        <p:spPr>
          <a:xfrm>
            <a:off x="1067594" y="4163265"/>
            <a:ext cx="913606" cy="523220"/>
          </a:xfrm>
          <a:prstGeom prst="rect">
            <a:avLst/>
          </a:prstGeom>
          <a:noFill/>
        </p:spPr>
        <p:txBody>
          <a:bodyPr wrap="square" rtlCol="0">
            <a:spAutoFit/>
          </a:bodyPr>
          <a:lstStyle/>
          <a:p>
            <a:r>
              <a:rPr lang="en-US" sz="1400" dirty="0" smtClean="0">
                <a:solidFill>
                  <a:srgbClr val="0000FF"/>
                </a:solidFill>
              </a:rPr>
              <a:t>PS FB</a:t>
            </a:r>
          </a:p>
          <a:p>
            <a:r>
              <a:rPr lang="en-US" sz="1400" dirty="0" smtClean="0">
                <a:solidFill>
                  <a:srgbClr val="0000FF"/>
                </a:solidFill>
              </a:rPr>
              <a:t>(1.2 </a:t>
            </a:r>
            <a:r>
              <a:rPr lang="en-US" sz="1400" dirty="0" err="1" smtClean="0">
                <a:solidFill>
                  <a:srgbClr val="0000FF"/>
                </a:solidFill>
              </a:rPr>
              <a:t>s</a:t>
            </a:r>
            <a:r>
              <a:rPr lang="en-US" sz="1400" dirty="0" smtClean="0">
                <a:solidFill>
                  <a:srgbClr val="0000FF"/>
                </a:solidFill>
              </a:rPr>
              <a:t>)</a:t>
            </a:r>
            <a:endParaRPr lang="en-US" sz="1400" dirty="0">
              <a:solidFill>
                <a:srgbClr val="0000FF"/>
              </a:solidFill>
            </a:endParaRPr>
          </a:p>
        </p:txBody>
      </p:sp>
      <p:sp>
        <p:nvSpPr>
          <p:cNvPr id="38" name="TextBox 37"/>
          <p:cNvSpPr txBox="1"/>
          <p:nvPr/>
        </p:nvSpPr>
        <p:spPr>
          <a:xfrm>
            <a:off x="6324600" y="4214513"/>
            <a:ext cx="913606" cy="523220"/>
          </a:xfrm>
          <a:prstGeom prst="rect">
            <a:avLst/>
          </a:prstGeom>
          <a:noFill/>
        </p:spPr>
        <p:txBody>
          <a:bodyPr wrap="square" rtlCol="0">
            <a:spAutoFit/>
          </a:bodyPr>
          <a:lstStyle/>
          <a:p>
            <a:r>
              <a:rPr lang="en-US" sz="1400" dirty="0" smtClean="0">
                <a:solidFill>
                  <a:srgbClr val="008000"/>
                </a:solidFill>
              </a:rPr>
              <a:t>SPS FB</a:t>
            </a:r>
          </a:p>
          <a:p>
            <a:r>
              <a:rPr lang="en-US" sz="1400" dirty="0" smtClean="0">
                <a:solidFill>
                  <a:srgbClr val="008000"/>
                </a:solidFill>
              </a:rPr>
              <a:t>(10.8 </a:t>
            </a:r>
            <a:r>
              <a:rPr lang="en-US" sz="1400" dirty="0" err="1" smtClean="0">
                <a:solidFill>
                  <a:srgbClr val="008000"/>
                </a:solidFill>
              </a:rPr>
              <a:t>s</a:t>
            </a:r>
            <a:r>
              <a:rPr lang="en-US" sz="1400" dirty="0" smtClean="0">
                <a:solidFill>
                  <a:srgbClr val="008000"/>
                </a:solidFill>
              </a:rPr>
              <a:t>)</a:t>
            </a:r>
            <a:endParaRPr lang="en-US" sz="1400" dirty="0">
              <a:solidFill>
                <a:srgbClr val="008000"/>
              </a:solidFill>
            </a:endParaRPr>
          </a:p>
        </p:txBody>
      </p:sp>
      <p:sp>
        <p:nvSpPr>
          <p:cNvPr id="41" name="Freeform 40"/>
          <p:cNvSpPr/>
          <p:nvPr/>
        </p:nvSpPr>
        <p:spPr>
          <a:xfrm>
            <a:off x="245102" y="2112405"/>
            <a:ext cx="431477" cy="1213230"/>
          </a:xfrm>
          <a:custGeom>
            <a:avLst/>
            <a:gdLst>
              <a:gd name="connsiteX0" fmla="*/ 0 w 412218"/>
              <a:gd name="connsiteY0" fmla="*/ 0 h 1091710"/>
              <a:gd name="connsiteX1" fmla="*/ 89128 w 412218"/>
              <a:gd name="connsiteY1" fmla="*/ 779793 h 1091710"/>
              <a:gd name="connsiteX2" fmla="*/ 412218 w 412218"/>
              <a:gd name="connsiteY2" fmla="*/ 1091710 h 1091710"/>
            </a:gdLst>
            <a:ahLst/>
            <a:cxnLst>
              <a:cxn ang="0">
                <a:pos x="connsiteX0" y="connsiteY0"/>
              </a:cxn>
              <a:cxn ang="0">
                <a:pos x="connsiteX1" y="connsiteY1"/>
              </a:cxn>
              <a:cxn ang="0">
                <a:pos x="connsiteX2" y="connsiteY2"/>
              </a:cxn>
            </a:cxnLst>
            <a:rect l="l" t="t" r="r" b="b"/>
            <a:pathLst>
              <a:path w="412218" h="1091710">
                <a:moveTo>
                  <a:pt x="0" y="0"/>
                </a:moveTo>
                <a:cubicBezTo>
                  <a:pt x="10212" y="298920"/>
                  <a:pt x="20425" y="597841"/>
                  <a:pt x="89128" y="779793"/>
                </a:cubicBezTo>
                <a:cubicBezTo>
                  <a:pt x="157831" y="961745"/>
                  <a:pt x="285024" y="1026727"/>
                  <a:pt x="412218" y="1091710"/>
                </a:cubicBezTo>
              </a:path>
            </a:pathLst>
          </a:custGeom>
          <a:ln w="9525" cap="flat" cmpd="sng" algn="ctr">
            <a:solidFill>
              <a:srgbClr val="FF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3" name="Straight Connector 42"/>
          <p:cNvCxnSpPr/>
          <p:nvPr/>
        </p:nvCxnSpPr>
        <p:spPr>
          <a:xfrm>
            <a:off x="840557" y="2793206"/>
            <a:ext cx="1013189" cy="1588"/>
          </a:xfrm>
          <a:prstGeom prst="line">
            <a:avLst/>
          </a:prstGeom>
          <a:ln w="9525" cap="flat" cmpd="sng" algn="ctr">
            <a:solidFill>
              <a:srgbClr val="0000FF"/>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5" name="Freeform 44"/>
          <p:cNvSpPr/>
          <p:nvPr/>
        </p:nvSpPr>
        <p:spPr>
          <a:xfrm>
            <a:off x="1853745" y="2793206"/>
            <a:ext cx="2290717" cy="693001"/>
          </a:xfrm>
          <a:custGeom>
            <a:avLst/>
            <a:gdLst>
              <a:gd name="connsiteX0" fmla="*/ 0 w 2295052"/>
              <a:gd name="connsiteY0" fmla="*/ 0 h 1069431"/>
              <a:gd name="connsiteX1" fmla="*/ 412218 w 2295052"/>
              <a:gd name="connsiteY1" fmla="*/ 579275 h 1069431"/>
              <a:gd name="connsiteX2" fmla="*/ 1158667 w 2295052"/>
              <a:gd name="connsiteY2" fmla="*/ 924612 h 1069431"/>
              <a:gd name="connsiteX3" fmla="*/ 2295052 w 2295052"/>
              <a:gd name="connsiteY3" fmla="*/ 1069431 h 1069431"/>
            </a:gdLst>
            <a:ahLst/>
            <a:cxnLst>
              <a:cxn ang="0">
                <a:pos x="connsiteX0" y="connsiteY0"/>
              </a:cxn>
              <a:cxn ang="0">
                <a:pos x="connsiteX1" y="connsiteY1"/>
              </a:cxn>
              <a:cxn ang="0">
                <a:pos x="connsiteX2" y="connsiteY2"/>
              </a:cxn>
              <a:cxn ang="0">
                <a:pos x="connsiteX3" y="connsiteY3"/>
              </a:cxn>
            </a:cxnLst>
            <a:rect l="l" t="t" r="r" b="b"/>
            <a:pathLst>
              <a:path w="2295052" h="1069431">
                <a:moveTo>
                  <a:pt x="0" y="0"/>
                </a:moveTo>
                <a:cubicBezTo>
                  <a:pt x="109553" y="212586"/>
                  <a:pt x="219107" y="425173"/>
                  <a:pt x="412218" y="579275"/>
                </a:cubicBezTo>
                <a:cubicBezTo>
                  <a:pt x="605329" y="733377"/>
                  <a:pt x="844861" y="842919"/>
                  <a:pt x="1158667" y="924612"/>
                </a:cubicBezTo>
                <a:cubicBezTo>
                  <a:pt x="1472473" y="1006305"/>
                  <a:pt x="1883762" y="1037868"/>
                  <a:pt x="2295052" y="1069431"/>
                </a:cubicBezTo>
              </a:path>
            </a:pathLst>
          </a:custGeom>
          <a:ln w="9525" cap="flat" cmpd="sng" algn="ctr">
            <a:solidFill>
              <a:srgbClr val="0000FF"/>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6" name="Straight Connector 45"/>
          <p:cNvCxnSpPr/>
          <p:nvPr/>
        </p:nvCxnSpPr>
        <p:spPr>
          <a:xfrm>
            <a:off x="4311600" y="3194686"/>
            <a:ext cx="4680000" cy="1588"/>
          </a:xfrm>
          <a:prstGeom prst="line">
            <a:avLst/>
          </a:prstGeom>
          <a:ln w="9525" cap="flat" cmpd="sng" algn="ctr">
            <a:solidFill>
              <a:srgbClr val="008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rot="10800000">
            <a:off x="4313188" y="3933077"/>
            <a:ext cx="4830812"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31" name="Picture 30" descr="latex-image-1.pdf"/>
          <p:cNvPicPr>
            <a:picLocks noChangeAspect="1"/>
          </p:cNvPicPr>
          <p:nvPr/>
        </p:nvPicPr>
        <p:blipFill>
          <a:blip r:embed="rId2"/>
          <a:stretch>
            <a:fillRect/>
          </a:stretch>
        </p:blipFill>
        <p:spPr>
          <a:xfrm>
            <a:off x="813278" y="2526813"/>
            <a:ext cx="1224000" cy="252000"/>
          </a:xfrm>
          <a:prstGeom prst="rect">
            <a:avLst/>
          </a:prstGeom>
        </p:spPr>
      </p:pic>
      <p:sp>
        <p:nvSpPr>
          <p:cNvPr id="44" name="Freeform 43"/>
          <p:cNvSpPr/>
          <p:nvPr/>
        </p:nvSpPr>
        <p:spPr>
          <a:xfrm>
            <a:off x="8965075" y="3205350"/>
            <a:ext cx="182961" cy="258285"/>
          </a:xfrm>
          <a:custGeom>
            <a:avLst/>
            <a:gdLst>
              <a:gd name="connsiteX0" fmla="*/ 0 w 182961"/>
              <a:gd name="connsiteY0" fmla="*/ 0 h 258285"/>
              <a:gd name="connsiteX1" fmla="*/ 75337 w 182961"/>
              <a:gd name="connsiteY1" fmla="*/ 182952 h 258285"/>
              <a:gd name="connsiteX2" fmla="*/ 182961 w 182961"/>
              <a:gd name="connsiteY2" fmla="*/ 258285 h 258285"/>
            </a:gdLst>
            <a:ahLst/>
            <a:cxnLst>
              <a:cxn ang="0">
                <a:pos x="connsiteX0" y="connsiteY0"/>
              </a:cxn>
              <a:cxn ang="0">
                <a:pos x="connsiteX1" y="connsiteY1"/>
              </a:cxn>
              <a:cxn ang="0">
                <a:pos x="connsiteX2" y="connsiteY2"/>
              </a:cxn>
            </a:cxnLst>
            <a:rect l="l" t="t" r="r" b="b"/>
            <a:pathLst>
              <a:path w="182961" h="258285">
                <a:moveTo>
                  <a:pt x="0" y="0"/>
                </a:moveTo>
                <a:cubicBezTo>
                  <a:pt x="22422" y="69952"/>
                  <a:pt x="44844" y="139905"/>
                  <a:pt x="75337" y="182952"/>
                </a:cubicBezTo>
                <a:cubicBezTo>
                  <a:pt x="105830" y="225999"/>
                  <a:pt x="144395" y="242142"/>
                  <a:pt x="182961" y="258285"/>
                </a:cubicBezTo>
              </a:path>
            </a:pathLst>
          </a:custGeom>
          <a:ln w="9525" cap="flat" cmpd="sng" algn="ctr">
            <a:solidFill>
              <a:srgbClr val="008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4" name="Rectangle 63"/>
          <p:cNvSpPr/>
          <p:nvPr/>
        </p:nvSpPr>
        <p:spPr>
          <a:xfrm>
            <a:off x="840557" y="1676400"/>
            <a:ext cx="770497" cy="364121"/>
          </a:xfrm>
          <a:prstGeom prst="rect">
            <a:avLst/>
          </a:prstGeom>
          <a:solidFill>
            <a:schemeClr val="bg1">
              <a:lumMod val="65000"/>
              <a:alpha val="3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5" name="Straight Arrow Connector 54"/>
          <p:cNvCxnSpPr/>
          <p:nvPr/>
        </p:nvCxnSpPr>
        <p:spPr>
          <a:xfrm flipV="1">
            <a:off x="676580" y="3325635"/>
            <a:ext cx="0" cy="33843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11" name="Picture 10"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724" y="1742763"/>
            <a:ext cx="1377957" cy="252000"/>
          </a:xfrm>
          <a:prstGeom prst="rect">
            <a:avLst/>
          </a:prstGeom>
        </p:spPr>
      </p:pic>
      <p:pic>
        <p:nvPicPr>
          <p:cNvPr id="12" name="Picture 11"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6364" y="2920431"/>
            <a:ext cx="1447660" cy="252000"/>
          </a:xfrm>
          <a:prstGeom prst="rect">
            <a:avLst/>
          </a:prstGeom>
        </p:spPr>
      </p:pic>
    </p:spTree>
    <p:extLst>
      <p:ext uri="{BB962C8B-B14F-4D97-AF65-F5344CB8AC3E}">
        <p14:creationId xmlns:p14="http://schemas.microsoft.com/office/powerpoint/2010/main" val="114795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subTnLst>
                                    <p:set>
                                      <p:cBhvr override="childStyle">
                                        <p:cTn dur="1" fill="hold" display="0" masterRel="nextClick" afterEffect="1"/>
                                        <p:tgtEl>
                                          <p:spTgt spid="60"/>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subTnLst>
                                    <p:set>
                                      <p:cBhvr override="childStyle">
                                        <p:cTn dur="1" fill="hold" display="0" masterRel="nextClick" afterEffect="1"/>
                                        <p:tgtEl>
                                          <p:spTgt spid="64"/>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1"/>
                                        </p:tgtEl>
                                        <p:attrNameLst>
                                          <p:attrName>style.visibility</p:attrName>
                                        </p:attrNameLst>
                                      </p:cBhvr>
                                      <p:to>
                                        <p:strVal val="visible"/>
                                      </p:to>
                                    </p:set>
                                  </p:childTnLst>
                                  <p:subTnLst>
                                    <p:set>
                                      <p:cBhvr override="childStyle">
                                        <p:cTn dur="1" fill="hold" display="0" masterRel="nextClick" afterEffect="1"/>
                                        <p:tgtEl>
                                          <p:spTgt spid="61"/>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3548</TotalTime>
  <Words>2163</Words>
  <Application>Microsoft Office PowerPoint</Application>
  <PresentationFormat>On-screen Show (4:3)</PresentationFormat>
  <Paragraphs>279</Paragraphs>
  <Slides>34</Slides>
  <Notes>1</Notes>
  <HiddenSlides>0</HiddenSlides>
  <MMClips>1</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Expected performance in the injectors at 25 ns without and with LINAC4</vt:lpstr>
      <vt:lpstr> Outline</vt:lpstr>
      <vt:lpstr> 2012 performance (@PSB extraction)</vt:lpstr>
      <vt:lpstr> 2012 performance (@SPS extraction)</vt:lpstr>
      <vt:lpstr> 2012 performance (@SPS extraction)</vt:lpstr>
      <vt:lpstr>2012 performance throughout the injector chain: Space Charge</vt:lpstr>
      <vt:lpstr>2012 performance with standard production scheme: summary table</vt:lpstr>
      <vt:lpstr>A simple overview: Evolution of space charge DQy across the injector chain</vt:lpstr>
      <vt:lpstr>2012 performance with BCMS scheme: summary table</vt:lpstr>
      <vt:lpstr>Expected performance after LS1</vt:lpstr>
      <vt:lpstr>PSB – PS transfer</vt:lpstr>
      <vt:lpstr>PSB – PS transfer</vt:lpstr>
      <vt:lpstr>Potential improvement  (standard scheme)</vt:lpstr>
      <vt:lpstr>Potential improvement  (BCMS)</vt:lpstr>
      <vt:lpstr>Pure batch compression (BC) scheme</vt:lpstr>
      <vt:lpstr>Pure batch compression (BC) scheme</vt:lpstr>
      <vt:lpstr>Post-LS1 scenarios: summary</vt:lpstr>
      <vt:lpstr>Post-LS1 scenarios: summary</vt:lpstr>
      <vt:lpstr>Connection to Linac4: assumptions</vt:lpstr>
      <vt:lpstr>Standard scheme with Linac4</vt:lpstr>
      <vt:lpstr>BCMS with Linac4</vt:lpstr>
      <vt:lpstr>Flat bunches at PSB-PS transfer</vt:lpstr>
      <vt:lpstr>Example: Hollow bunches before PSB extraction by including h2</vt:lpstr>
      <vt:lpstr>Example: Hollow bunches before PSB extraction by including h2</vt:lpstr>
      <vt:lpstr>Example: Hollow bunches before PSB extraction by including h2</vt:lpstr>
      <vt:lpstr>Optics modifications</vt:lpstr>
      <vt:lpstr>Optics modifications</vt:lpstr>
      <vt:lpstr>Single batch PSB-PS transfer</vt:lpstr>
      <vt:lpstr>Single batch PSB-PS transfer</vt:lpstr>
      <vt:lpstr> Summary</vt:lpstr>
      <vt:lpstr>PowerPoint Presentation</vt:lpstr>
      <vt:lpstr>Example: Hollow bunches before PSB extraction by using h2</vt:lpstr>
      <vt:lpstr>Optics modifications (II)</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 Rumolo</dc:creator>
  <cp:lastModifiedBy>Giovanni Rumolo</cp:lastModifiedBy>
  <cp:revision>199</cp:revision>
  <dcterms:created xsi:type="dcterms:W3CDTF">2013-09-30T13:46:40Z</dcterms:created>
  <dcterms:modified xsi:type="dcterms:W3CDTF">2013-10-28T20:19:31Z</dcterms:modified>
</cp:coreProperties>
</file>