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sldIdLst>
    <p:sldId id="297" r:id="rId2"/>
    <p:sldId id="256" r:id="rId3"/>
    <p:sldId id="269" r:id="rId4"/>
    <p:sldId id="257" r:id="rId5"/>
    <p:sldId id="258" r:id="rId6"/>
    <p:sldId id="270" r:id="rId7"/>
    <p:sldId id="259" r:id="rId8"/>
    <p:sldId id="289" r:id="rId9"/>
    <p:sldId id="287" r:id="rId10"/>
    <p:sldId id="288" r:id="rId11"/>
    <p:sldId id="290" r:id="rId12"/>
    <p:sldId id="271" r:id="rId13"/>
    <p:sldId id="264" r:id="rId14"/>
    <p:sldId id="272" r:id="rId15"/>
    <p:sldId id="262" r:id="rId16"/>
    <p:sldId id="263" r:id="rId17"/>
    <p:sldId id="266" r:id="rId18"/>
    <p:sldId id="285" r:id="rId19"/>
    <p:sldId id="292" r:id="rId20"/>
    <p:sldId id="293" r:id="rId21"/>
    <p:sldId id="286" r:id="rId22"/>
    <p:sldId id="274" r:id="rId23"/>
    <p:sldId id="296" r:id="rId24"/>
    <p:sldId id="273" r:id="rId25"/>
    <p:sldId id="275" r:id="rId26"/>
    <p:sldId id="283" r:id="rId27"/>
    <p:sldId id="276" r:id="rId28"/>
    <p:sldId id="277" r:id="rId29"/>
    <p:sldId id="260" r:id="rId30"/>
    <p:sldId id="261" r:id="rId31"/>
    <p:sldId id="268" r:id="rId32"/>
    <p:sldId id="281" r:id="rId33"/>
    <p:sldId id="278" r:id="rId34"/>
    <p:sldId id="298" r:id="rId35"/>
    <p:sldId id="279" r:id="rId36"/>
    <p:sldId id="299" r:id="rId37"/>
    <p:sldId id="295" r:id="rId38"/>
    <p:sldId id="300" r:id="rId39"/>
    <p:sldId id="301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013" autoAdjust="0"/>
  </p:normalViewPr>
  <p:slideViewPr>
    <p:cSldViewPr snapToGrid="0" snapToObjects="1">
      <p:cViewPr varScale="1">
        <p:scale>
          <a:sx n="110" d="100"/>
          <a:sy n="110" d="100"/>
        </p:scale>
        <p:origin x="-15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p\pfessia\Public\warm%20magnets\dose%20restudy%203%20new%20strategy.xlsx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345731042011"/>
          <c:y val="0.0231595901434839"/>
          <c:w val="0.865044870173397"/>
          <c:h val="0.9221773253746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Sheet10!$G$4</c:f>
              <c:strCache>
                <c:ptCount val="1"/>
                <c:pt idx="0">
                  <c:v>Survey  30/052/2013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ymbol val="diamond"/>
            <c:size val="5"/>
            <c:spPr>
              <a:solidFill>
                <a:srgbClr val="00B050"/>
              </a:solidFill>
            </c:spPr>
          </c:marker>
          <c:xVal>
            <c:numRef>
              <c:f>Sheet10!$E$5:$E$43</c:f>
              <c:numCache>
                <c:formatCode>General</c:formatCode>
                <c:ptCount val="39"/>
                <c:pt idx="0">
                  <c:v>19756.5</c:v>
                </c:pt>
                <c:pt idx="1">
                  <c:v>19776.09999999999</c:v>
                </c:pt>
                <c:pt idx="2">
                  <c:v>19779.7</c:v>
                </c:pt>
                <c:pt idx="3">
                  <c:v>19784.0</c:v>
                </c:pt>
                <c:pt idx="4">
                  <c:v>19789.0</c:v>
                </c:pt>
                <c:pt idx="5">
                  <c:v>19791.0</c:v>
                </c:pt>
                <c:pt idx="6">
                  <c:v>19793.0</c:v>
                </c:pt>
                <c:pt idx="7">
                  <c:v>19809.0</c:v>
                </c:pt>
                <c:pt idx="8">
                  <c:v>19816.0</c:v>
                </c:pt>
                <c:pt idx="9">
                  <c:v>19819.0</c:v>
                </c:pt>
                <c:pt idx="10">
                  <c:v>19821.0</c:v>
                </c:pt>
                <c:pt idx="11">
                  <c:v>19824.0</c:v>
                </c:pt>
                <c:pt idx="12">
                  <c:v>19832.0</c:v>
                </c:pt>
                <c:pt idx="13">
                  <c:v>19840.0</c:v>
                </c:pt>
                <c:pt idx="14">
                  <c:v>19847.0</c:v>
                </c:pt>
                <c:pt idx="15">
                  <c:v>19849.0</c:v>
                </c:pt>
                <c:pt idx="16">
                  <c:v>19849.7</c:v>
                </c:pt>
                <c:pt idx="17">
                  <c:v>19851.7</c:v>
                </c:pt>
                <c:pt idx="18">
                  <c:v>19855.59999999999</c:v>
                </c:pt>
                <c:pt idx="19">
                  <c:v>19859.4</c:v>
                </c:pt>
                <c:pt idx="20">
                  <c:v>19863.0</c:v>
                </c:pt>
                <c:pt idx="21">
                  <c:v>19867.0</c:v>
                </c:pt>
                <c:pt idx="22">
                  <c:v>19871.0</c:v>
                </c:pt>
                <c:pt idx="23">
                  <c:v>19873.0</c:v>
                </c:pt>
                <c:pt idx="24">
                  <c:v>19874.0</c:v>
                </c:pt>
                <c:pt idx="25">
                  <c:v>19882.0</c:v>
                </c:pt>
                <c:pt idx="26">
                  <c:v>19892.0</c:v>
                </c:pt>
                <c:pt idx="27">
                  <c:v>19902.0</c:v>
                </c:pt>
                <c:pt idx="28">
                  <c:v>19910.0</c:v>
                </c:pt>
                <c:pt idx="29">
                  <c:v>19914.0</c:v>
                </c:pt>
                <c:pt idx="30">
                  <c:v>19917.0</c:v>
                </c:pt>
                <c:pt idx="31">
                  <c:v>19922.2</c:v>
                </c:pt>
                <c:pt idx="32">
                  <c:v>19926.4</c:v>
                </c:pt>
                <c:pt idx="33">
                  <c:v>19930.0</c:v>
                </c:pt>
                <c:pt idx="34">
                  <c:v>19934.0</c:v>
                </c:pt>
                <c:pt idx="35">
                  <c:v>19985.0</c:v>
                </c:pt>
                <c:pt idx="36">
                  <c:v>19987.0</c:v>
                </c:pt>
                <c:pt idx="37">
                  <c:v>19991.0</c:v>
                </c:pt>
                <c:pt idx="38">
                  <c:v>19995.0</c:v>
                </c:pt>
              </c:numCache>
            </c:numRef>
          </c:xVal>
          <c:yVal>
            <c:numRef>
              <c:f>Sheet10!$G$5:$G$43</c:f>
              <c:numCache>
                <c:formatCode>General</c:formatCode>
                <c:ptCount val="39"/>
                <c:pt idx="0">
                  <c:v>5.0E-5</c:v>
                </c:pt>
                <c:pt idx="1">
                  <c:v>0.009</c:v>
                </c:pt>
                <c:pt idx="2">
                  <c:v>5.0E-5</c:v>
                </c:pt>
                <c:pt idx="3">
                  <c:v>5.0E-5</c:v>
                </c:pt>
                <c:pt idx="4">
                  <c:v>0.065</c:v>
                </c:pt>
                <c:pt idx="5">
                  <c:v>0.45</c:v>
                </c:pt>
                <c:pt idx="6">
                  <c:v>0.6</c:v>
                </c:pt>
                <c:pt idx="7">
                  <c:v>0.03</c:v>
                </c:pt>
                <c:pt idx="8">
                  <c:v>0.42</c:v>
                </c:pt>
                <c:pt idx="9">
                  <c:v>0.11</c:v>
                </c:pt>
                <c:pt idx="10">
                  <c:v>0.1</c:v>
                </c:pt>
                <c:pt idx="11">
                  <c:v>0.13</c:v>
                </c:pt>
                <c:pt idx="12">
                  <c:v>5.0</c:v>
                </c:pt>
                <c:pt idx="13">
                  <c:v>0.055</c:v>
                </c:pt>
                <c:pt idx="14">
                  <c:v>0.04</c:v>
                </c:pt>
                <c:pt idx="15">
                  <c:v>0.55</c:v>
                </c:pt>
                <c:pt idx="16">
                  <c:v>0.18</c:v>
                </c:pt>
                <c:pt idx="17">
                  <c:v>0.05</c:v>
                </c:pt>
                <c:pt idx="18">
                  <c:v>0.06</c:v>
                </c:pt>
                <c:pt idx="19">
                  <c:v>0.06</c:v>
                </c:pt>
                <c:pt idx="20">
                  <c:v>0.035</c:v>
                </c:pt>
                <c:pt idx="21">
                  <c:v>0.03</c:v>
                </c:pt>
                <c:pt idx="22">
                  <c:v>0.04</c:v>
                </c:pt>
                <c:pt idx="23">
                  <c:v>0.03</c:v>
                </c:pt>
                <c:pt idx="24">
                  <c:v>0.021</c:v>
                </c:pt>
                <c:pt idx="25">
                  <c:v>0.023</c:v>
                </c:pt>
                <c:pt idx="26">
                  <c:v>0.12</c:v>
                </c:pt>
                <c:pt idx="27">
                  <c:v>0.026</c:v>
                </c:pt>
                <c:pt idx="28">
                  <c:v>0.1</c:v>
                </c:pt>
                <c:pt idx="29">
                  <c:v>0.024</c:v>
                </c:pt>
                <c:pt idx="30">
                  <c:v>0.06</c:v>
                </c:pt>
                <c:pt idx="31">
                  <c:v>0.03</c:v>
                </c:pt>
                <c:pt idx="32">
                  <c:v>0.015</c:v>
                </c:pt>
                <c:pt idx="33">
                  <c:v>0.012</c:v>
                </c:pt>
                <c:pt idx="34">
                  <c:v>0.007</c:v>
                </c:pt>
                <c:pt idx="35">
                  <c:v>0.033</c:v>
                </c:pt>
                <c:pt idx="36">
                  <c:v>0.055</c:v>
                </c:pt>
                <c:pt idx="37">
                  <c:v>0.065</c:v>
                </c:pt>
                <c:pt idx="38">
                  <c:v>0.07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Sheet10!$H$4</c:f>
              <c:strCache>
                <c:ptCount val="1"/>
                <c:pt idx="0">
                  <c:v>Extrapolation LS2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square"/>
            <c:size val="5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</c:spPr>
          </c:marker>
          <c:xVal>
            <c:numRef>
              <c:f>Sheet10!$E$5:$E$43</c:f>
              <c:numCache>
                <c:formatCode>General</c:formatCode>
                <c:ptCount val="39"/>
                <c:pt idx="0">
                  <c:v>19756.5</c:v>
                </c:pt>
                <c:pt idx="1">
                  <c:v>19776.09999999999</c:v>
                </c:pt>
                <c:pt idx="2">
                  <c:v>19779.7</c:v>
                </c:pt>
                <c:pt idx="3">
                  <c:v>19784.0</c:v>
                </c:pt>
                <c:pt idx="4">
                  <c:v>19789.0</c:v>
                </c:pt>
                <c:pt idx="5">
                  <c:v>19791.0</c:v>
                </c:pt>
                <c:pt idx="6">
                  <c:v>19793.0</c:v>
                </c:pt>
                <c:pt idx="7">
                  <c:v>19809.0</c:v>
                </c:pt>
                <c:pt idx="8">
                  <c:v>19816.0</c:v>
                </c:pt>
                <c:pt idx="9">
                  <c:v>19819.0</c:v>
                </c:pt>
                <c:pt idx="10">
                  <c:v>19821.0</c:v>
                </c:pt>
                <c:pt idx="11">
                  <c:v>19824.0</c:v>
                </c:pt>
                <c:pt idx="12">
                  <c:v>19832.0</c:v>
                </c:pt>
                <c:pt idx="13">
                  <c:v>19840.0</c:v>
                </c:pt>
                <c:pt idx="14">
                  <c:v>19847.0</c:v>
                </c:pt>
                <c:pt idx="15">
                  <c:v>19849.0</c:v>
                </c:pt>
                <c:pt idx="16">
                  <c:v>19849.7</c:v>
                </c:pt>
                <c:pt idx="17">
                  <c:v>19851.7</c:v>
                </c:pt>
                <c:pt idx="18">
                  <c:v>19855.59999999999</c:v>
                </c:pt>
                <c:pt idx="19">
                  <c:v>19859.4</c:v>
                </c:pt>
                <c:pt idx="20">
                  <c:v>19863.0</c:v>
                </c:pt>
                <c:pt idx="21">
                  <c:v>19867.0</c:v>
                </c:pt>
                <c:pt idx="22">
                  <c:v>19871.0</c:v>
                </c:pt>
                <c:pt idx="23">
                  <c:v>19873.0</c:v>
                </c:pt>
                <c:pt idx="24">
                  <c:v>19874.0</c:v>
                </c:pt>
                <c:pt idx="25">
                  <c:v>19882.0</c:v>
                </c:pt>
                <c:pt idx="26">
                  <c:v>19892.0</c:v>
                </c:pt>
                <c:pt idx="27">
                  <c:v>19902.0</c:v>
                </c:pt>
                <c:pt idx="28">
                  <c:v>19910.0</c:v>
                </c:pt>
                <c:pt idx="29">
                  <c:v>19914.0</c:v>
                </c:pt>
                <c:pt idx="30">
                  <c:v>19917.0</c:v>
                </c:pt>
                <c:pt idx="31">
                  <c:v>19922.2</c:v>
                </c:pt>
                <c:pt idx="32">
                  <c:v>19926.4</c:v>
                </c:pt>
                <c:pt idx="33">
                  <c:v>19930.0</c:v>
                </c:pt>
                <c:pt idx="34">
                  <c:v>19934.0</c:v>
                </c:pt>
                <c:pt idx="35">
                  <c:v>19985.0</c:v>
                </c:pt>
                <c:pt idx="36">
                  <c:v>19987.0</c:v>
                </c:pt>
                <c:pt idx="37">
                  <c:v>19991.0</c:v>
                </c:pt>
                <c:pt idx="38">
                  <c:v>19995.0</c:v>
                </c:pt>
              </c:numCache>
            </c:numRef>
          </c:xVal>
          <c:yVal>
            <c:numRef>
              <c:f>Sheet10!$H$5:$H$43</c:f>
              <c:numCache>
                <c:formatCode>General</c:formatCode>
                <c:ptCount val="39"/>
                <c:pt idx="0">
                  <c:v>0.00025</c:v>
                </c:pt>
                <c:pt idx="1">
                  <c:v>0.045</c:v>
                </c:pt>
                <c:pt idx="2">
                  <c:v>0.00025</c:v>
                </c:pt>
                <c:pt idx="3">
                  <c:v>0.00025</c:v>
                </c:pt>
                <c:pt idx="4">
                  <c:v>0.325</c:v>
                </c:pt>
                <c:pt idx="5">
                  <c:v>2.25</c:v>
                </c:pt>
                <c:pt idx="6">
                  <c:v>3.0</c:v>
                </c:pt>
                <c:pt idx="7">
                  <c:v>0.15</c:v>
                </c:pt>
                <c:pt idx="8">
                  <c:v>2.1</c:v>
                </c:pt>
                <c:pt idx="9">
                  <c:v>0.55</c:v>
                </c:pt>
                <c:pt idx="10">
                  <c:v>0.5</c:v>
                </c:pt>
                <c:pt idx="11">
                  <c:v>0.65</c:v>
                </c:pt>
                <c:pt idx="12">
                  <c:v>25.0</c:v>
                </c:pt>
                <c:pt idx="13">
                  <c:v>0.275</c:v>
                </c:pt>
                <c:pt idx="14">
                  <c:v>0.2</c:v>
                </c:pt>
                <c:pt idx="15">
                  <c:v>2.75</c:v>
                </c:pt>
                <c:pt idx="16">
                  <c:v>0.9</c:v>
                </c:pt>
                <c:pt idx="17">
                  <c:v>0.25</c:v>
                </c:pt>
                <c:pt idx="18">
                  <c:v>0.3</c:v>
                </c:pt>
                <c:pt idx="19">
                  <c:v>0.3</c:v>
                </c:pt>
                <c:pt idx="20">
                  <c:v>0.175</c:v>
                </c:pt>
                <c:pt idx="21">
                  <c:v>0.15</c:v>
                </c:pt>
                <c:pt idx="22">
                  <c:v>0.2</c:v>
                </c:pt>
                <c:pt idx="23">
                  <c:v>0.15</c:v>
                </c:pt>
                <c:pt idx="24">
                  <c:v>0.105</c:v>
                </c:pt>
                <c:pt idx="25">
                  <c:v>0.115</c:v>
                </c:pt>
                <c:pt idx="26">
                  <c:v>0.6</c:v>
                </c:pt>
                <c:pt idx="27">
                  <c:v>0.13</c:v>
                </c:pt>
                <c:pt idx="28">
                  <c:v>0.5</c:v>
                </c:pt>
                <c:pt idx="29">
                  <c:v>0.12</c:v>
                </c:pt>
                <c:pt idx="30">
                  <c:v>0.3</c:v>
                </c:pt>
                <c:pt idx="31">
                  <c:v>0.15</c:v>
                </c:pt>
                <c:pt idx="32">
                  <c:v>0.075</c:v>
                </c:pt>
                <c:pt idx="33">
                  <c:v>0.06</c:v>
                </c:pt>
                <c:pt idx="34">
                  <c:v>0.035</c:v>
                </c:pt>
                <c:pt idx="35">
                  <c:v>0.165</c:v>
                </c:pt>
                <c:pt idx="36">
                  <c:v>0.275</c:v>
                </c:pt>
                <c:pt idx="37">
                  <c:v>0.325</c:v>
                </c:pt>
                <c:pt idx="38">
                  <c:v>0.35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Sheet10!$I$4</c:f>
              <c:strCache>
                <c:ptCount val="1"/>
                <c:pt idx="0">
                  <c:v>Extrapolation LS3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triangle"/>
            <c:size val="5"/>
            <c:spPr>
              <a:solidFill>
                <a:srgbClr val="FF0000"/>
              </a:solidFill>
            </c:spPr>
          </c:marker>
          <c:xVal>
            <c:numRef>
              <c:f>Sheet10!$E$5:$E$43</c:f>
              <c:numCache>
                <c:formatCode>General</c:formatCode>
                <c:ptCount val="39"/>
                <c:pt idx="0">
                  <c:v>19756.5</c:v>
                </c:pt>
                <c:pt idx="1">
                  <c:v>19776.09999999999</c:v>
                </c:pt>
                <c:pt idx="2">
                  <c:v>19779.7</c:v>
                </c:pt>
                <c:pt idx="3">
                  <c:v>19784.0</c:v>
                </c:pt>
                <c:pt idx="4">
                  <c:v>19789.0</c:v>
                </c:pt>
                <c:pt idx="5">
                  <c:v>19791.0</c:v>
                </c:pt>
                <c:pt idx="6">
                  <c:v>19793.0</c:v>
                </c:pt>
                <c:pt idx="7">
                  <c:v>19809.0</c:v>
                </c:pt>
                <c:pt idx="8">
                  <c:v>19816.0</c:v>
                </c:pt>
                <c:pt idx="9">
                  <c:v>19819.0</c:v>
                </c:pt>
                <c:pt idx="10">
                  <c:v>19821.0</c:v>
                </c:pt>
                <c:pt idx="11">
                  <c:v>19824.0</c:v>
                </c:pt>
                <c:pt idx="12">
                  <c:v>19832.0</c:v>
                </c:pt>
                <c:pt idx="13">
                  <c:v>19840.0</c:v>
                </c:pt>
                <c:pt idx="14">
                  <c:v>19847.0</c:v>
                </c:pt>
                <c:pt idx="15">
                  <c:v>19849.0</c:v>
                </c:pt>
                <c:pt idx="16">
                  <c:v>19849.7</c:v>
                </c:pt>
                <c:pt idx="17">
                  <c:v>19851.7</c:v>
                </c:pt>
                <c:pt idx="18">
                  <c:v>19855.59999999999</c:v>
                </c:pt>
                <c:pt idx="19">
                  <c:v>19859.4</c:v>
                </c:pt>
                <c:pt idx="20">
                  <c:v>19863.0</c:v>
                </c:pt>
                <c:pt idx="21">
                  <c:v>19867.0</c:v>
                </c:pt>
                <c:pt idx="22">
                  <c:v>19871.0</c:v>
                </c:pt>
                <c:pt idx="23">
                  <c:v>19873.0</c:v>
                </c:pt>
                <c:pt idx="24">
                  <c:v>19874.0</c:v>
                </c:pt>
                <c:pt idx="25">
                  <c:v>19882.0</c:v>
                </c:pt>
                <c:pt idx="26">
                  <c:v>19892.0</c:v>
                </c:pt>
                <c:pt idx="27">
                  <c:v>19902.0</c:v>
                </c:pt>
                <c:pt idx="28">
                  <c:v>19910.0</c:v>
                </c:pt>
                <c:pt idx="29">
                  <c:v>19914.0</c:v>
                </c:pt>
                <c:pt idx="30">
                  <c:v>19917.0</c:v>
                </c:pt>
                <c:pt idx="31">
                  <c:v>19922.2</c:v>
                </c:pt>
                <c:pt idx="32">
                  <c:v>19926.4</c:v>
                </c:pt>
                <c:pt idx="33">
                  <c:v>19930.0</c:v>
                </c:pt>
                <c:pt idx="34">
                  <c:v>19934.0</c:v>
                </c:pt>
                <c:pt idx="35">
                  <c:v>19985.0</c:v>
                </c:pt>
                <c:pt idx="36">
                  <c:v>19987.0</c:v>
                </c:pt>
                <c:pt idx="37">
                  <c:v>19991.0</c:v>
                </c:pt>
                <c:pt idx="38">
                  <c:v>19995.0</c:v>
                </c:pt>
              </c:numCache>
            </c:numRef>
          </c:xVal>
          <c:yVal>
            <c:numRef>
              <c:f>Sheet10!$I$5:$I$43</c:f>
              <c:numCache>
                <c:formatCode>General</c:formatCode>
                <c:ptCount val="39"/>
                <c:pt idx="0">
                  <c:v>0.00045</c:v>
                </c:pt>
                <c:pt idx="1">
                  <c:v>0.081</c:v>
                </c:pt>
                <c:pt idx="2">
                  <c:v>0.00045</c:v>
                </c:pt>
                <c:pt idx="3">
                  <c:v>0.00045</c:v>
                </c:pt>
                <c:pt idx="4">
                  <c:v>0.585</c:v>
                </c:pt>
                <c:pt idx="5">
                  <c:v>4.05</c:v>
                </c:pt>
                <c:pt idx="6">
                  <c:v>5.399999999999999</c:v>
                </c:pt>
                <c:pt idx="7">
                  <c:v>0.27</c:v>
                </c:pt>
                <c:pt idx="8">
                  <c:v>3.78</c:v>
                </c:pt>
                <c:pt idx="9">
                  <c:v>0.99</c:v>
                </c:pt>
                <c:pt idx="10">
                  <c:v>0.9</c:v>
                </c:pt>
                <c:pt idx="11">
                  <c:v>1.17</c:v>
                </c:pt>
                <c:pt idx="12">
                  <c:v>45.0</c:v>
                </c:pt>
                <c:pt idx="13">
                  <c:v>0.495</c:v>
                </c:pt>
                <c:pt idx="14">
                  <c:v>0.36</c:v>
                </c:pt>
                <c:pt idx="15">
                  <c:v>4.95</c:v>
                </c:pt>
                <c:pt idx="16">
                  <c:v>1.62</c:v>
                </c:pt>
                <c:pt idx="17">
                  <c:v>0.45</c:v>
                </c:pt>
                <c:pt idx="18">
                  <c:v>0.54</c:v>
                </c:pt>
                <c:pt idx="19">
                  <c:v>0.54</c:v>
                </c:pt>
                <c:pt idx="20">
                  <c:v>0.315</c:v>
                </c:pt>
                <c:pt idx="21">
                  <c:v>0.27</c:v>
                </c:pt>
                <c:pt idx="22">
                  <c:v>0.36</c:v>
                </c:pt>
                <c:pt idx="23">
                  <c:v>0.27</c:v>
                </c:pt>
                <c:pt idx="24">
                  <c:v>0.189</c:v>
                </c:pt>
                <c:pt idx="25">
                  <c:v>0.207</c:v>
                </c:pt>
                <c:pt idx="26">
                  <c:v>1.08</c:v>
                </c:pt>
                <c:pt idx="27">
                  <c:v>0.234</c:v>
                </c:pt>
                <c:pt idx="28">
                  <c:v>0.9</c:v>
                </c:pt>
                <c:pt idx="29">
                  <c:v>0.216</c:v>
                </c:pt>
                <c:pt idx="30">
                  <c:v>0.54</c:v>
                </c:pt>
                <c:pt idx="31">
                  <c:v>0.27</c:v>
                </c:pt>
                <c:pt idx="32">
                  <c:v>0.135</c:v>
                </c:pt>
                <c:pt idx="33">
                  <c:v>0.108</c:v>
                </c:pt>
                <c:pt idx="34">
                  <c:v>0.063</c:v>
                </c:pt>
                <c:pt idx="35">
                  <c:v>0.297</c:v>
                </c:pt>
                <c:pt idx="36">
                  <c:v>0.495</c:v>
                </c:pt>
                <c:pt idx="37">
                  <c:v>0.585</c:v>
                </c:pt>
                <c:pt idx="38">
                  <c:v>0.63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1089320"/>
        <c:axId val="-2111104888"/>
      </c:scatterChart>
      <c:valAx>
        <c:axId val="-2111089320"/>
        <c:scaling>
          <c:orientation val="minMax"/>
          <c:max val="20000.0"/>
          <c:min val="19750.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 Decum [m]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11104888"/>
        <c:crosses val="autoZero"/>
        <c:crossBetween val="midCat"/>
        <c:majorUnit val="20.0"/>
      </c:valAx>
      <c:valAx>
        <c:axId val="-2111104888"/>
        <c:scaling>
          <c:logBase val="10.0"/>
          <c:orientation val="minMax"/>
          <c:max val="100.0"/>
          <c:min val="1.0E-5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Dose</a:t>
                </a:r>
                <a:r>
                  <a:rPr lang="en-GB" baseline="0"/>
                  <a:t>  [mS/h] after 6 months cooling 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1108932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93632125397934"/>
          <c:y val="0.768831477280025"/>
          <c:w val="0.1572392416138"/>
          <c:h val="0.113161572641981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0.10028</cdr:x>
      <cdr:y>0.28541</cdr:y>
    </cdr:from>
    <cdr:to>
      <cdr:x>0.9675</cdr:x>
      <cdr:y>0.28647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933193" y="1737669"/>
          <a:ext cx="8070506" cy="6436"/>
        </a:xfrm>
        <a:prstGeom xmlns:a="http://schemas.openxmlformats.org/drawingml/2006/main" prst="line">
          <a:avLst/>
        </a:prstGeom>
        <a:ln xmlns:a="http://schemas.openxmlformats.org/drawingml/2006/main" w="22225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0.09951</cdr:x>
      <cdr:y>0.41743</cdr:y>
    </cdr:from>
    <cdr:to>
      <cdr:x>0.96673</cdr:x>
      <cdr:y>0.41849</cdr:y>
    </cdr:to>
    <cdr:cxnSp macro="">
      <cdr:nvCxnSpPr>
        <cdr:cNvPr id="4" name="Straight Connector 3"/>
        <cdr:cNvCxnSpPr/>
      </cdr:nvCxnSpPr>
      <cdr:spPr>
        <a:xfrm xmlns:a="http://schemas.openxmlformats.org/drawingml/2006/main">
          <a:off x="926070" y="2541459"/>
          <a:ext cx="8070506" cy="6436"/>
        </a:xfrm>
        <a:prstGeom xmlns:a="http://schemas.openxmlformats.org/drawingml/2006/main" prst="line">
          <a:avLst/>
        </a:prstGeom>
        <a:ln xmlns:a="http://schemas.openxmlformats.org/drawingml/2006/main" w="22225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0.10373</cdr:x>
      <cdr:y>0.01997</cdr:y>
    </cdr:from>
    <cdr:to>
      <cdr:x>0.96196</cdr:x>
      <cdr:y>0.94609</cdr:y>
    </cdr:to>
    <cdr:grpSp>
      <cdr:nvGrpSpPr>
        <cdr:cNvPr id="18" name="Group 17"/>
        <cdr:cNvGrpSpPr/>
      </cdr:nvGrpSpPr>
      <cdr:grpSpPr>
        <a:xfrm xmlns:a="http://schemas.openxmlformats.org/drawingml/2006/main">
          <a:off x="965330" y="121583"/>
          <a:ext cx="7986845" cy="5638475"/>
          <a:chOff x="965371" y="121594"/>
          <a:chExt cx="7986842" cy="5638457"/>
        </a:xfrm>
      </cdr:grpSpPr>
      <cdr:sp macro="" textlink="">
        <cdr:nvSpPr>
          <cdr:cNvPr id="5" name="Rectangle 4"/>
          <cdr:cNvSpPr/>
        </cdr:nvSpPr>
        <cdr:spPr>
          <a:xfrm xmlns:a="http://schemas.openxmlformats.org/drawingml/2006/main">
            <a:off x="965371" y="154459"/>
            <a:ext cx="901013" cy="5586284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FFC000">
              <a:alpha val="25000"/>
            </a:srgbClr>
          </a:solidFill>
          <a:ln xmlns:a="http://schemas.openxmlformats.org/drawingml/2006/main">
            <a:noFill/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en-US"/>
          </a:p>
        </cdr:txBody>
      </cdr:sp>
      <cdr:sp macro="" textlink="">
        <cdr:nvSpPr>
          <cdr:cNvPr id="7" name="Rectangle 6"/>
          <cdr:cNvSpPr/>
        </cdr:nvSpPr>
        <cdr:spPr>
          <a:xfrm xmlns:a="http://schemas.openxmlformats.org/drawingml/2006/main">
            <a:off x="1852828" y="153773"/>
            <a:ext cx="303170" cy="5606278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00B0F0">
              <a:alpha val="46000"/>
            </a:srgbClr>
          </a:solidFill>
          <a:ln xmlns:a="http://schemas.openxmlformats.org/drawingml/2006/main">
            <a:noFill/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/>
          <a:lstStyle xmlns:a="http://schemas.openxmlformats.org/drawingml/2006/main"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/>
          </a:p>
        </cdr:txBody>
      </cdr:sp>
      <cdr:sp macro="" textlink="">
        <cdr:nvSpPr>
          <cdr:cNvPr id="8" name="Rectangle 7"/>
          <cdr:cNvSpPr/>
        </cdr:nvSpPr>
        <cdr:spPr>
          <a:xfrm xmlns:a="http://schemas.openxmlformats.org/drawingml/2006/main">
            <a:off x="2142439" y="153773"/>
            <a:ext cx="998237" cy="5586284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FFC000">
              <a:alpha val="25000"/>
            </a:srgbClr>
          </a:solidFill>
          <a:ln xmlns:a="http://schemas.openxmlformats.org/drawingml/2006/main">
            <a:noFill/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/>
          <a:lstStyle xmlns:a="http://schemas.openxmlformats.org/drawingml/2006/main"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/>
          </a:p>
        </cdr:txBody>
      </cdr:sp>
      <cdr:sp macro="" textlink="">
        <cdr:nvSpPr>
          <cdr:cNvPr id="9" name="Rectangle 8"/>
          <cdr:cNvSpPr/>
        </cdr:nvSpPr>
        <cdr:spPr>
          <a:xfrm xmlns:a="http://schemas.openxmlformats.org/drawingml/2006/main">
            <a:off x="3139989" y="147337"/>
            <a:ext cx="303170" cy="5606278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00B0F0">
              <a:alpha val="46000"/>
            </a:srgbClr>
          </a:solidFill>
          <a:ln xmlns:a="http://schemas.openxmlformats.org/drawingml/2006/main">
            <a:noFill/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/>
          <a:lstStyle xmlns:a="http://schemas.openxmlformats.org/drawingml/2006/main"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/>
          </a:p>
        </cdr:txBody>
      </cdr:sp>
      <cdr:sp macro="" textlink="">
        <cdr:nvSpPr>
          <cdr:cNvPr id="10" name="Rectangle 9"/>
          <cdr:cNvSpPr/>
        </cdr:nvSpPr>
        <cdr:spPr>
          <a:xfrm xmlns:a="http://schemas.openxmlformats.org/drawingml/2006/main">
            <a:off x="3429600" y="147337"/>
            <a:ext cx="779420" cy="5586284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FFC000">
              <a:alpha val="25000"/>
            </a:srgbClr>
          </a:solidFill>
          <a:ln xmlns:a="http://schemas.openxmlformats.org/drawingml/2006/main">
            <a:noFill/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/>
          <a:lstStyle xmlns:a="http://schemas.openxmlformats.org/drawingml/2006/main"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/>
          </a:p>
        </cdr:txBody>
      </cdr:sp>
      <cdr:sp macro="" textlink="">
        <cdr:nvSpPr>
          <cdr:cNvPr id="11" name="Rectangle 10"/>
          <cdr:cNvSpPr/>
        </cdr:nvSpPr>
        <cdr:spPr>
          <a:xfrm xmlns:a="http://schemas.openxmlformats.org/drawingml/2006/main">
            <a:off x="4214769" y="121594"/>
            <a:ext cx="798728" cy="5606278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00B0F0">
              <a:alpha val="46000"/>
            </a:srgbClr>
          </a:solidFill>
          <a:ln xmlns:a="http://schemas.openxmlformats.org/drawingml/2006/main">
            <a:noFill/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/>
          <a:lstStyle xmlns:a="http://schemas.openxmlformats.org/drawingml/2006/main"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/>
          </a:p>
        </cdr:txBody>
      </cdr:sp>
      <cdr:sp macro="" textlink="">
        <cdr:nvSpPr>
          <cdr:cNvPr id="12" name="Rectangle 11"/>
          <cdr:cNvSpPr/>
        </cdr:nvSpPr>
        <cdr:spPr>
          <a:xfrm xmlns:a="http://schemas.openxmlformats.org/drawingml/2006/main">
            <a:off x="5012810" y="140902"/>
            <a:ext cx="1036852" cy="5586284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FFC000">
              <a:alpha val="25000"/>
            </a:srgbClr>
          </a:solidFill>
          <a:ln xmlns:a="http://schemas.openxmlformats.org/drawingml/2006/main">
            <a:noFill/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/>
          <a:lstStyle xmlns:a="http://schemas.openxmlformats.org/drawingml/2006/main"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/>
          </a:p>
        </cdr:txBody>
      </cdr:sp>
      <cdr:sp macro="" textlink="">
        <cdr:nvSpPr>
          <cdr:cNvPr id="13" name="Rectangle 12"/>
          <cdr:cNvSpPr/>
        </cdr:nvSpPr>
        <cdr:spPr>
          <a:xfrm xmlns:a="http://schemas.openxmlformats.org/drawingml/2006/main">
            <a:off x="6023231" y="147337"/>
            <a:ext cx="895265" cy="5606278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00B0F0">
              <a:alpha val="46000"/>
            </a:srgbClr>
          </a:solidFill>
          <a:ln xmlns:a="http://schemas.openxmlformats.org/drawingml/2006/main">
            <a:noFill/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/>
          <a:lstStyle xmlns:a="http://schemas.openxmlformats.org/drawingml/2006/main"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/>
          </a:p>
        </cdr:txBody>
      </cdr:sp>
      <cdr:sp macro="" textlink="">
        <cdr:nvSpPr>
          <cdr:cNvPr id="14" name="Rectangle 13"/>
          <cdr:cNvSpPr/>
        </cdr:nvSpPr>
        <cdr:spPr>
          <a:xfrm xmlns:a="http://schemas.openxmlformats.org/drawingml/2006/main">
            <a:off x="6898503" y="154459"/>
            <a:ext cx="2053710" cy="3468902"/>
          </a:xfrm>
          <a:prstGeom xmlns:a="http://schemas.openxmlformats.org/drawingml/2006/main" prst="rect">
            <a:avLst/>
          </a:prstGeom>
          <a:solidFill xmlns:a="http://schemas.openxmlformats.org/drawingml/2006/main">
            <a:srgbClr val="FFC000">
              <a:alpha val="25000"/>
            </a:srgbClr>
          </a:solidFill>
          <a:ln xmlns:a="http://schemas.openxmlformats.org/drawingml/2006/main">
            <a:noFill/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/>
          <a:lstStyle xmlns:a="http://schemas.openxmlformats.org/drawingml/2006/main"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/>
          </a:p>
        </cdr:txBody>
      </cdr:sp>
    </cdr:grpSp>
  </cdr:relSizeAnchor>
  <cdr:relSizeAnchor xmlns:cdr="http://schemas.openxmlformats.org/drawingml/2006/chartDrawing">
    <cdr:from>
      <cdr:x>0.78631</cdr:x>
      <cdr:y>0.60359</cdr:y>
    </cdr:from>
    <cdr:to>
      <cdr:x>0.96058</cdr:x>
      <cdr:y>0.66808</cdr:y>
    </cdr:to>
    <cdr:sp macro="" textlink="">
      <cdr:nvSpPr>
        <cdr:cNvPr id="15" name="Rectangle 14"/>
        <cdr:cNvSpPr/>
      </cdr:nvSpPr>
      <cdr:spPr>
        <a:xfrm xmlns:a="http://schemas.openxmlformats.org/drawingml/2006/main">
          <a:off x="7317517" y="3674847"/>
          <a:ext cx="1621824" cy="392586"/>
        </a:xfrm>
        <a:prstGeom xmlns:a="http://schemas.openxmlformats.org/drawingml/2006/main" prst="rect">
          <a:avLst/>
        </a:prstGeom>
        <a:solidFill xmlns:a="http://schemas.openxmlformats.org/drawingml/2006/main">
          <a:srgbClr val="FFC000">
            <a:alpha val="46000"/>
          </a:srgb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>
              <a:solidFill>
                <a:schemeClr val="tx1"/>
              </a:solidFill>
            </a:rPr>
            <a:t>Collimation and BPM</a:t>
          </a:r>
        </a:p>
      </cdr:txBody>
    </cdr:sp>
  </cdr:relSizeAnchor>
  <cdr:relSizeAnchor xmlns:cdr="http://schemas.openxmlformats.org/drawingml/2006/chartDrawing">
    <cdr:from>
      <cdr:x>0.78831</cdr:x>
      <cdr:y>0.67653</cdr:y>
    </cdr:from>
    <cdr:to>
      <cdr:x>0.96058</cdr:x>
      <cdr:y>0.72199</cdr:y>
    </cdr:to>
    <cdr:sp macro="" textlink="">
      <cdr:nvSpPr>
        <cdr:cNvPr id="17" name="Rectangle 16"/>
        <cdr:cNvSpPr/>
      </cdr:nvSpPr>
      <cdr:spPr>
        <a:xfrm xmlns:a="http://schemas.openxmlformats.org/drawingml/2006/main">
          <a:off x="7336138" y="4118918"/>
          <a:ext cx="1603203" cy="276741"/>
        </a:xfrm>
        <a:prstGeom xmlns:a="http://schemas.openxmlformats.org/drawingml/2006/main" prst="rect">
          <a:avLst/>
        </a:prstGeom>
        <a:solidFill xmlns:a="http://schemas.openxmlformats.org/drawingml/2006/main">
          <a:srgbClr val="00B0F0">
            <a:alpha val="46000"/>
          </a:srgb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>
              <a:solidFill>
                <a:schemeClr val="tx1"/>
              </a:solidFill>
            </a:rPr>
            <a:t>Magnets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5FF30-8AD0-FA4F-99C0-2E7886981256}" type="datetimeFigureOut">
              <a:t>10/29/13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53D590-37F2-9346-8F86-9590DB59C1E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65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472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97472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7472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7472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7472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99BADCC-1BED-C248-8A38-0635E4FD4F36}" type="slidenum">
              <a:rPr lang="en-US"/>
              <a:pPr/>
              <a:t>13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4EB8-8274-E847-A7A3-1AF0082880A3}" type="datetimeFigureOut"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7220-8DDF-AF47-BF66-A5421154A50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70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4EB8-8274-E847-A7A3-1AF0082880A3}" type="datetimeFigureOut"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7220-8DDF-AF47-BF66-A5421154A50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770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4EB8-8274-E847-A7A3-1AF0082880A3}" type="datetimeFigureOut"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7220-8DDF-AF47-BF66-A5421154A50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982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4EB8-8274-E847-A7A3-1AF0082880A3}" type="datetimeFigureOut"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7220-8DDF-AF47-BF66-A5421154A50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642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4EB8-8274-E847-A7A3-1AF0082880A3}" type="datetimeFigureOut"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7220-8DDF-AF47-BF66-A5421154A50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21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21744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4EB8-8274-E847-A7A3-1AF0082880A3}" type="datetimeFigureOut">
              <a:t>10/29/13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7220-8DDF-AF47-BF66-A5421154A50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56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28800"/>
            <a:ext cx="4040188" cy="4497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0872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28800"/>
            <a:ext cx="4041775" cy="4497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4EB8-8274-E847-A7A3-1AF0082880A3}" type="datetimeFigureOut">
              <a:t>10/29/13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7220-8DDF-AF47-BF66-A5421154A50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425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4EB8-8274-E847-A7A3-1AF0082880A3}" type="datetimeFigureOut">
              <a:t>10/29/13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7220-8DDF-AF47-BF66-A5421154A50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93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4EB8-8274-E847-A7A3-1AF0082880A3}" type="datetimeFigureOut">
              <a:t>10/29/13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7220-8DDF-AF47-BF66-A5421154A50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388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4EB8-8274-E847-A7A3-1AF0082880A3}" type="datetimeFigureOut">
              <a:t>10/29/13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7220-8DDF-AF47-BF66-A5421154A50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189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44EB8-8274-E847-A7A3-1AF0082880A3}" type="datetimeFigureOut">
              <a:t>10/29/13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37220-8DDF-AF47-BF66-A5421154A50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83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8229600" cy="5217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44EB8-8274-E847-A7A3-1AF0082880A3}" type="datetimeFigureOut"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37220-8DDF-AF47-BF66-A5421154A50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67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18.png"/><Relationship Id="rId11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gif"/><Relationship Id="rId3" Type="http://schemas.openxmlformats.org/officeDocument/2006/relationships/image" Target="../media/image33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jpeg"/><Relationship Id="rId5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Relationship Id="rId3" Type="http://schemas.openxmlformats.org/officeDocument/2006/relationships/image" Target="../media/image43.tif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gi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0818" y="398606"/>
            <a:ext cx="8843818" cy="1841211"/>
          </a:xfrm>
        </p:spPr>
        <p:txBody>
          <a:bodyPr>
            <a:noAutofit/>
          </a:bodyPr>
          <a:lstStyle/>
          <a:p>
            <a:pPr algn="r"/>
            <a:r>
              <a:rPr lang="en-US" sz="5400"/>
              <a:t>What could stop us,when and how long?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364182" y="4687454"/>
            <a:ext cx="4560454" cy="2053913"/>
          </a:xfrm>
        </p:spPr>
        <p:txBody>
          <a:bodyPr>
            <a:normAutofit fontScale="92500"/>
          </a:bodyPr>
          <a:lstStyle/>
          <a:p>
            <a:pPr algn="r"/>
            <a:r>
              <a:rPr lang="en-US"/>
              <a:t>L. Bottura</a:t>
            </a:r>
          </a:p>
          <a:p>
            <a:pPr algn="r"/>
            <a:r>
              <a:rPr lang="en-US"/>
              <a:t> </a:t>
            </a:r>
            <a:r>
              <a:rPr lang="en-US" sz="2600"/>
              <a:t>Review of LHC &amp; Injector Upgrade Plans Workshop (RLIUP)</a:t>
            </a:r>
          </a:p>
          <a:p>
            <a:pPr algn="r"/>
            <a:r>
              <a:rPr lang="en-US" sz="2600"/>
              <a:t>Archamps, October 2013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83568" y="1412776"/>
            <a:ext cx="3647850" cy="5360618"/>
            <a:chOff x="683568" y="1412776"/>
            <a:chExt cx="3647850" cy="5360618"/>
          </a:xfrm>
        </p:grpSpPr>
        <p:pic>
          <p:nvPicPr>
            <p:cNvPr id="6" name="Picture 5" descr="escher-crystal-ball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1412776"/>
              <a:ext cx="3647850" cy="5155627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866828" y="6496395"/>
              <a:ext cx="33927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/>
                <a:t>M.C. Escher, “Hand with a Reflecting Sphere”, 1935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849091" y="2112822"/>
            <a:ext cx="407929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i="1">
                <a:solidFill>
                  <a:srgbClr val="0000FF"/>
                </a:solidFill>
              </a:rPr>
              <a:t>As far as magnets are concerned</a:t>
            </a:r>
          </a:p>
        </p:txBody>
      </p:sp>
    </p:spTree>
    <p:extLst>
      <p:ext uri="{BB962C8B-B14F-4D97-AF65-F5344CB8AC3E}">
        <p14:creationId xmlns:p14="http://schemas.microsoft.com/office/powerpoint/2010/main" val="3428414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4"/>
          <p:cNvSpPr txBox="1">
            <a:spLocks/>
          </p:cNvSpPr>
          <p:nvPr/>
        </p:nvSpPr>
        <p:spPr>
          <a:xfrm>
            <a:off x="5555696" y="4705102"/>
            <a:ext cx="355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C</a:t>
            </a:r>
            <a:r>
              <a:rPr lang="en-US" dirty="0" smtClean="0"/>
              <a:t>hip causing a short between the </a:t>
            </a:r>
            <a:r>
              <a:rPr lang="en-US" i="1" dirty="0" smtClean="0"/>
              <a:t>half moon </a:t>
            </a:r>
            <a:r>
              <a:rPr lang="en-US" dirty="0" smtClean="0"/>
              <a:t>and the diode</a:t>
            </a:r>
            <a:endParaRPr lang="en-US" dirty="0"/>
          </a:p>
        </p:txBody>
      </p:sp>
      <p:pic>
        <p:nvPicPr>
          <p:cNvPr id="15" name="Picture 4" descr="C:\Herve\LS1\Photos\2013-10-14-98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375"/>
          <a:stretch/>
        </p:blipFill>
        <p:spPr bwMode="auto">
          <a:xfrm>
            <a:off x="5601280" y="764704"/>
            <a:ext cx="3408792" cy="3859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33928" y="4769756"/>
            <a:ext cx="542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Contact between MB circuit bus bars and MCS corrector</a:t>
            </a:r>
            <a:endParaRPr lang="en-GB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2664296" cy="3873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667" y="764704"/>
            <a:ext cx="2630445" cy="3859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Delicate details – 2/2</a:t>
            </a:r>
          </a:p>
        </p:txBody>
      </p:sp>
      <p:sp>
        <p:nvSpPr>
          <p:cNvPr id="5" name="Oval 4"/>
          <p:cNvSpPr/>
          <p:nvPr/>
        </p:nvSpPr>
        <p:spPr>
          <a:xfrm>
            <a:off x="683568" y="1815687"/>
            <a:ext cx="936104" cy="1152128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 rot="1752222">
            <a:off x="6064554" y="3431148"/>
            <a:ext cx="2708596" cy="625698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054521" y="2031711"/>
            <a:ext cx="699599" cy="108012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33928" y="5229200"/>
            <a:ext cx="8902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>
                <a:solidFill>
                  <a:srgbClr val="FF0000"/>
                </a:solidFill>
              </a:rPr>
              <a:t>The LHC, as all electrical machines, will most likely experience electrical faults. This is true for the whole CERN accelerator complex, </a:t>
            </a:r>
            <a:r>
              <a:rPr lang="en-US" sz="3200" b="1">
                <a:solidFill>
                  <a:srgbClr val="FF0000"/>
                </a:solidFill>
              </a:rPr>
              <a:t>and is normal </a:t>
            </a:r>
          </a:p>
        </p:txBody>
      </p:sp>
    </p:spTree>
    <p:extLst>
      <p:ext uri="{BB962C8B-B14F-4D97-AF65-F5344CB8AC3E}">
        <p14:creationId xmlns:p14="http://schemas.microsoft.com/office/powerpoint/2010/main" val="3804420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 – SC electromechanics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712968" cy="5616624"/>
          </a:xfrm>
        </p:spPr>
        <p:txBody>
          <a:bodyPr>
            <a:normAutofit fontScale="92500" lnSpcReduction="10000"/>
          </a:bodyPr>
          <a:lstStyle/>
          <a:p>
            <a:r>
              <a:rPr lang="en-US"/>
              <a:t>An MTBF of 400…500 years has been estimated</a:t>
            </a:r>
            <a:r>
              <a:rPr lang="en-US" baseline="30000"/>
              <a:t>(1)</a:t>
            </a:r>
            <a:r>
              <a:rPr lang="en-US"/>
              <a:t> for the LHC superconducting magnets</a:t>
            </a:r>
          </a:p>
          <a:p>
            <a:r>
              <a:rPr lang="en-US"/>
              <a:t>This translates in approximately 3…4 magnet electrical NC’s per year of operation, and at least 10…15 magnets exchanges every long shutdown</a:t>
            </a:r>
            <a:r>
              <a:rPr lang="en-US" baseline="30000"/>
              <a:t>(2)</a:t>
            </a:r>
          </a:p>
          <a:p>
            <a:r>
              <a:rPr lang="en-US"/>
              <a:t>A proposal was made to adapt the main ring spare policy at the ACC Consolidation Day: procure NbTi wire, magnetic steel, build MQ’s  </a:t>
            </a:r>
            <a:r>
              <a:rPr lang="en-US" sz="2600"/>
              <a:t>(https://indico.cern.ch/conferenceDisplay.py?confId=266926)</a:t>
            </a:r>
          </a:p>
          <a:p>
            <a:r>
              <a:rPr lang="en-US"/>
              <a:t>Given the estimated MTBF, the probability of electrical failure of one of the triplet magnets within the next 10 years of operation is 3 %, i.e. </a:t>
            </a:r>
            <a:r>
              <a:rPr lang="en-US">
                <a:solidFill>
                  <a:srgbClr val="FF0000"/>
                </a:solidFill>
              </a:rPr>
              <a:t>1 magnet</a:t>
            </a:r>
          </a:p>
        </p:txBody>
      </p:sp>
    </p:spTree>
    <p:extLst>
      <p:ext uri="{BB962C8B-B14F-4D97-AF65-F5344CB8AC3E}">
        <p14:creationId xmlns:p14="http://schemas.microsoft.com/office/powerpoint/2010/main" val="1511792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Magnet failure modes</a:t>
            </a:r>
          </a:p>
          <a:p>
            <a:r>
              <a:rPr lang="en-US">
                <a:solidFill>
                  <a:srgbClr val="FF0000"/>
                </a:solidFill>
              </a:rPr>
              <a:t>Electrical/mechanical failures</a:t>
            </a:r>
          </a:p>
          <a:p>
            <a:r>
              <a:rPr lang="en-US">
                <a:solidFill>
                  <a:srgbClr val="FF0000"/>
                </a:solidFill>
              </a:rPr>
              <a:t>Effect of radiation</a:t>
            </a:r>
          </a:p>
          <a:p>
            <a:pPr lvl="1"/>
            <a:r>
              <a:rPr lang="en-US">
                <a:solidFill>
                  <a:schemeClr val="bg1">
                    <a:lumMod val="65000"/>
                  </a:schemeClr>
                </a:solidFill>
              </a:rPr>
              <a:t>Magnets in the triplet region</a:t>
            </a:r>
          </a:p>
          <a:p>
            <a:pPr lvl="1"/>
            <a:r>
              <a:rPr lang="en-US">
                <a:solidFill>
                  <a:schemeClr val="bg1">
                    <a:lumMod val="65000"/>
                  </a:schemeClr>
                </a:solidFill>
              </a:rPr>
              <a:t>Magnets in the collimators region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Personal dose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A summary and required actions</a:t>
            </a:r>
          </a:p>
        </p:txBody>
      </p:sp>
    </p:spTree>
    <p:extLst>
      <p:ext uri="{BB962C8B-B14F-4D97-AF65-F5344CB8AC3E}">
        <p14:creationId xmlns:p14="http://schemas.microsoft.com/office/powerpoint/2010/main" val="1594820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Radiation – where ? Today</a:t>
            </a:r>
          </a:p>
        </p:txBody>
      </p:sp>
      <p:grpSp>
        <p:nvGrpSpPr>
          <p:cNvPr id="5126" name="Group 2"/>
          <p:cNvGrpSpPr>
            <a:grpSpLocks/>
          </p:cNvGrpSpPr>
          <p:nvPr/>
        </p:nvGrpSpPr>
        <p:grpSpPr bwMode="auto">
          <a:xfrm>
            <a:off x="224157" y="765982"/>
            <a:ext cx="8668323" cy="5471329"/>
            <a:chOff x="-40688" y="1219200"/>
            <a:chExt cx="8878301" cy="5689607"/>
          </a:xfrm>
        </p:grpSpPr>
        <p:pic>
          <p:nvPicPr>
            <p:cNvPr id="515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863" y="3700463"/>
              <a:ext cx="2108200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1219200"/>
              <a:ext cx="2667000" cy="1446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5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7800" y="5029200"/>
              <a:ext cx="2438400" cy="160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56" name="Rectangle 18"/>
            <p:cNvSpPr>
              <a:spLocks noChangeArrowheads="1"/>
            </p:cNvSpPr>
            <p:nvPr/>
          </p:nvSpPr>
          <p:spPr bwMode="auto">
            <a:xfrm>
              <a:off x="3352800" y="2133600"/>
              <a:ext cx="1066800" cy="685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57" name="Rectangle 19"/>
            <p:cNvSpPr>
              <a:spLocks noChangeArrowheads="1"/>
            </p:cNvSpPr>
            <p:nvPr/>
          </p:nvSpPr>
          <p:spPr bwMode="auto">
            <a:xfrm>
              <a:off x="6505575" y="3657600"/>
              <a:ext cx="1190625" cy="685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58" name="Rectangle 20"/>
            <p:cNvSpPr>
              <a:spLocks noChangeArrowheads="1"/>
            </p:cNvSpPr>
            <p:nvPr/>
          </p:nvSpPr>
          <p:spPr bwMode="auto">
            <a:xfrm>
              <a:off x="6038850" y="4343400"/>
              <a:ext cx="1190625" cy="685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pic>
          <p:nvPicPr>
            <p:cNvPr id="5159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9400" y="1905000"/>
              <a:ext cx="2151063" cy="205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60" name="Rectangle 17"/>
            <p:cNvSpPr>
              <a:spLocks noChangeArrowheads="1"/>
            </p:cNvSpPr>
            <p:nvPr/>
          </p:nvSpPr>
          <p:spPr bwMode="auto">
            <a:xfrm>
              <a:off x="6781800" y="3352800"/>
              <a:ext cx="1066800" cy="685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61" name="Rectangle 21"/>
            <p:cNvSpPr>
              <a:spLocks noChangeArrowheads="1"/>
            </p:cNvSpPr>
            <p:nvPr/>
          </p:nvSpPr>
          <p:spPr bwMode="auto">
            <a:xfrm>
              <a:off x="1143000" y="3200400"/>
              <a:ext cx="1190625" cy="685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pic>
          <p:nvPicPr>
            <p:cNvPr id="5162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6475" y="4038600"/>
              <a:ext cx="1481138" cy="144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63" name="Rectangle 33"/>
            <p:cNvSpPr>
              <a:spLocks noChangeArrowheads="1"/>
            </p:cNvSpPr>
            <p:nvPr/>
          </p:nvSpPr>
          <p:spPr bwMode="auto">
            <a:xfrm>
              <a:off x="5257800" y="4953000"/>
              <a:ext cx="990600" cy="533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4" name="Rectangle 35"/>
            <p:cNvSpPr>
              <a:spLocks noChangeArrowheads="1"/>
            </p:cNvSpPr>
            <p:nvPr/>
          </p:nvSpPr>
          <p:spPr bwMode="auto">
            <a:xfrm>
              <a:off x="1295400" y="3276600"/>
              <a:ext cx="990600" cy="533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Rectangle 36"/>
            <p:cNvSpPr>
              <a:spLocks noChangeArrowheads="1"/>
            </p:cNvSpPr>
            <p:nvPr/>
          </p:nvSpPr>
          <p:spPr bwMode="auto">
            <a:xfrm>
              <a:off x="1922463" y="6316663"/>
              <a:ext cx="990600" cy="533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Rectangle 39"/>
            <p:cNvSpPr>
              <a:spLocks noChangeArrowheads="1"/>
            </p:cNvSpPr>
            <p:nvPr/>
          </p:nvSpPr>
          <p:spPr bwMode="auto">
            <a:xfrm>
              <a:off x="4140200" y="2192338"/>
              <a:ext cx="990600" cy="533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Rectangle 40"/>
            <p:cNvSpPr>
              <a:spLocks noChangeArrowheads="1"/>
            </p:cNvSpPr>
            <p:nvPr/>
          </p:nvSpPr>
          <p:spPr bwMode="auto">
            <a:xfrm>
              <a:off x="3276600" y="2209800"/>
              <a:ext cx="381000" cy="457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" name="Rectangle 42"/>
            <p:cNvSpPr>
              <a:spLocks noChangeArrowheads="1"/>
            </p:cNvSpPr>
            <p:nvPr/>
          </p:nvSpPr>
          <p:spPr bwMode="auto">
            <a:xfrm>
              <a:off x="1143000" y="3886200"/>
              <a:ext cx="990600" cy="533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5169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0688" y="2137871"/>
              <a:ext cx="1901238" cy="16136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5170" name="Rectangle 42"/>
            <p:cNvSpPr>
              <a:spLocks noChangeArrowheads="1"/>
            </p:cNvSpPr>
            <p:nvPr/>
          </p:nvSpPr>
          <p:spPr bwMode="auto">
            <a:xfrm>
              <a:off x="1066800" y="3276600"/>
              <a:ext cx="990600" cy="533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5171" name="Picture 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3841" y="5363213"/>
              <a:ext cx="3236959" cy="1418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5172" name="Rectangle 42"/>
            <p:cNvSpPr>
              <a:spLocks noChangeArrowheads="1"/>
            </p:cNvSpPr>
            <p:nvPr/>
          </p:nvSpPr>
          <p:spPr bwMode="auto">
            <a:xfrm>
              <a:off x="1877143" y="6375408"/>
              <a:ext cx="990600" cy="5333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5173" name="Picture 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3899" y="1254565"/>
              <a:ext cx="2716645" cy="1134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5174" name="Rectangle 42"/>
            <p:cNvSpPr>
              <a:spLocks noChangeArrowheads="1"/>
            </p:cNvSpPr>
            <p:nvPr/>
          </p:nvSpPr>
          <p:spPr bwMode="auto">
            <a:xfrm>
              <a:off x="4182369" y="2148768"/>
              <a:ext cx="846831" cy="3543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5" name="Rectangle 42"/>
            <p:cNvSpPr>
              <a:spLocks noChangeArrowheads="1"/>
            </p:cNvSpPr>
            <p:nvPr/>
          </p:nvSpPr>
          <p:spPr bwMode="auto">
            <a:xfrm>
              <a:off x="1922463" y="3812959"/>
              <a:ext cx="990600" cy="533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5127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156" y="2613968"/>
            <a:ext cx="3379788" cy="153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517882"/>
              </p:ext>
            </p:extLst>
          </p:nvPr>
        </p:nvGraphicFramePr>
        <p:xfrm>
          <a:off x="5070224" y="2710893"/>
          <a:ext cx="2062162" cy="1447800"/>
        </p:xfrm>
        <a:graphic>
          <a:graphicData uri="http://schemas.openxmlformats.org/drawingml/2006/table">
            <a:tbl>
              <a:tblPr/>
              <a:tblGrid>
                <a:gridCol w="1031875"/>
                <a:gridCol w="1030287"/>
              </a:tblGrid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&lt; 0.5 µSv/h</a:t>
                      </a:r>
                      <a:endParaRPr kumimoji="0" lang="en-GB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58044" marR="58044" marT="29036" marB="2903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&lt; 2.5 µSv/h</a:t>
                      </a:r>
                      <a:endParaRPr kumimoji="0" lang="en-GB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58044" marR="58044" marT="29036" marB="2903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&lt; 3 µSv/h</a:t>
                      </a:r>
                      <a:endParaRPr kumimoji="0" lang="en-GB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58044" marR="58044" marT="29036" marB="2903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&lt; 15 µSv/h</a:t>
                      </a:r>
                      <a:endParaRPr kumimoji="0" lang="en-GB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58044" marR="58044" marT="29036" marB="2903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&lt; 10 µSv/h</a:t>
                      </a:r>
                      <a:endParaRPr kumimoji="0" lang="en-GB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58044" marR="58044" marT="29036" marB="2903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&lt; 50 µSv/h</a:t>
                      </a:r>
                      <a:endParaRPr kumimoji="0" lang="en-GB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58044" marR="58044" marT="29036" marB="2903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n/a</a:t>
                      </a:r>
                      <a:endParaRPr kumimoji="0" lang="en-GB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58044" marR="58044" marT="29036" marB="2903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&lt; 2 mSv/h</a:t>
                      </a:r>
                      <a:endParaRPr kumimoji="0" lang="en-GB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58044" marR="58044" marT="29036" marB="2903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n/a</a:t>
                      </a:r>
                      <a:endParaRPr kumimoji="0" lang="en-GB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58044" marR="58044" marT="29036" marB="2903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&lt; 100 mSv/h</a:t>
                      </a:r>
                      <a:endParaRPr kumimoji="0" lang="en-GB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58044" marR="58044" marT="29036" marB="2903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n/a</a:t>
                      </a:r>
                      <a:endParaRPr kumimoji="0" lang="en-GB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58044" marR="58044" marT="29036" marB="2903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&gt; 100 mSv/h</a:t>
                      </a:r>
                      <a:endParaRPr kumimoji="0" lang="en-GB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58044" marR="58044" marT="29036" marB="29036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151" name="TextBox 4"/>
          <p:cNvSpPr txBox="1">
            <a:spLocks noChangeArrowheads="1"/>
          </p:cNvSpPr>
          <p:nvPr/>
        </p:nvSpPr>
        <p:spPr bwMode="auto">
          <a:xfrm>
            <a:off x="5130549" y="2469593"/>
            <a:ext cx="906462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100" b="1"/>
              <a:t>permanent</a:t>
            </a:r>
            <a:endParaRPr lang="en-GB" sz="1100" b="1"/>
          </a:p>
        </p:txBody>
      </p:sp>
      <p:sp>
        <p:nvSpPr>
          <p:cNvPr id="5152" name="TextBox 61"/>
          <p:cNvSpPr txBox="1">
            <a:spLocks noChangeArrowheads="1"/>
          </p:cNvSpPr>
          <p:nvPr/>
        </p:nvSpPr>
        <p:spPr bwMode="auto">
          <a:xfrm>
            <a:off x="6056061" y="2455305"/>
            <a:ext cx="12049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100" b="1"/>
              <a:t>low-occupancy</a:t>
            </a:r>
            <a:endParaRPr lang="en-GB" sz="1100" b="1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148334" y="6174740"/>
            <a:ext cx="8888161" cy="538609"/>
          </a:xfrm>
        </p:spPr>
        <p:txBody>
          <a:bodyPr>
            <a:spAutoFit/>
          </a:bodyPr>
          <a:lstStyle>
            <a:lvl1pPr>
              <a:defRPr sz="105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800" b="0" dirty="0" smtClean="0">
                <a:latin typeface="+mn-lt"/>
              </a:rPr>
              <a:t>S. </a:t>
            </a:r>
            <a:r>
              <a:rPr lang="en-US" sz="1800" b="0" dirty="0" err="1" smtClean="0">
                <a:latin typeface="+mn-lt"/>
              </a:rPr>
              <a:t>Roesler, </a:t>
            </a:r>
            <a:r>
              <a:rPr lang="en-US" sz="1800" b="0">
                <a:latin typeface="+mn-lt"/>
              </a:rPr>
              <a:t>The Panorama of the Future Radioactive Zones from Now to 2020, May 2013</a:t>
            </a:r>
          </a:p>
          <a:p>
            <a:pPr>
              <a:defRPr/>
            </a:pPr>
            <a:r>
              <a:rPr lang="en-US" sz="1100" b="0">
                <a:latin typeface="+mn-lt"/>
              </a:rPr>
              <a:t>https://indico.cern.ch/conferenceDisplay.py?confId=233480</a:t>
            </a:r>
            <a:endParaRPr lang="en-US" sz="1100" b="0" dirty="0" smtClean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43808" y="4293096"/>
            <a:ext cx="138772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Point 1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716016" y="1620088"/>
            <a:ext cx="138772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Point 5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720829" y="4911411"/>
            <a:ext cx="138772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Point 7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23528" y="1052736"/>
            <a:ext cx="138772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Point 3</a:t>
            </a:r>
          </a:p>
        </p:txBody>
      </p:sp>
    </p:spTree>
    <p:extLst>
      <p:ext uri="{BB962C8B-B14F-4D97-AF65-F5344CB8AC3E}">
        <p14:creationId xmlns:p14="http://schemas.microsoft.com/office/powerpoint/2010/main" val="4145194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Magnet failure modes</a:t>
            </a:r>
          </a:p>
          <a:p>
            <a:r>
              <a:rPr lang="en-US">
                <a:solidFill>
                  <a:srgbClr val="FF0000"/>
                </a:solidFill>
              </a:rPr>
              <a:t>Electrical/mechanical failures</a:t>
            </a:r>
          </a:p>
          <a:p>
            <a:r>
              <a:rPr lang="en-US">
                <a:solidFill>
                  <a:srgbClr val="FF0000"/>
                </a:solidFill>
              </a:rPr>
              <a:t>Effect of radiation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Magnets in the triplet region</a:t>
            </a:r>
          </a:p>
          <a:p>
            <a:pPr lvl="1"/>
            <a:r>
              <a:rPr lang="en-US">
                <a:solidFill>
                  <a:schemeClr val="bg1">
                    <a:lumMod val="65000"/>
                  </a:schemeClr>
                </a:solidFill>
              </a:rPr>
              <a:t>Magnets in the collimators region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Personal dose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A summary and required actions</a:t>
            </a:r>
          </a:p>
        </p:txBody>
      </p:sp>
    </p:spTree>
    <p:extLst>
      <p:ext uri="{BB962C8B-B14F-4D97-AF65-F5344CB8AC3E}">
        <p14:creationId xmlns:p14="http://schemas.microsoft.com/office/powerpoint/2010/main" val="19591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/>
              <a:t>Radiation dose in the present triplet </a:t>
            </a:r>
            <a:r>
              <a:rPr lang="en-US" sz="2400"/>
              <a:t>(300 fb</a:t>
            </a:r>
            <a:r>
              <a:rPr lang="en-US" sz="2400" baseline="30000"/>
              <a:t>-1</a:t>
            </a:r>
            <a:r>
              <a:rPr lang="en-US" sz="2400"/>
              <a:t>)</a:t>
            </a:r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81" y="836712"/>
            <a:ext cx="7611043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72009" y="6174740"/>
            <a:ext cx="9036495" cy="538609"/>
          </a:xfrm>
        </p:spPr>
        <p:txBody>
          <a:bodyPr wrap="square">
            <a:spAutoFit/>
          </a:bodyPr>
          <a:lstStyle>
            <a:lvl1pPr>
              <a:defRPr sz="105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800" b="0" dirty="0" smtClean="0">
                <a:latin typeface="+mn-lt"/>
              </a:rPr>
              <a:t>F. Cerutti, et al.</a:t>
            </a:r>
            <a:r>
              <a:rPr lang="en-US" sz="1800" b="0" dirty="0" err="1" smtClean="0">
                <a:latin typeface="+mn-lt"/>
              </a:rPr>
              <a:t>, </a:t>
            </a:r>
            <a:r>
              <a:rPr lang="en-US" sz="1800" b="0">
                <a:latin typeface="+mn-lt"/>
              </a:rPr>
              <a:t>WP10: Energy Deposition and Radiation Damage in Triplet Magnets, April 2013</a:t>
            </a:r>
          </a:p>
          <a:p>
            <a:pPr>
              <a:defRPr/>
            </a:pPr>
            <a:r>
              <a:rPr lang="en-US" sz="1100" b="0">
                <a:latin typeface="+mn-lt"/>
              </a:rPr>
              <a:t>https://indico.fnal.gov/conferenceDisplay.py?confId=6164</a:t>
            </a:r>
            <a:endParaRPr lang="en-US" sz="1100" b="0" dirty="0" smtClean="0">
              <a:latin typeface="+mn-lt"/>
            </a:endParaRPr>
          </a:p>
        </p:txBody>
      </p:sp>
      <p:sp>
        <p:nvSpPr>
          <p:cNvPr id="6" name="Oval 5"/>
          <p:cNvSpPr/>
          <p:nvPr/>
        </p:nvSpPr>
        <p:spPr>
          <a:xfrm>
            <a:off x="6804248" y="3820852"/>
            <a:ext cx="1166241" cy="90429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2339752" y="1556792"/>
            <a:ext cx="1166241" cy="90429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672041" y="2708920"/>
            <a:ext cx="2916183" cy="58477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rgbClr val="FF0000"/>
                </a:solidFill>
              </a:rPr>
              <a:t>Two “hot-spots”</a:t>
            </a:r>
          </a:p>
        </p:txBody>
      </p:sp>
    </p:spTree>
    <p:extLst>
      <p:ext uri="{BB962C8B-B14F-4D97-AF65-F5344CB8AC3E}">
        <p14:creationId xmlns:p14="http://schemas.microsoft.com/office/powerpoint/2010/main" val="1429086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/>
              <a:t>Radiation dose in the present triplet </a:t>
            </a:r>
            <a:r>
              <a:rPr lang="en-US" sz="2400"/>
              <a:t>(300 fb</a:t>
            </a:r>
            <a:r>
              <a:rPr lang="en-US" sz="2400" baseline="30000"/>
              <a:t>-1</a:t>
            </a:r>
            <a:r>
              <a:rPr lang="en-US" sz="2400"/>
              <a:t>)</a:t>
            </a:r>
            <a:endParaRPr lang="en-US" sz="2800"/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52736"/>
            <a:ext cx="7344816" cy="5141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28581" y="1795143"/>
            <a:ext cx="1163299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sz="2400">
                <a:solidFill>
                  <a:srgbClr val="FF0000"/>
                </a:solidFill>
              </a:rPr>
              <a:t>Q2</a:t>
            </a:r>
          </a:p>
          <a:p>
            <a:pPr algn="r"/>
            <a:r>
              <a:rPr lang="en-US" sz="2400">
                <a:solidFill>
                  <a:srgbClr val="FF0000"/>
                </a:solidFill>
              </a:rPr>
              <a:t>27 MGy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20272" y="2852936"/>
            <a:ext cx="1281083" cy="830997"/>
          </a:xfrm>
          <a:prstGeom prst="rect">
            <a:avLst/>
          </a:prstGeom>
          <a:solidFill>
            <a:srgbClr val="FFFFFF"/>
          </a:solidFill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0000FF"/>
                </a:solidFill>
              </a:rPr>
              <a:t>MCBX3 20 MGy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13535" y="797803"/>
            <a:ext cx="2694969" cy="830997"/>
          </a:xfrm>
          <a:prstGeom prst="rect">
            <a:avLst/>
          </a:prstGeom>
          <a:solidFill>
            <a:srgbClr val="FFFFFF"/>
          </a:solidFill>
          <a:ln>
            <a:solidFill>
              <a:srgbClr val="660066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660066"/>
                </a:solidFill>
              </a:rPr>
              <a:t>Cold bore insulation</a:t>
            </a:r>
          </a:p>
          <a:p>
            <a:r>
              <a:rPr lang="en-US" sz="2400">
                <a:solidFill>
                  <a:srgbClr val="660066"/>
                </a:solidFill>
              </a:rPr>
              <a:t>≈ 35 MGy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72009" y="6174740"/>
            <a:ext cx="9036495" cy="538609"/>
          </a:xfrm>
        </p:spPr>
        <p:txBody>
          <a:bodyPr wrap="square">
            <a:spAutoFit/>
          </a:bodyPr>
          <a:lstStyle>
            <a:lvl1pPr>
              <a:defRPr sz="105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800" b="0" dirty="0" smtClean="0">
                <a:latin typeface="+mn-lt"/>
              </a:rPr>
              <a:t>F. Cerutti, et al.</a:t>
            </a:r>
            <a:r>
              <a:rPr lang="en-US" sz="1800" b="0" dirty="0" err="1" smtClean="0">
                <a:latin typeface="+mn-lt"/>
              </a:rPr>
              <a:t>, </a:t>
            </a:r>
            <a:r>
              <a:rPr lang="en-US" sz="1800" b="0">
                <a:latin typeface="+mn-lt"/>
              </a:rPr>
              <a:t>WP10: Energy Deposition and Radiation Damage in Triplet Magnets, April 2013</a:t>
            </a:r>
          </a:p>
          <a:p>
            <a:pPr>
              <a:defRPr/>
            </a:pPr>
            <a:r>
              <a:rPr lang="en-US" sz="1100" b="0">
                <a:latin typeface="+mn-lt"/>
              </a:rPr>
              <a:t>https://indico.fnal.gov/conferenceDisplay.py?confId=6164</a:t>
            </a:r>
            <a:endParaRPr lang="en-US" sz="1100" b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8905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 the gizzards of the triplet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79512" y="908720"/>
            <a:ext cx="4468688" cy="5217443"/>
          </a:xfrm>
        </p:spPr>
        <p:txBody>
          <a:bodyPr>
            <a:normAutofit/>
          </a:bodyPr>
          <a:lstStyle/>
          <a:p>
            <a:r>
              <a:rPr lang="en-US" sz="2400"/>
              <a:t>Q2 (MQXB)</a:t>
            </a:r>
          </a:p>
          <a:p>
            <a:pPr lvl="1"/>
            <a:r>
              <a:rPr lang="en-US" sz="2000"/>
              <a:t>Conductor insulation: 50 (150) </a:t>
            </a:r>
            <a:r>
              <a:rPr lang="en-US" sz="2000">
                <a:latin typeface="Symbol" charset="2"/>
                <a:cs typeface="Symbol" charset="2"/>
              </a:rPr>
              <a:t>m</a:t>
            </a:r>
            <a:r>
              <a:rPr lang="en-US" sz="2000"/>
              <a:t>m </a:t>
            </a:r>
            <a:r>
              <a:rPr lang="en-US" sz="2000">
                <a:solidFill>
                  <a:srgbClr val="0000FF"/>
                </a:solidFill>
              </a:rPr>
              <a:t>Kapton</a:t>
            </a:r>
          </a:p>
          <a:p>
            <a:pPr lvl="1"/>
            <a:r>
              <a:rPr lang="en-US" sz="2000"/>
              <a:t>Coil insulation: 400 </a:t>
            </a:r>
            <a:r>
              <a:rPr lang="en-US" sz="2000">
                <a:latin typeface="Symbol" charset="2"/>
                <a:cs typeface="Symbol" charset="2"/>
              </a:rPr>
              <a:t>m</a:t>
            </a:r>
            <a:r>
              <a:rPr lang="en-US" sz="2000"/>
              <a:t>m </a:t>
            </a:r>
            <a:r>
              <a:rPr lang="en-US" sz="2000">
                <a:solidFill>
                  <a:srgbClr val="0000FF"/>
                </a:solidFill>
              </a:rPr>
              <a:t>Kapton</a:t>
            </a:r>
          </a:p>
          <a:p>
            <a:pPr lvl="1"/>
            <a:r>
              <a:rPr lang="en-US" sz="2000"/>
              <a:t>Ground insulation: 450 </a:t>
            </a:r>
            <a:r>
              <a:rPr lang="en-US" sz="2000">
                <a:latin typeface="Symbol" charset="2"/>
                <a:cs typeface="Symbol" charset="2"/>
              </a:rPr>
              <a:t>m</a:t>
            </a:r>
            <a:r>
              <a:rPr lang="en-US" sz="2000"/>
              <a:t>m </a:t>
            </a:r>
            <a:r>
              <a:rPr lang="en-US" sz="2000">
                <a:solidFill>
                  <a:srgbClr val="0000FF"/>
                </a:solidFill>
              </a:rPr>
              <a:t>Kapton</a:t>
            </a:r>
          </a:p>
          <a:p>
            <a:pPr lvl="1"/>
            <a:r>
              <a:rPr lang="en-US" sz="2000">
                <a:solidFill>
                  <a:srgbClr val="FF0000"/>
                </a:solidFill>
              </a:rPr>
              <a:t>G11R </a:t>
            </a:r>
            <a:r>
              <a:rPr lang="en-US" sz="2000"/>
              <a:t>end spacers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/>
              <a:t>MCBX</a:t>
            </a:r>
          </a:p>
          <a:p>
            <a:pPr lvl="1"/>
            <a:r>
              <a:rPr lang="en-US" sz="2000"/>
              <a:t>Multi-wire cable, each layer potted with </a:t>
            </a:r>
            <a:r>
              <a:rPr lang="en-US" sz="2000">
                <a:solidFill>
                  <a:srgbClr val="FF0000"/>
                </a:solidFill>
              </a:rPr>
              <a:t>epoxy resin </a:t>
            </a:r>
          </a:p>
          <a:p>
            <a:pPr lvl="1"/>
            <a:r>
              <a:rPr lang="en-US" sz="2000"/>
              <a:t>Two layers potted (glued) in the final coil with </a:t>
            </a:r>
            <a:r>
              <a:rPr lang="en-US" sz="2000">
                <a:solidFill>
                  <a:srgbClr val="FF0000"/>
                </a:solidFill>
              </a:rPr>
              <a:t>epoxy resin</a:t>
            </a:r>
          </a:p>
        </p:txBody>
      </p:sp>
      <p:pic>
        <p:nvPicPr>
          <p:cNvPr id="7" name="Picture 6" descr="Screen Shot 2013-10-17 at 8.50.0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8" y="3429000"/>
            <a:ext cx="5118846" cy="3236319"/>
          </a:xfrm>
          <a:prstGeom prst="rect">
            <a:avLst/>
          </a:prstGeom>
        </p:spPr>
      </p:pic>
      <p:pic>
        <p:nvPicPr>
          <p:cNvPr id="9" name="Picture 8" descr="Screen Shot 2013-10-17 at 5.30.3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728" y="2934796"/>
            <a:ext cx="3538736" cy="3590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907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3-10-18 at 10.12.4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30" y="1051218"/>
            <a:ext cx="4049412" cy="3740487"/>
          </a:xfrm>
          <a:prstGeom prst="rect">
            <a:avLst/>
          </a:prstGeom>
        </p:spPr>
      </p:pic>
      <p:pic>
        <p:nvPicPr>
          <p:cNvPr id="3" name="Picture 2" descr="Screen Shot 2013-10-18 at 10.12.3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466" y="1056664"/>
            <a:ext cx="4132022" cy="38332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Material limits – Polyimide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8126" y="5805264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E.R.Long, S.A.T. Long, NASA Technical Paper 2429, 1985 </a:t>
            </a:r>
          </a:p>
          <a:p>
            <a:r>
              <a:rPr lang="en-US"/>
              <a:t>D.J.T. Hill, Radiat. Phys. Chem., 48 (5), 533-537, 1996</a:t>
            </a:r>
          </a:p>
          <a:p>
            <a:r>
              <a:rPr lang="en-US"/>
              <a:t>M. Tavlet, et al., Compilation of Radiation Damage Data, CERN 98-01, 1998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231740" y="274027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>
                <a:solidFill>
                  <a:srgbClr val="FF0000"/>
                </a:solidFill>
              </a:rPr>
              <a:t>KAPTON H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03279" y="329427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Sintimid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403648" y="4978963"/>
            <a:ext cx="6895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solidFill>
                  <a:srgbClr val="FF0000"/>
                </a:solidFill>
              </a:rPr>
              <a:t>Significant degradation at ≈ 50 MGy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40152" y="198884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>
                <a:solidFill>
                  <a:srgbClr val="FF0000"/>
                </a:solidFill>
              </a:rPr>
              <a:t>KAPTON 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817581" y="3836021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Sintimid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35381" y="141277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>
                <a:solidFill>
                  <a:srgbClr val="0000FF"/>
                </a:solidFill>
              </a:rPr>
              <a:t>KAPTON H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580112" y="342900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>
                <a:solidFill>
                  <a:srgbClr val="0000FF"/>
                </a:solidFill>
              </a:rPr>
              <a:t>KAPTON 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08104" y="292494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>
                <a:solidFill>
                  <a:srgbClr val="0000FF"/>
                </a:solidFill>
              </a:rPr>
              <a:t>KAPTON AH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59832" y="249289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>
                <a:solidFill>
                  <a:srgbClr val="0000FF"/>
                </a:solidFill>
              </a:rPr>
              <a:t>KAPTON AH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347864" y="320368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Vespel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986998" y="3779748"/>
            <a:ext cx="905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Vespel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370277" y="1255455"/>
            <a:ext cx="83856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Tensile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848158" y="1255455"/>
            <a:ext cx="83856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Tensile</a:t>
            </a:r>
          </a:p>
        </p:txBody>
      </p:sp>
    </p:spTree>
    <p:extLst>
      <p:ext uri="{BB962C8B-B14F-4D97-AF65-F5344CB8AC3E}">
        <p14:creationId xmlns:p14="http://schemas.microsoft.com/office/powerpoint/2010/main" val="2335485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3-10-28 at 10.48.2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011" y="1056665"/>
            <a:ext cx="4320840" cy="3886985"/>
          </a:xfrm>
          <a:prstGeom prst="rect">
            <a:avLst/>
          </a:prstGeom>
        </p:spPr>
      </p:pic>
      <p:pic>
        <p:nvPicPr>
          <p:cNvPr id="5" name="Picture 4" descr="Screen Shot 2013-10-28 at 10.48.3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44" y="1056665"/>
            <a:ext cx="4186448" cy="38295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Material limits – G11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8126" y="5877272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M. Tavlet, et al., Compilation of Radiation Damage Data, CERN 98-01, 1998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28740" y="225931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77 K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059832" y="2933757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300 K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38126" y="4748951"/>
            <a:ext cx="8826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solidFill>
                  <a:srgbClr val="FF0000"/>
                </a:solidFill>
              </a:rPr>
              <a:t>Significant loss of strength and elongation at dose above 30 MGy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40152" y="1915793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77 K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72200" y="295740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300 K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386699" y="1270972"/>
            <a:ext cx="838569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Tensile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42158" y="1270972"/>
            <a:ext cx="838569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Tensile</a:t>
            </a:r>
          </a:p>
        </p:txBody>
      </p:sp>
    </p:spTree>
    <p:extLst>
      <p:ext uri="{BB962C8B-B14F-4D97-AF65-F5344CB8AC3E}">
        <p14:creationId xmlns:p14="http://schemas.microsoft.com/office/powerpoint/2010/main" val="1862833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Magnet failure modes</a:t>
            </a:r>
          </a:p>
          <a:p>
            <a:r>
              <a:rPr lang="en-US"/>
              <a:t>Electrical/mechanical failures</a:t>
            </a:r>
          </a:p>
          <a:p>
            <a:r>
              <a:rPr lang="en-US"/>
              <a:t>Effect of radiation</a:t>
            </a:r>
          </a:p>
          <a:p>
            <a:pPr lvl="1"/>
            <a:r>
              <a:rPr lang="en-US"/>
              <a:t>Magnets in the triplet region</a:t>
            </a:r>
          </a:p>
          <a:p>
            <a:pPr lvl="1"/>
            <a:r>
              <a:rPr lang="en-US"/>
              <a:t>Magnets in the collimators region</a:t>
            </a:r>
          </a:p>
          <a:p>
            <a:r>
              <a:rPr lang="en-US"/>
              <a:t>Personal dose</a:t>
            </a:r>
          </a:p>
          <a:p>
            <a:r>
              <a:rPr lang="en-US"/>
              <a:t>A summary and required actions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9512" y="5013176"/>
            <a:ext cx="88569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>
                <a:solidFill>
                  <a:srgbClr val="0000FF"/>
                </a:solidFill>
              </a:rPr>
              <a:t>I will not cover the injectors (see talk from Katy)</a:t>
            </a:r>
          </a:p>
          <a:p>
            <a:pPr algn="r"/>
            <a:r>
              <a:rPr lang="en-US" sz="3200">
                <a:solidFill>
                  <a:srgbClr val="0000FF"/>
                </a:solidFill>
              </a:rPr>
              <a:t>I will not cover the arcs (but advocate diagnostic)</a:t>
            </a:r>
            <a:endParaRPr lang="en-US" sz="3200">
              <a:solidFill>
                <a:srgbClr val="0000FF"/>
              </a:solidFill>
            </a:endParaRPr>
          </a:p>
          <a:p>
            <a:pPr algn="r"/>
            <a:r>
              <a:rPr lang="en-US" sz="3200">
                <a:solidFill>
                  <a:srgbClr val="0000FF"/>
                </a:solidFill>
              </a:rPr>
              <a:t>I will not cover cooling limits in the present triplet</a:t>
            </a:r>
          </a:p>
        </p:txBody>
      </p:sp>
    </p:spTree>
    <p:extLst>
      <p:ext uri="{BB962C8B-B14F-4D97-AF65-F5344CB8AC3E}">
        <p14:creationId xmlns:p14="http://schemas.microsoft.com/office/powerpoint/2010/main" val="4189617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6101700" y="1310884"/>
            <a:ext cx="2265359" cy="2977233"/>
            <a:chOff x="1578002" y="1363182"/>
            <a:chExt cx="2684928" cy="2782869"/>
          </a:xfrm>
        </p:grpSpPr>
        <p:cxnSp>
          <p:nvCxnSpPr>
            <p:cNvPr id="30" name="Straight Connector 29"/>
            <p:cNvCxnSpPr/>
            <p:nvPr/>
          </p:nvCxnSpPr>
          <p:spPr>
            <a:xfrm flipV="1">
              <a:off x="2794213" y="1363182"/>
              <a:ext cx="0" cy="278286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3327613" y="1363182"/>
              <a:ext cx="0" cy="278286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3629424" y="1363182"/>
              <a:ext cx="0" cy="278286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4020883" y="1363182"/>
              <a:ext cx="0" cy="278286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4262930" y="1363182"/>
              <a:ext cx="0" cy="278286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2517801" y="1363182"/>
              <a:ext cx="0" cy="278286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2274260" y="1363182"/>
              <a:ext cx="0" cy="278286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V="1">
              <a:off x="1888779" y="1363182"/>
              <a:ext cx="0" cy="278286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1578002" y="1363182"/>
              <a:ext cx="0" cy="278286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1578002" y="1363182"/>
            <a:ext cx="2684928" cy="2782869"/>
            <a:chOff x="1578002" y="1363182"/>
            <a:chExt cx="2684928" cy="2782869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2794213" y="1363182"/>
              <a:ext cx="0" cy="278286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3327613" y="1363182"/>
              <a:ext cx="0" cy="278286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3629424" y="1363182"/>
              <a:ext cx="0" cy="278286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4020883" y="1363182"/>
              <a:ext cx="0" cy="278286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4262930" y="1363182"/>
              <a:ext cx="0" cy="278286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2517801" y="1363182"/>
              <a:ext cx="0" cy="278286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2274260" y="1363182"/>
              <a:ext cx="0" cy="278286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1888779" y="1363182"/>
              <a:ext cx="0" cy="278286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1578002" y="1363182"/>
              <a:ext cx="0" cy="278286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" name="Picture 2" descr="Screen Shot 2013-10-28 at 11.38.36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103" y="1219734"/>
            <a:ext cx="3815641" cy="3334849"/>
          </a:xfrm>
          <a:prstGeom prst="rect">
            <a:avLst/>
          </a:prstGeom>
        </p:spPr>
      </p:pic>
      <p:pic>
        <p:nvPicPr>
          <p:cNvPr id="8" name="Picture 7" descr="Screen Shot 2013-10-28 at 11.34.26 A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26" y="1219735"/>
            <a:ext cx="4614028" cy="33086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Material limits – G11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8126" y="5877272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R.R. Colman, C.E. Klabunde, The Strength of G-10CR and G-11CR epoxies after Irradiation at 5 K by Gamma Rays, J. Nucl. Mat., 113, 268-272, 1983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987824" y="212716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Irradiation at 4.9 K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26995" y="4575776"/>
            <a:ext cx="88669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solidFill>
                  <a:srgbClr val="FF0000"/>
                </a:solidFill>
              </a:rPr>
              <a:t>The degradation is caused by loss of bonding in the epoxy component at 10…20 MGy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24128" y="3754306"/>
            <a:ext cx="1437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Flexural 77 K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61769" y="212716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Irradiation at 4.9 K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15616" y="375430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Compression 77 K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32702" y="1049392"/>
            <a:ext cx="392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10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370046" y="1049392"/>
            <a:ext cx="582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MGy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376541" y="1049392"/>
            <a:ext cx="392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20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638165" y="1049392"/>
            <a:ext cx="392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30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966508" y="1050458"/>
            <a:ext cx="392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50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627426" y="1050458"/>
            <a:ext cx="392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10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266487" y="1050458"/>
            <a:ext cx="582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MGy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131033" y="1050458"/>
            <a:ext cx="392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20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437483" y="1050458"/>
            <a:ext cx="392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30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818123" y="1051524"/>
            <a:ext cx="392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50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673411" y="3003174"/>
            <a:ext cx="157369" cy="53448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Arrow Connector 50"/>
          <p:cNvCxnSpPr>
            <a:endCxn id="18" idx="0"/>
          </p:cNvCxnSpPr>
          <p:nvPr/>
        </p:nvCxnSpPr>
        <p:spPr>
          <a:xfrm>
            <a:off x="1752096" y="2696879"/>
            <a:ext cx="0" cy="3062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1751592" y="3537656"/>
            <a:ext cx="0" cy="3062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 rot="5400000">
            <a:off x="6158751" y="3075687"/>
            <a:ext cx="157371" cy="8935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6237437" y="3134332"/>
            <a:ext cx="0" cy="3062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5946068" y="3597998"/>
            <a:ext cx="0" cy="1799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6523808" y="3597998"/>
            <a:ext cx="0" cy="1799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794213" y="1363182"/>
            <a:ext cx="533400" cy="2782869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7104765" y="1324040"/>
            <a:ext cx="473137" cy="2964077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148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342505" y="993775"/>
            <a:ext cx="1429771" cy="3435349"/>
          </a:xfrm>
          <a:prstGeom prst="rect">
            <a:avLst/>
          </a:prstGeom>
          <a:gradFill flip="none" rotWithShape="1">
            <a:gsLst>
              <a:gs pos="78000">
                <a:srgbClr val="FF0000">
                  <a:alpha val="37000"/>
                </a:srgbClr>
              </a:gs>
              <a:gs pos="0">
                <a:srgbClr val="FFFFFF">
                  <a:alpha val="2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Material limits – Thermosetting resins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8126" y="6300028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M. Tavlet, et al., Compilation of Radiation Damage Data, CERN 98-01, 1998 </a:t>
            </a:r>
          </a:p>
        </p:txBody>
      </p:sp>
      <p:pic>
        <p:nvPicPr>
          <p:cNvPr id="4" name="Picture 3" descr="Screen Shot 2013-10-18 at 10.18.26 P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725336"/>
            <a:ext cx="5184576" cy="483475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800360" y="2316613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>
                <a:solidFill>
                  <a:srgbClr val="FF0000"/>
                </a:solidFill>
              </a:rPr>
              <a:t>MY745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71800" y="141277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>
                <a:solidFill>
                  <a:srgbClr val="0000FF"/>
                </a:solidFill>
              </a:rPr>
              <a:t>MY745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38126" y="5036983"/>
            <a:ext cx="8826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solidFill>
                  <a:srgbClr val="FF0000"/>
                </a:solidFill>
              </a:rPr>
              <a:t>Complex situation, significant loss of strength (50% at cold) at dose above 50 MGy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05654" y="1145020"/>
            <a:ext cx="83856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Tensile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42505" y="159744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77 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46461" y="3045815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300 K</a:t>
            </a:r>
          </a:p>
        </p:txBody>
      </p:sp>
    </p:spTree>
    <p:extLst>
      <p:ext uri="{BB962C8B-B14F-4D97-AF65-F5344CB8AC3E}">
        <p14:creationId xmlns:p14="http://schemas.microsoft.com/office/powerpoint/2010/main" val="2409799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 on triplet magnets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760640"/>
          </a:xfrm>
        </p:spPr>
        <p:txBody>
          <a:bodyPr>
            <a:normAutofit fontScale="77500" lnSpcReduction="20000"/>
          </a:bodyPr>
          <a:lstStyle/>
          <a:p>
            <a:r>
              <a:rPr lang="en-US"/>
              <a:t>Expected dose by LS3 (300 fb</a:t>
            </a:r>
            <a:r>
              <a:rPr lang="en-US" baseline="30000"/>
              <a:t>-1</a:t>
            </a:r>
            <a:r>
              <a:rPr lang="en-US"/>
              <a:t>) with 50 % uncertainty</a:t>
            </a:r>
            <a:r>
              <a:rPr lang="en-US" baseline="30000"/>
              <a:t>(3)</a:t>
            </a:r>
          </a:p>
          <a:p>
            <a:pPr lvl="1"/>
            <a:r>
              <a:rPr lang="en-US"/>
              <a:t>Range of 27 [18…40</a:t>
            </a:r>
            <a:r>
              <a:rPr lang="en-US" sz="3300"/>
              <a:t>] </a:t>
            </a:r>
            <a:r>
              <a:rPr lang="en-US"/>
              <a:t>MGy in the Q2</a:t>
            </a:r>
          </a:p>
          <a:p>
            <a:pPr lvl="1"/>
            <a:r>
              <a:rPr lang="en-US"/>
              <a:t>Range of 20 [13…30]</a:t>
            </a:r>
            <a:r>
              <a:rPr lang="en-US" sz="3300"/>
              <a:t> </a:t>
            </a:r>
            <a:r>
              <a:rPr lang="en-US"/>
              <a:t>MGy in the MCBX</a:t>
            </a:r>
          </a:p>
          <a:p>
            <a:r>
              <a:rPr lang="en-US"/>
              <a:t>Bonding strength (shear) of epoxies is strongly degraded (80 %) above 20 MGy</a:t>
            </a:r>
          </a:p>
          <a:p>
            <a:r>
              <a:rPr lang="en-US"/>
              <a:t>Fracture strength of insulating materials degrades by about 50 % in the range of 20 MGy (G11) to 50 MGy (epoxies, kapton)</a:t>
            </a:r>
          </a:p>
          <a:p>
            <a:r>
              <a:rPr lang="en-US"/>
              <a:t>Insulations (polyimide) become brittle above 50 MGy </a:t>
            </a:r>
          </a:p>
          <a:p>
            <a:r>
              <a:rPr lang="en-US" sz="3900">
                <a:solidFill>
                  <a:srgbClr val="FF0000"/>
                </a:solidFill>
              </a:rPr>
              <a:t>Triplet magnets may experience mechanically-induced insulation failure in the range of 300 fb</a:t>
            </a:r>
            <a:r>
              <a:rPr lang="en-US" sz="3900" baseline="30000">
                <a:solidFill>
                  <a:srgbClr val="FF0000"/>
                </a:solidFill>
              </a:rPr>
              <a:t>-1 </a:t>
            </a:r>
            <a:r>
              <a:rPr lang="en-US" sz="3900">
                <a:solidFill>
                  <a:srgbClr val="FF0000"/>
                </a:solidFill>
              </a:rPr>
              <a:t>(LS3 ± 1 year)</a:t>
            </a:r>
          </a:p>
          <a:p>
            <a:pPr lvl="1"/>
            <a:r>
              <a:rPr lang="en-US" sz="3500"/>
              <a:t>Premature quenches (cracks in end spacers)</a:t>
            </a:r>
          </a:p>
          <a:p>
            <a:pPr lvl="1"/>
            <a:r>
              <a:rPr lang="en-US" sz="3500"/>
              <a:t>Insulation degradation (monitor on line</a:t>
            </a:r>
            <a:r>
              <a:rPr lang="en-US" sz="3500" baseline="30000"/>
              <a:t>(4)</a:t>
            </a:r>
            <a:r>
              <a:rPr lang="en-US" sz="3500"/>
              <a:t>)</a:t>
            </a:r>
          </a:p>
          <a:p>
            <a:pPr lvl="1"/>
            <a:r>
              <a:rPr lang="en-US" sz="3500"/>
              <a:t>Mechanical failure (nested coils in MCBX)</a:t>
            </a:r>
          </a:p>
        </p:txBody>
      </p:sp>
    </p:spTree>
    <p:extLst>
      <p:ext uri="{BB962C8B-B14F-4D97-AF65-F5344CB8AC3E}">
        <p14:creationId xmlns:p14="http://schemas.microsoft.com/office/powerpoint/2010/main" val="2128676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 this a surprise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2"/>
            <a:ext cx="8229600" cy="5337369"/>
          </a:xfrm>
        </p:spPr>
        <p:txBody>
          <a:bodyPr>
            <a:normAutofit lnSpcReduction="10000"/>
          </a:bodyPr>
          <a:lstStyle/>
          <a:p>
            <a:r>
              <a:rPr lang="en-US" sz="2000"/>
              <a:t>J. Kerby, M. Lamm, “INNER TRIPLET QUADRUPOLE MQXB”, </a:t>
            </a:r>
            <a:r>
              <a:rPr lang="da-DK" sz="2000"/>
              <a:t>LHC-LQX-ES-0002 rev 1.1, </a:t>
            </a:r>
            <a:r>
              <a:rPr lang="en-US" sz="2000"/>
              <a:t>EDMS 256806, 2001:</a:t>
            </a:r>
          </a:p>
          <a:p>
            <a:pPr lvl="1"/>
            <a:r>
              <a:rPr lang="en-US" sz="1800"/>
              <a:t>Projected maximum acceptable dose of the triplet magnets of 20 MGy (based on G11 spacers)</a:t>
            </a:r>
          </a:p>
          <a:p>
            <a:pPr lvl="1"/>
            <a:r>
              <a:rPr lang="en-US" sz="1800"/>
              <a:t>Expected lifetime of 7 years at 10</a:t>
            </a:r>
            <a:r>
              <a:rPr lang="en-US" sz="1800" baseline="30000"/>
              <a:t>34</a:t>
            </a:r>
            <a:r>
              <a:rPr lang="en-US" sz="1800"/>
              <a:t> 1/cm</a:t>
            </a:r>
            <a:r>
              <a:rPr lang="en-US" sz="1800" baseline="30000"/>
              <a:t>2</a:t>
            </a:r>
            <a:r>
              <a:rPr lang="en-US" sz="1800"/>
              <a:t> s (200 days operation, 50 % lumi time, dose calculation by N. Mokhov)</a:t>
            </a:r>
          </a:p>
          <a:p>
            <a:pPr lvl="1"/>
            <a:r>
              <a:rPr lang="en-US" sz="1800"/>
              <a:t>Compensatory measures included, as described in N.V. Mokhov, I.L. Rakhno, J.S. Kerby, J.B. Strait, “Protecting LHC IP1/IP5 Components Against Radiation Resulting from Colliding Beam Interactions”, LHC Project Report 633, 2003</a:t>
            </a:r>
          </a:p>
          <a:p>
            <a:pPr lvl="1"/>
            <a:r>
              <a:rPr lang="en-US" sz="1800"/>
              <a:t>Note: additional limits from the functional specification</a:t>
            </a:r>
          </a:p>
          <a:p>
            <a:pPr lvl="1"/>
            <a:endParaRPr lang="en-US" sz="1800"/>
          </a:p>
          <a:p>
            <a:pPr lvl="1"/>
            <a:endParaRPr lang="en-US" sz="1800"/>
          </a:p>
          <a:p>
            <a:pPr lvl="1"/>
            <a:endParaRPr lang="en-US" sz="1800"/>
          </a:p>
          <a:p>
            <a:pPr lvl="1"/>
            <a:endParaRPr lang="en-US" sz="1800"/>
          </a:p>
          <a:p>
            <a:pPr lvl="1"/>
            <a:r>
              <a:rPr lang="en-US" sz="1800"/>
              <a:t>Note: the functional specification proposed magnet swaps among points…</a:t>
            </a:r>
          </a:p>
          <a:p>
            <a:r>
              <a:rPr lang="en-US" sz="2000"/>
              <a:t>R. Ostojic, 2009: […] </a:t>
            </a:r>
            <a:r>
              <a:rPr lang="en-US" sz="2000" i="1"/>
              <a:t>on the lifetime of the LHC triplet </a:t>
            </a:r>
            <a:r>
              <a:rPr lang="en-US" sz="2000"/>
              <a:t>[…] </a:t>
            </a:r>
            <a:r>
              <a:rPr lang="en-US" sz="2000" i="1"/>
              <a:t>That is the reason I quoted the radiation hardness of the present triplet as “about 400 fb</a:t>
            </a:r>
            <a:r>
              <a:rPr lang="en-US" sz="2000" i="1" baseline="30000"/>
              <a:t>-1</a:t>
            </a:r>
            <a:r>
              <a:rPr lang="en-US" sz="2000" i="1"/>
              <a:t>”</a:t>
            </a:r>
            <a:endParaRPr lang="en-US" sz="2000"/>
          </a:p>
        </p:txBody>
      </p:sp>
      <p:pic>
        <p:nvPicPr>
          <p:cNvPr id="6" name="Picture 5" descr="Screen Shot 2013-10-28 at 4.49.28 P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457" y="3666449"/>
            <a:ext cx="5738092" cy="13119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8126" y="5846168"/>
            <a:ext cx="88263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solidFill>
                  <a:srgbClr val="FF0000"/>
                </a:solidFill>
              </a:rPr>
              <a:t>A limit in the range of 300 fb</a:t>
            </a:r>
            <a:r>
              <a:rPr lang="en-US" sz="2800" baseline="30000">
                <a:solidFill>
                  <a:srgbClr val="FF0000"/>
                </a:solidFill>
              </a:rPr>
              <a:t>-1</a:t>
            </a:r>
            <a:r>
              <a:rPr lang="en-US" sz="2800">
                <a:solidFill>
                  <a:srgbClr val="FF0000"/>
                </a:solidFill>
              </a:rPr>
              <a:t> (with the present evaluation) is hence </a:t>
            </a:r>
            <a:r>
              <a:rPr lang="en-US" sz="2800" b="1">
                <a:solidFill>
                  <a:srgbClr val="FF0000"/>
                </a:solidFill>
              </a:rPr>
              <a:t>consistent with previous analyses</a:t>
            </a:r>
          </a:p>
        </p:txBody>
      </p:sp>
    </p:spTree>
    <p:extLst>
      <p:ext uri="{BB962C8B-B14F-4D97-AF65-F5344CB8AC3E}">
        <p14:creationId xmlns:p14="http://schemas.microsoft.com/office/powerpoint/2010/main" val="658423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Magnet failure modes</a:t>
            </a:r>
          </a:p>
          <a:p>
            <a:r>
              <a:rPr lang="en-US">
                <a:solidFill>
                  <a:srgbClr val="FF0000"/>
                </a:solidFill>
              </a:rPr>
              <a:t>Electrical/mechanical failures</a:t>
            </a:r>
          </a:p>
          <a:p>
            <a:r>
              <a:rPr lang="en-US">
                <a:solidFill>
                  <a:srgbClr val="FF0000"/>
                </a:solidFill>
              </a:rPr>
              <a:t>Effect of radiation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Magnets in the triplet region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Magnets in the collimators region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Personal dose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A summary and required actions</a:t>
            </a:r>
          </a:p>
        </p:txBody>
      </p:sp>
    </p:spTree>
    <p:extLst>
      <p:ext uri="{BB962C8B-B14F-4D97-AF65-F5344CB8AC3E}">
        <p14:creationId xmlns:p14="http://schemas.microsoft.com/office/powerpoint/2010/main" val="3340598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Dose in the MBW and MQW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6330806"/>
            <a:ext cx="8784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P. Fessia, MBW-MQW in the LHC, Considerations on expected life and available options</a:t>
            </a:r>
            <a:r>
              <a:rPr lang="en-US" sz="1600" dirty="0"/>
              <a:t>, 2013</a:t>
            </a: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50" y="1017391"/>
            <a:ext cx="3446009" cy="3107823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731" y="980728"/>
            <a:ext cx="3973069" cy="30808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23728" y="4129916"/>
            <a:ext cx="48626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rgbClr val="0000FF"/>
                </a:solidFill>
              </a:rPr>
              <a:t>Dose esimates at 300 fb</a:t>
            </a:r>
            <a:r>
              <a:rPr lang="en-US" sz="2800" baseline="30000">
                <a:solidFill>
                  <a:srgbClr val="0000FF"/>
                </a:solidFill>
              </a:rPr>
              <a:t>-1</a:t>
            </a:r>
            <a:r>
              <a:rPr lang="en-US" sz="2800">
                <a:solidFill>
                  <a:srgbClr val="0000FF"/>
                </a:solidFill>
              </a:rPr>
              <a:t> (MGy)</a:t>
            </a:r>
            <a:endParaRPr lang="en-US" sz="2800" baseline="3000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3688" y="1988840"/>
            <a:ext cx="1429297" cy="461665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487.3 </a:t>
            </a:r>
            <a:r>
              <a:rPr lang="en-US" sz="2400" dirty="0" err="1" smtClean="0">
                <a:solidFill>
                  <a:srgbClr val="FF0000"/>
                </a:solidFill>
              </a:rPr>
              <a:t>kGy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2564904"/>
            <a:ext cx="1429297" cy="461665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469.1 </a:t>
            </a:r>
            <a:r>
              <a:rPr lang="en-US" sz="2400" dirty="0" err="1" smtClean="0">
                <a:solidFill>
                  <a:srgbClr val="FF0000"/>
                </a:solidFill>
              </a:rPr>
              <a:t>kGy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4671" y="2564904"/>
            <a:ext cx="1429297" cy="461665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297.4 </a:t>
            </a:r>
            <a:r>
              <a:rPr lang="en-US" sz="2400" dirty="0" err="1" smtClean="0">
                <a:solidFill>
                  <a:srgbClr val="FF0000"/>
                </a:solidFill>
              </a:rPr>
              <a:t>kGy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46559" y="3178618"/>
            <a:ext cx="1429297" cy="461665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329.4 </a:t>
            </a:r>
            <a:r>
              <a:rPr lang="en-US" sz="2400" dirty="0" err="1" smtClean="0">
                <a:solidFill>
                  <a:srgbClr val="FF0000"/>
                </a:solidFill>
              </a:rPr>
              <a:t>kGy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4008" y="2564904"/>
            <a:ext cx="1418477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&gt; 500 </a:t>
            </a:r>
            <a:r>
              <a:rPr lang="en-US" sz="2400" dirty="0" err="1" smtClean="0">
                <a:solidFill>
                  <a:srgbClr val="FF0000"/>
                </a:solidFill>
              </a:rPr>
              <a:t>kGy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78390" y="1959223"/>
            <a:ext cx="127470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43.7 </a:t>
            </a:r>
            <a:r>
              <a:rPr lang="en-US" sz="2400" dirty="0" err="1" smtClean="0"/>
              <a:t>kGy</a:t>
            </a:r>
            <a:endParaRPr lang="en-GB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6033596" y="2145721"/>
            <a:ext cx="127470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19.1 </a:t>
            </a:r>
            <a:r>
              <a:rPr lang="en-US" sz="2400" dirty="0" err="1" smtClean="0"/>
              <a:t>kGy</a:t>
            </a:r>
            <a:endParaRPr lang="en-GB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6781428" y="836712"/>
            <a:ext cx="2183060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800"/>
              <a:t>RP survey LS1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196126"/>
              </p:ext>
            </p:extLst>
          </p:nvPr>
        </p:nvGraphicFramePr>
        <p:xfrm>
          <a:off x="899592" y="4682833"/>
          <a:ext cx="7162580" cy="15544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32516"/>
                <a:gridCol w="1432516"/>
                <a:gridCol w="1432516"/>
                <a:gridCol w="1432516"/>
                <a:gridCol w="1432516"/>
              </a:tblGrid>
              <a:tr h="37084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/>
                        <a:t>IR7 right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/>
                        <a:t>IR7 left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/>
                        <a:t>IR3</a:t>
                      </a:r>
                      <a:r>
                        <a:rPr lang="en-US" sz="2800" baseline="0"/>
                        <a:t> right</a:t>
                      </a:r>
                      <a:endParaRPr lang="en-US" sz="28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/>
                        <a:t>IR3 left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/>
                        <a:t>MQW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>
                          <a:solidFill>
                            <a:srgbClr val="FF0000"/>
                          </a:solidFill>
                        </a:rPr>
                        <a:t>86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/>
                        <a:t>29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/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/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/>
                        <a:t>MBW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>
                          <a:solidFill>
                            <a:srgbClr val="FF0000"/>
                          </a:solidFill>
                        </a:rPr>
                        <a:t>87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>
                          <a:solidFill>
                            <a:srgbClr val="FF0000"/>
                          </a:solidFill>
                        </a:rPr>
                        <a:t>43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/>
                        <a:t>3.8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/>
                        <a:t>7.6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10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 on warm magnets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37189"/>
          </a:xfrm>
        </p:spPr>
        <p:txBody>
          <a:bodyPr>
            <a:normAutofit/>
          </a:bodyPr>
          <a:lstStyle/>
          <a:p>
            <a:r>
              <a:rPr lang="en-US"/>
              <a:t>Expected dose by LS3 (300 fb</a:t>
            </a:r>
            <a:r>
              <a:rPr lang="en-US" baseline="30000"/>
              <a:t>-1</a:t>
            </a:r>
            <a:r>
              <a:rPr lang="en-US"/>
              <a:t>)</a:t>
            </a:r>
          </a:p>
          <a:p>
            <a:pPr lvl="1"/>
            <a:r>
              <a:rPr lang="en-US"/>
              <a:t>Range of 80….90 MGy in the MBW and MQW</a:t>
            </a:r>
          </a:p>
          <a:p>
            <a:r>
              <a:rPr lang="en-US"/>
              <a:t>Limits for the epoxies used are in the range of 50 MGy for MQW and 70 MGy for MBW</a:t>
            </a:r>
          </a:p>
          <a:p>
            <a:r>
              <a:rPr lang="en-US">
                <a:solidFill>
                  <a:srgbClr val="FF0000"/>
                </a:solidFill>
              </a:rPr>
              <a:t>Actions have been proposed and approved </a:t>
            </a:r>
            <a:r>
              <a:rPr lang="en-US" sz="2000">
                <a:solidFill>
                  <a:srgbClr val="FF0000"/>
                </a:solidFill>
              </a:rPr>
              <a:t>(TETM67 8/10/2013, LSC24 11/10/2013)</a:t>
            </a:r>
            <a:r>
              <a:rPr lang="en-US">
                <a:solidFill>
                  <a:srgbClr val="FF0000"/>
                </a:solidFill>
              </a:rPr>
              <a:t> to avoid insulation failure in the period LS2 to LS3</a:t>
            </a:r>
          </a:p>
          <a:p>
            <a:r>
              <a:rPr lang="en-US"/>
              <a:t>Mitigation and preparation work is planned (and </a:t>
            </a:r>
            <a:r>
              <a:rPr lang="en-US" i="1"/>
              <a:t>mandatory</a:t>
            </a:r>
            <a:r>
              <a:rPr lang="en-US"/>
              <a:t>) during LS1</a:t>
            </a:r>
          </a:p>
        </p:txBody>
      </p:sp>
    </p:spTree>
    <p:extLst>
      <p:ext uri="{BB962C8B-B14F-4D97-AF65-F5344CB8AC3E}">
        <p14:creationId xmlns:p14="http://schemas.microsoft.com/office/powerpoint/2010/main" val="2675258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Compensatory measures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Shield (W inserts and masks)</a:t>
            </a:r>
          </a:p>
          <a:p>
            <a:r>
              <a:rPr lang="en-US"/>
              <a:t>Remove magnets (change optics, insert absorber, simplify powering, </a:t>
            </a:r>
            <a:r>
              <a:rPr lang="en-US" i="1"/>
              <a:t>add redundancy</a:t>
            </a:r>
            <a:r>
              <a:rPr lang="en-US"/>
              <a:t>)</a:t>
            </a:r>
          </a:p>
          <a:p>
            <a:r>
              <a:rPr lang="en-US"/>
              <a:t>Build rad-hard replacements for the longer term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9018" y="6407727"/>
            <a:ext cx="5693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Shield inserts and masks for MQW, by courtesy of P. Fessia</a:t>
            </a:r>
          </a:p>
        </p:txBody>
      </p:sp>
      <p:pic>
        <p:nvPicPr>
          <p:cNvPr id="4" name="Picture 3" descr="Screen Shot 2013-10-18 at 10.56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606" y="4293096"/>
            <a:ext cx="2635179" cy="2293779"/>
          </a:xfrm>
          <a:prstGeom prst="rect">
            <a:avLst/>
          </a:prstGeom>
        </p:spPr>
      </p:pic>
      <p:pic>
        <p:nvPicPr>
          <p:cNvPr id="6" name="Picture 5" descr="Screen Shot 2013-10-18 at 10.57.1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278" y="4005064"/>
            <a:ext cx="2928569" cy="2480482"/>
          </a:xfrm>
          <a:prstGeom prst="rect">
            <a:avLst/>
          </a:prstGeom>
        </p:spPr>
      </p:pic>
      <p:pic>
        <p:nvPicPr>
          <p:cNvPr id="7" name="Picture 6" descr="Screen Shot 2013-10-18 at 10.57.2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73016"/>
            <a:ext cx="2757870" cy="2395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599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Magnet failure modes</a:t>
            </a:r>
          </a:p>
          <a:p>
            <a:r>
              <a:rPr lang="en-US">
                <a:solidFill>
                  <a:srgbClr val="FF0000"/>
                </a:solidFill>
              </a:rPr>
              <a:t>Electrical/mechanical failures</a:t>
            </a:r>
          </a:p>
          <a:p>
            <a:r>
              <a:rPr lang="en-US">
                <a:solidFill>
                  <a:srgbClr val="FF0000"/>
                </a:solidFill>
              </a:rPr>
              <a:t>Effect of radiation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Magnets in the triplet region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Magnets in the collimators region</a:t>
            </a:r>
          </a:p>
          <a:p>
            <a:r>
              <a:rPr lang="en-US">
                <a:solidFill>
                  <a:srgbClr val="FF0000"/>
                </a:solidFill>
              </a:rPr>
              <a:t>Personal dose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A summary and required actions</a:t>
            </a:r>
          </a:p>
        </p:txBody>
      </p:sp>
    </p:spTree>
    <p:extLst>
      <p:ext uri="{BB962C8B-B14F-4D97-AF65-F5344CB8AC3E}">
        <p14:creationId xmlns:p14="http://schemas.microsoft.com/office/powerpoint/2010/main" val="3131936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Radiation map – LS1 after 1 week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Point 1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Point 5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992" y="4168724"/>
            <a:ext cx="3900488" cy="196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4149080"/>
            <a:ext cx="457041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7" descr="\\pcscrpq3\home\forStefan\HiLumi\Atlas_TAS_Q1\fullResGeo\PlotsLS1\ATLASpp_2013_1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84"/>
          <a:stretch>
            <a:fillRect/>
          </a:stretch>
        </p:blipFill>
        <p:spPr bwMode="auto">
          <a:xfrm>
            <a:off x="185738" y="1628800"/>
            <a:ext cx="4081462" cy="231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9" descr="\\pcscrpq3\home\forStefan\HiLumi\CMS_TAS_Q1\PlotsLS1\CMSpp_noGeoNew_2013_1w_4TeV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3"/>
          <a:stretch>
            <a:fillRect/>
          </a:stretch>
        </p:blipFill>
        <p:spPr bwMode="auto">
          <a:xfrm>
            <a:off x="4726185" y="1628800"/>
            <a:ext cx="3878263" cy="222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653692" y="3797772"/>
            <a:ext cx="77347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400">
                <a:solidFill>
                  <a:srgbClr val="0000FF"/>
                </a:solidFill>
              </a:rPr>
              <a:t>Ambient dose equivalent rates in </a:t>
            </a:r>
            <a:r>
              <a:rPr lang="en-US" sz="1400">
                <a:solidFill>
                  <a:srgbClr val="0000FF"/>
                </a:solidFill>
                <a:cs typeface="Arial" charset="0"/>
              </a:rPr>
              <a:t>µSv/h </a:t>
            </a:r>
            <a:r>
              <a:rPr lang="en-US" sz="1400">
                <a:solidFill>
                  <a:srgbClr val="000000"/>
                </a:solidFill>
                <a:cs typeface="Arial" charset="0"/>
              </a:rPr>
              <a:t>at 40cm measured on Dec 17, 2012</a:t>
            </a:r>
            <a:r>
              <a:rPr lang="en-US" sz="1400">
                <a:solidFill>
                  <a:srgbClr val="000000"/>
                </a:solidFill>
              </a:rPr>
              <a:t>  (last </a:t>
            </a:r>
            <a:r>
              <a:rPr lang="ja-JP" altLang="en-US" sz="1400">
                <a:solidFill>
                  <a:srgbClr val="000000"/>
                </a:solidFill>
              </a:rPr>
              <a:t>“</a:t>
            </a:r>
            <a:r>
              <a:rPr lang="en-US" sz="1400">
                <a:solidFill>
                  <a:srgbClr val="000000"/>
                </a:solidFill>
              </a:rPr>
              <a:t>good</a:t>
            </a:r>
            <a:r>
              <a:rPr lang="ja-JP" altLang="en-US" sz="1400">
                <a:solidFill>
                  <a:srgbClr val="000000"/>
                </a:solidFill>
              </a:rPr>
              <a:t>”</a:t>
            </a:r>
            <a:r>
              <a:rPr lang="en-US" sz="1400">
                <a:solidFill>
                  <a:srgbClr val="000000"/>
                </a:solidFill>
              </a:rPr>
              <a:t> fill on Dec 5)</a:t>
            </a:r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148334" y="6309320"/>
            <a:ext cx="8888161" cy="538609"/>
          </a:xfrm>
        </p:spPr>
        <p:txBody>
          <a:bodyPr>
            <a:spAutoFit/>
          </a:bodyPr>
          <a:lstStyle>
            <a:lvl1pPr>
              <a:defRPr sz="105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800" b="0" dirty="0" smtClean="0">
                <a:latin typeface="+mn-lt"/>
              </a:rPr>
              <a:t>S. </a:t>
            </a:r>
            <a:r>
              <a:rPr lang="en-US" sz="1800" b="0" dirty="0" err="1" smtClean="0">
                <a:latin typeface="+mn-lt"/>
              </a:rPr>
              <a:t>Roesler, </a:t>
            </a:r>
            <a:r>
              <a:rPr lang="en-US" sz="1800" b="0">
                <a:latin typeface="+mn-lt"/>
              </a:rPr>
              <a:t>The Panorama of the Future Radioactive Zones from Now to 2020, May 2013</a:t>
            </a:r>
          </a:p>
          <a:p>
            <a:pPr>
              <a:defRPr/>
            </a:pPr>
            <a:r>
              <a:rPr lang="en-US" sz="1100" b="0">
                <a:latin typeface="+mn-lt"/>
              </a:rPr>
              <a:t>https://indico.cern.ch/conferenceDisplay.py?confId=233480</a:t>
            </a:r>
            <a:endParaRPr lang="en-US" sz="1100" b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7349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Magnet failure modes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Electrical/mechanical failures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Effect of radiation</a:t>
            </a:r>
          </a:p>
          <a:p>
            <a:pPr lvl="1"/>
            <a:r>
              <a:rPr lang="en-US">
                <a:solidFill>
                  <a:schemeClr val="bg1">
                    <a:lumMod val="65000"/>
                  </a:schemeClr>
                </a:solidFill>
              </a:rPr>
              <a:t>Magnets in the triplet region</a:t>
            </a:r>
          </a:p>
          <a:p>
            <a:pPr lvl="1"/>
            <a:r>
              <a:rPr lang="en-US">
                <a:solidFill>
                  <a:schemeClr val="bg1">
                    <a:lumMod val="65000"/>
                  </a:schemeClr>
                </a:solidFill>
              </a:rPr>
              <a:t>Magnets in the collimators region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Personal dose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A summary and required actions</a:t>
            </a:r>
          </a:p>
        </p:txBody>
      </p:sp>
    </p:spTree>
    <p:extLst>
      <p:ext uri="{BB962C8B-B14F-4D97-AF65-F5344CB8AC3E}">
        <p14:creationId xmlns:p14="http://schemas.microsoft.com/office/powerpoint/2010/main" val="2190266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435280" cy="792088"/>
          </a:xfrm>
        </p:spPr>
        <p:txBody>
          <a:bodyPr>
            <a:normAutofit/>
          </a:bodyPr>
          <a:lstStyle/>
          <a:p>
            <a:r>
              <a:rPr lang="en-US"/>
              <a:t>Radiation map – LS3 after 4 months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Point 1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Point 5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653692" y="3861048"/>
            <a:ext cx="77347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400">
                <a:solidFill>
                  <a:srgbClr val="0000FF"/>
                </a:solidFill>
              </a:rPr>
              <a:t>Ambient dose equivalent rates in </a:t>
            </a:r>
            <a:r>
              <a:rPr lang="en-US" sz="1400">
                <a:solidFill>
                  <a:srgbClr val="0000FF"/>
                </a:solidFill>
                <a:cs typeface="Arial" charset="0"/>
              </a:rPr>
              <a:t>µSv/h </a:t>
            </a:r>
            <a:r>
              <a:rPr lang="en-US" sz="1400">
                <a:solidFill>
                  <a:srgbClr val="000000"/>
                </a:solidFill>
                <a:cs typeface="Arial" charset="0"/>
              </a:rPr>
              <a:t>at 40cm extrpolated from measurements after LS1</a:t>
            </a:r>
            <a:endParaRPr lang="en-US" sz="1400">
              <a:solidFill>
                <a:srgbClr val="000000"/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6"/>
          <a:stretch>
            <a:fillRect/>
          </a:stretch>
        </p:blipFill>
        <p:spPr bwMode="auto">
          <a:xfrm>
            <a:off x="4751149" y="1403075"/>
            <a:ext cx="4271963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3"/>
          <a:stretch>
            <a:fillRect/>
          </a:stretch>
        </p:blipFill>
        <p:spPr bwMode="auto">
          <a:xfrm>
            <a:off x="180951" y="1403075"/>
            <a:ext cx="4281487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716" y="4332485"/>
            <a:ext cx="3900488" cy="196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12841"/>
            <a:ext cx="4570412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09228" y="5680993"/>
            <a:ext cx="457652" cy="30777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/>
              <a:t>346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9688" y="5680993"/>
            <a:ext cx="457652" cy="30777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/>
              <a:t>250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77520" y="5680993"/>
            <a:ext cx="500604" cy="492443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FF0000"/>
                </a:solidFill>
              </a:rPr>
              <a:t>96</a:t>
            </a:r>
            <a:endParaRPr lang="en-US" sz="1400">
              <a:solidFill>
                <a:srgbClr val="FF0000"/>
              </a:solidFill>
            </a:endParaRPr>
          </a:p>
          <a:p>
            <a:pPr algn="ctr"/>
            <a:r>
              <a:rPr lang="en-US" sz="1000">
                <a:solidFill>
                  <a:srgbClr val="FF0000"/>
                </a:solidFill>
              </a:rPr>
              <a:t>(max)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43224" y="5680993"/>
            <a:ext cx="495300" cy="492443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FF0000"/>
                </a:solidFill>
              </a:rPr>
              <a:t>158</a:t>
            </a:r>
            <a:endParaRPr lang="en-US" sz="1400">
              <a:solidFill>
                <a:srgbClr val="FF0000"/>
              </a:solidFill>
            </a:endParaRPr>
          </a:p>
          <a:p>
            <a:pPr algn="ctr"/>
            <a:r>
              <a:rPr lang="en-US" sz="1000">
                <a:solidFill>
                  <a:srgbClr val="FF0000"/>
                </a:solidFill>
              </a:rPr>
              <a:t>(max)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78717" y="5680993"/>
            <a:ext cx="366657" cy="30777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/>
              <a:t>50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77574" y="5679504"/>
            <a:ext cx="366657" cy="30777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/>
              <a:t>31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21048" y="5682109"/>
            <a:ext cx="457652" cy="30777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/>
              <a:t>432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181498" y="5877272"/>
            <a:ext cx="457652" cy="30777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/>
              <a:t>408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92786" y="5877272"/>
            <a:ext cx="392656" cy="338554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rgbClr val="FF0000"/>
                </a:solidFill>
              </a:rPr>
              <a:t>96</a:t>
            </a:r>
            <a:endParaRPr lang="en-US" sz="140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16825" y="5877272"/>
            <a:ext cx="496707" cy="500137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rgbClr val="FF0000"/>
                </a:solidFill>
              </a:rPr>
              <a:t>96</a:t>
            </a:r>
            <a:endParaRPr lang="en-US" sz="1400">
              <a:solidFill>
                <a:srgbClr val="FF0000"/>
              </a:solidFill>
            </a:endParaRPr>
          </a:p>
          <a:p>
            <a:pPr algn="ctr"/>
            <a:r>
              <a:rPr lang="en-US" sz="1050">
                <a:solidFill>
                  <a:srgbClr val="FF0000"/>
                </a:solidFill>
              </a:rPr>
              <a:t>(max)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285905" y="5877272"/>
            <a:ext cx="366657" cy="30777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/>
              <a:t>48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672456" y="5877272"/>
            <a:ext cx="457652" cy="30777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/>
              <a:t>173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123491" y="5877272"/>
            <a:ext cx="366657" cy="30777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/>
              <a:t>53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490148" y="5877272"/>
            <a:ext cx="366657" cy="30777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/>
              <a:t>24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0071" y="1700808"/>
            <a:ext cx="6990321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rgbClr val="FF0000"/>
                </a:solidFill>
              </a:rPr>
              <a:t>The triplet will be a limited stay area</a:t>
            </a:r>
          </a:p>
        </p:txBody>
      </p:sp>
      <p:sp>
        <p:nvSpPr>
          <p:cNvPr id="31" name="Date Placeholder 2"/>
          <p:cNvSpPr>
            <a:spLocks noGrp="1"/>
          </p:cNvSpPr>
          <p:nvPr>
            <p:ph type="dt" sz="half" idx="10"/>
          </p:nvPr>
        </p:nvSpPr>
        <p:spPr>
          <a:xfrm>
            <a:off x="148334" y="6309320"/>
            <a:ext cx="8888161" cy="538609"/>
          </a:xfrm>
        </p:spPr>
        <p:txBody>
          <a:bodyPr>
            <a:spAutoFit/>
          </a:bodyPr>
          <a:lstStyle>
            <a:lvl1pPr>
              <a:defRPr sz="105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800" b="0" dirty="0" smtClean="0">
                <a:latin typeface="+mn-lt"/>
              </a:rPr>
              <a:t>S. </a:t>
            </a:r>
            <a:r>
              <a:rPr lang="en-US" sz="1800" b="0" dirty="0" err="1" smtClean="0">
                <a:latin typeface="+mn-lt"/>
              </a:rPr>
              <a:t>Roesler, </a:t>
            </a:r>
            <a:r>
              <a:rPr lang="en-US" sz="1800" b="0">
                <a:latin typeface="+mn-lt"/>
              </a:rPr>
              <a:t>The Panorama of the Future Radioactive Zones from Now to 2020, May 2013</a:t>
            </a:r>
          </a:p>
          <a:p>
            <a:pPr>
              <a:defRPr/>
            </a:pPr>
            <a:r>
              <a:rPr lang="en-US" sz="1100" b="0">
                <a:latin typeface="+mn-lt"/>
              </a:rPr>
              <a:t>https://indico.cern.ch/conferenceDisplay.py?confId=233480</a:t>
            </a:r>
            <a:endParaRPr lang="en-US" sz="1100" b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8911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9378864"/>
              </p:ext>
            </p:extLst>
          </p:nvPr>
        </p:nvGraphicFramePr>
        <p:xfrm>
          <a:off x="0" y="608093"/>
          <a:ext cx="9306182" cy="60882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15397"/>
            <a:ext cx="9144000" cy="70809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7L extrapolation of dose to LS2 and LS3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2267744" y="2331266"/>
            <a:ext cx="6696744" cy="3888432"/>
            <a:chOff x="2267744" y="2492896"/>
            <a:chExt cx="6696744" cy="3888432"/>
          </a:xfrm>
        </p:grpSpPr>
        <p:pic>
          <p:nvPicPr>
            <p:cNvPr id="4" name="Picture 3" descr="ALARA1.tif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67744" y="4221088"/>
              <a:ext cx="4176464" cy="642024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411760" y="5301208"/>
              <a:ext cx="4320480" cy="1080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US" b="1" dirty="0">
                  <a:solidFill>
                    <a:schemeClr val="bg1"/>
                  </a:solidFill>
                </a:rPr>
                <a:t> Personal dose &lt; 2mSv for Winter Shutdowns and operational period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US" b="1" dirty="0">
                  <a:solidFill>
                    <a:schemeClr val="bg1"/>
                  </a:solidFill>
                </a:rPr>
                <a:t> Personal dose &lt; 3mSv for Long shutdowns</a:t>
              </a:r>
            </a:p>
          </p:txBody>
        </p:sp>
        <p:sp>
          <p:nvSpPr>
            <p:cNvPr id="6" name="Up Arrow Callout 5"/>
            <p:cNvSpPr/>
            <p:nvPr/>
          </p:nvSpPr>
          <p:spPr>
            <a:xfrm>
              <a:off x="7452320" y="2492896"/>
              <a:ext cx="1512168" cy="792088"/>
            </a:xfrm>
            <a:prstGeom prst="upArrowCallo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/>
                <a:t>Between 3 and 30 hours of work</a:t>
              </a:r>
              <a:endParaRPr lang="en-GB" sz="14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51520" y="6492436"/>
            <a:ext cx="8784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P. Fessia, MBW-MQW in the LHC, Considerations on expected life and available options</a:t>
            </a:r>
            <a:r>
              <a:rPr lang="en-US" sz="1600" dirty="0"/>
              <a:t>, 2013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773119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Issues of personal dose – 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182" y="908720"/>
            <a:ext cx="8763000" cy="5706825"/>
          </a:xfrm>
        </p:spPr>
        <p:txBody>
          <a:bodyPr>
            <a:normAutofit fontScale="92500" lnSpcReduction="20000"/>
          </a:bodyPr>
          <a:lstStyle/>
          <a:p>
            <a:r>
              <a:rPr lang="en-US"/>
              <a:t>Access and work in the triplet and collimator area will be subject to ALARA-level III rules</a:t>
            </a:r>
          </a:p>
          <a:p>
            <a:r>
              <a:rPr lang="en-US"/>
              <a:t>Measures must be taken to reduce intervention time by:</a:t>
            </a:r>
          </a:p>
          <a:p>
            <a:pPr lvl="1"/>
            <a:r>
              <a:rPr lang="en-US"/>
              <a:t>Adopting rad-hard designs for magnet replacements, with </a:t>
            </a:r>
            <a:r>
              <a:rPr lang="en-US" i="1"/>
              <a:t>robustness</a:t>
            </a:r>
            <a:r>
              <a:rPr lang="en-US"/>
              <a:t> improved by factors (3…5)</a:t>
            </a:r>
          </a:p>
          <a:p>
            <a:pPr lvl="1"/>
            <a:r>
              <a:rPr lang="en-US"/>
              <a:t>Adding redundancy when and where possible (tolerate failures of single elements)</a:t>
            </a:r>
          </a:p>
          <a:p>
            <a:pPr lvl="1"/>
            <a:r>
              <a:rPr lang="en-US"/>
              <a:t>Reducing/facilitating/accelerating manual operations for disconnection, removal, installation, reconnection, and introducing “remote handling” concepts</a:t>
            </a:r>
          </a:p>
          <a:p>
            <a:r>
              <a:rPr lang="en-US"/>
              <a:t>This work needs to be prepared in LS2, and executed in LS3 (at the latest) to make further exploitation of the LHC a success</a:t>
            </a:r>
          </a:p>
        </p:txBody>
      </p:sp>
    </p:spTree>
    <p:extLst>
      <p:ext uri="{BB962C8B-B14F-4D97-AF65-F5344CB8AC3E}">
        <p14:creationId xmlns:p14="http://schemas.microsoft.com/office/powerpoint/2010/main" val="1438235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Magnet failure modes</a:t>
            </a:r>
          </a:p>
          <a:p>
            <a:r>
              <a:rPr lang="en-US">
                <a:solidFill>
                  <a:srgbClr val="FF0000"/>
                </a:solidFill>
              </a:rPr>
              <a:t>Electrical/mechanical failures</a:t>
            </a:r>
          </a:p>
          <a:p>
            <a:r>
              <a:rPr lang="en-US">
                <a:solidFill>
                  <a:srgbClr val="FF0000"/>
                </a:solidFill>
              </a:rPr>
              <a:t>Effect of radiation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Magnets in the triplet region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Magnets in the collimators region</a:t>
            </a:r>
          </a:p>
          <a:p>
            <a:r>
              <a:rPr lang="en-US">
                <a:solidFill>
                  <a:srgbClr val="FF0000"/>
                </a:solidFill>
              </a:rPr>
              <a:t>Personal dose</a:t>
            </a:r>
          </a:p>
          <a:p>
            <a:r>
              <a:rPr lang="en-US">
                <a:solidFill>
                  <a:srgbClr val="FF0000"/>
                </a:solidFill>
              </a:rPr>
              <a:t>A summary and required actions</a:t>
            </a:r>
          </a:p>
        </p:txBody>
      </p:sp>
    </p:spTree>
    <p:extLst>
      <p:ext uri="{BB962C8B-B14F-4D97-AF65-F5344CB8AC3E}">
        <p14:creationId xmlns:p14="http://schemas.microsoft.com/office/powerpoint/2010/main" val="1622174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/>
              <a:t>On the time scale of LS3, and provided the present operation scenario scales as discussed, we should expect aging-related and/or radiation induced failures in</a:t>
            </a:r>
          </a:p>
          <a:p>
            <a:pPr lvl="1"/>
            <a:r>
              <a:rPr lang="en-US"/>
              <a:t>The triplet magnets (Q2, MCBX) at Points 1 and 5</a:t>
            </a:r>
          </a:p>
          <a:p>
            <a:pPr lvl="1"/>
            <a:r>
              <a:rPr lang="en-US"/>
              <a:t>Warm magnets in the collimation region of Point 7</a:t>
            </a:r>
          </a:p>
          <a:p>
            <a:r>
              <a:rPr lang="en-US"/>
              <a:t>By that time, a magnet exchange in the triplet may require ≈1 year (4…6 months cooling time, 6…8 months of work, scenario TBD)</a:t>
            </a:r>
          </a:p>
          <a:p>
            <a:r>
              <a:rPr lang="en-US"/>
              <a:t>The situation for the warm magnets is less dramatic (few units concerned), provided the area is prepared</a:t>
            </a:r>
          </a:p>
        </p:txBody>
      </p:sp>
    </p:spTree>
    <p:extLst>
      <p:ext uri="{BB962C8B-B14F-4D97-AF65-F5344CB8AC3E}">
        <p14:creationId xmlns:p14="http://schemas.microsoft.com/office/powerpoint/2010/main" val="3529702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i="1"/>
              <a:t>must-do </a:t>
            </a:r>
            <a:r>
              <a:rPr lang="en-US"/>
              <a:t>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856984" cy="5616624"/>
          </a:xfrm>
        </p:spPr>
        <p:txBody>
          <a:bodyPr>
            <a:normAutofit fontScale="77500" lnSpcReduction="20000"/>
          </a:bodyPr>
          <a:lstStyle/>
          <a:p>
            <a:r>
              <a:rPr lang="en-US"/>
              <a:t>During LS1</a:t>
            </a:r>
          </a:p>
          <a:p>
            <a:pPr lvl="1"/>
            <a:r>
              <a:rPr lang="en-US"/>
              <a:t>Protect most exposed warm magnets in the collimator area (4 MBW + 4 MQW)</a:t>
            </a:r>
          </a:p>
          <a:p>
            <a:pPr lvl="1"/>
            <a:r>
              <a:rPr lang="en-US"/>
              <a:t>Survey the triplet to prepare for repair in the following period (LS1-LS2)</a:t>
            </a:r>
          </a:p>
          <a:p>
            <a:r>
              <a:rPr lang="en-US"/>
              <a:t>Between LS1 and LS2</a:t>
            </a:r>
          </a:p>
          <a:p>
            <a:pPr lvl="1"/>
            <a:r>
              <a:rPr lang="en-US"/>
              <a:t>Design modifications to collimator area for long term operation after LS3</a:t>
            </a:r>
          </a:p>
          <a:p>
            <a:pPr lvl="1"/>
            <a:r>
              <a:rPr lang="en-US"/>
              <a:t>Work out a baseline for triplet replacement after LS2, and design triplet modification for long term operation after LS3 </a:t>
            </a:r>
          </a:p>
          <a:p>
            <a:r>
              <a:rPr lang="en-US"/>
              <a:t>During LS2</a:t>
            </a:r>
          </a:p>
          <a:p>
            <a:pPr lvl="1"/>
            <a:r>
              <a:rPr lang="en-US"/>
              <a:t>Shield warm magnets in the collimator area (6 MBW + 29 MQW)</a:t>
            </a:r>
          </a:p>
          <a:p>
            <a:pPr lvl="1"/>
            <a:r>
              <a:rPr lang="en-US"/>
              <a:t>Prepare triplet area and tools for works in LS3</a:t>
            </a:r>
          </a:p>
          <a:p>
            <a:r>
              <a:rPr lang="en-US"/>
              <a:t>During LS3</a:t>
            </a:r>
          </a:p>
          <a:p>
            <a:pPr lvl="1"/>
            <a:r>
              <a:rPr lang="en-US"/>
              <a:t>Preventive triplet exchange (?)</a:t>
            </a:r>
          </a:p>
          <a:p>
            <a:pPr lvl="1"/>
            <a:r>
              <a:rPr lang="en-US"/>
              <a:t>Modify hardware layout and (possibly) machine operation parameter of critical radiation exposed areas</a:t>
            </a:r>
          </a:p>
        </p:txBody>
      </p:sp>
    </p:spTree>
    <p:extLst>
      <p:ext uri="{BB962C8B-B14F-4D97-AF65-F5344CB8AC3E}">
        <p14:creationId xmlns:p14="http://schemas.microsoft.com/office/powerpoint/2010/main" val="1703877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796347" y="759916"/>
            <a:ext cx="4627341" cy="5155627"/>
            <a:chOff x="2796347" y="759916"/>
            <a:chExt cx="4627341" cy="5155627"/>
          </a:xfrm>
        </p:grpSpPr>
        <p:pic>
          <p:nvPicPr>
            <p:cNvPr id="3" name="Picture 2" descr="escher-crystal-ball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347" y="759916"/>
              <a:ext cx="3647850" cy="5155627"/>
            </a:xfrm>
            <a:prstGeom prst="rect">
              <a:avLst/>
            </a:prstGeom>
          </p:spPr>
        </p:pic>
        <p:pic>
          <p:nvPicPr>
            <p:cNvPr id="2" name="Picture 1" descr="cern_logo_white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11964" y="886910"/>
              <a:ext cx="4411724" cy="4094413"/>
            </a:xfrm>
            <a:prstGeom prst="rect">
              <a:avLst/>
            </a:prstGeom>
          </p:spPr>
        </p:pic>
        <p:pic>
          <p:nvPicPr>
            <p:cNvPr id="7" name="Picture 6" descr="Screen Shot 2013-10-29 at 3.18.53 PM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948"/>
            <a:stretch/>
          </p:blipFill>
          <p:spPr>
            <a:xfrm rot="19954521">
              <a:off x="3347463" y="3421067"/>
              <a:ext cx="419129" cy="1189486"/>
            </a:xfrm>
            <a:prstGeom prst="rect">
              <a:avLst/>
            </a:prstGeom>
          </p:spPr>
        </p:pic>
        <p:pic>
          <p:nvPicPr>
            <p:cNvPr id="8" name="Picture 7" descr="Screen Shot 2013-10-29 at 3.20.10 P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833772">
              <a:off x="5197445" y="3570677"/>
              <a:ext cx="228577" cy="472393"/>
            </a:xfrm>
            <a:prstGeom prst="rect">
              <a:avLst/>
            </a:prstGeom>
          </p:spPr>
        </p:pic>
        <p:pic>
          <p:nvPicPr>
            <p:cNvPr id="9" name="Picture 8" descr="Screen Shot 2013-10-29 at 3.21.49 PM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23540" r="1763" b="30702"/>
            <a:stretch/>
          </p:blipFill>
          <p:spPr>
            <a:xfrm rot="15420000">
              <a:off x="3176851" y="4186513"/>
              <a:ext cx="813404" cy="933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68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Notes and </a:t>
            </a:r>
            <a:r>
              <a:rPr lang="en-US" i="1"/>
              <a:t>caveats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/>
              <a:t>The estimation is based on the infancy of hardware and operation, and before reaching full electro-mechanical stress conditions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/>
              <a:t>This is obviously consistent with the present work (LS1, 18 cryo-magnets) and plans (LS2, in excess of 10 cryo-magnets)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/>
              <a:t>According to benchmarking and expectations by F. Cerutti, (CERN EN-STI)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/>
              <a:t>I strongly advocate for the development of hardware and procedures for the on-line monitoring of the dielectric strength of the LHC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/>
              <a:t>A number of effects, such as ion irradiation (see next slides) may cause localised degradation, which is difficult to quantify today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131620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ion case</a:t>
            </a:r>
            <a:endParaRPr lang="en-GB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29813"/>
            <a:ext cx="8363271" cy="5467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45936" y="6444044"/>
            <a:ext cx="3762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By courtesy of P. Fessia, CERN TE-MSC</a:t>
            </a:r>
          </a:p>
        </p:txBody>
      </p:sp>
    </p:spTree>
    <p:extLst>
      <p:ext uri="{BB962C8B-B14F-4D97-AF65-F5344CB8AC3E}">
        <p14:creationId xmlns:p14="http://schemas.microsoft.com/office/powerpoint/2010/main" val="535548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"/>
            <a:ext cx="7698110" cy="157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8078291" cy="5140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45936" y="6444044"/>
            <a:ext cx="3762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By courtesy of P. Fessia, CERN TE-MSC</a:t>
            </a:r>
          </a:p>
        </p:txBody>
      </p:sp>
    </p:spTree>
    <p:extLst>
      <p:ext uri="{BB962C8B-B14F-4D97-AF65-F5344CB8AC3E}">
        <p14:creationId xmlns:p14="http://schemas.microsoft.com/office/powerpoint/2010/main" val="2904250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5266928" cy="792088"/>
          </a:xfrm>
        </p:spPr>
        <p:txBody>
          <a:bodyPr>
            <a:normAutofit/>
          </a:bodyPr>
          <a:lstStyle/>
          <a:p>
            <a:pPr algn="l"/>
            <a:r>
              <a:rPr lang="en-US" sz="3600"/>
              <a:t>Sc magnets failure modes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115616" y="44624"/>
            <a:ext cx="7992888" cy="6768752"/>
            <a:chOff x="1115616" y="44624"/>
            <a:chExt cx="7992888" cy="6768752"/>
          </a:xfrm>
        </p:grpSpPr>
        <p:pic>
          <p:nvPicPr>
            <p:cNvPr id="5" name="Picture 4" descr="Screen Shot 2013-10-16 at 12.16.09 P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9096" y="44624"/>
              <a:ext cx="3629408" cy="652534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115616" y="6505599"/>
              <a:ext cx="79928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/>
                <a:t>D.B. Montgomery, Review of Fusion Magnets System Problems, Proc. 13</a:t>
              </a:r>
              <a:r>
                <a:rPr lang="en-US" sz="1400" baseline="30000"/>
                <a:t>th</a:t>
              </a:r>
              <a:r>
                <a:rPr lang="en-US" sz="1400"/>
                <a:t> IEEE Symp. Fus. Eng., 27, 1989 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14093" y="772249"/>
            <a:ext cx="5122003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Operational</a:t>
            </a:r>
          </a:p>
          <a:p>
            <a:r>
              <a:rPr lang="en-US"/>
              <a:t>	Ice blocks causing overpressure</a:t>
            </a:r>
          </a:p>
          <a:p>
            <a:r>
              <a:rPr lang="en-US"/>
              <a:t>Manufacturing QA</a:t>
            </a:r>
          </a:p>
          <a:p>
            <a:r>
              <a:rPr lang="en-US"/>
              <a:t>	Joint installation without solder</a:t>
            </a:r>
          </a:p>
          <a:p>
            <a:r>
              <a:rPr lang="en-US"/>
              <a:t>	Shorts (chips, slivers, debris)</a:t>
            </a:r>
          </a:p>
          <a:p>
            <a:r>
              <a:rPr lang="en-US"/>
              <a:t>	Mechanical abrasion of insulation</a:t>
            </a:r>
          </a:p>
          <a:p>
            <a:r>
              <a:rPr lang="en-US"/>
              <a:t>Reliability</a:t>
            </a:r>
          </a:p>
          <a:p>
            <a:r>
              <a:rPr lang="en-US"/>
              <a:t>	Power supplies/switch control failure</a:t>
            </a:r>
          </a:p>
          <a:p>
            <a:r>
              <a:rPr lang="en-US"/>
              <a:t>Structural</a:t>
            </a:r>
          </a:p>
          <a:p>
            <a:r>
              <a:rPr lang="en-US" sz="1400"/>
              <a:t>J.H. Schultz, in Engineering Superconductivity, J. Wiley &amp; Sons, 2001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38350" y="3693617"/>
            <a:ext cx="5557786" cy="2759719"/>
            <a:chOff x="238350" y="3693617"/>
            <a:chExt cx="5557786" cy="2759719"/>
          </a:xfrm>
        </p:grpSpPr>
        <p:grpSp>
          <p:nvGrpSpPr>
            <p:cNvPr id="3" name="Group 2"/>
            <p:cNvGrpSpPr/>
            <p:nvPr/>
          </p:nvGrpSpPr>
          <p:grpSpPr>
            <a:xfrm>
              <a:off x="238350" y="3693617"/>
              <a:ext cx="5557786" cy="2759719"/>
              <a:chOff x="238350" y="3693617"/>
              <a:chExt cx="5557786" cy="2759719"/>
            </a:xfrm>
          </p:grpSpPr>
          <p:pic>
            <p:nvPicPr>
              <p:cNvPr id="7" name="Picture 6" descr="Screen Shot 2013-10-16 at 1.57.29 PM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5085" y="3693617"/>
                <a:ext cx="5511051" cy="2759719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238350" y="6122144"/>
                <a:ext cx="54857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/>
                  <a:t>Y. Iwasa, Case Studies in Superconducting Magnets, Plenum Press, 1994.</a:t>
                </a:r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3491880" y="4077072"/>
                <a:ext cx="2232248" cy="648072"/>
              </a:xfrm>
              <a:prstGeom prst="roundRect">
                <a:avLst>
                  <a:gd name="adj" fmla="val 23793"/>
                </a:avLst>
              </a:prstGeom>
              <a:noFill/>
              <a:ln w="28575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4716016" y="4170276"/>
              <a:ext cx="10091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>
                  <a:solidFill>
                    <a:srgbClr val="FF0000"/>
                  </a:solidFill>
                </a:rPr>
                <a:t>≈ 50 %</a:t>
              </a:r>
            </a:p>
          </p:txBody>
        </p:sp>
      </p:grpSp>
      <p:sp>
        <p:nvSpPr>
          <p:cNvPr id="13" name="Rectangle 12"/>
          <p:cNvSpPr/>
          <p:nvPr/>
        </p:nvSpPr>
        <p:spPr>
          <a:xfrm>
            <a:off x="755576" y="1628800"/>
            <a:ext cx="316835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27584" y="1916832"/>
            <a:ext cx="273630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55576" y="2204864"/>
            <a:ext cx="3384376" cy="2880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396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Potential causes of failures in the LHC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/>
              <a:t>Mechanical fatigue on coil, structure, busses:</a:t>
            </a:r>
          </a:p>
          <a:p>
            <a:pPr lvl="1"/>
            <a:r>
              <a:rPr lang="en-US"/>
              <a:t>Powering cycles: 10</a:t>
            </a:r>
            <a:r>
              <a:rPr lang="en-US" baseline="30000"/>
              <a:t>4</a:t>
            </a:r>
            <a:r>
              <a:rPr lang="en-US"/>
              <a:t> per magnet</a:t>
            </a:r>
          </a:p>
          <a:p>
            <a:pPr lvl="1"/>
            <a:r>
              <a:rPr lang="en-US"/>
              <a:t>Thermal cycles: a few for the LHC</a:t>
            </a:r>
          </a:p>
          <a:p>
            <a:r>
              <a:rPr lang="en-US"/>
              <a:t>Singular events and associated thermal and electrical stress:</a:t>
            </a:r>
          </a:p>
          <a:p>
            <a:pPr lvl="1"/>
            <a:r>
              <a:rPr lang="en-US"/>
              <a:t>Quenches: order of 10 per magnet</a:t>
            </a:r>
          </a:p>
          <a:p>
            <a:pPr lvl="1"/>
            <a:r>
              <a:rPr lang="en-US"/>
              <a:t>Heater discharges (triggers): order of 10 per magnet</a:t>
            </a:r>
          </a:p>
          <a:p>
            <a:r>
              <a:rPr lang="en-US"/>
              <a:t>Radiation and associated degradation of mechanical and electrical strength:</a:t>
            </a:r>
          </a:p>
          <a:p>
            <a:pPr lvl="1"/>
            <a:r>
              <a:rPr lang="en-US"/>
              <a:t>Magnet in the triplet region (Point 1 and Point 5)</a:t>
            </a:r>
          </a:p>
          <a:p>
            <a:pPr lvl="1"/>
            <a:r>
              <a:rPr lang="en-US"/>
              <a:t>Magnets in the collimators region (Point 7)</a:t>
            </a:r>
          </a:p>
        </p:txBody>
      </p:sp>
    </p:spTree>
    <p:extLst>
      <p:ext uri="{BB962C8B-B14F-4D97-AF65-F5344CB8AC3E}">
        <p14:creationId xmlns:p14="http://schemas.microsoft.com/office/powerpoint/2010/main" val="2047380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Magnet failure modes</a:t>
            </a:r>
          </a:p>
          <a:p>
            <a:r>
              <a:rPr lang="en-US">
                <a:solidFill>
                  <a:srgbClr val="FF0000"/>
                </a:solidFill>
              </a:rPr>
              <a:t>Electrical/mechanical failures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Effect of radiation</a:t>
            </a:r>
          </a:p>
          <a:p>
            <a:pPr lvl="1"/>
            <a:r>
              <a:rPr lang="en-US">
                <a:solidFill>
                  <a:schemeClr val="bg1">
                    <a:lumMod val="65000"/>
                  </a:schemeClr>
                </a:solidFill>
              </a:rPr>
              <a:t>Magnets in the triplet region</a:t>
            </a:r>
          </a:p>
          <a:p>
            <a:pPr lvl="1"/>
            <a:r>
              <a:rPr lang="en-US">
                <a:solidFill>
                  <a:schemeClr val="bg1">
                    <a:lumMod val="65000"/>
                  </a:schemeClr>
                </a:solidFill>
              </a:rPr>
              <a:t>Magnets in the collimators region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Personal dose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A summary and required actions</a:t>
            </a:r>
          </a:p>
        </p:txBody>
      </p:sp>
    </p:spTree>
    <p:extLst>
      <p:ext uri="{BB962C8B-B14F-4D97-AF65-F5344CB8AC3E}">
        <p14:creationId xmlns:p14="http://schemas.microsoft.com/office/powerpoint/2010/main" val="1594820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Electrical NC’s in the LHC SC magnets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85000" lnSpcReduction="20000"/>
          </a:bodyPr>
          <a:lstStyle/>
          <a:p>
            <a:r>
              <a:rPr lang="en-US"/>
              <a:t>To date </a:t>
            </a:r>
            <a:r>
              <a:rPr lang="en-US" sz="2400"/>
              <a:t>(M. Bednarek, LSC </a:t>
            </a:r>
            <a:r>
              <a:rPr lang="fr-CH" sz="2400" dirty="0"/>
              <a:t>31.05.2013</a:t>
            </a:r>
            <a:r>
              <a:rPr lang="en-US" sz="2400"/>
              <a:t>) </a:t>
            </a:r>
            <a:r>
              <a:rPr lang="en-US"/>
              <a:t>we have 35 NC’s pending </a:t>
            </a:r>
          </a:p>
          <a:p>
            <a:r>
              <a:rPr lang="en-US"/>
              <a:t>Limiting to the cold part, 12 were known before LS1, 7 were identified during the LS1 ELQA</a:t>
            </a:r>
          </a:p>
          <a:p>
            <a:r>
              <a:rPr lang="en-US"/>
              <a:t>Magnet exchanged so far</a:t>
            </a:r>
          </a:p>
          <a:p>
            <a:pPr lvl="1"/>
            <a:r>
              <a:rPr lang="en-US"/>
              <a:t>2007: 1 dipole (suspected developing interturn short)</a:t>
            </a:r>
          </a:p>
          <a:p>
            <a:pPr lvl="1"/>
            <a:r>
              <a:rPr lang="en-US"/>
              <a:t>2008: 2 dipoles for high internal resistance</a:t>
            </a:r>
          </a:p>
          <a:p>
            <a:pPr lvl="1"/>
            <a:r>
              <a:rPr lang="en-US"/>
              <a:t>2013: 15 dipoles and 3 quadrupoles, of which </a:t>
            </a:r>
          </a:p>
          <a:p>
            <a:pPr lvl="2"/>
            <a:r>
              <a:rPr lang="en-US"/>
              <a:t>13 dipoles for electrical issues (high internal resistance, 4+1 QH issues, 1 dielectric strength), </a:t>
            </a:r>
          </a:p>
          <a:p>
            <a:pPr lvl="2"/>
            <a:r>
              <a:rPr lang="en-US"/>
              <a:t>1 quadrupole for failure of the orbit corrector</a:t>
            </a:r>
          </a:p>
          <a:p>
            <a:pPr lvl="1"/>
            <a:r>
              <a:rPr lang="en-US"/>
              <a:t>2018 (?): at least 8 dipoles and 3 quadrupoles, of which</a:t>
            </a:r>
          </a:p>
          <a:p>
            <a:pPr lvl="2"/>
            <a:r>
              <a:rPr lang="en-US"/>
              <a:t>all dipoles and 1 quadrupole for high internal resistance</a:t>
            </a:r>
          </a:p>
          <a:p>
            <a:pPr lvl="2"/>
            <a:r>
              <a:rPr lang="en-US"/>
              <a:t>a number “TBD” for other issues “TBD” (e.g. re-training ?)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560" y="5957478"/>
            <a:ext cx="80708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solidFill>
                  <a:srgbClr val="FF0000"/>
                </a:solidFill>
              </a:rPr>
              <a:t>Warning: we have not pushed the LHC yet</a:t>
            </a:r>
          </a:p>
        </p:txBody>
      </p:sp>
    </p:spTree>
    <p:extLst>
      <p:ext uri="{BB962C8B-B14F-4D97-AF65-F5344CB8AC3E}">
        <p14:creationId xmlns:p14="http://schemas.microsoft.com/office/powerpoint/2010/main" val="3295712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Expected MTBF of SC magnets</a:t>
            </a:r>
          </a:p>
        </p:txBody>
      </p:sp>
      <p:pic>
        <p:nvPicPr>
          <p:cNvPr id="4" name="Picture 3" descr="Screen Shot 2013-10-28 at 10.02.1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64704"/>
            <a:ext cx="8931997" cy="51125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1" y="5736158"/>
            <a:ext cx="88599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>
                <a:solidFill>
                  <a:srgbClr val="FF0000"/>
                </a:solidFill>
              </a:rPr>
              <a:t>Expected MTBF of 400 to 500 years, translates in a range of 3…4 magnets electrical NC’s per year</a:t>
            </a:r>
          </a:p>
        </p:txBody>
      </p:sp>
      <p:sp>
        <p:nvSpPr>
          <p:cNvPr id="3" name="Rectangle 2"/>
          <p:cNvSpPr/>
          <p:nvPr/>
        </p:nvSpPr>
        <p:spPr>
          <a:xfrm>
            <a:off x="8460432" y="2924944"/>
            <a:ext cx="579069" cy="2952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063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Delicate details – 1/2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807552"/>
            <a:ext cx="4462145" cy="5933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2184108" y="2852936"/>
            <a:ext cx="576064" cy="252028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7" descr="Z:\Réparation Quadrupoles\SSS 230\Points d'arret\05c - Demontage pces polyethylene hte densite\P105076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95" t="59197"/>
          <a:stretch/>
        </p:blipFill>
        <p:spPr bwMode="auto">
          <a:xfrm>
            <a:off x="2915816" y="1052736"/>
            <a:ext cx="399406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686124"/>
            <a:ext cx="3641846" cy="4055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>
          <a:xfrm>
            <a:off x="6804248" y="3820852"/>
            <a:ext cx="1166241" cy="90429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948264" y="1087576"/>
            <a:ext cx="21247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SSS bus bar routing with marks due to the contact between lyre and heat exchanger tube</a:t>
            </a:r>
          </a:p>
        </p:txBody>
      </p:sp>
      <p:sp>
        <p:nvSpPr>
          <p:cNvPr id="10" name="Oval 9"/>
          <p:cNvSpPr/>
          <p:nvPr/>
        </p:nvSpPr>
        <p:spPr>
          <a:xfrm>
            <a:off x="4067944" y="2348880"/>
            <a:ext cx="576064" cy="216024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777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3759</TotalTime>
  <Words>2617</Words>
  <Application>Microsoft Macintosh PowerPoint</Application>
  <PresentationFormat>On-screen Show (4:3)</PresentationFormat>
  <Paragraphs>351</Paragraphs>
  <Slides>39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What could stop us,when and how long?</vt:lpstr>
      <vt:lpstr>Outline</vt:lpstr>
      <vt:lpstr>Outline</vt:lpstr>
      <vt:lpstr>Sc magnets failure modes</vt:lpstr>
      <vt:lpstr>Potential causes of failures in the LHC</vt:lpstr>
      <vt:lpstr>Outline</vt:lpstr>
      <vt:lpstr>Electrical NC’s in the LHC SC magnets</vt:lpstr>
      <vt:lpstr>Expected MTBF of SC magnets</vt:lpstr>
      <vt:lpstr>Delicate details – 1/2</vt:lpstr>
      <vt:lpstr>Delicate details – 2/2</vt:lpstr>
      <vt:lpstr>Summary – SC electromechanics</vt:lpstr>
      <vt:lpstr>Outline</vt:lpstr>
      <vt:lpstr>Radiation – where ? Today</vt:lpstr>
      <vt:lpstr>Outline</vt:lpstr>
      <vt:lpstr>Radiation dose in the present triplet (300 fb-1)</vt:lpstr>
      <vt:lpstr>Radiation dose in the present triplet (300 fb-1)</vt:lpstr>
      <vt:lpstr>In the gizzards of the triplet</vt:lpstr>
      <vt:lpstr>Material limits – Polyimide</vt:lpstr>
      <vt:lpstr>Material limits – G11</vt:lpstr>
      <vt:lpstr>Material limits – G11</vt:lpstr>
      <vt:lpstr>Material limits – Thermosetting resins</vt:lpstr>
      <vt:lpstr>Summary on triplet magnets</vt:lpstr>
      <vt:lpstr>Is this a surprise ?</vt:lpstr>
      <vt:lpstr>Outline</vt:lpstr>
      <vt:lpstr>Dose in the MBW and MQW</vt:lpstr>
      <vt:lpstr>Summary on warm magnets</vt:lpstr>
      <vt:lpstr>Compensatory measures</vt:lpstr>
      <vt:lpstr>Outline</vt:lpstr>
      <vt:lpstr>Radiation map – LS1 after 1 week</vt:lpstr>
      <vt:lpstr>Radiation map – LS3 after 4 months</vt:lpstr>
      <vt:lpstr>7L extrapolation of dose to LS2 and LS3</vt:lpstr>
      <vt:lpstr>Issues of personal dose – actions</vt:lpstr>
      <vt:lpstr>Outline</vt:lpstr>
      <vt:lpstr>Summary</vt:lpstr>
      <vt:lpstr>A must-do plan</vt:lpstr>
      <vt:lpstr>PowerPoint Presentation</vt:lpstr>
      <vt:lpstr>Notes and caveats</vt:lpstr>
      <vt:lpstr>The ion case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Luca Bottura</dc:creator>
  <cp:lastModifiedBy>Luca Bottura</cp:lastModifiedBy>
  <cp:revision>99</cp:revision>
  <dcterms:created xsi:type="dcterms:W3CDTF">2013-10-16T09:44:28Z</dcterms:created>
  <dcterms:modified xsi:type="dcterms:W3CDTF">2013-10-29T14:28:31Z</dcterms:modified>
</cp:coreProperties>
</file>