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93" r:id="rId6"/>
    <p:sldId id="278" r:id="rId7"/>
    <p:sldId id="280" r:id="rId8"/>
    <p:sldId id="297" r:id="rId9"/>
    <p:sldId id="298" r:id="rId10"/>
    <p:sldId id="260" r:id="rId11"/>
    <p:sldId id="261" r:id="rId12"/>
    <p:sldId id="306" r:id="rId13"/>
    <p:sldId id="304" r:id="rId14"/>
    <p:sldId id="299" r:id="rId15"/>
    <p:sldId id="262" r:id="rId16"/>
    <p:sldId id="263" r:id="rId17"/>
    <p:sldId id="300" r:id="rId18"/>
    <p:sldId id="267" r:id="rId19"/>
    <p:sldId id="268" r:id="rId20"/>
    <p:sldId id="301" r:id="rId21"/>
    <p:sldId id="289" r:id="rId22"/>
    <p:sldId id="272" r:id="rId23"/>
    <p:sldId id="302" r:id="rId24"/>
    <p:sldId id="273" r:id="rId25"/>
    <p:sldId id="276" r:id="rId26"/>
    <p:sldId id="282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9" autoAdjust="0"/>
    <p:restoredTop sz="94671" autoAdjust="0"/>
  </p:normalViewPr>
  <p:slideViewPr>
    <p:cSldViewPr>
      <p:cViewPr varScale="1">
        <p:scale>
          <a:sx n="66" d="100"/>
          <a:sy n="66" d="100"/>
        </p:scale>
        <p:origin x="-13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37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87DC08-FC58-4432-A537-A5D4D97FA84F}" type="datetimeFigureOut">
              <a:rPr lang="en-GB" smtClean="0"/>
              <a:t>29/10/2013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3DE142-ED19-4B12-ADEB-6B8E3AA4F7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760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3DE142-ED19-4B12-ADEB-6B8E3AA4F757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285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Oct. 29th,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RLIUP workshop = Baird, Foraz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Oct. 29th,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RLIUP workshop = Baird, Foraz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Oct. 29th,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RLIUP workshop = Baird, Foraz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Oct. 29th,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RLIUP workshop = Baird, Foraz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096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US" smtClean="0"/>
              <a:t>Oct. 29th,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400"/>
            </a:lvl1pPr>
          </a:lstStyle>
          <a:p>
            <a:r>
              <a:rPr lang="fr-CH" smtClean="0"/>
              <a:t>RLIUP workshop = Baird, Foraz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Oct. 29th,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RLIUP workshop = Baird, Foraz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Oct. 29th,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RLIUP workshop = Baird, Foraz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02FE-31A0-4D7C-B3EA-BFF2B2602A5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Oct. 29th, 2013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RLIUP workshop = Baird, Foraz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Oct. 29th,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RLIUP workshop = Baird, Foraz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Oct. 29th,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RLIUP workshop = Baird, Foraz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Oct. 29th,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RLIUP workshop = Baird, Foraz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Oct. 29th, 2013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CH" smtClean="0"/>
              <a:t>RLIUP workshop = Baird, Foraz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6127576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6345128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283907" y="4351763"/>
            <a:ext cx="2973288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fr-CH" smtClean="0"/>
              <a:t>RLIUP workshop = Baird, Foraz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628903" y="1723471"/>
            <a:ext cx="2283296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Oct. 29th, 2013</a:t>
            </a:r>
            <a:endParaRPr lang="en-US" dirty="0"/>
          </a:p>
        </p:txBody>
      </p:sp>
      <p:sp>
        <p:nvSpPr>
          <p:cNvPr id="11" name="Oval 10"/>
          <p:cNvSpPr/>
          <p:nvPr userDrawn="1"/>
        </p:nvSpPr>
        <p:spPr>
          <a:xfrm>
            <a:off x="8477100" y="44696"/>
            <a:ext cx="648000" cy="64800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EN</a:t>
            </a:r>
            <a:endParaRPr lang="en-GB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3600" b="1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Shutdown schedule until 2035 </a:t>
            </a:r>
            <a:br>
              <a:rPr lang="en-US" sz="4400" dirty="0" smtClean="0"/>
            </a:br>
            <a:r>
              <a:rPr lang="en-US" sz="4400" dirty="0" smtClean="0"/>
              <a:t>to ensure reliable operation of the LHC &amp; Injectors  </a:t>
            </a:r>
            <a:endParaRPr lang="en-GB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Prepared by S. </a:t>
            </a:r>
            <a:r>
              <a:rPr lang="en-US" dirty="0"/>
              <a:t>Baird &amp; K. </a:t>
            </a:r>
            <a:r>
              <a:rPr lang="en-US" dirty="0" err="1"/>
              <a:t>Foraz</a:t>
            </a:r>
            <a:endParaRPr lang="en-US" dirty="0" smtClean="0"/>
          </a:p>
          <a:p>
            <a:r>
              <a:rPr lang="en-US" dirty="0" smtClean="0"/>
              <a:t>Presented by K. Foraz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Oct. 29th,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RLIUP workshop = Baird, Foraz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02FE-31A0-4D7C-B3EA-BFF2B2602A5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84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LS2 - LHC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7620000" cy="4800600"/>
          </a:xfrm>
        </p:spPr>
        <p:txBody>
          <a:bodyPr>
            <a:normAutofit/>
          </a:bodyPr>
          <a:lstStyle/>
          <a:p>
            <a:pPr>
              <a:tabLst>
                <a:tab pos="4659313" algn="l"/>
              </a:tabLst>
            </a:pP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Maintenance</a:t>
            </a:r>
          </a:p>
          <a:p>
            <a:pPr lvl="1">
              <a:tabLst>
                <a:tab pos="4659313" algn="l"/>
              </a:tabLst>
            </a:pPr>
            <a:r>
              <a:rPr lang="en-US" dirty="0" smtClean="0"/>
              <a:t>Cooling – Ventilation &amp; Cryogenics equipment</a:t>
            </a:r>
            <a:br>
              <a:rPr lang="en-US" dirty="0" smtClean="0"/>
            </a:br>
            <a:r>
              <a:rPr lang="en-US" dirty="0" smtClean="0"/>
              <a:t> are defining the length : 	</a:t>
            </a:r>
            <a:r>
              <a:rPr lang="en-US" sz="2800" b="1" dirty="0" smtClean="0">
                <a:solidFill>
                  <a:srgbClr val="CC0000"/>
                </a:solidFill>
              </a:rPr>
              <a:t>16 months </a:t>
            </a:r>
            <a:br>
              <a:rPr lang="en-US" sz="2800" b="1" dirty="0" smtClean="0">
                <a:solidFill>
                  <a:srgbClr val="CC0000"/>
                </a:solidFill>
              </a:rPr>
            </a:br>
            <a:r>
              <a:rPr lang="en-US" sz="1600" i="1" dirty="0" smtClean="0">
                <a:solidFill>
                  <a:schemeClr val="accent3">
                    <a:lumMod val="75000"/>
                  </a:schemeClr>
                </a:solidFill>
              </a:rPr>
              <a:t>Cryogenics equipment could be maintained </a:t>
            </a:r>
            <a:br>
              <a:rPr lang="en-US" sz="16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1600" i="1" dirty="0" smtClean="0">
                <a:solidFill>
                  <a:schemeClr val="accent3">
                    <a:lumMod val="75000"/>
                  </a:schemeClr>
                </a:solidFill>
              </a:rPr>
              <a:t>in 1 year but including CV gives 16 months</a:t>
            </a:r>
          </a:p>
          <a:p>
            <a:pPr lvl="1">
              <a:tabLst>
                <a:tab pos="4659313" algn="l"/>
              </a:tabLst>
            </a:pPr>
            <a:endParaRPr lang="en-US" sz="1600" dirty="0" smtClean="0"/>
          </a:p>
          <a:p>
            <a:pPr lvl="1">
              <a:tabLst>
                <a:tab pos="4659313" algn="l"/>
              </a:tabLst>
            </a:pPr>
            <a:r>
              <a:rPr lang="en-US" dirty="0" smtClean="0"/>
              <a:t>ABT septa &amp; kickers 	6 months CD+ 3 months </a:t>
            </a:r>
          </a:p>
          <a:p>
            <a:pPr lvl="1">
              <a:tabLst>
                <a:tab pos="4659313" algn="l"/>
              </a:tabLst>
            </a:pPr>
            <a:r>
              <a:rPr lang="en-US" dirty="0"/>
              <a:t>RF maintenance </a:t>
            </a:r>
            <a:r>
              <a:rPr lang="en-US" dirty="0" smtClean="0"/>
              <a:t>	6 months</a:t>
            </a:r>
          </a:p>
          <a:p>
            <a:pPr lvl="1">
              <a:tabLst>
                <a:tab pos="4659313" algn="l"/>
              </a:tabLst>
            </a:pPr>
            <a:r>
              <a:rPr lang="en-US" dirty="0" smtClean="0"/>
              <a:t>Electrical equipment, collimation, </a:t>
            </a:r>
            <a:br>
              <a:rPr lang="en-US" dirty="0" smtClean="0"/>
            </a:br>
            <a:r>
              <a:rPr lang="en-US" dirty="0" smtClean="0"/>
              <a:t>beam instrumentation, detection… 	in the shadow</a:t>
            </a:r>
            <a:endParaRPr lang="en-US" dirty="0"/>
          </a:p>
          <a:p>
            <a:pPr>
              <a:tabLst>
                <a:tab pos="4659313" algn="l"/>
              </a:tabLst>
            </a:pPr>
            <a:endParaRPr lang="en-US" sz="1600" dirty="0" smtClean="0"/>
          </a:p>
          <a:p>
            <a:pPr>
              <a:tabLst>
                <a:tab pos="4659313" algn="l"/>
              </a:tabLst>
            </a:pP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Potential main consolidation</a:t>
            </a:r>
          </a:p>
          <a:p>
            <a:pPr lvl="1">
              <a:tabLst>
                <a:tab pos="4659313" algn="l"/>
              </a:tabLst>
            </a:pPr>
            <a:r>
              <a:rPr lang="en-US" dirty="0" smtClean="0"/>
              <a:t>MSC exchange 20 s/c magnets	6 months</a:t>
            </a:r>
            <a:br>
              <a:rPr lang="en-US" dirty="0" smtClean="0"/>
            </a:br>
            <a:r>
              <a:rPr lang="en-US" dirty="0" smtClean="0"/>
              <a:t>MBW-MQW </a:t>
            </a:r>
            <a:r>
              <a:rPr lang="en-US" sz="1600" i="1" dirty="0" smtClean="0"/>
              <a:t>(shields, absorbers)	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  <a:p>
            <a:pPr lvl="1"/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Oct. 29th,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RLIUP workshop = Baird,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02FE-31A0-4D7C-B3EA-BFF2B2602A5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5519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LS2 – Injectors (1/3)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Maintenance &amp; “recurrent” consolidation</a:t>
            </a:r>
          </a:p>
          <a:p>
            <a:pPr lvl="1"/>
            <a:r>
              <a:rPr lang="en-US" dirty="0" smtClean="0"/>
              <a:t>Cooling and ventilation equipment	</a:t>
            </a:r>
            <a:r>
              <a:rPr lang="en-US" sz="2800" b="1" dirty="0" smtClean="0">
                <a:solidFill>
                  <a:srgbClr val="CC0000"/>
                </a:solidFill>
              </a:rPr>
              <a:t>12 months</a:t>
            </a:r>
          </a:p>
          <a:p>
            <a:pPr lvl="1"/>
            <a:r>
              <a:rPr lang="en-US" dirty="0" smtClean="0"/>
              <a:t>Kickers and Septa			6 months CD + 3 months</a:t>
            </a:r>
          </a:p>
          <a:p>
            <a:pPr lvl="1"/>
            <a:r>
              <a:rPr lang="en-US" dirty="0" smtClean="0"/>
              <a:t>SPS irradiated cables campaign</a:t>
            </a:r>
            <a:r>
              <a:rPr lang="en-US" dirty="0"/>
              <a:t>	6 months CD </a:t>
            </a:r>
            <a:r>
              <a:rPr lang="en-US" dirty="0" smtClean="0"/>
              <a:t>+ 5 months</a:t>
            </a:r>
            <a:endParaRPr lang="en-US" dirty="0"/>
          </a:p>
          <a:p>
            <a:pPr lvl="1"/>
            <a:r>
              <a:rPr lang="en-US" dirty="0" smtClean="0"/>
              <a:t>Cable clean up campaign		up to 12 months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i="1" dirty="0">
                <a:solidFill>
                  <a:schemeClr val="accent3">
                    <a:lumMod val="50000"/>
                  </a:schemeClr>
                </a:solidFill>
              </a:rPr>
              <a:t>6 months/zone with 2 zones in </a:t>
            </a:r>
            <a:r>
              <a:rPr lang="en-US" i="1" dirty="0" smtClean="0">
                <a:solidFill>
                  <a:schemeClr val="accent3">
                    <a:lumMod val="50000"/>
                  </a:schemeClr>
                </a:solidFill>
              </a:rPr>
              <a:t>//</a:t>
            </a:r>
          </a:p>
          <a:p>
            <a:pPr lvl="1"/>
            <a:r>
              <a:rPr lang="en-US" dirty="0"/>
              <a:t>Renovation of SPS surface buildings 	9 months</a:t>
            </a:r>
          </a:p>
          <a:p>
            <a:pPr lvl="1"/>
            <a:r>
              <a:rPr lang="en-US" dirty="0" smtClean="0"/>
              <a:t>Renovation of </a:t>
            </a:r>
            <a:r>
              <a:rPr lang="en-US" dirty="0"/>
              <a:t>8 PS main </a:t>
            </a:r>
            <a:r>
              <a:rPr lang="en-US" dirty="0" smtClean="0"/>
              <a:t>magnets</a:t>
            </a:r>
            <a:r>
              <a:rPr lang="en-US" dirty="0" smtClean="0">
                <a:solidFill>
                  <a:srgbClr val="00B0F0"/>
                </a:solidFill>
              </a:rPr>
              <a:t> *</a:t>
            </a:r>
            <a:r>
              <a:rPr lang="en-US" dirty="0" smtClean="0"/>
              <a:t>	</a:t>
            </a:r>
            <a:r>
              <a:rPr lang="en-US" dirty="0"/>
              <a:t>6 months </a:t>
            </a:r>
            <a:r>
              <a:rPr lang="en-US" dirty="0" smtClean="0"/>
              <a:t>CD + </a:t>
            </a:r>
            <a:r>
              <a:rPr lang="en-US" dirty="0"/>
              <a:t>4 </a:t>
            </a:r>
            <a:r>
              <a:rPr lang="en-US" dirty="0" smtClean="0"/>
              <a:t>months</a:t>
            </a:r>
            <a:endParaRPr lang="en-US" dirty="0"/>
          </a:p>
          <a:p>
            <a:pPr lvl="1"/>
            <a:r>
              <a:rPr lang="en-US" dirty="0" smtClean="0"/>
              <a:t>Exchange of 20 </a:t>
            </a:r>
            <a:r>
              <a:rPr lang="en-US" dirty="0"/>
              <a:t>SPS </a:t>
            </a:r>
            <a:r>
              <a:rPr lang="en-US" dirty="0" smtClean="0"/>
              <a:t>magnets	</a:t>
            </a:r>
            <a:r>
              <a:rPr lang="en-US" dirty="0" smtClean="0">
                <a:solidFill>
                  <a:srgbClr val="00B0F0"/>
                </a:solidFill>
              </a:rPr>
              <a:t>*</a:t>
            </a:r>
            <a:r>
              <a:rPr lang="en-US" dirty="0" smtClean="0"/>
              <a:t>	4 months </a:t>
            </a:r>
            <a:endParaRPr lang="en-US" dirty="0"/>
          </a:p>
          <a:p>
            <a:endParaRPr lang="en-US" dirty="0" smtClean="0"/>
          </a:p>
          <a:p>
            <a:pPr marL="114300" indent="0">
              <a:buNone/>
            </a:pPr>
            <a:r>
              <a:rPr lang="en-US" dirty="0" smtClean="0">
                <a:solidFill>
                  <a:srgbClr val="00B0F0"/>
                </a:solidFill>
              </a:rPr>
              <a:t>           * See next slide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Oct. 29th,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RLIUP workshop = Baird,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02FE-31A0-4D7C-B3EA-BFF2B2602A5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211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LS2 – Injectors </a:t>
            </a:r>
            <a:r>
              <a:rPr lang="en-US" dirty="0" smtClean="0"/>
              <a:t>(</a:t>
            </a:r>
            <a:r>
              <a:rPr lang="en-US" dirty="0"/>
              <a:t>2</a:t>
            </a:r>
            <a:r>
              <a:rPr lang="en-US" dirty="0" smtClean="0"/>
              <a:t>/3)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GB" b="1" dirty="0" smtClean="0">
                <a:solidFill>
                  <a:schemeClr val="accent3">
                    <a:lumMod val="50000"/>
                  </a:schemeClr>
                </a:solidFill>
              </a:rPr>
              <a:t>Roadmap for preventive maintenance of injectors magnets</a:t>
            </a:r>
            <a:endParaRPr lang="en-GB" b="1" dirty="0">
              <a:solidFill>
                <a:schemeClr val="accent3">
                  <a:lumMod val="50000"/>
                </a:schemeClr>
              </a:solidFill>
            </a:endParaRPr>
          </a:p>
          <a:p>
            <a:pPr lvl="1"/>
            <a:r>
              <a:rPr lang="en-GB" dirty="0" smtClean="0"/>
              <a:t>by </a:t>
            </a:r>
            <a:r>
              <a:rPr lang="en-GB" dirty="0"/>
              <a:t>end 2014-2015 </a:t>
            </a:r>
            <a:r>
              <a:rPr lang="en-GB" dirty="0" smtClean="0"/>
              <a:t>every </a:t>
            </a:r>
            <a:r>
              <a:rPr lang="en-GB" dirty="0"/>
              <a:t>magnet should have spare units (coils or entire magnet)</a:t>
            </a:r>
          </a:p>
          <a:p>
            <a:pPr lvl="1"/>
            <a:r>
              <a:rPr lang="en-GB" dirty="0"/>
              <a:t>complete the PFW procurement and perform consolidation during LS2</a:t>
            </a:r>
          </a:p>
          <a:p>
            <a:pPr lvl="1"/>
            <a:r>
              <a:rPr lang="en-GB" dirty="0"/>
              <a:t>procure additional spare coils for the SPS bending magnets </a:t>
            </a:r>
          </a:p>
          <a:p>
            <a:pPr lvl="1"/>
            <a:r>
              <a:rPr lang="en-GB" dirty="0"/>
              <a:t>spare PS machine bus-bars manufactured, postpone decision for replacement</a:t>
            </a:r>
          </a:p>
          <a:p>
            <a:pPr lvl="1"/>
            <a:r>
              <a:rPr lang="en-GB" dirty="0"/>
              <a:t>spare PS machine-to-power generator bus bars do not exist:  decision to take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Oct. 29th,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RLIUP workshop = Baird, Foraz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60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LS2 – Injectors (2/3)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In addition</a:t>
            </a:r>
          </a:p>
          <a:p>
            <a:pPr lvl="1"/>
            <a:r>
              <a:rPr lang="en-US" dirty="0" smtClean="0"/>
              <a:t>Connection of LINAC 4 to PSB </a:t>
            </a:r>
            <a:r>
              <a:rPr lang="en-US" sz="1600" i="1" dirty="0" smtClean="0"/>
              <a:t>(scenario 1) </a:t>
            </a:r>
            <a:r>
              <a:rPr lang="en-US" dirty="0" smtClean="0"/>
              <a:t>	9 months</a:t>
            </a:r>
          </a:p>
          <a:p>
            <a:pPr lvl="1"/>
            <a:r>
              <a:rPr lang="en-US" dirty="0" smtClean="0"/>
              <a:t>Replacement of TT2 </a:t>
            </a:r>
            <a:r>
              <a:rPr lang="en-US" dirty="0"/>
              <a:t>power converters </a:t>
            </a:r>
            <a:r>
              <a:rPr lang="en-US" dirty="0" smtClean="0"/>
              <a:t>	9 </a:t>
            </a:r>
            <a:r>
              <a:rPr lang="en-US" dirty="0"/>
              <a:t>months</a:t>
            </a:r>
          </a:p>
          <a:p>
            <a:pPr lvl="1"/>
            <a:r>
              <a:rPr lang="en-US" dirty="0" smtClean="0"/>
              <a:t>Replacement of SPS access system 		</a:t>
            </a:r>
            <a:r>
              <a:rPr lang="en-US" sz="2800" b="1" dirty="0" smtClean="0">
                <a:solidFill>
                  <a:srgbClr val="CC0000"/>
                </a:solidFill>
              </a:rPr>
              <a:t>12 months</a:t>
            </a:r>
            <a:endParaRPr lang="en-US" b="1" dirty="0" smtClean="0">
              <a:solidFill>
                <a:srgbClr val="CC0000"/>
              </a:solidFill>
            </a:endParaRPr>
          </a:p>
          <a:p>
            <a:pPr lvl="1"/>
            <a:r>
              <a:rPr lang="en-US" dirty="0" smtClean="0"/>
              <a:t>SPS </a:t>
            </a:r>
            <a:r>
              <a:rPr lang="en-US" dirty="0"/>
              <a:t>evacuation alarms, BIW </a:t>
            </a:r>
            <a:r>
              <a:rPr lang="en-US" dirty="0" smtClean="0"/>
              <a:t>and </a:t>
            </a:r>
            <a:br>
              <a:rPr lang="en-US" dirty="0" smtClean="0"/>
            </a:br>
            <a:r>
              <a:rPr lang="en-US" dirty="0" err="1" smtClean="0"/>
              <a:t>replacem</a:t>
            </a:r>
            <a:r>
              <a:rPr lang="en-US" baseline="30000" dirty="0" err="1" smtClean="0"/>
              <a:t>t</a:t>
            </a:r>
            <a:r>
              <a:rPr lang="en-US" dirty="0" smtClean="0"/>
              <a:t> </a:t>
            </a:r>
            <a:r>
              <a:rPr lang="en-US" dirty="0"/>
              <a:t>of PVC fire </a:t>
            </a:r>
            <a:r>
              <a:rPr lang="en-US" dirty="0" smtClean="0"/>
              <a:t>detection cables		</a:t>
            </a:r>
            <a:r>
              <a:rPr lang="en-US" sz="2800" b="1" dirty="0" smtClean="0">
                <a:solidFill>
                  <a:srgbClr val="CC0000"/>
                </a:solidFill>
              </a:rPr>
              <a:t>12 </a:t>
            </a:r>
            <a:r>
              <a:rPr lang="en-US" sz="2800" b="1" dirty="0">
                <a:solidFill>
                  <a:srgbClr val="CC0000"/>
                </a:solidFill>
              </a:rPr>
              <a:t>months</a:t>
            </a:r>
            <a:endParaRPr lang="en-US" sz="2400" b="1" dirty="0">
              <a:solidFill>
                <a:srgbClr val="CC0000"/>
              </a:solidFill>
            </a:endParaRPr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Oct. 29th,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RLIUP workshop = Baird,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02FE-31A0-4D7C-B3EA-BFF2B2602A5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93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20890"/>
            <a:ext cx="7496175" cy="408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5" name="Rectangle 84"/>
          <p:cNvSpPr/>
          <p:nvPr/>
        </p:nvSpPr>
        <p:spPr>
          <a:xfrm>
            <a:off x="2987824" y="2348880"/>
            <a:ext cx="5047903" cy="2880320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269776"/>
            <a:ext cx="7620000" cy="1143000"/>
          </a:xfrm>
        </p:spPr>
        <p:txBody>
          <a:bodyPr/>
          <a:lstStyle/>
          <a:p>
            <a:r>
              <a:rPr lang="en-GB" dirty="0" smtClean="0"/>
              <a:t>LS3 from 2022</a:t>
            </a:r>
            <a:r>
              <a:rPr lang="en-US" sz="1800" b="0" i="1" dirty="0">
                <a:solidFill>
                  <a:srgbClr val="675E47"/>
                </a:solidFill>
              </a:rPr>
              <a:t> (according to scenario 1)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GB" sz="3200" dirty="0"/>
              <a:t>LHC 20 </a:t>
            </a:r>
            <a:r>
              <a:rPr lang="en-GB" sz="3200" dirty="0" smtClean="0"/>
              <a:t>months, Injectors </a:t>
            </a:r>
            <a:r>
              <a:rPr lang="en-GB" sz="3200" dirty="0"/>
              <a:t>12 months</a:t>
            </a:r>
          </a:p>
          <a:p>
            <a:endParaRPr lang="en-GB" sz="3200" dirty="0"/>
          </a:p>
        </p:txBody>
      </p:sp>
      <p:sp>
        <p:nvSpPr>
          <p:cNvPr id="68" name="Date Placeholder 6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Oct. 29th, 2013</a:t>
            </a:r>
            <a:endParaRPr lang="en-GB"/>
          </a:p>
        </p:txBody>
      </p:sp>
      <p:sp>
        <p:nvSpPr>
          <p:cNvPr id="67" name="Footer Placeholder 6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RLIUP workshop = Baird, Foraz</a:t>
            </a:r>
            <a:endParaRPr lang="en-GB"/>
          </a:p>
        </p:txBody>
      </p:sp>
      <p:sp>
        <p:nvSpPr>
          <p:cNvPr id="70" name="Slide Number Placeholder 6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02FE-31A0-4D7C-B3EA-BFF2B2602A5E}" type="slidenum">
              <a:rPr lang="en-GB" smtClean="0"/>
              <a:t>14</a:t>
            </a:fld>
            <a:endParaRPr lang="en-GB"/>
          </a:p>
        </p:txBody>
      </p:sp>
      <p:sp>
        <p:nvSpPr>
          <p:cNvPr id="81" name="Rectangle 80"/>
          <p:cNvSpPr/>
          <p:nvPr/>
        </p:nvSpPr>
        <p:spPr>
          <a:xfrm>
            <a:off x="323528" y="5076070"/>
            <a:ext cx="7496175" cy="1431045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ctangle 81"/>
          <p:cNvSpPr/>
          <p:nvPr/>
        </p:nvSpPr>
        <p:spPr>
          <a:xfrm>
            <a:off x="323528" y="2348881"/>
            <a:ext cx="2664297" cy="136815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TextBox 85"/>
          <p:cNvSpPr txBox="1"/>
          <p:nvPr/>
        </p:nvSpPr>
        <p:spPr>
          <a:xfrm>
            <a:off x="1043608" y="4464002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LS3</a:t>
            </a:r>
            <a:endParaRPr lang="en-GB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0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LS3 - LHC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tabLst>
                <a:tab pos="5021263" algn="l"/>
              </a:tabLst>
            </a:pPr>
            <a:r>
              <a:rPr lang="en-US" b="1" i="1" dirty="0">
                <a:solidFill>
                  <a:schemeClr val="bg2">
                    <a:lumMod val="75000"/>
                  </a:schemeClr>
                </a:solidFill>
              </a:rPr>
              <a:t>Maintenance</a:t>
            </a:r>
          </a:p>
          <a:p>
            <a:pPr lvl="1">
              <a:tabLst>
                <a:tab pos="5021263" algn="l"/>
              </a:tabLst>
            </a:pPr>
            <a:r>
              <a:rPr lang="en-US" i="1" dirty="0">
                <a:solidFill>
                  <a:schemeClr val="bg2">
                    <a:lumMod val="75000"/>
                  </a:schemeClr>
                </a:solidFill>
              </a:rPr>
              <a:t>Cooling – Ventilation &amp; cryogenics </a:t>
            </a:r>
            <a:r>
              <a:rPr lang="en-US" i="1" dirty="0" err="1" smtClean="0">
                <a:solidFill>
                  <a:schemeClr val="bg2">
                    <a:lumMod val="75000"/>
                  </a:schemeClr>
                </a:solidFill>
              </a:rPr>
              <a:t>equipm</a:t>
            </a:r>
            <a:r>
              <a:rPr lang="en-US" i="1" baseline="30000" dirty="0" err="1" smtClean="0">
                <a:solidFill>
                  <a:schemeClr val="bg2">
                    <a:lumMod val="75000"/>
                  </a:schemeClr>
                </a:solidFill>
              </a:rPr>
              <a:t>t</a:t>
            </a:r>
            <a:r>
              <a:rPr lang="en-US" i="1" dirty="0" smtClean="0">
                <a:solidFill>
                  <a:schemeClr val="bg2">
                    <a:lumMod val="75000"/>
                  </a:schemeClr>
                </a:solidFill>
              </a:rPr>
              <a:t>	</a:t>
            </a:r>
            <a:r>
              <a:rPr lang="en-US" sz="2100" i="1" dirty="0" smtClean="0">
                <a:solidFill>
                  <a:schemeClr val="bg2">
                    <a:lumMod val="75000"/>
                  </a:schemeClr>
                </a:solidFill>
              </a:rPr>
              <a:t>16 </a:t>
            </a:r>
            <a:r>
              <a:rPr lang="en-US" sz="2100" i="1" dirty="0">
                <a:solidFill>
                  <a:schemeClr val="bg2">
                    <a:lumMod val="75000"/>
                  </a:schemeClr>
                </a:solidFill>
              </a:rPr>
              <a:t>months </a:t>
            </a:r>
            <a:endParaRPr lang="en-US" sz="2100" i="1" dirty="0" smtClean="0">
              <a:solidFill>
                <a:schemeClr val="bg2">
                  <a:lumMod val="75000"/>
                </a:schemeClr>
              </a:solidFill>
            </a:endParaRPr>
          </a:p>
          <a:p>
            <a:pPr lvl="1">
              <a:tabLst>
                <a:tab pos="5021263" algn="l"/>
              </a:tabLst>
            </a:pPr>
            <a:r>
              <a:rPr lang="en-US" i="1" dirty="0" smtClean="0">
                <a:solidFill>
                  <a:schemeClr val="bg2">
                    <a:lumMod val="75000"/>
                  </a:schemeClr>
                </a:solidFill>
              </a:rPr>
              <a:t>ABT </a:t>
            </a:r>
            <a:r>
              <a:rPr lang="en-US" i="1" dirty="0">
                <a:solidFill>
                  <a:schemeClr val="bg2">
                    <a:lumMod val="75000"/>
                  </a:schemeClr>
                </a:solidFill>
              </a:rPr>
              <a:t>septa &amp; kickers 	</a:t>
            </a:r>
            <a:r>
              <a:rPr lang="en-US" i="1" dirty="0" smtClean="0">
                <a:solidFill>
                  <a:schemeClr val="bg2">
                    <a:lumMod val="75000"/>
                  </a:schemeClr>
                </a:solidFill>
              </a:rPr>
              <a:t>6 </a:t>
            </a:r>
            <a:r>
              <a:rPr lang="en-US" i="1" dirty="0">
                <a:solidFill>
                  <a:schemeClr val="bg2">
                    <a:lumMod val="75000"/>
                  </a:schemeClr>
                </a:solidFill>
              </a:rPr>
              <a:t>months CD+ 3 months </a:t>
            </a:r>
          </a:p>
          <a:p>
            <a:pPr lvl="1">
              <a:tabLst>
                <a:tab pos="5021263" algn="l"/>
              </a:tabLst>
            </a:pPr>
            <a:r>
              <a:rPr lang="en-US" i="1" dirty="0">
                <a:solidFill>
                  <a:schemeClr val="bg2">
                    <a:lumMod val="75000"/>
                  </a:schemeClr>
                </a:solidFill>
              </a:rPr>
              <a:t>RF maintenance 	6 months</a:t>
            </a:r>
          </a:p>
          <a:p>
            <a:pPr lvl="1">
              <a:tabLst>
                <a:tab pos="5021263" algn="l"/>
              </a:tabLst>
            </a:pPr>
            <a:r>
              <a:rPr lang="en-US" i="1" dirty="0">
                <a:solidFill>
                  <a:schemeClr val="bg2">
                    <a:lumMod val="75000"/>
                  </a:schemeClr>
                </a:solidFill>
              </a:rPr>
              <a:t>Electrical equipment, collimation, </a:t>
            </a:r>
            <a:br>
              <a:rPr lang="en-US" i="1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i="1" dirty="0">
                <a:solidFill>
                  <a:schemeClr val="bg2">
                    <a:lumMod val="75000"/>
                  </a:schemeClr>
                </a:solidFill>
              </a:rPr>
              <a:t>beam instrumentation, detection… 	in the shadow</a:t>
            </a:r>
          </a:p>
          <a:p>
            <a:pPr>
              <a:tabLst>
                <a:tab pos="5021263" algn="l"/>
              </a:tabLst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tabLst>
                <a:tab pos="5021263" algn="l"/>
              </a:tabLst>
            </a:pPr>
            <a:r>
              <a:rPr lang="en-US" b="1" dirty="0" smtClean="0"/>
              <a:t>In addition</a:t>
            </a:r>
          </a:p>
          <a:p>
            <a:pPr lvl="1">
              <a:tabLst>
                <a:tab pos="5021263" algn="l"/>
              </a:tabLst>
            </a:pPr>
            <a:r>
              <a:rPr lang="en-US" dirty="0" smtClean="0"/>
              <a:t>Inner </a:t>
            </a:r>
            <a:r>
              <a:rPr lang="en-US" dirty="0"/>
              <a:t>triplet magnets </a:t>
            </a:r>
            <a:r>
              <a:rPr lang="en-US" dirty="0" smtClean="0"/>
              <a:t>exchange	</a:t>
            </a:r>
            <a:r>
              <a:rPr lang="en-US" sz="3000" b="1" dirty="0" smtClean="0">
                <a:solidFill>
                  <a:srgbClr val="CC0000"/>
                </a:solidFill>
              </a:rPr>
              <a:t>20 </a:t>
            </a:r>
            <a:r>
              <a:rPr lang="en-US" sz="3000" b="1" dirty="0">
                <a:solidFill>
                  <a:srgbClr val="CC0000"/>
                </a:solidFill>
              </a:rPr>
              <a:t>months</a:t>
            </a:r>
          </a:p>
          <a:p>
            <a:pPr lvl="1">
              <a:tabLst>
                <a:tab pos="5021263" algn="l"/>
              </a:tabLst>
            </a:pPr>
            <a:r>
              <a:rPr lang="en-US" dirty="0" smtClean="0"/>
              <a:t>Arc pumping group replacement	6 </a:t>
            </a:r>
            <a:r>
              <a:rPr lang="en-US" dirty="0"/>
              <a:t>months</a:t>
            </a:r>
          </a:p>
          <a:p>
            <a:pPr lvl="1">
              <a:tabLst>
                <a:tab pos="5021263" algn="l"/>
              </a:tabLst>
            </a:pPr>
            <a:r>
              <a:rPr lang="en-US" dirty="0"/>
              <a:t>Collimator replacement campaign </a:t>
            </a:r>
            <a:r>
              <a:rPr lang="en-US" dirty="0" smtClean="0"/>
              <a:t>	6 </a:t>
            </a:r>
            <a:r>
              <a:rPr lang="en-US" dirty="0"/>
              <a:t>months </a:t>
            </a:r>
            <a:r>
              <a:rPr lang="en-US" dirty="0" smtClean="0"/>
              <a:t>CD + </a:t>
            </a:r>
            <a:r>
              <a:rPr lang="en-US" dirty="0"/>
              <a:t>3 months</a:t>
            </a:r>
          </a:p>
          <a:p>
            <a:pPr lvl="1">
              <a:tabLst>
                <a:tab pos="5021263" algn="l"/>
              </a:tabLst>
            </a:pPr>
            <a:r>
              <a:rPr lang="en-US" dirty="0" err="1" smtClean="0"/>
              <a:t>Cryo</a:t>
            </a:r>
            <a:r>
              <a:rPr lang="en-US" dirty="0" smtClean="0"/>
              <a:t> compressor consolidation	12 months </a:t>
            </a:r>
            <a:br>
              <a:rPr lang="en-US" dirty="0" smtClean="0"/>
            </a:br>
            <a:r>
              <a:rPr lang="en-US" i="1" dirty="0" smtClean="0">
                <a:solidFill>
                  <a:schemeClr val="bg2">
                    <a:lumMod val="50000"/>
                  </a:schemeClr>
                </a:solidFill>
              </a:rPr>
              <a:t>(</a:t>
            </a:r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can be done in parallel with maintenance</a:t>
            </a:r>
            <a:r>
              <a:rPr lang="en-US" i="1" dirty="0" smtClean="0">
                <a:solidFill>
                  <a:schemeClr val="bg2">
                    <a:lumMod val="50000"/>
                  </a:schemeClr>
                </a:solidFill>
              </a:rPr>
              <a:t>)</a:t>
            </a:r>
          </a:p>
          <a:p>
            <a:pPr lvl="1">
              <a:tabLst>
                <a:tab pos="5021263" algn="l"/>
              </a:tabLst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MSC exchange 20 s/c magnets	6 months</a:t>
            </a:r>
            <a:endParaRPr lang="en-US" i="1" dirty="0" smtClean="0">
              <a:solidFill>
                <a:schemeClr val="bg2">
                  <a:lumMod val="75000"/>
                </a:schemeClr>
              </a:solidFill>
            </a:endParaRP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  <a:p>
            <a:pPr lvl="1"/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Oct. 29th,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RLIUP workshop = Baird,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02FE-31A0-4D7C-B3EA-BFF2B2602A5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47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LS3 - Injectors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bg2">
                    <a:lumMod val="75000"/>
                  </a:schemeClr>
                </a:solidFill>
              </a:rPr>
              <a:t>Maintenance &amp; 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“recurrent” </a:t>
            </a:r>
            <a:r>
              <a:rPr lang="en-US" b="1" dirty="0">
                <a:solidFill>
                  <a:schemeClr val="bg2">
                    <a:lumMod val="75000"/>
                  </a:schemeClr>
                </a:solidFill>
              </a:rPr>
              <a:t>consolidation</a:t>
            </a:r>
          </a:p>
          <a:p>
            <a:pPr lvl="1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Cooling and ventilation equipment	</a:t>
            </a:r>
            <a:r>
              <a:rPr lang="en-US" sz="2800" b="1" dirty="0">
                <a:solidFill>
                  <a:srgbClr val="C00000"/>
                </a:solidFill>
              </a:rPr>
              <a:t>12 months</a:t>
            </a:r>
          </a:p>
          <a:p>
            <a:pPr lvl="1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Kickers and Septa			6 months CD + 3 months</a:t>
            </a:r>
          </a:p>
          <a:p>
            <a:pPr lvl="1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SPS irradiated cables campaign	6 months CD + 5 months</a:t>
            </a:r>
          </a:p>
          <a:p>
            <a:pPr lvl="1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Cable clean up campaign		up to 12 months</a:t>
            </a:r>
            <a:br>
              <a:rPr lang="en-US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	</a:t>
            </a:r>
            <a:r>
              <a:rPr lang="en-US" i="1" dirty="0">
                <a:solidFill>
                  <a:schemeClr val="bg2">
                    <a:lumMod val="75000"/>
                  </a:schemeClr>
                </a:solidFill>
              </a:rPr>
              <a:t>6 months/zone with 2 zones in //</a:t>
            </a:r>
          </a:p>
          <a:p>
            <a:pPr lvl="1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Renovation of 8 PS main magnets	6 months CD + 4 months</a:t>
            </a:r>
          </a:p>
          <a:p>
            <a:pPr lvl="1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Exchange of 20 SPS magnets		4 months</a:t>
            </a:r>
          </a:p>
          <a:p>
            <a:pPr lvl="1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Renovation of SPS surface buildings 	9 months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b="1" dirty="0" smtClean="0"/>
              <a:t>In addition</a:t>
            </a:r>
          </a:p>
          <a:p>
            <a:pPr lvl="1"/>
            <a:r>
              <a:rPr lang="en-US" dirty="0" smtClean="0"/>
              <a:t>SU full </a:t>
            </a:r>
            <a:r>
              <a:rPr lang="en-US" dirty="0"/>
              <a:t>SPS survey </a:t>
            </a:r>
            <a:r>
              <a:rPr lang="en-US" dirty="0" smtClean="0"/>
              <a:t>			10 </a:t>
            </a:r>
            <a:r>
              <a:rPr lang="en-US" dirty="0"/>
              <a:t>months</a:t>
            </a:r>
          </a:p>
          <a:p>
            <a:endParaRPr lang="en-US" dirty="0"/>
          </a:p>
          <a:p>
            <a:pPr lvl="1"/>
            <a:endParaRPr lang="en-US" dirty="0" smtClean="0">
              <a:solidFill>
                <a:srgbClr val="FF0000"/>
              </a:solidFill>
            </a:endParaRPr>
          </a:p>
          <a:p>
            <a:pPr marL="393192" lvl="1" indent="0">
              <a:buNone/>
            </a:pPr>
            <a:endParaRPr lang="en-US" dirty="0"/>
          </a:p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Oct. 29th,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RLIUP workshop = Baird,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02FE-31A0-4D7C-B3EA-BFF2B2602A5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544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20890"/>
            <a:ext cx="7496175" cy="408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Rectangle 87"/>
          <p:cNvSpPr/>
          <p:nvPr/>
        </p:nvSpPr>
        <p:spPr>
          <a:xfrm>
            <a:off x="827585" y="3717034"/>
            <a:ext cx="4824535" cy="1461967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LS4 from 2027 </a:t>
            </a:r>
            <a:r>
              <a:rPr lang="en-US" sz="1800" b="0" i="1" dirty="0">
                <a:solidFill>
                  <a:srgbClr val="675E47"/>
                </a:solidFill>
              </a:rPr>
              <a:t>(according to scenario 1)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3200" dirty="0"/>
              <a:t>LHC 16 </a:t>
            </a:r>
            <a:r>
              <a:rPr lang="en-US" sz="3200" dirty="0" smtClean="0"/>
              <a:t>months, </a:t>
            </a:r>
            <a:r>
              <a:rPr lang="en-US" sz="3200" dirty="0"/>
              <a:t>Injectors 12 months</a:t>
            </a:r>
            <a:endParaRPr lang="en-GB" sz="3200" dirty="0"/>
          </a:p>
          <a:p>
            <a:pPr marL="114300" indent="0">
              <a:buNone/>
            </a:pPr>
            <a:endParaRPr lang="en-GB" sz="2800" dirty="0"/>
          </a:p>
        </p:txBody>
      </p:sp>
      <p:sp>
        <p:nvSpPr>
          <p:cNvPr id="68" name="Date Placeholder 6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Oct. 29th, 2013</a:t>
            </a:r>
            <a:endParaRPr lang="en-GB" dirty="0"/>
          </a:p>
        </p:txBody>
      </p:sp>
      <p:sp>
        <p:nvSpPr>
          <p:cNvPr id="67" name="Footer Placeholder 6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RLIUP workshop = Baird, Foraz</a:t>
            </a:r>
            <a:endParaRPr lang="en-GB"/>
          </a:p>
        </p:txBody>
      </p:sp>
      <p:sp>
        <p:nvSpPr>
          <p:cNvPr id="70" name="Slide Number Placeholder 6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02FE-31A0-4D7C-B3EA-BFF2B2602A5E}" type="slidenum">
              <a:rPr lang="en-GB" smtClean="0"/>
              <a:t>17</a:t>
            </a:fld>
            <a:endParaRPr lang="en-GB"/>
          </a:p>
        </p:txBody>
      </p:sp>
      <p:sp>
        <p:nvSpPr>
          <p:cNvPr id="82" name="Rectangle 81"/>
          <p:cNvSpPr/>
          <p:nvPr/>
        </p:nvSpPr>
        <p:spPr>
          <a:xfrm>
            <a:off x="7308304" y="2348880"/>
            <a:ext cx="727423" cy="2880320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Rectangle 84"/>
          <p:cNvSpPr/>
          <p:nvPr/>
        </p:nvSpPr>
        <p:spPr>
          <a:xfrm>
            <a:off x="323528" y="5076070"/>
            <a:ext cx="7496175" cy="1431045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Rectangle 85"/>
          <p:cNvSpPr/>
          <p:nvPr/>
        </p:nvSpPr>
        <p:spPr>
          <a:xfrm>
            <a:off x="323528" y="2348881"/>
            <a:ext cx="6984775" cy="136815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TextBox 86"/>
          <p:cNvSpPr txBox="1"/>
          <p:nvPr/>
        </p:nvSpPr>
        <p:spPr>
          <a:xfrm>
            <a:off x="6012160" y="4464002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LS4</a:t>
            </a:r>
            <a:endParaRPr lang="en-GB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13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LS4 - LHC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tabLst>
                <a:tab pos="5021263" algn="l"/>
                <a:tab pos="5108575" algn="l"/>
                <a:tab pos="5195888" algn="l"/>
              </a:tabLst>
            </a:pPr>
            <a:r>
              <a:rPr lang="en-US" b="1" i="1" dirty="0">
                <a:solidFill>
                  <a:schemeClr val="bg2">
                    <a:lumMod val="75000"/>
                  </a:schemeClr>
                </a:solidFill>
              </a:rPr>
              <a:t>Maintenance</a:t>
            </a:r>
          </a:p>
          <a:p>
            <a:pPr lvl="1">
              <a:tabLst>
                <a:tab pos="5021263" algn="l"/>
                <a:tab pos="5108575" algn="l"/>
                <a:tab pos="5195888" algn="l"/>
              </a:tabLst>
            </a:pPr>
            <a:r>
              <a:rPr lang="en-US" i="1" dirty="0">
                <a:solidFill>
                  <a:schemeClr val="bg2">
                    <a:lumMod val="75000"/>
                  </a:schemeClr>
                </a:solidFill>
              </a:rPr>
              <a:t>Cooling – Ventilation &amp; cryogenics </a:t>
            </a:r>
            <a:r>
              <a:rPr lang="en-US" i="1" dirty="0" err="1">
                <a:solidFill>
                  <a:schemeClr val="bg2">
                    <a:lumMod val="75000"/>
                  </a:schemeClr>
                </a:solidFill>
              </a:rPr>
              <a:t>equipm</a:t>
            </a:r>
            <a:r>
              <a:rPr lang="en-US" i="1" baseline="30000" dirty="0" err="1">
                <a:solidFill>
                  <a:schemeClr val="bg2">
                    <a:lumMod val="75000"/>
                  </a:schemeClr>
                </a:solidFill>
              </a:rPr>
              <a:t>t</a:t>
            </a:r>
            <a:r>
              <a:rPr lang="en-US" i="1" dirty="0">
                <a:solidFill>
                  <a:schemeClr val="bg2">
                    <a:lumMod val="75000"/>
                  </a:schemeClr>
                </a:solidFill>
              </a:rPr>
              <a:t>	</a:t>
            </a:r>
            <a:r>
              <a:rPr lang="en-US" sz="3000" i="1" dirty="0">
                <a:solidFill>
                  <a:srgbClr val="C00000"/>
                </a:solidFill>
              </a:rPr>
              <a:t>16 months </a:t>
            </a:r>
          </a:p>
          <a:p>
            <a:pPr lvl="1">
              <a:tabLst>
                <a:tab pos="5021263" algn="l"/>
                <a:tab pos="5108575" algn="l"/>
                <a:tab pos="5195888" algn="l"/>
              </a:tabLst>
            </a:pPr>
            <a:r>
              <a:rPr lang="en-US" i="1" dirty="0">
                <a:solidFill>
                  <a:schemeClr val="bg2">
                    <a:lumMod val="75000"/>
                  </a:schemeClr>
                </a:solidFill>
              </a:rPr>
              <a:t>ABT septa &amp; kickers 	6 months CD+ 3 months </a:t>
            </a:r>
          </a:p>
          <a:p>
            <a:pPr lvl="1">
              <a:tabLst>
                <a:tab pos="5021263" algn="l"/>
                <a:tab pos="5108575" algn="l"/>
                <a:tab pos="5195888" algn="l"/>
              </a:tabLst>
            </a:pPr>
            <a:r>
              <a:rPr lang="en-US" i="1" dirty="0">
                <a:solidFill>
                  <a:schemeClr val="bg2">
                    <a:lumMod val="75000"/>
                  </a:schemeClr>
                </a:solidFill>
              </a:rPr>
              <a:t>RF maintenance 	6 months</a:t>
            </a:r>
          </a:p>
          <a:p>
            <a:pPr lvl="1">
              <a:tabLst>
                <a:tab pos="5021263" algn="l"/>
                <a:tab pos="5108575" algn="l"/>
                <a:tab pos="5195888" algn="l"/>
              </a:tabLst>
            </a:pPr>
            <a:r>
              <a:rPr lang="en-US" i="1" dirty="0">
                <a:solidFill>
                  <a:schemeClr val="bg2">
                    <a:lumMod val="75000"/>
                  </a:schemeClr>
                </a:solidFill>
              </a:rPr>
              <a:t>Electrical equipment, collimation, </a:t>
            </a:r>
            <a:br>
              <a:rPr lang="en-US" i="1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i="1" dirty="0">
                <a:solidFill>
                  <a:schemeClr val="bg2">
                    <a:lumMod val="75000"/>
                  </a:schemeClr>
                </a:solidFill>
              </a:rPr>
              <a:t>beam instrumentation, detection… 	in the shadow</a:t>
            </a:r>
          </a:p>
          <a:p>
            <a:pPr>
              <a:tabLst>
                <a:tab pos="5021263" algn="l"/>
                <a:tab pos="5108575" algn="l"/>
                <a:tab pos="5195888" algn="l"/>
              </a:tabLst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tabLst>
                <a:tab pos="5021263" algn="l"/>
                <a:tab pos="5108575" algn="l"/>
                <a:tab pos="5195888" algn="l"/>
              </a:tabLst>
            </a:pPr>
            <a:r>
              <a:rPr lang="en-US" dirty="0" smtClean="0"/>
              <a:t>Consolidation</a:t>
            </a:r>
          </a:p>
          <a:p>
            <a:pPr lvl="1">
              <a:tabLst>
                <a:tab pos="5021263" algn="l"/>
                <a:tab pos="5108575" algn="l"/>
                <a:tab pos="5195888" algn="l"/>
              </a:tabLst>
            </a:pPr>
            <a:r>
              <a:rPr lang="en-US" dirty="0" smtClean="0"/>
              <a:t>Septa replacement	6 </a:t>
            </a:r>
            <a:r>
              <a:rPr lang="en-US" dirty="0"/>
              <a:t>months </a:t>
            </a:r>
            <a:r>
              <a:rPr lang="en-US" dirty="0" smtClean="0"/>
              <a:t>CD + </a:t>
            </a:r>
            <a:r>
              <a:rPr lang="en-US" dirty="0"/>
              <a:t>3 months </a:t>
            </a:r>
            <a:endParaRPr lang="en-US" dirty="0" smtClean="0"/>
          </a:p>
          <a:p>
            <a:pPr lvl="1">
              <a:tabLst>
                <a:tab pos="5021263" algn="l"/>
                <a:tab pos="5108575" algn="l"/>
                <a:tab pos="5195888" algn="l"/>
              </a:tabLst>
            </a:pPr>
            <a:r>
              <a:rPr lang="en-US" dirty="0" smtClean="0"/>
              <a:t>Collimator </a:t>
            </a:r>
            <a:r>
              <a:rPr lang="en-US" dirty="0"/>
              <a:t>replacement campaign </a:t>
            </a:r>
            <a:r>
              <a:rPr lang="en-US" dirty="0" smtClean="0"/>
              <a:t>	6 </a:t>
            </a:r>
            <a:r>
              <a:rPr lang="en-US" dirty="0"/>
              <a:t>months </a:t>
            </a:r>
            <a:r>
              <a:rPr lang="en-US" dirty="0" smtClean="0"/>
              <a:t>CD </a:t>
            </a:r>
            <a:r>
              <a:rPr lang="en-US" dirty="0"/>
              <a:t>+ 3 months</a:t>
            </a:r>
          </a:p>
          <a:p>
            <a:pPr lvl="1">
              <a:tabLst>
                <a:tab pos="5021263" algn="l"/>
                <a:tab pos="5108575" algn="l"/>
                <a:tab pos="5195888" algn="l"/>
              </a:tabLst>
            </a:pPr>
            <a:r>
              <a:rPr lang="en-US" dirty="0" smtClean="0"/>
              <a:t>MSC exchange 20 s/c magnets	6 months</a:t>
            </a:r>
          </a:p>
          <a:p>
            <a:pPr lvl="1">
              <a:tabLst>
                <a:tab pos="5021263" algn="l"/>
                <a:tab pos="5108575" algn="l"/>
                <a:tab pos="5195888" algn="l"/>
              </a:tabLst>
            </a:pPr>
            <a:r>
              <a:rPr lang="en-US" dirty="0"/>
              <a:t>VSC replace arc </a:t>
            </a:r>
            <a:r>
              <a:rPr lang="en-US" dirty="0" smtClean="0"/>
              <a:t>pumping	6 months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  <a:p>
            <a:pPr lvl="1"/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Oct. 29th,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RLIUP workshop = Baird,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02FE-31A0-4D7C-B3EA-BFF2B2602A5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275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LS4 - Injectors = 12 months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Maintenance &amp;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“recurrent” 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consolidation</a:t>
            </a:r>
          </a:p>
          <a:p>
            <a:pPr lvl="1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Cooling and ventilation equipment	</a:t>
            </a:r>
            <a:r>
              <a:rPr lang="en-US" sz="2800" b="1" dirty="0">
                <a:solidFill>
                  <a:srgbClr val="CC0000"/>
                </a:solidFill>
              </a:rPr>
              <a:t>12 months</a:t>
            </a:r>
          </a:p>
          <a:p>
            <a:pPr lvl="1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Kickers and Septa			6 months CD + 3 months</a:t>
            </a:r>
          </a:p>
          <a:p>
            <a:pPr lvl="1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SPS irradiated cables campaign	6 months CD + 5 months</a:t>
            </a:r>
          </a:p>
          <a:p>
            <a:pPr lvl="1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Cable clean up campaign		up to 12 months</a:t>
            </a:r>
            <a:br>
              <a:rPr lang="en-US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	</a:t>
            </a:r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6 months/zone with 2 zones in //</a:t>
            </a:r>
          </a:p>
          <a:p>
            <a:pPr lvl="1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Renovation of 8 PS main magnets	6 months CD + 4 months</a:t>
            </a:r>
          </a:p>
          <a:p>
            <a:pPr lvl="1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Exchange of 20 SPS magnets		4 months</a:t>
            </a:r>
          </a:p>
          <a:p>
            <a:pPr lvl="1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Renovation of SPS surface buildings 	9 months</a:t>
            </a:r>
          </a:p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Oct. 29th,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RLIUP workshop = Baird,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02FE-31A0-4D7C-B3EA-BFF2B2602A5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58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will present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Outline and background assumptions</a:t>
            </a:r>
          </a:p>
          <a:p>
            <a:r>
              <a:rPr lang="en-US" dirty="0"/>
              <a:t>Information included</a:t>
            </a:r>
          </a:p>
          <a:p>
            <a:r>
              <a:rPr lang="en-US" dirty="0"/>
              <a:t>Overall plan</a:t>
            </a:r>
          </a:p>
          <a:p>
            <a:pPr lvl="1"/>
            <a:r>
              <a:rPr lang="en-US" dirty="0"/>
              <a:t>Technical stops</a:t>
            </a:r>
          </a:p>
          <a:p>
            <a:pPr lvl="1"/>
            <a:r>
              <a:rPr lang="en-US" dirty="0" smtClean="0"/>
              <a:t>End </a:t>
            </a:r>
            <a:r>
              <a:rPr lang="en-US" dirty="0"/>
              <a:t>of year T</a:t>
            </a:r>
            <a:r>
              <a:rPr lang="en-US" dirty="0" smtClean="0"/>
              <a:t>echnical Stops</a:t>
            </a:r>
            <a:endParaRPr lang="en-US" dirty="0"/>
          </a:p>
          <a:p>
            <a:pPr lvl="1"/>
            <a:r>
              <a:rPr lang="en-US" dirty="0" smtClean="0"/>
              <a:t>Long Shutdowns</a:t>
            </a:r>
            <a:endParaRPr lang="en-US" dirty="0"/>
          </a:p>
          <a:p>
            <a:r>
              <a:rPr lang="en-US" dirty="0"/>
              <a:t>LINAC4 connection to PSB?</a:t>
            </a:r>
          </a:p>
          <a:p>
            <a:r>
              <a:rPr lang="en-US" dirty="0"/>
              <a:t>Conclusions</a:t>
            </a:r>
          </a:p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Oct. 29th,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RLIUP workshop = Baird, Foraz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02FE-31A0-4D7C-B3EA-BFF2B2602A5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736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20890"/>
            <a:ext cx="7496175" cy="408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" name="Rectangle 88"/>
          <p:cNvSpPr/>
          <p:nvPr/>
        </p:nvSpPr>
        <p:spPr>
          <a:xfrm>
            <a:off x="323528" y="3717034"/>
            <a:ext cx="7496175" cy="1461967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LS5 from 2031 </a:t>
            </a:r>
            <a:r>
              <a:rPr lang="en-US" sz="1800" b="0" i="1" dirty="0">
                <a:solidFill>
                  <a:srgbClr val="675E47"/>
                </a:solidFill>
              </a:rPr>
              <a:t>(according to scenario 1)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sz="3200" dirty="0"/>
              <a:t>LHC 20 </a:t>
            </a:r>
            <a:r>
              <a:rPr lang="en-US" sz="3200" dirty="0" smtClean="0"/>
              <a:t>months, Injectors </a:t>
            </a:r>
            <a:r>
              <a:rPr lang="en-US" sz="3200" dirty="0"/>
              <a:t>12 months</a:t>
            </a:r>
            <a:endParaRPr lang="en-GB" sz="3200" dirty="0"/>
          </a:p>
          <a:p>
            <a:endParaRPr lang="en-GB" dirty="0"/>
          </a:p>
        </p:txBody>
      </p:sp>
      <p:sp>
        <p:nvSpPr>
          <p:cNvPr id="68" name="Date Placeholder 6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Oct. 29th, 2013</a:t>
            </a:r>
            <a:endParaRPr lang="en-GB"/>
          </a:p>
        </p:txBody>
      </p:sp>
      <p:sp>
        <p:nvSpPr>
          <p:cNvPr id="67" name="Footer Placeholder 6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RLIUP workshop = Baird, Foraz</a:t>
            </a:r>
            <a:endParaRPr lang="en-GB"/>
          </a:p>
        </p:txBody>
      </p:sp>
      <p:sp>
        <p:nvSpPr>
          <p:cNvPr id="70" name="Slide Number Placeholder 6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02FE-31A0-4D7C-B3EA-BFF2B2602A5E}" type="slidenum">
              <a:rPr lang="en-GB" smtClean="0"/>
              <a:t>20</a:t>
            </a:fld>
            <a:endParaRPr lang="en-GB"/>
          </a:p>
        </p:txBody>
      </p:sp>
      <p:sp>
        <p:nvSpPr>
          <p:cNvPr id="85" name="Rectangle 84"/>
          <p:cNvSpPr/>
          <p:nvPr/>
        </p:nvSpPr>
        <p:spPr>
          <a:xfrm>
            <a:off x="4716016" y="5076070"/>
            <a:ext cx="3103687" cy="1431045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Rectangle 85"/>
          <p:cNvSpPr/>
          <p:nvPr/>
        </p:nvSpPr>
        <p:spPr>
          <a:xfrm>
            <a:off x="755575" y="5076070"/>
            <a:ext cx="1872209" cy="1781930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Rectangle 86"/>
          <p:cNvSpPr/>
          <p:nvPr/>
        </p:nvSpPr>
        <p:spPr>
          <a:xfrm>
            <a:off x="323528" y="2348881"/>
            <a:ext cx="7496175" cy="136815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TextBox 89"/>
          <p:cNvSpPr txBox="1"/>
          <p:nvPr/>
        </p:nvSpPr>
        <p:spPr>
          <a:xfrm>
            <a:off x="3059832" y="5967035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LS5</a:t>
            </a:r>
            <a:endParaRPr lang="en-GB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11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LS5 - LHC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tabLst>
                <a:tab pos="4935538" algn="l"/>
                <a:tab pos="5108575" algn="l"/>
              </a:tabLst>
            </a:pPr>
            <a:r>
              <a:rPr lang="en-US" b="1" i="1" dirty="0">
                <a:solidFill>
                  <a:schemeClr val="bg2">
                    <a:lumMod val="75000"/>
                  </a:schemeClr>
                </a:solidFill>
              </a:rPr>
              <a:t>Maintenance</a:t>
            </a:r>
          </a:p>
          <a:p>
            <a:pPr lvl="1">
              <a:tabLst>
                <a:tab pos="4935538" algn="l"/>
                <a:tab pos="5108575" algn="l"/>
              </a:tabLst>
            </a:pPr>
            <a:r>
              <a:rPr lang="en-US" i="1" dirty="0">
                <a:solidFill>
                  <a:schemeClr val="bg2">
                    <a:lumMod val="75000"/>
                  </a:schemeClr>
                </a:solidFill>
              </a:rPr>
              <a:t>Cooling – Ventilation &amp; cryogenics </a:t>
            </a:r>
            <a:r>
              <a:rPr lang="en-US" i="1" dirty="0" smtClean="0">
                <a:solidFill>
                  <a:schemeClr val="bg2">
                    <a:lumMod val="75000"/>
                  </a:schemeClr>
                </a:solidFill>
              </a:rPr>
              <a:t>equip.	</a:t>
            </a:r>
            <a:r>
              <a:rPr lang="en-US" sz="2100" i="1" dirty="0" smtClean="0">
                <a:solidFill>
                  <a:schemeClr val="bg2">
                    <a:lumMod val="75000"/>
                  </a:schemeClr>
                </a:solidFill>
              </a:rPr>
              <a:t>16 </a:t>
            </a:r>
            <a:r>
              <a:rPr lang="en-US" sz="2100" i="1" dirty="0">
                <a:solidFill>
                  <a:schemeClr val="bg2">
                    <a:lumMod val="75000"/>
                  </a:schemeClr>
                </a:solidFill>
              </a:rPr>
              <a:t>months </a:t>
            </a:r>
          </a:p>
          <a:p>
            <a:pPr lvl="1">
              <a:tabLst>
                <a:tab pos="4935538" algn="l"/>
                <a:tab pos="5108575" algn="l"/>
              </a:tabLst>
            </a:pPr>
            <a:r>
              <a:rPr lang="en-US" i="1" dirty="0">
                <a:solidFill>
                  <a:schemeClr val="bg2">
                    <a:lumMod val="75000"/>
                  </a:schemeClr>
                </a:solidFill>
              </a:rPr>
              <a:t>ABT septa &amp; kickers 	6 months CD+ 3 months </a:t>
            </a:r>
          </a:p>
          <a:p>
            <a:pPr lvl="1">
              <a:tabLst>
                <a:tab pos="4935538" algn="l"/>
                <a:tab pos="5108575" algn="l"/>
              </a:tabLst>
            </a:pPr>
            <a:r>
              <a:rPr lang="en-US" i="1" dirty="0">
                <a:solidFill>
                  <a:schemeClr val="bg2">
                    <a:lumMod val="75000"/>
                  </a:schemeClr>
                </a:solidFill>
              </a:rPr>
              <a:t>RF maintenance 	6 months</a:t>
            </a:r>
          </a:p>
          <a:p>
            <a:pPr lvl="1">
              <a:tabLst>
                <a:tab pos="4935538" algn="l"/>
                <a:tab pos="5108575" algn="l"/>
              </a:tabLst>
            </a:pPr>
            <a:r>
              <a:rPr lang="en-US" i="1" dirty="0">
                <a:solidFill>
                  <a:schemeClr val="bg2">
                    <a:lumMod val="75000"/>
                  </a:schemeClr>
                </a:solidFill>
              </a:rPr>
              <a:t>Electrical equipment, collimation, </a:t>
            </a:r>
            <a:br>
              <a:rPr lang="en-US" i="1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i="1" dirty="0">
                <a:solidFill>
                  <a:schemeClr val="bg2">
                    <a:lumMod val="75000"/>
                  </a:schemeClr>
                </a:solidFill>
              </a:rPr>
              <a:t>beam instrumentation, detection… 	in the shadow</a:t>
            </a:r>
          </a:p>
          <a:p>
            <a:pPr>
              <a:tabLst>
                <a:tab pos="4935538" algn="l"/>
                <a:tab pos="5108575" algn="l"/>
              </a:tabLst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tabLst>
                <a:tab pos="4935538" algn="l"/>
                <a:tab pos="5108575" algn="l"/>
              </a:tabLst>
            </a:pPr>
            <a:r>
              <a:rPr lang="en-US" dirty="0" smtClean="0"/>
              <a:t>In addition</a:t>
            </a:r>
          </a:p>
          <a:p>
            <a:pPr lvl="1">
              <a:tabLst>
                <a:tab pos="4935538" algn="l"/>
                <a:tab pos="5108575" algn="l"/>
              </a:tabLst>
            </a:pPr>
            <a:r>
              <a:rPr lang="en-US" dirty="0" smtClean="0"/>
              <a:t>Change </a:t>
            </a:r>
            <a:r>
              <a:rPr lang="en-US" dirty="0"/>
              <a:t>Inner triplet magnets</a:t>
            </a:r>
            <a:r>
              <a:rPr lang="en-US" dirty="0" smtClean="0"/>
              <a:t>???	</a:t>
            </a:r>
            <a:r>
              <a:rPr lang="en-US" sz="2800" b="1" dirty="0" smtClean="0">
                <a:solidFill>
                  <a:srgbClr val="CC0000"/>
                </a:solidFill>
              </a:rPr>
              <a:t>20 months</a:t>
            </a:r>
            <a:endParaRPr lang="en-US" b="1" dirty="0" smtClean="0">
              <a:solidFill>
                <a:srgbClr val="CC0000"/>
              </a:solidFill>
            </a:endParaRPr>
          </a:p>
          <a:p>
            <a:pPr lvl="1">
              <a:tabLst>
                <a:tab pos="4935538" algn="l"/>
                <a:tab pos="5108575" algn="l"/>
              </a:tabLst>
            </a:pPr>
            <a:r>
              <a:rPr lang="en-US" dirty="0" smtClean="0"/>
              <a:t>Collimator </a:t>
            </a:r>
            <a:r>
              <a:rPr lang="en-US" dirty="0"/>
              <a:t>replacement campaign </a:t>
            </a:r>
            <a:r>
              <a:rPr lang="en-US" dirty="0" smtClean="0"/>
              <a:t>	6 </a:t>
            </a:r>
            <a:r>
              <a:rPr lang="en-US" dirty="0"/>
              <a:t>months </a:t>
            </a:r>
            <a:r>
              <a:rPr lang="en-US" dirty="0" smtClean="0"/>
              <a:t>CD + </a:t>
            </a:r>
            <a:r>
              <a:rPr lang="en-US" dirty="0"/>
              <a:t>3 months</a:t>
            </a:r>
          </a:p>
          <a:p>
            <a:pPr lvl="1">
              <a:tabLst>
                <a:tab pos="4935538" algn="l"/>
                <a:tab pos="5108575" algn="l"/>
              </a:tabLst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MSC 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exchange 20 s/c 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magnets 	6 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months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  <a:p>
            <a:pPr lvl="1"/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Oct. 29th,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RLIUP workshop = Baird,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02FE-31A0-4D7C-B3EA-BFF2B2602A5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1953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LS5 - Injectors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Maintenance &amp;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“recurrent” 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consolidation</a:t>
            </a:r>
          </a:p>
          <a:p>
            <a:pPr lvl="1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Cooling and ventilation equipment	</a:t>
            </a:r>
            <a:r>
              <a:rPr lang="en-US" sz="2800" b="1" dirty="0">
                <a:solidFill>
                  <a:srgbClr val="CC0000"/>
                </a:solidFill>
              </a:rPr>
              <a:t>12 months</a:t>
            </a:r>
          </a:p>
          <a:p>
            <a:pPr lvl="1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Kickers and Septa			6 months CD + 3 months</a:t>
            </a:r>
          </a:p>
          <a:p>
            <a:pPr lvl="1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SPS irradiated cables campaign	6 months CD + 5 months</a:t>
            </a:r>
          </a:p>
          <a:p>
            <a:pPr lvl="1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Cable clean up 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campaign ?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		up to 12 months</a:t>
            </a:r>
            <a:br>
              <a:rPr lang="en-US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	</a:t>
            </a:r>
            <a:r>
              <a:rPr lang="en-US" i="1" dirty="0">
                <a:solidFill>
                  <a:schemeClr val="bg2">
                    <a:lumMod val="75000"/>
                  </a:schemeClr>
                </a:solidFill>
              </a:rPr>
              <a:t>6 months/zone with 2 zones in //</a:t>
            </a:r>
          </a:p>
          <a:p>
            <a:pPr lvl="1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Renovation of 8 PS main magnets	6 months CD + 4 months</a:t>
            </a:r>
          </a:p>
          <a:p>
            <a:pPr lvl="1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Exchange of 20 SPS magnets		4 months</a:t>
            </a:r>
          </a:p>
          <a:p>
            <a:pPr lvl="1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Renovation of SPS surface buildings 	9 months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Oct. 29th,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RLIUP workshop = Baird,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02FE-31A0-4D7C-B3EA-BFF2B2602A5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650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Can we wait until 2018 to connect Linac4 to PSB?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en-GB" sz="2000" dirty="0" smtClean="0"/>
              <a:t>Scenario 1  </a:t>
            </a:r>
          </a:p>
          <a:p>
            <a:pPr marL="114300" indent="0" algn="ctr">
              <a:buNone/>
            </a:pPr>
            <a:r>
              <a:rPr lang="en-GB" sz="2000" dirty="0" smtClean="0"/>
              <a:t>from 2015 to 2035: beam = 57%</a:t>
            </a:r>
          </a:p>
          <a:p>
            <a:pPr marL="114300" indent="0" algn="ctr">
              <a:buNone/>
            </a:pPr>
            <a:r>
              <a:rPr lang="en-GB" sz="2000" dirty="0" smtClean="0"/>
              <a:t> % of time</a:t>
            </a:r>
            <a:endParaRPr lang="en-GB" sz="2000" dirty="0"/>
          </a:p>
        </p:txBody>
      </p:sp>
      <p:sp>
        <p:nvSpPr>
          <p:cNvPr id="68" name="Date Placeholder 6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Oct. 29th, 2013</a:t>
            </a:r>
            <a:endParaRPr lang="en-GB" dirty="0"/>
          </a:p>
        </p:txBody>
      </p:sp>
      <p:sp>
        <p:nvSpPr>
          <p:cNvPr id="67" name="Footer Placeholder 6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RLIUP workshop = Baird, Foraz</a:t>
            </a:r>
            <a:endParaRPr lang="en-GB"/>
          </a:p>
        </p:txBody>
      </p:sp>
      <p:sp>
        <p:nvSpPr>
          <p:cNvPr id="70" name="Slide Number Placeholder 6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02FE-31A0-4D7C-B3EA-BFF2B2602A5E}" type="slidenum">
              <a:rPr lang="en-GB" smtClean="0"/>
              <a:t>23</a:t>
            </a:fld>
            <a:endParaRPr lang="en-GB"/>
          </a:p>
        </p:txBody>
      </p:sp>
      <p:pic>
        <p:nvPicPr>
          <p:cNvPr id="8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20890"/>
            <a:ext cx="7496175" cy="408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" name="TextBox 90"/>
          <p:cNvSpPr txBox="1"/>
          <p:nvPr/>
        </p:nvSpPr>
        <p:spPr>
          <a:xfrm>
            <a:off x="3059832" y="5967035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LS5</a:t>
            </a:r>
            <a:endParaRPr lang="en-GB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012160" y="4523397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LS4</a:t>
            </a:r>
            <a:endParaRPr lang="en-GB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037810" y="3140968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LS2</a:t>
            </a:r>
            <a:endParaRPr lang="en-GB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1043608" y="4523397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LS3</a:t>
            </a:r>
            <a:endParaRPr lang="en-GB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57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710" y="2453977"/>
            <a:ext cx="7486650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L4 </a:t>
            </a:r>
            <a:r>
              <a:rPr lang="en-GB" dirty="0"/>
              <a:t>connection to PSB in 2017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en-GB" sz="2000" dirty="0"/>
              <a:t>Scenario </a:t>
            </a:r>
            <a:r>
              <a:rPr lang="en-GB" sz="2000" dirty="0" smtClean="0"/>
              <a:t>2 </a:t>
            </a:r>
          </a:p>
          <a:p>
            <a:pPr marL="114300" indent="0" algn="ctr">
              <a:buNone/>
            </a:pPr>
            <a:r>
              <a:rPr lang="en-GB" sz="2000" dirty="0" smtClean="0"/>
              <a:t>from </a:t>
            </a:r>
            <a:r>
              <a:rPr lang="en-GB" sz="2000" dirty="0"/>
              <a:t>2015 to 2035: beam = </a:t>
            </a:r>
            <a:r>
              <a:rPr lang="en-GB" sz="2000" dirty="0" smtClean="0"/>
              <a:t>54 % </a:t>
            </a:r>
            <a:r>
              <a:rPr lang="en-GB" sz="2000" dirty="0"/>
              <a:t>of time</a:t>
            </a:r>
          </a:p>
          <a:p>
            <a:pPr marL="114300" indent="0" algn="ctr">
              <a:buNone/>
            </a:pPr>
            <a:endParaRPr lang="en-GB" sz="20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Oct. 29th, 2013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02FE-31A0-4D7C-B3EA-BFF2B2602A5E}" type="slidenum">
              <a:rPr lang="en-GB" smtClean="0"/>
              <a:t>24</a:t>
            </a:fld>
            <a:endParaRPr lang="en-GB"/>
          </a:p>
        </p:txBody>
      </p:sp>
      <p:sp>
        <p:nvSpPr>
          <p:cNvPr id="76" name="TextBox 75"/>
          <p:cNvSpPr txBox="1"/>
          <p:nvPr/>
        </p:nvSpPr>
        <p:spPr>
          <a:xfrm>
            <a:off x="5071639" y="3059668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LS2</a:t>
            </a:r>
            <a:endParaRPr lang="en-GB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067944" y="5967035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LS5</a:t>
            </a:r>
            <a:endParaRPr lang="en-GB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7015855" y="4523397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LS4</a:t>
            </a:r>
            <a:endParaRPr lang="en-GB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051720" y="4523397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LS3</a:t>
            </a:r>
            <a:endParaRPr lang="en-GB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2805474" y="3090894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LS1.5</a:t>
            </a:r>
            <a:endParaRPr lang="en-GB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RLIUP workshop = Baird, Foraz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90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LS1.5 or not to LS1.5?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Advantages</a:t>
            </a:r>
            <a:endParaRPr lang="en-GB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Mitigate risk of Linac2 failure</a:t>
            </a:r>
          </a:p>
          <a:p>
            <a:pPr lvl="1"/>
            <a:r>
              <a:rPr lang="en-US" dirty="0" smtClean="0"/>
              <a:t>Linac4 is not left idle</a:t>
            </a:r>
          </a:p>
          <a:p>
            <a:pPr lvl="1"/>
            <a:r>
              <a:rPr lang="en-US" dirty="0" smtClean="0"/>
              <a:t>Reduce LS2 workload (mainly in Injectors) EL, GS, CV….</a:t>
            </a:r>
          </a:p>
          <a:p>
            <a:pPr lvl="1"/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Disadvantages</a:t>
            </a:r>
            <a:endParaRPr lang="en-US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9 months is too short to complete LHC CRG maintenance</a:t>
            </a:r>
          </a:p>
          <a:p>
            <a:pPr lvl="1"/>
            <a:r>
              <a:rPr lang="en-US" dirty="0" smtClean="0"/>
              <a:t>Need LS2 in 2019 at the latest</a:t>
            </a:r>
          </a:p>
          <a:p>
            <a:pPr lvl="1"/>
            <a:r>
              <a:rPr lang="en-US" dirty="0" smtClean="0"/>
              <a:t>Reduces potential physics output by 1 year </a:t>
            </a:r>
          </a:p>
          <a:p>
            <a:pPr lvl="2"/>
            <a:r>
              <a:rPr lang="en-US" dirty="0" smtClean="0"/>
              <a:t>= 12% 2015 to 2020</a:t>
            </a:r>
          </a:p>
          <a:p>
            <a:pPr lvl="2"/>
            <a:r>
              <a:rPr lang="en-US" dirty="0" smtClean="0"/>
              <a:t>= </a:t>
            </a:r>
            <a:r>
              <a:rPr lang="en-US" dirty="0"/>
              <a:t>4</a:t>
            </a:r>
            <a:r>
              <a:rPr lang="en-US" dirty="0" smtClean="0"/>
              <a:t>%   2015 to 2035</a:t>
            </a:r>
          </a:p>
          <a:p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Oct. 29th,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RLIUP workshop = Baird, Foraz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02FE-31A0-4D7C-B3EA-BFF2B2602A5E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8173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3" grpId="0" build="p"/>
      <p:bldP spid="9" grpId="0" build="p"/>
      <p:bldP spid="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Two base-lines established</a:t>
            </a:r>
          </a:p>
          <a:p>
            <a:pPr lvl="1"/>
            <a:r>
              <a:rPr lang="en-US" dirty="0" smtClean="0"/>
              <a:t>With and without LS1.5</a:t>
            </a:r>
          </a:p>
          <a:p>
            <a:endParaRPr lang="en-US" dirty="0" smtClean="0"/>
          </a:p>
          <a:p>
            <a:r>
              <a:rPr lang="en-US" dirty="0" smtClean="0"/>
              <a:t>Minimum shutdown lengths have been given</a:t>
            </a:r>
          </a:p>
          <a:p>
            <a:pPr lvl="1"/>
            <a:r>
              <a:rPr lang="en-US" dirty="0" smtClean="0"/>
              <a:t>Leading to beam operation ~3/5</a:t>
            </a:r>
            <a:r>
              <a:rPr lang="en-US" baseline="30000" dirty="0" smtClean="0"/>
              <a:t>th</a:t>
            </a:r>
            <a:r>
              <a:rPr lang="en-US" dirty="0" smtClean="0"/>
              <a:t>  of the time from 2015 to 2035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CC0000"/>
                </a:solidFill>
              </a:rPr>
              <a:t>Preference for scenario 2 with LS1.5</a:t>
            </a:r>
          </a:p>
          <a:p>
            <a:pPr lvl="1"/>
            <a:r>
              <a:rPr lang="en-US" dirty="0"/>
              <a:t>Mitigate risk of Linac2 failure</a:t>
            </a:r>
          </a:p>
          <a:p>
            <a:pPr lvl="1"/>
            <a:r>
              <a:rPr lang="en-US" dirty="0"/>
              <a:t>Linac4 is not left idle</a:t>
            </a:r>
          </a:p>
          <a:p>
            <a:pPr lvl="1"/>
            <a:r>
              <a:rPr lang="en-US" dirty="0"/>
              <a:t>Reduce LS2 workload (mainly in Injectors) EL, GS, CV</a:t>
            </a:r>
            <a:r>
              <a:rPr lang="en-US" dirty="0" smtClean="0"/>
              <a:t>….</a:t>
            </a:r>
          </a:p>
          <a:p>
            <a:pPr lvl="1"/>
            <a:r>
              <a:rPr lang="en-US" dirty="0" smtClean="0"/>
              <a:t>Reduced physics potential ( ~ 4 %) can be recuperated with one year of additional running in 2036</a:t>
            </a:r>
            <a:endParaRPr lang="en-US" dirty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Oct. 29th,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RLIUP workshop = Baird, Foraz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02FE-31A0-4D7C-B3EA-BFF2B2602A5E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707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Aim </a:t>
            </a:r>
          </a:p>
          <a:p>
            <a:pPr lvl="1"/>
            <a:r>
              <a:rPr lang="en-US" dirty="0"/>
              <a:t>Establish a base-line scenario for shutdowns until 2035</a:t>
            </a:r>
          </a:p>
          <a:p>
            <a:pPr lvl="1"/>
            <a:r>
              <a:rPr lang="en-US" dirty="0" smtClean="0"/>
              <a:t>Taking into account the optimum periodicity and length of Technical </a:t>
            </a:r>
            <a:r>
              <a:rPr lang="en-US" dirty="0"/>
              <a:t>S</a:t>
            </a:r>
            <a:r>
              <a:rPr lang="en-US" dirty="0" smtClean="0"/>
              <a:t>tops, End of Year Technical Stops, Long Shutdowns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With the following assumptions</a:t>
            </a:r>
          </a:p>
          <a:p>
            <a:pPr lvl="1"/>
            <a:r>
              <a:rPr lang="en-US" dirty="0" smtClean="0"/>
              <a:t>LINAC4 is connected to PSB during first </a:t>
            </a:r>
            <a:r>
              <a:rPr lang="en-US" dirty="0" smtClean="0">
                <a:solidFill>
                  <a:srgbClr val="00B0F0"/>
                </a:solidFill>
              </a:rPr>
              <a:t>suitable stop* </a:t>
            </a:r>
            <a:r>
              <a:rPr lang="en-US" dirty="0" smtClean="0"/>
              <a:t>after LS1</a:t>
            </a:r>
          </a:p>
          <a:p>
            <a:pPr lvl="1"/>
            <a:r>
              <a:rPr lang="en-US" dirty="0" smtClean="0">
                <a:solidFill>
                  <a:srgbClr val="CC0000"/>
                </a:solidFill>
              </a:rPr>
              <a:t>PSB is not upgraded to 2GeV operation</a:t>
            </a:r>
          </a:p>
          <a:p>
            <a:pPr lvl="1"/>
            <a:r>
              <a:rPr lang="en-US" dirty="0" smtClean="0">
                <a:solidFill>
                  <a:srgbClr val="CC0000"/>
                </a:solidFill>
              </a:rPr>
              <a:t>There is no upgrade of SPS RF system</a:t>
            </a:r>
          </a:p>
          <a:p>
            <a:pPr lvl="1"/>
            <a:r>
              <a:rPr lang="en-US" dirty="0" smtClean="0">
                <a:solidFill>
                  <a:srgbClr val="CC0000"/>
                </a:solidFill>
              </a:rPr>
              <a:t>There is no HL-LHC program</a:t>
            </a:r>
          </a:p>
          <a:p>
            <a:pPr lvl="1"/>
            <a:r>
              <a:rPr lang="en-US" dirty="0" smtClean="0">
                <a:solidFill>
                  <a:srgbClr val="CC0000"/>
                </a:solidFill>
              </a:rPr>
              <a:t>Only maintenance and consolidation needed to maintain 2012 performance and reliability levels are performed</a:t>
            </a:r>
          </a:p>
          <a:p>
            <a:pPr lvl="1"/>
            <a:endParaRPr lang="en-US" dirty="0" smtClean="0"/>
          </a:p>
          <a:p>
            <a:pPr marL="393192" lvl="1" indent="0">
              <a:buNone/>
            </a:pPr>
            <a:r>
              <a:rPr lang="en-US" dirty="0" smtClean="0">
                <a:solidFill>
                  <a:srgbClr val="00B0F0"/>
                </a:solidFill>
              </a:rPr>
              <a:t>* Two possible scenarios studied</a:t>
            </a:r>
            <a:endParaRPr lang="en-US" dirty="0">
              <a:solidFill>
                <a:srgbClr val="00B0F0"/>
              </a:solidFill>
            </a:endParaRPr>
          </a:p>
          <a:p>
            <a:pPr lvl="1"/>
            <a:endParaRPr lang="en-US" dirty="0" smtClean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Oct. 29th, 2013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RLIUP workshop = Baird, Foraz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02FE-31A0-4D7C-B3EA-BFF2B2602A5E}" type="slidenum">
              <a:rPr lang="en-GB" smtClean="0"/>
              <a:t>3</a:t>
            </a:fld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683568" y="3789041"/>
            <a:ext cx="7757590" cy="2478291"/>
            <a:chOff x="683568" y="4005064"/>
            <a:chExt cx="7757590" cy="2242910"/>
          </a:xfrm>
        </p:grpSpPr>
        <p:sp>
          <p:nvSpPr>
            <p:cNvPr id="4" name="Rectangle 3"/>
            <p:cNvSpPr/>
            <p:nvPr/>
          </p:nvSpPr>
          <p:spPr>
            <a:xfrm>
              <a:off x="683568" y="4005064"/>
              <a:ext cx="7632848" cy="1656184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940152" y="5885865"/>
              <a:ext cx="2501006" cy="362109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CC0000"/>
                  </a:solidFill>
                </a:rPr>
                <a:t>No LIU and no HL-LHC</a:t>
              </a:r>
              <a:endParaRPr lang="en-GB" sz="2000" b="1" dirty="0">
                <a:solidFill>
                  <a:srgbClr val="CC0000"/>
                </a:solidFill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7164288" y="5661248"/>
              <a:ext cx="0" cy="224617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51419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included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dirty="0" smtClean="0"/>
              <a:t>Standard maintenance and essential consolidation (including replacement of equipment) needed to maintain reliable LHC &amp; Injector operation until 2035</a:t>
            </a:r>
          </a:p>
          <a:p>
            <a:pPr lvl="1"/>
            <a:r>
              <a:rPr lang="en-US" dirty="0" smtClean="0">
                <a:solidFill>
                  <a:srgbClr val="CC0000"/>
                </a:solidFill>
              </a:rPr>
              <a:t>What</a:t>
            </a:r>
            <a:r>
              <a:rPr lang="en-US" dirty="0" smtClean="0"/>
              <a:t> do you need to do?</a:t>
            </a:r>
          </a:p>
          <a:p>
            <a:pPr lvl="1"/>
            <a:r>
              <a:rPr lang="en-US" dirty="0" smtClean="0">
                <a:solidFill>
                  <a:srgbClr val="CC0000"/>
                </a:solidFill>
              </a:rPr>
              <a:t>When</a:t>
            </a:r>
            <a:r>
              <a:rPr lang="en-US" dirty="0" smtClean="0"/>
              <a:t> do you need to do it?</a:t>
            </a:r>
          </a:p>
          <a:p>
            <a:pPr lvl="1"/>
            <a:r>
              <a:rPr lang="en-US" dirty="0" smtClean="0">
                <a:solidFill>
                  <a:srgbClr val="CC0000"/>
                </a:solidFill>
              </a:rPr>
              <a:t>How long </a:t>
            </a:r>
            <a:r>
              <a:rPr lang="en-US" dirty="0" smtClean="0"/>
              <a:t>will it take?</a:t>
            </a:r>
          </a:p>
          <a:p>
            <a:pPr lvl="1"/>
            <a:r>
              <a:rPr lang="en-US" dirty="0" smtClean="0">
                <a:solidFill>
                  <a:srgbClr val="CC0000"/>
                </a:solidFill>
              </a:rPr>
              <a:t>How frequently </a:t>
            </a:r>
            <a:r>
              <a:rPr lang="en-US" dirty="0" smtClean="0"/>
              <a:t>should it be done?</a:t>
            </a:r>
          </a:p>
          <a:p>
            <a:pPr lvl="1"/>
            <a:r>
              <a:rPr lang="en-US" dirty="0" smtClean="0"/>
              <a:t>Are the </a:t>
            </a:r>
            <a:r>
              <a:rPr lang="en-US" dirty="0" smtClean="0">
                <a:solidFill>
                  <a:srgbClr val="CC0000"/>
                </a:solidFill>
              </a:rPr>
              <a:t>resources</a:t>
            </a:r>
            <a:r>
              <a:rPr lang="en-US" dirty="0" smtClean="0"/>
              <a:t> available to do multiple works in parallel?</a:t>
            </a:r>
          </a:p>
          <a:p>
            <a:pPr lvl="1"/>
            <a:r>
              <a:rPr lang="en-US" dirty="0" smtClean="0"/>
              <a:t>Do you need a significant cool-down period  (</a:t>
            </a:r>
            <a:r>
              <a:rPr lang="en-US" dirty="0" smtClean="0">
                <a:solidFill>
                  <a:srgbClr val="CC0000"/>
                </a:solidFill>
              </a:rPr>
              <a:t>ALARA</a:t>
            </a:r>
            <a:r>
              <a:rPr lang="en-US" dirty="0" smtClean="0"/>
              <a:t>)?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Oct. 29th,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RLIUP workshop = Baird,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02FE-31A0-4D7C-B3EA-BFF2B2602A5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56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Followed by a careful analysis of the data…….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Oct. 29th,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RLIUP workshop = Baird,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02FE-31A0-4D7C-B3EA-BFF2B2602A5E}" type="slidenum">
              <a:rPr lang="en-GB" smtClean="0"/>
              <a:t>5</a:t>
            </a:fld>
            <a:endParaRPr lang="en-GB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67544" y="5085184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Leading to….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2291597"/>
            <a:ext cx="3024336" cy="31251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82" y="1829619"/>
            <a:ext cx="3530453" cy="304403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068960"/>
            <a:ext cx="3391186" cy="339118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928364"/>
            <a:ext cx="3096344" cy="3156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332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43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5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5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stops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order to perform preventive and corrective maintenance</a:t>
            </a:r>
          </a:p>
          <a:p>
            <a:r>
              <a:rPr lang="en-US" dirty="0" smtClean="0"/>
              <a:t>Strong request</a:t>
            </a:r>
          </a:p>
          <a:p>
            <a:pPr lvl="1"/>
            <a:r>
              <a:rPr lang="en-US" dirty="0" smtClean="0"/>
              <a:t>EL, RF, CV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*</a:t>
            </a:r>
            <a:r>
              <a:rPr lang="en-US" dirty="0" smtClean="0"/>
              <a:t>, CRG, ABT, BI		</a:t>
            </a:r>
            <a:r>
              <a:rPr lang="en-US" i="1" dirty="0" smtClean="0">
                <a:solidFill>
                  <a:schemeClr val="accent3">
                    <a:lumMod val="75000"/>
                  </a:schemeClr>
                </a:solidFill>
              </a:rPr>
              <a:t>* </a:t>
            </a:r>
            <a:r>
              <a:rPr lang="en-US" i="1" dirty="0">
                <a:solidFill>
                  <a:schemeClr val="accent3">
                    <a:lumMod val="75000"/>
                  </a:schemeClr>
                </a:solidFill>
              </a:rPr>
              <a:t>initial request 4 TS</a:t>
            </a:r>
            <a:endParaRPr lang="en-US" b="1" i="1" dirty="0">
              <a:solidFill>
                <a:schemeClr val="accent3">
                  <a:lumMod val="75000"/>
                </a:schemeClr>
              </a:solidFill>
            </a:endParaRPr>
          </a:p>
          <a:p>
            <a:pPr lvl="1"/>
            <a:r>
              <a:rPr lang="en-US" dirty="0" smtClean="0"/>
              <a:t>CV &amp; CRG maintenance determines the </a:t>
            </a:r>
            <a:br>
              <a:rPr lang="en-US" dirty="0" smtClean="0"/>
            </a:br>
            <a:r>
              <a:rPr lang="en-US" b="1" dirty="0" smtClean="0">
                <a:solidFill>
                  <a:srgbClr val="FF0000"/>
                </a:solidFill>
              </a:rPr>
              <a:t>length = 5 days, and frequency – every 10 weeks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FF0000"/>
                </a:solidFill>
              </a:rPr>
              <a:t/>
            </a:r>
            <a:br>
              <a:rPr lang="en-US" b="1" dirty="0">
                <a:solidFill>
                  <a:srgbClr val="FF0000"/>
                </a:solidFill>
              </a:rPr>
            </a:br>
            <a:endParaRPr lang="en-US" dirty="0" smtClean="0"/>
          </a:p>
          <a:p>
            <a:r>
              <a:rPr lang="en-US" dirty="0" smtClean="0"/>
              <a:t>Useful but not essential: </a:t>
            </a:r>
            <a:r>
              <a:rPr lang="en-US" dirty="0"/>
              <a:t>MSC</a:t>
            </a:r>
            <a:r>
              <a:rPr lang="en-US" dirty="0" smtClean="0"/>
              <a:t>, VSC, GS</a:t>
            </a:r>
          </a:p>
          <a:p>
            <a:endParaRPr lang="en-US" dirty="0" smtClean="0"/>
          </a:p>
          <a:p>
            <a:r>
              <a:rPr lang="en-US" dirty="0" smtClean="0"/>
              <a:t>Not needed: EPC, SU, STI</a:t>
            </a:r>
          </a:p>
          <a:p>
            <a:endParaRPr lang="en-US" dirty="0"/>
          </a:p>
          <a:p>
            <a:pPr lvl="1"/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Oct. 29th,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RLIUP workshop = Baird,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02FE-31A0-4D7C-B3EA-BFF2B2602A5E}" type="slidenum">
              <a:rPr lang="en-GB" smtClean="0"/>
              <a:t>6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9886" y="4570622"/>
            <a:ext cx="2448272" cy="1464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164288" y="6372036"/>
            <a:ext cx="1131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00B050"/>
                </a:solidFill>
              </a:rPr>
              <a:t>Operation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39952" y="6372036"/>
            <a:ext cx="161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00B0F0"/>
                </a:solidFill>
              </a:rPr>
              <a:t>Technical Stops</a:t>
            </a:r>
            <a:endParaRPr lang="en-GB" dirty="0">
              <a:solidFill>
                <a:srgbClr val="00B0F0"/>
              </a:solidFill>
            </a:endParaRPr>
          </a:p>
        </p:txBody>
      </p:sp>
      <p:cxnSp>
        <p:nvCxnSpPr>
          <p:cNvPr id="13" name="Elbow Connector 12"/>
          <p:cNvCxnSpPr>
            <a:stCxn id="10" idx="3"/>
          </p:cNvCxnSpPr>
          <p:nvPr/>
        </p:nvCxnSpPr>
        <p:spPr>
          <a:xfrm flipV="1">
            <a:off x="5751099" y="6034900"/>
            <a:ext cx="151875" cy="521802"/>
          </a:xfrm>
          <a:prstGeom prst="bentConnector2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/>
          <p:nvPr/>
        </p:nvCxnSpPr>
        <p:spPr>
          <a:xfrm flipV="1">
            <a:off x="6043321" y="6034900"/>
            <a:ext cx="294021" cy="521802"/>
          </a:xfrm>
          <a:prstGeom prst="bentConnector2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stCxn id="10" idx="3"/>
          </p:cNvCxnSpPr>
          <p:nvPr/>
        </p:nvCxnSpPr>
        <p:spPr>
          <a:xfrm flipV="1">
            <a:off x="5751099" y="6034900"/>
            <a:ext cx="1148017" cy="521802"/>
          </a:xfrm>
          <a:prstGeom prst="bentConnector2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872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of year Technical Stops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i="1" dirty="0" smtClean="0">
                <a:solidFill>
                  <a:schemeClr val="accent3">
                    <a:lumMod val="50000"/>
                  </a:schemeClr>
                </a:solidFill>
              </a:rPr>
              <a:t>Assuming ion operation in LHC with no protons in the Injectors at the end of each year to optimize the  cool-down time before access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Longest possible cool-down period is essential for ABT </a:t>
            </a:r>
          </a:p>
          <a:p>
            <a:endParaRPr lang="en-US" dirty="0" smtClean="0"/>
          </a:p>
          <a:p>
            <a:r>
              <a:rPr lang="en-US" dirty="0" smtClean="0"/>
              <a:t>Requests from all groups ranging from 4 to </a:t>
            </a:r>
            <a:r>
              <a:rPr lang="en-US" b="1" dirty="0" smtClean="0">
                <a:solidFill>
                  <a:srgbClr val="FF0000"/>
                </a:solidFill>
              </a:rPr>
              <a:t>10 weeks </a:t>
            </a:r>
            <a:r>
              <a:rPr lang="en-US" sz="1000" i="1" dirty="0" smtClean="0"/>
              <a:t>(incl. Xmas holidays)</a:t>
            </a:r>
            <a:endParaRPr lang="en-US" i="1" dirty="0" smtClean="0"/>
          </a:p>
          <a:p>
            <a:pPr lvl="1"/>
            <a:r>
              <a:rPr lang="en-US" dirty="0" smtClean="0"/>
              <a:t>Essential works</a:t>
            </a:r>
          </a:p>
          <a:p>
            <a:pPr lvl="2"/>
            <a:r>
              <a:rPr lang="en-US" dirty="0"/>
              <a:t>CV &amp; </a:t>
            </a:r>
            <a:r>
              <a:rPr lang="en-US" dirty="0" err="1" smtClean="0"/>
              <a:t>Cryo</a:t>
            </a:r>
            <a:r>
              <a:rPr lang="en-US" dirty="0" smtClean="0"/>
              <a:t> maintenance </a:t>
            </a:r>
            <a:r>
              <a:rPr lang="en-US" dirty="0"/>
              <a:t>(determines the </a:t>
            </a:r>
            <a:r>
              <a:rPr lang="en-US" dirty="0" smtClean="0"/>
              <a:t>length = 10 weeks)</a:t>
            </a:r>
            <a:br>
              <a:rPr lang="en-US" dirty="0" smtClean="0"/>
            </a:br>
            <a:r>
              <a:rPr lang="en-US" sz="1400" i="1" dirty="0" smtClean="0">
                <a:solidFill>
                  <a:schemeClr val="accent3">
                    <a:lumMod val="50000"/>
                  </a:schemeClr>
                </a:solidFill>
              </a:rPr>
              <a:t>(CV maintenance in the injectors: 8weeks)</a:t>
            </a:r>
            <a:endParaRPr lang="en-US" i="1" dirty="0">
              <a:solidFill>
                <a:schemeClr val="accent3">
                  <a:lumMod val="50000"/>
                </a:schemeClr>
              </a:solidFill>
            </a:endParaRPr>
          </a:p>
          <a:p>
            <a:pPr lvl="2"/>
            <a:r>
              <a:rPr lang="en-US" dirty="0" smtClean="0"/>
              <a:t>Alarm tests during Xmas holidays; </a:t>
            </a:r>
          </a:p>
          <a:p>
            <a:pPr lvl="2"/>
            <a:r>
              <a:rPr lang="en-US" dirty="0" smtClean="0"/>
              <a:t>EL 400kV maintenance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(4wks) </a:t>
            </a:r>
            <a:r>
              <a:rPr lang="en-US" dirty="0" smtClean="0"/>
              <a:t>; </a:t>
            </a:r>
            <a:r>
              <a:rPr lang="en-US" dirty="0"/>
              <a:t>ABT </a:t>
            </a:r>
            <a:r>
              <a:rPr lang="en-US" sz="1400" dirty="0">
                <a:solidFill>
                  <a:schemeClr val="accent3">
                    <a:lumMod val="50000"/>
                  </a:schemeClr>
                </a:solidFill>
              </a:rPr>
              <a:t>(4 </a:t>
            </a:r>
            <a:r>
              <a:rPr lang="en-US" sz="1400" dirty="0" err="1">
                <a:solidFill>
                  <a:schemeClr val="accent3">
                    <a:lumMod val="50000"/>
                  </a:schemeClr>
                </a:solidFill>
              </a:rPr>
              <a:t>wks</a:t>
            </a:r>
            <a:r>
              <a:rPr lang="en-US" sz="1400" dirty="0">
                <a:solidFill>
                  <a:schemeClr val="accent3">
                    <a:lumMod val="50000"/>
                  </a:schemeClr>
                </a:solidFill>
              </a:rPr>
              <a:t> CD  +4wks) </a:t>
            </a:r>
            <a:endParaRPr lang="en-US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lvl="2"/>
            <a:r>
              <a:rPr lang="en-US" dirty="0" smtClean="0"/>
              <a:t>Access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(6-8wks) </a:t>
            </a:r>
            <a:r>
              <a:rPr lang="en-US" dirty="0" smtClean="0"/>
              <a:t>RF</a:t>
            </a:r>
            <a:r>
              <a:rPr lang="en-US" sz="1400" dirty="0">
                <a:solidFill>
                  <a:srgbClr val="D2CB6C">
                    <a:lumMod val="50000"/>
                  </a:srgbClr>
                </a:solidFill>
              </a:rPr>
              <a:t> (</a:t>
            </a:r>
            <a:r>
              <a:rPr lang="en-US" sz="1400" dirty="0" smtClean="0">
                <a:solidFill>
                  <a:srgbClr val="D2CB6C">
                    <a:lumMod val="50000"/>
                  </a:srgbClr>
                </a:solidFill>
              </a:rPr>
              <a:t>6 </a:t>
            </a:r>
            <a:r>
              <a:rPr lang="en-US" sz="1400" dirty="0" err="1" smtClean="0">
                <a:solidFill>
                  <a:srgbClr val="D2CB6C">
                    <a:lumMod val="50000"/>
                  </a:srgbClr>
                </a:solidFill>
              </a:rPr>
              <a:t>wks</a:t>
            </a:r>
            <a:r>
              <a:rPr lang="en-US" sz="1400" dirty="0" smtClean="0">
                <a:solidFill>
                  <a:srgbClr val="D2CB6C">
                    <a:lumMod val="50000"/>
                  </a:srgbClr>
                </a:solidFill>
              </a:rPr>
              <a:t>)</a:t>
            </a:r>
            <a:r>
              <a:rPr lang="en-US" dirty="0" smtClean="0"/>
              <a:t>, VSC </a:t>
            </a:r>
            <a:r>
              <a:rPr lang="en-US" sz="1400" dirty="0">
                <a:solidFill>
                  <a:srgbClr val="D2CB6C">
                    <a:lumMod val="50000"/>
                  </a:srgbClr>
                </a:solidFill>
              </a:rPr>
              <a:t>(6 </a:t>
            </a:r>
            <a:r>
              <a:rPr lang="en-US" sz="1400" dirty="0" err="1">
                <a:solidFill>
                  <a:srgbClr val="D2CB6C">
                    <a:lumMod val="50000"/>
                  </a:srgbClr>
                </a:solidFill>
              </a:rPr>
              <a:t>wks</a:t>
            </a:r>
            <a:r>
              <a:rPr lang="en-US" sz="1400" dirty="0">
                <a:solidFill>
                  <a:srgbClr val="D2CB6C">
                    <a:lumMod val="50000"/>
                  </a:srgbClr>
                </a:solidFill>
              </a:rPr>
              <a:t>)</a:t>
            </a:r>
            <a:r>
              <a:rPr lang="en-US" sz="2200" dirty="0">
                <a:solidFill>
                  <a:srgbClr val="2F2B20"/>
                </a:solidFill>
              </a:rPr>
              <a:t>, </a:t>
            </a:r>
            <a:r>
              <a:rPr lang="en-US" dirty="0" smtClean="0"/>
              <a:t>&amp; BI</a:t>
            </a:r>
          </a:p>
          <a:p>
            <a:pPr lvl="1"/>
            <a:r>
              <a:rPr lang="en-US" dirty="0" smtClean="0"/>
              <a:t>Useful but not essential</a:t>
            </a:r>
          </a:p>
          <a:p>
            <a:pPr lvl="2"/>
            <a:r>
              <a:rPr lang="en-US" dirty="0" smtClean="0"/>
              <a:t>SU, EPC, MSC 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Oct. 29th,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RLIUP workshop = Baird,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02FE-31A0-4D7C-B3EA-BFF2B2602A5E}" type="slidenum">
              <a:rPr lang="en-GB" smtClean="0"/>
              <a:t>7</a:t>
            </a:fld>
            <a:endParaRPr lang="en-GB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275" y="5157192"/>
            <a:ext cx="252412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323767" y="6372036"/>
            <a:ext cx="612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 smtClean="0">
                <a:solidFill>
                  <a:srgbClr val="00B0F0"/>
                </a:solidFill>
              </a:rPr>
              <a:t>EyTS</a:t>
            </a:r>
            <a:endParaRPr lang="en-GB" dirty="0">
              <a:solidFill>
                <a:srgbClr val="00B0F0"/>
              </a:solidFill>
            </a:endParaRPr>
          </a:p>
        </p:txBody>
      </p:sp>
      <p:cxnSp>
        <p:nvCxnSpPr>
          <p:cNvPr id="10" name="Elbow Connector 9"/>
          <p:cNvCxnSpPr/>
          <p:nvPr/>
        </p:nvCxnSpPr>
        <p:spPr>
          <a:xfrm rot="5400000" flipH="1" flipV="1">
            <a:off x="5864479" y="6381508"/>
            <a:ext cx="247387" cy="184301"/>
          </a:xfrm>
          <a:prstGeom prst="bentConnector3">
            <a:avLst>
              <a:gd name="adj1" fmla="val 544"/>
            </a:avLst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5766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Long Shutdowns</a:t>
            </a:r>
            <a:endParaRPr lang="en-GB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ctr">
              <a:buNone/>
            </a:pPr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Scenario 1 – Connection of L4 during LS2</a:t>
            </a:r>
          </a:p>
          <a:p>
            <a:endParaRPr lang="en-GB" dirty="0"/>
          </a:p>
        </p:txBody>
      </p:sp>
      <p:sp>
        <p:nvSpPr>
          <p:cNvPr id="68" name="Date Placeholder 6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Oct. 29th, 2013</a:t>
            </a:r>
            <a:endParaRPr lang="en-GB" dirty="0"/>
          </a:p>
        </p:txBody>
      </p:sp>
      <p:sp>
        <p:nvSpPr>
          <p:cNvPr id="67" name="Footer Placeholder 6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RLIUP workshop = Baird, Foraz</a:t>
            </a:r>
            <a:endParaRPr lang="en-GB"/>
          </a:p>
        </p:txBody>
      </p:sp>
      <p:sp>
        <p:nvSpPr>
          <p:cNvPr id="70" name="Slide Number Placeholder 6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02FE-31A0-4D7C-B3EA-BFF2B2602A5E}" type="slidenum">
              <a:rPr lang="en-GB" smtClean="0"/>
              <a:t>8</a:t>
            </a:fld>
            <a:endParaRPr lang="en-GB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71775"/>
            <a:ext cx="7496175" cy="408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210749" y="3491716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LS2</a:t>
            </a:r>
            <a:endParaRPr lang="en-GB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187624" y="4864514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LS3</a:t>
            </a:r>
            <a:endParaRPr lang="en-GB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228184" y="4864514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LS4</a:t>
            </a:r>
            <a:endParaRPr lang="en-GB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203848" y="6309320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LS5</a:t>
            </a:r>
            <a:endParaRPr lang="en-GB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056119" y="2204864"/>
            <a:ext cx="2172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FFC000"/>
                </a:solidFill>
              </a:rPr>
              <a:t>Beam commissioning</a:t>
            </a:r>
            <a:endParaRPr lang="en-GB" dirty="0">
              <a:solidFill>
                <a:srgbClr val="FFC000"/>
              </a:solidFill>
            </a:endParaRPr>
          </a:p>
        </p:txBody>
      </p:sp>
      <p:cxnSp>
        <p:nvCxnSpPr>
          <p:cNvPr id="63" name="Straight Arrow Connector 62"/>
          <p:cNvCxnSpPr>
            <a:endCxn id="85" idx="2"/>
          </p:cNvCxnSpPr>
          <p:nvPr/>
        </p:nvCxnSpPr>
        <p:spPr>
          <a:xfrm flipV="1">
            <a:off x="5364088" y="2574196"/>
            <a:ext cx="1778066" cy="917520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5970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7" grpId="0"/>
      <p:bldP spid="77" grpId="0"/>
      <p:bldP spid="81" grpId="0"/>
      <p:bldP spid="82" grpId="0"/>
      <p:bldP spid="8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457200" y="260648"/>
            <a:ext cx="7620000" cy="1143000"/>
          </a:xfrm>
        </p:spPr>
        <p:txBody>
          <a:bodyPr/>
          <a:lstStyle/>
          <a:p>
            <a:r>
              <a:rPr lang="en-US" dirty="0" smtClean="0"/>
              <a:t>LS2 from 2018 </a:t>
            </a:r>
            <a:r>
              <a:rPr lang="en-US" sz="1800" b="0" i="1" dirty="0" smtClean="0"/>
              <a:t>(according to scenario 1)</a:t>
            </a:r>
            <a:endParaRPr lang="en-GB" b="0" i="1" dirty="0"/>
          </a:p>
        </p:txBody>
      </p:sp>
      <p:sp>
        <p:nvSpPr>
          <p:cNvPr id="69" name="Content Placeholder 6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GB" sz="3200" dirty="0"/>
              <a:t>LHC 16 months, Injectors 12 months</a:t>
            </a:r>
          </a:p>
          <a:p>
            <a:endParaRPr lang="en-GB" sz="3200" dirty="0"/>
          </a:p>
        </p:txBody>
      </p:sp>
      <p:sp>
        <p:nvSpPr>
          <p:cNvPr id="68" name="Date Placeholder 6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Oct. 29th, 2013</a:t>
            </a:r>
            <a:endParaRPr lang="en-GB"/>
          </a:p>
        </p:txBody>
      </p:sp>
      <p:sp>
        <p:nvSpPr>
          <p:cNvPr id="67" name="Footer Placeholder 6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RLIUP workshop = Baird, Foraz</a:t>
            </a:r>
            <a:endParaRPr lang="en-GB"/>
          </a:p>
        </p:txBody>
      </p:sp>
      <p:sp>
        <p:nvSpPr>
          <p:cNvPr id="70" name="Slide Number Placeholder 6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02FE-31A0-4D7C-B3EA-BFF2B2602A5E}" type="slidenum">
              <a:rPr lang="en-GB" smtClean="0"/>
              <a:t>9</a:t>
            </a:fld>
            <a:endParaRPr lang="en-GB"/>
          </a:p>
        </p:txBody>
      </p:sp>
      <p:pic>
        <p:nvPicPr>
          <p:cNvPr id="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20890"/>
            <a:ext cx="7496175" cy="408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323528" y="3717034"/>
            <a:ext cx="7496175" cy="2790081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 76"/>
          <p:cNvSpPr/>
          <p:nvPr/>
        </p:nvSpPr>
        <p:spPr>
          <a:xfrm>
            <a:off x="827584" y="2348881"/>
            <a:ext cx="2743647" cy="136815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/>
          <p:cNvSpPr/>
          <p:nvPr/>
        </p:nvSpPr>
        <p:spPr>
          <a:xfrm>
            <a:off x="5292080" y="2348880"/>
            <a:ext cx="2743647" cy="136815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TextBox 81"/>
          <p:cNvSpPr txBox="1"/>
          <p:nvPr/>
        </p:nvSpPr>
        <p:spPr>
          <a:xfrm>
            <a:off x="4066733" y="2996954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LS2</a:t>
            </a:r>
            <a:endParaRPr lang="en-GB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373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2916</TotalTime>
  <Words>1094</Words>
  <Application>Microsoft Office PowerPoint</Application>
  <PresentationFormat>On-screen Show (4:3)</PresentationFormat>
  <Paragraphs>316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Adjacency</vt:lpstr>
      <vt:lpstr>Shutdown schedule until 2035  to ensure reliable operation of the LHC &amp; Injectors  </vt:lpstr>
      <vt:lpstr>What we will present</vt:lpstr>
      <vt:lpstr>Outline</vt:lpstr>
      <vt:lpstr>Information included</vt:lpstr>
      <vt:lpstr>Followed by a careful analysis of the data…….</vt:lpstr>
      <vt:lpstr>Technical stops</vt:lpstr>
      <vt:lpstr>End of year Technical Stops</vt:lpstr>
      <vt:lpstr>Long Shutdowns</vt:lpstr>
      <vt:lpstr>LS2 from 2018 (according to scenario 1)</vt:lpstr>
      <vt:lpstr>LS2 - LHC</vt:lpstr>
      <vt:lpstr>LS2 – Injectors (1/3)</vt:lpstr>
      <vt:lpstr>LS2 – Injectors (2/3)</vt:lpstr>
      <vt:lpstr>LS2 – Injectors (2/3)</vt:lpstr>
      <vt:lpstr>LS3 from 2022 (according to scenario 1)</vt:lpstr>
      <vt:lpstr>LS3 - LHC</vt:lpstr>
      <vt:lpstr>LS3 - Injectors</vt:lpstr>
      <vt:lpstr>LS4 from 2027 (according to scenario 1)</vt:lpstr>
      <vt:lpstr>LS4 - LHC</vt:lpstr>
      <vt:lpstr>LS4 - Injectors = 12 months</vt:lpstr>
      <vt:lpstr>LS5 from 2031 (according to scenario 1)</vt:lpstr>
      <vt:lpstr>LS5 - LHC</vt:lpstr>
      <vt:lpstr>LS5 - Injectors</vt:lpstr>
      <vt:lpstr>Can we wait until 2018 to connect Linac4 to PSB?</vt:lpstr>
      <vt:lpstr>L4 connection to PSB in 2017</vt:lpstr>
      <vt:lpstr>To LS1.5 or not to LS1.5?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the minimum shutdown scenario?</dc:title>
  <dc:creator>baird</dc:creator>
  <cp:lastModifiedBy>Katy Foraz</cp:lastModifiedBy>
  <cp:revision>95</cp:revision>
  <dcterms:created xsi:type="dcterms:W3CDTF">2013-10-22T11:16:39Z</dcterms:created>
  <dcterms:modified xsi:type="dcterms:W3CDTF">2013-10-29T13:16:02Z</dcterms:modified>
</cp:coreProperties>
</file>