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995" r:id="rId2"/>
    <p:sldId id="1001" r:id="rId3"/>
    <p:sldId id="1026" r:id="rId4"/>
    <p:sldId id="1009" r:id="rId5"/>
    <p:sldId id="1025" r:id="rId6"/>
    <p:sldId id="1035" r:id="rId7"/>
    <p:sldId id="1036" r:id="rId8"/>
    <p:sldId id="1037" r:id="rId9"/>
    <p:sldId id="1022" r:id="rId10"/>
    <p:sldId id="1012" r:id="rId11"/>
    <p:sldId id="1019" r:id="rId12"/>
    <p:sldId id="1021" r:id="rId13"/>
    <p:sldId id="1032" r:id="rId14"/>
    <p:sldId id="1016" r:id="rId15"/>
    <p:sldId id="1011" r:id="rId16"/>
    <p:sldId id="1005" r:id="rId17"/>
    <p:sldId id="1006" r:id="rId18"/>
    <p:sldId id="1038" r:id="rId19"/>
    <p:sldId id="1007" r:id="rId20"/>
    <p:sldId id="1020" r:id="rId21"/>
    <p:sldId id="1039" r:id="rId22"/>
    <p:sldId id="1018" r:id="rId23"/>
    <p:sldId id="1040" r:id="rId24"/>
    <p:sldId id="1041" r:id="rId25"/>
    <p:sldId id="102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00080"/>
    <a:srgbClr val="00FFFF"/>
    <a:srgbClr val="00FF0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03" autoAdjust="0"/>
    <p:restoredTop sz="97335" autoAdjust="0"/>
  </p:normalViewPr>
  <p:slideViewPr>
    <p:cSldViewPr>
      <p:cViewPr varScale="1">
        <p:scale>
          <a:sx n="108" d="100"/>
          <a:sy n="108" d="100"/>
        </p:scale>
        <p:origin x="-99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10/28/13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29-10-13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Post LS1 schedule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Post LS1 Schedule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Lamont</a:t>
            </a:r>
          </a:p>
          <a:p>
            <a:r>
              <a:rPr lang="en-US" dirty="0" smtClean="0"/>
              <a:t> 29</a:t>
            </a:r>
            <a:r>
              <a:rPr lang="en-US" baseline="30000" dirty="0" smtClean="0"/>
              <a:t>th</a:t>
            </a:r>
            <a:r>
              <a:rPr lang="en-US" dirty="0" smtClean="0"/>
              <a:t> October 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" y="5486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Serge </a:t>
            </a:r>
            <a:r>
              <a:rPr lang="en-US" dirty="0" err="1" smtClean="0"/>
              <a:t>Claudet</a:t>
            </a:r>
            <a:r>
              <a:rPr lang="en-US" dirty="0" smtClean="0"/>
              <a:t>, Simon Baird,</a:t>
            </a:r>
            <a:r>
              <a:rPr lang="en-US" dirty="0"/>
              <a:t> </a:t>
            </a:r>
            <a:r>
              <a:rPr lang="en-US" dirty="0" smtClean="0"/>
              <a:t>Austin Ball, </a:t>
            </a:r>
            <a:r>
              <a:rPr lang="en-US" dirty="0" err="1" smtClean="0"/>
              <a:t>Fabiola</a:t>
            </a:r>
            <a:r>
              <a:rPr lang="en-US" dirty="0"/>
              <a:t> </a:t>
            </a:r>
            <a:r>
              <a:rPr lang="en-US" dirty="0" err="1" smtClean="0"/>
              <a:t>Gianotti</a:t>
            </a:r>
            <a:r>
              <a:rPr lang="en-US" dirty="0" smtClean="0"/>
              <a:t>, </a:t>
            </a:r>
            <a:r>
              <a:rPr lang="en-US" dirty="0" err="1"/>
              <a:t>Beniamino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Girolamo</a:t>
            </a:r>
            <a:r>
              <a:rPr lang="en-US" dirty="0" smtClean="0"/>
              <a:t>,</a:t>
            </a:r>
            <a:r>
              <a:rPr lang="en-US" dirty="0"/>
              <a:t> Didier </a:t>
            </a:r>
            <a:r>
              <a:rPr lang="en-US" dirty="0" err="1" smtClean="0"/>
              <a:t>Contardo</a:t>
            </a:r>
            <a:r>
              <a:rPr lang="en-US" dirty="0"/>
              <a:t>,</a:t>
            </a:r>
            <a:r>
              <a:rPr lang="en-US" dirty="0" smtClean="0"/>
              <a:t> Richard </a:t>
            </a:r>
            <a:r>
              <a:rPr lang="en-US" dirty="0" err="1" smtClean="0"/>
              <a:t>Jacobsson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489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Extended Year End Technical Stop (EYETS)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CMS: </a:t>
            </a:r>
          </a:p>
          <a:p>
            <a:pPr lvl="1"/>
            <a:r>
              <a:rPr lang="en-US" dirty="0"/>
              <a:t>4 layer pixel ready to install at end of </a:t>
            </a:r>
            <a:r>
              <a:rPr lang="en-US" dirty="0" smtClean="0"/>
              <a:t>2016</a:t>
            </a:r>
          </a:p>
          <a:p>
            <a:pPr lvl="1"/>
            <a:r>
              <a:rPr lang="en-US" dirty="0" smtClean="0"/>
              <a:t>4.5 months beam to beam (plus some contingency)</a:t>
            </a:r>
          </a:p>
          <a:p>
            <a:r>
              <a:rPr lang="en-US" dirty="0" smtClean="0"/>
              <a:t>Other experiments </a:t>
            </a:r>
          </a:p>
          <a:p>
            <a:pPr lvl="1"/>
            <a:r>
              <a:rPr lang="en-US" dirty="0" smtClean="0"/>
              <a:t>ATLAS don’t need it </a:t>
            </a:r>
          </a:p>
          <a:p>
            <a:pPr lvl="1"/>
            <a:r>
              <a:rPr lang="en-US" dirty="0" smtClean="0"/>
              <a:t>Not of </a:t>
            </a:r>
            <a:r>
              <a:rPr lang="en-US" dirty="0"/>
              <a:t>any significant benefit to ALICE and </a:t>
            </a:r>
            <a:r>
              <a:rPr lang="en-US" dirty="0" err="1" smtClean="0"/>
              <a:t>LHCb</a:t>
            </a:r>
            <a:r>
              <a:rPr lang="en-US" dirty="0" smtClean="0"/>
              <a:t> but…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Cryogenics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magnets </a:t>
            </a:r>
            <a:r>
              <a:rPr lang="en-US" dirty="0">
                <a:solidFill>
                  <a:srgbClr val="0000FF"/>
                </a:solidFill>
              </a:rPr>
              <a:t>would be kept cold below 80K during this "physics </a:t>
            </a:r>
            <a:r>
              <a:rPr lang="en-US" dirty="0" smtClean="0">
                <a:solidFill>
                  <a:srgbClr val="0000FF"/>
                </a:solidFill>
              </a:rPr>
              <a:t>break” </a:t>
            </a:r>
            <a:r>
              <a:rPr lang="en-US" dirty="0">
                <a:solidFill>
                  <a:srgbClr val="0000FF"/>
                </a:solidFill>
              </a:rPr>
              <a:t>must ensure we don’t lose </a:t>
            </a:r>
            <a:r>
              <a:rPr lang="en-US" dirty="0" smtClean="0">
                <a:solidFill>
                  <a:srgbClr val="0000FF"/>
                </a:solidFill>
              </a:rPr>
              <a:t>conditioning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could </a:t>
            </a:r>
            <a:r>
              <a:rPr lang="en-US" dirty="0">
                <a:solidFill>
                  <a:srgbClr val="0000FF"/>
                </a:solidFill>
              </a:rPr>
              <a:t>imagine some sectors in nominal conditions for some training quenches in order to </a:t>
            </a:r>
            <a:r>
              <a:rPr lang="en-US" dirty="0" smtClean="0">
                <a:solidFill>
                  <a:srgbClr val="0000FF"/>
                </a:solidFill>
              </a:rPr>
              <a:t>push towards 7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ome opportunity for selective maintenance</a:t>
            </a:r>
          </a:p>
          <a:p>
            <a:r>
              <a:rPr lang="en-US" dirty="0" smtClean="0"/>
              <a:t>Even sandwiching the extended stop with ion runs would appear to be too short for </a:t>
            </a:r>
            <a:r>
              <a:rPr lang="en-US" dirty="0" smtClean="0">
                <a:solidFill>
                  <a:srgbClr val="FF0000"/>
                </a:solidFill>
              </a:rPr>
              <a:t>Linac4 connection </a:t>
            </a:r>
            <a:r>
              <a:rPr lang="en-US" dirty="0" smtClean="0"/>
              <a:t>(~9.5 months – see Bettina </a:t>
            </a:r>
            <a:r>
              <a:rPr lang="en-US" dirty="0" err="1" smtClean="0"/>
              <a:t>Mikulec</a:t>
            </a:r>
            <a:r>
              <a:rPr lang="en-US" dirty="0" smtClean="0"/>
              <a:t>)</a:t>
            </a:r>
          </a:p>
          <a:p>
            <a:r>
              <a:rPr lang="en-US" dirty="0" smtClean="0"/>
              <a:t>LIU preparation</a:t>
            </a:r>
          </a:p>
          <a:p>
            <a:pPr lvl="1"/>
            <a:r>
              <a:rPr lang="en-US" dirty="0" smtClean="0"/>
              <a:t>Could use time in Booster/PS – e.g. cable cleanup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47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Extended run 2?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Four year run without an extended stop</a:t>
            </a:r>
          </a:p>
          <a:p>
            <a:pPr lvl="1"/>
            <a:r>
              <a:rPr lang="en-US" dirty="0" smtClean="0"/>
              <a:t>Unacceptable to CMS – rule</a:t>
            </a:r>
            <a:r>
              <a:rPr lang="en-US" dirty="0"/>
              <a:t> </a:t>
            </a:r>
            <a:r>
              <a:rPr lang="en-US" dirty="0" smtClean="0"/>
              <a:t>out</a:t>
            </a:r>
          </a:p>
          <a:p>
            <a:r>
              <a:rPr lang="en-US" dirty="0" smtClean="0"/>
              <a:t>With extended stop:</a:t>
            </a:r>
          </a:p>
          <a:p>
            <a:pPr lvl="1"/>
            <a:r>
              <a:rPr lang="en-US" dirty="0" smtClean="0"/>
              <a:t>Operation </a:t>
            </a:r>
            <a:r>
              <a:rPr lang="en-US" dirty="0"/>
              <a:t>of LHC for </a:t>
            </a:r>
            <a:r>
              <a:rPr lang="en-US" dirty="0" smtClean="0"/>
              <a:t>3.5 to 4 </a:t>
            </a:r>
            <a:r>
              <a:rPr lang="en-US" dirty="0"/>
              <a:t>years with </a:t>
            </a:r>
            <a:r>
              <a:rPr lang="en-US" dirty="0" smtClean="0"/>
              <a:t>~5 months </a:t>
            </a:r>
            <a:r>
              <a:rPr lang="en-US" dirty="0"/>
              <a:t>out in the middle</a:t>
            </a:r>
          </a:p>
          <a:p>
            <a:pPr lvl="1"/>
            <a:r>
              <a:rPr lang="en-US" dirty="0"/>
              <a:t>Operation of injector complex for </a:t>
            </a:r>
            <a:r>
              <a:rPr lang="en-US" dirty="0" smtClean="0"/>
              <a:t>4 to 4.5 </a:t>
            </a:r>
            <a:r>
              <a:rPr lang="en-US" dirty="0"/>
              <a:t>years with </a:t>
            </a:r>
            <a:r>
              <a:rPr lang="en-US" dirty="0" smtClean="0"/>
              <a:t>~5 months </a:t>
            </a:r>
            <a:r>
              <a:rPr lang="en-US" dirty="0"/>
              <a:t>out in the </a:t>
            </a:r>
            <a:r>
              <a:rPr lang="en-US" dirty="0" smtClean="0"/>
              <a:t>middle</a:t>
            </a:r>
          </a:p>
          <a:p>
            <a:r>
              <a:rPr lang="en-US" dirty="0" smtClean="0"/>
              <a:t>Also buys at least two LHC experiments important contingency in preparation for major upgrades in LS2</a:t>
            </a:r>
          </a:p>
          <a:p>
            <a:r>
              <a:rPr lang="en-US" dirty="0" smtClean="0"/>
              <a:t>Risk </a:t>
            </a:r>
            <a:r>
              <a:rPr lang="en-US" dirty="0"/>
              <a:t>of running with Linac2 until 2018/2019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Cryogenics</a:t>
            </a:r>
            <a:endParaRPr lang="en-US" dirty="0"/>
          </a:p>
        </p:txBody>
      </p:sp>
      <p:pic>
        <p:nvPicPr>
          <p:cNvPr id="6" name="Picture 5" descr="Screen Shot 2013-10-19 at 5.14.28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144000" cy="16661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914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APRIL 2014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819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DECEMBER 2014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3276600"/>
            <a:ext cx="876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Machinery </a:t>
            </a:r>
            <a:r>
              <a:rPr lang="en-US" sz="2400" dirty="0"/>
              <a:t>and global </a:t>
            </a:r>
            <a:r>
              <a:rPr lang="en-US" sz="2400" dirty="0" err="1"/>
              <a:t>cryo</a:t>
            </a:r>
            <a:r>
              <a:rPr lang="en-US" sz="2400" dirty="0"/>
              <a:t> maintenance plan have periodicity of </a:t>
            </a:r>
            <a:r>
              <a:rPr lang="en-US" sz="2400" dirty="0" smtClean="0"/>
              <a:t>maximum </a:t>
            </a:r>
            <a:r>
              <a:rPr lang="en-US" sz="2400" dirty="0" smtClean="0"/>
              <a:t>40,000 </a:t>
            </a:r>
            <a:r>
              <a:rPr lang="en-US" sz="2400" dirty="0" err="1"/>
              <a:t>hrs</a:t>
            </a:r>
            <a:r>
              <a:rPr lang="en-US" sz="2400" dirty="0"/>
              <a:t> (5 </a:t>
            </a:r>
            <a:r>
              <a:rPr lang="en-US" sz="2400" dirty="0" err="1"/>
              <a:t>yrs</a:t>
            </a:r>
            <a:r>
              <a:rPr lang="en-US" sz="2400" dirty="0"/>
              <a:t> at 8'000hrs </a:t>
            </a:r>
            <a:r>
              <a:rPr lang="en-US" sz="2400" dirty="0" smtClean="0"/>
              <a:t>(or </a:t>
            </a:r>
            <a:r>
              <a:rPr lang="en-US" sz="2400" dirty="0"/>
              <a:t>11 </a:t>
            </a:r>
            <a:r>
              <a:rPr lang="en-US" sz="2400" dirty="0" smtClean="0"/>
              <a:t>months)) </a:t>
            </a:r>
            <a:r>
              <a:rPr lang="en-US" sz="2400" dirty="0"/>
              <a:t>including cool-down, HWC before beams and warm-up before next LS, this would give </a:t>
            </a:r>
            <a:r>
              <a:rPr lang="en-US" sz="2400" dirty="0">
                <a:solidFill>
                  <a:srgbClr val="FF0000"/>
                </a:solidFill>
              </a:rPr>
              <a:t>1 </a:t>
            </a:r>
            <a:r>
              <a:rPr lang="en-US" sz="2400" dirty="0" err="1">
                <a:solidFill>
                  <a:srgbClr val="FF0000"/>
                </a:solidFill>
              </a:rPr>
              <a:t>yr</a:t>
            </a:r>
            <a:r>
              <a:rPr lang="en-US" sz="2400" dirty="0">
                <a:solidFill>
                  <a:srgbClr val="FF0000"/>
                </a:solidFill>
              </a:rPr>
              <a:t> of technical </a:t>
            </a:r>
            <a:r>
              <a:rPr lang="en-US" sz="2400" dirty="0" smtClean="0">
                <a:solidFill>
                  <a:srgbClr val="FF0000"/>
                </a:solidFill>
              </a:rPr>
              <a:t>setup and 4 </a:t>
            </a:r>
            <a:r>
              <a:rPr lang="en-US" sz="2400" dirty="0" err="1">
                <a:solidFill>
                  <a:srgbClr val="FF0000"/>
                </a:solidFill>
              </a:rPr>
              <a:t>yrs</a:t>
            </a:r>
            <a:r>
              <a:rPr lang="en-US" sz="2400" dirty="0">
                <a:solidFill>
                  <a:srgbClr val="FF0000"/>
                </a:solidFill>
              </a:rPr>
              <a:t> of </a:t>
            </a:r>
            <a:r>
              <a:rPr lang="en-US" sz="2400" dirty="0" smtClean="0">
                <a:solidFill>
                  <a:srgbClr val="FF0000"/>
                </a:solidFill>
              </a:rPr>
              <a:t>physics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</a:t>
            </a:r>
            <a:r>
              <a:rPr lang="en-US" sz="2400" dirty="0" smtClean="0"/>
              <a:t>xperience </a:t>
            </a:r>
            <a:r>
              <a:rPr lang="en-US" sz="2400" dirty="0"/>
              <a:t>so far shows that </a:t>
            </a:r>
            <a:r>
              <a:rPr lang="en-US" sz="2400" dirty="0" smtClean="0"/>
              <a:t>some </a:t>
            </a:r>
            <a:r>
              <a:rPr lang="en-US" sz="2400" dirty="0"/>
              <a:t>equipment </a:t>
            </a:r>
            <a:r>
              <a:rPr lang="en-US" sz="2400" dirty="0" smtClean="0"/>
              <a:t>reliability falls </a:t>
            </a:r>
            <a:r>
              <a:rPr lang="en-US" sz="2400" dirty="0"/>
              <a:t>before </a:t>
            </a:r>
            <a:r>
              <a:rPr lang="en-US" sz="2400" dirty="0" smtClean="0"/>
              <a:t>these </a:t>
            </a:r>
            <a:r>
              <a:rPr lang="en-US" sz="2400" dirty="0"/>
              <a:t>accumulated </a:t>
            </a:r>
            <a:r>
              <a:rPr lang="en-US" sz="2400" dirty="0" smtClean="0"/>
              <a:t>hours, </a:t>
            </a:r>
            <a:r>
              <a:rPr lang="en-US" sz="2400" dirty="0"/>
              <a:t>we work on that, some could accept a bit more, but not yet 50% </a:t>
            </a:r>
            <a:r>
              <a:rPr lang="en-US" sz="2400" dirty="0" smtClean="0"/>
              <a:t>more…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60960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ne </a:t>
            </a:r>
            <a:r>
              <a:rPr lang="en-US" dirty="0"/>
              <a:t>work-around it could be an intermediate 6 months physics break, to give us time to treat most sensitive machines and allow for 1 to 2 more </a:t>
            </a:r>
            <a:r>
              <a:rPr lang="en-US" dirty="0" err="1"/>
              <a:t>yrs</a:t>
            </a:r>
            <a:r>
              <a:rPr lang="en-US" dirty="0"/>
              <a:t>, </a:t>
            </a:r>
            <a:r>
              <a:rPr lang="en-US" dirty="0" err="1" smtClean="0"/>
              <a:t>t.b.c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28882" y="2286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Serge </a:t>
            </a:r>
            <a:r>
              <a:rPr lang="en-US" dirty="0" err="1" smtClean="0"/>
              <a:t>Claudet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168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2 - options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5400"/>
            <a:ext cx="9144000" cy="8405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382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Baseline</a:t>
            </a:r>
            <a:endParaRPr lang="en-US" sz="2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-21129" y="2438400"/>
            <a:ext cx="9165251" cy="1630218"/>
            <a:chOff x="-21129" y="2438400"/>
            <a:chExt cx="9165251" cy="16302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" y="2895600"/>
              <a:ext cx="9144000" cy="1173018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-21129" y="2438400"/>
              <a:ext cx="28879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Slipped baseline + 12 </a:t>
              </a:r>
              <a:endParaRPr lang="en-US" sz="2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0" y="4419600"/>
            <a:ext cx="9144000" cy="1630218"/>
            <a:chOff x="0" y="4419600"/>
            <a:chExt cx="9144000" cy="163021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876800"/>
              <a:ext cx="9144000" cy="1173018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0" y="4419600"/>
              <a:ext cx="26623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Slipped baseline + 6 </a:t>
              </a:r>
              <a:endParaRPr lang="en-US" sz="2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64008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Options not shown: 4 year run straight through; extending EYETS to 9 months.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522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Experiments?</a:t>
            </a:r>
          </a:p>
          <a:p>
            <a:r>
              <a:rPr lang="en-US" dirty="0" smtClean="0"/>
              <a:t>Injectors</a:t>
            </a:r>
            <a:r>
              <a:rPr lang="en-US" dirty="0"/>
              <a:t>?</a:t>
            </a:r>
          </a:p>
          <a:p>
            <a:r>
              <a:rPr lang="en-US" dirty="0" smtClean="0"/>
              <a:t>LHC</a:t>
            </a:r>
            <a:r>
              <a:rPr lang="en-US" dirty="0"/>
              <a:t>?</a:t>
            </a:r>
          </a:p>
          <a:p>
            <a:r>
              <a:rPr lang="en-US" dirty="0"/>
              <a:t>Re-commissioning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01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LS2 -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ALICE</a:t>
            </a:r>
          </a:p>
          <a:p>
            <a:pPr lvl="1"/>
            <a:r>
              <a:rPr lang="en-US" dirty="0"/>
              <a:t>Major upgrade of ALICE detector, for installation in 2018/</a:t>
            </a:r>
            <a:r>
              <a:rPr lang="en-US" dirty="0" smtClean="0"/>
              <a:t>19</a:t>
            </a:r>
          </a:p>
          <a:p>
            <a:pPr lvl="1"/>
            <a:r>
              <a:rPr lang="en-US" dirty="0" smtClean="0"/>
              <a:t>“we assume LS2 is 18 months”</a:t>
            </a:r>
          </a:p>
          <a:p>
            <a:pPr lvl="1"/>
            <a:r>
              <a:rPr lang="en-US" dirty="0" smtClean="0"/>
              <a:t>“would not violently object if LS2 shifts to 2019” – would provide important contingency</a:t>
            </a:r>
          </a:p>
          <a:p>
            <a:r>
              <a:rPr lang="en-US" dirty="0" err="1" smtClean="0"/>
              <a:t>LHCb</a:t>
            </a:r>
            <a:endParaRPr lang="en-US" dirty="0"/>
          </a:p>
          <a:p>
            <a:pPr lvl="1"/>
            <a:r>
              <a:rPr lang="en-US" dirty="0" smtClean="0"/>
              <a:t>Requires 18 months</a:t>
            </a:r>
          </a:p>
          <a:p>
            <a:pPr lvl="1"/>
            <a:r>
              <a:rPr lang="en-US" dirty="0" smtClean="0"/>
              <a:t>A </a:t>
            </a:r>
            <a:r>
              <a:rPr lang="en-US" dirty="0"/>
              <a:t>later start of LS2 at </a:t>
            </a:r>
            <a:r>
              <a:rPr lang="en-US" dirty="0" smtClean="0"/>
              <a:t>end 2018 </a:t>
            </a:r>
            <a:r>
              <a:rPr lang="en-US" dirty="0"/>
              <a:t>would be advantageous for </a:t>
            </a:r>
            <a:r>
              <a:rPr lang="en-US" dirty="0" err="1"/>
              <a:t>LHCb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Further </a:t>
            </a:r>
            <a:r>
              <a:rPr lang="en-US" dirty="0"/>
              <a:t>delay of the start of LS2 beyond 2018 would be </a:t>
            </a:r>
            <a:r>
              <a:rPr lang="en-US" dirty="0" err="1"/>
              <a:t>disfavoured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Assumes baseline (LS2 14 months in 2018)</a:t>
            </a:r>
          </a:p>
          <a:p>
            <a:r>
              <a:rPr lang="en-US" dirty="0" smtClean="0"/>
              <a:t>CMS</a:t>
            </a:r>
          </a:p>
          <a:p>
            <a:pPr lvl="1"/>
            <a:r>
              <a:rPr lang="en-US" dirty="0" smtClean="0"/>
              <a:t>LS2: 14 to 18 months</a:t>
            </a:r>
          </a:p>
          <a:p>
            <a:pPr lvl="1"/>
            <a:r>
              <a:rPr lang="en-US" dirty="0" smtClean="0"/>
              <a:t>Prefers LS starting end 2018</a:t>
            </a:r>
          </a:p>
          <a:p>
            <a:pPr lvl="1"/>
            <a:r>
              <a:rPr lang="en-US" dirty="0" smtClean="0"/>
              <a:t>“to collect sufficient data… LS2 must not start before summer 2018”</a:t>
            </a:r>
          </a:p>
          <a:p>
            <a:pPr lvl="1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60198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Worry about radiation levels forcing potential constraints/cool-down time etc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65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LS2 - </a:t>
            </a:r>
            <a:r>
              <a:rPr lang="en-US" dirty="0" smtClean="0"/>
              <a:t>Injectors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222879"/>
              </p:ext>
            </p:extLst>
          </p:nvPr>
        </p:nvGraphicFramePr>
        <p:xfrm>
          <a:off x="380999" y="1371600"/>
          <a:ext cx="8001001" cy="3853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9050"/>
                <a:gridCol w="5941337"/>
                <a:gridCol w="950614"/>
              </a:tblGrid>
              <a:tr h="5969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Approx.</a:t>
                      </a:r>
                    </a:p>
                    <a:p>
                      <a:r>
                        <a:rPr lang="en-US" dirty="0" smtClean="0"/>
                        <a:t>months</a:t>
                      </a:r>
                      <a:endParaRPr lang="en-US" dirty="0"/>
                    </a:p>
                  </a:txBody>
                  <a:tcPr/>
                </a:tc>
              </a:tr>
              <a:tr h="469900">
                <a:tc>
                  <a:txBody>
                    <a:bodyPr/>
                    <a:lstStyle/>
                    <a:p>
                      <a:r>
                        <a:rPr lang="en-US" dirty="0" smtClean="0"/>
                        <a:t>Linac4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Linac4 connection to the PSB takes place during LS2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en-US" dirty="0" smtClean="0"/>
                        <a:t>PSB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of 16 months for PSB works including 1.5 months of cool-down and 4 months of beam commissioning 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Cabling! Might be able to claw some time back in EYETS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20.5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to</a:t>
                      </a: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pilot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en-US" dirty="0" smtClean="0"/>
                        <a:t>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PS upgrade is determined mainly by magnet program (replacement of the PFWs) – about 1 year –</a:t>
                      </a:r>
                      <a:r>
                        <a:rPr lang="en-US" baseline="0" dirty="0" smtClean="0"/>
                        <a:t> plus </a:t>
                      </a:r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month cool-down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</a:tr>
              <a:tr h="596900">
                <a:tc>
                  <a:txBody>
                    <a:bodyPr/>
                    <a:lstStyle/>
                    <a:p>
                      <a:r>
                        <a:rPr lang="en-US" dirty="0" smtClean="0"/>
                        <a:t>SPS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months for the 200 MHz upgrade </a:t>
                      </a:r>
                    </a:p>
                    <a:p>
                      <a:pPr marL="0" indent="0">
                        <a:buFont typeface="Wingdings" charset="0"/>
                        <a:buNone/>
                      </a:pPr>
                      <a:r>
                        <a:rPr lang="en-US" dirty="0" smtClean="0"/>
                        <a:t>7 months for </a:t>
                      </a:r>
                      <a:r>
                        <a:rPr lang="en-US" dirty="0" err="1" smtClean="0"/>
                        <a:t>aC</a:t>
                      </a:r>
                      <a:r>
                        <a:rPr lang="en-US" dirty="0" smtClean="0"/>
                        <a:t> coating of main bending magnets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tbc</a:t>
                      </a:r>
                      <a:r>
                        <a:rPr lang="en-US" baseline="0" dirty="0" smtClean="0"/>
                        <a:t>)</a:t>
                      </a:r>
                    </a:p>
                    <a:p>
                      <a:pPr marL="0" indent="0">
                        <a:buFont typeface="Wingdings" charset="0"/>
                        <a:buNone/>
                      </a:pPr>
                      <a:r>
                        <a:rPr lang="en-US" baseline="0" dirty="0" smtClean="0"/>
                        <a:t>Injection upgrade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48640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otal </a:t>
            </a:r>
            <a:r>
              <a:rPr lang="en-US" dirty="0"/>
              <a:t>duration of LS2 works of the injectors </a:t>
            </a:r>
            <a:r>
              <a:rPr lang="en-US" dirty="0" smtClean="0"/>
              <a:t>20</a:t>
            </a:r>
            <a:r>
              <a:rPr lang="en-US" dirty="0" smtClean="0"/>
              <a:t>.5 months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Some co-commissioning </a:t>
            </a:r>
            <a:r>
              <a:rPr lang="en-US" dirty="0" smtClean="0">
                <a:solidFill>
                  <a:srgbClr val="FF0000"/>
                </a:solidFill>
              </a:rPr>
              <a:t>injectors/</a:t>
            </a:r>
            <a:r>
              <a:rPr lang="en-US" dirty="0" smtClean="0">
                <a:solidFill>
                  <a:srgbClr val="FF0000"/>
                </a:solidFill>
              </a:rPr>
              <a:t>LHC might be necessary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867400" y="6477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See Bettina for full details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914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Updated this morning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163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LS2 - LHC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16 months for Cryogenics and cooling/ventilation (also LS4) </a:t>
            </a:r>
          </a:p>
          <a:p>
            <a:r>
              <a:rPr lang="en-US" dirty="0" smtClean="0"/>
              <a:t>DS collimators</a:t>
            </a:r>
          </a:p>
          <a:p>
            <a:r>
              <a:rPr lang="en-US" dirty="0" smtClean="0"/>
              <a:t>Vacuum – point </a:t>
            </a:r>
            <a:r>
              <a:rPr lang="en-US" dirty="0" smtClean="0"/>
              <a:t>2</a:t>
            </a:r>
            <a:endParaRPr lang="en-US" dirty="0" smtClean="0"/>
          </a:p>
          <a:p>
            <a:r>
              <a:rPr lang="en-US" dirty="0" smtClean="0"/>
              <a:t>RF cryogenics</a:t>
            </a:r>
          </a:p>
          <a:p>
            <a:r>
              <a:rPr lang="en-US" dirty="0" smtClean="0"/>
              <a:t>Possible HL</a:t>
            </a:r>
            <a:r>
              <a:rPr lang="en-US" dirty="0" smtClean="0"/>
              <a:t>-LHC prep. (crabs…)</a:t>
            </a:r>
          </a:p>
          <a:p>
            <a:r>
              <a:rPr lang="en-US" dirty="0" smtClean="0"/>
              <a:t>Prep. </a:t>
            </a:r>
            <a:r>
              <a:rPr lang="en-US" dirty="0"/>
              <a:t>f</a:t>
            </a:r>
            <a:r>
              <a:rPr lang="en-US" dirty="0" smtClean="0"/>
              <a:t>or TAS aperture change?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5400" y="5562600"/>
            <a:ext cx="6858000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Clear conclusion – </a:t>
            </a:r>
            <a:r>
              <a:rPr lang="en-US" sz="3200" dirty="0" smtClean="0">
                <a:solidFill>
                  <a:srgbClr val="FF0000"/>
                </a:solidFill>
              </a:rPr>
              <a:t>LS2: ~18 </a:t>
            </a:r>
            <a:r>
              <a:rPr lang="en-US" sz="3200" dirty="0" smtClean="0">
                <a:solidFill>
                  <a:srgbClr val="FF0000"/>
                </a:solidFill>
              </a:rPr>
              <a:t>months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65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3 - options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5" y="1219200"/>
            <a:ext cx="9144000" cy="150552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838200"/>
            <a:ext cx="3234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aseline + 18 month LS2 </a:t>
            </a:r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0" y="2438400"/>
            <a:ext cx="2133600" cy="381000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US" dirty="0" smtClean="0"/>
          </a:p>
        </p:txBody>
      </p:sp>
      <p:grpSp>
        <p:nvGrpSpPr>
          <p:cNvPr id="15" name="Group 14"/>
          <p:cNvGrpSpPr/>
          <p:nvPr/>
        </p:nvGrpSpPr>
        <p:grpSpPr>
          <a:xfrm>
            <a:off x="0" y="4953000"/>
            <a:ext cx="9144000" cy="1899839"/>
            <a:chOff x="0" y="4953000"/>
            <a:chExt cx="9144000" cy="18998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347312"/>
              <a:ext cx="9144000" cy="1505527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0" y="4953000"/>
              <a:ext cx="266235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Slipped baseline + </a:t>
              </a:r>
              <a:r>
                <a:rPr lang="en-US" sz="2400" dirty="0"/>
                <a:t>6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0" y="2895600"/>
            <a:ext cx="9144000" cy="1981200"/>
            <a:chOff x="0" y="2895600"/>
            <a:chExt cx="9144000" cy="19812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276600"/>
              <a:ext cx="9144000" cy="150552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0" y="2895600"/>
              <a:ext cx="28879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Slipped baseline + 12 </a:t>
              </a:r>
              <a:endParaRPr lang="en-US" sz="2400" dirty="0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0" y="4495800"/>
              <a:ext cx="2819400" cy="381000"/>
            </a:xfrm>
            <a:prstGeom prst="round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820305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LS3 </a:t>
            </a:r>
            <a:r>
              <a:rPr lang="en-US" dirty="0" smtClean="0"/>
              <a:t>– </a:t>
            </a:r>
            <a:r>
              <a:rPr lang="en-US" dirty="0" smtClean="0"/>
              <a:t>length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CMS: 30 months seems feasible</a:t>
            </a:r>
          </a:p>
          <a:p>
            <a:pPr lvl="1"/>
            <a:r>
              <a:rPr lang="en-US" dirty="0" smtClean="0"/>
              <a:t>ATLAS: 27 months (outside </a:t>
            </a:r>
            <a:r>
              <a:rPr lang="en-US" dirty="0" smtClean="0"/>
              <a:t>possibility</a:t>
            </a:r>
            <a:r>
              <a:rPr lang="en-US" dirty="0" smtClean="0"/>
              <a:t> for 35 </a:t>
            </a:r>
            <a:r>
              <a:rPr lang="en-US" dirty="0" smtClean="0"/>
              <a:t>months)</a:t>
            </a:r>
            <a:endParaRPr lang="en-US" dirty="0"/>
          </a:p>
          <a:p>
            <a:r>
              <a:rPr lang="en-US" dirty="0"/>
              <a:t>LS3 could become longer due to activation aspects, infrastructure increase and maintenance, longevity issues still to discover and… our usual packing </a:t>
            </a:r>
            <a:r>
              <a:rPr lang="en-US" dirty="0" smtClean="0"/>
              <a:t>in of </a:t>
            </a:r>
            <a:r>
              <a:rPr lang="en-US" dirty="0"/>
              <a:t>whatever we can</a:t>
            </a:r>
          </a:p>
          <a:p>
            <a:r>
              <a:rPr lang="en-US" dirty="0" smtClean="0"/>
              <a:t>LHC: </a:t>
            </a:r>
          </a:p>
          <a:p>
            <a:pPr lvl="1"/>
            <a:r>
              <a:rPr lang="en-US" dirty="0" smtClean="0"/>
              <a:t>20 </a:t>
            </a:r>
            <a:r>
              <a:rPr lang="en-US" dirty="0"/>
              <a:t>months for </a:t>
            </a:r>
            <a:r>
              <a:rPr lang="en-US" dirty="0" smtClean="0"/>
              <a:t>cryogenics </a:t>
            </a:r>
            <a:r>
              <a:rPr lang="en-US" dirty="0"/>
              <a:t>and cooling/ventilation (also LS4) </a:t>
            </a:r>
            <a:endParaRPr lang="en-US" dirty="0" smtClean="0"/>
          </a:p>
          <a:p>
            <a:pPr lvl="1"/>
            <a:r>
              <a:rPr lang="en-US" dirty="0" smtClean="0"/>
              <a:t>Major upgrade of insertion regions </a:t>
            </a:r>
            <a:r>
              <a:rPr lang="en-US" dirty="0"/>
              <a:t>etc. </a:t>
            </a:r>
            <a:r>
              <a:rPr lang="en-US" dirty="0" smtClean="0"/>
              <a:t>triplets</a:t>
            </a:r>
            <a:r>
              <a:rPr lang="en-US" dirty="0"/>
              <a:t>, 11 T dipoles, collimators</a:t>
            </a:r>
            <a:r>
              <a:rPr lang="en-US" dirty="0" smtClean="0"/>
              <a:t>, cryogenics</a:t>
            </a:r>
            <a:r>
              <a:rPr lang="en-US" dirty="0"/>
              <a:t>, crab-cavities, cold </a:t>
            </a:r>
            <a:r>
              <a:rPr lang="en-US" dirty="0" smtClean="0"/>
              <a:t>powering…</a:t>
            </a:r>
            <a:endParaRPr lang="en-US" dirty="0"/>
          </a:p>
          <a:p>
            <a:pPr lvl="1"/>
            <a:r>
              <a:rPr lang="en-US" dirty="0" smtClean="0"/>
              <a:t>Possible </a:t>
            </a:r>
            <a:r>
              <a:rPr lang="en-US" dirty="0"/>
              <a:t>civil engineering in the </a:t>
            </a:r>
            <a:r>
              <a:rPr lang="en-US" dirty="0" smtClean="0"/>
              <a:t>tunnel (</a:t>
            </a:r>
            <a:r>
              <a:rPr lang="en-US" dirty="0"/>
              <a:t>crab-cavities)</a:t>
            </a:r>
          </a:p>
          <a:p>
            <a:pPr lvl="1"/>
            <a:r>
              <a:rPr lang="en-US" dirty="0" smtClean="0"/>
              <a:t>Possible </a:t>
            </a:r>
            <a:r>
              <a:rPr lang="en-US" dirty="0"/>
              <a:t>civil engineering on </a:t>
            </a:r>
            <a:r>
              <a:rPr lang="en-US" dirty="0" smtClean="0"/>
              <a:t>surface</a:t>
            </a:r>
          </a:p>
          <a:p>
            <a:pPr lvl="1"/>
            <a:r>
              <a:rPr lang="en-US" dirty="0" smtClean="0"/>
              <a:t>Major infrastructure implications</a:t>
            </a:r>
            <a:endParaRPr lang="en-US" dirty="0"/>
          </a:p>
          <a:p>
            <a:endParaRPr lang="en-US" b="1" baseline="30000" dirty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" y="5943600"/>
            <a:ext cx="8382000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2.5 years seems a reasonable working hypothesis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582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LHC machine</a:t>
            </a:r>
          </a:p>
          <a:p>
            <a:pPr lvl="1"/>
            <a:r>
              <a:rPr lang="en-US" dirty="0" smtClean="0"/>
              <a:t>How long can we run for? (Cryogenics, maintenance…)</a:t>
            </a:r>
          </a:p>
          <a:p>
            <a:pPr lvl="1"/>
            <a:r>
              <a:rPr lang="en-US" dirty="0" smtClean="0"/>
              <a:t>How long can the </a:t>
            </a:r>
            <a:r>
              <a:rPr lang="en-US" dirty="0" smtClean="0"/>
              <a:t>operations group run for?</a:t>
            </a:r>
            <a:endParaRPr lang="en-US" dirty="0" smtClean="0"/>
          </a:p>
          <a:p>
            <a:pPr lvl="1"/>
            <a:r>
              <a:rPr lang="en-US" dirty="0" smtClean="0"/>
              <a:t>Ion program – North area, LHC</a:t>
            </a:r>
          </a:p>
          <a:p>
            <a:r>
              <a:rPr lang="en-US" dirty="0" smtClean="0"/>
              <a:t>Injectors</a:t>
            </a:r>
          </a:p>
          <a:p>
            <a:pPr lvl="1"/>
            <a:r>
              <a:rPr lang="en-US" dirty="0" smtClean="0"/>
              <a:t>Risks </a:t>
            </a:r>
            <a:r>
              <a:rPr lang="en-US" dirty="0" smtClean="0"/>
              <a:t>of running with Linac2 until 2018/2019</a:t>
            </a:r>
          </a:p>
          <a:p>
            <a:pPr lvl="1"/>
            <a:r>
              <a:rPr lang="en-US" dirty="0" smtClean="0"/>
              <a:t>Linac4 </a:t>
            </a:r>
            <a:r>
              <a:rPr lang="en-US" dirty="0" smtClean="0"/>
              <a:t>connection, LIU upgrades</a:t>
            </a:r>
            <a:endParaRPr lang="en-US" dirty="0" smtClean="0"/>
          </a:p>
          <a:p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Upgrades </a:t>
            </a:r>
            <a:r>
              <a:rPr lang="en-US" dirty="0" smtClean="0"/>
              <a:t>I &amp; </a:t>
            </a:r>
            <a:r>
              <a:rPr lang="en-US" dirty="0" smtClean="0"/>
              <a:t>II, YETS</a:t>
            </a:r>
            <a:endParaRPr lang="en-US" dirty="0" smtClean="0"/>
          </a:p>
          <a:p>
            <a:r>
              <a:rPr lang="en-US" dirty="0" smtClean="0"/>
              <a:t>Longer-term strategy</a:t>
            </a:r>
          </a:p>
          <a:p>
            <a:pPr lvl="1"/>
            <a:r>
              <a:rPr lang="en-US" dirty="0" smtClean="0"/>
              <a:t>Accelerator technology development time</a:t>
            </a:r>
          </a:p>
          <a:p>
            <a:pPr lvl="1"/>
            <a:r>
              <a:rPr lang="en-US" dirty="0" smtClean="0"/>
              <a:t>Detector </a:t>
            </a:r>
            <a:r>
              <a:rPr lang="en-US" dirty="0" smtClean="0"/>
              <a:t>technology </a:t>
            </a:r>
            <a:r>
              <a:rPr lang="en-US" dirty="0"/>
              <a:t>development time, funding profiles for the phase II </a:t>
            </a:r>
            <a:r>
              <a:rPr lang="en-US" dirty="0" smtClean="0"/>
              <a:t>upgrades…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1066800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Bit of a </a:t>
            </a:r>
            <a:r>
              <a:rPr lang="en-US" sz="2000" dirty="0" smtClean="0">
                <a:solidFill>
                  <a:srgbClr val="FF0000"/>
                </a:solidFill>
              </a:rPr>
              <a:t>matrix here: </a:t>
            </a:r>
            <a:r>
              <a:rPr lang="en-US" sz="2000" dirty="0">
                <a:solidFill>
                  <a:srgbClr val="FF0000"/>
                </a:solidFill>
              </a:rPr>
              <a:t>d</a:t>
            </a:r>
            <a:r>
              <a:rPr lang="en-US" sz="2000" dirty="0" smtClean="0">
                <a:solidFill>
                  <a:srgbClr val="FF0000"/>
                </a:solidFill>
              </a:rPr>
              <a:t>emands </a:t>
            </a:r>
            <a:r>
              <a:rPr lang="en-US" sz="2000" dirty="0">
                <a:solidFill>
                  <a:srgbClr val="FF0000"/>
                </a:solidFill>
              </a:rPr>
              <a:t>on run 2, LS2, run 3, LS3  from: injectors, LHC machine, LHC </a:t>
            </a:r>
            <a:r>
              <a:rPr lang="en-US" sz="2000" dirty="0" smtClean="0">
                <a:solidFill>
                  <a:srgbClr val="FF0000"/>
                </a:solidFill>
              </a:rPr>
              <a:t>experiments…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start LS3 to 2023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Possible considerations: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 smtClean="0"/>
              <a:t>time to cover R&amp;D to production phase for detector </a:t>
            </a:r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Associated funding profiles</a:t>
            </a:r>
            <a:endParaRPr lang="en-US" dirty="0"/>
          </a:p>
          <a:p>
            <a:pPr lvl="1"/>
            <a:r>
              <a:rPr lang="en-US" dirty="0" smtClean="0"/>
              <a:t>Accelerator technology development times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646" y="4267200"/>
            <a:ext cx="9144000" cy="1981200"/>
            <a:chOff x="0" y="2895600"/>
            <a:chExt cx="9144000" cy="19812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276600"/>
              <a:ext cx="9144000" cy="150552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0" y="2895600"/>
              <a:ext cx="28879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Slipped baseline + 12 </a:t>
              </a:r>
              <a:endParaRPr lang="en-US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0" y="4495800"/>
              <a:ext cx="2819400" cy="381000"/>
            </a:xfrm>
            <a:prstGeom prst="round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bIns="46800" rtlCol="0" anchor="ctr"/>
            <a:lstStyle/>
            <a:p>
              <a:pPr algn="ctr"/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91449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Ions are part of the HL-LHC </a:t>
            </a:r>
            <a:r>
              <a:rPr lang="en-US" dirty="0" smtClean="0"/>
              <a:t>program.</a:t>
            </a:r>
          </a:p>
          <a:p>
            <a:r>
              <a:rPr lang="en-US" dirty="0" smtClean="0"/>
              <a:t>Extended </a:t>
            </a:r>
            <a:r>
              <a:rPr lang="en-US" dirty="0"/>
              <a:t>periods of running are not an option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Scheduling</a:t>
            </a:r>
            <a:r>
              <a:rPr lang="en-US" dirty="0"/>
              <a:t>: </a:t>
            </a:r>
            <a:r>
              <a:rPr lang="en-US" dirty="0"/>
              <a:t>l</a:t>
            </a:r>
            <a:r>
              <a:rPr lang="en-US" dirty="0" smtClean="0"/>
              <a:t>onger </a:t>
            </a:r>
            <a:r>
              <a:rPr lang="en-US" dirty="0" smtClean="0"/>
              <a:t>ion </a:t>
            </a:r>
            <a:r>
              <a:rPr lang="en-US" dirty="0"/>
              <a:t>run before LS3 </a:t>
            </a:r>
            <a:r>
              <a:rPr lang="en-US" dirty="0" smtClean="0"/>
              <a:t>(~2 </a:t>
            </a:r>
            <a:r>
              <a:rPr lang="en-US" dirty="0"/>
              <a:t>months) plus any other low luminosity </a:t>
            </a:r>
            <a:r>
              <a:rPr lang="en-US" dirty="0" smtClean="0"/>
              <a:t>stuff such as </a:t>
            </a:r>
            <a:r>
              <a:rPr lang="en-US" dirty="0" err="1" smtClean="0"/>
              <a:t>pp</a:t>
            </a:r>
            <a:r>
              <a:rPr lang="en-US" dirty="0" smtClean="0"/>
              <a:t> reference data, high beta*, MD etc. is clearly a possibility but a second order concern at the moment.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9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Baseline</a:t>
            </a:r>
          </a:p>
          <a:p>
            <a:pPr lvl="1"/>
            <a:r>
              <a:rPr lang="en-US" dirty="0" smtClean="0"/>
              <a:t>No EYETS</a:t>
            </a:r>
          </a:p>
          <a:p>
            <a:pPr lvl="1"/>
            <a:r>
              <a:rPr lang="en-US" dirty="0" smtClean="0"/>
              <a:t>2018 LS2 </a:t>
            </a:r>
            <a:r>
              <a:rPr lang="en-US" dirty="0" smtClean="0"/>
              <a:t>has to go to 18 </a:t>
            </a:r>
            <a:r>
              <a:rPr lang="en-US" dirty="0" smtClean="0"/>
              <a:t>months</a:t>
            </a:r>
          </a:p>
          <a:p>
            <a:pPr lvl="1"/>
            <a:r>
              <a:rPr lang="en-US" dirty="0" smtClean="0"/>
              <a:t>LS3 starts in 2022</a:t>
            </a:r>
            <a:endParaRPr lang="en-US" dirty="0" smtClean="0"/>
          </a:p>
          <a:p>
            <a:r>
              <a:rPr lang="en-US" dirty="0" smtClean="0"/>
              <a:t>Slipped baseline+</a:t>
            </a:r>
            <a:r>
              <a:rPr lang="en-US" dirty="0" smtClean="0"/>
              <a:t>6</a:t>
            </a:r>
          </a:p>
          <a:p>
            <a:pPr lvl="1"/>
            <a:r>
              <a:rPr lang="en-US" dirty="0" smtClean="0"/>
              <a:t>EYETS plus run to mid-2018 </a:t>
            </a:r>
          </a:p>
          <a:p>
            <a:pPr lvl="1"/>
            <a:r>
              <a:rPr lang="en-US" dirty="0" smtClean="0"/>
              <a:t>3 year run 3 –  LS3 starts in 2023</a:t>
            </a:r>
            <a:endParaRPr lang="en-US" dirty="0" smtClean="0"/>
          </a:p>
          <a:p>
            <a:r>
              <a:rPr lang="en-US" dirty="0" smtClean="0"/>
              <a:t>Slipped baseline+</a:t>
            </a:r>
            <a:r>
              <a:rPr lang="en-US" dirty="0" smtClean="0"/>
              <a:t>12</a:t>
            </a:r>
          </a:p>
          <a:p>
            <a:pPr lvl="1"/>
            <a:r>
              <a:rPr lang="en-US" dirty="0" smtClean="0"/>
              <a:t>EYETS plus run to end 2018</a:t>
            </a:r>
          </a:p>
          <a:p>
            <a:pPr lvl="1"/>
            <a:r>
              <a:rPr lang="en-US" dirty="0" smtClean="0"/>
              <a:t>Slightly shortened run 3</a:t>
            </a:r>
            <a:r>
              <a:rPr lang="en-US" dirty="0"/>
              <a:t>–  LS3 starts in 2023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50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Adjusted baseline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7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037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Slipped baseline+6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44000" cy="350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29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Slipped </a:t>
            </a:r>
            <a:r>
              <a:rPr lang="en-US" dirty="0" smtClean="0"/>
              <a:t>baseline+12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800"/>
            <a:ext cx="9144000" cy="446487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23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9200"/>
            <a:ext cx="9144000" cy="531090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4267200" y="2286000"/>
            <a:ext cx="12954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267200" y="3048000"/>
            <a:ext cx="12954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RUN 2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267200" y="4419600"/>
            <a:ext cx="12954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RUN 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267200" y="3733800"/>
            <a:ext cx="12954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LS2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267200" y="5257800"/>
            <a:ext cx="1295400" cy="381000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r>
              <a:rPr lang="en-US" dirty="0" smtClean="0"/>
              <a:t>LS3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88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ancescoSchedu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17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Standard long year</a:t>
            </a:r>
            <a:endParaRPr lang="en-US" sz="3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815172"/>
              </p:ext>
            </p:extLst>
          </p:nvPr>
        </p:nvGraphicFramePr>
        <p:xfrm>
          <a:off x="304800" y="1143000"/>
          <a:ext cx="8458200" cy="514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0"/>
                <a:gridCol w="1981200"/>
              </a:tblGrid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Days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Christmas technical</a:t>
                      </a:r>
                      <a:r>
                        <a:rPr lang="en-US" baseline="0" dirty="0" smtClean="0"/>
                        <a:t> stop including HWC – beam to 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</a:t>
                      </a:r>
                      <a:r>
                        <a:rPr lang="en-US" baseline="0" dirty="0" smtClean="0"/>
                        <a:t>  (13 weeks)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Commissioning with beam  (double coming out of a LS)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Machine development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Scrubbing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(to 14)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</a:t>
                      </a:r>
                      <a:r>
                        <a:rPr lang="en-US" dirty="0" smtClean="0"/>
                        <a:t>stops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(3 x 1 week)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Technical stop recovery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Proton physics including intensity ramp-up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Ion run set-up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Ion physics run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24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dirty="0" smtClean="0"/>
                        <a:t>Contingency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(or 0)</a:t>
                      </a:r>
                      <a:endParaRPr lang="en-US" dirty="0"/>
                    </a:p>
                  </a:txBody>
                  <a:tcPr/>
                </a:tc>
              </a:tr>
              <a:tr h="428625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365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42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7737" cy="64615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105400" y="4953000"/>
            <a:ext cx="396240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Xmas: </a:t>
            </a:r>
            <a:r>
              <a:rPr lang="en-US" dirty="0" smtClean="0">
                <a:solidFill>
                  <a:srgbClr val="FF0000"/>
                </a:solidFill>
              </a:rPr>
              <a:t>~10 </a:t>
            </a:r>
            <a:r>
              <a:rPr lang="en-US" dirty="0">
                <a:solidFill>
                  <a:srgbClr val="FF0000"/>
                </a:solidFill>
              </a:rPr>
              <a:t>days required before </a:t>
            </a:r>
            <a:r>
              <a:rPr lang="en-US" dirty="0" smtClean="0">
                <a:solidFill>
                  <a:srgbClr val="FF0000"/>
                </a:solidFill>
              </a:rPr>
              <a:t>CERN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closure</a:t>
            </a:r>
            <a:r>
              <a:rPr lang="en-US" dirty="0"/>
              <a:t> to secure the helium inventory (worth ≈ 7 MCHF) and be protected again serious failure with only minimal "on-</a:t>
            </a:r>
            <a:r>
              <a:rPr lang="en-US" dirty="0" smtClean="0"/>
              <a:t>call” support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381000"/>
            <a:ext cx="3657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Winter technical stops (including hardware commissioning): 13 weeks beam to beam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05400" y="2971800"/>
            <a:ext cx="3657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3 technical stops through the year:</a:t>
            </a:r>
          </a:p>
          <a:p>
            <a:r>
              <a:rPr lang="en-US" dirty="0" smtClean="0"/>
              <a:t>1 </a:t>
            </a:r>
            <a:r>
              <a:rPr lang="en-US" dirty="0"/>
              <a:t>week – 10 week – 1 </a:t>
            </a:r>
            <a:r>
              <a:rPr lang="en-US" dirty="0" smtClean="0"/>
              <a:t>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16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Recall 2009 - 2013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2009</a:t>
            </a:r>
          </a:p>
          <a:p>
            <a:pPr lvl="1"/>
            <a:r>
              <a:rPr lang="en-GB" dirty="0" smtClean="0"/>
              <a:t>23</a:t>
            </a:r>
            <a:r>
              <a:rPr lang="en-GB" baseline="30000" dirty="0" smtClean="0"/>
              <a:t>rd</a:t>
            </a:r>
            <a:r>
              <a:rPr lang="en-GB" dirty="0" smtClean="0"/>
              <a:t> November </a:t>
            </a:r>
            <a:r>
              <a:rPr lang="en-GB" dirty="0"/>
              <a:t>– </a:t>
            </a:r>
            <a:r>
              <a:rPr lang="en-GB" dirty="0" smtClean="0"/>
              <a:t> 16</a:t>
            </a:r>
            <a:r>
              <a:rPr lang="en-GB" baseline="30000" dirty="0" smtClean="0"/>
              <a:t>th</a:t>
            </a:r>
            <a:r>
              <a:rPr lang="en-GB" dirty="0" smtClean="0"/>
              <a:t>  December</a:t>
            </a:r>
          </a:p>
          <a:p>
            <a:r>
              <a:rPr lang="en-US" dirty="0" smtClean="0"/>
              <a:t>2010</a:t>
            </a:r>
          </a:p>
          <a:p>
            <a:pPr lvl="1"/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 February – 6</a:t>
            </a:r>
            <a:r>
              <a:rPr lang="en-US" baseline="30000" dirty="0" smtClean="0"/>
              <a:t>th</a:t>
            </a:r>
            <a:r>
              <a:rPr lang="en-US" dirty="0" smtClean="0"/>
              <a:t> December</a:t>
            </a:r>
          </a:p>
          <a:p>
            <a:pPr lvl="1"/>
            <a:r>
              <a:rPr lang="en-US" dirty="0" smtClean="0"/>
              <a:t>AMS 4</a:t>
            </a:r>
            <a:r>
              <a:rPr lang="en-US" baseline="30000" dirty="0" smtClean="0"/>
              <a:t>th</a:t>
            </a:r>
            <a:r>
              <a:rPr lang="en-US" dirty="0" smtClean="0"/>
              <a:t> – 9</a:t>
            </a:r>
            <a:r>
              <a:rPr lang="en-US" baseline="30000" dirty="0" smtClean="0"/>
              <a:t>th</a:t>
            </a:r>
            <a:r>
              <a:rPr lang="en-US" dirty="0" smtClean="0"/>
              <a:t> February</a:t>
            </a:r>
          </a:p>
          <a:p>
            <a:r>
              <a:rPr lang="en-US" dirty="0" smtClean="0"/>
              <a:t>2011</a:t>
            </a:r>
          </a:p>
          <a:p>
            <a:pPr lvl="1"/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February – 7</a:t>
            </a:r>
            <a:r>
              <a:rPr lang="en-US" baseline="30000" dirty="0" smtClean="0"/>
              <a:t>th</a:t>
            </a:r>
            <a:r>
              <a:rPr lang="en-US" dirty="0" smtClean="0"/>
              <a:t> December</a:t>
            </a:r>
          </a:p>
          <a:p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March – 17</a:t>
            </a:r>
            <a:r>
              <a:rPr lang="en-US" baseline="30000" dirty="0" smtClean="0"/>
              <a:t>th</a:t>
            </a:r>
            <a:r>
              <a:rPr lang="en-US" dirty="0" smtClean="0"/>
              <a:t> December</a:t>
            </a:r>
          </a:p>
          <a:p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January – 16</a:t>
            </a:r>
            <a:r>
              <a:rPr lang="en-US" baseline="30000" dirty="0" smtClean="0"/>
              <a:t>th</a:t>
            </a:r>
            <a:r>
              <a:rPr lang="en-US" dirty="0" smtClean="0"/>
              <a:t> February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5715000"/>
            <a:ext cx="5715000" cy="7123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Injectors start ~2 weeks before these dates to have beam ready for the LHC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30480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At the </a:t>
            </a:r>
            <a:r>
              <a:rPr lang="en-US" sz="2800" dirty="0" smtClean="0">
                <a:solidFill>
                  <a:srgbClr val="FF0000"/>
                </a:solidFill>
              </a:rPr>
              <a:t>limit!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39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0" y="609600"/>
            <a:ext cx="3352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Injectors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2014</a:t>
            </a:r>
            <a:endParaRPr lang="en-US" dirty="0"/>
          </a:p>
        </p:txBody>
      </p:sp>
      <p:pic>
        <p:nvPicPr>
          <p:cNvPr id="7" name="Picture 6" descr="Screen Shot 2013-10-27 at 4.04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541" y="0"/>
            <a:ext cx="5768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90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Run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5334000"/>
            <a:ext cx="579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Length?</a:t>
            </a:r>
          </a:p>
          <a:p>
            <a:r>
              <a:rPr lang="en-US" dirty="0" smtClean="0"/>
              <a:t>Extended year end technical stop? Linac4 connection?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29-10-13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Post LS1 schedule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944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6415709</TotalTime>
  <Words>1483</Words>
  <Application>Microsoft Macintosh PowerPoint</Application>
  <PresentationFormat>On-screen Show (4:3)</PresentationFormat>
  <Paragraphs>237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Post LS1 Schedule</vt:lpstr>
      <vt:lpstr>Considerations</vt:lpstr>
      <vt:lpstr>Baseline</vt:lpstr>
      <vt:lpstr>PowerPoint Presentation</vt:lpstr>
      <vt:lpstr>Standard long year</vt:lpstr>
      <vt:lpstr>PowerPoint Presentation</vt:lpstr>
      <vt:lpstr>Recall 2009 - 2013</vt:lpstr>
      <vt:lpstr>Injectors 2014</vt:lpstr>
      <vt:lpstr>LHC Run 2</vt:lpstr>
      <vt:lpstr>Extended Year End Technical Stop (EYETS)</vt:lpstr>
      <vt:lpstr>Extended run 2?</vt:lpstr>
      <vt:lpstr>Cryogenics</vt:lpstr>
      <vt:lpstr>Run 2 - options</vt:lpstr>
      <vt:lpstr>LS2</vt:lpstr>
      <vt:lpstr>LS2 - experiments</vt:lpstr>
      <vt:lpstr>LS2 - Injectors</vt:lpstr>
      <vt:lpstr>LS2 - LHC</vt:lpstr>
      <vt:lpstr>Run 3 - options</vt:lpstr>
      <vt:lpstr>LS3 – length </vt:lpstr>
      <vt:lpstr>Pushing start LS3 to 2023</vt:lpstr>
      <vt:lpstr>Ions</vt:lpstr>
      <vt:lpstr>Conclusions</vt:lpstr>
      <vt:lpstr>Adjusted baseline</vt:lpstr>
      <vt:lpstr>Slipped baseline+6</vt:lpstr>
      <vt:lpstr>Slipped baseline+12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Mike LAMONT</cp:lastModifiedBy>
  <cp:revision>2607</cp:revision>
  <cp:lastPrinted>2013-07-20T10:08:50Z</cp:lastPrinted>
  <dcterms:created xsi:type="dcterms:W3CDTF">2011-01-18T19:25:28Z</dcterms:created>
  <dcterms:modified xsi:type="dcterms:W3CDTF">2013-10-29T09:57:25Z</dcterms:modified>
</cp:coreProperties>
</file>