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42"/>
  </p:notesMasterIdLst>
  <p:handoutMasterIdLst>
    <p:handoutMasterId r:id="rId43"/>
  </p:handoutMasterIdLst>
  <p:sldIdLst>
    <p:sldId id="260" r:id="rId2"/>
    <p:sldId id="306" r:id="rId3"/>
    <p:sldId id="307" r:id="rId4"/>
    <p:sldId id="308" r:id="rId5"/>
    <p:sldId id="309" r:id="rId6"/>
    <p:sldId id="310" r:id="rId7"/>
    <p:sldId id="311" r:id="rId8"/>
    <p:sldId id="315" r:id="rId9"/>
    <p:sldId id="285" r:id="rId10"/>
    <p:sldId id="283" r:id="rId11"/>
    <p:sldId id="280" r:id="rId12"/>
    <p:sldId id="292" r:id="rId13"/>
    <p:sldId id="290" r:id="rId14"/>
    <p:sldId id="312" r:id="rId15"/>
    <p:sldId id="261" r:id="rId16"/>
    <p:sldId id="284" r:id="rId17"/>
    <p:sldId id="289" r:id="rId18"/>
    <p:sldId id="266" r:id="rId19"/>
    <p:sldId id="288" r:id="rId20"/>
    <p:sldId id="269" r:id="rId21"/>
    <p:sldId id="270" r:id="rId22"/>
    <p:sldId id="272" r:id="rId23"/>
    <p:sldId id="273" r:id="rId24"/>
    <p:sldId id="287" r:id="rId25"/>
    <p:sldId id="304" r:id="rId26"/>
    <p:sldId id="293" r:id="rId27"/>
    <p:sldId id="314" r:id="rId28"/>
    <p:sldId id="313" r:id="rId29"/>
    <p:sldId id="294" r:id="rId30"/>
    <p:sldId id="30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>
        <p:scale>
          <a:sx n="103" d="100"/>
          <a:sy n="103" d="100"/>
        </p:scale>
        <p:origin x="-6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s\st_el\ELEC\DIC-ST\PS\LiuBooster\Ressources-LIU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Sheet1!$B$29</c:f>
              <c:strCache>
                <c:ptCount val="1"/>
                <c:pt idx="0">
                  <c:v>Ingénieur</c:v>
                </c:pt>
              </c:strCache>
            </c:strRef>
          </c:tx>
          <c:marker>
            <c:symbol val="none"/>
          </c:marker>
          <c:cat>
            <c:numRef>
              <c:f>Sheet1!$C$1:$P$1</c:f>
              <c:numCache>
                <c:formatCode>General</c:formatCode>
                <c:ptCount val="14"/>
                <c:pt idx="0">
                  <c:v>2013.0</c:v>
                </c:pt>
                <c:pt idx="2">
                  <c:v>2014.0</c:v>
                </c:pt>
                <c:pt idx="4">
                  <c:v>2015.0</c:v>
                </c:pt>
                <c:pt idx="6">
                  <c:v>2016.0</c:v>
                </c:pt>
                <c:pt idx="8">
                  <c:v>2017.0</c:v>
                </c:pt>
                <c:pt idx="10">
                  <c:v>2018.0</c:v>
                </c:pt>
                <c:pt idx="12">
                  <c:v>2019.0</c:v>
                </c:pt>
              </c:numCache>
            </c:numRef>
          </c:cat>
          <c:val>
            <c:numRef>
              <c:f>Sheet1!$D$29:$P$29</c:f>
              <c:numCache>
                <c:formatCode>General</c:formatCode>
                <c:ptCount val="13"/>
                <c:pt idx="0">
                  <c:v>0.3</c:v>
                </c:pt>
                <c:pt idx="1">
                  <c:v>0.6</c:v>
                </c:pt>
                <c:pt idx="2">
                  <c:v>0.6</c:v>
                </c:pt>
                <c:pt idx="3">
                  <c:v>0.7</c:v>
                </c:pt>
                <c:pt idx="4">
                  <c:v>0.7</c:v>
                </c:pt>
                <c:pt idx="5">
                  <c:v>0.9</c:v>
                </c:pt>
                <c:pt idx="6">
                  <c:v>0.9</c:v>
                </c:pt>
                <c:pt idx="7">
                  <c:v>2.0</c:v>
                </c:pt>
                <c:pt idx="8">
                  <c:v>2.0</c:v>
                </c:pt>
                <c:pt idx="9">
                  <c:v>0.6</c:v>
                </c:pt>
                <c:pt idx="10">
                  <c:v>0.6</c:v>
                </c:pt>
                <c:pt idx="11">
                  <c:v>1.2</c:v>
                </c:pt>
                <c:pt idx="12">
                  <c:v>1.2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Sheet1!$B$30</c:f>
              <c:strCache>
                <c:ptCount val="1"/>
                <c:pt idx="0">
                  <c:v>Techn</c:v>
                </c:pt>
              </c:strCache>
            </c:strRef>
          </c:tx>
          <c:marker>
            <c:symbol val="none"/>
          </c:marker>
          <c:cat>
            <c:numRef>
              <c:f>Sheet1!$C$1:$P$1</c:f>
              <c:numCache>
                <c:formatCode>General</c:formatCode>
                <c:ptCount val="14"/>
                <c:pt idx="0">
                  <c:v>2013.0</c:v>
                </c:pt>
                <c:pt idx="2">
                  <c:v>2014.0</c:v>
                </c:pt>
                <c:pt idx="4">
                  <c:v>2015.0</c:v>
                </c:pt>
                <c:pt idx="6">
                  <c:v>2016.0</c:v>
                </c:pt>
                <c:pt idx="8">
                  <c:v>2017.0</c:v>
                </c:pt>
                <c:pt idx="10">
                  <c:v>2018.0</c:v>
                </c:pt>
                <c:pt idx="12">
                  <c:v>2019.0</c:v>
                </c:pt>
              </c:numCache>
            </c:numRef>
          </c:cat>
          <c:val>
            <c:numRef>
              <c:f>Sheet1!$D$30:$P$30</c:f>
              <c:numCache>
                <c:formatCode>General</c:formatCode>
                <c:ptCount val="13"/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0.7</c:v>
                </c:pt>
                <c:pt idx="6">
                  <c:v>0.7</c:v>
                </c:pt>
                <c:pt idx="7">
                  <c:v>2.5</c:v>
                </c:pt>
                <c:pt idx="8">
                  <c:v>2.5</c:v>
                </c:pt>
                <c:pt idx="9">
                  <c:v>0.4</c:v>
                </c:pt>
                <c:pt idx="10">
                  <c:v>0.4</c:v>
                </c:pt>
                <c:pt idx="11">
                  <c:v>1.8</c:v>
                </c:pt>
                <c:pt idx="12">
                  <c:v>1.8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Sheet1!$B$31</c:f>
              <c:strCache>
                <c:ptCount val="1"/>
                <c:pt idx="0">
                  <c:v>Surv.</c:v>
                </c:pt>
              </c:strCache>
            </c:strRef>
          </c:tx>
          <c:marker>
            <c:symbol val="none"/>
          </c:marker>
          <c:cat>
            <c:numRef>
              <c:f>Sheet1!$C$1:$P$1</c:f>
              <c:numCache>
                <c:formatCode>General</c:formatCode>
                <c:ptCount val="14"/>
                <c:pt idx="0">
                  <c:v>2013.0</c:v>
                </c:pt>
                <c:pt idx="2">
                  <c:v>2014.0</c:v>
                </c:pt>
                <c:pt idx="4">
                  <c:v>2015.0</c:v>
                </c:pt>
                <c:pt idx="6">
                  <c:v>2016.0</c:v>
                </c:pt>
                <c:pt idx="8">
                  <c:v>2017.0</c:v>
                </c:pt>
                <c:pt idx="10">
                  <c:v>2018.0</c:v>
                </c:pt>
                <c:pt idx="12">
                  <c:v>2019.0</c:v>
                </c:pt>
              </c:numCache>
            </c:numRef>
          </c:cat>
          <c:val>
            <c:numRef>
              <c:f>Sheet1!$D$31:$P$31</c:f>
              <c:numCache>
                <c:formatCode>General</c:formatCode>
                <c:ptCount val="13"/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4.0</c:v>
                </c:pt>
                <c:pt idx="8">
                  <c:v>4.0</c:v>
                </c:pt>
                <c:pt idx="9">
                  <c:v>0.0</c:v>
                </c:pt>
                <c:pt idx="10">
                  <c:v>0.0</c:v>
                </c:pt>
                <c:pt idx="11">
                  <c:v>5.0</c:v>
                </c:pt>
                <c:pt idx="12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91659720"/>
        <c:axId val="-1991658216"/>
      </c:lineChart>
      <c:catAx>
        <c:axId val="-1991659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91658216"/>
        <c:crosses val="autoZero"/>
        <c:auto val="1"/>
        <c:lblAlgn val="ctr"/>
        <c:lblOffset val="100"/>
        <c:noMultiLvlLbl val="0"/>
      </c:catAx>
      <c:valAx>
        <c:axId val="-1991658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91659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3155291790307"/>
          <c:y val="0.303237357994416"/>
          <c:w val="0.267062314540059"/>
          <c:h val="0.39352469309066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21/10/13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21/10/13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move LHCPILOT injection into LHC 1</a:t>
            </a:r>
            <a:r>
              <a:rPr lang="en-US" baseline="0" dirty="0" smtClean="0"/>
              <a:t> week later (+shift LHC production beam into LHC) </a:t>
            </a:r>
            <a:r>
              <a:rPr lang="en-US" baseline="0" dirty="0" smtClean="0">
                <a:sym typeface="Wingdings"/>
              </a:rPr>
              <a:t> </a:t>
            </a:r>
            <a:r>
              <a:rPr lang="en-US" baseline="0" dirty="0" err="1" smtClean="0">
                <a:sym typeface="Wingdings"/>
              </a:rPr>
              <a:t>tbc</a:t>
            </a:r>
            <a:r>
              <a:rPr lang="en-US" baseline="0" dirty="0" smtClean="0">
                <a:sym typeface="Wingdings"/>
              </a:rPr>
              <a:t> by </a:t>
            </a:r>
            <a:r>
              <a:rPr lang="en-US" baseline="0" dirty="0" err="1" smtClean="0">
                <a:sym typeface="Wingdings"/>
              </a:rPr>
              <a:t>Karel</a:t>
            </a:r>
            <a:r>
              <a:rPr lang="en-US" baseline="0" dirty="0" smtClean="0">
                <a:sym typeface="Wingdings"/>
              </a:rPr>
              <a:t>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057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Magnets: Storage place in lab is limiting</a:t>
            </a:r>
            <a:r>
              <a:rPr lang="en-US" baseline="0" dirty="0" smtClean="0"/>
              <a:t> factor (max 4. magnets/month)</a:t>
            </a:r>
            <a:endParaRPr lang="en-US" dirty="0" smtClean="0"/>
          </a:p>
          <a:p>
            <a:r>
              <a:rPr lang="en-US" dirty="0" smtClean="0"/>
              <a:t>RF: 10 MHz system renovation;</a:t>
            </a:r>
            <a:r>
              <a:rPr lang="en-US" baseline="0" dirty="0" smtClean="0"/>
              <a:t> upgrade of feedback amplifiers; fully digital beam control</a:t>
            </a:r>
          </a:p>
          <a:p>
            <a:r>
              <a:rPr lang="en-US" baseline="0" dirty="0" smtClean="0"/>
              <a:t>Do we have to change a large fraction of vacuum flanges (insulation problem)?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307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2E11/bunch for 25 ns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4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BHA5: belongs to ATLAS</a:t>
            </a:r>
          </a:p>
          <a:p>
            <a:r>
              <a:rPr lang="en-US" dirty="0" smtClean="0"/>
              <a:t>Need 700 m^2 workshop on surface; only option for magnet removal would be BA6 due to crane + good lift (+road transport), but no</a:t>
            </a:r>
            <a:r>
              <a:rPr lang="en-US" baseline="0" dirty="0" smtClean="0"/>
              <a:t> </a:t>
            </a:r>
            <a:r>
              <a:rPr lang="en-US" dirty="0" smtClean="0"/>
              <a:t>workshop</a:t>
            </a:r>
            <a:r>
              <a:rPr lang="en-US" baseline="0" dirty="0" smtClean="0"/>
              <a:t> available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97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PS beam</a:t>
            </a:r>
            <a:r>
              <a:rPr lang="en-US" baseline="0" dirty="0" smtClean="0"/>
              <a:t> commissioning: assuming restarting with old beam control and switch-over possibility old/new beam control implemented; 2w (OP) + 3w (RF)</a:t>
            </a:r>
          </a:p>
          <a:p>
            <a:r>
              <a:rPr lang="en-US" baseline="0" dirty="0" smtClean="0"/>
              <a:t>PS beam commissioning: add 2 weeks (LS1.5 or LS2) for setup of LHC production beam</a:t>
            </a:r>
          </a:p>
          <a:p>
            <a:r>
              <a:rPr lang="en-US" baseline="0" dirty="0" smtClean="0"/>
              <a:t>SPS beam commissioning: </a:t>
            </a:r>
            <a:r>
              <a:rPr lang="en-US" b="1" baseline="0" dirty="0" smtClean="0"/>
              <a:t>add min 6 weeks </a:t>
            </a:r>
            <a:r>
              <a:rPr lang="en-US" baseline="0" dirty="0" smtClean="0"/>
              <a:t>for LHC production beam (scrubbing? e-cloud situation?)</a:t>
            </a:r>
            <a:endParaRPr lang="en-US" dirty="0" smtClean="0"/>
          </a:p>
          <a:p>
            <a:r>
              <a:rPr lang="en-US" dirty="0" smtClean="0"/>
              <a:t>LHC from 1</a:t>
            </a:r>
            <a:r>
              <a:rPr lang="en-US" baseline="30000" dirty="0" smtClean="0"/>
              <a:t>st</a:t>
            </a:r>
            <a:r>
              <a:rPr lang="en-US" dirty="0" smtClean="0"/>
              <a:t> injection to 1</a:t>
            </a:r>
            <a:r>
              <a:rPr lang="en-US" baseline="30000" dirty="0" smtClean="0"/>
              <a:t>st</a:t>
            </a:r>
            <a:r>
              <a:rPr lang="en-US" dirty="0" smtClean="0"/>
              <a:t> collision (</a:t>
            </a:r>
            <a:r>
              <a:rPr lang="en-US" dirty="0" err="1" smtClean="0"/>
              <a:t>Verena</a:t>
            </a:r>
            <a:r>
              <a:rPr lang="en-US" dirty="0" smtClean="0"/>
              <a:t>;</a:t>
            </a:r>
            <a:r>
              <a:rPr lang="en-US" baseline="0" dirty="0" smtClean="0"/>
              <a:t> in case of no major changes!): 4-6 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615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D4CC18-2616-4963-9532-5459AFCE0B3F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5940FC-5BE6-4E61-8E46-87438BAA5223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40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B. Mikulec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58B70D-929E-4757-AC87-A680ADB7CC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04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/>
          <p:nvPr/>
        </p:nvSpPr>
        <p:spPr>
          <a:xfrm>
            <a:off x="904875" y="2270125"/>
            <a:ext cx="7315200" cy="265747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1"/>
          <p:cNvSpPr/>
          <p:nvPr/>
        </p:nvSpPr>
        <p:spPr>
          <a:xfrm>
            <a:off x="904875" y="2270125"/>
            <a:ext cx="238125" cy="265747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1219200"/>
            <a:ext cx="520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02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  <p:sldLayoutId id="2147483694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494" y="2647164"/>
            <a:ext cx="6761113" cy="1170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Effort in the LHC Injector </a:t>
            </a:r>
            <a:r>
              <a:rPr lang="en-US" dirty="0" smtClean="0"/>
              <a:t>Complex, </a:t>
            </a:r>
            <a:r>
              <a:rPr lang="en-US" dirty="0" smtClean="0"/>
              <a:t>Including Linac4 Connection,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for the Upgrade Scenarios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983076"/>
            <a:ext cx="8701471" cy="2026672"/>
          </a:xfrm>
        </p:spPr>
        <p:txBody>
          <a:bodyPr/>
          <a:lstStyle/>
          <a:p>
            <a:r>
              <a:rPr lang="en-US" dirty="0" smtClean="0"/>
              <a:t>J-B. </a:t>
            </a:r>
            <a:r>
              <a:rPr lang="en-US" dirty="0" err="1" smtClean="0"/>
              <a:t>Lallement</a:t>
            </a:r>
            <a:r>
              <a:rPr lang="en-US" dirty="0" smtClean="0"/>
              <a:t>, B</a:t>
            </a:r>
            <a:r>
              <a:rPr lang="en-US" dirty="0" smtClean="0"/>
              <a:t>. Mikulec</a:t>
            </a:r>
          </a:p>
          <a:p>
            <a:endParaRPr lang="en-US" dirty="0"/>
          </a:p>
          <a:p>
            <a:r>
              <a:rPr lang="en-US" dirty="0" smtClean="0"/>
              <a:t>Thanks </a:t>
            </a:r>
            <a:r>
              <a:rPr lang="en-US" dirty="0" smtClean="0"/>
              <a:t>for </a:t>
            </a:r>
            <a:r>
              <a:rPr lang="en-US" dirty="0" smtClean="0"/>
              <a:t>the invaluable </a:t>
            </a:r>
            <a:r>
              <a:rPr lang="en-US" dirty="0" smtClean="0"/>
              <a:t>input from the LIU project leaders and LIU work-package </a:t>
            </a:r>
            <a:r>
              <a:rPr lang="en-US" dirty="0" smtClean="0"/>
              <a:t>holders and many other colleagues</a:t>
            </a:r>
            <a:endParaRPr lang="en-US" dirty="0" smtClean="0"/>
          </a:p>
          <a:p>
            <a:r>
              <a:rPr lang="en-US" dirty="0" smtClean="0"/>
              <a:t>+ precious planning help from D. Hay, S. </a:t>
            </a:r>
            <a:r>
              <a:rPr lang="en-US" dirty="0" err="1" smtClean="0"/>
              <a:t>Mataguez</a:t>
            </a:r>
            <a:r>
              <a:rPr lang="en-US" dirty="0" smtClean="0"/>
              <a:t> and D. </a:t>
            </a:r>
            <a:r>
              <a:rPr lang="en-US" dirty="0" err="1" smtClean="0"/>
              <a:t>Mcfarlane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B. Mikulec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65175" cy="980421"/>
          </a:xfrm>
        </p:spPr>
        <p:txBody>
          <a:bodyPr>
            <a:normAutofit/>
          </a:bodyPr>
          <a:lstStyle/>
          <a:p>
            <a:r>
              <a:rPr lang="en-US" dirty="0" smtClean="0"/>
              <a:t>Linac4 Connection to the PSB </a:t>
            </a:r>
            <a:r>
              <a:rPr lang="en-US" dirty="0" smtClean="0"/>
              <a:t>in an Intermediate Shutdown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342223"/>
            <a:ext cx="8763034" cy="523713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Linac4 reliability run will be concluded end 2016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PSB equipment for Linac4 connection ready end 2016</a:t>
            </a:r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Current baseline: Linac4 to be connected during LS2 (2018?), but: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>
                <a:solidFill>
                  <a:schemeClr val="accent1"/>
                </a:solidFill>
              </a:rPr>
              <a:t>Risk of Linac2 breakdown increases </a:t>
            </a:r>
            <a:r>
              <a:rPr lang="en-US" sz="1800" dirty="0" smtClean="0">
                <a:sym typeface="Wingdings"/>
              </a:rPr>
              <a:t> emergency connection of Linac4 (50 MeV protons), but risk stop of ~2 months and reduced performance for many physics beams and spoil Linac4 commissioning</a:t>
            </a:r>
            <a:endParaRPr lang="en-US" sz="1800" dirty="0" smtClean="0"/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>
                <a:solidFill>
                  <a:schemeClr val="accent1"/>
                </a:solidFill>
              </a:rPr>
              <a:t>Linac4 would be in standby during 2-3 years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Difficult to maintain motivation for current commissioning progress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Maintenance cost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Several experts will leave project; problem with </a:t>
            </a:r>
            <a:r>
              <a:rPr lang="en-US" dirty="0" err="1" smtClean="0"/>
              <a:t>recommissioning</a:t>
            </a:r>
            <a:r>
              <a:rPr lang="en-US" dirty="0" smtClean="0"/>
              <a:t>?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>
                <a:solidFill>
                  <a:srgbClr val="4F81BD"/>
                </a:solidFill>
              </a:rPr>
              <a:t>Linac4 connection to PSB, 2 </a:t>
            </a:r>
            <a:r>
              <a:rPr lang="en-US" sz="1800" dirty="0" err="1" smtClean="0">
                <a:solidFill>
                  <a:srgbClr val="4F81BD"/>
                </a:solidFill>
              </a:rPr>
              <a:t>GeV</a:t>
            </a:r>
            <a:r>
              <a:rPr lang="en-US" sz="1800" dirty="0" smtClean="0">
                <a:solidFill>
                  <a:srgbClr val="4F81BD"/>
                </a:solidFill>
              </a:rPr>
              <a:t> PSB upgrade and upgrades of all other machines would be in parallel</a:t>
            </a:r>
            <a:endParaRPr lang="en-US" sz="1800" dirty="0"/>
          </a:p>
          <a:p>
            <a:pPr marL="1037700" lvl="2" indent="-342900">
              <a:buFont typeface="Wingdings" charset="2"/>
              <a:buChar char="Ø"/>
            </a:pPr>
            <a:r>
              <a:rPr lang="en-US" dirty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onsiderable risk in terms of post-LS2 beam quality/reliability</a:t>
            </a:r>
            <a:endParaRPr lang="en-US" dirty="0">
              <a:sym typeface="Wingdings"/>
            </a:endParaRP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>
                <a:sym typeface="Wingdings"/>
              </a:rPr>
              <a:t>LS2 duration determined by work in the PSB (see next slides)</a:t>
            </a:r>
            <a:endParaRPr lang="en-US" dirty="0" smtClean="0"/>
          </a:p>
          <a:p>
            <a:pPr marL="1037700" lvl="2" indent="-342900">
              <a:buFont typeface="Wingdings" charset="2"/>
              <a:buChar char="Ø"/>
            </a:pPr>
            <a:endParaRPr lang="en-US" dirty="0" smtClean="0"/>
          </a:p>
          <a:p>
            <a:pPr marL="1037700" lvl="2" indent="-342900">
              <a:buFont typeface="Wingdings" charset="2"/>
              <a:buChar char="Ø"/>
            </a:pP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340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I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692"/>
            <a:ext cx="9144000" cy="1733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284947" y="795298"/>
            <a:ext cx="4041187" cy="8851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45004" y="917540"/>
            <a:ext cx="1463554" cy="6753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can_PSB_inj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1" y="3349543"/>
            <a:ext cx="6173035" cy="3508457"/>
          </a:xfrm>
          <a:prstGeom prst="rect">
            <a:avLst/>
          </a:prstGeom>
        </p:spPr>
      </p:pic>
      <p:pic>
        <p:nvPicPr>
          <p:cNvPr id="10" name="Picture 9" descr="image005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r="9974" b="26"/>
          <a:stretch/>
        </p:blipFill>
        <p:spPr>
          <a:xfrm>
            <a:off x="4381200" y="1899817"/>
            <a:ext cx="4222800" cy="30564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5781830" y="4337724"/>
            <a:ext cx="1037471" cy="144450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524537" y="1431993"/>
            <a:ext cx="1369653" cy="1319923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7394462" y="2959318"/>
            <a:ext cx="1597094" cy="478243"/>
            <a:chOff x="7394462" y="2959318"/>
            <a:chExt cx="1597094" cy="478243"/>
          </a:xfrm>
        </p:grpSpPr>
        <p:sp>
          <p:nvSpPr>
            <p:cNvPr id="15" name="Left Arrow 14"/>
            <p:cNvSpPr/>
            <p:nvPr/>
          </p:nvSpPr>
          <p:spPr>
            <a:xfrm rot="21230978">
              <a:off x="7394462" y="3252611"/>
              <a:ext cx="1464963" cy="184950"/>
            </a:xfrm>
            <a:prstGeom prst="left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 rot="21234673">
              <a:off x="7593893" y="2959318"/>
              <a:ext cx="13976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Injection line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38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PSB Planning Overview for L4 connection to PSB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68252"/>
            <a:ext cx="8763034" cy="557057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Consider purely Linac4 connection to </a:t>
            </a:r>
            <a:r>
              <a:rPr lang="en-US" sz="1800" dirty="0" smtClean="0"/>
              <a:t>PSB; </a:t>
            </a:r>
            <a:r>
              <a:rPr lang="en-US" sz="1800" dirty="0" smtClean="0"/>
              <a:t>&gt;200 activities</a:t>
            </a:r>
          </a:p>
          <a:p>
            <a:endParaRPr lang="en-US" sz="1600" u="sng" dirty="0" smtClean="0"/>
          </a:p>
          <a:p>
            <a:r>
              <a:rPr lang="en-US" sz="1800" u="sng" dirty="0" smtClean="0"/>
              <a:t>Main </a:t>
            </a:r>
            <a:r>
              <a:rPr lang="en-US" sz="1800" u="sng" dirty="0" smtClean="0"/>
              <a:t>activities</a:t>
            </a:r>
            <a:r>
              <a:rPr lang="en-US" sz="1800" dirty="0" smtClean="0"/>
              <a:t>: </a:t>
            </a:r>
            <a:endParaRPr lang="en-US" sz="1800" dirty="0">
              <a:solidFill>
                <a:schemeClr val="accent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accent2"/>
                </a:solidFill>
              </a:rPr>
              <a:t>C</a:t>
            </a:r>
            <a:r>
              <a:rPr lang="en-US" sz="1600" dirty="0" smtClean="0">
                <a:solidFill>
                  <a:schemeClr val="accent2"/>
                </a:solidFill>
              </a:rPr>
              <a:t>abling </a:t>
            </a:r>
            <a:r>
              <a:rPr lang="en-US" sz="1600" dirty="0" smtClean="0">
                <a:solidFill>
                  <a:schemeClr val="accent2"/>
                </a:solidFill>
              </a:rPr>
              <a:t>campaign </a:t>
            </a:r>
            <a:r>
              <a:rPr lang="en-US" sz="1600" dirty="0" smtClean="0">
                <a:solidFill>
                  <a:schemeClr val="accent2"/>
                </a:solidFill>
              </a:rPr>
              <a:t>(5 months</a:t>
            </a:r>
            <a:r>
              <a:rPr lang="en-US" sz="1600" dirty="0" smtClean="0">
                <a:solidFill>
                  <a:schemeClr val="accent2"/>
                </a:solidFill>
              </a:rPr>
              <a:t>)</a:t>
            </a:r>
            <a:r>
              <a:rPr lang="en-US" sz="1600" dirty="0" smtClean="0"/>
              <a:t>, magnet exchange (BI line), vertical beam distribution, </a:t>
            </a:r>
            <a:r>
              <a:rPr lang="en-US" sz="1600" dirty="0" smtClean="0">
                <a:solidFill>
                  <a:srgbClr val="C0504D"/>
                </a:solidFill>
              </a:rPr>
              <a:t>injection </a:t>
            </a:r>
            <a:r>
              <a:rPr lang="en-US" sz="1600" dirty="0" smtClean="0">
                <a:solidFill>
                  <a:srgbClr val="C0504D"/>
                </a:solidFill>
              </a:rPr>
              <a:t>kickers (horizontal painting), </a:t>
            </a:r>
            <a:r>
              <a:rPr lang="en-US" sz="1600" dirty="0" smtClean="0">
                <a:solidFill>
                  <a:srgbClr val="C0504D"/>
                </a:solidFill>
              </a:rPr>
              <a:t>injection section </a:t>
            </a:r>
            <a:r>
              <a:rPr lang="en-US" sz="1600" dirty="0" smtClean="0">
                <a:solidFill>
                  <a:srgbClr val="C0504D"/>
                </a:solidFill>
              </a:rPr>
              <a:t>(injection chicane </a:t>
            </a:r>
            <a:r>
              <a:rPr lang="en-US" sz="1600" dirty="0" smtClean="0">
                <a:solidFill>
                  <a:srgbClr val="C0504D"/>
                </a:solidFill>
              </a:rPr>
              <a:t>+ </a:t>
            </a:r>
            <a:r>
              <a:rPr lang="en-US" sz="1600" dirty="0" smtClean="0">
                <a:solidFill>
                  <a:srgbClr val="C0504D"/>
                </a:solidFill>
              </a:rPr>
              <a:t>charge-exchange</a:t>
            </a:r>
            <a:r>
              <a:rPr lang="en-US" sz="1600" dirty="0" smtClean="0">
                <a:solidFill>
                  <a:srgbClr val="C0504D"/>
                </a:solidFill>
              </a:rPr>
              <a:t> </a:t>
            </a:r>
            <a:r>
              <a:rPr lang="en-US" sz="1600" dirty="0" smtClean="0">
                <a:solidFill>
                  <a:srgbClr val="C0504D"/>
                </a:solidFill>
              </a:rPr>
              <a:t>foil)</a:t>
            </a:r>
            <a:r>
              <a:rPr lang="en-US" sz="1600" dirty="0" smtClean="0"/>
              <a:t>, beam </a:t>
            </a:r>
            <a:r>
              <a:rPr lang="en-US" sz="1600" dirty="0" smtClean="0"/>
              <a:t>instrumentation </a:t>
            </a:r>
            <a:r>
              <a:rPr lang="en-US" sz="1600" dirty="0"/>
              <a:t>etc.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KSW </a:t>
            </a:r>
            <a:r>
              <a:rPr lang="en-US" sz="1600" dirty="0"/>
              <a:t>HV </a:t>
            </a:r>
            <a:r>
              <a:rPr lang="en-US" sz="1600" dirty="0" smtClean="0"/>
              <a:t>conditioning </a:t>
            </a:r>
            <a:r>
              <a:rPr lang="en-US" sz="1600" dirty="0"/>
              <a:t>(1 month) after machine closure in parallel with HW testing and cold </a:t>
            </a:r>
            <a:r>
              <a:rPr lang="en-US" sz="1600" dirty="0" smtClean="0"/>
              <a:t>checkout.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Complex beam commissioning (~2 months)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Wingdings" charset="2"/>
              <a:buChar char="Ø"/>
            </a:pPr>
            <a:r>
              <a:rPr lang="en-US" sz="1600" dirty="0"/>
              <a:t>D</a:t>
            </a:r>
            <a:r>
              <a:rPr lang="en-US" sz="1600" dirty="0" smtClean="0"/>
              <a:t>etailed planning worked out for installation of injection section to be confident on time estimate (</a:t>
            </a:r>
            <a:r>
              <a:rPr lang="en-US" sz="1600" dirty="0" smtClean="0">
                <a:solidFill>
                  <a:schemeClr val="accent2"/>
                </a:solidFill>
              </a:rPr>
              <a:t>4 months</a:t>
            </a:r>
            <a:r>
              <a:rPr lang="en-US" sz="1600" dirty="0" smtClean="0"/>
              <a:t>).</a:t>
            </a:r>
            <a:endParaRPr lang="en-US" sz="1600" dirty="0"/>
          </a:p>
          <a:p>
            <a:pPr marL="285750" indent="-285750">
              <a:buFont typeface="Wingdings" charset="2"/>
              <a:buChar char="Ø"/>
            </a:pPr>
            <a:endParaRPr lang="en-US" sz="1600" dirty="0"/>
          </a:p>
        </p:txBody>
      </p:sp>
      <p:pic>
        <p:nvPicPr>
          <p:cNvPr id="6" name="Picture 5" descr="PSB LS1.5 Planning_final -V3_reduce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0040"/>
            <a:ext cx="9144000" cy="237474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7853577" y="3086473"/>
            <a:ext cx="1297605" cy="501262"/>
          </a:xfrm>
          <a:prstGeom prst="wedgeRoundRectCallout">
            <a:avLst>
              <a:gd name="adj1" fmla="val -111649"/>
              <a:gd name="adj2" fmla="val 172948"/>
              <a:gd name="adj3" fmla="val 1666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Cabling</a:t>
            </a:r>
          </a:p>
          <a:p>
            <a:pPr algn="ctr"/>
            <a:r>
              <a:rPr lang="fr-CH" sz="1400" dirty="0" smtClean="0"/>
              <a:t>(3 shifts/day)</a:t>
            </a:r>
            <a:endParaRPr lang="en-GB" sz="14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7827884" y="4445876"/>
            <a:ext cx="1291456" cy="528145"/>
          </a:xfrm>
          <a:prstGeom prst="wedgeRoundRectCallout">
            <a:avLst>
              <a:gd name="adj1" fmla="val -95044"/>
              <a:gd name="adj2" fmla="val -7430"/>
              <a:gd name="adj3" fmla="val 1666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Hardware installation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9008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8751"/>
            <a:ext cx="9144000" cy="2724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L4 Connection to </a:t>
            </a:r>
            <a:r>
              <a:rPr lang="en-US" dirty="0" smtClean="0"/>
              <a:t>PSB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9830" y="3929039"/>
            <a:ext cx="8854170" cy="2928961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1600" dirty="0" smtClean="0"/>
              <a:t>Duration for the Linac4 connection to the </a:t>
            </a:r>
            <a:r>
              <a:rPr lang="en-US" sz="1600" dirty="0" smtClean="0"/>
              <a:t>PSB: </a:t>
            </a:r>
            <a:r>
              <a:rPr lang="en-US" sz="1600" dirty="0" smtClean="0">
                <a:solidFill>
                  <a:schemeClr val="accent2"/>
                </a:solidFill>
              </a:rPr>
              <a:t>9.2 m</a:t>
            </a:r>
            <a:r>
              <a:rPr lang="en-US" sz="1600" dirty="0" smtClean="0">
                <a:solidFill>
                  <a:srgbClr val="C0504D"/>
                </a:solidFill>
              </a:rPr>
              <a:t>onths</a:t>
            </a:r>
            <a:endParaRPr lang="en-US" sz="1600" dirty="0" smtClean="0">
              <a:solidFill>
                <a:srgbClr val="C0504D"/>
              </a:solidFill>
            </a:endParaRP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Deliverable: LHC </a:t>
            </a:r>
            <a:r>
              <a:rPr lang="en-US" sz="1400" dirty="0" smtClean="0"/>
              <a:t>production </a:t>
            </a:r>
            <a:r>
              <a:rPr lang="en-US" sz="1400" dirty="0" smtClean="0"/>
              <a:t>beam injecte</a:t>
            </a:r>
            <a:r>
              <a:rPr lang="en-US" sz="1400" dirty="0" smtClean="0"/>
              <a:t>d into PS; coincides with injection of LHCPILOT beam into the LHC</a:t>
            </a:r>
            <a:endParaRPr lang="en-US" sz="1400" dirty="0" smtClean="0"/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Other physics beams to follow at an estimated rate of ~2/week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C0504D"/>
                </a:solidFill>
              </a:rPr>
              <a:t>First beam to the PS after </a:t>
            </a:r>
            <a:r>
              <a:rPr lang="en-US" sz="1600" dirty="0">
                <a:solidFill>
                  <a:srgbClr val="C0504D"/>
                </a:solidFill>
              </a:rPr>
              <a:t>9</a:t>
            </a:r>
            <a:r>
              <a:rPr lang="en-US" sz="1600" dirty="0" smtClean="0">
                <a:solidFill>
                  <a:srgbClr val="C0504D"/>
                </a:solidFill>
              </a:rPr>
              <a:t> </a:t>
            </a:r>
            <a:r>
              <a:rPr lang="en-US" sz="1600" dirty="0" smtClean="0">
                <a:solidFill>
                  <a:srgbClr val="C0504D"/>
                </a:solidFill>
              </a:rPr>
              <a:t>months </a:t>
            </a:r>
            <a:endParaRPr lang="en-US" sz="1600" dirty="0" smtClean="0"/>
          </a:p>
          <a:p>
            <a:pPr marL="342900" indent="-342900">
              <a:buFont typeface="Wingdings" charset="2"/>
              <a:buChar char="Ø"/>
            </a:pPr>
            <a:r>
              <a:rPr lang="en-US" sz="1600" dirty="0" smtClean="0">
                <a:solidFill>
                  <a:srgbClr val="4F81BD"/>
                </a:solidFill>
              </a:rPr>
              <a:t>Ion </a:t>
            </a:r>
            <a:r>
              <a:rPr lang="en-US" sz="1600" dirty="0" smtClean="0">
                <a:solidFill>
                  <a:srgbClr val="4F81BD"/>
                </a:solidFill>
              </a:rPr>
              <a:t>run </a:t>
            </a:r>
            <a:r>
              <a:rPr lang="en-US" sz="1600" dirty="0" smtClean="0">
                <a:solidFill>
                  <a:srgbClr val="4F81BD"/>
                </a:solidFill>
              </a:rPr>
              <a:t>and CMS pixel detector installation in parallel</a:t>
            </a:r>
            <a:r>
              <a:rPr lang="en-US" sz="1600" dirty="0" smtClean="0">
                <a:solidFill>
                  <a:srgbClr val="4F81BD"/>
                </a:solidFill>
              </a:rPr>
              <a:t>?</a:t>
            </a:r>
            <a:endParaRPr lang="en-US" sz="1600" dirty="0" smtClean="0">
              <a:solidFill>
                <a:srgbClr val="4F81BD"/>
              </a:solidFill>
            </a:endParaRPr>
          </a:p>
          <a:p>
            <a:pPr marL="814500" lvl="1" indent="-342900">
              <a:buFont typeface="Wingdings" charset="2"/>
              <a:buChar char="Ø"/>
            </a:pPr>
            <a:r>
              <a:rPr lang="en-US" sz="1400" dirty="0" smtClean="0"/>
              <a:t>Ion beam commissioning in LHC ion injector chain end of 2016 in parallel to p run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rgbClr val="C0504D"/>
                </a:solidFill>
              </a:rPr>
              <a:t>LHC </a:t>
            </a:r>
            <a:r>
              <a:rPr lang="en-US" sz="1400" dirty="0" smtClean="0">
                <a:solidFill>
                  <a:srgbClr val="C0504D"/>
                </a:solidFill>
              </a:rPr>
              <a:t>ion run of </a:t>
            </a:r>
            <a:r>
              <a:rPr lang="en-US" sz="1400" dirty="0" smtClean="0">
                <a:solidFill>
                  <a:srgbClr val="C0504D"/>
                </a:solidFill>
              </a:rPr>
              <a:t>up to 3.5 </a:t>
            </a:r>
            <a:r>
              <a:rPr lang="en-US" sz="1400" dirty="0" smtClean="0">
                <a:solidFill>
                  <a:srgbClr val="C0504D"/>
                </a:solidFill>
              </a:rPr>
              <a:t>month </a:t>
            </a:r>
            <a:r>
              <a:rPr lang="en-US" sz="1400" dirty="0" smtClean="0"/>
              <a:t>after X-mas</a:t>
            </a:r>
            <a:endParaRPr lang="en-US" sz="1400" dirty="0" smtClean="0"/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>
                <a:solidFill>
                  <a:schemeClr val="accent2"/>
                </a:solidFill>
              </a:rPr>
              <a:t>CMS pixel detector </a:t>
            </a:r>
            <a:r>
              <a:rPr lang="en-US" sz="1400" dirty="0" smtClean="0">
                <a:solidFill>
                  <a:schemeClr val="accent2"/>
                </a:solidFill>
              </a:rPr>
              <a:t>installation: 4.5 months</a:t>
            </a:r>
            <a:endParaRPr lang="en-US" sz="1400" dirty="0" smtClean="0">
              <a:solidFill>
                <a:schemeClr val="accent2"/>
              </a:solidFill>
            </a:endParaRP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400" dirty="0" smtClean="0"/>
              <a:t>Could o</a:t>
            </a:r>
            <a:r>
              <a:rPr lang="en-US" sz="1400" dirty="0" smtClean="0"/>
              <a:t>ther activities profit? (NA61/SHINE etc.)</a:t>
            </a:r>
            <a:endParaRPr lang="en-US" sz="1400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5994065" y="614515"/>
            <a:ext cx="1156912" cy="1115518"/>
            <a:chOff x="520957" y="614515"/>
            <a:chExt cx="1156912" cy="1115518"/>
          </a:xfrm>
        </p:grpSpPr>
        <p:cxnSp>
          <p:nvCxnSpPr>
            <p:cNvPr id="13" name="Straight Arrow Connector 12"/>
            <p:cNvCxnSpPr>
              <a:stCxn id="14" idx="2"/>
            </p:cNvCxnSpPr>
            <p:nvPr/>
          </p:nvCxnSpPr>
          <p:spPr>
            <a:xfrm flipH="1">
              <a:off x="1095642" y="1076180"/>
              <a:ext cx="3771" cy="65385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0957" y="614515"/>
              <a:ext cx="11569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LHCPROBE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68628" y="614515"/>
            <a:ext cx="1690249" cy="1089676"/>
            <a:chOff x="315348" y="614515"/>
            <a:chExt cx="1690249" cy="1089676"/>
          </a:xfrm>
        </p:grpSpPr>
        <p:cxnSp>
          <p:nvCxnSpPr>
            <p:cNvPr id="16" name="Straight Arrow Connector 15"/>
            <p:cNvCxnSpPr>
              <a:stCxn id="17" idx="2"/>
            </p:cNvCxnSpPr>
            <p:nvPr/>
          </p:nvCxnSpPr>
          <p:spPr>
            <a:xfrm flipH="1">
              <a:off x="315348" y="1076180"/>
              <a:ext cx="919696" cy="628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4490" y="614515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PS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49144" y="3748371"/>
            <a:ext cx="1249335" cy="461665"/>
            <a:chOff x="1133226" y="520482"/>
            <a:chExt cx="1249335" cy="461665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1136178" y="590281"/>
              <a:ext cx="0" cy="30137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33226" y="520482"/>
              <a:ext cx="12493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LHCPILOT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308551" y="2350991"/>
            <a:ext cx="1811269" cy="1045852"/>
            <a:chOff x="75484" y="-154193"/>
            <a:chExt cx="1811269" cy="1045852"/>
          </a:xfrm>
        </p:grpSpPr>
        <p:cxnSp>
          <p:nvCxnSpPr>
            <p:cNvPr id="24" name="Straight Arrow Connector 23"/>
            <p:cNvCxnSpPr/>
            <p:nvPr/>
          </p:nvCxnSpPr>
          <p:spPr>
            <a:xfrm flipH="1">
              <a:off x="75484" y="293497"/>
              <a:ext cx="866029" cy="5981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5646" y="-154193"/>
              <a:ext cx="1541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LHC production beam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i</a:t>
              </a:r>
              <a:r>
                <a:rPr lang="en-US" sz="1200" dirty="0" smtClean="0">
                  <a:solidFill>
                    <a:srgbClr val="FF0000"/>
                  </a:solidFill>
                </a:rPr>
                <a:t>njected into LHC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095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LS2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 for LS2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Studied: </a:t>
            </a:r>
            <a:r>
              <a:rPr lang="en-US" dirty="0" smtClean="0">
                <a:solidFill>
                  <a:srgbClr val="4F81BD"/>
                </a:solidFill>
              </a:rPr>
              <a:t>PSB, PS and SPS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Considered: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 smtClean="0"/>
              <a:t>All tunnel activities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 smtClean="0"/>
              <a:t>Mainly LIU activities, but also include 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Usual machine opening/closing activities</a:t>
            </a:r>
            <a:endParaRPr lang="en-US" dirty="0"/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Estimated radiation cool-down times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 smtClean="0"/>
              <a:t>Estimated </a:t>
            </a:r>
            <a:r>
              <a:rPr lang="en-US" dirty="0" smtClean="0"/>
              <a:t>cabling campaign durations and </a:t>
            </a:r>
          </a:p>
          <a:p>
            <a:pPr marL="1037700" lvl="2" indent="-342900">
              <a:buFont typeface="Wingdings" charset="2"/>
              <a:buChar char="Ø"/>
            </a:pPr>
            <a:r>
              <a:rPr lang="en-US" dirty="0"/>
              <a:t>C</a:t>
            </a:r>
            <a:r>
              <a:rPr lang="en-US" dirty="0" smtClean="0"/>
              <a:t>onsolidation items that could affect the overall LS duration.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 smtClean="0"/>
              <a:t>Surface activities only included if they affect LS duration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/>
              <a:t>E</a:t>
            </a:r>
            <a:r>
              <a:rPr lang="en-US" dirty="0" smtClean="0"/>
              <a:t>stimates </a:t>
            </a:r>
            <a:r>
              <a:rPr lang="en-US" dirty="0" smtClean="0"/>
              <a:t>for beam commissioning </a:t>
            </a:r>
            <a:r>
              <a:rPr lang="en-US" dirty="0" smtClean="0"/>
              <a:t>times</a:t>
            </a: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PSB LS2 Activities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8"/>
            <a:ext cx="8763034" cy="513135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4F81BD"/>
                </a:solidFill>
              </a:rPr>
              <a:t>Modification for</a:t>
            </a:r>
            <a:r>
              <a:rPr lang="en-US" dirty="0" smtClean="0">
                <a:solidFill>
                  <a:srgbClr val="4F81BD"/>
                </a:solidFill>
              </a:rPr>
              <a:t> H</a:t>
            </a:r>
            <a:r>
              <a:rPr lang="en-US" baseline="30000" dirty="0" smtClean="0">
                <a:solidFill>
                  <a:srgbClr val="4F81BD"/>
                </a:solidFill>
              </a:rPr>
              <a:t>-</a:t>
            </a:r>
            <a:r>
              <a:rPr lang="en-US" dirty="0" smtClean="0">
                <a:solidFill>
                  <a:srgbClr val="4F81BD"/>
                </a:solidFill>
              </a:rPr>
              <a:t> injection at 160 MeV (if not done during an intermediate </a:t>
            </a:r>
            <a:r>
              <a:rPr lang="en-US" dirty="0" smtClean="0">
                <a:solidFill>
                  <a:schemeClr val="accent1"/>
                </a:solidFill>
              </a:rPr>
              <a:t>shutdown):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dirty="0" smtClean="0"/>
              <a:t>Renovation </a:t>
            </a:r>
            <a:r>
              <a:rPr lang="en-US" dirty="0"/>
              <a:t>of PSB injection line, new vertical beam distribution </a:t>
            </a:r>
            <a:r>
              <a:rPr lang="en-US" dirty="0" smtClean="0"/>
              <a:t>system at injection, </a:t>
            </a:r>
            <a:r>
              <a:rPr lang="en-US" dirty="0"/>
              <a:t>complex new injection section with charge-exchange stripping foil, </a:t>
            </a:r>
            <a:r>
              <a:rPr lang="en-US" dirty="0" smtClean="0"/>
              <a:t>related beam </a:t>
            </a:r>
            <a:r>
              <a:rPr lang="en-US" dirty="0"/>
              <a:t>instrumentation, injection and painting chicanes, internal dumps, new vacuum </a:t>
            </a:r>
            <a:r>
              <a:rPr lang="en-US" dirty="0" err="1"/>
              <a:t>sectorisation</a:t>
            </a:r>
            <a:r>
              <a:rPr lang="en-US" dirty="0"/>
              <a:t> etc. (see </a:t>
            </a:r>
            <a:r>
              <a:rPr lang="en-US" dirty="0" smtClean="0"/>
              <a:t>Linac4 </a:t>
            </a:r>
            <a:r>
              <a:rPr lang="en-US" dirty="0"/>
              <a:t>connection to PSB)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>
                <a:solidFill>
                  <a:srgbClr val="4F81BD"/>
                </a:solidFill>
              </a:rPr>
              <a:t>New MPS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Renovation of cooling and ventilation systems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>
                <a:solidFill>
                  <a:srgbClr val="4F81BD"/>
                </a:solidFill>
              </a:rPr>
              <a:t>RF upgrade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New or improved beam instrumentation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Modifications to main magnet cooling circuits + shimming; replacement of several additional magnets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New extraction kicker, new recombination kicker and septa</a:t>
            </a:r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/>
              <a:t>Impressive</a:t>
            </a:r>
            <a:r>
              <a:rPr lang="en-US" b="1" dirty="0" smtClean="0"/>
              <a:t> </a:t>
            </a:r>
            <a:r>
              <a:rPr lang="en-US" b="1" dirty="0" smtClean="0"/>
              <a:t>cabling campaign!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5742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LS2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2633" y="4902958"/>
            <a:ext cx="8863601" cy="1912599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First 1.5 </a:t>
            </a:r>
            <a:r>
              <a:rPr lang="en-US" sz="1600" dirty="0" smtClean="0"/>
              <a:t>months: radiation </a:t>
            </a:r>
            <a:r>
              <a:rPr lang="en-US" sz="1600" dirty="0" smtClean="0"/>
              <a:t>cool-down (2w for standard works </a:t>
            </a:r>
            <a:r>
              <a:rPr lang="en-US" sz="1600" dirty="0" smtClean="0"/>
              <a:t>at end </a:t>
            </a:r>
            <a:r>
              <a:rPr lang="en-US" sz="1600" dirty="0" smtClean="0"/>
              <a:t>of </a:t>
            </a:r>
            <a:r>
              <a:rPr lang="en-US" sz="1600" dirty="0" smtClean="0"/>
              <a:t>run + 1m MPS testing)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Cooling system renovation</a:t>
            </a:r>
            <a:r>
              <a:rPr lang="en-US" sz="1600" dirty="0" smtClean="0"/>
              <a:t>: start dismantling transfer line cooling stations; </a:t>
            </a:r>
            <a:r>
              <a:rPr lang="en-US" sz="1600" dirty="0" smtClean="0"/>
              <a:t>7 months very </a:t>
            </a:r>
            <a:r>
              <a:rPr lang="en-US" sz="1600" dirty="0" smtClean="0"/>
              <a:t>tigh</a:t>
            </a:r>
            <a:r>
              <a:rPr lang="en-US" sz="1600" dirty="0" smtClean="0"/>
              <a:t>t for complete renovation </a:t>
            </a:r>
            <a:r>
              <a:rPr lang="en-US" sz="1600" dirty="0" smtClean="0">
                <a:sym typeface="Wingdings"/>
              </a:rPr>
              <a:t> study underway to construct new station in parallel to existing one in new MPS building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Min. cabling campaign duration: 9 months! </a:t>
            </a:r>
            <a:r>
              <a:rPr lang="en-US" sz="1600" dirty="0" smtClean="0"/>
              <a:t>(3 shifts/day)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>
                <a:sym typeface="Wingdings"/>
              </a:rPr>
              <a:t>F</a:t>
            </a:r>
            <a:r>
              <a:rPr lang="en-US" sz="1600" b="1" dirty="0" smtClean="0">
                <a:sym typeface="Wingdings"/>
              </a:rPr>
              <a:t>irst </a:t>
            </a:r>
            <a:r>
              <a:rPr lang="en-US" sz="1600" b="1" dirty="0" smtClean="0">
                <a:sym typeface="Wingdings"/>
              </a:rPr>
              <a:t>beam to PS after </a:t>
            </a:r>
            <a:r>
              <a:rPr lang="en-US" sz="1600" b="1" dirty="0" smtClean="0">
                <a:sym typeface="Wingdings"/>
              </a:rPr>
              <a:t>17.5 </a:t>
            </a:r>
            <a:r>
              <a:rPr lang="en-US" sz="1600" b="1" dirty="0" smtClean="0">
                <a:sym typeface="Wingdings"/>
              </a:rPr>
              <a:t>months</a:t>
            </a:r>
            <a:endParaRPr lang="en-US" sz="1600" b="1" dirty="0" smtClean="0"/>
          </a:p>
          <a:p>
            <a:r>
              <a:rPr lang="en-US" sz="1600" dirty="0" smtClean="0">
                <a:sym typeface="Wingdings"/>
              </a:rPr>
              <a:t> </a:t>
            </a:r>
            <a:r>
              <a:rPr lang="en-US" sz="1600" b="1" dirty="0">
                <a:solidFill>
                  <a:srgbClr val="C0504D"/>
                </a:solidFill>
                <a:sym typeface="Wingdings"/>
              </a:rPr>
              <a:t>D</a:t>
            </a:r>
            <a:r>
              <a:rPr lang="en-US" sz="1600" b="1" dirty="0" smtClean="0">
                <a:solidFill>
                  <a:srgbClr val="C0504D"/>
                </a:solidFill>
                <a:sym typeface="Wingdings"/>
              </a:rPr>
              <a:t>elivery of LHC production beam to PS: after </a:t>
            </a:r>
            <a:r>
              <a:rPr lang="en-US" sz="1600" b="1" dirty="0" smtClean="0">
                <a:solidFill>
                  <a:srgbClr val="C0504D"/>
                </a:solidFill>
                <a:sym typeface="Wingdings"/>
              </a:rPr>
              <a:t>18 </a:t>
            </a:r>
            <a:r>
              <a:rPr lang="en-US" sz="1600" b="1" dirty="0" smtClean="0">
                <a:solidFill>
                  <a:srgbClr val="C0504D"/>
                </a:solidFill>
                <a:sym typeface="Wingdings"/>
              </a:rPr>
              <a:t>months</a:t>
            </a:r>
            <a:endParaRPr lang="en-US" sz="1600" b="1" dirty="0">
              <a:solidFill>
                <a:srgbClr val="C0504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1257" y="1055821"/>
            <a:ext cx="703051" cy="5166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MPS testing</a:t>
            </a:r>
            <a:endParaRPr lang="en-US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611257" y="1837144"/>
            <a:ext cx="3377150" cy="5166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Renovation of PSB cooling system</a:t>
            </a:r>
            <a:endParaRPr lang="en-US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1314309" y="2709158"/>
            <a:ext cx="2693682" cy="5014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Dismantling and installation in parallel</a:t>
            </a:r>
            <a:endParaRPr lang="en-US" sz="1400" i="1" dirty="0"/>
          </a:p>
        </p:txBody>
      </p:sp>
      <p:sp>
        <p:nvSpPr>
          <p:cNvPr id="10" name="Rectangle 9"/>
          <p:cNvSpPr/>
          <p:nvPr/>
        </p:nvSpPr>
        <p:spPr>
          <a:xfrm>
            <a:off x="1137705" y="3565539"/>
            <a:ext cx="4104833" cy="43832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Cabling campaign</a:t>
            </a:r>
            <a:endParaRPr lang="en-US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5251094" y="1829344"/>
            <a:ext cx="2272357" cy="5166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Run in new RF system</a:t>
            </a:r>
            <a:endParaRPr lang="en-US" sz="1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89472" y="1117449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2w </a:t>
            </a:r>
            <a:r>
              <a:rPr lang="en-US" sz="1600" dirty="0" smtClean="0"/>
              <a:t>+</a:t>
            </a: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975362" y="1522215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7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262408" y="1519895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7523452" y="1829344"/>
            <a:ext cx="1414568" cy="5166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Beam commissioning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8057266" y="1511418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424378" y="2366180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5.5m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7486" y="3236512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5240166" y="2706766"/>
            <a:ext cx="2236687" cy="5166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Equipment tests and HV DC conditioning BE.KFA14L1</a:t>
            </a:r>
            <a:endParaRPr lang="en-US" sz="1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292956" y="2353795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611257" y="4330071"/>
            <a:ext cx="5649516" cy="5014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Ventilation consolidation</a:t>
            </a:r>
          </a:p>
          <a:p>
            <a:pPr algn="ctr"/>
            <a:r>
              <a:rPr lang="en-US" sz="1400" i="1" dirty="0" smtClean="0"/>
              <a:t>(work in tunnel possible, but partly no redundancy)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995086" y="3989495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12m</a:t>
            </a:r>
            <a:endParaRPr lang="en-US" sz="16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247252" y="3236512"/>
            <a:ext cx="0" cy="3421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45194" y="3159278"/>
            <a:ext cx="1695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Start connecting and</a:t>
            </a:r>
          </a:p>
          <a:p>
            <a:r>
              <a:rPr lang="en-US" sz="1400" dirty="0"/>
              <a:t>t</a:t>
            </a:r>
            <a:r>
              <a:rPr lang="en-US" sz="1400" dirty="0" smtClean="0"/>
              <a:t>esting equipment</a:t>
            </a:r>
            <a:endParaRPr lang="en-US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630399" y="2345994"/>
            <a:ext cx="0" cy="14639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08606" y="3809904"/>
            <a:ext cx="1822259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After </a:t>
            </a:r>
            <a:r>
              <a:rPr lang="en-US" sz="1400" b="1" dirty="0" smtClean="0">
                <a:solidFill>
                  <a:srgbClr val="FF0000"/>
                </a:solidFill>
              </a:rPr>
              <a:t>2.5m LHCPROBE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beam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to PS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314308" y="1572470"/>
            <a:ext cx="12565" cy="1134296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268371" y="1055821"/>
            <a:ext cx="1004358" cy="51664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i="1" dirty="0" smtClean="0"/>
              <a:t>MPS testing</a:t>
            </a:r>
            <a:endParaRPr lang="en-US" sz="14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5538519" y="717266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</a:t>
            </a:r>
            <a:r>
              <a:rPr lang="en-US" sz="1600" dirty="0" smtClean="0"/>
              <a:t>m</a:t>
            </a:r>
            <a:endParaRPr lang="en-US" sz="1600" dirty="0"/>
          </a:p>
        </p:txBody>
      </p:sp>
      <p:sp>
        <p:nvSpPr>
          <p:cNvPr id="46" name="Rectangle 45"/>
          <p:cNvSpPr/>
          <p:nvPr/>
        </p:nvSpPr>
        <p:spPr>
          <a:xfrm>
            <a:off x="611257" y="1055820"/>
            <a:ext cx="5669090" cy="51664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1975362" y="1165711"/>
            <a:ext cx="2573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MPS Testing (new MPS building) </a:t>
            </a:r>
            <a:endParaRPr lang="en-US" sz="1400" i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268371" y="679867"/>
            <a:ext cx="0" cy="37595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23715" y="372090"/>
            <a:ext cx="889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Close PSB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56235" y="1300881"/>
            <a:ext cx="1688960" cy="2776481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72252" y="2221671"/>
            <a:ext cx="1325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3m waiting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f</a:t>
            </a:r>
            <a:r>
              <a:rPr lang="en-US" b="1" i="1" dirty="0" smtClean="0">
                <a:solidFill>
                  <a:srgbClr val="FF0000"/>
                </a:solidFill>
              </a:rPr>
              <a:t>or cabling</a:t>
            </a:r>
            <a:endParaRPr lang="en-US" b="1" i="1" dirty="0">
              <a:solidFill>
                <a:srgbClr val="FF0000"/>
              </a:solidFill>
            </a:endParaRPr>
          </a:p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…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19704" y="717267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8.5m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757134" y="717267"/>
            <a:ext cx="10043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dirty="0" smtClean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7984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S2_PS_v0p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3455"/>
            <a:ext cx="9144000" cy="39738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LS2 Planning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092164" y="2515114"/>
            <a:ext cx="3365997" cy="226372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104488" y="2716828"/>
            <a:ext cx="1362427" cy="229799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190792" y="4319598"/>
            <a:ext cx="2231676" cy="320554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2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LS2 Planning 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19160"/>
            <a:ext cx="8763034" cy="538202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Radiation cool-down: 1 month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General access: after 2 months</a:t>
            </a:r>
          </a:p>
          <a:p>
            <a:pPr marL="342900" indent="-342900">
              <a:buFont typeface="Wingdings" charset="2"/>
              <a:buChar char="Ø"/>
            </a:pPr>
            <a:r>
              <a:rPr lang="en-US" b="1" dirty="0" smtClean="0"/>
              <a:t>Assumed duration of cabling campaign: </a:t>
            </a:r>
            <a:r>
              <a:rPr lang="en-US" b="1" dirty="0" smtClean="0"/>
              <a:t>8</a:t>
            </a:r>
            <a:r>
              <a:rPr lang="en-US" b="1" dirty="0" smtClean="0"/>
              <a:t> months </a:t>
            </a:r>
            <a:r>
              <a:rPr lang="en-US" dirty="0" smtClean="0"/>
              <a:t>(detailed cabling study still to be done)</a:t>
            </a:r>
            <a:endParaRPr lang="en-US" b="1" dirty="0" smtClean="0"/>
          </a:p>
          <a:p>
            <a:pPr marL="342900" indent="-342900">
              <a:buFont typeface="Wingdings" charset="2"/>
              <a:buChar char="Ø"/>
            </a:pP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Many LIU-related activities already carried out during LS1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Magnets: </a:t>
            </a:r>
            <a:r>
              <a:rPr lang="en-US" dirty="0" smtClean="0">
                <a:solidFill>
                  <a:srgbClr val="4F81BD"/>
                </a:solidFill>
              </a:rPr>
              <a:t>new vertical correctors and normal/skew quadrupoles (2 </a:t>
            </a:r>
            <a:r>
              <a:rPr lang="en-US" dirty="0" err="1" smtClean="0">
                <a:solidFill>
                  <a:srgbClr val="4F81BD"/>
                </a:solidFill>
              </a:rPr>
              <a:t>GeV</a:t>
            </a:r>
            <a:r>
              <a:rPr lang="en-US" dirty="0" smtClean="0">
                <a:solidFill>
                  <a:srgbClr val="4F81BD"/>
                </a:solidFill>
              </a:rPr>
              <a:t>) – 5 months</a:t>
            </a:r>
            <a:r>
              <a:rPr lang="en-US" dirty="0" smtClean="0"/>
              <a:t>; </a:t>
            </a:r>
            <a:r>
              <a:rPr lang="en-US" b="1" dirty="0" smtClean="0">
                <a:solidFill>
                  <a:srgbClr val="4F81BD"/>
                </a:solidFill>
              </a:rPr>
              <a:t>replace PFW – 1 year (consolidation)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4F81BD"/>
                </a:solidFill>
              </a:rPr>
              <a:t>New injection kicker, bumper, septum – </a:t>
            </a:r>
            <a:r>
              <a:rPr lang="en-US" dirty="0">
                <a:solidFill>
                  <a:srgbClr val="4F81BD"/>
                </a:solidFill>
              </a:rPr>
              <a:t>4</a:t>
            </a:r>
            <a:r>
              <a:rPr lang="en-US" dirty="0" smtClean="0">
                <a:solidFill>
                  <a:srgbClr val="4F81BD"/>
                </a:solidFill>
              </a:rPr>
              <a:t> months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RF: </a:t>
            </a:r>
            <a:r>
              <a:rPr lang="en-US" dirty="0"/>
              <a:t>10 MHz </a:t>
            </a:r>
            <a:r>
              <a:rPr lang="en-US" dirty="0" smtClean="0"/>
              <a:t>upgrade etc.; </a:t>
            </a:r>
            <a:r>
              <a:rPr lang="en-US" dirty="0" smtClean="0"/>
              <a:t>duration </a:t>
            </a:r>
            <a:r>
              <a:rPr lang="en-US" dirty="0" smtClean="0"/>
              <a:t>defined by general </a:t>
            </a:r>
            <a:r>
              <a:rPr lang="en-US" dirty="0" smtClean="0"/>
              <a:t>maintenance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BI</a:t>
            </a:r>
            <a:r>
              <a:rPr lang="en-US" dirty="0" smtClean="0"/>
              <a:t>: not time-critical (BWS, BLMs, injection SEM grid, IPM?)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Vacuum, electrical services, …</a:t>
            </a:r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Close PS: after 13 months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weeks of hardware test and </a:t>
            </a:r>
            <a:r>
              <a:rPr lang="en-US" dirty="0" smtClean="0"/>
              <a:t>2 </a:t>
            </a:r>
            <a:r>
              <a:rPr lang="en-US" dirty="0" smtClean="0"/>
              <a:t>weeks of cold check-</a:t>
            </a:r>
            <a:r>
              <a:rPr lang="en-US" dirty="0" smtClean="0"/>
              <a:t>out</a:t>
            </a: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C0504D"/>
                </a:solidFill>
              </a:rPr>
              <a:t>Ready for beam from PSB: </a:t>
            </a:r>
            <a:r>
              <a:rPr lang="en-US" b="1" dirty="0" smtClean="0">
                <a:solidFill>
                  <a:srgbClr val="C0504D"/>
                </a:solidFill>
              </a:rPr>
              <a:t>after </a:t>
            </a:r>
            <a:r>
              <a:rPr lang="en-US" b="1" dirty="0" smtClean="0">
                <a:solidFill>
                  <a:srgbClr val="C0504D"/>
                </a:solidFill>
              </a:rPr>
              <a:t>14.5 months</a:t>
            </a:r>
            <a:endParaRPr lang="en-US" b="1" dirty="0" smtClean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16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90091" y="1010292"/>
            <a:ext cx="8763034" cy="60486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For coherency and clarity: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/>
          <a:lstStyle/>
          <a:p>
            <a:r>
              <a:rPr lang="en-US" dirty="0" smtClean="0"/>
              <a:t>2 talks in 1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7599" y="1478462"/>
            <a:ext cx="8663124" cy="1840739"/>
            <a:chOff x="287999" y="3400862"/>
            <a:chExt cx="8663124" cy="184073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99" y="3400862"/>
              <a:ext cx="4211387" cy="184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3224" y="3400863"/>
              <a:ext cx="4207899" cy="1840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Down Arrow 6"/>
          <p:cNvSpPr/>
          <p:nvPr/>
        </p:nvSpPr>
        <p:spPr>
          <a:xfrm>
            <a:off x="3642586" y="3327600"/>
            <a:ext cx="763200" cy="1216800"/>
          </a:xfrm>
          <a:prstGeom prst="downArrow">
            <a:avLst/>
          </a:prstGeom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4738800" y="3327600"/>
            <a:ext cx="763200" cy="1216800"/>
          </a:xfrm>
          <a:prstGeom prst="downArrow">
            <a:avLst/>
          </a:prstGeom>
          <a:scene3d>
            <a:camera prst="orthographicFront">
              <a:rot lat="0" lon="0" rev="19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430" y="4714033"/>
            <a:ext cx="4213139" cy="184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275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LS2 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8494" y="918851"/>
            <a:ext cx="8763034" cy="558115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Start of shutdown works: &lt;2 months</a:t>
            </a:r>
          </a:p>
          <a:p>
            <a:r>
              <a:rPr lang="en-US" sz="1400" dirty="0" smtClean="0"/>
              <a:t>Restart: ~3 months</a:t>
            </a:r>
          </a:p>
          <a:p>
            <a:endParaRPr lang="en-US" sz="1400" dirty="0"/>
          </a:p>
          <a:p>
            <a:r>
              <a:rPr lang="en-US" sz="1400" dirty="0" smtClean="0"/>
              <a:t>BI activities (BGI, BSRT, IMM,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head-/tail m., BLM, MOPOS,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wire scanners)</a:t>
            </a:r>
          </a:p>
          <a:p>
            <a:endParaRPr lang="en-US" sz="1400" dirty="0" smtClean="0"/>
          </a:p>
          <a:p>
            <a:r>
              <a:rPr lang="en-US" sz="1400" b="1" dirty="0" smtClean="0"/>
              <a:t>200 MHz RF: ~12.5 months</a:t>
            </a:r>
          </a:p>
          <a:p>
            <a:endParaRPr lang="en-US" sz="1400" b="1" dirty="0" smtClean="0"/>
          </a:p>
          <a:p>
            <a:r>
              <a:rPr lang="en-US" sz="1400" dirty="0" smtClean="0"/>
              <a:t>EN-STI (new external dump etc.)</a:t>
            </a:r>
          </a:p>
          <a:p>
            <a:r>
              <a:rPr lang="en-US" sz="1400" dirty="0" smtClean="0"/>
              <a:t>TE-ABT (fast rise-time kicker for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ions etc.)</a:t>
            </a:r>
          </a:p>
          <a:p>
            <a:r>
              <a:rPr lang="en-US" sz="1400" dirty="0" smtClean="0"/>
              <a:t>TE-EPC (MSE-septa power supply)</a:t>
            </a:r>
          </a:p>
          <a:p>
            <a:r>
              <a:rPr lang="en-US" sz="1400" dirty="0" smtClean="0"/>
              <a:t>Replacement of faulty magnets</a:t>
            </a:r>
          </a:p>
          <a:p>
            <a:endParaRPr lang="en-US" sz="1400" dirty="0" smtClean="0"/>
          </a:p>
          <a:p>
            <a:r>
              <a:rPr lang="en-US" sz="1400" b="1" dirty="0" err="1" smtClean="0"/>
              <a:t>aC</a:t>
            </a:r>
            <a:r>
              <a:rPr lang="en-US" sz="1400" b="1" dirty="0"/>
              <a:t>-</a:t>
            </a:r>
            <a:r>
              <a:rPr lang="en-US" sz="1400" b="1" dirty="0" smtClean="0"/>
              <a:t>coating </a:t>
            </a:r>
            <a:r>
              <a:rPr lang="en-US" sz="1400" b="1" dirty="0" smtClean="0"/>
              <a:t>of 6 sectors: 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12 months</a:t>
            </a:r>
          </a:p>
          <a:p>
            <a:endParaRPr lang="en-US" sz="1400" b="1" dirty="0"/>
          </a:p>
          <a:p>
            <a:r>
              <a:rPr lang="en-US" sz="1400" b="1" dirty="0" smtClean="0"/>
              <a:t>Cabling campaigns: estimated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10 months</a:t>
            </a:r>
          </a:p>
          <a:p>
            <a:r>
              <a:rPr lang="en-US" sz="1400" dirty="0"/>
              <a:t>CV maintenance</a:t>
            </a:r>
          </a:p>
          <a:p>
            <a:endParaRPr lang="en-US" sz="1400" b="1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4" name="Picture 3" descr="SPS_LS2plann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147" y="733420"/>
            <a:ext cx="6042597" cy="601250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602343" y="2365901"/>
            <a:ext cx="2054482" cy="4856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378218" y="3860157"/>
            <a:ext cx="2091836" cy="10086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932950" y="5740423"/>
            <a:ext cx="2537104" cy="1245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218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SPS: RF 200 MHz Upgrade - Schedule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16496"/>
            <a:ext cx="7657926" cy="5008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Work cannot be split and has to be done in one go…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62298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SPS: </a:t>
            </a:r>
            <a:r>
              <a:rPr lang="en-US" dirty="0" smtClean="0"/>
              <a:t>RF 200 </a:t>
            </a:r>
            <a:r>
              <a:rPr lang="en-US" dirty="0" smtClean="0"/>
              <a:t>MHz – LS2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10747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400" dirty="0" smtClean="0"/>
              <a:t>New building to be finished with all services by </a:t>
            </a:r>
            <a:r>
              <a:rPr lang="en-US" sz="2400" dirty="0" smtClean="0"/>
              <a:t>end </a:t>
            </a:r>
            <a:r>
              <a:rPr lang="en-US" sz="2400" dirty="0" smtClean="0"/>
              <a:t>2015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400" dirty="0" smtClean="0"/>
              <a:t>New </a:t>
            </a:r>
            <a:r>
              <a:rPr lang="en-US" sz="2400" dirty="0" smtClean="0"/>
              <a:t>amplifiers </a:t>
            </a:r>
            <a:r>
              <a:rPr lang="en-US" sz="2400" dirty="0" smtClean="0"/>
              <a:t>installation to start in new building beginning 2016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</a:rPr>
              <a:t>First six months of </a:t>
            </a:r>
            <a:r>
              <a:rPr lang="en-US" sz="2400" dirty="0" smtClean="0">
                <a:solidFill>
                  <a:schemeClr val="accent2"/>
                </a:solidFill>
              </a:rPr>
              <a:t>LS2 </a:t>
            </a:r>
            <a:r>
              <a:rPr lang="en-US" sz="2400" dirty="0" smtClean="0"/>
              <a:t>for </a:t>
            </a:r>
            <a:r>
              <a:rPr lang="en-US" sz="2400" dirty="0" smtClean="0">
                <a:solidFill>
                  <a:srgbClr val="4F81BD"/>
                </a:solidFill>
              </a:rPr>
              <a:t>cavity rearrangement in LSS3</a:t>
            </a:r>
            <a:endParaRPr lang="en-US" sz="2000" dirty="0" smtClean="0">
              <a:solidFill>
                <a:srgbClr val="4F81BD"/>
              </a:solidFill>
            </a:endParaRPr>
          </a:p>
          <a:p>
            <a:pPr lvl="2"/>
            <a:r>
              <a:rPr lang="en-US" sz="1600" dirty="0" smtClean="0"/>
              <a:t>Cabling</a:t>
            </a:r>
          </a:p>
          <a:p>
            <a:pPr lvl="2"/>
            <a:r>
              <a:rPr lang="en-US" sz="1600" dirty="0" smtClean="0"/>
              <a:t>Cooling system</a:t>
            </a:r>
          </a:p>
          <a:p>
            <a:pPr lvl="2"/>
            <a:r>
              <a:rPr lang="en-US" sz="1600" dirty="0" smtClean="0"/>
              <a:t>Removal of all 18 existing cavity sections</a:t>
            </a:r>
          </a:p>
          <a:p>
            <a:pPr lvl="2"/>
            <a:r>
              <a:rPr lang="en-US" sz="1600" dirty="0" smtClean="0"/>
              <a:t>Displacement/install new cavity supports</a:t>
            </a:r>
          </a:p>
          <a:p>
            <a:pPr lvl="2"/>
            <a:r>
              <a:rPr lang="en-US" sz="1600" dirty="0" smtClean="0"/>
              <a:t>Displacement/installation new pickups</a:t>
            </a:r>
          </a:p>
          <a:p>
            <a:pPr lvl="2"/>
            <a:r>
              <a:rPr lang="en-US" sz="1600" dirty="0" smtClean="0"/>
              <a:t>Re-install 18 existing cavity sections</a:t>
            </a:r>
          </a:p>
          <a:p>
            <a:pPr lvl="2"/>
            <a:r>
              <a:rPr lang="en-US" sz="1600" dirty="0" smtClean="0"/>
              <a:t>Installation 2 new cavity sections</a:t>
            </a:r>
          </a:p>
          <a:p>
            <a:pPr lvl="2"/>
            <a:r>
              <a:rPr lang="en-US" sz="1600" dirty="0" smtClean="0"/>
              <a:t>Installation 6 new coupler covers</a:t>
            </a:r>
          </a:p>
          <a:p>
            <a:pPr lvl="2"/>
            <a:r>
              <a:rPr lang="en-US" sz="1600" dirty="0" smtClean="0"/>
              <a:t>Installation 6 new main power couplers</a:t>
            </a:r>
          </a:p>
          <a:p>
            <a:pPr lvl="2"/>
            <a:r>
              <a:rPr lang="en-US" sz="1600" dirty="0" smtClean="0"/>
              <a:t>Vacuum connections and tests</a:t>
            </a:r>
          </a:p>
          <a:p>
            <a:pPr lvl="2"/>
            <a:r>
              <a:rPr lang="en-US" sz="1600" dirty="0" smtClean="0"/>
              <a:t>Alignment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Details of LSS3 interventions and schedule to be worked out</a:t>
            </a:r>
          </a:p>
          <a:p>
            <a:pPr lvl="1">
              <a:buFont typeface="Wingdings" charset="2"/>
              <a:buChar char="Ø"/>
            </a:pPr>
            <a:r>
              <a:rPr lang="en-US" sz="2000" dirty="0" smtClean="0"/>
              <a:t>Availability of key services (cabling, CV, VSC) to be verified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400" dirty="0" smtClean="0">
                <a:solidFill>
                  <a:srgbClr val="C0504D"/>
                </a:solidFill>
              </a:rPr>
              <a:t>Second six months of LS2 </a:t>
            </a:r>
            <a:r>
              <a:rPr lang="en-US" sz="2400" dirty="0" smtClean="0"/>
              <a:t>for </a:t>
            </a:r>
            <a:r>
              <a:rPr lang="en-US" sz="2400" dirty="0" smtClean="0">
                <a:solidFill>
                  <a:srgbClr val="4F81BD"/>
                </a:solidFill>
              </a:rPr>
              <a:t>system commissioning and tests</a:t>
            </a:r>
            <a:endParaRPr lang="en-GB" sz="2400" dirty="0" smtClean="0">
              <a:solidFill>
                <a:srgbClr val="4F81BD"/>
              </a:solidFill>
            </a:endParaRP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63456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SPS: </a:t>
            </a:r>
            <a:r>
              <a:rPr lang="en-US" dirty="0" err="1" smtClean="0"/>
              <a:t>aC</a:t>
            </a:r>
            <a:r>
              <a:rPr lang="en-US" dirty="0" smtClean="0"/>
              <a:t> Coating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8709"/>
            <a:ext cx="8763034" cy="4745691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Technology now developed for treating chambers in magnets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Needs to be done in special </a:t>
            </a:r>
            <a:r>
              <a:rPr lang="en-US" dirty="0" smtClean="0"/>
              <a:t>workshop of 700 m</a:t>
            </a:r>
            <a:r>
              <a:rPr lang="en-US" baseline="30000" dirty="0" smtClean="0"/>
              <a:t>2</a:t>
            </a:r>
            <a:r>
              <a:rPr lang="en-US" dirty="0" smtClean="0"/>
              <a:t> surface (</a:t>
            </a:r>
            <a:r>
              <a:rPr lang="en-US" dirty="0" smtClean="0"/>
              <a:t>not feasible in tunnel; preferably to be done in BHA5)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Tested for MBB and MBA chambers, and pumping ports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4 SPS half-cells now equipped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Estimated flow: </a:t>
            </a:r>
            <a:r>
              <a:rPr lang="en-US" dirty="0" smtClean="0">
                <a:solidFill>
                  <a:schemeClr val="accent2"/>
                </a:solidFill>
              </a:rPr>
              <a:t>6 magnets </a:t>
            </a:r>
            <a:r>
              <a:rPr lang="en-US" dirty="0" smtClean="0">
                <a:solidFill>
                  <a:schemeClr val="accent2"/>
                </a:solidFill>
              </a:rPr>
              <a:t>in / 6 </a:t>
            </a:r>
            <a:r>
              <a:rPr lang="en-US" dirty="0" smtClean="0">
                <a:solidFill>
                  <a:schemeClr val="accent2"/>
                </a:solidFill>
              </a:rPr>
              <a:t>magnets out per day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Scope of deployment: </a:t>
            </a:r>
            <a:r>
              <a:rPr lang="en-US" dirty="0" smtClean="0">
                <a:solidFill>
                  <a:srgbClr val="C0504D"/>
                </a:solidFill>
              </a:rPr>
              <a:t>carbon thin film coating of min. 90% of the SPS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800" dirty="0" smtClean="0"/>
              <a:t>MBB+MBA (~5 km; &gt;700 dipoles), QF+QD, LSS and maybe SSS (10%)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800" dirty="0" smtClean="0"/>
              <a:t>Including pumping port shields</a:t>
            </a:r>
            <a:endParaRPr lang="en-GB" sz="1800" dirty="0"/>
          </a:p>
        </p:txBody>
      </p:sp>
      <p:pic>
        <p:nvPicPr>
          <p:cNvPr id="4" name="Picture 3" descr="Planning_coatin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9677"/>
            <a:ext cx="9144000" cy="244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2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LS2 Planning 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763034" cy="509464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u="sng" dirty="0" smtClean="0"/>
              <a:t>Remark</a:t>
            </a:r>
            <a:r>
              <a:rPr lang="en-US" dirty="0" smtClean="0"/>
              <a:t>: US1 + US2 involve identical hardware modifications! (e</a:t>
            </a:r>
            <a:r>
              <a:rPr lang="en-US" baseline="30000" dirty="0" smtClean="0"/>
              <a:t>-</a:t>
            </a:r>
            <a:r>
              <a:rPr lang="en-US" dirty="0" smtClean="0"/>
              <a:t>-cloud mitigation </a:t>
            </a:r>
            <a:r>
              <a:rPr lang="en-US" dirty="0" smtClean="0"/>
              <a:t>already included in US1 changes)</a:t>
            </a: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endParaRPr lang="en-US" dirty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General </a:t>
            </a:r>
            <a:r>
              <a:rPr lang="en-US" dirty="0" smtClean="0"/>
              <a:t>access: after 2 months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Critical </a:t>
            </a:r>
            <a:r>
              <a:rPr lang="en-US" dirty="0" smtClean="0"/>
              <a:t>interventions:</a:t>
            </a:r>
          </a:p>
          <a:p>
            <a:pPr marL="814500" lvl="1" indent="-342900">
              <a:lnSpc>
                <a:spcPct val="70000"/>
              </a:lnSpc>
              <a:buFont typeface="Wingdings" charset="2"/>
              <a:buChar char="Ø"/>
            </a:pPr>
            <a:r>
              <a:rPr lang="en-US" sz="1800" dirty="0" smtClean="0">
                <a:solidFill>
                  <a:schemeClr val="accent1"/>
                </a:solidFill>
              </a:rPr>
              <a:t>200 MHz upgrade: 12.5 months</a:t>
            </a:r>
            <a:r>
              <a:rPr lang="en-US" sz="1800" dirty="0" smtClean="0"/>
              <a:t>; cannot be split</a:t>
            </a:r>
          </a:p>
          <a:p>
            <a:pPr marL="814500" lvl="1" indent="-342900">
              <a:lnSpc>
                <a:spcPct val="70000"/>
              </a:lnSpc>
              <a:buFont typeface="Wingdings" charset="2"/>
              <a:buChar char="Ø"/>
            </a:pPr>
            <a:r>
              <a:rPr lang="en-US" sz="1800" dirty="0" err="1" smtClean="0">
                <a:solidFill>
                  <a:srgbClr val="4F81BD"/>
                </a:solidFill>
              </a:rPr>
              <a:t>aC</a:t>
            </a:r>
            <a:r>
              <a:rPr lang="en-US" sz="1800" dirty="0" smtClean="0">
                <a:solidFill>
                  <a:srgbClr val="4F81BD"/>
                </a:solidFill>
              </a:rPr>
              <a:t> coating: 12 months</a:t>
            </a:r>
          </a:p>
          <a:p>
            <a:pPr marL="814500" lvl="1" indent="-342900">
              <a:lnSpc>
                <a:spcPct val="70000"/>
              </a:lnSpc>
              <a:buFont typeface="Wingdings" charset="2"/>
              <a:buChar char="Ø"/>
            </a:pPr>
            <a:r>
              <a:rPr lang="en-US" sz="1800" dirty="0" smtClean="0">
                <a:solidFill>
                  <a:srgbClr val="4F81BD"/>
                </a:solidFill>
              </a:rPr>
              <a:t>Cabling campaigns</a:t>
            </a:r>
            <a:r>
              <a:rPr lang="en-US" sz="1800" dirty="0" smtClean="0">
                <a:solidFill>
                  <a:srgbClr val="4F81BD"/>
                </a:solidFill>
              </a:rPr>
              <a:t>? – need study</a:t>
            </a: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End of LS2 </a:t>
            </a:r>
            <a:r>
              <a:rPr lang="en-US" dirty="0" smtClean="0"/>
              <a:t>installation</a:t>
            </a:r>
            <a:r>
              <a:rPr lang="en-US" dirty="0" smtClean="0"/>
              <a:t>s</a:t>
            </a:r>
            <a:r>
              <a:rPr lang="en-US" dirty="0" smtClean="0"/>
              <a:t>: after 14.5 </a:t>
            </a:r>
            <a:r>
              <a:rPr lang="en-US" dirty="0" smtClean="0"/>
              <a:t>months</a:t>
            </a:r>
          </a:p>
          <a:p>
            <a:pPr marL="342900" indent="-342900">
              <a:buFont typeface="Wingdings" charset="2"/>
              <a:buChar char="Ø"/>
            </a:pP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Patrols, DSO tests </a:t>
            </a:r>
            <a:r>
              <a:rPr lang="en-US" dirty="0" smtClean="0"/>
              <a:t>(</a:t>
            </a:r>
            <a:r>
              <a:rPr lang="en-US" dirty="0" smtClean="0"/>
              <a:t>1.5</a:t>
            </a:r>
            <a:r>
              <a:rPr lang="en-US" dirty="0" smtClean="0"/>
              <a:t> </a:t>
            </a:r>
            <a:r>
              <a:rPr lang="en-US" dirty="0" smtClean="0"/>
              <a:t>weeks)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6 weeks for magnet + EPC tests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weeks cold checkout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ready to receive beam from the PS </a:t>
            </a:r>
            <a:r>
              <a:rPr lang="en-US" b="1" dirty="0" smtClean="0">
                <a:solidFill>
                  <a:srgbClr val="C0504D"/>
                </a:solidFill>
                <a:sym typeface="Wingdings"/>
              </a:rPr>
              <a:t>after 16.5 months</a:t>
            </a: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smtClean="0">
                <a:solidFill>
                  <a:srgbClr val="4F81BD"/>
                </a:solidFill>
              </a:rPr>
              <a:t>1.5 months </a:t>
            </a:r>
            <a:r>
              <a:rPr lang="en-US" dirty="0" smtClean="0">
                <a:solidFill>
                  <a:srgbClr val="4F81BD"/>
                </a:solidFill>
              </a:rPr>
              <a:t>for beam commissioning </a:t>
            </a:r>
            <a:r>
              <a:rPr lang="en-US" dirty="0" smtClean="0"/>
              <a:t>(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 smtClean="0"/>
              <a:t>SPS RF beam control!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08544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Overall LS2 Planning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3676386"/>
            <a:ext cx="8763034" cy="2663007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LS2 (upgrade scenarios 1 and 2 equivalent for injectors):</a:t>
            </a:r>
          </a:p>
          <a:p>
            <a:r>
              <a:rPr lang="en-US" dirty="0"/>
              <a:t>Limited by PSB activities (cabling)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PSB first beam (LHCPROBE) to the PS: </a:t>
            </a:r>
            <a:r>
              <a:rPr lang="en-US" b="1" dirty="0"/>
              <a:t>after 17.5 months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PS ready for beam from PSB already </a:t>
            </a:r>
            <a:r>
              <a:rPr lang="en-US" b="1" dirty="0"/>
              <a:t>after 14.5 months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800" dirty="0"/>
              <a:t>Beam commissioning to be added: 5 weeks*</a:t>
            </a:r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SPS ready for beam from PS: </a:t>
            </a:r>
            <a:r>
              <a:rPr lang="en-US" b="1" dirty="0"/>
              <a:t>after 16.5 months</a:t>
            </a:r>
          </a:p>
          <a:p>
            <a:pPr marL="814500" lvl="1" indent="-342900">
              <a:lnSpc>
                <a:spcPct val="50000"/>
              </a:lnSpc>
              <a:buFont typeface="Wingdings" charset="2"/>
              <a:buChar char="Ø"/>
            </a:pPr>
            <a:r>
              <a:rPr lang="en-US" sz="1800" dirty="0"/>
              <a:t>Beam commissioning to be added: 1.5 months</a:t>
            </a:r>
          </a:p>
          <a:p>
            <a:pPr marL="342900" indent="-342900">
              <a:buFont typeface="Wingdings" charset="0"/>
              <a:buChar char="à"/>
            </a:pPr>
            <a:r>
              <a:rPr lang="en-US" b="1" dirty="0">
                <a:solidFill>
                  <a:srgbClr val="C0504D"/>
                </a:solidFill>
              </a:rPr>
              <a:t>First injection of </a:t>
            </a:r>
            <a:r>
              <a:rPr lang="en-US" b="1" u="sng" dirty="0">
                <a:solidFill>
                  <a:srgbClr val="C0504D"/>
                </a:solidFill>
              </a:rPr>
              <a:t>LHCPILOT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20.5 </a:t>
            </a:r>
            <a:r>
              <a:rPr lang="en-US" b="1" dirty="0">
                <a:solidFill>
                  <a:srgbClr val="C0504D"/>
                </a:solidFill>
              </a:rPr>
              <a:t>months</a:t>
            </a:r>
          </a:p>
          <a:p>
            <a:pPr marL="342900" indent="-342900">
              <a:lnSpc>
                <a:spcPct val="110000"/>
              </a:lnSpc>
              <a:buFont typeface="Wingdings" charset="0"/>
              <a:buChar char="à"/>
            </a:pPr>
            <a:r>
              <a:rPr lang="en-US" b="1" dirty="0">
                <a:solidFill>
                  <a:srgbClr val="C0504D"/>
                </a:solidFill>
              </a:rPr>
              <a:t>Depending on e</a:t>
            </a:r>
            <a:r>
              <a:rPr lang="en-US" b="1" baseline="30000" dirty="0">
                <a:solidFill>
                  <a:srgbClr val="C0504D"/>
                </a:solidFill>
              </a:rPr>
              <a:t>-</a:t>
            </a:r>
            <a:r>
              <a:rPr lang="en-US" b="1" dirty="0">
                <a:solidFill>
                  <a:srgbClr val="C0504D"/>
                </a:solidFill>
              </a:rPr>
              <a:t>-cloud situation in SPS, min. time for injection of </a:t>
            </a:r>
            <a:r>
              <a:rPr lang="en-US" b="1" u="sng" dirty="0">
                <a:solidFill>
                  <a:srgbClr val="C0504D"/>
                </a:solidFill>
              </a:rPr>
              <a:t>LHC production beam into the LHC</a:t>
            </a:r>
            <a:r>
              <a:rPr lang="en-US" b="1" dirty="0">
                <a:solidFill>
                  <a:srgbClr val="C0504D"/>
                </a:solidFill>
              </a:rPr>
              <a:t>: after ~</a:t>
            </a:r>
            <a:r>
              <a:rPr lang="en-US" b="1" dirty="0" smtClean="0">
                <a:solidFill>
                  <a:srgbClr val="C0504D"/>
                </a:solidFill>
              </a:rPr>
              <a:t>22 </a:t>
            </a:r>
            <a:r>
              <a:rPr lang="en-US" b="1" dirty="0">
                <a:solidFill>
                  <a:srgbClr val="C0504D"/>
                </a:solidFill>
              </a:rPr>
              <a:t>months </a:t>
            </a:r>
            <a:r>
              <a:rPr lang="en-US" dirty="0">
                <a:solidFill>
                  <a:srgbClr val="C0504D"/>
                </a:solidFill>
              </a:rPr>
              <a:t>(scrubbing!)</a:t>
            </a:r>
            <a:endParaRPr lang="en-US" baseline="30000" dirty="0">
              <a:solidFill>
                <a:srgbClr val="C0504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" y="1022292"/>
            <a:ext cx="9144000" cy="24938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60419" y="6277749"/>
            <a:ext cx="6431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Assume restarting with old beam control and have a switch-over possibility old/new beam control.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263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Words on Risk 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08479"/>
            <a:ext cx="8763034" cy="5324298"/>
          </a:xfrm>
        </p:spPr>
        <p:txBody>
          <a:bodyPr>
            <a:normAutofit/>
          </a:bodyPr>
          <a:lstStyle/>
          <a:p>
            <a:pPr lvl="1" indent="0">
              <a:buNone/>
            </a:pP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 err="1" smtClean="0">
                <a:solidFill>
                  <a:srgbClr val="4F81BD"/>
                </a:solidFill>
              </a:rPr>
              <a:t>Minimise</a:t>
            </a:r>
            <a:r>
              <a:rPr lang="en-US" dirty="0" smtClean="0">
                <a:solidFill>
                  <a:srgbClr val="4F81BD"/>
                </a:solidFill>
              </a:rPr>
              <a:t> upgrade risks </a:t>
            </a:r>
            <a:r>
              <a:rPr lang="en-US" dirty="0" smtClean="0"/>
              <a:t>(mainly in terms of duration) through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Advance certain interventions if possible during short stops (not a lot to gain…)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Mechanical mock-ups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Test stands/beam tests where applicable (half-sector test in L4T)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Integration studies (include CV and EL equipment!)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Detailed planning of each modification including co-activity and personnel resources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Early preparation of new applications/controls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/>
              <a:t>Detailed beam commissioning planning for restart.</a:t>
            </a:r>
          </a:p>
        </p:txBody>
      </p:sp>
    </p:spTree>
    <p:extLst>
      <p:ext uri="{BB962C8B-B14F-4D97-AF65-F5344CB8AC3E}">
        <p14:creationId xmlns:p14="http://schemas.microsoft.com/office/powerpoint/2010/main" val="315938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324298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dirty="0" smtClean="0"/>
              <a:t>Gaining 3 months in the PSB works would be necessary to align the LS2 injector schedules.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>
                <a:solidFill>
                  <a:srgbClr val="4F81BD"/>
                </a:solidFill>
              </a:rPr>
              <a:t>Detailed study of cabling and rack situation in all machines required</a:t>
            </a:r>
            <a:r>
              <a:rPr lang="en-US" dirty="0" smtClean="0"/>
              <a:t>.</a:t>
            </a:r>
            <a:endParaRPr lang="en-US" dirty="0"/>
          </a:p>
          <a:p>
            <a:pPr marL="814500" lvl="1" indent="-342900">
              <a:buFont typeface="Wingdings" charset="2"/>
              <a:buChar char="Ø"/>
            </a:pPr>
            <a:endParaRPr lang="en-US" dirty="0" smtClean="0"/>
          </a:p>
          <a:p>
            <a:pPr marL="342900" indent="-342900">
              <a:buFont typeface="Wingdings" charset="2"/>
              <a:buChar char="Ø"/>
            </a:pPr>
            <a:r>
              <a:rPr lang="en-US" dirty="0"/>
              <a:t>I</a:t>
            </a:r>
            <a:r>
              <a:rPr lang="en-US" dirty="0" smtClean="0"/>
              <a:t>nvesting an additional 3.5 months proton physics to connect Linac4 to the PSB during an intermediate shutdown (together with CMS pixel detector exchange and other potential consolidation/upgrade activities) would save 3 months in LS2, reduce the risk of coactivity during LS2 and of a very difficult beam </a:t>
            </a:r>
            <a:r>
              <a:rPr lang="en-US" dirty="0" err="1" smtClean="0"/>
              <a:t>recommissioning</a:t>
            </a:r>
            <a:r>
              <a:rPr lang="en-US" dirty="0" smtClean="0"/>
              <a:t>.</a:t>
            </a:r>
          </a:p>
          <a:p>
            <a:pPr marL="814500" lvl="1" indent="-342900">
              <a:buFont typeface="Wingdings" charset="2"/>
              <a:buChar char="Ø"/>
            </a:pPr>
            <a:r>
              <a:rPr lang="en-US" sz="1800" dirty="0" smtClean="0">
                <a:solidFill>
                  <a:schemeClr val="accent1"/>
                </a:solidFill>
              </a:rPr>
              <a:t>Would finally result in 0.5 additional months overall – useful time for ion community?</a:t>
            </a:r>
          </a:p>
        </p:txBody>
      </p:sp>
    </p:spTree>
    <p:extLst>
      <p:ext uri="{BB962C8B-B14F-4D97-AF65-F5344CB8AC3E}">
        <p14:creationId xmlns:p14="http://schemas.microsoft.com/office/powerpoint/2010/main" val="217568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831"/>
            <a:ext cx="8229600" cy="79536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THANKS FOR YOUR ATTENTION!</a:t>
            </a:r>
            <a:endParaRPr lang="en-US" dirty="0"/>
          </a:p>
        </p:txBody>
      </p:sp>
      <p:pic>
        <p:nvPicPr>
          <p:cNvPr id="6" name="Content Placeholder 5" descr="fear_baby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63" b="19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7056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512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ready for connection by end 2016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0798" y="1197122"/>
            <a:ext cx="8665435" cy="3277536"/>
            <a:chOff x="376015" y="2889421"/>
            <a:chExt cx="8665435" cy="327753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015" y="2889421"/>
              <a:ext cx="6452074" cy="3277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5845323" y="5782396"/>
              <a:ext cx="752030" cy="384561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>
              <a:endCxn id="5" idx="6"/>
            </p:cNvCxnSpPr>
            <p:nvPr/>
          </p:nvCxnSpPr>
          <p:spPr>
            <a:xfrm flipH="1">
              <a:off x="6597353" y="5708591"/>
              <a:ext cx="875944" cy="2660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473297" y="5221480"/>
              <a:ext cx="1568153" cy="738664"/>
            </a:xfrm>
            <a:prstGeom prst="rect">
              <a:avLst/>
            </a:prstGeom>
            <a:noFill/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Flexibility</a:t>
              </a:r>
              <a:r>
                <a:rPr lang="fr-FR" sz="1400" dirty="0" smtClean="0"/>
                <a:t> to </a:t>
              </a:r>
              <a:r>
                <a:rPr lang="fr-FR" sz="1400" dirty="0" err="1" smtClean="0"/>
                <a:t>adapt</a:t>
              </a:r>
              <a:r>
                <a:rPr lang="fr-FR" sz="1400" dirty="0" smtClean="0"/>
                <a:t> to </a:t>
              </a:r>
              <a:r>
                <a:rPr lang="fr-FR" sz="1400" dirty="0" err="1" smtClean="0"/>
                <a:t>any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connection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schedule</a:t>
              </a:r>
              <a:endParaRPr lang="en-GB" sz="1400" dirty="0"/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0798" y="4637903"/>
            <a:ext cx="8763034" cy="194564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If connection in LS2: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Risk of Linac2 breakdown – Emergency connection at 50 MeV with reduced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Linac4 in standby 2-3 years after the reliability run (1 week of beam every 2 months).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Key experts will leave the project before LS2 (retirements, LDs, Fellows)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Keep the motivation to follow a planning.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652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Option for L4 Connection to PSB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u="sng" dirty="0" smtClean="0"/>
              <a:t>Remark</a:t>
            </a:r>
            <a:r>
              <a:rPr lang="en-US" dirty="0" smtClean="0"/>
              <a:t>: This option is not preferred (great difficulties in commissioning of ion injector chain with ions after shutdown)!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9144000" cy="272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5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Title 1"/>
          <p:cNvSpPr>
            <a:spLocks noGrp="1"/>
          </p:cNvSpPr>
          <p:nvPr>
            <p:ph type="ctrTitle"/>
          </p:nvPr>
        </p:nvSpPr>
        <p:spPr>
          <a:xfrm>
            <a:off x="1241992" y="2847177"/>
            <a:ext cx="6835207" cy="1967903"/>
          </a:xfrm>
        </p:spPr>
        <p:txBody>
          <a:bodyPr/>
          <a:lstStyle/>
          <a:p>
            <a:pPr eaLnBrk="1" hangingPunct="1">
              <a:tabLst>
                <a:tab pos="3132138" algn="l"/>
                <a:tab pos="3679825" algn="l"/>
              </a:tabLst>
            </a:pPr>
            <a:r>
              <a:rPr lang="en-GB" dirty="0" smtClean="0">
                <a:solidFill>
                  <a:schemeClr val="bg1"/>
                </a:solidFill>
              </a:rPr>
              <a:t>Cabling implementation and resources for LIU project during LS1.5 and LS2</a:t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2000" dirty="0" smtClean="0">
              <a:solidFill>
                <a:schemeClr val="bg1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66467" cy="533400"/>
          </a:xfrm>
        </p:spPr>
        <p:txBody>
          <a:bodyPr/>
          <a:lstStyle/>
          <a:p>
            <a:r>
              <a:rPr lang="fr-FR" dirty="0" smtClean="0"/>
              <a:t>D. Ricci, JC. Guillaume on </a:t>
            </a:r>
            <a:r>
              <a:rPr lang="fr-FR" dirty="0" err="1" smtClean="0"/>
              <a:t>behalf</a:t>
            </a:r>
            <a:r>
              <a:rPr lang="fr-FR" dirty="0" smtClean="0"/>
              <a:t> of EN-EL-CF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0935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0" y="258763"/>
            <a:ext cx="4111625" cy="1025525"/>
          </a:xfrm>
        </p:spPr>
        <p:txBody>
          <a:bodyPr/>
          <a:lstStyle/>
          <a:p>
            <a:pPr eaLnBrk="1" hangingPunct="1"/>
            <a:r>
              <a:rPr lang="en-GB" dirty="0" smtClean="0"/>
              <a:t>Working scenarios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93975" y="6444879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A2719D-A8BF-450C-B5E8-797878EB1CD5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762192"/>
              </p:ext>
            </p:extLst>
          </p:nvPr>
        </p:nvGraphicFramePr>
        <p:xfrm>
          <a:off x="541865" y="1625609"/>
          <a:ext cx="8026401" cy="180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935"/>
                <a:gridCol w="3302000"/>
                <a:gridCol w="25484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LS1.5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LS2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LIU Top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priorities</a:t>
                      </a:r>
                      <a:r>
                        <a:rPr lang="fr-FR" sz="1600" baseline="0" dirty="0" smtClean="0"/>
                        <a:t> (PSB, PS, SPS)</a:t>
                      </a:r>
                      <a:endParaRPr lang="fr-FR" sz="1600" dirty="0" smtClean="0"/>
                    </a:p>
                    <a:p>
                      <a:r>
                        <a:rPr lang="fr-FR" sz="1600" dirty="0" smtClean="0"/>
                        <a:t>Identification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cables</a:t>
                      </a:r>
                      <a:r>
                        <a:rPr lang="fr-FR" sz="1600" baseline="0" dirty="0" smtClean="0"/>
                        <a:t> PSB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Transfert</a:t>
                      </a:r>
                      <a:r>
                        <a:rPr lang="fr-FR" sz="1600" baseline="0" dirty="0" smtClean="0"/>
                        <a:t> line PSB-LINAC4/LINAC2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600" dirty="0" smtClean="0"/>
                        <a:t>clean-up PSB</a:t>
                      </a:r>
                      <a:r>
                        <a:rPr lang="fr-FR" sz="1600" baseline="0" dirty="0" smtClean="0"/>
                        <a:t>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sz="1600" dirty="0" smtClean="0"/>
                        <a:t>Installation PSB</a:t>
                      </a:r>
                      <a:r>
                        <a:rPr lang="fr-FR" sz="1600" baseline="0" dirty="0" smtClean="0"/>
                        <a:t> &amp; </a:t>
                      </a:r>
                      <a:r>
                        <a:rPr lang="fr-FR" sz="1600" dirty="0" err="1" smtClean="0"/>
                        <a:t>LINACs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PSB</a:t>
                      </a:r>
                      <a:r>
                        <a:rPr lang="fr-FR" sz="1600" baseline="0" dirty="0" smtClean="0"/>
                        <a:t> upgrade</a:t>
                      </a:r>
                    </a:p>
                    <a:p>
                      <a:r>
                        <a:rPr lang="fr-FR" sz="1600" baseline="0" dirty="0" smtClean="0"/>
                        <a:t>PS upgrade</a:t>
                      </a:r>
                    </a:p>
                    <a:p>
                      <a:r>
                        <a:rPr lang="fr-FR" sz="1600" baseline="0" dirty="0" smtClean="0"/>
                        <a:t>SPS upgrade</a:t>
                      </a:r>
                      <a:endParaRPr lang="fr-FR" sz="1600" dirty="0" smtClean="0"/>
                    </a:p>
                    <a:p>
                      <a:r>
                        <a:rPr lang="fr-FR" sz="1600" dirty="0" smtClean="0"/>
                        <a:t>+ clean-up </a:t>
                      </a:r>
                      <a:r>
                        <a:rPr lang="fr-FR" sz="1600" dirty="0" err="1" smtClean="0"/>
                        <a:t>campaigns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Identification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cables</a:t>
                      </a:r>
                      <a:r>
                        <a:rPr lang="fr-FR" sz="1600" baseline="0" dirty="0" smtClean="0"/>
                        <a:t> PS, SPS,LINAC2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515142"/>
              </p:ext>
            </p:extLst>
          </p:nvPr>
        </p:nvGraphicFramePr>
        <p:xfrm>
          <a:off x="584199" y="4106342"/>
          <a:ext cx="8026401" cy="250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935"/>
                <a:gridCol w="3293533"/>
                <a:gridCol w="25569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LS1.5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LS2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LIU Top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priorities</a:t>
                      </a:r>
                      <a:r>
                        <a:rPr lang="fr-FR" sz="1600" baseline="0" dirty="0" smtClean="0"/>
                        <a:t> (PSB, PS, SPS)</a:t>
                      </a:r>
                      <a:endParaRPr lang="fr-FR" sz="1600" dirty="0" smtClean="0"/>
                    </a:p>
                    <a:p>
                      <a:r>
                        <a:rPr lang="fr-FR" sz="1600" dirty="0" smtClean="0"/>
                        <a:t>Identification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cables</a:t>
                      </a:r>
                      <a:r>
                        <a:rPr lang="fr-FR" sz="1600" baseline="0" dirty="0" smtClean="0"/>
                        <a:t> PSB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Transfert</a:t>
                      </a:r>
                      <a:r>
                        <a:rPr lang="fr-FR" sz="1600" baseline="0" dirty="0" smtClean="0"/>
                        <a:t> line PSB-LINAC4/LINAC2</a:t>
                      </a:r>
                    </a:p>
                    <a:p>
                      <a:r>
                        <a:rPr lang="fr-FR" sz="1600" dirty="0" smtClean="0"/>
                        <a:t>PSB</a:t>
                      </a:r>
                      <a:r>
                        <a:rPr lang="fr-FR" sz="1600" baseline="0" dirty="0" smtClean="0"/>
                        <a:t> upgrade</a:t>
                      </a:r>
                    </a:p>
                    <a:p>
                      <a:r>
                        <a:rPr lang="fr-FR" sz="1600" baseline="0" dirty="0" smtClean="0"/>
                        <a:t>PS upgrade</a:t>
                      </a:r>
                    </a:p>
                    <a:p>
                      <a:r>
                        <a:rPr lang="fr-FR" sz="1600" baseline="0" dirty="0" smtClean="0"/>
                        <a:t>SPS upgrade</a:t>
                      </a:r>
                      <a:endParaRPr lang="fr-FR" sz="16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+ clean-up </a:t>
                      </a:r>
                      <a:r>
                        <a:rPr lang="fr-FR" sz="1600" dirty="0" err="1" smtClean="0"/>
                        <a:t>campaigns</a:t>
                      </a:r>
                      <a:endParaRPr lang="fr-FR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Identification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cables</a:t>
                      </a:r>
                      <a:r>
                        <a:rPr lang="fr-FR" sz="1600" baseline="0" dirty="0" smtClean="0"/>
                        <a:t> PS, SPS,LINAC2 (T. Stops)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Multiply 6"/>
          <p:cNvSpPr/>
          <p:nvPr/>
        </p:nvSpPr>
        <p:spPr>
          <a:xfrm>
            <a:off x="3005667" y="4470400"/>
            <a:ext cx="2802467" cy="1473200"/>
          </a:xfrm>
          <a:prstGeom prst="mathMultiply">
            <a:avLst>
              <a:gd name="adj1" fmla="val 62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"/>
          </p:nvPr>
        </p:nvSpPr>
        <p:spPr>
          <a:xfrm>
            <a:off x="460375" y="1085850"/>
            <a:ext cx="8264525" cy="311150"/>
          </a:xfrm>
        </p:spPr>
        <p:txBody>
          <a:bodyPr>
            <a:noAutofit/>
          </a:bodyPr>
          <a:lstStyle/>
          <a:p>
            <a:pPr marL="0" indent="171450" eaLnBrk="1" hangingPunct="1">
              <a:lnSpc>
                <a:spcPct val="90000"/>
              </a:lnSpc>
              <a:buFont typeface="Wingdings 3" pitchFamily="18" charset="2"/>
              <a:buNone/>
              <a:tabLst>
                <a:tab pos="631825" algn="l"/>
              </a:tabLst>
            </a:pPr>
            <a:r>
              <a:rPr lang="en-GB" sz="2000" b="1" u="sng" dirty="0" smtClean="0">
                <a:latin typeface="Calibri" pitchFamily="34" charset="0"/>
              </a:rPr>
              <a:t>Scenario I</a:t>
            </a:r>
            <a:endParaRPr lang="en-GB" sz="2000" b="1" u="sng" dirty="0" smtClean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460376" y="3625851"/>
            <a:ext cx="82645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73050" indent="-2730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3" pitchFamily="18" charset="2"/>
              <a:buChar char="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7688" indent="-27305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6000"/>
              <a:buFont typeface="Wingdings 3" pitchFamily="18" charset="2"/>
              <a:buChar char=""/>
              <a:defRPr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325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BCBCBC"/>
              </a:buClr>
              <a:buSzPct val="76000"/>
              <a:buFont typeface="Wingdings 3" pitchFamily="18" charset="2"/>
              <a:buChar char="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8BA2B4"/>
              </a:buClr>
              <a:buSzPct val="70000"/>
              <a:buFont typeface="Wingdings" pitchFamily="2" charset="2"/>
              <a:buChar char="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71450" eaLnBrk="1" hangingPunct="1">
              <a:lnSpc>
                <a:spcPct val="90000"/>
              </a:lnSpc>
              <a:buFont typeface="Wingdings 3" pitchFamily="18" charset="2"/>
              <a:buNone/>
              <a:tabLst>
                <a:tab pos="631825" algn="l"/>
              </a:tabLst>
            </a:pPr>
            <a:r>
              <a:rPr lang="en-GB" sz="2000" b="1" u="sng" dirty="0" smtClean="0">
                <a:latin typeface="Calibri" pitchFamily="34" charset="0"/>
              </a:rPr>
              <a:t>Scenario II</a:t>
            </a:r>
            <a:endParaRPr lang="en-GB" sz="20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364097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Machine </a:t>
            </a:r>
            <a:r>
              <a:rPr lang="fr-FR" dirty="0" err="1" smtClean="0"/>
              <a:t>layout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9467" y="4529666"/>
            <a:ext cx="8229600" cy="1356783"/>
          </a:xfrm>
        </p:spPr>
        <p:txBody>
          <a:bodyPr/>
          <a:lstStyle/>
          <a:p>
            <a:r>
              <a:rPr lang="fr-FR" dirty="0" err="1" smtClean="0"/>
              <a:t>Equipments</a:t>
            </a:r>
            <a:r>
              <a:rPr lang="fr-FR" dirty="0" smtClean="0"/>
              <a:t> in PSB injection tunnel are </a:t>
            </a:r>
            <a:r>
              <a:rPr lang="fr-FR" dirty="0" err="1" smtClean="0"/>
              <a:t>powered</a:t>
            </a:r>
            <a:r>
              <a:rPr lang="fr-FR" dirty="0" smtClean="0"/>
              <a:t>/</a:t>
            </a:r>
            <a:r>
              <a:rPr lang="fr-FR" dirty="0" err="1" smtClean="0"/>
              <a:t>controlled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/>
              <a:t> </a:t>
            </a:r>
            <a:r>
              <a:rPr lang="fr-FR" dirty="0" smtClean="0"/>
              <a:t>LINAC2, LINAC4 and Booster locations.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pic>
        <p:nvPicPr>
          <p:cNvPr id="13" name="Picture 1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7662"/>
            <a:ext cx="9144000" cy="221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44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600" dirty="0" smtClean="0"/>
              <a:t>Scenario I: LINAC4/LINAC2</a:t>
            </a:r>
            <a:endParaRPr lang="fr-FR" sz="2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4323" y="5068888"/>
            <a:ext cx="5433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solidFill>
                  <a:srgbClr val="FF0000"/>
                </a:solidFill>
              </a:rPr>
              <a:t>En LS2, </a:t>
            </a:r>
            <a:r>
              <a:rPr lang="en-GB" sz="1600" b="1" dirty="0" err="1" smtClean="0">
                <a:solidFill>
                  <a:srgbClr val="FF0000"/>
                </a:solidFill>
              </a:rPr>
              <a:t>l’installation</a:t>
            </a:r>
            <a:r>
              <a:rPr lang="en-GB" sz="1600" b="1" dirty="0" smtClean="0">
                <a:solidFill>
                  <a:srgbClr val="FF0000"/>
                </a:solidFill>
              </a:rPr>
              <a:t> des nouveaux </a:t>
            </a:r>
            <a:r>
              <a:rPr lang="en-GB" sz="1600" b="1" dirty="0" err="1" smtClean="0">
                <a:solidFill>
                  <a:srgbClr val="FF0000"/>
                </a:solidFill>
              </a:rPr>
              <a:t>convertisseurs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va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nécessiter</a:t>
            </a:r>
            <a:r>
              <a:rPr lang="en-GB" sz="1600" b="1" dirty="0" smtClean="0">
                <a:solidFill>
                  <a:srgbClr val="FF0000"/>
                </a:solidFill>
              </a:rPr>
              <a:t> le </a:t>
            </a:r>
            <a:r>
              <a:rPr lang="en-GB" sz="1600" b="1" dirty="0" err="1" smtClean="0">
                <a:solidFill>
                  <a:srgbClr val="FF0000"/>
                </a:solidFill>
              </a:rPr>
              <a:t>nettoyage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d’anciens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câbles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situés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dans</a:t>
            </a:r>
            <a:r>
              <a:rPr lang="en-GB" sz="1600" b="1" dirty="0" smtClean="0">
                <a:solidFill>
                  <a:srgbClr val="FF0000"/>
                </a:solidFill>
              </a:rPr>
              <a:t> les faux-</a:t>
            </a:r>
            <a:r>
              <a:rPr lang="en-GB" sz="1600" b="1" dirty="0" err="1" smtClean="0">
                <a:solidFill>
                  <a:srgbClr val="FF0000"/>
                </a:solidFill>
              </a:rPr>
              <a:t>plancher</a:t>
            </a:r>
            <a:r>
              <a:rPr lang="en-GB" sz="1600" b="1" dirty="0" smtClean="0">
                <a:solidFill>
                  <a:srgbClr val="FF0000"/>
                </a:solidFill>
              </a:rPr>
              <a:t> du bat. 363.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137650"/>
              </p:ext>
            </p:extLst>
          </p:nvPr>
        </p:nvGraphicFramePr>
        <p:xfrm>
          <a:off x="389464" y="1371613"/>
          <a:ext cx="536786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2"/>
                <a:gridCol w="1778000"/>
                <a:gridCol w="1456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LINAC4/LINAC2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err="1" smtClean="0"/>
                        <a:t>cabling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requests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LS1.5</a:t>
                      </a:r>
                    </a:p>
                    <a:p>
                      <a:pPr algn="ctr"/>
                      <a:r>
                        <a:rPr lang="fr-FR" sz="1200" dirty="0" smtClean="0"/>
                        <a:t>(Transfert</a:t>
                      </a:r>
                      <a:r>
                        <a:rPr lang="fr-FR" sz="1200" baseline="0" dirty="0" smtClean="0"/>
                        <a:t> line PSB-LIN4/LIN2)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LS2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Installation de 100 </a:t>
                      </a:r>
                      <a:r>
                        <a:rPr lang="en-GB" sz="1200" dirty="0" err="1" smtClean="0"/>
                        <a:t>câbles</a:t>
                      </a:r>
                      <a:r>
                        <a:rPr lang="en-GB" sz="1200" dirty="0" smtClean="0"/>
                        <a:t> 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23 </a:t>
                      </a:r>
                      <a:r>
                        <a:rPr lang="en-GB" sz="1200" dirty="0" err="1" smtClean="0"/>
                        <a:t>câbles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77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câbles</a:t>
                      </a:r>
                      <a:endParaRPr lang="fr-FR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Enlèvement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 de </a:t>
                      </a:r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env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. 300 </a:t>
                      </a:r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câbles</a:t>
                      </a:r>
                      <a:endParaRPr lang="fr-FR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0 </a:t>
                      </a:r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câbles</a:t>
                      </a:r>
                      <a:endParaRPr lang="fr-FR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 smtClean="0"/>
                        <a:t>Env</a:t>
                      </a:r>
                      <a:r>
                        <a:rPr lang="en-GB" sz="1200" dirty="0" smtClean="0"/>
                        <a:t>. 300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câbles</a:t>
                      </a:r>
                      <a:endParaRPr lang="fr-FR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23" y="3082409"/>
            <a:ext cx="8747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LS1.5:</a:t>
            </a:r>
            <a:r>
              <a:rPr lang="en-GB" dirty="0" smtClean="0"/>
              <a:t> 	</a:t>
            </a:r>
            <a:r>
              <a:rPr lang="en-GB" sz="1100" dirty="0" smtClean="0"/>
              <a:t>Les </a:t>
            </a:r>
            <a:r>
              <a:rPr lang="en-GB" sz="1100" dirty="0" err="1" smtClean="0"/>
              <a:t>convertisseurs</a:t>
            </a:r>
            <a:r>
              <a:rPr lang="en-GB" sz="1100" dirty="0" smtClean="0"/>
              <a:t> </a:t>
            </a:r>
            <a:r>
              <a:rPr lang="en-GB" sz="1100" dirty="0" err="1" smtClean="0"/>
              <a:t>existants</a:t>
            </a:r>
            <a:r>
              <a:rPr lang="en-GB" sz="1100" dirty="0" smtClean="0"/>
              <a:t> </a:t>
            </a:r>
            <a:r>
              <a:rPr lang="en-GB" sz="1100" dirty="0" err="1" smtClean="0"/>
              <a:t>sont</a:t>
            </a:r>
            <a:r>
              <a:rPr lang="en-GB" sz="1100" dirty="0" smtClean="0"/>
              <a:t> </a:t>
            </a:r>
            <a:r>
              <a:rPr lang="en-GB" sz="1100" dirty="0" err="1" smtClean="0"/>
              <a:t>laissés</a:t>
            </a:r>
            <a:r>
              <a:rPr lang="en-GB" sz="1100" dirty="0" smtClean="0"/>
              <a:t> en place (BHZ20, 30 et 40). </a:t>
            </a:r>
            <a:r>
              <a:rPr lang="en-GB" sz="1100" dirty="0" err="1" smtClean="0"/>
              <a:t>Seuls</a:t>
            </a:r>
            <a:r>
              <a:rPr lang="en-GB" sz="1100" dirty="0" smtClean="0"/>
              <a:t> un </a:t>
            </a:r>
            <a:r>
              <a:rPr lang="en-GB" sz="1100" dirty="0" err="1" smtClean="0"/>
              <a:t>tirage</a:t>
            </a:r>
            <a:r>
              <a:rPr lang="en-GB" sz="1100" dirty="0" smtClean="0"/>
              <a:t> de nouveaux </a:t>
            </a:r>
            <a:r>
              <a:rPr lang="en-GB" sz="1100" dirty="0" err="1" smtClean="0"/>
              <a:t>câbles</a:t>
            </a:r>
            <a:r>
              <a:rPr lang="en-GB" sz="1100" dirty="0" smtClean="0"/>
              <a:t> </a:t>
            </a:r>
            <a:r>
              <a:rPr lang="en-GB" sz="1100" dirty="0" err="1" smtClean="0"/>
              <a:t>est</a:t>
            </a:r>
            <a:r>
              <a:rPr lang="en-GB" sz="1100" dirty="0" smtClean="0"/>
              <a:t> </a:t>
            </a:r>
            <a:r>
              <a:rPr lang="en-GB" sz="1100" dirty="0" err="1" smtClean="0"/>
              <a:t>nécessaire</a:t>
            </a:r>
            <a:r>
              <a:rPr lang="en-GB" sz="1100" dirty="0" smtClean="0"/>
              <a:t> 	pour les </a:t>
            </a:r>
            <a:r>
              <a:rPr lang="en-GB" sz="1100" dirty="0" err="1" smtClean="0"/>
              <a:t>équipements</a:t>
            </a:r>
            <a:r>
              <a:rPr lang="en-GB" sz="1100" dirty="0" smtClean="0"/>
              <a:t> de la </a:t>
            </a:r>
            <a:r>
              <a:rPr lang="en-GB" sz="1100" dirty="0" err="1" smtClean="0"/>
              <a:t>ligne</a:t>
            </a:r>
            <a:r>
              <a:rPr lang="en-GB" sz="1100" dirty="0" smtClean="0"/>
              <a:t> LBE: Quad, </a:t>
            </a:r>
            <a:r>
              <a:rPr lang="en-GB" sz="1100" dirty="0" err="1" smtClean="0"/>
              <a:t>Steerers</a:t>
            </a:r>
            <a:r>
              <a:rPr lang="en-GB" sz="1100" dirty="0" smtClean="0"/>
              <a:t>, SEM grids, BCT, Beam dump et Wire scanner.</a:t>
            </a:r>
          </a:p>
          <a:p>
            <a:endParaRPr lang="en-GB" sz="1100" dirty="0" smtClean="0"/>
          </a:p>
          <a:p>
            <a:endParaRPr lang="en-GB" sz="1200" dirty="0"/>
          </a:p>
          <a:p>
            <a:r>
              <a:rPr lang="en-GB" sz="1400" dirty="0" smtClean="0"/>
              <a:t>LS2: 	</a:t>
            </a:r>
            <a:r>
              <a:rPr lang="en-GB" sz="1100" dirty="0" smtClean="0"/>
              <a:t>Les </a:t>
            </a:r>
            <a:r>
              <a:rPr lang="en-GB" sz="1100" dirty="0" err="1" smtClean="0"/>
              <a:t>convertisseurs</a:t>
            </a:r>
            <a:r>
              <a:rPr lang="en-GB" sz="1100" dirty="0" smtClean="0"/>
              <a:t> </a:t>
            </a:r>
            <a:r>
              <a:rPr lang="en-GB" sz="1100" dirty="0"/>
              <a:t>(BHZ20, 30 et 40)</a:t>
            </a:r>
            <a:r>
              <a:rPr lang="en-GB" sz="1100" dirty="0" err="1"/>
              <a:t>seront</a:t>
            </a:r>
            <a:r>
              <a:rPr lang="en-GB" sz="1100" dirty="0"/>
              <a:t> </a:t>
            </a:r>
            <a:r>
              <a:rPr lang="en-GB" sz="1100" dirty="0" err="1" smtClean="0"/>
              <a:t>remis</a:t>
            </a:r>
            <a:r>
              <a:rPr lang="en-GB" sz="1100" dirty="0" smtClean="0"/>
              <a:t> en place </a:t>
            </a:r>
            <a:r>
              <a:rPr lang="en-GB" sz="1100" dirty="0" err="1" smtClean="0"/>
              <a:t>définitive</a:t>
            </a:r>
            <a:r>
              <a:rPr lang="en-GB" sz="1100" dirty="0" smtClean="0"/>
              <a:t> au bat 363; remise à jour du </a:t>
            </a:r>
            <a:r>
              <a:rPr lang="en-GB" sz="1100" dirty="0" err="1" smtClean="0"/>
              <a:t>câblage</a:t>
            </a:r>
            <a:r>
              <a:rPr lang="en-GB" sz="1100" dirty="0" smtClean="0"/>
              <a:t> des </a:t>
            </a:r>
            <a:r>
              <a:rPr lang="en-GB" sz="1100" dirty="0" err="1" smtClean="0"/>
              <a:t>lignes</a:t>
            </a:r>
            <a:r>
              <a:rPr lang="en-GB" sz="1100" dirty="0" smtClean="0"/>
              <a:t> BI, 	LBE, LT et LTE.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75401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600" dirty="0" smtClean="0"/>
              <a:t>Scenario I: </a:t>
            </a:r>
            <a:r>
              <a:rPr lang="fr-FR" sz="2600" dirty="0"/>
              <a:t>LIU </a:t>
            </a:r>
            <a:r>
              <a:rPr lang="fr-FR" sz="2600" dirty="0" smtClean="0"/>
              <a:t>Booster </a:t>
            </a:r>
            <a:endParaRPr lang="fr-FR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1" y="2396069"/>
            <a:ext cx="5791199" cy="75351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>
              <a:tabLst>
                <a:tab pos="631825" algn="l"/>
              </a:tabLst>
            </a:pPr>
            <a:r>
              <a:rPr lang="en-GB" dirty="0" err="1" smtClean="0">
                <a:solidFill>
                  <a:schemeClr val="tx2"/>
                </a:solidFill>
              </a:rPr>
              <a:t>Ce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qui </a:t>
            </a:r>
            <a:r>
              <a:rPr lang="en-GB" dirty="0" err="1">
                <a:solidFill>
                  <a:schemeClr val="tx2"/>
                </a:solidFill>
              </a:rPr>
              <a:t>représente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>
                <a:solidFill>
                  <a:schemeClr val="tx2"/>
                </a:solidFill>
              </a:rPr>
              <a:t>une</a:t>
            </a:r>
            <a:r>
              <a:rPr lang="en-GB" dirty="0">
                <a:solidFill>
                  <a:schemeClr val="tx2"/>
                </a:solidFill>
              </a:rPr>
              <a:t> section </a:t>
            </a:r>
            <a:r>
              <a:rPr lang="en-GB" dirty="0" err="1">
                <a:solidFill>
                  <a:schemeClr val="tx2"/>
                </a:solidFill>
              </a:rPr>
              <a:t>supplémentaire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de:</a:t>
            </a:r>
          </a:p>
          <a:p>
            <a:pPr lvl="1">
              <a:tabLst>
                <a:tab pos="631825" algn="l"/>
              </a:tabLst>
            </a:pPr>
            <a:r>
              <a:rPr lang="en-GB" sz="2000" dirty="0" smtClean="0">
                <a:solidFill>
                  <a:schemeClr val="tx2"/>
                </a:solidFill>
              </a:rPr>
              <a:t>2 </a:t>
            </a:r>
            <a:r>
              <a:rPr lang="en-GB" sz="2000" dirty="0" err="1">
                <a:solidFill>
                  <a:schemeClr val="tx2"/>
                </a:solidFill>
              </a:rPr>
              <a:t>echelles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smtClean="0">
                <a:solidFill>
                  <a:schemeClr val="tx2"/>
                </a:solidFill>
              </a:rPr>
              <a:t>CTRL </a:t>
            </a:r>
            <a:r>
              <a:rPr lang="en-GB" sz="2000" dirty="0">
                <a:solidFill>
                  <a:schemeClr val="tx2"/>
                </a:solidFill>
              </a:rPr>
              <a:t>et 1.5 </a:t>
            </a:r>
            <a:r>
              <a:rPr lang="en-GB" sz="2000" dirty="0" err="1">
                <a:solidFill>
                  <a:schemeClr val="tx2"/>
                </a:solidFill>
              </a:rPr>
              <a:t>échelles</a:t>
            </a:r>
            <a:r>
              <a:rPr lang="en-GB" sz="2000" dirty="0">
                <a:solidFill>
                  <a:schemeClr val="tx2"/>
                </a:solidFill>
              </a:rPr>
              <a:t> Power (LS1.5)</a:t>
            </a:r>
          </a:p>
          <a:p>
            <a:pPr lvl="1">
              <a:tabLst>
                <a:tab pos="631825" algn="l"/>
              </a:tabLst>
            </a:pPr>
            <a:r>
              <a:rPr lang="en-GB" sz="2000" dirty="0" smtClean="0">
                <a:solidFill>
                  <a:schemeClr val="tx2"/>
                </a:solidFill>
              </a:rPr>
              <a:t>0.5 </a:t>
            </a:r>
            <a:r>
              <a:rPr lang="en-GB" sz="2000" dirty="0" err="1">
                <a:solidFill>
                  <a:schemeClr val="tx2"/>
                </a:solidFill>
              </a:rPr>
              <a:t>échelles</a:t>
            </a:r>
            <a:r>
              <a:rPr lang="en-GB" sz="2000" dirty="0">
                <a:solidFill>
                  <a:schemeClr val="tx2"/>
                </a:solidFill>
              </a:rPr>
              <a:t> </a:t>
            </a:r>
            <a:r>
              <a:rPr lang="en-GB" sz="2000" dirty="0" smtClean="0"/>
              <a:t>CTRL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et 1 </a:t>
            </a:r>
            <a:r>
              <a:rPr lang="en-GB" sz="2000" dirty="0" err="1">
                <a:solidFill>
                  <a:schemeClr val="tx2"/>
                </a:solidFill>
              </a:rPr>
              <a:t>échelle</a:t>
            </a:r>
            <a:r>
              <a:rPr lang="en-GB" sz="2000" dirty="0">
                <a:solidFill>
                  <a:schemeClr val="tx2"/>
                </a:solidFill>
              </a:rPr>
              <a:t> Power (LS2)</a:t>
            </a:r>
          </a:p>
          <a:p>
            <a:pPr>
              <a:spcBef>
                <a:spcPts val="500"/>
              </a:spcBef>
              <a:tabLst>
                <a:tab pos="631825" algn="l"/>
              </a:tabLst>
            </a:pPr>
            <a:endParaRPr lang="fr-FR" sz="23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44879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dirty="0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pic>
        <p:nvPicPr>
          <p:cNvPr id="7" name="Picture 2" descr="G:\Workspaces\s\st_el\ELEC\DIC-ST\PS\LiuBooster\Photos\131014_BCER-BOR\IMG_1565-lig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81" y="3256266"/>
            <a:ext cx="2552634" cy="191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Workspaces\s\st_el\ELEC\DIC-ST\PS\LiuBooster\Photos\131014_BCER-BOR\IMG_1575-ligt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596" y="3256267"/>
            <a:ext cx="2552634" cy="191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Workspaces\s\st_el\ELEC\DIC-ST\PS\LiuBooster\Photos\131014_BCER-BOR\IMG_1588-ligt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696" y="2121688"/>
            <a:ext cx="2581074" cy="193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G:\Workspaces\s\st_el\ELEC\DIC-ST\PS\LiuBooster\Photos\131014_BCER-BOR\IMG_1590-ligt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560" y="4425032"/>
            <a:ext cx="2496458" cy="187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9527" y="5149155"/>
            <a:ext cx="2726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Entrée </a:t>
            </a:r>
            <a:r>
              <a:rPr lang="en-GB" sz="1200" b="1" dirty="0" err="1"/>
              <a:t>p</a:t>
            </a:r>
            <a:r>
              <a:rPr lang="en-GB" sz="1200" b="1" dirty="0" err="1" smtClean="0"/>
              <a:t>uits</a:t>
            </a:r>
            <a:r>
              <a:rPr lang="en-GB" sz="1200" b="1" dirty="0" smtClean="0"/>
              <a:t> Booster </a:t>
            </a:r>
            <a:r>
              <a:rPr lang="en-GB" sz="1200" b="1" dirty="0" err="1" smtClean="0"/>
              <a:t>depuis</a:t>
            </a:r>
            <a:r>
              <a:rPr lang="en-GB" sz="1200" b="1" dirty="0" smtClean="0"/>
              <a:t> BCER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26803" y="4056911"/>
            <a:ext cx="1774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BCER </a:t>
            </a:r>
            <a:r>
              <a:rPr lang="en-GB" sz="1200" b="1" dirty="0" err="1" smtClean="0"/>
              <a:t>vers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galerie</a:t>
            </a:r>
            <a:r>
              <a:rPr lang="en-GB" sz="1200" b="1" dirty="0" smtClean="0"/>
              <a:t> surface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68533" y="6011910"/>
            <a:ext cx="1938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Sortie BOR </a:t>
            </a:r>
            <a:r>
              <a:rPr lang="en-GB" sz="1200" b="1" dirty="0" err="1" smtClean="0"/>
              <a:t>vers</a:t>
            </a:r>
            <a:r>
              <a:rPr lang="en-GB" sz="1200" b="1" dirty="0" smtClean="0"/>
              <a:t> BCER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97912" y="4886689"/>
            <a:ext cx="2425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chemeClr val="bg1"/>
                </a:solidFill>
              </a:rPr>
              <a:t>Cheminée</a:t>
            </a:r>
            <a:r>
              <a:rPr lang="en-GB" sz="1200" b="1" dirty="0" smtClean="0">
                <a:solidFill>
                  <a:schemeClr val="bg1"/>
                </a:solidFill>
              </a:rPr>
              <a:t> BCER </a:t>
            </a:r>
            <a:r>
              <a:rPr lang="en-GB" sz="1200" b="1" dirty="0" err="1" smtClean="0">
                <a:solidFill>
                  <a:schemeClr val="bg1"/>
                </a:solidFill>
              </a:rPr>
              <a:t>vers</a:t>
            </a:r>
            <a:r>
              <a:rPr lang="en-GB" sz="1200" b="1" dirty="0" smtClean="0">
                <a:solidFill>
                  <a:schemeClr val="bg1"/>
                </a:solidFill>
              </a:rPr>
              <a:t> machine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23" y="5526088"/>
            <a:ext cx="54330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solidFill>
                  <a:srgbClr val="FF0000"/>
                </a:solidFill>
              </a:rPr>
              <a:t>Le </a:t>
            </a:r>
            <a:r>
              <a:rPr lang="en-GB" sz="1600" b="1" dirty="0" err="1" smtClean="0">
                <a:solidFill>
                  <a:srgbClr val="FF0000"/>
                </a:solidFill>
              </a:rPr>
              <a:t>retrait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prévu</a:t>
            </a:r>
            <a:r>
              <a:rPr lang="en-GB" sz="1600" b="1" dirty="0" smtClean="0">
                <a:solidFill>
                  <a:srgbClr val="FF0000"/>
                </a:solidFill>
              </a:rPr>
              <a:t> par LIU des </a:t>
            </a:r>
            <a:r>
              <a:rPr lang="en-GB" sz="1600" b="1" dirty="0" err="1" smtClean="0">
                <a:solidFill>
                  <a:srgbClr val="FF0000"/>
                </a:solidFill>
              </a:rPr>
              <a:t>câbles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obsolètes</a:t>
            </a:r>
            <a:r>
              <a:rPr lang="en-GB" sz="1600" b="1" dirty="0" smtClean="0">
                <a:solidFill>
                  <a:srgbClr val="FF0000"/>
                </a:solidFill>
              </a:rPr>
              <a:t> ne </a:t>
            </a:r>
            <a:r>
              <a:rPr lang="en-GB" sz="1600" b="1" dirty="0" err="1" smtClean="0">
                <a:solidFill>
                  <a:srgbClr val="FF0000"/>
                </a:solidFill>
              </a:rPr>
              <a:t>suffit</a:t>
            </a:r>
            <a:r>
              <a:rPr lang="en-GB" sz="1600" b="1" dirty="0" smtClean="0">
                <a:solidFill>
                  <a:srgbClr val="FF0000"/>
                </a:solidFill>
              </a:rPr>
              <a:t> pas pour LS1.5, </a:t>
            </a:r>
            <a:r>
              <a:rPr lang="en-GB" sz="1600" b="1" dirty="0" err="1" smtClean="0">
                <a:solidFill>
                  <a:srgbClr val="FF0000"/>
                </a:solidFill>
              </a:rPr>
              <a:t>il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faut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prévoir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une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</a:rPr>
              <a:t>campagne</a:t>
            </a:r>
            <a:r>
              <a:rPr lang="en-GB" sz="1600" b="1" dirty="0" smtClean="0">
                <a:solidFill>
                  <a:srgbClr val="FF0000"/>
                </a:solidFill>
              </a:rPr>
              <a:t> de </a:t>
            </a:r>
            <a:r>
              <a:rPr lang="en-GB" sz="1600" b="1" dirty="0" err="1" smtClean="0">
                <a:solidFill>
                  <a:srgbClr val="FF0000"/>
                </a:solidFill>
              </a:rPr>
              <a:t>retrait</a:t>
            </a:r>
            <a:r>
              <a:rPr lang="en-GB" sz="1600" b="1" dirty="0" smtClean="0">
                <a:solidFill>
                  <a:srgbClr val="FF0000"/>
                </a:solidFill>
              </a:rPr>
              <a:t> plus </a:t>
            </a:r>
            <a:r>
              <a:rPr lang="en-GB" sz="1600" b="1" dirty="0" err="1" smtClean="0">
                <a:solidFill>
                  <a:srgbClr val="FF0000"/>
                </a:solidFill>
              </a:rPr>
              <a:t>conséquente</a:t>
            </a:r>
            <a:r>
              <a:rPr lang="en-GB" sz="1600" b="1" dirty="0" smtClean="0">
                <a:solidFill>
                  <a:srgbClr val="FF0000"/>
                </a:solidFill>
              </a:rPr>
              <a:t>.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963780"/>
              </p:ext>
            </p:extLst>
          </p:nvPr>
        </p:nvGraphicFramePr>
        <p:xfrm>
          <a:off x="397931" y="939813"/>
          <a:ext cx="536786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2"/>
                <a:gridCol w="1778000"/>
                <a:gridCol w="14562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LIU-PSB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dirty="0" err="1" smtClean="0"/>
                        <a:t>cabling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requests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LS1.5</a:t>
                      </a:r>
                    </a:p>
                    <a:p>
                      <a:pPr algn="ctr"/>
                      <a:r>
                        <a:rPr lang="fr-FR" sz="1200" dirty="0" smtClean="0"/>
                        <a:t>(Transfert</a:t>
                      </a:r>
                      <a:r>
                        <a:rPr lang="fr-FR" sz="1200" baseline="0" dirty="0" smtClean="0"/>
                        <a:t> line PSB-LIN4/LIN2)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LS2</a:t>
                      </a:r>
                    </a:p>
                    <a:p>
                      <a:pPr algn="ctr"/>
                      <a:r>
                        <a:rPr lang="fr-FR" sz="1200" dirty="0" smtClean="0"/>
                        <a:t>(PSB upgrade)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Installation de 1785 </a:t>
                      </a:r>
                      <a:r>
                        <a:rPr lang="en-GB" sz="1200" dirty="0" err="1" smtClean="0"/>
                        <a:t>câbles</a:t>
                      </a:r>
                      <a:r>
                        <a:rPr lang="en-GB" sz="1200" dirty="0" smtClean="0"/>
                        <a:t> 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954 </a:t>
                      </a:r>
                      <a:r>
                        <a:rPr lang="en-GB" sz="1200" dirty="0" err="1" smtClean="0"/>
                        <a:t>câbles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831câbles</a:t>
                      </a:r>
                      <a:endParaRPr lang="fr-FR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Enlèvement</a:t>
                      </a:r>
                      <a:r>
                        <a:rPr lang="en-GB" sz="1200" dirty="0" smtClean="0"/>
                        <a:t> de 1210 </a:t>
                      </a:r>
                      <a:r>
                        <a:rPr lang="en-GB" sz="1200" dirty="0" err="1" smtClean="0"/>
                        <a:t>câbles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510 </a:t>
                      </a:r>
                      <a:r>
                        <a:rPr lang="en-GB" sz="1200" dirty="0" err="1" smtClean="0"/>
                        <a:t>câbles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700 </a:t>
                      </a:r>
                      <a:r>
                        <a:rPr lang="en-GB" sz="1200" dirty="0" err="1" smtClean="0"/>
                        <a:t>câbles</a:t>
                      </a:r>
                      <a:endParaRPr lang="fr-FR" sz="12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511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9688"/>
            <a:ext cx="4504269" cy="1025526"/>
          </a:xfrm>
        </p:spPr>
        <p:txBody>
          <a:bodyPr/>
          <a:lstStyle/>
          <a:p>
            <a:r>
              <a:rPr lang="fr-FR" dirty="0" smtClean="0"/>
              <a:t>LIU Booster </a:t>
            </a:r>
            <a:r>
              <a:rPr lang="fr-FR" dirty="0" err="1" smtClean="0"/>
              <a:t>project</a:t>
            </a:r>
            <a:r>
              <a:rPr lang="fr-FR" dirty="0" smtClean="0"/>
              <a:t> flow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40401" y="4045850"/>
            <a:ext cx="3022600" cy="2192867"/>
          </a:xfrm>
        </p:spPr>
        <p:txBody>
          <a:bodyPr/>
          <a:lstStyle/>
          <a:p>
            <a:r>
              <a:rPr lang="fr-FR" sz="1800" dirty="0" err="1" smtClean="0"/>
              <a:t>Need</a:t>
            </a:r>
            <a:r>
              <a:rPr lang="fr-FR" sz="1800" dirty="0" smtClean="0"/>
              <a:t> actions </a:t>
            </a:r>
            <a:r>
              <a:rPr lang="fr-FR" sz="1800" dirty="0" err="1" smtClean="0"/>
              <a:t>from</a:t>
            </a:r>
            <a:r>
              <a:rPr lang="fr-FR" sz="1800" dirty="0" smtClean="0"/>
              <a:t>:</a:t>
            </a:r>
          </a:p>
          <a:p>
            <a:pPr lvl="1"/>
            <a:r>
              <a:rPr lang="fr-FR" sz="1800" dirty="0" smtClean="0"/>
              <a:t>Machine </a:t>
            </a:r>
            <a:r>
              <a:rPr lang="fr-FR" sz="1800" dirty="0" err="1" smtClean="0"/>
              <a:t>project</a:t>
            </a:r>
            <a:r>
              <a:rPr lang="fr-FR" sz="1800" dirty="0" smtClean="0"/>
              <a:t> </a:t>
            </a:r>
            <a:r>
              <a:rPr lang="fr-FR" sz="1800" dirty="0" err="1" smtClean="0"/>
              <a:t>technical</a:t>
            </a:r>
            <a:r>
              <a:rPr lang="fr-FR" sz="1800" dirty="0" smtClean="0"/>
              <a:t> coordination</a:t>
            </a:r>
          </a:p>
          <a:p>
            <a:pPr lvl="1"/>
            <a:r>
              <a:rPr lang="fr-FR" sz="1800" dirty="0" smtClean="0"/>
              <a:t>Planning coordination</a:t>
            </a:r>
            <a:endParaRPr lang="fr-FR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01179" y="1044371"/>
            <a:ext cx="1706950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i="1" dirty="0" smtClean="0"/>
              <a:t>Situation </a:t>
            </a:r>
            <a:r>
              <a:rPr lang="en-GB" sz="1400" b="1" i="1" dirty="0" err="1" smtClean="0"/>
              <a:t>actuelle</a:t>
            </a:r>
            <a:endParaRPr lang="en-GB" sz="14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5633040" y="1625467"/>
            <a:ext cx="3443228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i="1" dirty="0" err="1" smtClean="0"/>
              <a:t>Demandes</a:t>
            </a:r>
            <a:r>
              <a:rPr lang="en-GB" sz="1200" b="1" i="1" dirty="0" smtClean="0"/>
              <a:t> </a:t>
            </a:r>
            <a:r>
              <a:rPr lang="en-GB" sz="1200" b="1" i="1" dirty="0" err="1" smtClean="0"/>
              <a:t>peu</a:t>
            </a:r>
            <a:r>
              <a:rPr lang="en-GB" sz="1200" b="1" i="1" dirty="0" smtClean="0"/>
              <a:t> précises (tenants, </a:t>
            </a:r>
            <a:r>
              <a:rPr lang="en-GB" sz="1200" b="1" i="1" dirty="0" err="1" smtClean="0"/>
              <a:t>aboutissants</a:t>
            </a:r>
            <a:r>
              <a:rPr lang="en-GB" sz="1200" b="1" i="1" dirty="0" smtClean="0"/>
              <a:t>, type de </a:t>
            </a:r>
            <a:r>
              <a:rPr lang="en-GB" sz="1200" b="1" i="1" dirty="0" err="1" smtClean="0"/>
              <a:t>câbles</a:t>
            </a:r>
            <a:r>
              <a:rPr lang="en-GB" sz="1200" b="1" i="1" dirty="0" smtClean="0"/>
              <a:t>) </a:t>
            </a:r>
          </a:p>
          <a:p>
            <a:r>
              <a:rPr lang="en-GB" sz="1200" b="1" i="1" dirty="0" smtClean="0"/>
              <a:t>Passages </a:t>
            </a:r>
            <a:r>
              <a:rPr lang="en-GB" sz="1200" b="1" i="1" dirty="0" err="1"/>
              <a:t>actuels</a:t>
            </a:r>
            <a:r>
              <a:rPr lang="en-GB" sz="1200" b="1" i="1" dirty="0"/>
              <a:t> </a:t>
            </a:r>
            <a:r>
              <a:rPr lang="en-GB" sz="1200" b="1" i="1" dirty="0" err="1" smtClean="0"/>
              <a:t>bouchés</a:t>
            </a:r>
            <a:r>
              <a:rPr lang="en-GB" sz="1200" b="1" i="1" dirty="0" smtClean="0"/>
              <a:t> pas </a:t>
            </a:r>
            <a:r>
              <a:rPr lang="en-GB" sz="1200" b="1" i="1" dirty="0" err="1" smtClean="0"/>
              <a:t>pris</a:t>
            </a:r>
            <a:r>
              <a:rPr lang="en-GB" sz="1200" b="1" i="1" dirty="0" smtClean="0"/>
              <a:t> en </a:t>
            </a:r>
            <a:r>
              <a:rPr lang="en-GB" sz="1200" b="1" i="1" dirty="0" err="1" smtClean="0"/>
              <a:t>compte</a:t>
            </a:r>
            <a:r>
              <a:rPr lang="en-GB" sz="1200" b="1" i="1" dirty="0" smtClean="0"/>
              <a:t> </a:t>
            </a:r>
            <a:r>
              <a:rPr lang="en-GB" sz="1200" b="1" i="1" dirty="0" err="1" smtClean="0"/>
              <a:t>dans</a:t>
            </a:r>
            <a:r>
              <a:rPr lang="en-GB" sz="1200" b="1" i="1" dirty="0" smtClean="0"/>
              <a:t> les </a:t>
            </a:r>
            <a:r>
              <a:rPr lang="en-GB" sz="1200" b="1" i="1" dirty="0" err="1" smtClean="0"/>
              <a:t>demandes</a:t>
            </a:r>
            <a:r>
              <a:rPr lang="en-GB" sz="1200" b="1" i="1" dirty="0" smtClean="0"/>
              <a:t>. </a:t>
            </a:r>
            <a:endParaRPr lang="en-GB" sz="1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78954" y="2972854"/>
            <a:ext cx="1970450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i="1" dirty="0" err="1" smtClean="0"/>
              <a:t>Nouvelles</a:t>
            </a:r>
            <a:r>
              <a:rPr lang="en-GB" sz="1200" b="1" i="1" dirty="0" smtClean="0"/>
              <a:t> installations à </a:t>
            </a:r>
          </a:p>
          <a:p>
            <a:r>
              <a:rPr lang="en-GB" sz="1200" b="1" i="1" dirty="0" err="1" smtClean="0"/>
              <a:t>prendre</a:t>
            </a:r>
            <a:r>
              <a:rPr lang="en-GB" sz="1200" b="1" i="1" dirty="0" smtClean="0"/>
              <a:t> en </a:t>
            </a:r>
            <a:r>
              <a:rPr lang="en-GB" sz="1200" b="1" i="1" dirty="0" err="1" smtClean="0"/>
              <a:t>compte</a:t>
            </a:r>
            <a:r>
              <a:rPr lang="en-GB" sz="1200" b="1" i="1" dirty="0" smtClean="0"/>
              <a:t>.</a:t>
            </a:r>
            <a:endParaRPr lang="en-GB" sz="1200" b="1" i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5589316" y="954114"/>
            <a:ext cx="0" cy="4867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19530" y="1857505"/>
            <a:ext cx="1423788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Repérage</a:t>
            </a:r>
            <a:r>
              <a:rPr lang="en-GB" sz="1200" b="1" dirty="0" smtClean="0"/>
              <a:t> des </a:t>
            </a:r>
          </a:p>
          <a:p>
            <a:r>
              <a:rPr lang="en-GB" sz="1200" b="1" dirty="0" err="1" smtClean="0"/>
              <a:t>câbles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obsolètes</a:t>
            </a:r>
            <a:endParaRPr lang="en-GB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250464" y="1715265"/>
            <a:ext cx="1832553" cy="646331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Etudes des </a:t>
            </a:r>
            <a:r>
              <a:rPr lang="en-GB" sz="1200" b="1" dirty="0" err="1" smtClean="0"/>
              <a:t>systèmes</a:t>
            </a:r>
            <a:r>
              <a:rPr lang="en-GB" sz="1200" b="1" dirty="0" smtClean="0"/>
              <a:t>, </a:t>
            </a:r>
          </a:p>
          <a:p>
            <a:r>
              <a:rPr lang="en-GB" sz="1200" b="1" dirty="0" err="1" smtClean="0"/>
              <a:t>demandes</a:t>
            </a:r>
            <a:r>
              <a:rPr lang="en-GB" sz="1200" b="1" dirty="0" smtClean="0"/>
              <a:t> de </a:t>
            </a:r>
            <a:r>
              <a:rPr lang="en-GB" sz="1200" b="1" dirty="0" err="1" smtClean="0"/>
              <a:t>câbles</a:t>
            </a:r>
            <a:r>
              <a:rPr lang="en-GB" sz="1200" b="1" dirty="0" smtClean="0"/>
              <a:t> </a:t>
            </a:r>
          </a:p>
          <a:p>
            <a:r>
              <a:rPr lang="en-GB" sz="1200" b="1" dirty="0" smtClean="0"/>
              <a:t>et de racks</a:t>
            </a:r>
            <a:endParaRPr lang="en-GB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608215" y="3812176"/>
            <a:ext cx="209576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Etudes </a:t>
            </a:r>
            <a:r>
              <a:rPr lang="en-GB" sz="1200" b="1" dirty="0" err="1" smtClean="0"/>
              <a:t>câblage</a:t>
            </a:r>
            <a:r>
              <a:rPr lang="en-GB" sz="1200" b="1" dirty="0" smtClean="0"/>
              <a:t> EN-EL-CF</a:t>
            </a:r>
            <a:endParaRPr lang="en-GB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865941" y="2985871"/>
            <a:ext cx="979730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 smtClean="0"/>
              <a:t>Design</a:t>
            </a:r>
          </a:p>
          <a:p>
            <a:pPr algn="ctr"/>
            <a:r>
              <a:rPr lang="en-GB" sz="1200" b="1" dirty="0" err="1" smtClean="0"/>
              <a:t>Intégration</a:t>
            </a:r>
            <a:endParaRPr lang="en-GB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342242" y="4412509"/>
            <a:ext cx="2637260" cy="27699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FF0000"/>
                </a:solidFill>
              </a:rPr>
              <a:t>Enlèvement</a:t>
            </a:r>
            <a:r>
              <a:rPr lang="en-GB" sz="1200" b="1" dirty="0" smtClean="0">
                <a:solidFill>
                  <a:srgbClr val="FF0000"/>
                </a:solidFill>
              </a:rPr>
              <a:t> des </a:t>
            </a:r>
            <a:r>
              <a:rPr lang="en-GB" sz="1200" b="1" dirty="0" err="1" smtClean="0">
                <a:solidFill>
                  <a:srgbClr val="FF0000"/>
                </a:solidFill>
              </a:rPr>
              <a:t>câbles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 err="1" smtClean="0">
                <a:solidFill>
                  <a:srgbClr val="FF0000"/>
                </a:solidFill>
              </a:rPr>
              <a:t>obsolètes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76248" y="5001837"/>
            <a:ext cx="2164375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Installation infrastructures</a:t>
            </a:r>
          </a:p>
          <a:p>
            <a:r>
              <a:rPr lang="en-GB" sz="1200" b="1" dirty="0" smtClean="0"/>
              <a:t>(racks et </a:t>
            </a:r>
            <a:r>
              <a:rPr lang="en-GB" sz="1200" b="1" dirty="0" err="1" smtClean="0"/>
              <a:t>échelles</a:t>
            </a:r>
            <a:r>
              <a:rPr lang="en-GB" sz="1200" b="1" dirty="0" smtClean="0"/>
              <a:t> à </a:t>
            </a:r>
            <a:r>
              <a:rPr lang="en-GB" sz="1200" b="1" dirty="0" err="1" smtClean="0"/>
              <a:t>câbles</a:t>
            </a:r>
            <a:r>
              <a:rPr lang="en-GB" sz="1200" b="1" dirty="0" smtClean="0"/>
              <a:t>)</a:t>
            </a:r>
            <a:endParaRPr lang="en-GB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378598" y="5816769"/>
            <a:ext cx="2561920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Installation des </a:t>
            </a:r>
            <a:r>
              <a:rPr lang="en-GB" sz="1200" b="1" dirty="0" err="1" smtClean="0"/>
              <a:t>câbles</a:t>
            </a:r>
            <a:r>
              <a:rPr lang="en-GB" sz="1200" b="1" dirty="0" smtClean="0"/>
              <a:t> LIU</a:t>
            </a:r>
          </a:p>
          <a:p>
            <a:r>
              <a:rPr lang="en-GB" sz="1200" b="1" dirty="0" smtClean="0"/>
              <a:t>(par </a:t>
            </a:r>
            <a:r>
              <a:rPr lang="en-GB" sz="1200" b="1" dirty="0" err="1" smtClean="0"/>
              <a:t>campagnes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géographiques</a:t>
            </a:r>
            <a:r>
              <a:rPr lang="en-GB" sz="1200" b="1" dirty="0" smtClean="0"/>
              <a:t>)</a:t>
            </a:r>
            <a:endParaRPr lang="en-GB" sz="1200" b="1" dirty="0"/>
          </a:p>
        </p:txBody>
      </p:sp>
      <p:cxnSp>
        <p:nvCxnSpPr>
          <p:cNvPr id="39" name="Straight Arrow Connector 38"/>
          <p:cNvCxnSpPr>
            <a:stCxn id="43" idx="3"/>
            <a:endCxn id="35" idx="1"/>
          </p:cNvCxnSpPr>
          <p:nvPr/>
        </p:nvCxnSpPr>
        <p:spPr>
          <a:xfrm>
            <a:off x="3452134" y="3210146"/>
            <a:ext cx="413807" cy="655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656095" y="4119953"/>
            <a:ext cx="1" cy="29255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2656095" y="4720286"/>
            <a:ext cx="1" cy="28155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656095" y="5525057"/>
            <a:ext cx="1" cy="29171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35986" y="3071646"/>
            <a:ext cx="1616148" cy="276999"/>
          </a:xfrm>
          <a:prstGeom prst="rect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Coordination </a:t>
            </a:r>
            <a:r>
              <a:rPr lang="en-GB" sz="1200" b="1" dirty="0" err="1" smtClean="0"/>
              <a:t>projet</a:t>
            </a:r>
            <a:endParaRPr lang="en-GB" sz="12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-582441" y="4639818"/>
            <a:ext cx="1832553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Coordination planning</a:t>
            </a:r>
            <a:endParaRPr lang="en-GB" sz="1200" b="1" dirty="0"/>
          </a:p>
        </p:txBody>
      </p:sp>
      <p:cxnSp>
        <p:nvCxnSpPr>
          <p:cNvPr id="45" name="Straight Arrow Connector 44"/>
          <p:cNvCxnSpPr>
            <a:stCxn id="33" idx="2"/>
            <a:endCxn id="43" idx="0"/>
          </p:cNvCxnSpPr>
          <p:nvPr/>
        </p:nvCxnSpPr>
        <p:spPr>
          <a:xfrm flipH="1">
            <a:off x="2644060" y="2361596"/>
            <a:ext cx="1522681" cy="71005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2" idx="2"/>
            <a:endCxn id="43" idx="0"/>
          </p:cNvCxnSpPr>
          <p:nvPr/>
        </p:nvCxnSpPr>
        <p:spPr>
          <a:xfrm>
            <a:off x="1631424" y="2319170"/>
            <a:ext cx="1012636" cy="75247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3" idx="2"/>
            <a:endCxn id="34" idx="0"/>
          </p:cNvCxnSpPr>
          <p:nvPr/>
        </p:nvCxnSpPr>
        <p:spPr>
          <a:xfrm>
            <a:off x="2644060" y="3348645"/>
            <a:ext cx="12035" cy="46353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579120" y="113331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8525" y="1142506"/>
            <a:ext cx="458780" cy="20005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700" dirty="0" smtClean="0"/>
              <a:t>User A</a:t>
            </a:r>
            <a:endParaRPr lang="en-GB" sz="700" dirty="0"/>
          </a:p>
        </p:txBody>
      </p:sp>
      <p:cxnSp>
        <p:nvCxnSpPr>
          <p:cNvPr id="50" name="Straight Arrow Connector 49"/>
          <p:cNvCxnSpPr>
            <a:stCxn id="48" idx="2"/>
            <a:endCxn id="32" idx="0"/>
          </p:cNvCxnSpPr>
          <p:nvPr/>
        </p:nvCxnSpPr>
        <p:spPr>
          <a:xfrm>
            <a:off x="762813" y="1367141"/>
            <a:ext cx="868611" cy="49036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998654" y="113331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40822" y="1142506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User B</a:t>
            </a:r>
            <a:endParaRPr lang="en-GB" sz="800" dirty="0"/>
          </a:p>
        </p:txBody>
      </p:sp>
      <p:sp>
        <p:nvSpPr>
          <p:cNvPr id="53" name="Rounded Rectangle 52"/>
          <p:cNvSpPr/>
          <p:nvPr/>
        </p:nvSpPr>
        <p:spPr>
          <a:xfrm>
            <a:off x="1414842" y="113331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49110" y="1142506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User C</a:t>
            </a:r>
            <a:endParaRPr lang="en-GB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1835986" y="106556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- -</a:t>
            </a:r>
            <a:endParaRPr lang="en-GB" dirty="0"/>
          </a:p>
        </p:txBody>
      </p:sp>
      <p:sp>
        <p:nvSpPr>
          <p:cNvPr id="56" name="Rounded Rectangle 55"/>
          <p:cNvSpPr/>
          <p:nvPr/>
        </p:nvSpPr>
        <p:spPr>
          <a:xfrm>
            <a:off x="3169920" y="114347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00750" y="1152666"/>
            <a:ext cx="45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800" dirty="0" smtClean="0"/>
              <a:t>User A</a:t>
            </a:r>
            <a:endParaRPr lang="en-GB" sz="800" dirty="0"/>
          </a:p>
        </p:txBody>
      </p:sp>
      <p:sp>
        <p:nvSpPr>
          <p:cNvPr id="58" name="Rounded Rectangle 57"/>
          <p:cNvSpPr/>
          <p:nvPr/>
        </p:nvSpPr>
        <p:spPr>
          <a:xfrm>
            <a:off x="3589454" y="114347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31622" y="1152666"/>
            <a:ext cx="4555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User B</a:t>
            </a:r>
            <a:endParaRPr lang="en-GB" sz="800" dirty="0"/>
          </a:p>
        </p:txBody>
      </p:sp>
      <p:sp>
        <p:nvSpPr>
          <p:cNvPr id="60" name="Rounded Rectangle 59"/>
          <p:cNvSpPr/>
          <p:nvPr/>
        </p:nvSpPr>
        <p:spPr>
          <a:xfrm>
            <a:off x="4005642" y="1143475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49435" y="1152666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User C</a:t>
            </a:r>
            <a:endParaRPr lang="en-GB" sz="800" dirty="0"/>
          </a:p>
        </p:txBody>
      </p:sp>
      <p:sp>
        <p:nvSpPr>
          <p:cNvPr id="62" name="TextBox 61"/>
          <p:cNvSpPr txBox="1"/>
          <p:nvPr/>
        </p:nvSpPr>
        <p:spPr>
          <a:xfrm>
            <a:off x="4426786" y="1075722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- -</a:t>
            </a:r>
            <a:endParaRPr lang="en-GB" dirty="0"/>
          </a:p>
        </p:txBody>
      </p:sp>
      <p:cxnSp>
        <p:nvCxnSpPr>
          <p:cNvPr id="63" name="Straight Arrow Connector 62"/>
          <p:cNvCxnSpPr>
            <a:stCxn id="56" idx="2"/>
            <a:endCxn id="33" idx="0"/>
          </p:cNvCxnSpPr>
          <p:nvPr/>
        </p:nvCxnSpPr>
        <p:spPr>
          <a:xfrm>
            <a:off x="3353613" y="1377301"/>
            <a:ext cx="813128" cy="33796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5178895" y="2683518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133198" y="2697813"/>
            <a:ext cx="444352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800" dirty="0" smtClean="0"/>
              <a:t>EN-CV</a:t>
            </a:r>
            <a:endParaRPr lang="en-GB" sz="800" dirty="0"/>
          </a:p>
        </p:txBody>
      </p:sp>
      <p:sp>
        <p:nvSpPr>
          <p:cNvPr id="67" name="Rounded Rectangle 66"/>
          <p:cNvSpPr/>
          <p:nvPr/>
        </p:nvSpPr>
        <p:spPr>
          <a:xfrm>
            <a:off x="5178895" y="3103052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134801" y="3116289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GS-SE</a:t>
            </a:r>
            <a:endParaRPr lang="en-GB" sz="800" dirty="0"/>
          </a:p>
        </p:txBody>
      </p:sp>
      <p:sp>
        <p:nvSpPr>
          <p:cNvPr id="69" name="Rounded Rectangle 68"/>
          <p:cNvSpPr/>
          <p:nvPr/>
        </p:nvSpPr>
        <p:spPr>
          <a:xfrm>
            <a:off x="5178895" y="3519240"/>
            <a:ext cx="367385" cy="233826"/>
          </a:xfrm>
          <a:prstGeom prst="round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135603" y="3542829"/>
            <a:ext cx="4251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EN-EL</a:t>
            </a:r>
            <a:endParaRPr lang="en-GB" sz="800" dirty="0"/>
          </a:p>
        </p:txBody>
      </p:sp>
      <p:sp>
        <p:nvSpPr>
          <p:cNvPr id="71" name="TextBox 70"/>
          <p:cNvSpPr txBox="1"/>
          <p:nvPr/>
        </p:nvSpPr>
        <p:spPr>
          <a:xfrm rot="5400000">
            <a:off x="5111557" y="3562605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- -</a:t>
            </a:r>
            <a:endParaRPr lang="en-GB" dirty="0"/>
          </a:p>
        </p:txBody>
      </p:sp>
      <p:cxnSp>
        <p:nvCxnSpPr>
          <p:cNvPr id="72" name="Straight Arrow Connector 71"/>
          <p:cNvCxnSpPr>
            <a:stCxn id="66" idx="2"/>
          </p:cNvCxnSpPr>
          <p:nvPr/>
        </p:nvCxnSpPr>
        <p:spPr>
          <a:xfrm flipH="1">
            <a:off x="4847300" y="2913257"/>
            <a:ext cx="508074" cy="29408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0" idx="1"/>
            <a:endCxn id="34" idx="3"/>
          </p:cNvCxnSpPr>
          <p:nvPr/>
        </p:nvCxnSpPr>
        <p:spPr>
          <a:xfrm flipH="1">
            <a:off x="3703975" y="3650551"/>
            <a:ext cx="1431628" cy="30012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70" idx="1"/>
          </p:cNvCxnSpPr>
          <p:nvPr/>
        </p:nvCxnSpPr>
        <p:spPr>
          <a:xfrm>
            <a:off x="4847300" y="3207337"/>
            <a:ext cx="288303" cy="443214"/>
          </a:xfrm>
          <a:prstGeom prst="straightConnector1">
            <a:avLst/>
          </a:prstGeom>
          <a:ln w="9525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5" idx="3"/>
            <a:endCxn id="67" idx="1"/>
          </p:cNvCxnSpPr>
          <p:nvPr/>
        </p:nvCxnSpPr>
        <p:spPr>
          <a:xfrm>
            <a:off x="4845671" y="3216704"/>
            <a:ext cx="333224" cy="3261"/>
          </a:xfrm>
          <a:prstGeom prst="straightConnector1">
            <a:avLst/>
          </a:prstGeom>
          <a:ln w="9525"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57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9100" y="30163"/>
            <a:ext cx="4775200" cy="1025526"/>
          </a:xfrm>
        </p:spPr>
        <p:txBody>
          <a:bodyPr/>
          <a:lstStyle/>
          <a:p>
            <a:r>
              <a:rPr lang="fr-FR" sz="2000" dirty="0" smtClean="0"/>
              <a:t>Scenario I : PSB </a:t>
            </a:r>
            <a:r>
              <a:rPr lang="fr-FR" sz="2000" dirty="0" err="1" smtClean="0"/>
              <a:t>Cabling</a:t>
            </a:r>
            <a:r>
              <a:rPr lang="fr-FR" sz="2000" dirty="0" smtClean="0"/>
              <a:t>  </a:t>
            </a:r>
            <a:r>
              <a:rPr lang="fr-FR" sz="2000" dirty="0" err="1" smtClean="0"/>
              <a:t>campaigns</a:t>
            </a:r>
            <a:endParaRPr lang="fr-FR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dirty="0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dirty="0" smtClean="0"/>
              <a:t>LIU </a:t>
            </a:r>
            <a:r>
              <a:rPr lang="fr-CH" dirty="0" err="1" smtClean="0"/>
              <a:t>cabling</a:t>
            </a:r>
            <a:r>
              <a:rPr lang="fr-CH" dirty="0" smtClean="0"/>
              <a:t> </a:t>
            </a:r>
            <a:r>
              <a:rPr lang="fr-CH" dirty="0" err="1" smtClean="0"/>
              <a:t>feasibility</a:t>
            </a:r>
            <a:r>
              <a:rPr lang="fr-CH" dirty="0" smtClean="0"/>
              <a:t> LS1.5</a:t>
            </a:r>
            <a:endParaRPr lang="en-US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716061"/>
              </p:ext>
            </p:extLst>
          </p:nvPr>
        </p:nvGraphicFramePr>
        <p:xfrm>
          <a:off x="457200" y="2896553"/>
          <a:ext cx="8229600" cy="32822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8920"/>
                <a:gridCol w="902199"/>
                <a:gridCol w="878457"/>
                <a:gridCol w="949684"/>
                <a:gridCol w="902199"/>
                <a:gridCol w="878457"/>
                <a:gridCol w="949684"/>
              </a:tblGrid>
              <a:tr h="1649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Zones </a:t>
                      </a:r>
                      <a:r>
                        <a:rPr lang="en-US" sz="1000" b="1" u="sng" strike="noStrike" dirty="0" err="1">
                          <a:effectLst/>
                        </a:rPr>
                        <a:t>géographiques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 err="1">
                          <a:effectLst/>
                        </a:rPr>
                        <a:t>Câbles</a:t>
                      </a:r>
                      <a:r>
                        <a:rPr lang="en-US" sz="1000" b="1" u="sng" strike="noStrike" dirty="0">
                          <a:effectLst/>
                        </a:rPr>
                        <a:t> </a:t>
                      </a:r>
                      <a:r>
                        <a:rPr lang="en-US" sz="1000" b="1" u="sng" strike="noStrike" dirty="0" err="1">
                          <a:effectLst/>
                        </a:rPr>
                        <a:t>enlevés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 err="1">
                          <a:effectLst/>
                        </a:rPr>
                        <a:t>Câbles</a:t>
                      </a:r>
                      <a:r>
                        <a:rPr lang="en-US" sz="1000" b="1" u="sng" strike="noStrike" dirty="0">
                          <a:effectLst/>
                        </a:rPr>
                        <a:t> </a:t>
                      </a:r>
                      <a:r>
                        <a:rPr lang="en-US" sz="1000" b="1" u="sng" strike="noStrike" dirty="0" err="1">
                          <a:effectLst/>
                        </a:rPr>
                        <a:t>ajoutés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>
                          <a:effectLst/>
                        </a:rPr>
                        <a:t>Temps estimé</a:t>
                      </a:r>
                      <a:endParaRPr lang="en-US" sz="10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>
                          <a:effectLst/>
                        </a:rPr>
                        <a:t>Câbles enlevés</a:t>
                      </a:r>
                      <a:endParaRPr lang="en-US" sz="10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>
                          <a:effectLst/>
                        </a:rPr>
                        <a:t>Câbles ajoutés</a:t>
                      </a:r>
                      <a:endParaRPr lang="en-US" sz="10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>
                          <a:effectLst/>
                        </a:rPr>
                        <a:t>Temps estimé</a:t>
                      </a:r>
                      <a:endParaRPr lang="en-US" sz="1000" b="1" i="0" u="sng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LS1.5 (km)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LS1.5 (km)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LS1.5 </a:t>
                      </a:r>
                      <a:r>
                        <a:rPr lang="en-US" sz="1000" b="1" u="sng" strike="noStrike" dirty="0">
                          <a:solidFill>
                            <a:srgbClr val="FF0000"/>
                          </a:solidFill>
                          <a:effectLst/>
                        </a:rPr>
                        <a:t>(3shifts)</a:t>
                      </a:r>
                      <a:endParaRPr lang="en-US" sz="1000" b="1" i="0" u="sng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LS2 (km)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LS2 (km)</a:t>
                      </a:r>
                      <a:endParaRPr lang="en-US" sz="10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sng" strike="noStrike" dirty="0">
                          <a:effectLst/>
                        </a:rPr>
                        <a:t>LS2 </a:t>
                      </a:r>
                      <a:r>
                        <a:rPr lang="en-US" sz="1000" b="1" u="sng" strike="noStrike" dirty="0">
                          <a:solidFill>
                            <a:srgbClr val="FF0000"/>
                          </a:solidFill>
                          <a:effectLst/>
                        </a:rPr>
                        <a:t>(3shifts)</a:t>
                      </a:r>
                      <a:endParaRPr lang="en-US" sz="1000" b="1" i="0" u="sng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224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Travaux mécaniques dans le PSB et S. de Ctrl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 semaines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(inst. racks, cheminements)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Zone 1</a:t>
                      </a:r>
                      <a:r>
                        <a:rPr lang="fr-FR" sz="1000" u="none" strike="noStrike" dirty="0">
                          <a:effectLst/>
                        </a:rPr>
                        <a:t>: S. de Ctrl vers Booster Ring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smtClean="0">
                          <a:effectLst/>
                        </a:rPr>
                        <a:t>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r>
                        <a:rPr lang="en-US" sz="1000" u="none" strike="noStrike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15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Zone 2 </a:t>
                      </a:r>
                      <a:r>
                        <a:rPr lang="fr-FR" sz="1000" u="none" strike="noStrike" dirty="0">
                          <a:effectLst/>
                        </a:rPr>
                        <a:t>: S. de Ctrl vers ligne BI et Cellules 1 et 16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 smtClean="0">
                          <a:effectLst/>
                        </a:rPr>
                        <a:t>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11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 semaines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Zone 3</a:t>
                      </a:r>
                      <a:r>
                        <a:rPr lang="fr-FR" sz="1000" u="none" strike="noStrike" dirty="0">
                          <a:effectLst/>
                        </a:rPr>
                        <a:t>: S. de Ctrl vers Lignes BT, BTP, BTM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 semaines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 semaines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Total Zones 1, 2, et 3</a:t>
                      </a:r>
                      <a:endParaRPr lang="fr-FR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67.5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62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22 </a:t>
                      </a:r>
                      <a:r>
                        <a:rPr lang="en-US" sz="1000" b="1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semaines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49.5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55.5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 smtClean="0">
                          <a:solidFill>
                            <a:srgbClr val="0070C0"/>
                          </a:solidFill>
                          <a:effectLst/>
                        </a:rPr>
                        <a:t>19 </a:t>
                      </a:r>
                      <a:r>
                        <a:rPr lang="en-US" sz="1000" b="1" u="none" strike="noStrike" dirty="0" err="1">
                          <a:solidFill>
                            <a:srgbClr val="0070C0"/>
                          </a:solidFill>
                          <a:effectLst/>
                        </a:rPr>
                        <a:t>semaines</a:t>
                      </a:r>
                      <a:endParaRPr lang="en-US" sz="1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 smtClean="0">
                          <a:effectLst/>
                        </a:rPr>
                        <a:t>(12.3 </a:t>
                      </a:r>
                      <a:r>
                        <a:rPr lang="en-US" sz="700" u="none" strike="noStrike" dirty="0" err="1" smtClean="0">
                          <a:effectLst/>
                        </a:rPr>
                        <a:t>semaines</a:t>
                      </a:r>
                      <a:r>
                        <a:rPr lang="en-US" sz="7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700" u="none" strike="noStrike" baseline="0" dirty="0" err="1" smtClean="0">
                          <a:effectLst/>
                        </a:rPr>
                        <a:t>dépose</a:t>
                      </a:r>
                      <a:r>
                        <a:rPr lang="en-US" sz="600" u="none" strike="noStrike" baseline="0" dirty="0">
                          <a:effectLst/>
                        </a:rPr>
                        <a:t>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u="none" strike="noStrike" dirty="0" smtClean="0">
                          <a:effectLst/>
                        </a:rPr>
                        <a:t>(9 </a:t>
                      </a:r>
                      <a:r>
                        <a:rPr lang="en-US" sz="700" u="none" strike="noStrike" dirty="0" err="1" smtClean="0">
                          <a:effectLst/>
                        </a:rPr>
                        <a:t>semaines</a:t>
                      </a:r>
                      <a:r>
                        <a:rPr lang="en-US" sz="7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700" u="none" strike="noStrike" baseline="0" dirty="0" err="1" smtClean="0">
                          <a:effectLst/>
                        </a:rPr>
                        <a:t>dépose</a:t>
                      </a:r>
                      <a:r>
                        <a:rPr lang="en-US" sz="700" u="none" strike="noStrike" baseline="0" dirty="0" smtClean="0">
                          <a:effectLst/>
                        </a:rPr>
                        <a:t>)</a:t>
                      </a:r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>
                          <a:effectLst/>
                        </a:rPr>
                        <a:t>Travaux mécaniques dans le LI2.</a:t>
                      </a:r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(inst. racks, cheminements)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Zone 4</a:t>
                      </a:r>
                      <a:r>
                        <a:rPr lang="fr-FR" sz="1000" u="none" strike="noStrike" dirty="0">
                          <a:effectLst/>
                        </a:rPr>
                        <a:t>: Linac4 vers LT </a:t>
                      </a:r>
                      <a:r>
                        <a:rPr lang="fr-FR" sz="1000" u="none" strike="noStrike" dirty="0" err="1">
                          <a:effectLst/>
                        </a:rPr>
                        <a:t>Linac</a:t>
                      </a:r>
                      <a:r>
                        <a:rPr lang="fr-FR" sz="1000" u="none" strike="noStrike" dirty="0">
                          <a:effectLst/>
                        </a:rPr>
                        <a:t> 2</a:t>
                      </a:r>
                      <a:endParaRPr lang="fr-FR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r>
                        <a:rPr lang="en-US" sz="1000" u="none" strike="noStrike" dirty="0" smtClean="0">
                          <a:effectLst/>
                        </a:rPr>
                        <a:t> </a:t>
                      </a:r>
                      <a:r>
                        <a:rPr lang="en-US" sz="1000" u="none" strike="noStrike" dirty="0" err="1">
                          <a:effectLst/>
                        </a:rPr>
                        <a:t>semaine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3 </a:t>
                      </a:r>
                      <a:r>
                        <a:rPr lang="en-US" sz="1000" u="none" strike="noStrike" dirty="0" err="1">
                          <a:effectLst/>
                        </a:rPr>
                        <a:t>semaines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16497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u="none" strike="noStrike" dirty="0" smtClean="0">
                          <a:effectLst/>
                        </a:rPr>
                        <a:t>(Travaux </a:t>
                      </a:r>
                      <a:r>
                        <a:rPr lang="fr-FR" sz="1000" u="none" strike="noStrike" dirty="0">
                          <a:effectLst/>
                        </a:rPr>
                        <a:t>zone 4: Dans l'ombre des zones 1, 2 et 3</a:t>
                      </a:r>
                      <a:r>
                        <a:rPr lang="fr-FR" sz="1000" u="none" strike="noStrike" dirty="0" smtClean="0">
                          <a:effectLst/>
                        </a:rPr>
                        <a:t>.)</a:t>
                      </a:r>
                      <a:endParaRPr lang="fr-FR" sz="10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  <a:tr h="2461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sng" strike="noStrike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Moyenne</a:t>
                      </a:r>
                      <a:r>
                        <a:rPr lang="en-US" sz="800" b="1" i="0" u="sng" strike="noStrike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: 2.2 km/</a:t>
                      </a:r>
                      <a:r>
                        <a:rPr lang="en-US" sz="800" b="1" i="0" u="sng" strike="noStrike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sem</a:t>
                      </a:r>
                      <a:r>
                        <a:rPr lang="en-US" sz="800" b="1" i="0" u="sng" strike="noStrike" baseline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/shift.</a:t>
                      </a:r>
                    </a:p>
                    <a:p>
                      <a:pPr algn="l" fontAlgn="b"/>
                      <a:r>
                        <a:rPr lang="en-US" sz="800" b="1" i="0" u="sng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Hyposthèse</a:t>
                      </a:r>
                      <a:r>
                        <a:rPr lang="en-US" sz="800" b="1" i="0" u="sng" strike="noStrike" baseline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: 1 min / m (pose et </a:t>
                      </a:r>
                      <a:r>
                        <a:rPr lang="en-US" sz="800" b="1" i="0" u="sng" strike="noStrike" baseline="0" dirty="0" err="1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dépose</a:t>
                      </a:r>
                      <a:r>
                        <a:rPr lang="en-US" sz="800" b="1" i="0" u="sng" strike="noStrike" baseline="0" dirty="0" smtClean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800" b="1" i="0" u="sng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06" marR="8906" marT="8906" marB="0" anchor="ctr"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92200" y="6250346"/>
            <a:ext cx="530746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FF0000"/>
                </a:solidFill>
              </a:rPr>
              <a:t>Cette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 err="1" smtClean="0">
                <a:solidFill>
                  <a:srgbClr val="FF0000"/>
                </a:solidFill>
              </a:rPr>
              <a:t>hypothèse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 err="1" smtClean="0">
                <a:solidFill>
                  <a:srgbClr val="FF0000"/>
                </a:solidFill>
              </a:rPr>
              <a:t>doit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 err="1" smtClean="0">
                <a:solidFill>
                  <a:srgbClr val="FF0000"/>
                </a:solidFill>
              </a:rPr>
              <a:t>être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 err="1" smtClean="0">
                <a:solidFill>
                  <a:srgbClr val="FF0000"/>
                </a:solidFill>
              </a:rPr>
              <a:t>vérifiée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smtClean="0">
                <a:solidFill>
                  <a:srgbClr val="FF0000"/>
                </a:solidFill>
              </a:rPr>
              <a:t>avec des </a:t>
            </a:r>
            <a:r>
              <a:rPr lang="en-GB" sz="1200" b="1" dirty="0" err="1" smtClean="0">
                <a:solidFill>
                  <a:srgbClr val="FF0000"/>
                </a:solidFill>
              </a:rPr>
              <a:t>informations</a:t>
            </a:r>
            <a:r>
              <a:rPr lang="en-GB" sz="1200" b="1" dirty="0" smtClean="0">
                <a:solidFill>
                  <a:srgbClr val="FF0000"/>
                </a:solidFill>
              </a:rPr>
              <a:t> plus précises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Untitled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1973"/>
            <a:ext cx="9144000" cy="213525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92200" y="6540500"/>
            <a:ext cx="6908454" cy="2874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Team work in // in the three zones not possible due to limited area and access constraints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6075" y="6124631"/>
            <a:ext cx="2347117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100" dirty="0" smtClean="0"/>
              <a:t>Budget: </a:t>
            </a:r>
            <a:r>
              <a:rPr lang="en-GB" sz="1100" dirty="0" err="1" smtClean="0"/>
              <a:t>Env</a:t>
            </a:r>
            <a:r>
              <a:rPr lang="en-GB" sz="1100" dirty="0" smtClean="0"/>
              <a:t> 4 MCHF LS1.5 &amp; LS2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50700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Scenario II (LS2)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err="1" smtClean="0"/>
              <a:t>Combination</a:t>
            </a:r>
            <a:r>
              <a:rPr lang="fr-FR" dirty="0" smtClean="0"/>
              <a:t> of Scenario I (LS1.5) and Scenario I (LS2)</a:t>
            </a:r>
          </a:p>
          <a:p>
            <a:pPr lvl="1"/>
            <a:r>
              <a:rPr lang="fr-FR" dirty="0" smtClean="0"/>
              <a:t>Transfer </a:t>
            </a:r>
            <a:r>
              <a:rPr lang="fr-FR" dirty="0" smtClean="0"/>
              <a:t>line PSB-LINAC4/LINAC2</a:t>
            </a:r>
          </a:p>
          <a:p>
            <a:pPr lvl="1"/>
            <a:r>
              <a:rPr lang="fr-FR" dirty="0" smtClean="0"/>
              <a:t>PSB, PS, SPS upgrade</a:t>
            </a:r>
          </a:p>
          <a:p>
            <a:pPr lvl="1"/>
            <a:r>
              <a:rPr lang="fr-FR" dirty="0" smtClean="0"/>
              <a:t>+ all </a:t>
            </a:r>
            <a:r>
              <a:rPr lang="fr-FR" dirty="0" err="1" smtClean="0"/>
              <a:t>related</a:t>
            </a:r>
            <a:r>
              <a:rPr lang="fr-FR" dirty="0" smtClean="0"/>
              <a:t> clean-up </a:t>
            </a:r>
            <a:r>
              <a:rPr lang="fr-FR" dirty="0" err="1" smtClean="0"/>
              <a:t>campaigns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Previsional</a:t>
            </a:r>
            <a:r>
              <a:rPr lang="fr-FR" dirty="0" smtClean="0"/>
              <a:t> machine planning:</a:t>
            </a:r>
          </a:p>
          <a:p>
            <a:pPr lvl="0"/>
            <a:r>
              <a:rPr lang="fr-CH" sz="2800" dirty="0">
                <a:solidFill>
                  <a:srgbClr val="000000"/>
                </a:solidFill>
                <a:latin typeface="Calibri" pitchFamily="34" charset="0"/>
              </a:rPr>
              <a:t>LS2 for injectors: DEC </a:t>
            </a:r>
            <a:r>
              <a:rPr lang="fr-CH" sz="2800" dirty="0" smtClean="0">
                <a:solidFill>
                  <a:srgbClr val="000000"/>
                </a:solidFill>
                <a:latin typeface="Calibri" pitchFamily="34" charset="0"/>
              </a:rPr>
              <a:t>2017 </a:t>
            </a:r>
            <a:r>
              <a:rPr lang="fr-CH" sz="2800" dirty="0">
                <a:solidFill>
                  <a:srgbClr val="000000"/>
                </a:solidFill>
                <a:latin typeface="Calibri" pitchFamily="34" charset="0"/>
              </a:rPr>
              <a:t>– JUN </a:t>
            </a:r>
            <a:r>
              <a:rPr lang="fr-CH" sz="2800" dirty="0" smtClean="0">
                <a:solidFill>
                  <a:srgbClr val="000000"/>
                </a:solidFill>
                <a:latin typeface="Calibri" pitchFamily="34" charset="0"/>
              </a:rPr>
              <a:t>2019 </a:t>
            </a:r>
            <a:r>
              <a:rPr lang="fr-CH" sz="2800" dirty="0">
                <a:solidFill>
                  <a:srgbClr val="000000"/>
                </a:solidFill>
                <a:latin typeface="Calibri" pitchFamily="34" charset="0"/>
              </a:rPr>
              <a:t>(???) </a:t>
            </a:r>
          </a:p>
          <a:p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2027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Resources</a:t>
            </a:r>
            <a:r>
              <a:rPr lang="fr-FR" dirty="0" smtClean="0"/>
              <a:t> pour LIU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dirty="0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2835" y="2198757"/>
            <a:ext cx="6288901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u="sng" dirty="0" smtClean="0"/>
              <a:t>EN-EL-CF: </a:t>
            </a:r>
            <a:r>
              <a:rPr lang="en-GB" sz="1200" b="1" u="sng" dirty="0" smtClean="0">
                <a:solidFill>
                  <a:srgbClr val="FF0000"/>
                </a:solidFill>
              </a:rPr>
              <a:t>resources to be foreseen for </a:t>
            </a:r>
            <a:r>
              <a:rPr lang="en-GB" sz="1200" b="1" u="sng" dirty="0" err="1" smtClean="0">
                <a:solidFill>
                  <a:srgbClr val="FF0000"/>
                </a:solidFill>
              </a:rPr>
              <a:t>projet</a:t>
            </a:r>
            <a:r>
              <a:rPr lang="en-GB" sz="1200" b="1" u="sng" dirty="0" smtClean="0">
                <a:solidFill>
                  <a:srgbClr val="FF0000"/>
                </a:solidFill>
              </a:rPr>
              <a:t> LIU (PSB, PS, SPS).</a:t>
            </a:r>
          </a:p>
          <a:p>
            <a:endParaRPr lang="en-GB" sz="1200" dirty="0" smtClean="0"/>
          </a:p>
          <a:p>
            <a:pPr marL="171450" indent="-171450">
              <a:buFontTx/>
              <a:buChar char="-"/>
            </a:pPr>
            <a:r>
              <a:rPr lang="en-GB" sz="1000" dirty="0" smtClean="0"/>
              <a:t>1 à 2 Chargés de </a:t>
            </a:r>
            <a:r>
              <a:rPr lang="en-GB" sz="1000" dirty="0" err="1" smtClean="0"/>
              <a:t>projet</a:t>
            </a:r>
            <a:r>
              <a:rPr lang="en-GB" sz="1000" dirty="0"/>
              <a:t> </a:t>
            </a:r>
            <a:r>
              <a:rPr lang="en-GB" sz="1000" dirty="0" smtClean="0"/>
              <a:t>(</a:t>
            </a:r>
            <a:r>
              <a:rPr lang="en-GB" sz="1000" dirty="0" err="1"/>
              <a:t>i</a:t>
            </a:r>
            <a:r>
              <a:rPr lang="en-GB" sz="1000" dirty="0" err="1" smtClean="0"/>
              <a:t>ngénieur</a:t>
            </a:r>
            <a:r>
              <a:rPr lang="en-GB" sz="1000" dirty="0" smtClean="0"/>
              <a:t> </a:t>
            </a:r>
            <a:r>
              <a:rPr lang="en-GB" sz="1000" dirty="0" err="1"/>
              <a:t>é</a:t>
            </a:r>
            <a:r>
              <a:rPr lang="en-GB" sz="1000" dirty="0" err="1" smtClean="0"/>
              <a:t>lectricité</a:t>
            </a:r>
            <a:r>
              <a:rPr lang="en-GB" sz="1000" dirty="0" smtClean="0"/>
              <a:t>) </a:t>
            </a:r>
            <a:r>
              <a:rPr lang="en-GB" sz="1000" dirty="0" err="1" smtClean="0"/>
              <a:t>dès</a:t>
            </a:r>
            <a:r>
              <a:rPr lang="en-GB" sz="1000" dirty="0" smtClean="0"/>
              <a:t> le </a:t>
            </a:r>
            <a:r>
              <a:rPr lang="en-GB" sz="1000" dirty="0" err="1" smtClean="0"/>
              <a:t>mois</a:t>
            </a:r>
            <a:r>
              <a:rPr lang="en-GB" sz="1000" dirty="0" smtClean="0"/>
              <a:t> de </a:t>
            </a:r>
            <a:r>
              <a:rPr lang="en-GB" sz="1000" dirty="0" err="1" smtClean="0"/>
              <a:t>novembre</a:t>
            </a:r>
            <a:r>
              <a:rPr lang="en-GB" sz="1000" dirty="0" smtClean="0"/>
              <a:t> 2013 à fin LS2 </a:t>
            </a:r>
            <a:r>
              <a:rPr lang="en-GB" sz="1000" dirty="0" err="1" smtClean="0"/>
              <a:t>selon</a:t>
            </a:r>
            <a:r>
              <a:rPr lang="en-GB" sz="1000" dirty="0" smtClean="0"/>
              <a:t> </a:t>
            </a:r>
            <a:r>
              <a:rPr lang="en-GB" sz="1000" dirty="0" err="1" smtClean="0"/>
              <a:t>graphique</a:t>
            </a:r>
            <a:r>
              <a:rPr lang="en-GB" sz="100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GB" sz="1000" dirty="0" smtClean="0"/>
              <a:t>1 à 2 </a:t>
            </a:r>
            <a:r>
              <a:rPr lang="en-GB" sz="1000" dirty="0" err="1" smtClean="0"/>
              <a:t>Techniciens</a:t>
            </a:r>
            <a:r>
              <a:rPr lang="en-GB" sz="1000" dirty="0" smtClean="0"/>
              <a:t> pour le </a:t>
            </a:r>
            <a:r>
              <a:rPr lang="en-GB" sz="1000" dirty="0" err="1" smtClean="0"/>
              <a:t>suivi</a:t>
            </a:r>
            <a:r>
              <a:rPr lang="en-GB" sz="1000" dirty="0" smtClean="0"/>
              <a:t> du </a:t>
            </a:r>
            <a:r>
              <a:rPr lang="en-GB" sz="1000" dirty="0" err="1" smtClean="0"/>
              <a:t>repérage</a:t>
            </a:r>
            <a:r>
              <a:rPr lang="en-GB" sz="1000" dirty="0" smtClean="0"/>
              <a:t> des </a:t>
            </a:r>
            <a:r>
              <a:rPr lang="en-GB" sz="1000" dirty="0" err="1" smtClean="0"/>
              <a:t>câbles</a:t>
            </a:r>
            <a:r>
              <a:rPr lang="en-GB" sz="1000" dirty="0" smtClean="0"/>
              <a:t> </a:t>
            </a:r>
            <a:r>
              <a:rPr lang="en-GB" sz="1000" dirty="0" err="1" smtClean="0"/>
              <a:t>obsolètes</a:t>
            </a:r>
            <a:r>
              <a:rPr lang="en-GB" sz="1000" dirty="0" smtClean="0"/>
              <a:t> et </a:t>
            </a:r>
            <a:r>
              <a:rPr lang="en-GB" sz="1000" dirty="0" err="1" smtClean="0"/>
              <a:t>préparation</a:t>
            </a:r>
            <a:r>
              <a:rPr lang="en-GB" sz="1000" dirty="0" smtClean="0"/>
              <a:t> </a:t>
            </a:r>
            <a:r>
              <a:rPr lang="en-GB" sz="1000" dirty="0" err="1" smtClean="0"/>
              <a:t>campagne</a:t>
            </a:r>
            <a:r>
              <a:rPr lang="en-GB" sz="1000" dirty="0" smtClean="0"/>
              <a:t> de </a:t>
            </a:r>
            <a:r>
              <a:rPr lang="en-GB" sz="1000" dirty="0" err="1" smtClean="0"/>
              <a:t>décâblage</a:t>
            </a:r>
            <a:r>
              <a:rPr lang="en-GB" sz="1000" dirty="0" smtClean="0"/>
              <a:t> </a:t>
            </a:r>
          </a:p>
          <a:p>
            <a:pPr lvl="1"/>
            <a:r>
              <a:rPr lang="en-GB" sz="1000" dirty="0" smtClean="0"/>
              <a:t>à </a:t>
            </a:r>
            <a:r>
              <a:rPr lang="en-GB" sz="1000" dirty="0" err="1" smtClean="0"/>
              <a:t>partir</a:t>
            </a:r>
            <a:r>
              <a:rPr lang="en-GB" sz="1000" dirty="0" smtClean="0"/>
              <a:t> de </a:t>
            </a:r>
            <a:r>
              <a:rPr lang="en-GB" sz="1000" dirty="0" err="1" smtClean="0"/>
              <a:t>Janvier</a:t>
            </a:r>
            <a:r>
              <a:rPr lang="en-GB" sz="1000" dirty="0" smtClean="0"/>
              <a:t> 2014 </a:t>
            </a:r>
            <a:r>
              <a:rPr lang="en-GB" sz="1000" dirty="0" err="1" smtClean="0"/>
              <a:t>selon</a:t>
            </a:r>
            <a:r>
              <a:rPr lang="en-GB" sz="1000" dirty="0" smtClean="0"/>
              <a:t> </a:t>
            </a:r>
            <a:r>
              <a:rPr lang="en-GB" sz="1000" dirty="0" err="1" smtClean="0"/>
              <a:t>graphique</a:t>
            </a:r>
            <a:r>
              <a:rPr lang="en-GB" sz="1000" dirty="0" smtClean="0"/>
              <a:t>.</a:t>
            </a:r>
          </a:p>
          <a:p>
            <a:endParaRPr lang="en-GB" sz="1000" dirty="0" smtClean="0"/>
          </a:p>
          <a:p>
            <a:pPr marL="171450" indent="-171450">
              <a:buFontTx/>
              <a:buChar char="-"/>
            </a:pPr>
            <a:r>
              <a:rPr lang="en-GB" sz="1000" dirty="0" smtClean="0"/>
              <a:t>Au moment de </a:t>
            </a:r>
            <a:r>
              <a:rPr lang="en-GB" sz="1000" dirty="0" err="1" smtClean="0"/>
              <a:t>l’installation</a:t>
            </a:r>
            <a:r>
              <a:rPr lang="en-GB" sz="1000" dirty="0" smtClean="0"/>
              <a:t>: 1 </a:t>
            </a:r>
            <a:r>
              <a:rPr lang="en-GB" sz="1000" dirty="0" err="1" smtClean="0"/>
              <a:t>surveillant</a:t>
            </a:r>
            <a:r>
              <a:rPr lang="en-GB" sz="1000" dirty="0" smtClean="0"/>
              <a:t> de </a:t>
            </a:r>
            <a:r>
              <a:rPr lang="en-GB" sz="1000" dirty="0" err="1" smtClean="0"/>
              <a:t>chantier</a:t>
            </a:r>
            <a:r>
              <a:rPr lang="en-GB" sz="1000" dirty="0" smtClean="0"/>
              <a:t> par shift</a:t>
            </a:r>
            <a:r>
              <a:rPr lang="en-GB" sz="1000" dirty="0"/>
              <a:t> </a:t>
            </a:r>
            <a:r>
              <a:rPr lang="en-GB" sz="1000" dirty="0" smtClean="0"/>
              <a:t>(FSU)</a:t>
            </a:r>
          </a:p>
          <a:p>
            <a:pPr marL="171450" indent="-171450">
              <a:buFontTx/>
              <a:buChar char="-"/>
            </a:pPr>
            <a:endParaRPr lang="en-GB" sz="1000" dirty="0"/>
          </a:p>
          <a:p>
            <a:r>
              <a:rPr lang="en-GB" sz="1200" u="sng" dirty="0" smtClean="0"/>
              <a:t>Given the project complexity, it is advisable to keep the </a:t>
            </a:r>
          </a:p>
          <a:p>
            <a:r>
              <a:rPr lang="en-GB" sz="1200" u="sng" dirty="0" smtClean="0"/>
              <a:t>already trained resources in CF (engineers and technicians)</a:t>
            </a:r>
          </a:p>
          <a:p>
            <a:r>
              <a:rPr lang="en-GB" sz="1200" u="sng" dirty="0" smtClean="0"/>
              <a:t>which are otherwise foreseen to leave by the end of LS1</a:t>
            </a:r>
          </a:p>
          <a:p>
            <a:endParaRPr lang="en-GB" sz="1200" dirty="0"/>
          </a:p>
          <a:p>
            <a:endParaRPr lang="en-GB" sz="1200" b="1" u="sng" dirty="0" smtClean="0">
              <a:solidFill>
                <a:srgbClr val="FF0000"/>
              </a:solidFill>
            </a:endParaRPr>
          </a:p>
          <a:p>
            <a:r>
              <a:rPr lang="en-GB" sz="1200" b="1" u="sng" dirty="0" smtClean="0">
                <a:solidFill>
                  <a:srgbClr val="FF0000"/>
                </a:solidFill>
              </a:rPr>
              <a:t>+ contractor resources</a:t>
            </a:r>
            <a:r>
              <a:rPr lang="en-GB" sz="1200" b="1" u="sng" dirty="0" smtClean="0"/>
              <a:t>:</a:t>
            </a:r>
            <a:r>
              <a:rPr lang="en-GB" sz="1200" b="1" dirty="0" smtClean="0"/>
              <a:t>  48 people for PSB only during LS1.5</a:t>
            </a:r>
          </a:p>
          <a:p>
            <a:r>
              <a:rPr lang="en-GB" sz="1200" dirty="0" smtClean="0"/>
              <a:t>(8 people/shift + 2x turnover due to reached dose limit)</a:t>
            </a:r>
          </a:p>
          <a:p>
            <a:r>
              <a:rPr lang="en-GB" sz="1000" u="sng" dirty="0" smtClean="0"/>
              <a:t>Corresponding </a:t>
            </a:r>
            <a:r>
              <a:rPr lang="en-GB" sz="1000" u="sng" dirty="0"/>
              <a:t>to </a:t>
            </a:r>
            <a:r>
              <a:rPr lang="en-GB" sz="1000" u="sng" dirty="0" smtClean="0"/>
              <a:t>50</a:t>
            </a:r>
            <a:r>
              <a:rPr lang="en-GB" sz="1000" u="sng" dirty="0"/>
              <a:t>% of the total deployed for LS1 (all machines</a:t>
            </a:r>
            <a:r>
              <a:rPr lang="en-GB" sz="1000" u="sng" dirty="0" smtClean="0"/>
              <a:t>)</a:t>
            </a:r>
          </a:p>
          <a:p>
            <a:endParaRPr lang="en-GB" sz="1000" dirty="0"/>
          </a:p>
          <a:p>
            <a:endParaRPr lang="en-GB" sz="1000" b="1" u="sng" dirty="0"/>
          </a:p>
          <a:p>
            <a:r>
              <a:rPr lang="en-GB" sz="1000" b="1" u="sng" dirty="0" smtClean="0"/>
              <a:t>EN-EL-CD:</a:t>
            </a:r>
            <a:r>
              <a:rPr lang="en-GB" sz="1000" dirty="0" smtClean="0"/>
              <a:t>	</a:t>
            </a:r>
            <a:r>
              <a:rPr lang="en-GB" sz="1000" dirty="0" err="1" smtClean="0"/>
              <a:t>Intégration</a:t>
            </a:r>
            <a:r>
              <a:rPr lang="en-GB" sz="1000" dirty="0" smtClean="0"/>
              <a:t> 3D pour </a:t>
            </a:r>
            <a:r>
              <a:rPr lang="en-GB" sz="1000" dirty="0" err="1" smtClean="0"/>
              <a:t>mise</a:t>
            </a:r>
            <a:r>
              <a:rPr lang="en-GB" sz="1000" dirty="0" smtClean="0"/>
              <a:t> à jour: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1) Des </a:t>
            </a:r>
            <a:r>
              <a:rPr lang="en-GB" sz="1000" dirty="0" err="1" smtClean="0"/>
              <a:t>échelles</a:t>
            </a:r>
            <a:r>
              <a:rPr lang="en-GB" sz="1000" dirty="0" smtClean="0"/>
              <a:t> à </a:t>
            </a:r>
            <a:r>
              <a:rPr lang="en-GB" sz="1000" dirty="0" err="1" smtClean="0"/>
              <a:t>câbles</a:t>
            </a:r>
            <a:r>
              <a:rPr lang="en-GB" sz="1000" dirty="0" smtClean="0"/>
              <a:t> – </a:t>
            </a:r>
            <a:r>
              <a:rPr lang="en-GB" sz="1000" dirty="0" err="1" smtClean="0"/>
              <a:t>existantes</a:t>
            </a:r>
            <a:r>
              <a:rPr lang="en-GB" sz="1000" dirty="0" smtClean="0"/>
              <a:t> et </a:t>
            </a:r>
            <a:r>
              <a:rPr lang="en-GB" sz="1000" dirty="0" err="1" smtClean="0"/>
              <a:t>nouvelles</a:t>
            </a:r>
            <a:r>
              <a:rPr lang="en-GB" sz="1000" dirty="0" smtClean="0"/>
              <a:t>,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2) Racks – </a:t>
            </a:r>
            <a:r>
              <a:rPr lang="en-GB" sz="1000" dirty="0" err="1" smtClean="0"/>
              <a:t>existants</a:t>
            </a:r>
            <a:r>
              <a:rPr lang="en-GB" sz="1000" dirty="0" smtClean="0"/>
              <a:t> et nouveaux,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3) Plans </a:t>
            </a:r>
            <a:r>
              <a:rPr lang="en-GB" sz="1000" dirty="0" err="1" smtClean="0"/>
              <a:t>d’exécution</a:t>
            </a:r>
            <a:r>
              <a:rPr lang="en-GB" sz="1000" dirty="0" smtClean="0"/>
              <a:t>.</a:t>
            </a:r>
          </a:p>
          <a:p>
            <a:endParaRPr lang="en-GB" sz="1000" dirty="0"/>
          </a:p>
          <a:p>
            <a:r>
              <a:rPr lang="en-GB" sz="1000" b="1" u="sng" dirty="0" smtClean="0"/>
              <a:t>EN-EL:</a:t>
            </a:r>
            <a:r>
              <a:rPr lang="en-GB" sz="1000" dirty="0" smtClean="0"/>
              <a:t>  </a:t>
            </a:r>
            <a:r>
              <a:rPr lang="en-GB" sz="1000" dirty="0" err="1" smtClean="0"/>
              <a:t>Mise</a:t>
            </a:r>
            <a:r>
              <a:rPr lang="en-GB" sz="1000" dirty="0" smtClean="0"/>
              <a:t> ne place d’un </a:t>
            </a:r>
            <a:r>
              <a:rPr lang="en-GB" sz="1000" dirty="0" err="1" smtClean="0"/>
              <a:t>ou</a:t>
            </a:r>
            <a:r>
              <a:rPr lang="en-GB" sz="1000" dirty="0" smtClean="0"/>
              <a:t> </a:t>
            </a:r>
            <a:r>
              <a:rPr lang="en-GB" sz="1000" dirty="0" err="1" smtClean="0"/>
              <a:t>plusieurs</a:t>
            </a:r>
            <a:r>
              <a:rPr lang="en-GB" sz="1000" dirty="0" smtClean="0"/>
              <a:t> </a:t>
            </a:r>
            <a:r>
              <a:rPr lang="en-GB" sz="1000" dirty="0" err="1" smtClean="0"/>
              <a:t>contrats</a:t>
            </a:r>
            <a:r>
              <a:rPr lang="en-GB" sz="1000" dirty="0" smtClean="0"/>
              <a:t> </a:t>
            </a:r>
            <a:r>
              <a:rPr lang="en-GB" sz="1000" dirty="0" err="1" smtClean="0"/>
              <a:t>d’exécution</a:t>
            </a:r>
            <a:r>
              <a:rPr lang="en-GB" sz="1000" dirty="0" smtClean="0"/>
              <a:t> pour </a:t>
            </a:r>
            <a:r>
              <a:rPr lang="en-GB" sz="1000" dirty="0" err="1" smtClean="0"/>
              <a:t>être</a:t>
            </a:r>
            <a:r>
              <a:rPr lang="en-GB" sz="1000" dirty="0" smtClean="0"/>
              <a:t> </a:t>
            </a:r>
            <a:r>
              <a:rPr lang="en-GB" sz="1000" dirty="0" err="1" smtClean="0"/>
              <a:t>opérationnel</a:t>
            </a:r>
            <a:r>
              <a:rPr lang="en-GB" sz="1000" dirty="0" smtClean="0"/>
              <a:t> pour le LS1.5 et LS2</a:t>
            </a:r>
          </a:p>
          <a:p>
            <a:r>
              <a:rPr lang="en-GB" sz="1000" dirty="0" smtClean="0"/>
              <a:t>              et </a:t>
            </a:r>
            <a:r>
              <a:rPr lang="en-GB" sz="1000" dirty="0" err="1"/>
              <a:t>ê</a:t>
            </a:r>
            <a:r>
              <a:rPr lang="en-GB" sz="1000" dirty="0" err="1" smtClean="0"/>
              <a:t>tre</a:t>
            </a:r>
            <a:r>
              <a:rPr lang="en-GB" sz="1000" dirty="0" smtClean="0"/>
              <a:t> capable de </a:t>
            </a:r>
            <a:r>
              <a:rPr lang="en-GB" sz="1000" dirty="0" err="1" smtClean="0"/>
              <a:t>travailler</a:t>
            </a:r>
            <a:r>
              <a:rPr lang="en-GB" sz="1000" dirty="0" smtClean="0"/>
              <a:t> en 3 shifts </a:t>
            </a:r>
            <a:r>
              <a:rPr lang="en-GB" sz="1000" dirty="0" err="1" smtClean="0"/>
              <a:t>sur</a:t>
            </a:r>
            <a:r>
              <a:rPr lang="en-GB" sz="1000" dirty="0" smtClean="0"/>
              <a:t> </a:t>
            </a:r>
            <a:r>
              <a:rPr lang="en-GB" sz="1000" dirty="0" err="1" smtClean="0"/>
              <a:t>une</a:t>
            </a:r>
            <a:r>
              <a:rPr lang="en-GB" sz="1000" dirty="0" smtClean="0"/>
              <a:t> </a:t>
            </a:r>
            <a:r>
              <a:rPr lang="en-GB" sz="1000" dirty="0" err="1" smtClean="0"/>
              <a:t>très</a:t>
            </a:r>
            <a:r>
              <a:rPr lang="en-GB" sz="1000" dirty="0" smtClean="0"/>
              <a:t> </a:t>
            </a:r>
            <a:r>
              <a:rPr lang="en-GB" sz="1000" dirty="0" err="1" smtClean="0"/>
              <a:t>ongue</a:t>
            </a:r>
            <a:r>
              <a:rPr lang="en-GB" sz="1000" dirty="0" smtClean="0"/>
              <a:t> </a:t>
            </a:r>
            <a:r>
              <a:rPr lang="en-GB" sz="1000" dirty="0" err="1" smtClean="0"/>
              <a:t>période</a:t>
            </a:r>
            <a:r>
              <a:rPr lang="en-GB" sz="1000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037" y="1099148"/>
            <a:ext cx="8654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/>
              <a:t>LIU </a:t>
            </a:r>
            <a:r>
              <a:rPr lang="en-GB" sz="1200" b="1" u="sng" dirty="0" err="1" smtClean="0"/>
              <a:t>doit</a:t>
            </a:r>
            <a:r>
              <a:rPr lang="en-GB" sz="1200" b="1" u="sng" dirty="0" smtClean="0"/>
              <a:t> </a:t>
            </a:r>
            <a:r>
              <a:rPr lang="en-GB" sz="1200" b="1" u="sng" dirty="0" err="1" smtClean="0"/>
              <a:t>mettre</a:t>
            </a:r>
            <a:r>
              <a:rPr lang="en-GB" sz="1200" b="1" u="sng" dirty="0" smtClean="0"/>
              <a:t> en place </a:t>
            </a:r>
            <a:r>
              <a:rPr lang="en-GB" sz="1200" b="1" u="sng" dirty="0" err="1" smtClean="0"/>
              <a:t>une</a:t>
            </a:r>
            <a:r>
              <a:rPr lang="en-GB" sz="1200" b="1" u="sng" dirty="0" smtClean="0"/>
              <a:t> </a:t>
            </a:r>
            <a:r>
              <a:rPr lang="en-GB" sz="1200" b="1" u="sng" dirty="0" err="1" smtClean="0"/>
              <a:t>personne</a:t>
            </a:r>
            <a:r>
              <a:rPr lang="en-GB" sz="1200" b="1" u="sng" dirty="0" smtClean="0"/>
              <a:t> qui </a:t>
            </a:r>
            <a:r>
              <a:rPr lang="en-GB" sz="1200" b="1" u="sng" dirty="0" err="1" smtClean="0"/>
              <a:t>s’occupe</a:t>
            </a:r>
            <a:r>
              <a:rPr lang="en-GB" sz="1200" b="1" u="sng" dirty="0" smtClean="0"/>
              <a:t> de la coordination technique du </a:t>
            </a:r>
            <a:r>
              <a:rPr lang="en-GB" sz="1200" b="1" u="sng" dirty="0" err="1" smtClean="0"/>
              <a:t>projet</a:t>
            </a:r>
            <a:r>
              <a:rPr lang="en-GB" sz="1200" b="1" u="sng" dirty="0"/>
              <a:t> </a:t>
            </a:r>
            <a:r>
              <a:rPr lang="en-GB" sz="1200" b="1" u="sng" dirty="0" smtClean="0"/>
              <a:t>pour </a:t>
            </a:r>
            <a:r>
              <a:rPr lang="en-GB" sz="1200" b="1" u="sng" dirty="0" err="1" smtClean="0"/>
              <a:t>prendre</a:t>
            </a:r>
            <a:r>
              <a:rPr lang="en-GB" sz="1200" b="1" u="sng" dirty="0" smtClean="0"/>
              <a:t> en charge:</a:t>
            </a:r>
          </a:p>
          <a:p>
            <a:endParaRPr lang="en-GB" sz="1200" b="1" u="sng" dirty="0" smtClean="0"/>
          </a:p>
          <a:p>
            <a:r>
              <a:rPr lang="en-GB" sz="1200" dirty="0"/>
              <a:t>	</a:t>
            </a:r>
            <a:r>
              <a:rPr lang="en-GB" sz="1200" dirty="0" smtClean="0"/>
              <a:t>		</a:t>
            </a:r>
            <a:r>
              <a:rPr lang="en-GB" sz="1000" dirty="0" smtClean="0"/>
              <a:t>1) </a:t>
            </a:r>
            <a:r>
              <a:rPr lang="en-GB" sz="1000" dirty="0" err="1" smtClean="0"/>
              <a:t>Mise</a:t>
            </a:r>
            <a:r>
              <a:rPr lang="en-GB" sz="1000" dirty="0" smtClean="0"/>
              <a:t> à jour de  </a:t>
            </a:r>
            <a:r>
              <a:rPr lang="en-GB" sz="1000" dirty="0" err="1" smtClean="0"/>
              <a:t>l’intégration</a:t>
            </a:r>
            <a:r>
              <a:rPr lang="en-GB" sz="1000" dirty="0"/>
              <a:t> </a:t>
            </a:r>
            <a:r>
              <a:rPr lang="en-GB" sz="1000" dirty="0" smtClean="0"/>
              <a:t>de </a:t>
            </a:r>
            <a:r>
              <a:rPr lang="en-GB" sz="1000" dirty="0" err="1" smtClean="0"/>
              <a:t>tous</a:t>
            </a:r>
            <a:r>
              <a:rPr lang="en-GB" sz="1000" dirty="0" smtClean="0"/>
              <a:t> les services</a:t>
            </a:r>
            <a:r>
              <a:rPr lang="en-GB" sz="1000" dirty="0"/>
              <a:t> </a:t>
            </a:r>
            <a:r>
              <a:rPr lang="en-GB" sz="1000" dirty="0" err="1" smtClean="0"/>
              <a:t>existants</a:t>
            </a:r>
            <a:r>
              <a:rPr lang="en-GB" sz="1000" dirty="0" smtClean="0"/>
              <a:t> et </a:t>
            </a:r>
            <a:r>
              <a:rPr lang="en-GB" sz="1000" dirty="0" err="1" smtClean="0"/>
              <a:t>futurs</a:t>
            </a:r>
            <a:r>
              <a:rPr lang="en-GB" sz="1000" dirty="0" smtClean="0"/>
              <a:t>,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2) Identification des </a:t>
            </a:r>
            <a:r>
              <a:rPr lang="en-GB" sz="1000" dirty="0" err="1" smtClean="0"/>
              <a:t>câbles</a:t>
            </a:r>
            <a:r>
              <a:rPr lang="en-GB" sz="1000" dirty="0" smtClean="0"/>
              <a:t> </a:t>
            </a:r>
            <a:r>
              <a:rPr lang="en-GB" sz="1000" dirty="0" err="1" smtClean="0"/>
              <a:t>obsolètes</a:t>
            </a:r>
            <a:r>
              <a:rPr lang="en-GB" sz="1000" dirty="0" smtClean="0"/>
              <a:t> par les </a:t>
            </a:r>
            <a:r>
              <a:rPr lang="en-GB" sz="1000" dirty="0" err="1" smtClean="0"/>
              <a:t>utilisateurs</a:t>
            </a:r>
            <a:r>
              <a:rPr lang="en-GB" sz="1000" dirty="0" smtClean="0"/>
              <a:t>,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3</a:t>
            </a:r>
            <a:r>
              <a:rPr lang="en-GB" sz="1000" dirty="0"/>
              <a:t>) </a:t>
            </a:r>
            <a:r>
              <a:rPr lang="en-GB" sz="1000" dirty="0" smtClean="0"/>
              <a:t>Prise en </a:t>
            </a:r>
            <a:r>
              <a:rPr lang="en-GB" sz="1000" dirty="0" err="1" smtClean="0"/>
              <a:t>compte</a:t>
            </a:r>
            <a:r>
              <a:rPr lang="en-GB" sz="1000" dirty="0" smtClean="0"/>
              <a:t> des </a:t>
            </a:r>
            <a:r>
              <a:rPr lang="en-GB" sz="1000" dirty="0" err="1" smtClean="0"/>
              <a:t>contraintes</a:t>
            </a:r>
            <a:r>
              <a:rPr lang="en-GB" sz="1000" dirty="0" smtClean="0"/>
              <a:t> techniques de la zone,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4) Interface avec les </a:t>
            </a:r>
            <a:r>
              <a:rPr lang="en-GB" sz="1000" dirty="0" err="1" smtClean="0"/>
              <a:t>utilisateurs</a:t>
            </a:r>
            <a:r>
              <a:rPr lang="en-GB" sz="1000" dirty="0" smtClean="0"/>
              <a:t>.</a:t>
            </a:r>
            <a:endParaRPr lang="en-GB" sz="1000" dirty="0"/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649187"/>
              </p:ext>
            </p:extLst>
          </p:nvPr>
        </p:nvGraphicFramePr>
        <p:xfrm>
          <a:off x="5549904" y="3000370"/>
          <a:ext cx="3460750" cy="1692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7006165" y="3111495"/>
            <a:ext cx="133350" cy="1266825"/>
          </a:xfrm>
          <a:prstGeom prst="rect">
            <a:avLst/>
          </a:prstGeom>
          <a:solidFill>
            <a:srgbClr val="FFFF00">
              <a:alpha val="38824"/>
            </a:srgbClr>
          </a:solidFill>
          <a:ln>
            <a:solidFill>
              <a:srgbClr val="FFFF00">
                <a:alpha val="52941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7649636" y="3111495"/>
            <a:ext cx="133350" cy="1266825"/>
          </a:xfrm>
          <a:prstGeom prst="rect">
            <a:avLst/>
          </a:prstGeom>
          <a:solidFill>
            <a:srgbClr val="FFFF00">
              <a:alpha val="38824"/>
            </a:srgbClr>
          </a:solidFill>
          <a:ln>
            <a:solidFill>
              <a:srgbClr val="FFFF00">
                <a:alpha val="52941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844744" y="2885467"/>
            <a:ext cx="4812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LS 1.5</a:t>
            </a:r>
            <a:endParaRPr lang="en-GB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7533744" y="2893935"/>
            <a:ext cx="3957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LS 2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923055" y="357562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Nbre</a:t>
            </a:r>
            <a:r>
              <a:rPr lang="en-GB" sz="800" dirty="0" smtClean="0"/>
              <a:t> </a:t>
            </a:r>
            <a:r>
              <a:rPr lang="en-GB" sz="800" dirty="0" err="1" smtClean="0"/>
              <a:t>personnes</a:t>
            </a:r>
            <a:endParaRPr lang="en-GB" sz="800" dirty="0" smtClean="0"/>
          </a:p>
          <a:p>
            <a:r>
              <a:rPr lang="en-GB" sz="800" dirty="0" smtClean="0"/>
              <a:t>(PSB, PS et SPS)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996643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: Working on two fronts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0579" y="3751604"/>
            <a:ext cx="8763034" cy="271061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1.	Linac2-Linac4 interface : </a:t>
            </a:r>
          </a:p>
          <a:p>
            <a:pPr lvl="1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Where the connection takes place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2.	Measurement line(s) </a:t>
            </a:r>
            <a:r>
              <a:rPr lang="en-US" sz="1600" dirty="0"/>
              <a:t>at PSB </a:t>
            </a:r>
            <a:r>
              <a:rPr lang="en-US" sz="1600" dirty="0" smtClean="0"/>
              <a:t>injection : 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Upgrade needed from 50 to 160 MeV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AutoShape 2" descr="data:image/jpeg;base64,/9j/4AAQSkZJRgABAQAAAQABAAD/2wCEAAkGBhASEBAQEBASDw8QDxAPFBAQEBAPEA4SFBAVFBUQEhIXGygeFxkjGRISHy8gIycqLCwsFR4yNTAqNSYrLCkBCQoKDgwOGg8PGjYkHyUsKSwvMTAtLDE1LzQuLCwpLDQpMjU1MCwvNSwsKSk1LC8tKiopLC0pLi0wNSwpMC8tKf/AABEIAMIBAwMBIgACEQEDEQH/xAAcAAEAAgMBAQEAAAAAAAAAAAAAAQUDBgcEAgj/xAA+EAACAQMABwUFBQYGAwAAAAAAAQIDBBEFBhIhMUFRBxMUYXEiUoGRoTJCscHRU2KCkuHwFSQzcnOiI8LT/8QAGQEBAAMBAQAAAAAAAAAAAAAAAAECAwQF/8QAKxEBAAIBAwIDCAMBAAAAAAAAAAECAxEhMQQSUaHRExQiMkFxseFCU2EF/9oADAMBAAIRAxEAPwDuIAAAAAAAAAAAAAAAAAAAAAAAAAAAAAAAAAAAAAAAAAAAAAAAAAAAAAAAAAAAAAAAAAAAAACJSwfHfAZAYu+JVVAZAQmSAAAAAAAAAAAAAAAAAAAAAAAAAAAAAAAAAAAA+KtRRTbPsrNM3GNmPrL8v1Amd1k+HcFY7kjxIFn4gK4KzxBHiALu2vN+Hwe70Z7zV43BslvU2oRl1in9AMgAAAAAAAAAAAAAAAAAAAAAAAAAAAAAAAAAAGvazSxOm+Ti18n/AFNhKfWizc6O1HfKk9v1j979fgBrbuSPElY7kjxIFn4keJKt3BHiALdXJuejotUaafHYj9Vk0XQlo69aMPur2pvpFfrwOhJASAAAAAAAAAAAAAAAAAAAAAAAAAAAAAAAAAea4vFHhvYGedRLi8Hlq6Wor7U8fCX6FbXvOrK64qJgUGnbaEas5UHtUm8pYa2G+McPl0KaVwzaatEqb3RifDcBVeLLPQ+iq9y8UovYzvqSyqcfjzfkjYdUNWLaUHUqxVWqp42Z74QXJ7HB897NzhFJYSSS3JLcl8APFofRELensQ3t75TfGb6+S6I94AAAAAAAB81KiisyaiuraS6cSO9j7y+aA+weO50tQp7p1Ip8cZy/kibDSVOstqnLPVPdJeqA9YAAAAAAAAAAAAAAAAGTDUu4R4ySAzBs8ktKUl99FffacWHssD23t3hbtyKC80rFZ3lVpDTU5PZi3KT4RinKT9Et7MK0BVUHXu5uhSXCmsOvVfKKXCOfPPoBF3ptdSbK7c9+/BW2WjlKbm1hZyo5ctlcll8fUvYU8IDK3uME4idQxyqAeiwvJUppxeH05NdGblZXsakcrc+cea/ocxqaQxWa91Jfn+ZsOitJ4aaeGBuwPNZ3imuj5r80ekAAfE6qSy2kvNpAfZhurynSg6lWcadOO9znJQjH1b3Gka7drVrYqVOn/mLngoJ4hT34zUfLGU9ni/LicG0/rPdX9XvLmtKe9Yhl91T3JPYp5xH+pS14h0Y8Fruza2dt9jTjOlbU/HyacW2tm2+LazNeix5lRqxp53VGFWUIUUpzjKFGMlD7TwkpSeMJw58zk0KMV69X+S/Qv9XtZ6lspU0nKlOcZySwp5Xu5ylwXyMfa7vR9w+CdN5dWt61OEJT4cUlhcOu7nhmfVbSFOFztUpKUKj2JLLWMtb9nrlL6mhaPVS8qtWvfVcvfHfLYX73KPPidC1a7OZQxUuJ93POVGlLakvJzxj5ZOjl5ExNZ0lv4ISBKqQAAAAAAAACGwJMdavGC2pyjCK5yail8Wc2157YKdu5UbTZqVFlOq/ahF/uLn6vd6nJbrWLSGkK2zHvrqq96pwU6rS8ox+yvkjGcu+lY1ejTodK92a3bHh9f0/Q+kdareMG41IzWG8xknFrrtcMeZot5rdGtJ93Vhs597HyNOtOzLT9SnsukqVN79ircUorrvgm2viV9r2e6SlWdOXd0VFtOrKqthNPGFs73w6Eza/0hSmLp9Z77fbR0CnpKXXPo8lhoy3qXVRUoy2VhylLjsxXF+u9JepzTTGrmkLODqKtTr04LMpUZy24L3mmk8emSx1D7XHazcbmn3tOpsqVSOFWgl05SW97tz8+RMXn+UK36asxritr5O7WGi6FtB93FRwsym985YXGUuLNL01fSr1Np/ZW6MeUV+psF1rJQuLWNS2qxqwrPG1F70lvlGS4xfBNPfvNfnTNHJMacot4YM06h5HVwfM64QyOZhnJtqK3ttJLq28IxTrHv1Yt+9uqfONPNV/w/Z/7OIFppjUGnOKnQl3dZRSec93VaWMv3W+q+RquKtCfd1YOnNcnzXWL4NeaOsnk0joulXhsVYKa5cpRfWMlvTA0yx0xJYwzYbTWHK9pJ+a3Mob3US4i26FaE4co1MwmvLKTT9dxq2kdZY2cpQrSjOpH7lKcKm/o5ReI/HeRNojeWmPFfJOlI1dIvtZEl7C39ZYwvgch7QO0espdzbTTc09qrF7Ulvw4R5LdzXwweOz05caVrujGfcW0Ft1ZQ3qEM4Uc/em+CXDi+RcaU1Q0bNKMKDpuKx3iq1HOe7jNt4fyKa2txw6Zx48O1p1t/nEerkbjKT2pNtve23lvhvb/ADMsKOP7/X+/M75oTsW0cqdOdV1q0pQUsSmqaW0k1ugk8reuO/JtlhqRo6j/AKVnRi/a3uCm8NptZlnduW4p2WlvHUYab7zL84aK1furiSjb21Wq5NrMYPZysZ2pvcsZXF7snR9XewycsTv62wuPc0MSl6SqtYXwT9TscYJcN3ofQrgrHO6cv/Uy2jtp8MKrQOrNpZwcLWjGkpY2pLLnUxwc5vfLi+PDLLUA3iNHlzabTrIAAgAAAAAAAAOY9revncQdlQlirOP/AJZJ74Ra3U0+Ta3vy9TcNc9aYWNrOtLDqP2KUH9+bW7P7q4vyXmfnnRuj7jSd9GlFuVWvUlOdSW9QjnM6svTp1aXNGGW0/LD1OhwxETnycRx9/1+Vp2f9n1TSdaVSq5Qs6UkqlRbpVJce5pvrjGXyTXNo/QOhtA21pTVK2owo01ygsOT96cuMn5ttjQmhqVrb0rahHZp0o7K6yfFzk+cm8tvqz3mlKxWHH1Ge2a8zKMGs6X1GhWnKca1SltNyccRnDL4tLc+PmbOC7naZYdnFOM816quKe/NKVJKFRY+zNNvK8jR9fuwtYlcaLTyvalZylnPXuJvn+5J+j5HazBfV9inKXNLd6vcvqRomLTHDjnZnq9OhbbVWMo1az25RkmpQSyowafBpfVm5Tpbj0UqWF+fXzMVzUwiSZmZ1lSXz2fQrp3p9XOn7F3Uba6uvDpx2nJR2ue6Mpb1DO/e1yMeltFQp1F3VaNe3qe1TqU5wnle7LZ5r6/RRqntnTXR8O7N11AikqzksTlsNZ47Cz+b/A1mwsI7ml8eJc28p03tU3szSeG1lZxzXNeRKreq9xCEXOcowhFZcpyUYxXVt7kaFrB2zWVHaVsndyW7bi+7t0/OrLj/AAp+pxzWLTOk7u7la1VWvLmE3FUVFunF+9ToQ9lLDT2nyaNs1a7B7qu41dJ1+4hufcUnGdbHRy3wp/Da+BSe6eHRWMVd7bqHWPtWv72XdQnJRm9mNC1Uoqefutr25+hY6s9i2kLvZqXsvA27w+7aUria/wCPhD1m8r3TtOrmpVjYxxa28KcsYdVrbrT/AN1SXtP0zjyLtIRSI3la/U2tHbXaPCHJXqE9Gp07eE6lOpJZqKMpyqYzhVMcGsvouhsmrmp85NVbmOzFPKpP7U31muS8uL5457uC7lMAAAAAAAAAAAAAAAAHnv76nRpzq1ZKFOnFylJ8El/fA8umtYLe0pupcVY00uCzmcvKMeLOBdonaZUvpd3DNK2g8xp53yfv1HzflwX1M75O3aOXZ0/S2y/Fbavj6PLr/rpPSFy5LKpRexSp8XGOei4ybw38FyOwdleo3gLbva0f85cJSqZ40YcY0M+XF+fojVeyLsylFw0jewxJYnb0JrfF8q9SL4P3V8eOMdiK46abzy06vqYtpjptWAkA2eeAAAUulrxSxCLyk8t8m+SPrSmkeMIvdzfXy9CgubzAHpqVEkV9KhKvVjRhuzvlL3IJ73+S82jxV9J8vot7flg3PVvRLo0tqaxVqYlL91cofD8WwOSa2dgN1KrUr2d1Gvtyc3C5zTqpvkqkU4y+UTXbHsy09b1IzVm5uL4xuLdpro//ACb15M/SoI0haLzGzluj6VelsQuqLoVJQUtiUoTxyeJQbT+fyLqC3FzrjTg6Ccl7aqR2HzTf2vhsp/Q12hc4WCVV7q3OMKk47MU6uHtKKUpOKxiT4vdwzwwbIaNQvcTg1xU4v6m8gAAAAAAAAAAAAAAAAc3fbdafsK3/AFMFXtyt19m2qP1nFfkS+wSx53d5/Nbf/I+o9gWjfvV7yXrVpL8KZj238Xo+26X+vzn1VV328vfsW0F5zqOX0WDWdLdt19NNRqRpJ/soJP8AmlvOj23YdoeP2qVar/yXNX/0aL7RvZ7oqhvpWNupLhKVNVZL+KeWPZzPMnveOvyY4jz/ADq/PVpYaU0pUzRo1q+099aTewv91aeIr4PJ1nULsWo2so3F643VzHEo00n3FCXVJ/6kl1aSXJczpkYpJJbktyS4L0JL1pFeHPl6rJl+aTBJGRku5kgjIyBE5YTfRZKa40lKS3PCa4L9S6ya/WSpzlTfBPK84vh+a+AFPd3ZTzqTqTVOnFznLcox3v18l5s2K/0bTmnh7L6pr8C11Y0bSpUU4pOpL/Un96Uk+GeSXQDzavapRotVazVSvxS4wpf7er8/kbGRkZAkEZGQNS12ufbpU+kZTfxeF+D+ZrLrYLXWKp3txNx4LEF/Duf1yVU7CpnCXxysICz1XtHWuIv7lLFSXqn7MfmvozoJqOgqzt6ewlFtvalJp5k+S9EjZLG/jUTxuaxlevMD1AjIyBIIyMgSCMjIEgZIyBIGSMgSAAPN4r91/IeI8mZtkjYAx98+g77yMmwNgDH3xDrmTux3aAxd+HXMndDukBi8QfLu/IzOih3C6AeSWkMfdb9FkqdM1lUisRqRqRziSpykmvdljl+BsHcroQ6CA55K4rp4dGq/NU5tfgXugdIzp05KVOpmU3LDhJYWEvyNm8OuhHh10Arv8afuS+Q/xiXuMsXbIO1XQCt/xmfuM+Xpqf7Nss/CroPDLoBoUrW5UpNUtpOTae0k8Z5o+sXP7CX80P1N78Kh4ZdANEc7rlbz+cP1LjQNatT25VINOWytnc8JZ4vrvNj8KuhPhl0A8kdIvoz7V6+hn8MuhPhkBh8YfXizJ4ddB4ZAY1dH0rk+/DodwgPnxB9d+T3AVEB3xKqjuh3QDvSR3YAykgAQCQBGASAIwMEgCMDBIAjAwSAIwMEgCMDBIA+cE4JAHzgYPoAfOCcEgCMDBIAjAwSAIwMEgCMDBIAjAwSAIwCQ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63500" y="-11223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4" descr="data:image/jpeg;base64,/9j/4AAQSkZJRgABAQAAAQABAAD/2wCEAAkGBhASEBAQEBASDw8QDxAPFBAQEBAPEA4SFBAVFBUQEhIXGygeFxkjGRISHy8gIycqLCwsFR4yNTAqNSYrLCkBCQoKDgwOGg8PGjYkHyUsKSwvMTAtLDE1LzQuLCwpLDQpMjU1MCwvNSwsKSk1LC8tKiopLC0pLi0wNSwpMC8tKf/AABEIAMIBAwMBIgACEQEDEQH/xAAcAAEAAgMBAQEAAAAAAAAAAAAAAQUDBgcEAgj/xAA+EAACAQMABwUFBQYGAwAAAAAAAQIDBBEFBhIhMUFRBxMUYXEiUoGRoTJCscHRU2KCkuHwFSQzcnOiI8LT/8QAGQEBAAMBAQAAAAAAAAAAAAAAAAECAwQF/8QAKxEBAAIBAwIDCAMBAAAAAAAAAAECAxEhMQQSUaHRExQiMkFxseFCU2EF/9oADAMBAAIRAxEAPwDuIAAAAAAAAAAAAAAAAAAAAAAAAAAAAAAAAAAAAAAAAAAAAAAAAAAAAAAAAAAAAAAAAAAAAACJSwfHfAZAYu+JVVAZAQmSAAAAAAAAAAAAAAAAAAAAAAAAAAAAAAAAAAAA+KtRRTbPsrNM3GNmPrL8v1Amd1k+HcFY7kjxIFn4gK4KzxBHiALu2vN+Hwe70Z7zV43BslvU2oRl1in9AMgAAAAAAAAAAAAAAAAAAAAAAAAAAAAAAAAAAGvazSxOm+Ti18n/AFNhKfWizc6O1HfKk9v1j979fgBrbuSPElY7kjxIFn4keJKt3BHiALdXJuejotUaafHYj9Vk0XQlo69aMPur2pvpFfrwOhJASAAAAAAAAAAAAAAAAAAAAAAAAAAAAAAAAAea4vFHhvYGedRLi8Hlq6Wor7U8fCX6FbXvOrK64qJgUGnbaEas5UHtUm8pYa2G+McPl0KaVwzaatEqb3RifDcBVeLLPQ+iq9y8UovYzvqSyqcfjzfkjYdUNWLaUHUqxVWqp42Z74QXJ7HB897NzhFJYSSS3JLcl8APFofRELensQ3t75TfGb6+S6I94AAAAAAAB81KiisyaiuraS6cSO9j7y+aA+weO50tQp7p1Ip8cZy/kibDSVOstqnLPVPdJeqA9YAAAAAAAAAAAAAAAAGTDUu4R4ySAzBs8ktKUl99FffacWHssD23t3hbtyKC80rFZ3lVpDTU5PZi3KT4RinKT9Et7MK0BVUHXu5uhSXCmsOvVfKKXCOfPPoBF3ptdSbK7c9+/BW2WjlKbm1hZyo5ctlcll8fUvYU8IDK3uME4idQxyqAeiwvJUppxeH05NdGblZXsakcrc+cea/ocxqaQxWa91Jfn+ZsOitJ4aaeGBuwPNZ3imuj5r80ekAAfE6qSy2kvNpAfZhurynSg6lWcadOO9znJQjH1b3Gka7drVrYqVOn/mLngoJ4hT34zUfLGU9ni/LicG0/rPdX9XvLmtKe9Yhl91T3JPYp5xH+pS14h0Y8Fruza2dt9jTjOlbU/HyacW2tm2+LazNeix5lRqxp53VGFWUIUUpzjKFGMlD7TwkpSeMJw58zk0KMV69X+S/Qv9XtZ6lspU0nKlOcZySwp5Xu5ylwXyMfa7vR9w+CdN5dWt61OEJT4cUlhcOu7nhmfVbSFOFztUpKUKj2JLLWMtb9nrlL6mhaPVS8qtWvfVcvfHfLYX73KPPidC1a7OZQxUuJ93POVGlLakvJzxj5ZOjl5ExNZ0lv4ISBKqQAAAAAAAACGwJMdavGC2pyjCK5yail8Wc2157YKdu5UbTZqVFlOq/ahF/uLn6vd6nJbrWLSGkK2zHvrqq96pwU6rS8ox+yvkjGcu+lY1ejTodK92a3bHh9f0/Q+kdareMG41IzWG8xknFrrtcMeZot5rdGtJ93Vhs597HyNOtOzLT9SnsukqVN79ircUorrvgm2viV9r2e6SlWdOXd0VFtOrKqthNPGFs73w6Eza/0hSmLp9Z77fbR0CnpKXXPo8lhoy3qXVRUoy2VhylLjsxXF+u9JepzTTGrmkLODqKtTr04LMpUZy24L3mmk8emSx1D7XHazcbmn3tOpsqVSOFWgl05SW97tz8+RMXn+UK36asxritr5O7WGi6FtB93FRwsym985YXGUuLNL01fSr1Np/ZW6MeUV+psF1rJQuLWNS2qxqwrPG1F70lvlGS4xfBNPfvNfnTNHJMacot4YM06h5HVwfM64QyOZhnJtqK3ttJLq28IxTrHv1Yt+9uqfONPNV/w/Z/7OIFppjUGnOKnQl3dZRSec93VaWMv3W+q+RquKtCfd1YOnNcnzXWL4NeaOsnk0joulXhsVYKa5cpRfWMlvTA0yx0xJYwzYbTWHK9pJ+a3Mob3US4i26FaE4co1MwmvLKTT9dxq2kdZY2cpQrSjOpH7lKcKm/o5ReI/HeRNojeWmPFfJOlI1dIvtZEl7C39ZYwvgch7QO0espdzbTTc09qrF7Ulvw4R5LdzXwweOz05caVrujGfcW0Ft1ZQ3qEM4Uc/em+CXDi+RcaU1Q0bNKMKDpuKx3iq1HOe7jNt4fyKa2txw6Zx48O1p1t/nEerkbjKT2pNtve23lvhvb/ADMsKOP7/X+/M75oTsW0cqdOdV1q0pQUsSmqaW0k1ugk8reuO/JtlhqRo6j/AKVnRi/a3uCm8NptZlnduW4p2WlvHUYab7zL84aK1furiSjb21Wq5NrMYPZysZ2pvcsZXF7snR9XewycsTv62wuPc0MSl6SqtYXwT9TscYJcN3ofQrgrHO6cv/Uy2jtp8MKrQOrNpZwcLWjGkpY2pLLnUxwc5vfLi+PDLLUA3iNHlzabTrIAAgAAAAAAAAOY9revncQdlQlirOP/AJZJ74Ra3U0+Ta3vy9TcNc9aYWNrOtLDqP2KUH9+bW7P7q4vyXmfnnRuj7jSd9GlFuVWvUlOdSW9QjnM6svTp1aXNGGW0/LD1OhwxETnycRx9/1+Vp2f9n1TSdaVSq5Qs6UkqlRbpVJce5pvrjGXyTXNo/QOhtA21pTVK2owo01ygsOT96cuMn5ttjQmhqVrb0rahHZp0o7K6yfFzk+cm8tvqz3mlKxWHH1Ge2a8zKMGs6X1GhWnKca1SltNyccRnDL4tLc+PmbOC7naZYdnFOM816quKe/NKVJKFRY+zNNvK8jR9fuwtYlcaLTyvalZylnPXuJvn+5J+j5HazBfV9inKXNLd6vcvqRomLTHDjnZnq9OhbbVWMo1az25RkmpQSyowafBpfVm5Tpbj0UqWF+fXzMVzUwiSZmZ1lSXz2fQrp3p9XOn7F3Uba6uvDpx2nJR2ue6Mpb1DO/e1yMeltFQp1F3VaNe3qe1TqU5wnle7LZ5r6/RRqntnTXR8O7N11AikqzksTlsNZ47Cz+b/A1mwsI7ml8eJc28p03tU3szSeG1lZxzXNeRKreq9xCEXOcowhFZcpyUYxXVt7kaFrB2zWVHaVsndyW7bi+7t0/OrLj/AAp+pxzWLTOk7u7la1VWvLmE3FUVFunF+9ToQ9lLDT2nyaNs1a7B7qu41dJ1+4hufcUnGdbHRy3wp/Da+BSe6eHRWMVd7bqHWPtWv72XdQnJRm9mNC1Uoqefutr25+hY6s9i2kLvZqXsvA27w+7aUria/wCPhD1m8r3TtOrmpVjYxxa28KcsYdVrbrT/AN1SXtP0zjyLtIRSI3la/U2tHbXaPCHJXqE9Gp07eE6lOpJZqKMpyqYzhVMcGsvouhsmrmp85NVbmOzFPKpP7U31muS8uL5457uC7lMAAAAAAAAAAAAAAAAHnv76nRpzq1ZKFOnFylJ8El/fA8umtYLe0pupcVY00uCzmcvKMeLOBdonaZUvpd3DNK2g8xp53yfv1HzflwX1M75O3aOXZ0/S2y/Fbavj6PLr/rpPSFy5LKpRexSp8XGOei4ybw38FyOwdleo3gLbva0f85cJSqZ40YcY0M+XF+fojVeyLsylFw0jewxJYnb0JrfF8q9SL4P3V8eOMdiK46abzy06vqYtpjptWAkA2eeAAAUulrxSxCLyk8t8m+SPrSmkeMIvdzfXy9CgubzAHpqVEkV9KhKvVjRhuzvlL3IJ73+S82jxV9J8vot7flg3PVvRLo0tqaxVqYlL91cofD8WwOSa2dgN1KrUr2d1Gvtyc3C5zTqpvkqkU4y+UTXbHsy09b1IzVm5uL4xuLdpro//ACb15M/SoI0haLzGzluj6VelsQuqLoVJQUtiUoTxyeJQbT+fyLqC3FzrjTg6Ccl7aqR2HzTf2vhsp/Q12hc4WCVV7q3OMKk47MU6uHtKKUpOKxiT4vdwzwwbIaNQvcTg1xU4v6m8gAAAAAAAAAAAAAAAAc3fbdafsK3/AFMFXtyt19m2qP1nFfkS+wSx53d5/Nbf/I+o9gWjfvV7yXrVpL8KZj238Xo+26X+vzn1VV328vfsW0F5zqOX0WDWdLdt19NNRqRpJ/soJP8AmlvOj23YdoeP2qVar/yXNX/0aL7RvZ7oqhvpWNupLhKVNVZL+KeWPZzPMnveOvyY4jz/ADq/PVpYaU0pUzRo1q+099aTewv91aeIr4PJ1nULsWo2so3F643VzHEo00n3FCXVJ/6kl1aSXJczpkYpJJbktyS4L0JL1pFeHPl6rJl+aTBJGRku5kgjIyBE5YTfRZKa40lKS3PCa4L9S6ya/WSpzlTfBPK84vh+a+AFPd3ZTzqTqTVOnFznLcox3v18l5s2K/0bTmnh7L6pr8C11Y0bSpUU4pOpL/Un96Uk+GeSXQDzavapRotVazVSvxS4wpf7er8/kbGRkZAkEZGQNS12ufbpU+kZTfxeF+D+ZrLrYLXWKp3txNx4LEF/Duf1yVU7CpnCXxysICz1XtHWuIv7lLFSXqn7MfmvozoJqOgqzt6ewlFtvalJp5k+S9EjZLG/jUTxuaxlevMD1AjIyBIIyMgSCMjIEgZIyBIGSMgSAAPN4r91/IeI8mZtkjYAx98+g77yMmwNgDH3xDrmTux3aAxd+HXMndDukBi8QfLu/IzOih3C6AeSWkMfdb9FkqdM1lUisRqRqRziSpykmvdljl+BsHcroQ6CA55K4rp4dGq/NU5tfgXugdIzp05KVOpmU3LDhJYWEvyNm8OuhHh10Arv8afuS+Q/xiXuMsXbIO1XQCt/xmfuM+Xpqf7Nss/CroPDLoBoUrW5UpNUtpOTae0k8Z5o+sXP7CX80P1N78Kh4ZdANEc7rlbz+cP1LjQNatT25VINOWytnc8JZ4vrvNj8KuhPhl0A8kdIvoz7V6+hn8MuhPhkBh8YfXizJ4ddB4ZAY1dH0rk+/DodwgPnxB9d+T3AVEB3xKqjuh3QDvSR3YAykgAQCQBGASAIwMEgCMDBIAjAwSAIwMEgCMDBIA+cE4JAHzgYPoAfOCcEgCMDBIAjAwSAIwMEgCMDBIAjAwSAIwCQ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215900" y="-9699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195" y="4930817"/>
            <a:ext cx="25336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718190" y="5341132"/>
            <a:ext cx="850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50 MeV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229798" y="5966251"/>
            <a:ext cx="850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160 MeV</a:t>
            </a:r>
            <a:endParaRPr lang="en-GB" sz="14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5811784" y="3479293"/>
            <a:ext cx="2440962" cy="1314895"/>
            <a:chOff x="5811784" y="3479293"/>
            <a:chExt cx="2440962" cy="1314895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7294" y="3479293"/>
              <a:ext cx="1755452" cy="13148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1784" y="3932103"/>
              <a:ext cx="685510" cy="69019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08" y="1022292"/>
            <a:ext cx="8059737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67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698658" y="119062"/>
            <a:ext cx="4111967" cy="102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r>
              <a:rPr lang="en-GB" dirty="0" smtClean="0"/>
              <a:t>Option: </a:t>
            </a:r>
            <a:r>
              <a:rPr lang="en-GB" dirty="0" err="1" smtClean="0"/>
              <a:t>Recâblage</a:t>
            </a:r>
            <a:r>
              <a:rPr lang="en-GB" dirty="0" smtClean="0"/>
              <a:t> </a:t>
            </a:r>
            <a:r>
              <a:rPr lang="en-GB" dirty="0" err="1" smtClean="0"/>
              <a:t>complet</a:t>
            </a:r>
            <a:r>
              <a:rPr lang="en-GB" dirty="0" smtClean="0"/>
              <a:t> du Booster</a:t>
            </a:r>
            <a:endParaRPr lang="en-GB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12775" y="6432550"/>
            <a:ext cx="1981200" cy="28892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4A8CC8B6-67D0-49CF-BF3D-89309CC21AD1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6400800" y="6432550"/>
            <a:ext cx="2289175" cy="28892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mtClean="0"/>
              <a:t>15/10/13</a:t>
            </a:r>
            <a:endParaRPr lang="en-US" dirty="0"/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2593975" y="6432550"/>
            <a:ext cx="3810000" cy="28892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algn="ct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mtClean="0"/>
              <a:t>LIU cabling feasibility LS1.5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381125"/>
            <a:ext cx="8753475" cy="421653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 err="1" smtClean="0"/>
              <a:t>Nombre</a:t>
            </a:r>
            <a:r>
              <a:rPr lang="en-GB" sz="1400" dirty="0" smtClean="0"/>
              <a:t> de </a:t>
            </a:r>
            <a:r>
              <a:rPr lang="en-GB" sz="1400" dirty="0" err="1" smtClean="0"/>
              <a:t>câbles</a:t>
            </a:r>
            <a:r>
              <a:rPr lang="en-GB" sz="1400" dirty="0" smtClean="0"/>
              <a:t> </a:t>
            </a:r>
            <a:r>
              <a:rPr lang="en-GB" sz="1400" dirty="0" err="1" smtClean="0"/>
              <a:t>signaux</a:t>
            </a:r>
            <a:r>
              <a:rPr lang="en-GB" sz="1400" dirty="0" smtClean="0"/>
              <a:t> </a:t>
            </a:r>
            <a:r>
              <a:rPr lang="en-GB" sz="1400" dirty="0" err="1" smtClean="0"/>
              <a:t>installés</a:t>
            </a:r>
            <a:r>
              <a:rPr lang="en-GB" sz="1400" dirty="0" smtClean="0"/>
              <a:t> (</a:t>
            </a:r>
            <a:r>
              <a:rPr lang="en-GB" sz="1400" dirty="0" err="1" smtClean="0"/>
              <a:t>selon</a:t>
            </a:r>
            <a:r>
              <a:rPr lang="en-GB" sz="1400" dirty="0" smtClean="0"/>
              <a:t> </a:t>
            </a:r>
            <a:r>
              <a:rPr lang="en-GB" sz="1400" dirty="0" err="1" smtClean="0"/>
              <a:t>câblo</a:t>
            </a:r>
            <a:r>
              <a:rPr lang="en-GB" sz="1400" dirty="0" smtClean="0"/>
              <a:t> EN-EL) : 		13800</a:t>
            </a:r>
          </a:p>
          <a:p>
            <a:pPr marL="285750" indent="-285750">
              <a:buFontTx/>
              <a:buChar char="-"/>
            </a:pPr>
            <a:r>
              <a:rPr lang="en-GB" sz="1400" dirty="0" err="1" smtClean="0"/>
              <a:t>Longueur</a:t>
            </a:r>
            <a:r>
              <a:rPr lang="en-GB" sz="1400" dirty="0" smtClean="0"/>
              <a:t> </a:t>
            </a:r>
            <a:r>
              <a:rPr lang="en-GB" sz="1400" dirty="0" err="1" smtClean="0"/>
              <a:t>totale</a:t>
            </a:r>
            <a:r>
              <a:rPr lang="en-GB" sz="1400" dirty="0" smtClean="0"/>
              <a:t> </a:t>
            </a:r>
            <a:r>
              <a:rPr lang="en-GB" sz="1400" dirty="0" err="1" smtClean="0"/>
              <a:t>estimée</a:t>
            </a:r>
            <a:r>
              <a:rPr lang="en-GB" sz="1400" dirty="0" smtClean="0"/>
              <a:t>:					600 km</a:t>
            </a:r>
          </a:p>
          <a:p>
            <a:endParaRPr lang="en-GB" sz="1600" dirty="0"/>
          </a:p>
          <a:p>
            <a:r>
              <a:rPr lang="en-GB" sz="1400" dirty="0" err="1" smtClean="0"/>
              <a:t>Durée</a:t>
            </a:r>
            <a:r>
              <a:rPr lang="en-GB" sz="1400" dirty="0" smtClean="0"/>
              <a:t> </a:t>
            </a:r>
            <a:r>
              <a:rPr lang="en-GB" sz="1400" dirty="0" err="1" smtClean="0"/>
              <a:t>estimée</a:t>
            </a:r>
            <a:r>
              <a:rPr lang="en-GB" sz="1400" dirty="0" smtClean="0"/>
              <a:t> pour le </a:t>
            </a:r>
            <a:r>
              <a:rPr lang="en-GB" sz="1400" dirty="0" err="1" smtClean="0"/>
              <a:t>retrait</a:t>
            </a:r>
            <a:r>
              <a:rPr lang="en-GB" sz="1400" dirty="0" smtClean="0"/>
              <a:t> total des </a:t>
            </a:r>
            <a:r>
              <a:rPr lang="en-GB" sz="1400" u="sng" dirty="0" err="1" smtClean="0"/>
              <a:t>câbles</a:t>
            </a:r>
            <a:r>
              <a:rPr lang="en-GB" sz="1400" u="sng" dirty="0" smtClean="0"/>
              <a:t> </a:t>
            </a:r>
            <a:r>
              <a:rPr lang="en-GB" sz="1400" u="sng" dirty="0" err="1" smtClean="0"/>
              <a:t>signaux</a:t>
            </a:r>
            <a:r>
              <a:rPr lang="en-GB" sz="1400" dirty="0" smtClean="0"/>
              <a:t>:			14 </a:t>
            </a:r>
            <a:r>
              <a:rPr lang="en-GB" sz="1400" dirty="0" err="1" smtClean="0"/>
              <a:t>semaines</a:t>
            </a:r>
            <a:r>
              <a:rPr lang="en-GB" sz="1400" dirty="0" smtClean="0"/>
              <a:t> en 3 shifts</a:t>
            </a:r>
          </a:p>
          <a:p>
            <a:r>
              <a:rPr lang="en-GB" sz="1100" dirty="0" smtClean="0"/>
              <a:t>(2 </a:t>
            </a:r>
            <a:r>
              <a:rPr lang="en-GB" sz="1100" dirty="0" err="1" smtClean="0"/>
              <a:t>campagnes</a:t>
            </a:r>
            <a:r>
              <a:rPr lang="en-GB" sz="1100" dirty="0" smtClean="0"/>
              <a:t> en //)</a:t>
            </a:r>
          </a:p>
          <a:p>
            <a:endParaRPr lang="en-GB" sz="1600" dirty="0"/>
          </a:p>
          <a:p>
            <a:r>
              <a:rPr lang="en-GB" sz="1400" dirty="0" err="1"/>
              <a:t>Travaux</a:t>
            </a:r>
            <a:r>
              <a:rPr lang="en-GB" sz="1400" dirty="0"/>
              <a:t> </a:t>
            </a:r>
            <a:r>
              <a:rPr lang="en-GB" sz="1400" dirty="0" err="1"/>
              <a:t>mécaniques</a:t>
            </a:r>
            <a:r>
              <a:rPr lang="en-GB" sz="1400" dirty="0"/>
              <a:t> (</a:t>
            </a:r>
            <a:r>
              <a:rPr lang="en-GB" sz="1400" dirty="0" err="1"/>
              <a:t>réfection</a:t>
            </a:r>
            <a:r>
              <a:rPr lang="en-GB" sz="1400" dirty="0"/>
              <a:t> des </a:t>
            </a:r>
            <a:r>
              <a:rPr lang="en-GB" sz="1400" dirty="0" err="1"/>
              <a:t>échelles</a:t>
            </a:r>
            <a:r>
              <a:rPr lang="en-GB" sz="1400" dirty="0"/>
              <a:t> à </a:t>
            </a:r>
            <a:r>
              <a:rPr lang="en-GB" sz="1400" dirty="0" err="1"/>
              <a:t>câbles</a:t>
            </a:r>
            <a:r>
              <a:rPr lang="en-GB" sz="1400" dirty="0"/>
              <a:t>)		 </a:t>
            </a:r>
            <a:r>
              <a:rPr lang="en-GB" sz="1400" dirty="0" smtClean="0"/>
              <a:t>	  4 </a:t>
            </a:r>
            <a:r>
              <a:rPr lang="en-GB" sz="1400" dirty="0" err="1"/>
              <a:t>semaines</a:t>
            </a:r>
            <a:r>
              <a:rPr lang="en-GB" sz="1400" dirty="0"/>
              <a:t> en 3 </a:t>
            </a:r>
            <a:r>
              <a:rPr lang="en-GB" sz="1400" dirty="0" smtClean="0"/>
              <a:t>shifts</a:t>
            </a:r>
            <a:endParaRPr lang="en-GB" sz="1400" b="1" dirty="0" smtClean="0"/>
          </a:p>
          <a:p>
            <a:r>
              <a:rPr lang="en-GB" sz="1600" dirty="0" smtClean="0"/>
              <a:t>	</a:t>
            </a:r>
          </a:p>
          <a:p>
            <a:r>
              <a:rPr lang="en-GB" sz="1400" dirty="0" smtClean="0"/>
              <a:t>En </a:t>
            </a:r>
            <a:r>
              <a:rPr lang="en-GB" sz="1400" dirty="0" err="1" smtClean="0"/>
              <a:t>admettant</a:t>
            </a:r>
            <a:r>
              <a:rPr lang="en-GB" sz="1400" dirty="0" smtClean="0"/>
              <a:t> </a:t>
            </a:r>
            <a:r>
              <a:rPr lang="en-GB" sz="1400" dirty="0" err="1" smtClean="0"/>
              <a:t>que</a:t>
            </a:r>
            <a:r>
              <a:rPr lang="en-GB" sz="1400" dirty="0" smtClean="0"/>
              <a:t> 75% des </a:t>
            </a:r>
            <a:r>
              <a:rPr lang="en-GB" sz="1400" dirty="0" err="1" smtClean="0"/>
              <a:t>câbles</a:t>
            </a:r>
            <a:r>
              <a:rPr lang="en-GB" sz="1400" dirty="0" smtClean="0"/>
              <a:t> </a:t>
            </a:r>
            <a:r>
              <a:rPr lang="en-GB" sz="1400" dirty="0" err="1" smtClean="0"/>
              <a:t>soient</a:t>
            </a:r>
            <a:r>
              <a:rPr lang="en-GB" sz="1400" dirty="0" smtClean="0"/>
              <a:t> </a:t>
            </a:r>
            <a:r>
              <a:rPr lang="en-GB" sz="1400" dirty="0" err="1" smtClean="0"/>
              <a:t>ré-installés</a:t>
            </a:r>
            <a:r>
              <a:rPr lang="en-GB" sz="1400" dirty="0" smtClean="0"/>
              <a:t>, (= 450km), </a:t>
            </a:r>
          </a:p>
          <a:p>
            <a:r>
              <a:rPr lang="en-GB" sz="1400" dirty="0"/>
              <a:t>l</a:t>
            </a:r>
            <a:r>
              <a:rPr lang="en-GB" sz="1400" dirty="0" smtClean="0"/>
              <a:t>a </a:t>
            </a:r>
            <a:r>
              <a:rPr lang="en-GB" sz="1400" dirty="0" err="1" smtClean="0"/>
              <a:t>durée</a:t>
            </a:r>
            <a:r>
              <a:rPr lang="en-GB" sz="1400" dirty="0" smtClean="0"/>
              <a:t> </a:t>
            </a:r>
            <a:r>
              <a:rPr lang="en-GB" sz="1400" dirty="0" err="1" smtClean="0"/>
              <a:t>estimée</a:t>
            </a:r>
            <a:r>
              <a:rPr lang="en-GB" sz="1400" dirty="0" smtClean="0"/>
              <a:t> pour la </a:t>
            </a:r>
            <a:r>
              <a:rPr lang="en-GB" sz="1400" dirty="0" err="1" smtClean="0"/>
              <a:t>ré</a:t>
            </a:r>
            <a:r>
              <a:rPr lang="en-GB" sz="1400" dirty="0" smtClean="0"/>
              <a:t>-installation des </a:t>
            </a:r>
            <a:r>
              <a:rPr lang="en-GB" sz="1400" dirty="0" err="1" smtClean="0"/>
              <a:t>câbles</a:t>
            </a:r>
            <a:r>
              <a:rPr lang="en-GB" sz="1400" dirty="0" smtClean="0"/>
              <a:t> </a:t>
            </a:r>
            <a:r>
              <a:rPr lang="en-GB" sz="1400" dirty="0" err="1" smtClean="0"/>
              <a:t>est</a:t>
            </a:r>
            <a:r>
              <a:rPr lang="en-GB" sz="1400" dirty="0" smtClean="0"/>
              <a:t> de </a:t>
            </a:r>
            <a:r>
              <a:rPr lang="en-GB" sz="1100" dirty="0" smtClean="0"/>
              <a:t>(</a:t>
            </a:r>
            <a:r>
              <a:rPr lang="en-GB" sz="1100" dirty="0" err="1" smtClean="0"/>
              <a:t>connectique</a:t>
            </a:r>
            <a:r>
              <a:rPr lang="en-GB" sz="1100" dirty="0" smtClean="0"/>
              <a:t> comprise)</a:t>
            </a:r>
            <a:r>
              <a:rPr lang="en-GB" sz="1400" dirty="0" smtClean="0"/>
              <a:t>	50 </a:t>
            </a:r>
            <a:r>
              <a:rPr lang="en-GB" sz="1400" dirty="0" err="1" smtClean="0"/>
              <a:t>semaines</a:t>
            </a:r>
            <a:r>
              <a:rPr lang="en-GB" sz="1400" dirty="0" smtClean="0"/>
              <a:t> en 3 shifts</a:t>
            </a:r>
          </a:p>
          <a:p>
            <a:endParaRPr lang="en-GB" sz="1050" dirty="0" smtClean="0"/>
          </a:p>
          <a:p>
            <a:endParaRPr lang="en-GB" sz="1050" dirty="0"/>
          </a:p>
          <a:p>
            <a:r>
              <a:rPr lang="en-GB" sz="1400" dirty="0" smtClean="0"/>
              <a:t>Total du </a:t>
            </a:r>
            <a:r>
              <a:rPr lang="en-GB" sz="1400" dirty="0" err="1" smtClean="0"/>
              <a:t>recâblage</a:t>
            </a:r>
            <a:r>
              <a:rPr lang="en-GB" sz="1400" dirty="0" smtClean="0"/>
              <a:t>: 						68 </a:t>
            </a:r>
            <a:r>
              <a:rPr lang="en-GB" sz="1400" dirty="0" err="1" smtClean="0"/>
              <a:t>semaines</a:t>
            </a:r>
            <a:r>
              <a:rPr lang="en-GB" sz="1400" dirty="0" smtClean="0"/>
              <a:t> en 3 shifts</a:t>
            </a:r>
          </a:p>
          <a:p>
            <a:r>
              <a:rPr lang="en-GB" sz="1400" dirty="0" smtClean="0"/>
              <a:t>							(17 </a:t>
            </a:r>
            <a:r>
              <a:rPr lang="en-GB" sz="1400" dirty="0" err="1" smtClean="0"/>
              <a:t>mois</a:t>
            </a:r>
            <a:r>
              <a:rPr lang="en-GB" sz="1400" dirty="0" smtClean="0"/>
              <a:t>)</a:t>
            </a:r>
          </a:p>
          <a:p>
            <a:endParaRPr lang="en-GB" sz="1400" dirty="0" smtClean="0"/>
          </a:p>
          <a:p>
            <a:r>
              <a:rPr lang="en-GB" sz="1000" dirty="0" err="1" smtClean="0"/>
              <a:t>Hypothèse</a:t>
            </a:r>
            <a:r>
              <a:rPr lang="en-GB" sz="1000" dirty="0" smtClean="0"/>
              <a:t> Option: 		</a:t>
            </a:r>
            <a:r>
              <a:rPr lang="en-GB" sz="1000" dirty="0" err="1" smtClean="0"/>
              <a:t>Dépose</a:t>
            </a:r>
            <a:r>
              <a:rPr lang="en-GB" sz="1000" dirty="0" smtClean="0"/>
              <a:t>: 	15 s/m</a:t>
            </a:r>
          </a:p>
          <a:p>
            <a:r>
              <a:rPr lang="en-GB" sz="1000" dirty="0"/>
              <a:t>	</a:t>
            </a:r>
            <a:r>
              <a:rPr lang="en-GB" sz="1000" dirty="0" smtClean="0"/>
              <a:t>		Pose: 	30 s/m</a:t>
            </a:r>
          </a:p>
          <a:p>
            <a:endParaRPr lang="en-GB" sz="1000" dirty="0"/>
          </a:p>
          <a:p>
            <a:r>
              <a:rPr lang="en-GB" sz="1000" dirty="0" err="1" smtClean="0"/>
              <a:t>Hypothèse</a:t>
            </a:r>
            <a:r>
              <a:rPr lang="en-GB" sz="1000" dirty="0" smtClean="0"/>
              <a:t> </a:t>
            </a:r>
            <a:r>
              <a:rPr lang="en-GB" sz="1000" dirty="0" err="1" smtClean="0"/>
              <a:t>Scénario</a:t>
            </a:r>
            <a:r>
              <a:rPr lang="en-GB" sz="1000" dirty="0" smtClean="0"/>
              <a:t> 1 (PSB </a:t>
            </a:r>
            <a:r>
              <a:rPr lang="en-GB" sz="1000" dirty="0" err="1" smtClean="0"/>
              <a:t>seulement</a:t>
            </a:r>
            <a:r>
              <a:rPr lang="en-GB" sz="1000" dirty="0" smtClean="0"/>
              <a:t>)	Pose &amp; </a:t>
            </a:r>
            <a:r>
              <a:rPr lang="en-GB" sz="1000" dirty="0" err="1"/>
              <a:t>D</a:t>
            </a:r>
            <a:r>
              <a:rPr lang="en-GB" sz="1000" dirty="0" err="1" smtClean="0"/>
              <a:t>épose</a:t>
            </a:r>
            <a:r>
              <a:rPr lang="en-GB" sz="1000" dirty="0" smtClean="0"/>
              <a:t>: 1 min/m </a:t>
            </a:r>
            <a:r>
              <a:rPr lang="en-GB" sz="1000" dirty="0" err="1" smtClean="0"/>
              <a:t>soit</a:t>
            </a:r>
            <a:r>
              <a:rPr lang="en-GB" sz="1000" dirty="0" smtClean="0"/>
              <a:t> 21.3 </a:t>
            </a:r>
            <a:r>
              <a:rPr lang="en-GB" sz="1000" dirty="0" err="1" smtClean="0"/>
              <a:t>semaines</a:t>
            </a:r>
            <a:r>
              <a:rPr lang="en-GB" sz="1000" dirty="0" smtClean="0"/>
              <a:t> pour la </a:t>
            </a:r>
            <a:r>
              <a:rPr lang="en-GB" sz="1000" dirty="0" err="1" smtClean="0"/>
              <a:t>dépose</a:t>
            </a:r>
            <a:r>
              <a:rPr lang="en-GB" sz="1000" dirty="0" smtClean="0"/>
              <a:t> </a:t>
            </a:r>
            <a:r>
              <a:rPr lang="en-GB" sz="1000" dirty="0" err="1" smtClean="0"/>
              <a:t>sur</a:t>
            </a:r>
            <a:r>
              <a:rPr lang="en-GB" sz="1000" dirty="0" smtClean="0"/>
              <a:t> un total de 41 (L1.5 + LS2).</a:t>
            </a:r>
            <a:endParaRPr lang="en-GB" sz="1000" dirty="0"/>
          </a:p>
          <a:p>
            <a:endParaRPr lang="en-GB" sz="1000" dirty="0" smtClean="0"/>
          </a:p>
          <a:p>
            <a:r>
              <a:rPr lang="en-GB" sz="1000" dirty="0"/>
              <a:t>	</a:t>
            </a:r>
            <a:r>
              <a:rPr lang="en-GB" sz="1000" dirty="0" smtClean="0"/>
              <a:t>						</a:t>
            </a:r>
            <a:r>
              <a:rPr lang="en-GB" sz="1200" dirty="0" smtClean="0"/>
              <a:t>Budget </a:t>
            </a:r>
            <a:r>
              <a:rPr lang="en-GB" sz="1200" dirty="0" err="1" smtClean="0"/>
              <a:t>préliminaire</a:t>
            </a:r>
            <a:r>
              <a:rPr lang="en-GB" sz="1200" dirty="0" smtClean="0"/>
              <a:t>: 11 MCHF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72001" y="5653682"/>
            <a:ext cx="7453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err="1">
                <a:solidFill>
                  <a:srgbClr val="FF0000"/>
                </a:solidFill>
              </a:rPr>
              <a:t>Cette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hypothèse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doit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être</a:t>
            </a: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b="1" u="sng" dirty="0" err="1">
                <a:solidFill>
                  <a:srgbClr val="FF0000"/>
                </a:solidFill>
              </a:rPr>
              <a:t>vérifiée</a:t>
            </a:r>
            <a:r>
              <a:rPr lang="en-GB" b="1" u="sng" dirty="0">
                <a:solidFill>
                  <a:srgbClr val="FF0000"/>
                </a:solidFill>
              </a:rPr>
              <a:t> avec </a:t>
            </a:r>
            <a:r>
              <a:rPr lang="en-GB" b="1" u="sng" dirty="0" smtClean="0">
                <a:solidFill>
                  <a:srgbClr val="FF0000"/>
                </a:solidFill>
              </a:rPr>
              <a:t>des </a:t>
            </a:r>
            <a:r>
              <a:rPr lang="en-GB" b="1" u="sng" dirty="0" err="1">
                <a:solidFill>
                  <a:srgbClr val="FF0000"/>
                </a:solidFill>
              </a:rPr>
              <a:t>informations</a:t>
            </a:r>
            <a:r>
              <a:rPr lang="en-GB" b="1" u="sng" dirty="0">
                <a:solidFill>
                  <a:srgbClr val="FF0000"/>
                </a:solidFill>
              </a:rPr>
              <a:t> plus </a:t>
            </a:r>
            <a:r>
              <a:rPr lang="en-GB" b="1" u="sng" dirty="0" smtClean="0">
                <a:solidFill>
                  <a:srgbClr val="FF0000"/>
                </a:solidFill>
              </a:rPr>
              <a:t>précises - </a:t>
            </a:r>
            <a:r>
              <a:rPr lang="en-GB" b="1" u="sng" dirty="0" err="1" smtClean="0">
                <a:solidFill>
                  <a:srgbClr val="FF0000"/>
                </a:solidFill>
              </a:rPr>
              <a:t>l’identification</a:t>
            </a:r>
            <a:r>
              <a:rPr lang="en-GB" b="1" u="sng" dirty="0" smtClean="0">
                <a:solidFill>
                  <a:srgbClr val="FF0000"/>
                </a:solidFill>
              </a:rPr>
              <a:t> par les </a:t>
            </a:r>
            <a:r>
              <a:rPr lang="en-GB" b="1" u="sng" dirty="0" err="1" smtClean="0">
                <a:solidFill>
                  <a:srgbClr val="FF0000"/>
                </a:solidFill>
              </a:rPr>
              <a:t>utilisateurs</a:t>
            </a:r>
            <a:r>
              <a:rPr lang="en-GB" b="1" u="sng" dirty="0" smtClean="0">
                <a:solidFill>
                  <a:srgbClr val="FF0000"/>
                </a:solidFill>
              </a:rPr>
              <a:t> des </a:t>
            </a:r>
            <a:r>
              <a:rPr lang="en-GB" b="1" u="sng" dirty="0" err="1" smtClean="0">
                <a:solidFill>
                  <a:srgbClr val="FF0000"/>
                </a:solidFill>
              </a:rPr>
              <a:t>câbles</a:t>
            </a:r>
            <a:r>
              <a:rPr lang="en-GB" b="1" u="sng" dirty="0" smtClean="0">
                <a:solidFill>
                  <a:srgbClr val="FF0000"/>
                </a:solidFill>
              </a:rPr>
              <a:t> </a:t>
            </a:r>
            <a:r>
              <a:rPr lang="en-GB" b="1" u="sng" dirty="0" err="1" smtClean="0">
                <a:solidFill>
                  <a:srgbClr val="FF0000"/>
                </a:solidFill>
              </a:rPr>
              <a:t>inutilisés</a:t>
            </a:r>
            <a:r>
              <a:rPr lang="en-GB" b="1" u="sng" dirty="0" smtClean="0">
                <a:solidFill>
                  <a:srgbClr val="FF0000"/>
                </a:solidFill>
              </a:rPr>
              <a:t>.</a:t>
            </a:r>
            <a:endParaRPr lang="en-GB" b="1" u="sng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267450" y="3810000"/>
            <a:ext cx="11334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90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L2/L4 interface : 12 weeks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295052"/>
              </p:ext>
            </p:extLst>
          </p:nvPr>
        </p:nvGraphicFramePr>
        <p:xfrm>
          <a:off x="506694" y="4213758"/>
          <a:ext cx="7848601" cy="2286000"/>
        </p:xfrm>
        <a:graphic>
          <a:graphicData uri="http://schemas.openxmlformats.org/drawingml/2006/table">
            <a:tbl>
              <a:tblPr/>
              <a:tblGrid>
                <a:gridCol w="1616445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Linac2/Linac4 interface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removal up to BHZ.20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cable path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Emergency exit door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Château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Chicane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wall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installation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L2 tunnel access door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201888" y="1022292"/>
            <a:ext cx="4866894" cy="2725498"/>
            <a:chOff x="4201888" y="1022292"/>
            <a:chExt cx="4866894" cy="2725498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1888" y="1022292"/>
              <a:ext cx="4540460" cy="272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435332" y="3378458"/>
              <a:ext cx="811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Linac2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12668" y="1519728"/>
              <a:ext cx="8118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Linac4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939146" y="1430377"/>
              <a:ext cx="1129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Linac2 TL</a:t>
              </a:r>
              <a:endParaRPr lang="en-GB" dirty="0"/>
            </a:p>
          </p:txBody>
        </p:sp>
      </p:grp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16844" y="1463222"/>
            <a:ext cx="3616771" cy="2710619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New path for DC cables.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Shielding wall.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Emergency exit.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“Chateau”.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Chicane.	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12 weeks (4 weeks cool down)</a:t>
            </a:r>
            <a:endParaRPr lang="en-US" sz="16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72575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line(s) : 12 weeks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478" y="1276542"/>
            <a:ext cx="6187506" cy="337165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2 measurement lines : LBE and LBS.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	LBE upgraded for 160 MeV.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	LBS replaced by a diagnostic in the L4 TL.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Connection time and work considerably reduced: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4-5 months less, 1 M CHF saved, better resolution.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Decoupling L4 planning from PSB and PS.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600" dirty="0"/>
              <a:t>C</a:t>
            </a:r>
            <a:r>
              <a:rPr lang="en-US" sz="1600" dirty="0" smtClean="0"/>
              <a:t>an be kept for ions (or similar solution in L3).</a:t>
            </a:r>
          </a:p>
          <a:p>
            <a:r>
              <a:rPr lang="en-US" sz="1600" dirty="0" smtClean="0"/>
              <a:t>	</a:t>
            </a:r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12 weeks (6 weeks cool down)</a:t>
            </a:r>
            <a:endParaRPr lang="en-US" sz="1600" dirty="0"/>
          </a:p>
          <a:p>
            <a:endParaRPr lang="en-US" sz="18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932" y="2706072"/>
            <a:ext cx="2777818" cy="1762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6448235" y="3580377"/>
            <a:ext cx="2357212" cy="7118"/>
            <a:chOff x="2674834" y="3474661"/>
            <a:chExt cx="2357212" cy="7118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674834" y="3474661"/>
              <a:ext cx="2333002" cy="0"/>
            </a:xfrm>
            <a:prstGeom prst="line">
              <a:avLst/>
            </a:prstGeom>
            <a:ln w="104775">
              <a:solidFill>
                <a:srgbClr val="FF0000"/>
              </a:solidFill>
            </a:ln>
            <a:scene3d>
              <a:camera prst="orthographicFront">
                <a:rot lat="0" lon="0" rev="27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699044" y="3481779"/>
              <a:ext cx="2333002" cy="0"/>
            </a:xfrm>
            <a:prstGeom prst="line">
              <a:avLst/>
            </a:prstGeom>
            <a:ln w="104775">
              <a:solidFill>
                <a:srgbClr val="FF0000"/>
              </a:solidFill>
            </a:ln>
            <a:scene3d>
              <a:camera prst="orthographicFront">
                <a:rot lat="0" lon="0" rev="8100000"/>
              </a:camera>
              <a:lightRig rig="threePt" dir="t"/>
            </a:scene3d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654795"/>
              </p:ext>
            </p:extLst>
          </p:nvPr>
        </p:nvGraphicFramePr>
        <p:xfrm>
          <a:off x="506694" y="4745995"/>
          <a:ext cx="7848601" cy="1333500"/>
        </p:xfrm>
        <a:graphic>
          <a:graphicData uri="http://schemas.openxmlformats.org/drawingml/2006/table">
            <a:tbl>
              <a:tblPr/>
              <a:tblGrid>
                <a:gridCol w="1616445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  <a:gridCol w="44515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LBE line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Removal of L2 LBE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L4 LBE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984" y="804419"/>
            <a:ext cx="277971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249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Linac4 : 15 weeks to deliver a beam to the PSB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23301" y="4003100"/>
            <a:ext cx="8763034" cy="2600984"/>
          </a:xfrm>
        </p:spPr>
        <p:txBody>
          <a:bodyPr>
            <a:normAutofit/>
          </a:bodyPr>
          <a:lstStyle/>
          <a:p>
            <a:r>
              <a:rPr lang="en-US" sz="1600" dirty="0" smtClean="0"/>
              <a:t>3 weeks of beam commissioning : Produce different types of beam and full characterization (transverse and longitudinal parameters).</a:t>
            </a:r>
          </a:p>
          <a:p>
            <a:r>
              <a:rPr lang="en-US" sz="1600" dirty="0" smtClean="0"/>
              <a:t>Commissioning will be extended until validation from PSB. 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600" dirty="0" smtClean="0"/>
              <a:t>Linac4 is in the shadow of PSB.</a:t>
            </a:r>
            <a:endParaRPr lang="en-US" sz="1600" dirty="0"/>
          </a:p>
          <a:p>
            <a:endParaRPr lang="en-US" sz="1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068023"/>
              </p:ext>
            </p:extLst>
          </p:nvPr>
        </p:nvGraphicFramePr>
        <p:xfrm>
          <a:off x="801200" y="933819"/>
          <a:ext cx="8165033" cy="2892280"/>
        </p:xfrm>
        <a:graphic>
          <a:graphicData uri="http://schemas.openxmlformats.org/drawingml/2006/table">
            <a:tbl>
              <a:tblPr/>
              <a:tblGrid>
                <a:gridCol w="1254653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  <a:gridCol w="345519"/>
              </a:tblGrid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Linac2/Linac4 interface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removal up to BHZ.20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cable path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Emergency exit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Château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Chicane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wall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 installation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L2 tunnel access door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LBE line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 down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Removal of L2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Installation of L4 LBE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69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commissioning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454" marR="7454" marT="74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dnDiag">
                      <a:fgClr>
                        <a:srgbClr val="000000"/>
                      </a:fgClr>
                      <a:bgClr>
                        <a:srgbClr val="92D050"/>
                      </a:bgClr>
                    </a:patt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713" y="4998714"/>
            <a:ext cx="4153327" cy="176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77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89180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 ions in the PS during cabling and LBE work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47687" y="6604084"/>
            <a:ext cx="63666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dirty="0" smtClean="0">
                <a:solidFill>
                  <a:schemeClr val="bg1">
                    <a:lumMod val="50000"/>
                  </a:schemeClr>
                </a:solidFill>
              </a:rPr>
              <a:t>JB. Lallement – RLIUP Workshop – 31/10/2013  </a:t>
            </a:r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77" y="1167045"/>
            <a:ext cx="8059737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07618" y="3596639"/>
            <a:ext cx="8319496" cy="275581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While ions in the PS, possible work at L4/L2 interface and PSB.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Beam stopper in the BI line for ions in PS.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Magnet consignation (LT.BHZ30)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Time required for Linac4 with no beam in the PS : 6 weeks (after 6 weeks of cool down).</a:t>
            </a:r>
          </a:p>
        </p:txBody>
      </p:sp>
    </p:spTree>
    <p:extLst>
      <p:ext uri="{BB962C8B-B14F-4D97-AF65-F5344CB8AC3E}">
        <p14:creationId xmlns:p14="http://schemas.microsoft.com/office/powerpoint/2010/main" val="8571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Linac4 connection to the PSB – an option in case of an intermediate shutdown?</a:t>
            </a:r>
          </a:p>
          <a:p>
            <a:pPr marL="457200" indent="-457200">
              <a:buFont typeface="+mj-ea"/>
              <a:buAutoNum type="circleNumDbPlain"/>
            </a:pP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PSB LS2 planning estimate</a:t>
            </a:r>
          </a:p>
          <a:p>
            <a:pPr marL="457200" indent="-457200">
              <a:buFont typeface="+mj-ea"/>
              <a:buAutoNum type="circleNumDbPlain"/>
            </a:pP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PS LS2 planning estimate</a:t>
            </a:r>
          </a:p>
          <a:p>
            <a:pPr marL="457200" indent="-457200">
              <a:buFont typeface="+mj-ea"/>
              <a:buAutoNum type="circleNumDbPlain"/>
            </a:pP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SPS LS2 planning estimate</a:t>
            </a:r>
          </a:p>
          <a:p>
            <a:pPr marL="457200" indent="-457200">
              <a:buFont typeface="+mj-ea"/>
              <a:buAutoNum type="circleNumDbPlain"/>
            </a:pP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r>
              <a:rPr lang="en-US" dirty="0" smtClean="0"/>
              <a:t>Summary</a:t>
            </a:r>
          </a:p>
          <a:p>
            <a:pPr marL="457200" indent="-457200">
              <a:buFont typeface="+mj-ea"/>
              <a:buAutoNum type="circleNumDbPlain"/>
            </a:pPr>
            <a:endParaRPr lang="en-US" dirty="0" smtClean="0"/>
          </a:p>
          <a:p>
            <a:pPr marL="457200" indent="-457200">
              <a:buFont typeface="+mj-ea"/>
              <a:buAutoNum type="circleNumDbPlain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9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21084</TotalTime>
  <Words>3461</Words>
  <Application>Microsoft Macintosh PowerPoint</Application>
  <PresentationFormat>On-screen Show (4:3)</PresentationFormat>
  <Paragraphs>1244</Paragraphs>
  <Slides>40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LIU_PowerPoint_Template</vt:lpstr>
      <vt:lpstr>Work Effort in the LHC Injector Complex, Including Linac4 Connection,  for the Upgrade Scenarios</vt:lpstr>
      <vt:lpstr>2 talks in 1</vt:lpstr>
      <vt:lpstr>Linac4 ready for connection by end 2016</vt:lpstr>
      <vt:lpstr>Linac4 : Working on two fronts</vt:lpstr>
      <vt:lpstr>L2/L4 interface : 12 weeks</vt:lpstr>
      <vt:lpstr>Measurement line(s) : 12 weeks</vt:lpstr>
      <vt:lpstr>Linac4 : 15 weeks to deliver a beam to the PSB</vt:lpstr>
      <vt:lpstr>No ions in the PS during cabling and LBE work</vt:lpstr>
      <vt:lpstr>Outline</vt:lpstr>
      <vt:lpstr>Linac4 Connection to the PSB in an Intermediate Shutdown</vt:lpstr>
      <vt:lpstr>PowerPoint Presentation</vt:lpstr>
      <vt:lpstr>PSB Planning Overview for L4 connection to PSB</vt:lpstr>
      <vt:lpstr>Summary L4 Connection to PSB</vt:lpstr>
      <vt:lpstr>LS2</vt:lpstr>
      <vt:lpstr>Boundary Conditions for LS2 Planning</vt:lpstr>
      <vt:lpstr>Main PSB LS2 Activities</vt:lpstr>
      <vt:lpstr>PSB LS2 Planning</vt:lpstr>
      <vt:lpstr>PS LS2 Planning</vt:lpstr>
      <vt:lpstr>PS LS2 Planning Summary</vt:lpstr>
      <vt:lpstr>SPS LS2 Planning</vt:lpstr>
      <vt:lpstr>SPS: RF 200 MHz Upgrade - Schedule</vt:lpstr>
      <vt:lpstr>SPS: RF 200 MHz – LS2 Details</vt:lpstr>
      <vt:lpstr>SPS: aC Coating</vt:lpstr>
      <vt:lpstr>SPS LS2 Planning Summary</vt:lpstr>
      <vt:lpstr>Summary Overall LS2 Planning</vt:lpstr>
      <vt:lpstr>A Few Words on Risk Management</vt:lpstr>
      <vt:lpstr>Concluding Remarks</vt:lpstr>
      <vt:lpstr>THANKS FOR YOUR ATTENTION!</vt:lpstr>
      <vt:lpstr>Backup Slides</vt:lpstr>
      <vt:lpstr>Alternative Option for L4 Connection to PSB</vt:lpstr>
      <vt:lpstr>Cabling implementation and resources for LIU project during LS1.5 and LS2 </vt:lpstr>
      <vt:lpstr>Working scenarios</vt:lpstr>
      <vt:lpstr>Machine layout</vt:lpstr>
      <vt:lpstr>Scenario I: LINAC4/LINAC2</vt:lpstr>
      <vt:lpstr>Scenario I: LIU Booster </vt:lpstr>
      <vt:lpstr>LIU Booster project flow</vt:lpstr>
      <vt:lpstr>Scenario I : PSB Cabling  campaigns</vt:lpstr>
      <vt:lpstr>Scenario II (LS2)</vt:lpstr>
      <vt:lpstr>Resources pour LIU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Bettina Mikulec</cp:lastModifiedBy>
  <cp:revision>172</cp:revision>
  <cp:lastPrinted>2013-09-12T13:27:34Z</cp:lastPrinted>
  <dcterms:created xsi:type="dcterms:W3CDTF">2011-05-16T09:28:26Z</dcterms:created>
  <dcterms:modified xsi:type="dcterms:W3CDTF">2013-10-29T17:06:31Z</dcterms:modified>
</cp:coreProperties>
</file>