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2.xml" ContentType="application/vnd.openxmlformats-officedocument.theme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theme/theme3.xml" ContentType="application/vnd.openxmlformats-officedocument.theme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theme/theme4.xml" ContentType="application/vnd.openxmlformats-officedocument.theme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63" r:id="rId2"/>
    <p:sldMasterId id="2147483690" r:id="rId3"/>
    <p:sldMasterId id="2147483708" r:id="rId4"/>
    <p:sldMasterId id="2147483760" r:id="rId5"/>
  </p:sldMasterIdLst>
  <p:notesMasterIdLst>
    <p:notesMasterId r:id="rId25"/>
  </p:notesMasterIdLst>
  <p:sldIdLst>
    <p:sldId id="386" r:id="rId6"/>
    <p:sldId id="388" r:id="rId7"/>
    <p:sldId id="264" r:id="rId8"/>
    <p:sldId id="271" r:id="rId9"/>
    <p:sldId id="275" r:id="rId10"/>
    <p:sldId id="276" r:id="rId11"/>
    <p:sldId id="262" r:id="rId12"/>
    <p:sldId id="308" r:id="rId13"/>
    <p:sldId id="316" r:id="rId14"/>
    <p:sldId id="294" r:id="rId15"/>
    <p:sldId id="321" r:id="rId16"/>
    <p:sldId id="338" r:id="rId17"/>
    <p:sldId id="339" r:id="rId18"/>
    <p:sldId id="389" r:id="rId19"/>
    <p:sldId id="347" r:id="rId20"/>
    <p:sldId id="353" r:id="rId21"/>
    <p:sldId id="364" r:id="rId22"/>
    <p:sldId id="390" r:id="rId23"/>
    <p:sldId id="372" r:id="rId2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ED020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87" d="100"/>
          <a:sy n="87" d="100"/>
        </p:scale>
        <p:origin x="-146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544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theme" Target="theme/theme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9DC8ED9-603B-BF4B-AFEE-6538A77AF778}" type="datetimeFigureOut">
              <a:rPr lang="en-US" smtClean="0"/>
              <a:t>10/31/2013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4D3E4D3-4AE1-8840-9E7A-62B1FAFDDE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52912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3DE142-ED19-4B12-ADEB-6B8E3AA4F757}" type="slidenum">
              <a:rPr lang="en-GB" smtClean="0">
                <a:solidFill>
                  <a:prstClr val="black"/>
                </a:solidFill>
              </a:rPr>
              <a:pPr/>
              <a:t>13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32853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Master" Target="../slideMasters/slideMaster5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4A5236-9547-044A-8F86-ACF19B8A119C}" type="datetimeFigureOut">
              <a:rPr lang="en-US" smtClean="0"/>
              <a:t>10/31/2013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210983-915D-454C-BD19-6AB42FA981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55122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4A5236-9547-044A-8F86-ACF19B8A119C}" type="datetimeFigureOut">
              <a:rPr lang="en-US" smtClean="0"/>
              <a:t>10/31/2013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210983-915D-454C-BD19-6AB42FA981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13582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4A5236-9547-044A-8F86-ACF19B8A119C}" type="datetimeFigureOut">
              <a:rPr lang="en-US" smtClean="0"/>
              <a:t>10/31/2013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210983-915D-454C-BD19-6AB42FA981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531929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ent_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001058" y="274638"/>
            <a:ext cx="7965175" cy="747654"/>
          </a:xfrm>
        </p:spPr>
        <p:txBody>
          <a:bodyPr anchor="t">
            <a:normAutofit/>
          </a:bodyPr>
          <a:lstStyle>
            <a:lvl1pPr algn="l">
              <a:defRPr sz="2800" b="1" baseline="0">
                <a:solidFill>
                  <a:srgbClr val="0055A0"/>
                </a:solidFill>
                <a:latin typeface="Arial"/>
                <a:cs typeface="Arial"/>
              </a:defRPr>
            </a:lvl1pPr>
          </a:lstStyle>
          <a:p>
            <a:r>
              <a:rPr lang="fr-CH" dirty="0" smtClean="0"/>
              <a:t>Title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03200" y="1255059"/>
            <a:ext cx="8763034" cy="474569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pic>
        <p:nvPicPr>
          <p:cNvPr id="5" name="Picture 4" descr="logo-presentation-small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6738" y="6167827"/>
            <a:ext cx="539496" cy="533400"/>
          </a:xfrm>
          <a:prstGeom prst="rect">
            <a:avLst/>
          </a:prstGeom>
        </p:spPr>
      </p:pic>
      <p:pic>
        <p:nvPicPr>
          <p:cNvPr id="7" name="Picture 6" descr="liu_ppt-03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667" y="274638"/>
            <a:ext cx="619098" cy="7476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075640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190025-1AE7-4F20-861E-B14786725D2D}" type="datetime1">
              <a:rPr lang="en-US" smtClean="0">
                <a:solidFill>
                  <a:srgbClr val="000000"/>
                </a:solidFill>
              </a:rPr>
              <a:pPr>
                <a:defRPr/>
              </a:pPr>
              <a:t>10/31/2013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>
                <a:solidFill>
                  <a:srgbClr val="000000"/>
                </a:solidFill>
              </a:rPr>
              <a:t>LHC performance with/without LINAC4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505586-E4B0-4B6F-B4B6-5D7B6C5E9151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164377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895D3C-0AFE-431C-B211-555D7EF5FBDF}" type="datetime1">
              <a:rPr lang="en-US" smtClean="0">
                <a:solidFill>
                  <a:srgbClr val="000000"/>
                </a:solidFill>
              </a:rPr>
              <a:pPr>
                <a:defRPr/>
              </a:pPr>
              <a:t>10/31/2013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>
                <a:solidFill>
                  <a:srgbClr val="000000"/>
                </a:solidFill>
              </a:rPr>
              <a:t>LHC performance with/without LINAC4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0BCA23-32AC-4B7C-8AE3-3A46E140FAB0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520617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497AD4-0079-4DD2-9D47-FAE36A3136A0}" type="datetime1">
              <a:rPr lang="en-US" smtClean="0">
                <a:solidFill>
                  <a:srgbClr val="000000"/>
                </a:solidFill>
              </a:rPr>
              <a:pPr>
                <a:defRPr/>
              </a:pPr>
              <a:t>10/31/2013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>
                <a:solidFill>
                  <a:srgbClr val="000000"/>
                </a:solidFill>
              </a:rPr>
              <a:t>LHC performance with/without LINAC4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F94539-D6C4-43A4-B860-F1DFC8E4DF57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31069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86292D-FEBC-40D4-A588-443414073AF3}" type="datetime1">
              <a:rPr lang="en-US" smtClean="0">
                <a:solidFill>
                  <a:srgbClr val="000000"/>
                </a:solidFill>
              </a:rPr>
              <a:pPr>
                <a:defRPr/>
              </a:pPr>
              <a:t>10/31/2013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>
                <a:solidFill>
                  <a:srgbClr val="000000"/>
                </a:solidFill>
              </a:rPr>
              <a:t>LHC performance with/without LINAC4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60DC79-7F61-41FF-9316-39EF22156623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80880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46AB4E-82B5-42BF-8857-E6FEAD708B37}" type="datetime1">
              <a:rPr lang="en-US" smtClean="0">
                <a:solidFill>
                  <a:srgbClr val="000000"/>
                </a:solidFill>
              </a:rPr>
              <a:pPr>
                <a:defRPr/>
              </a:pPr>
              <a:t>10/31/2013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>
                <a:solidFill>
                  <a:srgbClr val="000000"/>
                </a:solidFill>
              </a:rPr>
              <a:t>LHC performance with/without LINAC4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454AE3-93E8-4287-A05B-4B0FBAEEFE12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235637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6"/>
          <p:cNvSpPr>
            <a:spLocks noChangeArrowheads="1"/>
          </p:cNvSpPr>
          <p:nvPr userDrawn="1"/>
        </p:nvSpPr>
        <p:spPr bwMode="auto">
          <a:xfrm>
            <a:off x="0" y="0"/>
            <a:ext cx="9144000" cy="762000"/>
          </a:xfrm>
          <a:prstGeom prst="rect">
            <a:avLst/>
          </a:prstGeom>
          <a:gradFill rotWithShape="1">
            <a:gsLst>
              <a:gs pos="0">
                <a:srgbClr val="003368"/>
              </a:gs>
              <a:gs pos="100000">
                <a:srgbClr val="003368">
                  <a:gamma/>
                  <a:tint val="45490"/>
                  <a:invGamma/>
                </a:srgb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400">
              <a:solidFill>
                <a:srgbClr val="FFFFFF"/>
              </a:solidFill>
              <a:latin typeface="Calibri" pitchFamily="34" charset="0"/>
            </a:endParaRPr>
          </a:p>
        </p:txBody>
      </p:sp>
      <p:pic>
        <p:nvPicPr>
          <p:cNvPr id="4" name="Picture 8" descr="lhclogo.prev.eps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05800" y="0"/>
            <a:ext cx="838200" cy="81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37" descr="Logo CERN width=144,      height=144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762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0100" y="0"/>
            <a:ext cx="7429500" cy="800100"/>
          </a:xfrm>
        </p:spPr>
        <p:txBody>
          <a:bodyPr/>
          <a:lstStyle>
            <a:lvl1pPr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dt" sz="half" idx="10"/>
          </p:nvPr>
        </p:nvSpPr>
        <p:spPr>
          <a:xfrm rot="16200000">
            <a:off x="-552450" y="5962650"/>
            <a:ext cx="1447800" cy="342900"/>
          </a:xfrm>
        </p:spPr>
        <p:txBody>
          <a:bodyPr/>
          <a:lstStyle>
            <a:lvl1pPr>
              <a:defRPr sz="1200" b="1" smtClean="0">
                <a:solidFill>
                  <a:schemeClr val="bg2">
                    <a:lumMod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09D7B83-5152-4075-9C3E-D92F89169F66}" type="datetime1">
              <a:rPr lang="en-US">
                <a:solidFill>
                  <a:srgbClr val="808080">
                    <a:lumMod val="75000"/>
                  </a:srgbClr>
                </a:solidFill>
              </a:rPr>
              <a:pPr>
                <a:defRPr/>
              </a:pPr>
              <a:t>10/31/2013</a:t>
            </a:fld>
            <a:endParaRPr lang="en-US">
              <a:solidFill>
                <a:srgbClr val="808080">
                  <a:lumMod val="75000"/>
                </a:srgbClr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ftr" sz="quarter" idx="11"/>
          </p:nvPr>
        </p:nvSpPr>
        <p:spPr>
          <a:xfrm rot="16200000">
            <a:off x="-2133600" y="2933700"/>
            <a:ext cx="4610100" cy="342900"/>
          </a:xfrm>
        </p:spPr>
        <p:txBody>
          <a:bodyPr/>
          <a:lstStyle>
            <a:lvl1pPr>
              <a:defRPr sz="1200" b="1" smtClean="0">
                <a:solidFill>
                  <a:schemeClr val="bg2">
                    <a:lumMod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>
                <a:solidFill>
                  <a:srgbClr val="808080">
                    <a:lumMod val="75000"/>
                  </a:srgbClr>
                </a:solidFill>
              </a:rPr>
              <a:t>LHC performance with/without LINAC4</a:t>
            </a:r>
            <a:endParaRPr lang="en-US">
              <a:solidFill>
                <a:srgbClr val="808080">
                  <a:lumMod val="75000"/>
                </a:srgbClr>
              </a:solidFill>
            </a:endParaRPr>
          </a:p>
        </p:txBody>
      </p:sp>
      <p:sp>
        <p:nvSpPr>
          <p:cNvPr id="8" name="Rectangle 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EE4E98C2-E612-405D-9D9D-D2D7EB854B0E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538617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DC10AF-A0D2-49E9-AA23-19A796A0AC84}" type="datetime1">
              <a:rPr lang="en-US" smtClean="0">
                <a:solidFill>
                  <a:srgbClr val="000000"/>
                </a:solidFill>
              </a:rPr>
              <a:pPr>
                <a:defRPr/>
              </a:pPr>
              <a:t>10/31/2013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>
                <a:solidFill>
                  <a:srgbClr val="000000"/>
                </a:solidFill>
              </a:rPr>
              <a:t>LHC performance with/without LINAC4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410275-3A49-46CA-A6EE-68DB2BA80498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85281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4A5236-9547-044A-8F86-ACF19B8A119C}" type="datetimeFigureOut">
              <a:rPr lang="en-US" smtClean="0"/>
              <a:t>10/31/2013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210983-915D-454C-BD19-6AB42FA981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287329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4762D0-A980-48CE-81A3-33CF9B3303C8}" type="datetime1">
              <a:rPr lang="en-US" smtClean="0">
                <a:solidFill>
                  <a:srgbClr val="000000"/>
                </a:solidFill>
              </a:rPr>
              <a:pPr>
                <a:defRPr/>
              </a:pPr>
              <a:t>10/31/2013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>
                <a:solidFill>
                  <a:srgbClr val="000000"/>
                </a:solidFill>
              </a:rPr>
              <a:t>LHC performance with/without LINAC4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ABEA62-16F5-4832-A462-CC341ED0F65A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399967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3D7DE1-6F8C-439E-B6AD-F9C0B38B5BDA}" type="datetime1">
              <a:rPr lang="en-US" smtClean="0">
                <a:solidFill>
                  <a:srgbClr val="000000"/>
                </a:solidFill>
              </a:rPr>
              <a:pPr>
                <a:defRPr/>
              </a:pPr>
              <a:t>10/31/2013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>
                <a:solidFill>
                  <a:srgbClr val="000000"/>
                </a:solidFill>
              </a:rPr>
              <a:t>LHC performance with/without LINAC4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5C1E19-85E8-4E0E-9136-72C62C7695B3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51758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E963E3-ED88-498F-B684-C85B869F6662}" type="datetime1">
              <a:rPr lang="en-US" smtClean="0">
                <a:solidFill>
                  <a:srgbClr val="000000"/>
                </a:solidFill>
              </a:rPr>
              <a:pPr>
                <a:defRPr/>
              </a:pPr>
              <a:t>10/31/2013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>
                <a:solidFill>
                  <a:srgbClr val="000000"/>
                </a:solidFill>
              </a:rPr>
              <a:t>LHC performance with/without LINAC4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9FAF25-BF74-4972-B942-BFED45AA9CFF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671148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9079B1-F3BC-4C51-B0CD-3121414F5428}" type="datetime1">
              <a:rPr lang="en-US" smtClean="0">
                <a:solidFill>
                  <a:srgbClr val="000000"/>
                </a:solidFill>
              </a:rPr>
              <a:pPr>
                <a:defRPr/>
              </a:pPr>
              <a:t>10/31/2013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>
                <a:solidFill>
                  <a:srgbClr val="000000"/>
                </a:solidFill>
              </a:rPr>
              <a:t>LHC performance with/without LINAC4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BCDAFE-FB4B-4D61-9057-6D8FF3E9CC13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784482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153400" cy="71596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9CB186-6181-47D3-9C83-402623B7DD9C}" type="datetime1">
              <a:rPr lang="en-US" smtClean="0">
                <a:solidFill>
                  <a:srgbClr val="000000"/>
                </a:solidFill>
              </a:rPr>
              <a:pPr>
                <a:defRPr/>
              </a:pPr>
              <a:t>10/31/2013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>
                <a:solidFill>
                  <a:srgbClr val="000000"/>
                </a:solidFill>
              </a:rPr>
              <a:t>LHC performance with/without LINAC4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A37E95-4F2D-4A84-B9A4-10565D1B4150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138635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153400" cy="71596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448BF8-A056-4F7F-ABE7-E5E6BE46E28B}" type="datetime1">
              <a:rPr lang="en-US" smtClean="0">
                <a:solidFill>
                  <a:srgbClr val="000000"/>
                </a:solidFill>
              </a:rPr>
              <a:pPr>
                <a:defRPr/>
              </a:pPr>
              <a:t>10/31/2013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>
                <a:solidFill>
                  <a:srgbClr val="000000"/>
                </a:solidFill>
              </a:rPr>
              <a:t>LHC performance with/without LINAC4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8AD134-3581-4776-8AD8-FDC3823BF404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16105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6" descr="pmlogo.gif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31188" y="0"/>
            <a:ext cx="912812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7" descr="lhclogo.prev.eps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36625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74638"/>
            <a:ext cx="7086600" cy="715962"/>
          </a:xfrm>
        </p:spPr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86FE0647-28EE-4C2A-A8D0-E671024F5AE6}" type="datetime1">
              <a:rPr lang="en-US">
                <a:solidFill>
                  <a:srgbClr val="000000"/>
                </a:solidFill>
              </a:rPr>
              <a:pPr>
                <a:defRPr/>
              </a:pPr>
              <a:t>10/31/2013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>
                <a:solidFill>
                  <a:srgbClr val="000000"/>
                </a:solidFill>
              </a:rPr>
              <a:t>LHC performance with/without LINAC4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1242F16B-63E4-4D15-90A6-73E0C1B4E6AD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284393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, 2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half" idx="3"/>
          </p:nvPr>
        </p:nvSpPr>
        <p:spPr>
          <a:xfrm>
            <a:off x="4648200" y="990600"/>
            <a:ext cx="4267200" cy="5257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6" name="Text Placeholder 4"/>
          <p:cNvSpPr>
            <a:spLocks noGrp="1"/>
          </p:cNvSpPr>
          <p:nvPr>
            <p:ph type="body" sz="half" idx="10"/>
          </p:nvPr>
        </p:nvSpPr>
        <p:spPr>
          <a:xfrm>
            <a:off x="152400" y="990600"/>
            <a:ext cx="4267200" cy="5257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7785797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10400" y="1"/>
            <a:ext cx="2133600" cy="260648"/>
          </a:xfrm>
        </p:spPr>
        <p:txBody>
          <a:bodyPr/>
          <a:lstStyle>
            <a:lvl1pPr>
              <a:defRPr>
                <a:solidFill>
                  <a:schemeClr val="tx1"/>
                </a:solidFill>
                <a:latin typeface="Constantia" pitchFamily="18" charset="0"/>
              </a:defRPr>
            </a:lvl1pPr>
          </a:lstStyle>
          <a:p>
            <a:fld id="{80312B61-8FBB-43B8-A6DD-B3B75C37806A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7" name="TextBox 16"/>
          <p:cNvSpPr txBox="1"/>
          <p:nvPr userDrawn="1"/>
        </p:nvSpPr>
        <p:spPr>
          <a:xfrm>
            <a:off x="35496" y="6505599"/>
            <a:ext cx="44644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>
              <a:defRPr/>
            </a:pPr>
            <a:r>
              <a:rPr lang="en-US" sz="1400" dirty="0" smtClean="0">
                <a:solidFill>
                  <a:srgbClr val="000000"/>
                </a:solidFill>
                <a:latin typeface="Constantia" pitchFamily="18" charset="0"/>
              </a:rPr>
              <a:t>H. Damerau, A. Findlay, S. Hancock, CMAC 16/08/2012</a:t>
            </a:r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03200" y="1255059"/>
            <a:ext cx="8763034" cy="474569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pic>
        <p:nvPicPr>
          <p:cNvPr id="10" name="Picture 9" descr="logo-presentation-small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6738" y="6167827"/>
            <a:ext cx="539496" cy="533400"/>
          </a:xfrm>
          <a:prstGeom prst="rect">
            <a:avLst/>
          </a:prstGeom>
        </p:spPr>
      </p:pic>
      <p:pic>
        <p:nvPicPr>
          <p:cNvPr id="11" name="Picture 10" descr="liu_ppt-03.jp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667" y="274638"/>
            <a:ext cx="552909" cy="6677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395889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10400" y="1"/>
            <a:ext cx="2133600" cy="260648"/>
          </a:xfrm>
        </p:spPr>
        <p:txBody>
          <a:bodyPr/>
          <a:lstStyle>
            <a:lvl1pPr>
              <a:defRPr>
                <a:solidFill>
                  <a:schemeClr val="tx1"/>
                </a:solidFill>
                <a:latin typeface="Constantia" pitchFamily="18" charset="0"/>
              </a:defRPr>
            </a:lvl1pPr>
          </a:lstStyle>
          <a:p>
            <a:fld id="{80312B61-8FBB-43B8-A6DD-B3B75C37806A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7" name="TextBox 16"/>
          <p:cNvSpPr txBox="1"/>
          <p:nvPr userDrawn="1"/>
        </p:nvSpPr>
        <p:spPr>
          <a:xfrm>
            <a:off x="35496" y="6505599"/>
            <a:ext cx="44644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>
              <a:defRPr/>
            </a:pPr>
            <a:r>
              <a:rPr lang="en-US" sz="1400" dirty="0" smtClean="0">
                <a:solidFill>
                  <a:srgbClr val="000000"/>
                </a:solidFill>
                <a:latin typeface="Constantia" pitchFamily="18" charset="0"/>
              </a:rPr>
              <a:t>H. Damerau, A. Findlay, S. Hancock, CMAC 16/08/2012</a:t>
            </a:r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03200" y="1255059"/>
            <a:ext cx="8763034" cy="474569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pic>
        <p:nvPicPr>
          <p:cNvPr id="10" name="Picture 9" descr="logo-presentation-small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6738" y="6167827"/>
            <a:ext cx="539496" cy="533400"/>
          </a:xfrm>
          <a:prstGeom prst="rect">
            <a:avLst/>
          </a:prstGeom>
        </p:spPr>
      </p:pic>
      <p:pic>
        <p:nvPicPr>
          <p:cNvPr id="11" name="Picture 10" descr="liu_ppt-03.jp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667" y="274638"/>
            <a:ext cx="552909" cy="6677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13394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4A5236-9547-044A-8F86-ACF19B8A119C}" type="datetimeFigureOut">
              <a:rPr lang="en-US" smtClean="0"/>
              <a:t>10/31/2013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210983-915D-454C-BD19-6AB42FA981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373875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 with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 bwMode="auto">
          <a:xfrm>
            <a:off x="0" y="877824"/>
            <a:ext cx="9144000" cy="1482604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4" name="Title 13"/>
          <p:cNvSpPr>
            <a:spLocks noGrp="1"/>
          </p:cNvSpPr>
          <p:nvPr>
            <p:ph type="title" hasCustomPrompt="1"/>
          </p:nvPr>
        </p:nvSpPr>
        <p:spPr>
          <a:xfrm>
            <a:off x="1010093" y="93476"/>
            <a:ext cx="7123814" cy="680483"/>
          </a:xfrm>
          <a:prstGeom prst="rect">
            <a:avLst/>
          </a:prstGeom>
          <a:gradFill flip="none" rotWithShape="1">
            <a:gsLst>
              <a:gs pos="100000">
                <a:schemeClr val="bg1">
                  <a:alpha val="0"/>
                </a:schemeClr>
              </a:gs>
              <a:gs pos="0">
                <a:schemeClr val="bg1"/>
              </a:gs>
              <a:gs pos="72000">
                <a:schemeClr val="bg1"/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none"/>
        </p:style>
        <p:txBody>
          <a:bodyPr anchor="ctr"/>
          <a:lstStyle>
            <a:lvl1pPr>
              <a:defRPr sz="3200" b="1">
                <a:solidFill>
                  <a:schemeClr val="tx2"/>
                </a:solidFill>
                <a:latin typeface="Cambria" pitchFamily="18" charset="0"/>
              </a:defRPr>
            </a:lvl1pPr>
          </a:lstStyle>
          <a:p>
            <a:r>
              <a:rPr lang="en-US" dirty="0" smtClean="0"/>
              <a:t>Master title style</a:t>
            </a:r>
            <a:endParaRPr lang="en-US" dirty="0"/>
          </a:p>
        </p:txBody>
      </p:sp>
      <p:sp>
        <p:nvSpPr>
          <p:cNvPr id="5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7160" y="1051560"/>
            <a:ext cx="8869680" cy="5212080"/>
          </a:xfrm>
          <a:prstGeom prst="rect">
            <a:avLst/>
          </a:prstGeom>
        </p:spPr>
        <p:txBody>
          <a:bodyPr/>
          <a:lstStyle>
            <a:lvl1pPr>
              <a:tabLst>
                <a:tab pos="693738" algn="l"/>
              </a:tabLst>
              <a:defRPr sz="2800"/>
            </a:lvl1pPr>
            <a:lvl2pPr>
              <a:defRPr sz="2000"/>
            </a:lvl2pPr>
            <a:lvl3pPr>
              <a:defRPr sz="2000"/>
            </a:lvl3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49930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10400" y="1"/>
            <a:ext cx="2133600" cy="260648"/>
          </a:xfrm>
        </p:spPr>
        <p:txBody>
          <a:bodyPr/>
          <a:lstStyle>
            <a:lvl1pPr>
              <a:defRPr>
                <a:solidFill>
                  <a:schemeClr val="tx1"/>
                </a:solidFill>
                <a:latin typeface="Constantia" pitchFamily="18" charset="0"/>
              </a:defRPr>
            </a:lvl1pPr>
          </a:lstStyle>
          <a:p>
            <a:fld id="{80312B61-8FBB-43B8-A6DD-B3B75C37806A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7" name="TextBox 16"/>
          <p:cNvSpPr txBox="1"/>
          <p:nvPr userDrawn="1"/>
        </p:nvSpPr>
        <p:spPr>
          <a:xfrm>
            <a:off x="35496" y="6505599"/>
            <a:ext cx="44644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>
              <a:defRPr/>
            </a:pPr>
            <a:r>
              <a:rPr lang="en-US" sz="1400" dirty="0" smtClean="0">
                <a:solidFill>
                  <a:srgbClr val="000000"/>
                </a:solidFill>
                <a:latin typeface="Constantia" pitchFamily="18" charset="0"/>
              </a:rPr>
              <a:t>H. Damerau, A. Findlay, S. Hancock, CMAC 16/08/2012</a:t>
            </a:r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03200" y="1255059"/>
            <a:ext cx="8763034" cy="474569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pic>
        <p:nvPicPr>
          <p:cNvPr id="10" name="Picture 9" descr="logo-presentation-small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6738" y="6167827"/>
            <a:ext cx="539496" cy="533400"/>
          </a:xfrm>
          <a:prstGeom prst="rect">
            <a:avLst/>
          </a:prstGeom>
        </p:spPr>
      </p:pic>
      <p:pic>
        <p:nvPicPr>
          <p:cNvPr id="11" name="Picture 10" descr="liu_ppt-03.jp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667" y="274638"/>
            <a:ext cx="552909" cy="6677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223519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7" descr="banner-bleu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866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0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77EB18-F632-4655-ACBD-7637A6D966A9}" type="datetime1">
              <a:rPr lang="en-US" smtClean="0">
                <a:solidFill>
                  <a:srgbClr val="000000"/>
                </a:solidFill>
              </a:rPr>
              <a:pPr>
                <a:defRPr/>
              </a:pPr>
              <a:t>10/31/2013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>
                <a:solidFill>
                  <a:srgbClr val="000000"/>
                </a:solidFill>
              </a:rPr>
              <a:t>LHC performance with/without LINAC4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F02427-AFE3-4BCF-9038-0FB899F3E4BB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7304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5566607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93637782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62985102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2950387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71912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5"/>
          <p:cNvSpPr/>
          <p:nvPr userDrawn="1"/>
        </p:nvSpPr>
        <p:spPr bwMode="auto">
          <a:xfrm>
            <a:off x="0" y="877824"/>
            <a:ext cx="9144000" cy="1482604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4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7160" y="1051560"/>
            <a:ext cx="8869680" cy="5212080"/>
          </a:xfrm>
          <a:prstGeom prst="rect">
            <a:avLst/>
          </a:prstGeom>
        </p:spPr>
        <p:txBody>
          <a:bodyPr/>
          <a:lstStyle>
            <a:lvl1pPr>
              <a:buFont typeface="Arial" pitchFamily="34" charset="0"/>
              <a:buChar char="•"/>
              <a:defRPr sz="2400"/>
            </a:lvl1pPr>
            <a:lvl2pPr marL="914400" indent="-457200">
              <a:buFont typeface="Arial" pitchFamily="34" charset="0"/>
              <a:buChar char="•"/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itle 13"/>
          <p:cNvSpPr>
            <a:spLocks noGrp="1"/>
          </p:cNvSpPr>
          <p:nvPr>
            <p:ph type="title" hasCustomPrompt="1"/>
          </p:nvPr>
        </p:nvSpPr>
        <p:spPr>
          <a:xfrm>
            <a:off x="1010093" y="74426"/>
            <a:ext cx="7123814" cy="680483"/>
          </a:xfrm>
          <a:prstGeom prst="rect">
            <a:avLst/>
          </a:prstGeom>
          <a:gradFill flip="none" rotWithShape="1">
            <a:gsLst>
              <a:gs pos="100000">
                <a:schemeClr val="bg1">
                  <a:alpha val="0"/>
                </a:schemeClr>
              </a:gs>
              <a:gs pos="0">
                <a:schemeClr val="bg1"/>
              </a:gs>
              <a:gs pos="72000">
                <a:schemeClr val="bg1"/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none"/>
        </p:style>
        <p:txBody>
          <a:bodyPr/>
          <a:lstStyle>
            <a:lvl1pPr>
              <a:defRPr sz="3600" b="1">
                <a:solidFill>
                  <a:schemeClr val="tx2"/>
                </a:solidFill>
                <a:latin typeface="Cambria" pitchFamily="18" charset="0"/>
              </a:defRPr>
            </a:lvl1pPr>
          </a:lstStyle>
          <a:p>
            <a:r>
              <a:rPr lang="en-US" dirty="0" smtClean="0"/>
              <a:t>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1811576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DFDCB7"/>
                </a:solidFill>
              </a:rPr>
              <a:t>Oct. 29th, 2013</a:t>
            </a:r>
            <a:endParaRPr lang="en-US">
              <a:solidFill>
                <a:srgbClr val="DFDCB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rgbClr val="DFDCB7"/>
                </a:solidFill>
              </a:rPr>
              <a:t>RLIUP workshop = Baird, Foraz</a:t>
            </a:r>
            <a:endParaRPr lang="en-US">
              <a:solidFill>
                <a:srgbClr val="DFDCB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09767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4A5236-9547-044A-8F86-ACF19B8A119C}" type="datetimeFigureOut">
              <a:rPr lang="en-US" smtClean="0"/>
              <a:t>10/31/2013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210983-915D-454C-BD19-6AB42FA981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9050601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400"/>
            </a:lvl1pPr>
          </a:lstStyle>
          <a:p>
            <a:r>
              <a:rPr lang="en-US" smtClean="0">
                <a:solidFill>
                  <a:srgbClr val="DFDCB7"/>
                </a:solidFill>
              </a:rPr>
              <a:t>Oct. 29th, 2013</a:t>
            </a:r>
            <a:endParaRPr lang="en-US" dirty="0">
              <a:solidFill>
                <a:srgbClr val="DFDCB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 sz="1400"/>
            </a:lvl1pPr>
          </a:lstStyle>
          <a:p>
            <a:r>
              <a:rPr lang="fr-CH" smtClean="0">
                <a:solidFill>
                  <a:srgbClr val="DFDCB7"/>
                </a:solidFill>
              </a:rPr>
              <a:t>RLIUP workshop = Baird, Foraz</a:t>
            </a:r>
            <a:endParaRPr lang="en-US" dirty="0">
              <a:solidFill>
                <a:srgbClr val="DFDCB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CADDF-C6D9-C14C-883B-1CD09994D60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62946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DFDCB7"/>
                </a:solidFill>
              </a:rPr>
              <a:t>Oct. 29th, 2013</a:t>
            </a:r>
            <a:endParaRPr lang="en-US" dirty="0">
              <a:solidFill>
                <a:srgbClr val="DFDCB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 smtClean="0">
                <a:solidFill>
                  <a:srgbClr val="DFDCB7"/>
                </a:solidFill>
              </a:rPr>
              <a:t>RLIUP workshop = Baird, Foraz</a:t>
            </a:r>
            <a:endParaRPr lang="en-US" dirty="0">
              <a:solidFill>
                <a:srgbClr val="DFDCB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CADDF-C6D9-C14C-883B-1CD09994D60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54318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DFDCB7"/>
                </a:solidFill>
              </a:rPr>
              <a:t>Oct. 29th, 2013</a:t>
            </a:r>
            <a:endParaRPr lang="en-GB">
              <a:solidFill>
                <a:srgbClr val="DFDCB7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>
                <a:solidFill>
                  <a:srgbClr val="DFDCB7"/>
                </a:solidFill>
              </a:rPr>
              <a:t>RLIUP workshop = Baird, Foraz</a:t>
            </a:r>
            <a:endParaRPr lang="en-GB">
              <a:solidFill>
                <a:srgbClr val="DFDCB7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1D02FE-31A0-4D7C-B3EA-BFF2B2602A5E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74853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DFDCB7"/>
                </a:solidFill>
              </a:rPr>
              <a:t>Oct. 29th, 2013</a:t>
            </a:r>
            <a:endParaRPr lang="en-US" dirty="0">
              <a:solidFill>
                <a:srgbClr val="DFDCB7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 smtClean="0">
                <a:solidFill>
                  <a:srgbClr val="DFDCB7"/>
                </a:solidFill>
              </a:rPr>
              <a:t>RLIUP workshop = Baird, Foraz</a:t>
            </a:r>
            <a:endParaRPr lang="en-US" dirty="0">
              <a:solidFill>
                <a:srgbClr val="DFDCB7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CADDF-C6D9-C14C-883B-1CD09994D60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584367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DFDCB7"/>
                </a:solidFill>
              </a:rPr>
              <a:t>Oct. 29th, 2013</a:t>
            </a:r>
            <a:endParaRPr lang="en-US" dirty="0">
              <a:solidFill>
                <a:srgbClr val="DFDCB7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 smtClean="0">
                <a:solidFill>
                  <a:srgbClr val="DFDCB7"/>
                </a:solidFill>
              </a:rPr>
              <a:t>RLIUP workshop = Baird, Foraz</a:t>
            </a:r>
            <a:endParaRPr lang="en-US" dirty="0">
              <a:solidFill>
                <a:srgbClr val="DFDCB7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CADDF-C6D9-C14C-883B-1CD09994D60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9927946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DFDCB7"/>
                </a:solidFill>
              </a:rPr>
              <a:t>Oct. 29th, 2013</a:t>
            </a:r>
            <a:endParaRPr lang="en-US" dirty="0">
              <a:solidFill>
                <a:srgbClr val="DFDCB7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 smtClean="0">
                <a:solidFill>
                  <a:srgbClr val="DFDCB7"/>
                </a:solidFill>
              </a:rPr>
              <a:t>RLIUP workshop = Baird, Foraz</a:t>
            </a:r>
            <a:endParaRPr lang="en-US" dirty="0">
              <a:solidFill>
                <a:srgbClr val="DFDCB7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CADDF-C6D9-C14C-883B-1CD09994D60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8383565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DFDCB7"/>
                </a:solidFill>
              </a:rPr>
              <a:t>Oct. 29th, 2013</a:t>
            </a:r>
            <a:endParaRPr lang="en-US" dirty="0">
              <a:solidFill>
                <a:srgbClr val="DFDCB7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 smtClean="0">
                <a:solidFill>
                  <a:srgbClr val="DFDCB7"/>
                </a:solidFill>
              </a:rPr>
              <a:t>RLIUP workshop = Baird, Foraz</a:t>
            </a:r>
            <a:endParaRPr lang="en-US" dirty="0">
              <a:solidFill>
                <a:srgbClr val="DFDCB7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CADDF-C6D9-C14C-883B-1CD09994D60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1332501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DFDCB7"/>
                </a:solidFill>
              </a:rPr>
              <a:t>Oct. 29th, 2013</a:t>
            </a:r>
            <a:endParaRPr lang="en-US" dirty="0">
              <a:solidFill>
                <a:srgbClr val="DFDCB7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BBCADDF-C6D9-C14C-883B-1CD09994D60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CH" smtClean="0">
                <a:solidFill>
                  <a:srgbClr val="DFDCB7"/>
                </a:solidFill>
              </a:rPr>
              <a:t>RLIUP workshop = Baird, Foraz</a:t>
            </a:r>
            <a:endParaRPr lang="en-US" dirty="0">
              <a:solidFill>
                <a:srgbClr val="DFDCB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0784371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DFDCB7"/>
                </a:solidFill>
              </a:rPr>
              <a:t>Oct. 29th, 2013</a:t>
            </a:r>
            <a:endParaRPr lang="en-US" dirty="0">
              <a:solidFill>
                <a:srgbClr val="DFDCB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 smtClean="0">
                <a:solidFill>
                  <a:srgbClr val="DFDCB7"/>
                </a:solidFill>
              </a:rPr>
              <a:t>RLIUP workshop = Baird, Foraz</a:t>
            </a:r>
            <a:endParaRPr lang="en-US" dirty="0">
              <a:solidFill>
                <a:srgbClr val="DFDCB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CADDF-C6D9-C14C-883B-1CD09994D60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8247609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DFDCB7"/>
                </a:solidFill>
              </a:rPr>
              <a:t>Oct. 29th, 2013</a:t>
            </a:r>
            <a:endParaRPr lang="en-US" dirty="0">
              <a:solidFill>
                <a:srgbClr val="DFDCB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 smtClean="0">
                <a:solidFill>
                  <a:srgbClr val="DFDCB7"/>
                </a:solidFill>
              </a:rPr>
              <a:t>RLIUP workshop = Baird, Foraz</a:t>
            </a:r>
            <a:endParaRPr lang="en-US" dirty="0">
              <a:solidFill>
                <a:srgbClr val="DFDCB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CADDF-C6D9-C14C-883B-1CD09994D60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23137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4A5236-9547-044A-8F86-ACF19B8A119C}" type="datetimeFigureOut">
              <a:rPr lang="en-US" smtClean="0"/>
              <a:t>10/31/2013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210983-915D-454C-BD19-6AB42FA981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4922740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DFDCB7"/>
                </a:solidFill>
              </a:rPr>
              <a:t>Oct. 29th, 2013</a:t>
            </a:r>
            <a:endParaRPr lang="en-US" dirty="0">
              <a:solidFill>
                <a:srgbClr val="DFDCB7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 smtClean="0">
                <a:solidFill>
                  <a:srgbClr val="DFDCB7"/>
                </a:solidFill>
              </a:rPr>
              <a:t>RLIUP workshop = Baird, Foraz</a:t>
            </a:r>
            <a:endParaRPr lang="en-US" dirty="0">
              <a:solidFill>
                <a:srgbClr val="DFDCB7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CADDF-C6D9-C14C-883B-1CD09994D60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81012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644EB8-8274-E847-A7A3-1AF0082880A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10/31/2013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37220-8DDF-AF47-BF66-A5421154A507}" type="slidenum">
              <a:rPr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0649090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644EB8-8274-E847-A7A3-1AF0082880A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10/31/2013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37220-8DDF-AF47-BF66-A5421154A507}" type="slidenum">
              <a:rPr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8757556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644EB8-8274-E847-A7A3-1AF0082880A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10/31/2013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37220-8DDF-AF47-BF66-A5421154A507}" type="slidenum">
              <a:rPr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5188717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908720"/>
            <a:ext cx="4038600" cy="521744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908720"/>
            <a:ext cx="4038600" cy="521744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644EB8-8274-E847-A7A3-1AF0082880A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10/31/2013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37220-8DDF-AF47-BF66-A5421154A507}" type="slidenum">
              <a:rPr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9431587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908720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28800"/>
            <a:ext cx="4040188" cy="44973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908720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628800"/>
            <a:ext cx="4041775" cy="44973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644EB8-8274-E847-A7A3-1AF0082880A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10/31/2013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37220-8DDF-AF47-BF66-A5421154A507}" type="slidenum">
              <a:rPr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6182136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644EB8-8274-E847-A7A3-1AF0082880A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10/31/2013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37220-8DDF-AF47-BF66-A5421154A507}" type="slidenum">
              <a:rPr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2347060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644EB8-8274-E847-A7A3-1AF0082880A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10/31/2013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37220-8DDF-AF47-BF66-A5421154A507}" type="slidenum">
              <a:rPr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6558300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644EB8-8274-E847-A7A3-1AF0082880A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10/31/2013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37220-8DDF-AF47-BF66-A5421154A507}" type="slidenum">
              <a:rPr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9368086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644EB8-8274-E847-A7A3-1AF0082880A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10/31/2013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37220-8DDF-AF47-BF66-A5421154A507}" type="slidenum">
              <a:rPr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24836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4A5236-9547-044A-8F86-ACF19B8A119C}" type="datetimeFigureOut">
              <a:rPr lang="en-US" smtClean="0"/>
              <a:t>10/31/2013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210983-915D-454C-BD19-6AB42FA981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9220782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644EB8-8274-E847-A7A3-1AF0082880A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10/31/2013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37220-8DDF-AF47-BF66-A5421154A507}" type="slidenum">
              <a:rPr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1444590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644EB8-8274-E847-A7A3-1AF0082880A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10/31/2013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37220-8DDF-AF47-BF66-A5421154A507}" type="slidenum">
              <a:rPr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4004533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14675703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31800" y="2515818"/>
            <a:ext cx="8265984" cy="1826363"/>
          </a:xfrm>
        </p:spPr>
        <p:txBody>
          <a:bodyPr tIns="0" bIns="0" anchor="t"/>
          <a:lstStyle>
            <a:lvl1pPr algn="l">
              <a:buNone/>
              <a:defRPr kumimoji="0" lang="en-US" sz="4600" b="1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31800" y="1329869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539964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59525601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54055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262399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457200" y="6553200"/>
            <a:ext cx="2133600" cy="16827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 smtClean="0">
                <a:solidFill>
                  <a:prstClr val="white"/>
                </a:solidFill>
              </a:rPr>
              <a:t>NA-PAC13, Pasadena, CA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6553200" y="6553200"/>
            <a:ext cx="2133600" cy="16827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DA86D0B0-EC29-42B4-9792-FBE5DC6BC924}" type="slidenum">
              <a:rPr lang="en-US" smtClean="0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3124200" y="6553200"/>
            <a:ext cx="2895600" cy="16827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 smtClean="0">
                <a:solidFill>
                  <a:prstClr val="white"/>
                </a:solidFill>
              </a:rPr>
              <a:t>giulia.papotti@cern.ch</a:t>
            </a:r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82527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white"/>
                </a:solidFill>
              </a:rPr>
              <a:t>NA-PAC13, Pasadena, CA</a:t>
            </a: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white"/>
                </a:solidFill>
              </a:rPr>
              <a:t>giulia.papotti@cern.ch</a:t>
            </a: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5D795-01CE-468D-B23E-B0744831153F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8638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4A5236-9547-044A-8F86-ACF19B8A119C}" type="datetimeFigureOut">
              <a:rPr lang="en-US" smtClean="0"/>
              <a:t>10/31/2013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210983-915D-454C-BD19-6AB42FA981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15991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4A5236-9547-044A-8F86-ACF19B8A119C}" type="datetimeFigureOut">
              <a:rPr lang="en-US" smtClean="0"/>
              <a:t>10/31/2013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210983-915D-454C-BD19-6AB42FA981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8670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4A5236-9547-044A-8F86-ACF19B8A119C}" type="datetimeFigureOut">
              <a:rPr lang="en-US" smtClean="0"/>
              <a:t>10/31/2013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210983-915D-454C-BD19-6AB42FA981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01261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slideLayout" Target="../slideLayouts/slideLayout25.xml"/><Relationship Id="rId18" Type="http://schemas.openxmlformats.org/officeDocument/2006/relationships/slideLayout" Target="../slideLayouts/slideLayout30.xml"/><Relationship Id="rId26" Type="http://schemas.openxmlformats.org/officeDocument/2006/relationships/slideLayout" Target="../slideLayouts/slideLayout38.xml"/><Relationship Id="rId3" Type="http://schemas.openxmlformats.org/officeDocument/2006/relationships/slideLayout" Target="../slideLayouts/slideLayout15.xml"/><Relationship Id="rId21" Type="http://schemas.openxmlformats.org/officeDocument/2006/relationships/slideLayout" Target="../slideLayouts/slideLayout33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17" Type="http://schemas.openxmlformats.org/officeDocument/2006/relationships/slideLayout" Target="../slideLayouts/slideLayout29.xml"/><Relationship Id="rId25" Type="http://schemas.openxmlformats.org/officeDocument/2006/relationships/slideLayout" Target="../slideLayouts/slideLayout37.xml"/><Relationship Id="rId2" Type="http://schemas.openxmlformats.org/officeDocument/2006/relationships/slideLayout" Target="../slideLayouts/slideLayout14.xml"/><Relationship Id="rId16" Type="http://schemas.openxmlformats.org/officeDocument/2006/relationships/slideLayout" Target="../slideLayouts/slideLayout28.xml"/><Relationship Id="rId20" Type="http://schemas.openxmlformats.org/officeDocument/2006/relationships/slideLayout" Target="../slideLayouts/slideLayout32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24" Type="http://schemas.openxmlformats.org/officeDocument/2006/relationships/slideLayout" Target="../slideLayouts/slideLayout36.xml"/><Relationship Id="rId5" Type="http://schemas.openxmlformats.org/officeDocument/2006/relationships/slideLayout" Target="../slideLayouts/slideLayout17.xml"/><Relationship Id="rId15" Type="http://schemas.openxmlformats.org/officeDocument/2006/relationships/slideLayout" Target="../slideLayouts/slideLayout27.xml"/><Relationship Id="rId23" Type="http://schemas.openxmlformats.org/officeDocument/2006/relationships/slideLayout" Target="../slideLayouts/slideLayout35.xml"/><Relationship Id="rId10" Type="http://schemas.openxmlformats.org/officeDocument/2006/relationships/slideLayout" Target="../slideLayouts/slideLayout22.xml"/><Relationship Id="rId19" Type="http://schemas.openxmlformats.org/officeDocument/2006/relationships/slideLayout" Target="../slideLayouts/slideLayout31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slideLayout" Target="../slideLayouts/slideLayout26.xml"/><Relationship Id="rId22" Type="http://schemas.openxmlformats.org/officeDocument/2006/relationships/slideLayout" Target="../slideLayouts/slideLayout34.xml"/><Relationship Id="rId27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6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41.xml"/><Relationship Id="rId7" Type="http://schemas.openxmlformats.org/officeDocument/2006/relationships/slideLayout" Target="../slideLayouts/slideLayout45.xml"/><Relationship Id="rId12" Type="http://schemas.openxmlformats.org/officeDocument/2006/relationships/slideLayout" Target="../slideLayouts/slideLayout50.xml"/><Relationship Id="rId2" Type="http://schemas.openxmlformats.org/officeDocument/2006/relationships/slideLayout" Target="../slideLayouts/slideLayout40.xml"/><Relationship Id="rId1" Type="http://schemas.openxmlformats.org/officeDocument/2006/relationships/slideLayout" Target="../slideLayouts/slideLayout39.xml"/><Relationship Id="rId6" Type="http://schemas.openxmlformats.org/officeDocument/2006/relationships/slideLayout" Target="../slideLayouts/slideLayout44.xml"/><Relationship Id="rId11" Type="http://schemas.openxmlformats.org/officeDocument/2006/relationships/slideLayout" Target="../slideLayouts/slideLayout49.xml"/><Relationship Id="rId5" Type="http://schemas.openxmlformats.org/officeDocument/2006/relationships/slideLayout" Target="../slideLayouts/slideLayout43.xml"/><Relationship Id="rId10" Type="http://schemas.openxmlformats.org/officeDocument/2006/relationships/slideLayout" Target="../slideLayouts/slideLayout48.xml"/><Relationship Id="rId4" Type="http://schemas.openxmlformats.org/officeDocument/2006/relationships/slideLayout" Target="../slideLayouts/slideLayout42.xml"/><Relationship Id="rId9" Type="http://schemas.openxmlformats.org/officeDocument/2006/relationships/slideLayout" Target="../slideLayouts/slideLayout47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8.xml"/><Relationship Id="rId3" Type="http://schemas.openxmlformats.org/officeDocument/2006/relationships/slideLayout" Target="../slideLayouts/slideLayout53.xml"/><Relationship Id="rId7" Type="http://schemas.openxmlformats.org/officeDocument/2006/relationships/slideLayout" Target="../slideLayouts/slideLayout57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52.xml"/><Relationship Id="rId1" Type="http://schemas.openxmlformats.org/officeDocument/2006/relationships/slideLayout" Target="../slideLayouts/slideLayout51.xml"/><Relationship Id="rId6" Type="http://schemas.openxmlformats.org/officeDocument/2006/relationships/slideLayout" Target="../slideLayouts/slideLayout56.xml"/><Relationship Id="rId11" Type="http://schemas.openxmlformats.org/officeDocument/2006/relationships/slideLayout" Target="../slideLayouts/slideLayout61.xml"/><Relationship Id="rId5" Type="http://schemas.openxmlformats.org/officeDocument/2006/relationships/slideLayout" Target="../slideLayouts/slideLayout55.xml"/><Relationship Id="rId10" Type="http://schemas.openxmlformats.org/officeDocument/2006/relationships/slideLayout" Target="../slideLayouts/slideLayout60.xml"/><Relationship Id="rId4" Type="http://schemas.openxmlformats.org/officeDocument/2006/relationships/slideLayout" Target="../slideLayouts/slideLayout54.xml"/><Relationship Id="rId9" Type="http://schemas.openxmlformats.org/officeDocument/2006/relationships/slideLayout" Target="../slideLayouts/slideLayout59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theme" Target="../theme/theme5.xml"/><Relationship Id="rId3" Type="http://schemas.openxmlformats.org/officeDocument/2006/relationships/slideLayout" Target="../slideLayouts/slideLayout64.xml"/><Relationship Id="rId7" Type="http://schemas.openxmlformats.org/officeDocument/2006/relationships/slideLayout" Target="../slideLayouts/slideLayout68.xml"/><Relationship Id="rId2" Type="http://schemas.openxmlformats.org/officeDocument/2006/relationships/slideLayout" Target="../slideLayouts/slideLayout63.xml"/><Relationship Id="rId1" Type="http://schemas.openxmlformats.org/officeDocument/2006/relationships/slideLayout" Target="../slideLayouts/slideLayout62.xml"/><Relationship Id="rId6" Type="http://schemas.openxmlformats.org/officeDocument/2006/relationships/slideLayout" Target="../slideLayouts/slideLayout67.xml"/><Relationship Id="rId5" Type="http://schemas.openxmlformats.org/officeDocument/2006/relationships/slideLayout" Target="../slideLayouts/slideLayout66.xml"/><Relationship Id="rId4" Type="http://schemas.openxmlformats.org/officeDocument/2006/relationships/slideLayout" Target="../slideLayouts/slideLayout65.xml"/><Relationship Id="rId9" Type="http://schemas.openxmlformats.org/officeDocument/2006/relationships/image" Target="../media/image10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4A5236-9547-044A-8F86-ACF19B8A119C}" type="datetimeFigureOut">
              <a:rPr lang="en-US" smtClean="0"/>
              <a:t>10/31/2013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210983-915D-454C-BD19-6AB42FA981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91067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2" r:id="rId12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153400" cy="71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715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 rot="16200000">
            <a:off x="-495300" y="5905500"/>
            <a:ext cx="1447800" cy="45720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 smtClean="0">
                <a:latin typeface="Arial" pitchFamily="34" charset="0"/>
                <a:cs typeface="Arial" pitchFamily="34" charset="0"/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fld id="{BD30B6D9-6CAC-4B22-B116-BB85ED7BBB47}" type="datetime1">
              <a:rPr lang="en-US">
                <a:solidFill>
                  <a:srgbClr val="000000"/>
                </a:solidFill>
              </a:rPr>
              <a:pPr defTabSz="914400" fontAlgn="base">
                <a:spcBef>
                  <a:spcPct val="0"/>
                </a:spcBef>
                <a:spcAft>
                  <a:spcPct val="0"/>
                </a:spcAft>
                <a:defRPr/>
              </a:pPr>
              <a:t>10/31/2013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 rot="16200000">
            <a:off x="-1981200" y="2971800"/>
            <a:ext cx="4419600" cy="45720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hangingPunct="1">
              <a:defRPr sz="1400" smtClean="0">
                <a:latin typeface="Arial" pitchFamily="34" charset="0"/>
                <a:cs typeface="Arial" pitchFamily="34" charset="0"/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de-DE">
                <a:solidFill>
                  <a:srgbClr val="000000"/>
                </a:solidFill>
              </a:rPr>
              <a:t>LHC performance with/without LINAC4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886700" y="6400800"/>
            <a:ext cx="9144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fld id="{E93C8C17-11B6-4841-AA6C-480BD23B0372}" type="slidenum">
              <a:rPr lang="en-US">
                <a:solidFill>
                  <a:srgbClr val="000000"/>
                </a:solidFill>
                <a:latin typeface="Comic Sans MS" pitchFamily="66" charset="0"/>
              </a:rPr>
              <a:pPr defTabSz="91440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dirty="0">
              <a:solidFill>
                <a:srgbClr val="000000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361190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  <p:sldLayoutId id="2147483676" r:id="rId13"/>
    <p:sldLayoutId id="2147483677" r:id="rId14"/>
    <p:sldLayoutId id="2147483678" r:id="rId15"/>
    <p:sldLayoutId id="2147483679" r:id="rId16"/>
    <p:sldLayoutId id="2147483680" r:id="rId17"/>
    <p:sldLayoutId id="2147483681" r:id="rId18"/>
    <p:sldLayoutId id="2147483682" r:id="rId19"/>
    <p:sldLayoutId id="2147483683" r:id="rId20"/>
    <p:sldLayoutId id="2147483684" r:id="rId21"/>
    <p:sldLayoutId id="2147483685" r:id="rId22"/>
    <p:sldLayoutId id="2147483686" r:id="rId23"/>
    <p:sldLayoutId id="2147483687" r:id="rId24"/>
    <p:sldLayoutId id="2147483688" r:id="rId25"/>
    <p:sldLayoutId id="2147483689" r:id="rId26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Comic Sans MS" pitchFamily="66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Comic Sans MS" pitchFamily="66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Comic Sans MS" pitchFamily="66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Comic Sans MS" pitchFamily="6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0000FF"/>
        </a:buClr>
        <a:buSzPct val="80000"/>
        <a:buFont typeface="Wingdings" pitchFamily="2" charset="2"/>
        <a:buChar char="q"/>
        <a:defRPr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1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14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US">
              <a:solidFill>
                <a:srgbClr val="FFFFFF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8458200" y="6127576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6345128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pPr defTabSz="914400"/>
            <a:fld id="{9BBCADDF-C6D9-C14C-883B-1CD09994D60D}" type="slidenum">
              <a:rPr lang="en-US" smtClean="0"/>
              <a:pPr defTabSz="914400"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283907" y="4351763"/>
            <a:ext cx="2973288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pPr defTabSz="914400"/>
            <a:r>
              <a:rPr lang="fr-CH" smtClean="0">
                <a:solidFill>
                  <a:srgbClr val="DFDCB7"/>
                </a:solidFill>
              </a:rPr>
              <a:t>RLIUP workshop = Baird, Foraz</a:t>
            </a:r>
            <a:endParaRPr lang="en-US" dirty="0">
              <a:solidFill>
                <a:srgbClr val="DFDCB7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628903" y="1723471"/>
            <a:ext cx="2283296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pPr defTabSz="914400"/>
            <a:r>
              <a:rPr lang="en-US" smtClean="0">
                <a:solidFill>
                  <a:srgbClr val="DFDCB7"/>
                </a:solidFill>
              </a:rPr>
              <a:t>Oct. 29th, 2013</a:t>
            </a:r>
            <a:endParaRPr lang="en-US" dirty="0">
              <a:solidFill>
                <a:srgbClr val="DFDCB7"/>
              </a:solidFill>
            </a:endParaRPr>
          </a:p>
        </p:txBody>
      </p:sp>
      <p:sp>
        <p:nvSpPr>
          <p:cNvPr id="11" name="Oval 10"/>
          <p:cNvSpPr/>
          <p:nvPr userDrawn="1"/>
        </p:nvSpPr>
        <p:spPr>
          <a:xfrm>
            <a:off x="8477100" y="44696"/>
            <a:ext cx="648000" cy="648000"/>
          </a:xfrm>
          <a:prstGeom prst="ellipse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 defTabSz="914400"/>
            <a:r>
              <a:rPr lang="en-GB" sz="2800" b="1" dirty="0" smtClean="0">
                <a:ln w="12700">
                  <a:solidFill>
                    <a:srgbClr val="675E47">
                      <a:satMod val="155000"/>
                    </a:srgbClr>
                  </a:solidFill>
                  <a:prstDash val="solid"/>
                </a:ln>
                <a:solidFill>
                  <a:srgbClr val="DFDCB7">
                    <a:tint val="85000"/>
                    <a:satMod val="155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EN</a:t>
            </a:r>
            <a:endParaRPr lang="en-GB" sz="2800" b="1" dirty="0">
              <a:ln w="12700">
                <a:solidFill>
                  <a:srgbClr val="675E47">
                    <a:satMod val="155000"/>
                  </a:srgbClr>
                </a:solidFill>
                <a:prstDash val="solid"/>
              </a:ln>
              <a:solidFill>
                <a:srgbClr val="DFDCB7">
                  <a:tint val="85000"/>
                  <a:satMod val="155000"/>
                </a:srgb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4448080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  <p:sldLayoutId id="2147483702" r:id="rId12"/>
  </p:sldLayoutIdLst>
  <p:timing>
    <p:tnLst>
      <p:par>
        <p:cTn id="1" dur="indefinite" restart="never" nodeType="tmRoot"/>
      </p:par>
    </p:tnLst>
  </p:timing>
  <p:hf hdr="0"/>
  <p:txStyles>
    <p:titleStyle>
      <a:lvl1pPr algn="l" defTabSz="914400" rtl="0" eaLnBrk="1" latinLnBrk="0" hangingPunct="1">
        <a:spcBef>
          <a:spcPct val="0"/>
        </a:spcBef>
        <a:buNone/>
        <a:defRPr sz="3600" b="1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7920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908720"/>
            <a:ext cx="8229600" cy="521744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644EB8-8274-E847-A7A3-1AF0082880A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10/31/2013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C37220-8DDF-AF47-BF66-A5421154A507}" type="slidenum">
              <a:rPr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5679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chemeClr val="bg1"/>
                </a:solidFill>
              </a:defRPr>
            </a:lvl1pPr>
          </a:lstStyle>
          <a:p>
            <a:pPr defTabSz="914400"/>
            <a:r>
              <a:rPr lang="en-US" smtClean="0">
                <a:solidFill>
                  <a:prstClr val="white"/>
                </a:solidFill>
              </a:rPr>
              <a:t>NA-PAC13, Pasadena, CA</a:t>
            </a:r>
            <a:endParaRPr lang="en-GB" dirty="0">
              <a:solidFill>
                <a:prstClr val="white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1">
                <a:solidFill>
                  <a:schemeClr val="bg1"/>
                </a:solidFill>
              </a:defRPr>
            </a:lvl1pPr>
          </a:lstStyle>
          <a:p>
            <a:pPr defTabSz="914400"/>
            <a:r>
              <a:rPr lang="en-GB" smtClean="0">
                <a:solidFill>
                  <a:prstClr val="white"/>
                </a:solidFill>
              </a:rPr>
              <a:t>giulia.papotti@cern.ch</a:t>
            </a:r>
            <a:endParaRPr lang="en-GB" dirty="0">
              <a:solidFill>
                <a:prstClr val="white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="1">
                <a:solidFill>
                  <a:schemeClr val="bg1"/>
                </a:solidFill>
              </a:defRPr>
            </a:lvl1pPr>
          </a:lstStyle>
          <a:p>
            <a:pPr defTabSz="914400"/>
            <a:fld id="{FB1A4FB8-AAFA-48CC-B6F4-D24C3F5AE975}" type="slidenum">
              <a:rPr lang="en-GB" smtClean="0">
                <a:solidFill>
                  <a:prstClr val="white"/>
                </a:solidFill>
              </a:rPr>
              <a:pPr defTabSz="914400"/>
              <a:t>‹#›</a:t>
            </a:fld>
            <a:endParaRPr lang="en-GB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24076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1" r:id="rId1"/>
    <p:sldLayoutId id="2147483762" r:id="rId2"/>
    <p:sldLayoutId id="2147483763" r:id="rId3"/>
    <p:sldLayoutId id="2147483764" r:id="rId4"/>
    <p:sldLayoutId id="2147483765" r:id="rId5"/>
    <p:sldLayoutId id="2147483766" r:id="rId6"/>
    <p:sldLayoutId id="2147483767" r:id="rId7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accent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accent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espace.cern.ch/liu-project/" TargetMode="External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3.xml"/><Relationship Id="rId4" Type="http://schemas.openxmlformats.org/officeDocument/2006/relationships/image" Target="../media/image13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40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40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0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5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52.xml"/><Relationship Id="rId4" Type="http://schemas.openxmlformats.org/officeDocument/2006/relationships/image" Target="../media/image27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54.xml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31800" y="2060848"/>
            <a:ext cx="8265984" cy="1826363"/>
          </a:xfrm>
        </p:spPr>
        <p:txBody>
          <a:bodyPr>
            <a:noAutofit/>
          </a:bodyPr>
          <a:lstStyle/>
          <a:p>
            <a:r>
              <a:rPr lang="en-GB" sz="2800" dirty="0" smtClean="0"/>
              <a:t>RLIUP – </a:t>
            </a:r>
            <a:r>
              <a:rPr lang="en-GB" sz="2800" dirty="0"/>
              <a:t>Session 2 </a:t>
            </a:r>
            <a:br>
              <a:rPr lang="en-GB" sz="2800" dirty="0"/>
            </a:br>
            <a:r>
              <a:rPr lang="en-GB" sz="2800" dirty="0"/>
              <a:t>Post LS1 scenarios without and with LINAC4</a:t>
            </a:r>
            <a:endParaRPr lang="en-GB" sz="1400" b="0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>
          <a:xfrm>
            <a:off x="431800" y="908720"/>
            <a:ext cx="8316664" cy="1066688"/>
          </a:xfrm>
        </p:spPr>
        <p:txBody>
          <a:bodyPr>
            <a:normAutofit/>
          </a:bodyPr>
          <a:lstStyle/>
          <a:p>
            <a:r>
              <a:rPr lang="en-US" dirty="0" smtClean="0"/>
              <a:t>Gianluigi Arduini, Steven Hancock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467544" y="3884855"/>
            <a:ext cx="82089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/>
            <a:r>
              <a:rPr lang="en-US" dirty="0" smtClean="0">
                <a:solidFill>
                  <a:srgbClr val="0055A0"/>
                </a:solidFill>
              </a:rPr>
              <a:t>Acknowledgements: L. Bottura, K. Foraz, G. Rumolo, J. Wenninger</a:t>
            </a:r>
            <a:endParaRPr lang="en-GB" dirty="0">
              <a:solidFill>
                <a:srgbClr val="0055A0"/>
              </a:solidFill>
            </a:endParaRPr>
          </a:p>
        </p:txBody>
      </p:sp>
      <p:pic>
        <p:nvPicPr>
          <p:cNvPr id="54274" name="Picture 2" descr="http://hilumilhc.web.cern.ch/HiLumiLHC/images/project_logo/HiLumi-log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57568"/>
            <a:ext cx="1467307" cy="7071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4276" name="Picture 4" descr="LIU - LHC Injectors Upgrade Project website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49220"/>
            <a:ext cx="570586" cy="6876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44014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LHC performance estimate post-LS1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09D7B83-5152-4075-9C3E-D92F89169F66}" type="datetime1">
              <a:rPr lang="en-US">
                <a:solidFill>
                  <a:srgbClr val="808080">
                    <a:lumMod val="75000"/>
                  </a:srgbClr>
                </a:solidFill>
              </a:rPr>
              <a:pPr>
                <a:defRPr/>
              </a:pPr>
              <a:t>10/31/2013</a:t>
            </a:fld>
            <a:endParaRPr lang="en-US">
              <a:solidFill>
                <a:srgbClr val="808080">
                  <a:lumMod val="75000"/>
                </a:srgb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>
                <a:solidFill>
                  <a:srgbClr val="808080">
                    <a:lumMod val="75000"/>
                  </a:srgbClr>
                </a:solidFill>
              </a:rPr>
              <a:t>LHC performance with/without LINAC4</a:t>
            </a:r>
            <a:endParaRPr lang="en-US">
              <a:solidFill>
                <a:srgbClr val="808080">
                  <a:lumMod val="75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E4E98C2-E612-405D-9D9D-D2D7EB854B0E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10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19499" y="901854"/>
            <a:ext cx="7949835" cy="6483826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27013" indent="-227013" defTabSz="914400" eaLnBrk="0" fontAlgn="base" hangingPunct="0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  <a:buFont typeface="Wingdings" pitchFamily="2" charset="2"/>
              <a:buChar char="q"/>
            </a:pPr>
            <a:r>
              <a:rPr lang="en-US" sz="2000" kern="0" dirty="0" smtClean="0">
                <a:solidFill>
                  <a:srgbClr val="000000"/>
                </a:solidFill>
              </a:rPr>
              <a:t>The intensity/brightness may be limited by instabilities.</a:t>
            </a:r>
          </a:p>
          <a:p>
            <a:pPr marL="800100" lvl="1" indent="-342900" defTabSz="914400" eaLnBrk="0" fontAlgn="base" hangingPunct="0">
              <a:spcBef>
                <a:spcPts val="600"/>
              </a:spcBef>
              <a:buClr>
                <a:srgbClr val="0000FF"/>
              </a:buClr>
              <a:buSzPct val="80000"/>
              <a:buFont typeface="Courier New" panose="02070309020205020404" pitchFamily="49" charset="0"/>
              <a:buChar char="o"/>
            </a:pPr>
            <a:r>
              <a:rPr lang="en-US" i="1" kern="0" dirty="0" smtClean="0">
                <a:solidFill>
                  <a:srgbClr val="FF0000"/>
                </a:solidFill>
              </a:rPr>
              <a:t>E-cloud</a:t>
            </a:r>
          </a:p>
          <a:p>
            <a:pPr marL="800100" lvl="1" indent="-342900" defTabSz="914400" eaLnBrk="0" fontAlgn="base" hangingPunct="0">
              <a:spcBef>
                <a:spcPts val="600"/>
              </a:spcBef>
              <a:buClr>
                <a:srgbClr val="0000FF"/>
              </a:buClr>
              <a:buSzPct val="80000"/>
              <a:buFont typeface="Courier New" panose="02070309020205020404" pitchFamily="49" charset="0"/>
              <a:buChar char="o"/>
            </a:pPr>
            <a:r>
              <a:rPr lang="en-US" i="1" kern="0" dirty="0" smtClean="0">
                <a:solidFill>
                  <a:srgbClr val="0000FF"/>
                </a:solidFill>
              </a:rPr>
              <a:t>Instabilities </a:t>
            </a:r>
          </a:p>
          <a:p>
            <a:pPr marL="800100" lvl="1" indent="-342900" defTabSz="914400" eaLnBrk="0" fontAlgn="base" hangingPunct="0">
              <a:spcBef>
                <a:spcPts val="600"/>
              </a:spcBef>
              <a:buClr>
                <a:srgbClr val="0000FF"/>
              </a:buClr>
              <a:buSzPct val="80000"/>
              <a:buFont typeface="Courier New" panose="02070309020205020404" pitchFamily="49" charset="0"/>
              <a:buChar char="o"/>
            </a:pPr>
            <a:r>
              <a:rPr lang="en-US" i="1" kern="0" dirty="0" smtClean="0">
                <a:solidFill>
                  <a:srgbClr val="0000FF"/>
                </a:solidFill>
              </a:rPr>
              <a:t>heating</a:t>
            </a:r>
          </a:p>
          <a:p>
            <a:pPr marL="800100" lvl="1" indent="-342900" defTabSz="914400" eaLnBrk="0" fontAlgn="base" hangingPunct="0">
              <a:spcBef>
                <a:spcPts val="600"/>
              </a:spcBef>
              <a:buClr>
                <a:srgbClr val="0000FF"/>
              </a:buClr>
              <a:buSzPct val="80000"/>
              <a:buFont typeface="Courier New" panose="02070309020205020404" pitchFamily="49" charset="0"/>
              <a:buChar char="o"/>
            </a:pPr>
            <a:r>
              <a:rPr lang="en-US" i="1" kern="0" dirty="0" smtClean="0">
                <a:solidFill>
                  <a:srgbClr val="0000FF"/>
                </a:solidFill>
              </a:rPr>
              <a:t>UFOs.</a:t>
            </a:r>
            <a:endParaRPr lang="en-US" sz="2000" kern="0" dirty="0" smtClean="0">
              <a:solidFill>
                <a:srgbClr val="000000"/>
              </a:solidFill>
            </a:endParaRPr>
          </a:p>
          <a:p>
            <a:pPr defTabSz="914400"/>
            <a:r>
              <a:rPr lang="en-US" sz="2000" kern="0" dirty="0" smtClean="0">
                <a:solidFill>
                  <a:srgbClr val="000000"/>
                </a:solidFill>
              </a:rPr>
              <a:t>Enhance </a:t>
            </a:r>
            <a:r>
              <a:rPr lang="en-US" sz="2000" kern="0" dirty="0">
                <a:solidFill>
                  <a:srgbClr val="000000"/>
                </a:solidFill>
              </a:rPr>
              <a:t>scrubbing at 450 </a:t>
            </a:r>
            <a:r>
              <a:rPr lang="en-US" sz="2000" kern="0" dirty="0" err="1">
                <a:solidFill>
                  <a:srgbClr val="000000"/>
                </a:solidFill>
              </a:rPr>
              <a:t>GeV</a:t>
            </a:r>
            <a:r>
              <a:rPr lang="en-US" sz="2000" kern="0" dirty="0">
                <a:solidFill>
                  <a:srgbClr val="000000"/>
                </a:solidFill>
              </a:rPr>
              <a:t> to remove e-cloud in the dipoles “completely” with dedicated scrubbing </a:t>
            </a:r>
            <a:r>
              <a:rPr lang="en-US" sz="2000" kern="0" dirty="0" smtClean="0">
                <a:solidFill>
                  <a:srgbClr val="000000"/>
                </a:solidFill>
              </a:rPr>
              <a:t>beam is essential</a:t>
            </a:r>
            <a:endParaRPr lang="en-US" sz="2000" kern="0" dirty="0">
              <a:solidFill>
                <a:srgbClr val="000000"/>
              </a:solidFill>
            </a:endParaRPr>
          </a:p>
          <a:p>
            <a:pPr lvl="1" defTabSz="914400"/>
            <a:r>
              <a:rPr lang="en-US" kern="0" dirty="0">
                <a:solidFill>
                  <a:srgbClr val="000000"/>
                </a:solidFill>
              </a:rPr>
              <a:t>Use </a:t>
            </a:r>
            <a:r>
              <a:rPr lang="en-US" b="1" u="sng" kern="0" dirty="0">
                <a:solidFill>
                  <a:srgbClr val="FF0000"/>
                </a:solidFill>
              </a:rPr>
              <a:t>doublet</a:t>
            </a:r>
            <a:r>
              <a:rPr lang="en-US" kern="0" dirty="0">
                <a:solidFill>
                  <a:srgbClr val="000000"/>
                </a:solidFill>
              </a:rPr>
              <a:t> beam : </a:t>
            </a:r>
            <a:r>
              <a:rPr lang="en-US" b="1" kern="0" dirty="0">
                <a:solidFill>
                  <a:srgbClr val="0000FF"/>
                </a:solidFill>
              </a:rPr>
              <a:t>5 – 20 ns or 2.5 – 22.5 ns spacing</a:t>
            </a:r>
          </a:p>
          <a:p>
            <a:pPr lvl="1" defTabSz="914400"/>
            <a:r>
              <a:rPr lang="en-US" kern="0" dirty="0">
                <a:solidFill>
                  <a:srgbClr val="000000"/>
                </a:solidFill>
              </a:rPr>
              <a:t>Implications and issues (BI, RF, ADT) under investigation. </a:t>
            </a:r>
            <a:endParaRPr lang="en-US" kern="0" dirty="0" smtClean="0">
              <a:solidFill>
                <a:srgbClr val="000000"/>
              </a:solidFill>
            </a:endParaRPr>
          </a:p>
          <a:p>
            <a:pPr lvl="1" defTabSz="914400"/>
            <a:endParaRPr lang="en-US" sz="2000" kern="0" dirty="0">
              <a:solidFill>
                <a:srgbClr val="000000"/>
              </a:solidFill>
            </a:endParaRPr>
          </a:p>
          <a:p>
            <a:pPr lvl="1" defTabSz="914400"/>
            <a:endParaRPr lang="en-US" sz="2000" b="1" kern="0" dirty="0" smtClean="0">
              <a:solidFill>
                <a:srgbClr val="000000"/>
              </a:solidFill>
            </a:endParaRPr>
          </a:p>
          <a:p>
            <a:pPr lvl="1" defTabSz="914400"/>
            <a:endParaRPr lang="en-US" sz="2000" b="1" kern="0" dirty="0">
              <a:solidFill>
                <a:srgbClr val="000000"/>
              </a:solidFill>
            </a:endParaRPr>
          </a:p>
          <a:p>
            <a:pPr lvl="1" defTabSz="914400"/>
            <a:endParaRPr lang="en-US" sz="2000" b="1" kern="0" dirty="0" smtClean="0">
              <a:solidFill>
                <a:srgbClr val="000000"/>
              </a:solidFill>
            </a:endParaRPr>
          </a:p>
          <a:p>
            <a:pPr lvl="1" defTabSz="914400"/>
            <a:endParaRPr lang="en-US" sz="2000" b="1" kern="0" dirty="0">
              <a:solidFill>
                <a:srgbClr val="000000"/>
              </a:solidFill>
            </a:endParaRPr>
          </a:p>
          <a:p>
            <a:pPr lvl="1" defTabSz="914400"/>
            <a:endParaRPr lang="en-US" sz="2000" b="1" kern="0" dirty="0" smtClean="0">
              <a:solidFill>
                <a:srgbClr val="000000"/>
              </a:solidFill>
            </a:endParaRPr>
          </a:p>
          <a:p>
            <a:pPr lvl="1" defTabSz="914400"/>
            <a:r>
              <a:rPr lang="en-US" sz="2000" b="1" dirty="0" smtClean="0">
                <a:solidFill>
                  <a:srgbClr val="FF0000"/>
                </a:solidFill>
              </a:rPr>
              <a:t>Important to test </a:t>
            </a:r>
            <a:r>
              <a:rPr lang="en-US" sz="2000" b="1" dirty="0">
                <a:solidFill>
                  <a:srgbClr val="FF0000"/>
                </a:solidFill>
              </a:rPr>
              <a:t>and push bunch population for doublet scheme (20+5 ns) </a:t>
            </a:r>
            <a:r>
              <a:rPr lang="en-US" sz="2000" b="1" dirty="0" smtClean="0">
                <a:solidFill>
                  <a:srgbClr val="FF0000"/>
                </a:solidFill>
              </a:rPr>
              <a:t>in 2014 to </a:t>
            </a:r>
            <a:r>
              <a:rPr lang="en-US" sz="2000" b="1" dirty="0">
                <a:solidFill>
                  <a:srgbClr val="FF0000"/>
                </a:solidFill>
              </a:rPr>
              <a:t>allow faster scrubbing in the SPS and LHC (essential for 25 ns!!!)</a:t>
            </a:r>
          </a:p>
          <a:p>
            <a:pPr lvl="1" defTabSz="914400"/>
            <a:endParaRPr lang="en-US" sz="2000" kern="0" dirty="0" smtClean="0">
              <a:solidFill>
                <a:srgbClr val="000000"/>
              </a:solidFill>
            </a:endParaRPr>
          </a:p>
          <a:p>
            <a:pPr marL="800100" lvl="1" indent="-342900" defTabSz="914400" eaLnBrk="0" fontAlgn="base" hangingPunct="0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  <a:buFontTx/>
              <a:buChar char="-"/>
            </a:pPr>
            <a:endParaRPr lang="en-US" sz="2000" kern="0" dirty="0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7499843" y="890969"/>
            <a:ext cx="1660486" cy="315680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 smtClean="0">
                <a:solidFill>
                  <a:srgbClr val="FFFF00"/>
                </a:solidFill>
              </a:rPr>
              <a:t>J. Wenninger</a:t>
            </a:r>
            <a:endParaRPr lang="en-US" sz="1600" b="1" dirty="0">
              <a:solidFill>
                <a:srgbClr val="FFFF00"/>
              </a:solidFill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2569736" y="3944367"/>
            <a:ext cx="3895740" cy="1662968"/>
            <a:chOff x="1636385" y="4476645"/>
            <a:chExt cx="3895740" cy="2102102"/>
          </a:xfrm>
        </p:grpSpPr>
        <p:grpSp>
          <p:nvGrpSpPr>
            <p:cNvPr id="10" name="Group 9"/>
            <p:cNvGrpSpPr/>
            <p:nvPr/>
          </p:nvGrpSpPr>
          <p:grpSpPr>
            <a:xfrm>
              <a:off x="1730030" y="4888390"/>
              <a:ext cx="1305770" cy="1190555"/>
              <a:chOff x="1730030" y="4888390"/>
              <a:chExt cx="1305770" cy="1190555"/>
            </a:xfrm>
          </p:grpSpPr>
          <p:sp>
            <p:nvSpPr>
              <p:cNvPr id="32" name="Rectangle 31"/>
              <p:cNvSpPr/>
              <p:nvPr/>
            </p:nvSpPr>
            <p:spPr bwMode="auto">
              <a:xfrm>
                <a:off x="1730030" y="4888390"/>
                <a:ext cx="76810" cy="1190555"/>
              </a:xfrm>
              <a:prstGeom prst="rect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GB" smtClean="0">
                  <a:solidFill>
                    <a:srgbClr val="000000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33" name="Rectangle 32"/>
              <p:cNvSpPr/>
              <p:nvPr/>
            </p:nvSpPr>
            <p:spPr bwMode="auto">
              <a:xfrm>
                <a:off x="1960460" y="4888390"/>
                <a:ext cx="76810" cy="1190555"/>
              </a:xfrm>
              <a:prstGeom prst="rect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GB" smtClean="0">
                  <a:solidFill>
                    <a:srgbClr val="000000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34" name="Rectangle 33"/>
              <p:cNvSpPr/>
              <p:nvPr/>
            </p:nvSpPr>
            <p:spPr bwMode="auto">
              <a:xfrm>
                <a:off x="2958990" y="4888390"/>
                <a:ext cx="76810" cy="1190555"/>
              </a:xfrm>
              <a:prstGeom prst="rect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GB" smtClean="0">
                  <a:solidFill>
                    <a:srgbClr val="000000"/>
                  </a:solidFill>
                  <a:latin typeface="Comic Sans MS" pitchFamily="66" charset="0"/>
                </a:endParaRPr>
              </a:p>
            </p:txBody>
          </p:sp>
        </p:grpSp>
        <p:grpSp>
          <p:nvGrpSpPr>
            <p:cNvPr id="11" name="Group 10"/>
            <p:cNvGrpSpPr/>
            <p:nvPr/>
          </p:nvGrpSpPr>
          <p:grpSpPr>
            <a:xfrm>
              <a:off x="2958990" y="4888390"/>
              <a:ext cx="1305770" cy="1190555"/>
              <a:chOff x="1730030" y="4888390"/>
              <a:chExt cx="1305770" cy="1190555"/>
            </a:xfrm>
          </p:grpSpPr>
          <p:sp>
            <p:nvSpPr>
              <p:cNvPr id="29" name="Rectangle 28"/>
              <p:cNvSpPr/>
              <p:nvPr/>
            </p:nvSpPr>
            <p:spPr bwMode="auto">
              <a:xfrm>
                <a:off x="1730030" y="4888390"/>
                <a:ext cx="76810" cy="1190555"/>
              </a:xfrm>
              <a:prstGeom prst="rect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GB" smtClean="0">
                  <a:solidFill>
                    <a:srgbClr val="000000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30" name="Rectangle 29"/>
              <p:cNvSpPr/>
              <p:nvPr/>
            </p:nvSpPr>
            <p:spPr bwMode="auto">
              <a:xfrm>
                <a:off x="1960460" y="4888390"/>
                <a:ext cx="76810" cy="1190555"/>
              </a:xfrm>
              <a:prstGeom prst="rect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GB" smtClean="0">
                  <a:solidFill>
                    <a:srgbClr val="000000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31" name="Rectangle 30"/>
              <p:cNvSpPr/>
              <p:nvPr/>
            </p:nvSpPr>
            <p:spPr bwMode="auto">
              <a:xfrm>
                <a:off x="2958990" y="4888390"/>
                <a:ext cx="76810" cy="1190555"/>
              </a:xfrm>
              <a:prstGeom prst="rect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GB" smtClean="0">
                  <a:solidFill>
                    <a:srgbClr val="000000"/>
                  </a:solidFill>
                  <a:latin typeface="Comic Sans MS" pitchFamily="66" charset="0"/>
                </a:endParaRPr>
              </a:p>
            </p:txBody>
          </p:sp>
        </p:grpSp>
        <p:grpSp>
          <p:nvGrpSpPr>
            <p:cNvPr id="12" name="Group 11"/>
            <p:cNvGrpSpPr/>
            <p:nvPr/>
          </p:nvGrpSpPr>
          <p:grpSpPr>
            <a:xfrm>
              <a:off x="4187950" y="4888390"/>
              <a:ext cx="1305770" cy="1190555"/>
              <a:chOff x="1730030" y="4888390"/>
              <a:chExt cx="1305770" cy="1190555"/>
            </a:xfrm>
          </p:grpSpPr>
          <p:sp>
            <p:nvSpPr>
              <p:cNvPr id="26" name="Rectangle 25"/>
              <p:cNvSpPr/>
              <p:nvPr/>
            </p:nvSpPr>
            <p:spPr bwMode="auto">
              <a:xfrm>
                <a:off x="1730030" y="4888390"/>
                <a:ext cx="76810" cy="1190555"/>
              </a:xfrm>
              <a:prstGeom prst="rect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GB" smtClean="0">
                  <a:solidFill>
                    <a:srgbClr val="000000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27" name="Rectangle 26"/>
              <p:cNvSpPr/>
              <p:nvPr/>
            </p:nvSpPr>
            <p:spPr bwMode="auto">
              <a:xfrm>
                <a:off x="1960460" y="4888390"/>
                <a:ext cx="76810" cy="1190555"/>
              </a:xfrm>
              <a:prstGeom prst="rect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GB" smtClean="0">
                  <a:solidFill>
                    <a:srgbClr val="000000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28" name="Rectangle 27"/>
              <p:cNvSpPr/>
              <p:nvPr/>
            </p:nvSpPr>
            <p:spPr bwMode="auto">
              <a:xfrm>
                <a:off x="2958990" y="4888390"/>
                <a:ext cx="76810" cy="1190555"/>
              </a:xfrm>
              <a:prstGeom prst="rect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GB" smtClean="0">
                  <a:solidFill>
                    <a:srgbClr val="000000"/>
                  </a:solidFill>
                  <a:latin typeface="Comic Sans MS" pitchFamily="66" charset="0"/>
                </a:endParaRPr>
              </a:p>
            </p:txBody>
          </p:sp>
        </p:grpSp>
        <p:grpSp>
          <p:nvGrpSpPr>
            <p:cNvPr id="13" name="Group 12"/>
            <p:cNvGrpSpPr/>
            <p:nvPr/>
          </p:nvGrpSpPr>
          <p:grpSpPr>
            <a:xfrm>
              <a:off x="1730030" y="6270970"/>
              <a:ext cx="1267365" cy="307777"/>
              <a:chOff x="1730030" y="6270970"/>
              <a:chExt cx="1267365" cy="307777"/>
            </a:xfrm>
          </p:grpSpPr>
          <p:cxnSp>
            <p:nvCxnSpPr>
              <p:cNvPr id="24" name="Straight Arrow Connector 23"/>
              <p:cNvCxnSpPr/>
              <p:nvPr/>
            </p:nvCxnSpPr>
            <p:spPr bwMode="auto">
              <a:xfrm>
                <a:off x="1730030" y="6270970"/>
                <a:ext cx="1267365" cy="0"/>
              </a:xfrm>
              <a:prstGeom prst="straightConnector1">
                <a:avLst/>
              </a:prstGeom>
              <a:solidFill>
                <a:schemeClr val="accent1"/>
              </a:solidFill>
              <a:ln w="19050" cap="flat" cmpd="sng" algn="ctr">
                <a:solidFill>
                  <a:schemeClr val="tx1"/>
                </a:solidFill>
                <a:prstDash val="solid"/>
                <a:round/>
                <a:headEnd type="triangle" w="med" len="med"/>
                <a:tailEnd type="triangle" w="med" len="med"/>
              </a:ln>
              <a:effectLst/>
            </p:spPr>
          </p:cxnSp>
          <p:sp>
            <p:nvSpPr>
              <p:cNvPr id="25" name="TextBox 24"/>
              <p:cNvSpPr txBox="1"/>
              <p:nvPr/>
            </p:nvSpPr>
            <p:spPr>
              <a:xfrm>
                <a:off x="2114080" y="6270970"/>
                <a:ext cx="591829" cy="307777"/>
              </a:xfrm>
              <a:prstGeom prst="rect">
                <a:avLst/>
              </a:prstGeom>
            </p:spPr>
            <p:txBody>
              <a:bodyPr wrap="none" rtlCol="0">
                <a:spAutoFit/>
              </a:bodyPr>
              <a:lstStyle/>
              <a:p>
                <a:pPr defTabSz="914400" eaLnBrk="0" fontAlgn="base" hangingPunct="0">
                  <a:spcBef>
                    <a:spcPct val="20000"/>
                  </a:spcBef>
                  <a:spcAft>
                    <a:spcPts val="400"/>
                  </a:spcAft>
                  <a:buClr>
                    <a:srgbClr val="0000FF"/>
                  </a:buClr>
                  <a:buSzPct val="80000"/>
                </a:pPr>
                <a:r>
                  <a:rPr lang="en-US" sz="1400" b="1" kern="0" dirty="0" smtClean="0">
                    <a:solidFill>
                      <a:srgbClr val="000000"/>
                    </a:solidFill>
                  </a:rPr>
                  <a:t>25ns</a:t>
                </a:r>
                <a:endParaRPr lang="en-GB" sz="1400" b="1" kern="0" dirty="0" smtClean="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14" name="Group 13"/>
            <p:cNvGrpSpPr/>
            <p:nvPr/>
          </p:nvGrpSpPr>
          <p:grpSpPr>
            <a:xfrm>
              <a:off x="2997395" y="6270970"/>
              <a:ext cx="1267365" cy="307777"/>
              <a:chOff x="1730030" y="6270970"/>
              <a:chExt cx="1267365" cy="307777"/>
            </a:xfrm>
          </p:grpSpPr>
          <p:cxnSp>
            <p:nvCxnSpPr>
              <p:cNvPr id="22" name="Straight Arrow Connector 21"/>
              <p:cNvCxnSpPr/>
              <p:nvPr/>
            </p:nvCxnSpPr>
            <p:spPr bwMode="auto">
              <a:xfrm>
                <a:off x="1730030" y="6270970"/>
                <a:ext cx="1267365" cy="0"/>
              </a:xfrm>
              <a:prstGeom prst="straightConnector1">
                <a:avLst/>
              </a:prstGeom>
              <a:solidFill>
                <a:schemeClr val="accent1"/>
              </a:solidFill>
              <a:ln w="19050" cap="flat" cmpd="sng" algn="ctr">
                <a:solidFill>
                  <a:schemeClr val="tx1"/>
                </a:solidFill>
                <a:prstDash val="solid"/>
                <a:round/>
                <a:headEnd type="triangle" w="med" len="med"/>
                <a:tailEnd type="triangle" w="med" len="med"/>
              </a:ln>
              <a:effectLst/>
            </p:spPr>
          </p:cxnSp>
          <p:sp>
            <p:nvSpPr>
              <p:cNvPr id="23" name="TextBox 22"/>
              <p:cNvSpPr txBox="1"/>
              <p:nvPr/>
            </p:nvSpPr>
            <p:spPr>
              <a:xfrm>
                <a:off x="2114080" y="6270970"/>
                <a:ext cx="591829" cy="307777"/>
              </a:xfrm>
              <a:prstGeom prst="rect">
                <a:avLst/>
              </a:prstGeom>
            </p:spPr>
            <p:txBody>
              <a:bodyPr wrap="none" rtlCol="0">
                <a:spAutoFit/>
              </a:bodyPr>
              <a:lstStyle/>
              <a:p>
                <a:pPr defTabSz="914400" eaLnBrk="0" fontAlgn="base" hangingPunct="0">
                  <a:spcBef>
                    <a:spcPct val="20000"/>
                  </a:spcBef>
                  <a:spcAft>
                    <a:spcPts val="400"/>
                  </a:spcAft>
                  <a:buClr>
                    <a:srgbClr val="0000FF"/>
                  </a:buClr>
                  <a:buSzPct val="80000"/>
                </a:pPr>
                <a:r>
                  <a:rPr lang="en-US" sz="1400" b="1" kern="0" dirty="0" smtClean="0">
                    <a:solidFill>
                      <a:srgbClr val="000000"/>
                    </a:solidFill>
                  </a:rPr>
                  <a:t>25ns</a:t>
                </a:r>
                <a:endParaRPr lang="en-GB" sz="1400" b="1" kern="0" dirty="0" smtClean="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15" name="Group 14"/>
            <p:cNvGrpSpPr/>
            <p:nvPr/>
          </p:nvGrpSpPr>
          <p:grpSpPr>
            <a:xfrm>
              <a:off x="4264760" y="6270970"/>
              <a:ext cx="1267365" cy="307777"/>
              <a:chOff x="1730030" y="6270970"/>
              <a:chExt cx="1267365" cy="307777"/>
            </a:xfrm>
          </p:grpSpPr>
          <p:cxnSp>
            <p:nvCxnSpPr>
              <p:cNvPr id="20" name="Straight Arrow Connector 19"/>
              <p:cNvCxnSpPr/>
              <p:nvPr/>
            </p:nvCxnSpPr>
            <p:spPr bwMode="auto">
              <a:xfrm>
                <a:off x="1730030" y="6270970"/>
                <a:ext cx="1267365" cy="0"/>
              </a:xfrm>
              <a:prstGeom prst="straightConnector1">
                <a:avLst/>
              </a:prstGeom>
              <a:solidFill>
                <a:schemeClr val="accent1"/>
              </a:solidFill>
              <a:ln w="19050" cap="flat" cmpd="sng" algn="ctr">
                <a:solidFill>
                  <a:schemeClr val="tx1"/>
                </a:solidFill>
                <a:prstDash val="solid"/>
                <a:round/>
                <a:headEnd type="triangle" w="med" len="med"/>
                <a:tailEnd type="triangle" w="med" len="med"/>
              </a:ln>
              <a:effectLst/>
            </p:spPr>
          </p:cxnSp>
          <p:sp>
            <p:nvSpPr>
              <p:cNvPr id="21" name="TextBox 20"/>
              <p:cNvSpPr txBox="1"/>
              <p:nvPr/>
            </p:nvSpPr>
            <p:spPr>
              <a:xfrm>
                <a:off x="2114080" y="6270970"/>
                <a:ext cx="591829" cy="307777"/>
              </a:xfrm>
              <a:prstGeom prst="rect">
                <a:avLst/>
              </a:prstGeom>
            </p:spPr>
            <p:txBody>
              <a:bodyPr wrap="none" rtlCol="0">
                <a:spAutoFit/>
              </a:bodyPr>
              <a:lstStyle/>
              <a:p>
                <a:pPr defTabSz="914400" eaLnBrk="0" fontAlgn="base" hangingPunct="0">
                  <a:spcBef>
                    <a:spcPct val="20000"/>
                  </a:spcBef>
                  <a:spcAft>
                    <a:spcPts val="400"/>
                  </a:spcAft>
                  <a:buClr>
                    <a:srgbClr val="0000FF"/>
                  </a:buClr>
                  <a:buSzPct val="80000"/>
                </a:pPr>
                <a:r>
                  <a:rPr lang="en-US" sz="1400" b="1" kern="0" dirty="0" smtClean="0">
                    <a:solidFill>
                      <a:srgbClr val="000000"/>
                    </a:solidFill>
                  </a:rPr>
                  <a:t>25ns</a:t>
                </a:r>
                <a:endParaRPr lang="en-GB" sz="1400" b="1" kern="0" dirty="0" smtClean="0">
                  <a:solidFill>
                    <a:srgbClr val="000000"/>
                  </a:solidFill>
                </a:endParaRPr>
              </a:p>
            </p:txBody>
          </p:sp>
        </p:grpSp>
        <p:cxnSp>
          <p:nvCxnSpPr>
            <p:cNvPr id="16" name="Straight Arrow Connector 15"/>
            <p:cNvCxnSpPr/>
            <p:nvPr/>
          </p:nvCxnSpPr>
          <p:spPr bwMode="auto">
            <a:xfrm>
              <a:off x="1768435" y="4811580"/>
              <a:ext cx="230430" cy="0"/>
            </a:xfrm>
            <a:prstGeom prst="straightConnector1">
              <a:avLst/>
            </a:prstGeom>
            <a:solidFill>
              <a:schemeClr val="accent1"/>
            </a:solidFill>
            <a:ln w="19050" cap="flat" cmpd="sng" algn="ctr">
              <a:solidFill>
                <a:srgbClr val="0000FF"/>
              </a:solidFill>
              <a:prstDash val="solid"/>
              <a:round/>
              <a:headEnd type="triangle" w="med" len="med"/>
              <a:tailEnd type="triangle" w="med" len="med"/>
            </a:ln>
            <a:effectLst/>
          </p:spPr>
        </p:cxnSp>
        <p:sp>
          <p:nvSpPr>
            <p:cNvPr id="17" name="TextBox 16"/>
            <p:cNvSpPr txBox="1"/>
            <p:nvPr/>
          </p:nvSpPr>
          <p:spPr>
            <a:xfrm>
              <a:off x="1636385" y="4476645"/>
              <a:ext cx="1069524" cy="307777"/>
            </a:xfrm>
            <a:prstGeom prst="rect">
              <a:avLst/>
            </a:prstGeom>
          </p:spPr>
          <p:txBody>
            <a:bodyPr wrap="none" rtlCol="0">
              <a:spAutoFit/>
            </a:bodyPr>
            <a:lstStyle/>
            <a:p>
              <a:pPr defTabSz="914400" eaLnBrk="0" fontAlgn="base" hangingPunct="0">
                <a:spcBef>
                  <a:spcPct val="20000"/>
                </a:spcBef>
                <a:spcAft>
                  <a:spcPts val="400"/>
                </a:spcAft>
                <a:buClr>
                  <a:srgbClr val="0000FF"/>
                </a:buClr>
                <a:buSzPct val="80000"/>
              </a:pPr>
              <a:r>
                <a:rPr lang="en-US" sz="1400" b="1" kern="0" dirty="0" smtClean="0">
                  <a:solidFill>
                    <a:srgbClr val="0000FF"/>
                  </a:solidFill>
                </a:rPr>
                <a:t>5 or 2.5 ns</a:t>
              </a:r>
              <a:endParaRPr lang="en-GB" sz="1400" b="1" kern="0" dirty="0" smtClean="0">
                <a:solidFill>
                  <a:srgbClr val="0000FF"/>
                </a:solidFill>
              </a:endParaRPr>
            </a:p>
          </p:txBody>
        </p:sp>
        <p:cxnSp>
          <p:nvCxnSpPr>
            <p:cNvPr id="18" name="Straight Arrow Connector 17"/>
            <p:cNvCxnSpPr/>
            <p:nvPr/>
          </p:nvCxnSpPr>
          <p:spPr bwMode="auto">
            <a:xfrm>
              <a:off x="2997395" y="4811580"/>
              <a:ext cx="230430" cy="0"/>
            </a:xfrm>
            <a:prstGeom prst="straightConnector1">
              <a:avLst/>
            </a:prstGeom>
            <a:solidFill>
              <a:schemeClr val="accent1"/>
            </a:solidFill>
            <a:ln w="19050" cap="flat" cmpd="sng" algn="ctr">
              <a:solidFill>
                <a:srgbClr val="0000FF"/>
              </a:solidFill>
              <a:prstDash val="solid"/>
              <a:round/>
              <a:headEnd type="triangle" w="med" len="med"/>
              <a:tailEnd type="triangle" w="med" len="med"/>
            </a:ln>
            <a:effectLst/>
          </p:spPr>
        </p:cxnSp>
        <p:cxnSp>
          <p:nvCxnSpPr>
            <p:cNvPr id="19" name="Straight Arrow Connector 18"/>
            <p:cNvCxnSpPr/>
            <p:nvPr/>
          </p:nvCxnSpPr>
          <p:spPr bwMode="auto">
            <a:xfrm>
              <a:off x="4226355" y="4811580"/>
              <a:ext cx="230430" cy="0"/>
            </a:xfrm>
            <a:prstGeom prst="straightConnector1">
              <a:avLst/>
            </a:prstGeom>
            <a:solidFill>
              <a:schemeClr val="accent1"/>
            </a:solidFill>
            <a:ln w="19050" cap="flat" cmpd="sng" algn="ctr">
              <a:solidFill>
                <a:srgbClr val="0000FF"/>
              </a:solidFill>
              <a:prstDash val="solid"/>
              <a:round/>
              <a:headEnd type="triangle" w="med" len="med"/>
              <a:tailEnd type="triangle" w="med" len="med"/>
            </a:ln>
            <a:effectLst/>
          </p:spPr>
        </p:cxnSp>
      </p:grpSp>
    </p:spTree>
    <p:extLst>
      <p:ext uri="{BB962C8B-B14F-4D97-AF65-F5344CB8AC3E}">
        <p14:creationId xmlns:p14="http://schemas.microsoft.com/office/powerpoint/2010/main" val="1836044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Shutdown schedule until 2035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9743" y="1600200"/>
            <a:ext cx="4778827" cy="4800600"/>
          </a:xfrm>
        </p:spPr>
        <p:txBody>
          <a:bodyPr>
            <a:normAutofit/>
          </a:bodyPr>
          <a:lstStyle/>
          <a:p>
            <a:r>
              <a:rPr lang="en-US" b="1" dirty="0" smtClean="0"/>
              <a:t>Technical Stops:</a:t>
            </a:r>
          </a:p>
          <a:p>
            <a:pPr lvl="1"/>
            <a:r>
              <a:rPr lang="en-US" dirty="0" smtClean="0"/>
              <a:t>In order to perform preventive and corrective maintenance</a:t>
            </a:r>
          </a:p>
          <a:p>
            <a:pPr lvl="1"/>
            <a:r>
              <a:rPr lang="en-US" dirty="0" smtClean="0"/>
              <a:t>Min. length </a:t>
            </a:r>
            <a:r>
              <a:rPr lang="en-US" b="1" dirty="0" smtClean="0">
                <a:solidFill>
                  <a:srgbClr val="FF0000"/>
                </a:solidFill>
              </a:rPr>
              <a:t>= 5 days every 10 weeks</a:t>
            </a:r>
          </a:p>
          <a:p>
            <a:pPr marL="411480" lvl="1" indent="0">
              <a:buNone/>
            </a:pPr>
            <a:endParaRPr lang="en-US" b="1" dirty="0" smtClean="0">
              <a:solidFill>
                <a:srgbClr val="FF0000"/>
              </a:solidFill>
            </a:endParaRPr>
          </a:p>
          <a:p>
            <a:pPr marL="411480" lvl="1" indent="0">
              <a:buNone/>
            </a:pPr>
            <a:endParaRPr lang="en-US" b="1" dirty="0">
              <a:solidFill>
                <a:srgbClr val="FF0000"/>
              </a:solidFill>
            </a:endParaRPr>
          </a:p>
          <a:p>
            <a:pPr marL="411480" lvl="1" indent="0">
              <a:buNone/>
            </a:pPr>
            <a:r>
              <a:rPr lang="en-US" b="1" dirty="0">
                <a:solidFill>
                  <a:srgbClr val="FF0000"/>
                </a:solidFill>
              </a:rPr>
              <a:t/>
            </a:r>
            <a:br>
              <a:rPr lang="en-US" b="1" dirty="0">
                <a:solidFill>
                  <a:srgbClr val="FF0000"/>
                </a:solidFill>
              </a:rPr>
            </a:br>
            <a:r>
              <a:rPr lang="en-US" b="1" dirty="0" smtClean="0"/>
              <a:t>End of Year Technical </a:t>
            </a:r>
            <a:r>
              <a:rPr lang="en-US" b="1" dirty="0"/>
              <a:t>Stops</a:t>
            </a:r>
            <a:r>
              <a:rPr lang="en-US" b="1" dirty="0" smtClean="0"/>
              <a:t>:</a:t>
            </a:r>
          </a:p>
          <a:p>
            <a:r>
              <a:rPr lang="en-US" b="1" i="1" dirty="0">
                <a:solidFill>
                  <a:schemeClr val="accent3">
                    <a:lumMod val="50000"/>
                  </a:schemeClr>
                </a:solidFill>
              </a:rPr>
              <a:t>Assuming ion operation in LHC with no protons in the Injectors at the end of each year </a:t>
            </a:r>
            <a:r>
              <a:rPr lang="en-US" b="1" i="1" dirty="0" smtClean="0">
                <a:solidFill>
                  <a:schemeClr val="accent3">
                    <a:lumMod val="50000"/>
                  </a:schemeClr>
                </a:solidFill>
              </a:rPr>
              <a:t>(cool-down time)</a:t>
            </a:r>
            <a:endParaRPr lang="en-US" dirty="0"/>
          </a:p>
          <a:p>
            <a:r>
              <a:rPr lang="en-US" dirty="0" smtClean="0"/>
              <a:t>Min. length: </a:t>
            </a:r>
            <a:r>
              <a:rPr lang="en-US" b="1" dirty="0" smtClean="0">
                <a:solidFill>
                  <a:srgbClr val="FF0000"/>
                </a:solidFill>
              </a:rPr>
              <a:t>10 </a:t>
            </a:r>
            <a:r>
              <a:rPr lang="en-US" b="1" dirty="0">
                <a:solidFill>
                  <a:srgbClr val="FF0000"/>
                </a:solidFill>
              </a:rPr>
              <a:t>weeks </a:t>
            </a:r>
            <a:r>
              <a:rPr lang="en-US" sz="1000" i="1" dirty="0"/>
              <a:t>(incl. Xmas holidays)</a:t>
            </a:r>
            <a:endParaRPr lang="en-US" i="1" dirty="0"/>
          </a:p>
          <a:p>
            <a:pPr marL="411480" lvl="1" indent="0">
              <a:buNone/>
            </a:pPr>
            <a:endParaRPr lang="en-US" b="1" dirty="0"/>
          </a:p>
          <a:p>
            <a:pPr marL="411480" lvl="1" indent="0">
              <a:buNone/>
            </a:pPr>
            <a:endParaRPr lang="en-US" dirty="0" smtClean="0"/>
          </a:p>
          <a:p>
            <a:endParaRPr lang="en-US" dirty="0"/>
          </a:p>
          <a:p>
            <a:pPr lvl="1"/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DFDCB7"/>
                </a:solidFill>
              </a:rPr>
              <a:t>Oct. 29th, 2013</a:t>
            </a:r>
            <a:endParaRPr lang="en-GB">
              <a:solidFill>
                <a:srgbClr val="DFDCB7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>
                <a:solidFill>
                  <a:srgbClr val="DFDCB7"/>
                </a:solidFill>
              </a:rPr>
              <a:t>RLIUP workshop = Baird, Foraz</a:t>
            </a:r>
            <a:endParaRPr lang="en-GB">
              <a:solidFill>
                <a:srgbClr val="DFDCB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1D02FE-31A0-4D7C-B3EA-BFF2B2602A5E}" type="slidenum">
              <a:rPr lang="en-GB" smtClean="0"/>
              <a:pPr/>
              <a:t>11</a:t>
            </a:fld>
            <a:endParaRPr lang="en-GB"/>
          </a:p>
        </p:txBody>
      </p:sp>
      <p:grpSp>
        <p:nvGrpSpPr>
          <p:cNvPr id="7" name="Group 6"/>
          <p:cNvGrpSpPr/>
          <p:nvPr/>
        </p:nvGrpSpPr>
        <p:grpSpPr>
          <a:xfrm>
            <a:off x="4247143" y="1429941"/>
            <a:ext cx="4155928" cy="2170746"/>
            <a:chOff x="4139952" y="4570622"/>
            <a:chExt cx="4155928" cy="2170746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09886" y="4570622"/>
              <a:ext cx="2448272" cy="146427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8" name="TextBox 7"/>
            <p:cNvSpPr txBox="1"/>
            <p:nvPr/>
          </p:nvSpPr>
          <p:spPr>
            <a:xfrm>
              <a:off x="7164288" y="6372036"/>
              <a:ext cx="113159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defTabSz="914400"/>
              <a:r>
                <a:rPr lang="en-GB" dirty="0" smtClean="0">
                  <a:solidFill>
                    <a:srgbClr val="00B050"/>
                  </a:solidFill>
                </a:rPr>
                <a:t>Operation</a:t>
              </a: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4139952" y="6372036"/>
              <a:ext cx="161114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defTabSz="914400"/>
              <a:r>
                <a:rPr lang="en-GB" dirty="0" smtClean="0">
                  <a:solidFill>
                    <a:srgbClr val="00B0F0"/>
                  </a:solidFill>
                </a:rPr>
                <a:t>Technical Stops</a:t>
              </a:r>
              <a:endParaRPr lang="en-GB" dirty="0">
                <a:solidFill>
                  <a:srgbClr val="00B0F0"/>
                </a:solidFill>
              </a:endParaRPr>
            </a:p>
          </p:txBody>
        </p:sp>
        <p:cxnSp>
          <p:nvCxnSpPr>
            <p:cNvPr id="13" name="Elbow Connector 12"/>
            <p:cNvCxnSpPr>
              <a:stCxn id="10" idx="3"/>
            </p:cNvCxnSpPr>
            <p:nvPr/>
          </p:nvCxnSpPr>
          <p:spPr>
            <a:xfrm flipV="1">
              <a:off x="5751099" y="6034900"/>
              <a:ext cx="151875" cy="521802"/>
            </a:xfrm>
            <a:prstGeom prst="bentConnector2">
              <a:avLst/>
            </a:prstGeom>
            <a:ln>
              <a:solidFill>
                <a:srgbClr val="00B0F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Elbow Connector 14"/>
            <p:cNvCxnSpPr/>
            <p:nvPr/>
          </p:nvCxnSpPr>
          <p:spPr>
            <a:xfrm flipV="1">
              <a:off x="6043321" y="6034900"/>
              <a:ext cx="294021" cy="521802"/>
            </a:xfrm>
            <a:prstGeom prst="bentConnector2">
              <a:avLst/>
            </a:prstGeom>
            <a:ln>
              <a:solidFill>
                <a:srgbClr val="00B0F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5" name="Elbow Connector 24"/>
          <p:cNvCxnSpPr>
            <a:stCxn id="10" idx="3"/>
          </p:cNvCxnSpPr>
          <p:nvPr/>
        </p:nvCxnSpPr>
        <p:spPr>
          <a:xfrm flipV="1">
            <a:off x="5858290" y="2894219"/>
            <a:ext cx="1148017" cy="521802"/>
          </a:xfrm>
          <a:prstGeom prst="bentConnector2">
            <a:avLst/>
          </a:prstGeom>
          <a:ln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tangle 13"/>
          <p:cNvSpPr/>
          <p:nvPr/>
        </p:nvSpPr>
        <p:spPr>
          <a:xfrm>
            <a:off x="6460257" y="21772"/>
            <a:ext cx="1660486" cy="315680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 smtClean="0">
                <a:solidFill>
                  <a:srgbClr val="FFFF00"/>
                </a:solidFill>
              </a:rPr>
              <a:t>K. Foraz</a:t>
            </a:r>
            <a:endParaRPr lang="en-US" sz="1600" b="1" dirty="0">
              <a:solidFill>
                <a:srgbClr val="FFFF00"/>
              </a:solidFill>
            </a:endParaRPr>
          </a:p>
        </p:txBody>
      </p:sp>
      <p:grpSp>
        <p:nvGrpSpPr>
          <p:cNvPr id="16" name="Group 15"/>
          <p:cNvGrpSpPr/>
          <p:nvPr/>
        </p:nvGrpSpPr>
        <p:grpSpPr>
          <a:xfrm>
            <a:off x="5052716" y="4437111"/>
            <a:ext cx="2848633" cy="1584176"/>
            <a:chOff x="5323767" y="5157192"/>
            <a:chExt cx="2848633" cy="1584176"/>
          </a:xfrm>
        </p:grpSpPr>
        <p:pic>
          <p:nvPicPr>
            <p:cNvPr id="17" name="Picture 1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648275" y="5157192"/>
              <a:ext cx="2524125" cy="11906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8" name="TextBox 17"/>
            <p:cNvSpPr txBox="1"/>
            <p:nvPr/>
          </p:nvSpPr>
          <p:spPr>
            <a:xfrm>
              <a:off x="5323767" y="6372036"/>
              <a:ext cx="61254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defTabSz="914400"/>
              <a:r>
                <a:rPr lang="en-GB" dirty="0" err="1" smtClean="0">
                  <a:solidFill>
                    <a:srgbClr val="00B0F0"/>
                  </a:solidFill>
                </a:rPr>
                <a:t>EyTS</a:t>
              </a:r>
              <a:endParaRPr lang="en-GB" dirty="0">
                <a:solidFill>
                  <a:srgbClr val="00B0F0"/>
                </a:solidFill>
              </a:endParaRPr>
            </a:p>
          </p:txBody>
        </p:sp>
        <p:cxnSp>
          <p:nvCxnSpPr>
            <p:cNvPr id="19" name="Elbow Connector 18"/>
            <p:cNvCxnSpPr/>
            <p:nvPr/>
          </p:nvCxnSpPr>
          <p:spPr>
            <a:xfrm rot="5400000" flipH="1" flipV="1">
              <a:off x="5864479" y="6381508"/>
              <a:ext cx="247387" cy="184301"/>
            </a:xfrm>
            <a:prstGeom prst="bentConnector3">
              <a:avLst>
                <a:gd name="adj1" fmla="val 544"/>
              </a:avLst>
            </a:prstGeom>
            <a:ln>
              <a:solidFill>
                <a:srgbClr val="00B0F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668392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Shutdown schedule until 2035</a:t>
            </a:r>
            <a:endParaRPr lang="en-GB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14300" indent="0" algn="ctr">
              <a:buNone/>
            </a:pPr>
            <a:r>
              <a:rPr lang="en-GB" sz="2000" dirty="0" smtClean="0"/>
              <a:t>Scenario 1  </a:t>
            </a:r>
          </a:p>
          <a:p>
            <a:pPr marL="114300" indent="0" algn="ctr">
              <a:buNone/>
            </a:pPr>
            <a:r>
              <a:rPr lang="en-GB" sz="2000" dirty="0" smtClean="0"/>
              <a:t>from 2015 to 2035: beam = 57%</a:t>
            </a:r>
          </a:p>
          <a:p>
            <a:pPr marL="114300" indent="0" algn="ctr">
              <a:buNone/>
            </a:pPr>
            <a:r>
              <a:rPr lang="en-GB" sz="2000" dirty="0" smtClean="0"/>
              <a:t> % of time</a:t>
            </a:r>
            <a:endParaRPr lang="en-GB" sz="2000" dirty="0"/>
          </a:p>
        </p:txBody>
      </p:sp>
      <p:sp>
        <p:nvSpPr>
          <p:cNvPr id="68" name="Date Placeholder 6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DFDCB7"/>
                </a:solidFill>
              </a:rPr>
              <a:t>Oct. 29th, 2013</a:t>
            </a:r>
            <a:endParaRPr lang="en-GB" dirty="0">
              <a:solidFill>
                <a:srgbClr val="DFDCB7"/>
              </a:solidFill>
            </a:endParaRPr>
          </a:p>
        </p:txBody>
      </p:sp>
      <p:sp>
        <p:nvSpPr>
          <p:cNvPr id="67" name="Footer Placeholder 6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>
                <a:solidFill>
                  <a:srgbClr val="DFDCB7"/>
                </a:solidFill>
              </a:rPr>
              <a:t>RLIUP workshop = Baird, Foraz</a:t>
            </a:r>
            <a:endParaRPr lang="en-GB">
              <a:solidFill>
                <a:srgbClr val="DFDCB7"/>
              </a:solidFill>
            </a:endParaRPr>
          </a:p>
        </p:txBody>
      </p:sp>
      <p:sp>
        <p:nvSpPr>
          <p:cNvPr id="70" name="Slide Number Placeholder 6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1D02FE-31A0-4D7C-B3EA-BFF2B2602A5E}" type="slidenum">
              <a:rPr lang="en-GB" smtClean="0"/>
              <a:pPr/>
              <a:t>12</a:t>
            </a:fld>
            <a:endParaRPr lang="en-GB"/>
          </a:p>
        </p:txBody>
      </p:sp>
      <p:pic>
        <p:nvPicPr>
          <p:cNvPr id="86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420890"/>
            <a:ext cx="7496175" cy="408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1" name="TextBox 90"/>
          <p:cNvSpPr txBox="1"/>
          <p:nvPr/>
        </p:nvSpPr>
        <p:spPr>
          <a:xfrm>
            <a:off x="3059832" y="5967035"/>
            <a:ext cx="5084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/>
            <a:r>
              <a:rPr lang="en-GB" b="1" dirty="0" smtClean="0">
                <a:solidFill>
                  <a:srgbClr val="DFDCB7">
                    <a:lumMod val="20000"/>
                    <a:lumOff val="80000"/>
                  </a:srgbClr>
                </a:solidFill>
              </a:rPr>
              <a:t>LS5</a:t>
            </a:r>
            <a:endParaRPr lang="en-GB" b="1" dirty="0">
              <a:solidFill>
                <a:srgbClr val="DFDCB7">
                  <a:lumMod val="20000"/>
                  <a:lumOff val="80000"/>
                </a:srgbClr>
              </a:solidFill>
            </a:endParaRPr>
          </a:p>
        </p:txBody>
      </p:sp>
      <p:sp>
        <p:nvSpPr>
          <p:cNvPr id="93" name="TextBox 92"/>
          <p:cNvSpPr txBox="1"/>
          <p:nvPr/>
        </p:nvSpPr>
        <p:spPr>
          <a:xfrm>
            <a:off x="6012160" y="4523397"/>
            <a:ext cx="5084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/>
            <a:r>
              <a:rPr lang="en-GB" b="1" dirty="0" smtClean="0">
                <a:solidFill>
                  <a:srgbClr val="DFDCB7">
                    <a:lumMod val="20000"/>
                    <a:lumOff val="80000"/>
                  </a:srgbClr>
                </a:solidFill>
              </a:rPr>
              <a:t>LS4</a:t>
            </a:r>
            <a:endParaRPr lang="en-GB" b="1" dirty="0">
              <a:solidFill>
                <a:srgbClr val="DFDCB7">
                  <a:lumMod val="20000"/>
                  <a:lumOff val="80000"/>
                </a:srgbClr>
              </a:solidFill>
            </a:endParaRPr>
          </a:p>
        </p:txBody>
      </p:sp>
      <p:sp>
        <p:nvSpPr>
          <p:cNvPr id="94" name="TextBox 93"/>
          <p:cNvSpPr txBox="1"/>
          <p:nvPr/>
        </p:nvSpPr>
        <p:spPr>
          <a:xfrm>
            <a:off x="4037810" y="3140968"/>
            <a:ext cx="5084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/>
            <a:r>
              <a:rPr lang="en-GB" b="1" dirty="0" smtClean="0">
                <a:solidFill>
                  <a:srgbClr val="DFDCB7">
                    <a:lumMod val="20000"/>
                    <a:lumOff val="80000"/>
                  </a:srgbClr>
                </a:solidFill>
              </a:rPr>
              <a:t>LS2</a:t>
            </a:r>
            <a:endParaRPr lang="en-GB" b="1" dirty="0">
              <a:solidFill>
                <a:srgbClr val="DFDCB7">
                  <a:lumMod val="20000"/>
                  <a:lumOff val="80000"/>
                </a:srgbClr>
              </a:solidFill>
            </a:endParaRPr>
          </a:p>
        </p:txBody>
      </p:sp>
      <p:sp>
        <p:nvSpPr>
          <p:cNvPr id="95" name="TextBox 94"/>
          <p:cNvSpPr txBox="1"/>
          <p:nvPr/>
        </p:nvSpPr>
        <p:spPr>
          <a:xfrm>
            <a:off x="1043608" y="4523397"/>
            <a:ext cx="5084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/>
            <a:r>
              <a:rPr lang="en-GB" b="1" dirty="0" smtClean="0">
                <a:solidFill>
                  <a:srgbClr val="DFDCB7">
                    <a:lumMod val="20000"/>
                    <a:lumOff val="80000"/>
                  </a:srgbClr>
                </a:solidFill>
              </a:rPr>
              <a:t>LS3</a:t>
            </a:r>
            <a:endParaRPr lang="en-GB" b="1" dirty="0">
              <a:solidFill>
                <a:srgbClr val="DFDCB7">
                  <a:lumMod val="20000"/>
                  <a:lumOff val="80000"/>
                </a:srgbClr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6460257" y="21772"/>
            <a:ext cx="1660486" cy="315680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 smtClean="0">
                <a:solidFill>
                  <a:srgbClr val="FFFF00"/>
                </a:solidFill>
              </a:rPr>
              <a:t>K. Foraz</a:t>
            </a:r>
            <a:endParaRPr lang="en-US" sz="1600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195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5710" y="2453977"/>
            <a:ext cx="7486650" cy="4143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Shutdown schedule until 2035</a:t>
            </a:r>
            <a:endParaRPr lang="en-GB" dirty="0"/>
          </a:p>
        </p:txBody>
      </p:sp>
      <p:sp>
        <p:nvSpPr>
          <p:cNvPr id="15" name="Content Placeholder 1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14300" indent="0" algn="ctr">
              <a:buNone/>
            </a:pPr>
            <a:r>
              <a:rPr lang="en-GB" sz="2000" dirty="0"/>
              <a:t>Scenario </a:t>
            </a:r>
            <a:r>
              <a:rPr lang="en-GB" sz="2000" dirty="0" smtClean="0"/>
              <a:t>2 </a:t>
            </a:r>
          </a:p>
          <a:p>
            <a:pPr marL="114300" indent="0" algn="ctr">
              <a:buNone/>
            </a:pPr>
            <a:r>
              <a:rPr lang="en-GB" sz="2000" dirty="0" smtClean="0"/>
              <a:t>from </a:t>
            </a:r>
            <a:r>
              <a:rPr lang="en-GB" sz="2000" dirty="0"/>
              <a:t>2015 to 2035: beam = </a:t>
            </a:r>
            <a:r>
              <a:rPr lang="en-GB" sz="2000" dirty="0" smtClean="0"/>
              <a:t>54 % </a:t>
            </a:r>
            <a:r>
              <a:rPr lang="en-GB" sz="2000" dirty="0"/>
              <a:t>of time</a:t>
            </a:r>
          </a:p>
          <a:p>
            <a:pPr marL="114300" indent="0" algn="ctr">
              <a:buNone/>
            </a:pPr>
            <a:endParaRPr lang="en-GB" sz="2000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DFDCB7"/>
                </a:solidFill>
              </a:rPr>
              <a:t>Oct. 29th, 2013</a:t>
            </a:r>
            <a:endParaRPr lang="en-GB" dirty="0">
              <a:solidFill>
                <a:srgbClr val="DFDCB7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1D02FE-31A0-4D7C-B3EA-BFF2B2602A5E}" type="slidenum">
              <a:rPr lang="en-GB" smtClean="0"/>
              <a:pPr/>
              <a:t>13</a:t>
            </a:fld>
            <a:endParaRPr lang="en-GB"/>
          </a:p>
        </p:txBody>
      </p:sp>
      <p:sp>
        <p:nvSpPr>
          <p:cNvPr id="76" name="TextBox 75"/>
          <p:cNvSpPr txBox="1"/>
          <p:nvPr/>
        </p:nvSpPr>
        <p:spPr>
          <a:xfrm>
            <a:off x="5071639" y="3059668"/>
            <a:ext cx="5084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/>
            <a:r>
              <a:rPr lang="en-GB" b="1" dirty="0" smtClean="0">
                <a:solidFill>
                  <a:srgbClr val="DFDCB7">
                    <a:lumMod val="20000"/>
                    <a:lumOff val="80000"/>
                  </a:srgbClr>
                </a:solidFill>
              </a:rPr>
              <a:t>LS2</a:t>
            </a:r>
            <a:endParaRPr lang="en-GB" b="1" dirty="0">
              <a:solidFill>
                <a:srgbClr val="DFDCB7">
                  <a:lumMod val="20000"/>
                  <a:lumOff val="80000"/>
                </a:srgbClr>
              </a:solidFill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4067944" y="5967035"/>
            <a:ext cx="5084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/>
            <a:r>
              <a:rPr lang="en-GB" b="1" dirty="0" smtClean="0">
                <a:solidFill>
                  <a:srgbClr val="DFDCB7">
                    <a:lumMod val="20000"/>
                    <a:lumOff val="80000"/>
                  </a:srgbClr>
                </a:solidFill>
              </a:rPr>
              <a:t>LS5</a:t>
            </a:r>
            <a:endParaRPr lang="en-GB" b="1" dirty="0">
              <a:solidFill>
                <a:srgbClr val="DFDCB7">
                  <a:lumMod val="20000"/>
                  <a:lumOff val="80000"/>
                </a:srgbClr>
              </a:solidFill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7015855" y="4523397"/>
            <a:ext cx="5084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/>
            <a:r>
              <a:rPr lang="en-GB" b="1" dirty="0" smtClean="0">
                <a:solidFill>
                  <a:srgbClr val="DFDCB7">
                    <a:lumMod val="20000"/>
                    <a:lumOff val="80000"/>
                  </a:srgbClr>
                </a:solidFill>
              </a:rPr>
              <a:t>LS4</a:t>
            </a:r>
            <a:endParaRPr lang="en-GB" b="1" dirty="0">
              <a:solidFill>
                <a:srgbClr val="DFDCB7">
                  <a:lumMod val="20000"/>
                  <a:lumOff val="80000"/>
                </a:srgbClr>
              </a:solidFill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2051720" y="4523397"/>
            <a:ext cx="5084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/>
            <a:r>
              <a:rPr lang="en-GB" b="1" dirty="0" smtClean="0">
                <a:solidFill>
                  <a:srgbClr val="DFDCB7">
                    <a:lumMod val="20000"/>
                    <a:lumOff val="80000"/>
                  </a:srgbClr>
                </a:solidFill>
              </a:rPr>
              <a:t>LS3</a:t>
            </a:r>
            <a:endParaRPr lang="en-GB" b="1" dirty="0">
              <a:solidFill>
                <a:srgbClr val="DFDCB7">
                  <a:lumMod val="20000"/>
                  <a:lumOff val="80000"/>
                </a:srgbClr>
              </a:solidFill>
            </a:endParaRPr>
          </a:p>
        </p:txBody>
      </p:sp>
      <p:sp>
        <p:nvSpPr>
          <p:cNvPr id="86" name="TextBox 85"/>
          <p:cNvSpPr txBox="1"/>
          <p:nvPr/>
        </p:nvSpPr>
        <p:spPr>
          <a:xfrm>
            <a:off x="2805474" y="3090894"/>
            <a:ext cx="6864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/>
            <a:r>
              <a:rPr lang="en-GB" b="1" dirty="0" smtClean="0">
                <a:solidFill>
                  <a:srgbClr val="DFDCB7">
                    <a:lumMod val="20000"/>
                    <a:lumOff val="80000"/>
                  </a:srgbClr>
                </a:solidFill>
              </a:rPr>
              <a:t>LS1.5</a:t>
            </a:r>
            <a:endParaRPr lang="en-GB" b="1" dirty="0">
              <a:solidFill>
                <a:srgbClr val="DFDCB7">
                  <a:lumMod val="20000"/>
                  <a:lumOff val="80000"/>
                </a:srgbClr>
              </a:solidFill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 smtClean="0">
                <a:solidFill>
                  <a:srgbClr val="DFDCB7"/>
                </a:solidFill>
              </a:rPr>
              <a:t>RLIUP workshop = Baird, Foraz</a:t>
            </a:r>
            <a:endParaRPr lang="en-US" dirty="0">
              <a:solidFill>
                <a:srgbClr val="DFDCB7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6460257" y="21772"/>
            <a:ext cx="1660486" cy="315680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 smtClean="0">
                <a:solidFill>
                  <a:srgbClr val="FFFF00"/>
                </a:solidFill>
              </a:rPr>
              <a:t>K. Foraz</a:t>
            </a:r>
            <a:endParaRPr lang="en-US" sz="1600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8677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Shutdown schedule until 2035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119743" y="1225731"/>
            <a:ext cx="8207828" cy="5141168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Minimum shutdown lengths have been given</a:t>
            </a:r>
          </a:p>
          <a:p>
            <a:pPr lvl="1"/>
            <a:r>
              <a:rPr lang="en-US" dirty="0" smtClean="0"/>
              <a:t>Leading to beam operation </a:t>
            </a:r>
            <a:r>
              <a:rPr lang="en-US" b="1" dirty="0" smtClean="0">
                <a:solidFill>
                  <a:srgbClr val="FF0000"/>
                </a:solidFill>
              </a:rPr>
              <a:t>~3/5</a:t>
            </a:r>
            <a:r>
              <a:rPr lang="en-US" b="1" baseline="30000" dirty="0" smtClean="0">
                <a:solidFill>
                  <a:srgbClr val="FF0000"/>
                </a:solidFill>
              </a:rPr>
              <a:t>th</a:t>
            </a:r>
            <a:r>
              <a:rPr lang="en-US" b="1" dirty="0" smtClean="0">
                <a:solidFill>
                  <a:srgbClr val="FF0000"/>
                </a:solidFill>
              </a:rPr>
              <a:t>  of the time from 2015 to 2035</a:t>
            </a:r>
          </a:p>
          <a:p>
            <a:pPr lvl="1"/>
            <a:r>
              <a:rPr lang="en-GB" dirty="0" smtClean="0"/>
              <a:t>LS2: LHC </a:t>
            </a:r>
            <a:r>
              <a:rPr lang="en-GB" dirty="0"/>
              <a:t>16 months (CV and </a:t>
            </a:r>
            <a:r>
              <a:rPr lang="en-GB" dirty="0" err="1"/>
              <a:t>Cryo</a:t>
            </a:r>
            <a:r>
              <a:rPr lang="en-GB" dirty="0"/>
              <a:t>), Injectors 12 months (CV and access</a:t>
            </a:r>
            <a:r>
              <a:rPr lang="en-GB" dirty="0" smtClean="0"/>
              <a:t>)</a:t>
            </a:r>
          </a:p>
          <a:p>
            <a:pPr lvl="1"/>
            <a:r>
              <a:rPr lang="en-GB" dirty="0" smtClean="0"/>
              <a:t>LS3: LHC </a:t>
            </a:r>
            <a:r>
              <a:rPr lang="en-GB" dirty="0"/>
              <a:t>20 months (</a:t>
            </a:r>
            <a:r>
              <a:rPr lang="en-GB" b="1" dirty="0" smtClean="0">
                <a:solidFill>
                  <a:srgbClr val="FF0000"/>
                </a:solidFill>
              </a:rPr>
              <a:t>triplets</a:t>
            </a:r>
            <a:r>
              <a:rPr lang="en-GB" dirty="0" smtClean="0"/>
              <a:t>) </a:t>
            </a:r>
            <a:r>
              <a:rPr lang="en-GB" dirty="0"/>
              <a:t>, Injectors 12 months (CV</a:t>
            </a:r>
            <a:r>
              <a:rPr lang="en-GB" dirty="0" smtClean="0"/>
              <a:t>)</a:t>
            </a:r>
          </a:p>
          <a:p>
            <a:pPr lvl="1"/>
            <a:r>
              <a:rPr lang="en-US" dirty="0" smtClean="0"/>
              <a:t>LS4: LHC </a:t>
            </a:r>
            <a:r>
              <a:rPr lang="en-US" dirty="0"/>
              <a:t>16 months (</a:t>
            </a:r>
            <a:r>
              <a:rPr lang="en-US" dirty="0" err="1"/>
              <a:t>CV+Cryo</a:t>
            </a:r>
            <a:r>
              <a:rPr lang="en-US" dirty="0"/>
              <a:t>), Injectors 12 months (CV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LS5: LHC </a:t>
            </a:r>
            <a:r>
              <a:rPr lang="en-US" dirty="0"/>
              <a:t>20 months (</a:t>
            </a:r>
            <a:r>
              <a:rPr lang="en-US" b="1" dirty="0">
                <a:solidFill>
                  <a:srgbClr val="FF0000"/>
                </a:solidFill>
              </a:rPr>
              <a:t>triplets</a:t>
            </a:r>
            <a:r>
              <a:rPr lang="en-US" dirty="0"/>
              <a:t>), Injectors 12 months (CV</a:t>
            </a:r>
            <a:r>
              <a:rPr lang="en-US" dirty="0" smtClean="0"/>
              <a:t>)</a:t>
            </a:r>
          </a:p>
          <a:p>
            <a:pPr lvl="1"/>
            <a:endParaRPr lang="en-US" dirty="0"/>
          </a:p>
          <a:p>
            <a:pPr marL="411480" lvl="1" indent="0">
              <a:buNone/>
            </a:pPr>
            <a:r>
              <a:rPr lang="en-US" sz="2600" b="1" dirty="0" smtClean="0">
                <a:solidFill>
                  <a:srgbClr val="FF0000"/>
                </a:solidFill>
              </a:rPr>
              <a:t>Significantly long stops are required even with no upgrades!</a:t>
            </a:r>
          </a:p>
          <a:p>
            <a:endParaRPr lang="en-US" dirty="0" smtClean="0"/>
          </a:p>
          <a:p>
            <a:r>
              <a:rPr lang="en-US" b="1" dirty="0" smtClean="0">
                <a:solidFill>
                  <a:srgbClr val="CC0000"/>
                </a:solidFill>
              </a:rPr>
              <a:t>Preference for scenario with LS1.5 (see Session 3 – B. Mikulec)</a:t>
            </a:r>
          </a:p>
          <a:p>
            <a:pPr lvl="1"/>
            <a:r>
              <a:rPr lang="en-US" sz="2200" dirty="0"/>
              <a:t>Mitigate risk of Linac2 failure</a:t>
            </a:r>
          </a:p>
          <a:p>
            <a:pPr lvl="1"/>
            <a:r>
              <a:rPr lang="en-US" sz="2200" dirty="0"/>
              <a:t>Linac4 is not left idle</a:t>
            </a:r>
          </a:p>
          <a:p>
            <a:pPr lvl="1"/>
            <a:r>
              <a:rPr lang="en-US" sz="2200" dirty="0"/>
              <a:t>Reduce LS2 workload (mainly in Injectors) EL, GS, CV</a:t>
            </a:r>
            <a:r>
              <a:rPr lang="en-US" sz="2200" dirty="0" smtClean="0"/>
              <a:t>….</a:t>
            </a:r>
          </a:p>
          <a:p>
            <a:pPr lvl="1"/>
            <a:r>
              <a:rPr lang="en-US" sz="2200" dirty="0" smtClean="0"/>
              <a:t>Reduced physics potential ( ~ 4 %) can be recuperated with one year of additional running in 2036</a:t>
            </a:r>
            <a:endParaRPr lang="en-US" sz="2200" dirty="0"/>
          </a:p>
          <a:p>
            <a:pPr lvl="1"/>
            <a:endParaRPr lang="en-US" dirty="0" smtClean="0"/>
          </a:p>
          <a:p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endParaRPr lang="en-GB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Oct. 29th, 2013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RLIUP workshop = Baird, Foraz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1D02FE-31A0-4D7C-B3EA-BFF2B2602A5E}" type="slidenum">
              <a:rPr lang="en-GB" smtClean="0"/>
              <a:t>14</a:t>
            </a:fld>
            <a:endParaRPr lang="en-GB"/>
          </a:p>
        </p:txBody>
      </p:sp>
      <p:sp>
        <p:nvSpPr>
          <p:cNvPr id="8" name="Rectangle 7"/>
          <p:cNvSpPr/>
          <p:nvPr/>
        </p:nvSpPr>
        <p:spPr>
          <a:xfrm>
            <a:off x="6460257" y="21772"/>
            <a:ext cx="1660486" cy="315680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 smtClean="0">
                <a:solidFill>
                  <a:srgbClr val="FFFF00"/>
                </a:solidFill>
              </a:rPr>
              <a:t>K. Foraz</a:t>
            </a:r>
            <a:endParaRPr lang="en-US" sz="1600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5764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3285" y="44624"/>
            <a:ext cx="8871858" cy="792088"/>
          </a:xfrm>
        </p:spPr>
        <p:txBody>
          <a:bodyPr>
            <a:normAutofit/>
          </a:bodyPr>
          <a:lstStyle/>
          <a:p>
            <a:r>
              <a:rPr lang="en-US" sz="3600" dirty="0"/>
              <a:t>What could stop </a:t>
            </a:r>
            <a:r>
              <a:rPr lang="en-US" sz="3600" dirty="0" smtClean="0"/>
              <a:t>us?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3285" y="908720"/>
            <a:ext cx="8871857" cy="5217443"/>
          </a:xfrm>
        </p:spPr>
        <p:txBody>
          <a:bodyPr>
            <a:normAutofit fontScale="92500"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Potential causes of mechanical failures of SC magnets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Mechanical </a:t>
            </a:r>
            <a:r>
              <a:rPr lang="en-US" dirty="0">
                <a:solidFill>
                  <a:srgbClr val="FF0000"/>
                </a:solidFill>
              </a:rPr>
              <a:t>fatigue</a:t>
            </a:r>
            <a:r>
              <a:rPr lang="en-US" dirty="0"/>
              <a:t> on coil, structure, busses:</a:t>
            </a:r>
          </a:p>
          <a:p>
            <a:pPr lvl="2"/>
            <a:r>
              <a:rPr lang="en-US" dirty="0"/>
              <a:t>Powering cycles: 10</a:t>
            </a:r>
            <a:r>
              <a:rPr lang="en-US" baseline="30000" dirty="0"/>
              <a:t>4</a:t>
            </a:r>
            <a:r>
              <a:rPr lang="en-US" dirty="0"/>
              <a:t> per magnet</a:t>
            </a:r>
          </a:p>
          <a:p>
            <a:pPr lvl="2"/>
            <a:r>
              <a:rPr lang="en-US" dirty="0"/>
              <a:t>Thermal cycles: a few for the LHC</a:t>
            </a:r>
          </a:p>
          <a:p>
            <a:pPr lvl="1"/>
            <a:r>
              <a:rPr lang="en-US" dirty="0"/>
              <a:t>Singular events and associated </a:t>
            </a:r>
            <a:r>
              <a:rPr lang="en-US" dirty="0">
                <a:solidFill>
                  <a:srgbClr val="FF0000"/>
                </a:solidFill>
              </a:rPr>
              <a:t>thermal and electrical stress</a:t>
            </a:r>
            <a:r>
              <a:rPr lang="en-US" dirty="0"/>
              <a:t>:</a:t>
            </a:r>
          </a:p>
          <a:p>
            <a:pPr lvl="2"/>
            <a:r>
              <a:rPr lang="en-US" dirty="0"/>
              <a:t>Quenches: order of 10 per magnet</a:t>
            </a:r>
          </a:p>
          <a:p>
            <a:pPr lvl="2"/>
            <a:r>
              <a:rPr lang="en-US" dirty="0"/>
              <a:t>Heater discharges (triggers): order of 10 per magnet</a:t>
            </a:r>
          </a:p>
          <a:p>
            <a:pPr lvl="1"/>
            <a:r>
              <a:rPr lang="en-US" dirty="0">
                <a:solidFill>
                  <a:srgbClr val="FF0000"/>
                </a:solidFill>
              </a:rPr>
              <a:t>Radiation</a:t>
            </a:r>
            <a:r>
              <a:rPr lang="en-US" dirty="0"/>
              <a:t> and associated degradation of mechanical and electrical strength:</a:t>
            </a:r>
          </a:p>
          <a:p>
            <a:pPr lvl="2"/>
            <a:r>
              <a:rPr lang="en-US" dirty="0"/>
              <a:t>Magnet in the triplet region (</a:t>
            </a:r>
            <a:r>
              <a:rPr lang="en-US" dirty="0">
                <a:solidFill>
                  <a:srgbClr val="FF0000"/>
                </a:solidFill>
              </a:rPr>
              <a:t>Point 1 and Point 5</a:t>
            </a:r>
            <a:r>
              <a:rPr lang="en-US" dirty="0"/>
              <a:t>)</a:t>
            </a:r>
          </a:p>
          <a:p>
            <a:pPr lvl="2"/>
            <a:r>
              <a:rPr lang="en-US" dirty="0"/>
              <a:t>Magnets in the collimators region (</a:t>
            </a:r>
            <a:r>
              <a:rPr lang="en-US" dirty="0">
                <a:solidFill>
                  <a:srgbClr val="FF0000"/>
                </a:solidFill>
              </a:rPr>
              <a:t>Point 7</a:t>
            </a:r>
            <a:r>
              <a:rPr lang="en-US" dirty="0"/>
              <a:t>)</a:t>
            </a:r>
          </a:p>
        </p:txBody>
      </p:sp>
      <p:sp>
        <p:nvSpPr>
          <p:cNvPr id="4" name="Rectangle 3"/>
          <p:cNvSpPr/>
          <p:nvPr/>
        </p:nvSpPr>
        <p:spPr>
          <a:xfrm>
            <a:off x="7146057" y="6324601"/>
            <a:ext cx="1660486" cy="315680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 smtClean="0">
                <a:solidFill>
                  <a:srgbClr val="FFFF00"/>
                </a:solidFill>
              </a:rPr>
              <a:t>L. Bottura</a:t>
            </a:r>
            <a:endParaRPr lang="en-US" sz="1600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2950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792088"/>
          </a:xfrm>
        </p:spPr>
        <p:txBody>
          <a:bodyPr>
            <a:normAutofit/>
          </a:bodyPr>
          <a:lstStyle/>
          <a:p>
            <a:r>
              <a:rPr lang="en-US" sz="3600" dirty="0"/>
              <a:t>What could stop </a:t>
            </a:r>
            <a:r>
              <a:rPr lang="en-US" sz="3600" dirty="0" smtClean="0"/>
              <a:t>us?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908720"/>
            <a:ext cx="8712968" cy="5616624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Electromechanical failures:</a:t>
            </a:r>
            <a:endParaRPr lang="en-US" dirty="0"/>
          </a:p>
          <a:p>
            <a:pPr lvl="1"/>
            <a:r>
              <a:rPr lang="en-US" dirty="0" smtClean="0"/>
              <a:t>An </a:t>
            </a:r>
            <a:r>
              <a:rPr lang="en-US" dirty="0"/>
              <a:t>MTBF of 400…500 years has been </a:t>
            </a:r>
            <a:r>
              <a:rPr lang="en-US" dirty="0" smtClean="0"/>
              <a:t>estimated </a:t>
            </a:r>
            <a:r>
              <a:rPr lang="en-US" dirty="0"/>
              <a:t>for the LHC superconducting </a:t>
            </a:r>
            <a:r>
              <a:rPr lang="en-US" dirty="0" smtClean="0"/>
              <a:t>magnets</a:t>
            </a:r>
          </a:p>
          <a:p>
            <a:pPr lvl="1"/>
            <a:r>
              <a:rPr lang="en-US" dirty="0" smtClean="0"/>
              <a:t>This </a:t>
            </a:r>
            <a:r>
              <a:rPr lang="en-US" dirty="0"/>
              <a:t>translates in approximately </a:t>
            </a:r>
            <a:r>
              <a:rPr lang="en-US" dirty="0">
                <a:solidFill>
                  <a:srgbClr val="FF0000"/>
                </a:solidFill>
              </a:rPr>
              <a:t>3…4 magnet electrical NC’s per year of operation</a:t>
            </a:r>
            <a:r>
              <a:rPr lang="en-US" dirty="0"/>
              <a:t>, and at least </a:t>
            </a:r>
            <a:r>
              <a:rPr lang="en-US" dirty="0">
                <a:solidFill>
                  <a:srgbClr val="FF0000"/>
                </a:solidFill>
              </a:rPr>
              <a:t>10…15 magnets exchanges every long </a:t>
            </a:r>
            <a:r>
              <a:rPr lang="en-US" dirty="0" smtClean="0">
                <a:solidFill>
                  <a:srgbClr val="FF0000"/>
                </a:solidFill>
              </a:rPr>
              <a:t>shutdown </a:t>
            </a:r>
            <a:r>
              <a:rPr lang="en-US" dirty="0" smtClean="0">
                <a:sym typeface="Wingdings" panose="05000000000000000000" pitchFamily="2" charset="2"/>
              </a:rPr>
              <a:t> need to have tools to evaluate (on-line) effect of </a:t>
            </a:r>
            <a:r>
              <a:rPr lang="en-US" dirty="0" smtClean="0">
                <a:sym typeface="Wingdings" panose="05000000000000000000" pitchFamily="2" charset="2"/>
              </a:rPr>
              <a:t>non-conformities</a:t>
            </a:r>
            <a:endParaRPr lang="en-US" dirty="0"/>
          </a:p>
          <a:p>
            <a:pPr lvl="1"/>
            <a:r>
              <a:rPr lang="en-US" dirty="0" smtClean="0"/>
              <a:t>Given </a:t>
            </a:r>
            <a:r>
              <a:rPr lang="en-US" dirty="0"/>
              <a:t>the estimated MTBF, the probability of electrical failure of one of the </a:t>
            </a:r>
            <a:r>
              <a:rPr lang="en-US" dirty="0">
                <a:solidFill>
                  <a:srgbClr val="FF0000"/>
                </a:solidFill>
              </a:rPr>
              <a:t>triplet magnets within the next 10 years of operation</a:t>
            </a:r>
            <a:r>
              <a:rPr lang="en-US" dirty="0"/>
              <a:t> is 3 %, i.e. </a:t>
            </a:r>
            <a:r>
              <a:rPr lang="en-US" dirty="0">
                <a:solidFill>
                  <a:srgbClr val="FF0000"/>
                </a:solidFill>
              </a:rPr>
              <a:t>1 </a:t>
            </a:r>
            <a:r>
              <a:rPr lang="en-US" dirty="0" smtClean="0">
                <a:solidFill>
                  <a:srgbClr val="FF0000"/>
                </a:solidFill>
              </a:rPr>
              <a:t>magnet</a:t>
            </a:r>
          </a:p>
          <a:p>
            <a:endParaRPr lang="en-US" dirty="0" smtClean="0"/>
          </a:p>
          <a:p>
            <a:r>
              <a:rPr lang="en-US" dirty="0" smtClean="0"/>
              <a:t>Questions:</a:t>
            </a:r>
          </a:p>
          <a:p>
            <a:pPr lvl="1"/>
            <a:r>
              <a:rPr lang="en-US" dirty="0" smtClean="0"/>
              <a:t>Ageing?</a:t>
            </a:r>
          </a:p>
          <a:p>
            <a:pPr lvl="1"/>
            <a:r>
              <a:rPr lang="en-US" dirty="0" smtClean="0"/>
              <a:t>Impact of number of cycles?</a:t>
            </a:r>
          </a:p>
          <a:p>
            <a:pPr lvl="1"/>
            <a:r>
              <a:rPr lang="en-US" smtClean="0"/>
              <a:t>Experimental magnets</a:t>
            </a:r>
            <a:endParaRPr lang="en-US" dirty="0" smtClean="0"/>
          </a:p>
        </p:txBody>
      </p:sp>
      <p:sp>
        <p:nvSpPr>
          <p:cNvPr id="4" name="Rectangle 3"/>
          <p:cNvSpPr/>
          <p:nvPr/>
        </p:nvSpPr>
        <p:spPr>
          <a:xfrm>
            <a:off x="7483514" y="1"/>
            <a:ext cx="1660486" cy="315680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 smtClean="0">
                <a:solidFill>
                  <a:srgbClr val="FFFF00"/>
                </a:solidFill>
              </a:rPr>
              <a:t>L. Bottura</a:t>
            </a:r>
            <a:endParaRPr lang="en-US" sz="1600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7919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>
                <a:solidFill>
                  <a:prstClr val="black"/>
                </a:solidFill>
              </a:rPr>
              <a:t>What could stop </a:t>
            </a:r>
            <a:r>
              <a:rPr lang="en-US" sz="3600" dirty="0" smtClean="0">
                <a:solidFill>
                  <a:prstClr val="black"/>
                </a:solidFill>
              </a:rPr>
              <a:t>us?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2115" y="1684445"/>
            <a:ext cx="4663800" cy="4786131"/>
          </a:xfrm>
        </p:spPr>
        <p:txBody>
          <a:bodyPr>
            <a:noAutofit/>
          </a:bodyPr>
          <a:lstStyle/>
          <a:p>
            <a:r>
              <a:rPr lang="en-US" sz="2000" dirty="0" smtClean="0"/>
              <a:t>Expected </a:t>
            </a:r>
            <a:r>
              <a:rPr lang="en-US" sz="2000" dirty="0"/>
              <a:t>dose by LS3 (300 fb</a:t>
            </a:r>
            <a:r>
              <a:rPr lang="en-US" sz="2000" baseline="30000" dirty="0"/>
              <a:t>-1</a:t>
            </a:r>
            <a:r>
              <a:rPr lang="en-US" sz="2000" dirty="0" smtClean="0"/>
              <a:t>)</a:t>
            </a:r>
            <a:endParaRPr lang="en-US" sz="2000" baseline="30000" dirty="0"/>
          </a:p>
          <a:p>
            <a:pPr lvl="1"/>
            <a:r>
              <a:rPr lang="en-US" sz="1600" dirty="0"/>
              <a:t>Range of </a:t>
            </a:r>
            <a:r>
              <a:rPr lang="en-US" sz="1600" dirty="0">
                <a:solidFill>
                  <a:srgbClr val="FF0000"/>
                </a:solidFill>
              </a:rPr>
              <a:t>27 [18…40</a:t>
            </a:r>
            <a:r>
              <a:rPr lang="en-US" sz="1800" dirty="0">
                <a:solidFill>
                  <a:srgbClr val="FF0000"/>
                </a:solidFill>
              </a:rPr>
              <a:t>] </a:t>
            </a:r>
            <a:r>
              <a:rPr lang="en-US" sz="1600" dirty="0" err="1">
                <a:solidFill>
                  <a:srgbClr val="FF0000"/>
                </a:solidFill>
              </a:rPr>
              <a:t>MGy</a:t>
            </a:r>
            <a:r>
              <a:rPr lang="en-US" sz="1600" dirty="0">
                <a:solidFill>
                  <a:srgbClr val="FF0000"/>
                </a:solidFill>
              </a:rPr>
              <a:t> </a:t>
            </a:r>
            <a:r>
              <a:rPr lang="en-US" sz="1600" dirty="0"/>
              <a:t>in the Q2</a:t>
            </a:r>
          </a:p>
          <a:p>
            <a:pPr lvl="1"/>
            <a:r>
              <a:rPr lang="en-US" sz="1600" dirty="0"/>
              <a:t>Range of </a:t>
            </a:r>
            <a:r>
              <a:rPr lang="en-US" sz="1600" dirty="0">
                <a:solidFill>
                  <a:srgbClr val="FF0000"/>
                </a:solidFill>
              </a:rPr>
              <a:t>20 [13…30]</a:t>
            </a:r>
            <a:r>
              <a:rPr lang="en-US" sz="1800" dirty="0">
                <a:solidFill>
                  <a:srgbClr val="FF0000"/>
                </a:solidFill>
              </a:rPr>
              <a:t> </a:t>
            </a:r>
            <a:r>
              <a:rPr lang="en-US" sz="1600" dirty="0" err="1">
                <a:solidFill>
                  <a:srgbClr val="FF0000"/>
                </a:solidFill>
              </a:rPr>
              <a:t>MGy</a:t>
            </a:r>
            <a:r>
              <a:rPr lang="en-US" sz="1600" dirty="0">
                <a:solidFill>
                  <a:srgbClr val="FF0000"/>
                </a:solidFill>
              </a:rPr>
              <a:t> </a:t>
            </a:r>
            <a:r>
              <a:rPr lang="en-US" sz="1600" dirty="0"/>
              <a:t>in the </a:t>
            </a:r>
            <a:r>
              <a:rPr lang="en-US" sz="1600" dirty="0" smtClean="0"/>
              <a:t>MCBX</a:t>
            </a:r>
          </a:p>
          <a:p>
            <a:r>
              <a:rPr lang="en-US" sz="2000" dirty="0" smtClean="0"/>
              <a:t>IT may </a:t>
            </a:r>
            <a:r>
              <a:rPr lang="en-US" sz="2000" dirty="0"/>
              <a:t>experience mechanically-induced insulation failure </a:t>
            </a:r>
            <a:r>
              <a:rPr lang="en-US" sz="2000" dirty="0">
                <a:solidFill>
                  <a:srgbClr val="FF0000"/>
                </a:solidFill>
              </a:rPr>
              <a:t>in the range of 300 fb</a:t>
            </a:r>
            <a:r>
              <a:rPr lang="en-US" sz="2000" baseline="30000" dirty="0">
                <a:solidFill>
                  <a:srgbClr val="FF0000"/>
                </a:solidFill>
              </a:rPr>
              <a:t>-1 </a:t>
            </a:r>
            <a:r>
              <a:rPr lang="en-US" sz="2000" dirty="0">
                <a:solidFill>
                  <a:srgbClr val="FF0000"/>
                </a:solidFill>
              </a:rPr>
              <a:t>(LS3 ± 1 year</a:t>
            </a:r>
            <a:r>
              <a:rPr lang="en-US" sz="2000" dirty="0" smtClean="0">
                <a:solidFill>
                  <a:srgbClr val="FF0000"/>
                </a:solidFill>
              </a:rPr>
              <a:t>) </a:t>
            </a:r>
            <a:r>
              <a:rPr lang="en-US" sz="1800" b="1" dirty="0">
                <a:solidFill>
                  <a:srgbClr val="FF0000"/>
                </a:solidFill>
              </a:rPr>
              <a:t>consistent with previous </a:t>
            </a:r>
            <a:r>
              <a:rPr lang="en-US" sz="1800" b="1" dirty="0" smtClean="0">
                <a:solidFill>
                  <a:srgbClr val="FF0000"/>
                </a:solidFill>
              </a:rPr>
              <a:t>analyses. </a:t>
            </a:r>
          </a:p>
          <a:p>
            <a:r>
              <a:rPr lang="en-US" sz="1800" dirty="0" smtClean="0"/>
              <a:t>Effects: </a:t>
            </a:r>
            <a:endParaRPr lang="en-US" sz="2000" dirty="0"/>
          </a:p>
          <a:p>
            <a:pPr lvl="1"/>
            <a:r>
              <a:rPr lang="en-US" sz="1800" dirty="0"/>
              <a:t>Premature quenches (cracks in end spacers)</a:t>
            </a:r>
          </a:p>
          <a:p>
            <a:pPr lvl="1"/>
            <a:r>
              <a:rPr lang="en-US" sz="1800" dirty="0"/>
              <a:t>Insulation degradation (</a:t>
            </a:r>
            <a:r>
              <a:rPr lang="en-US" sz="1800" dirty="0">
                <a:solidFill>
                  <a:srgbClr val="FF0000"/>
                </a:solidFill>
              </a:rPr>
              <a:t>monitor on </a:t>
            </a:r>
            <a:r>
              <a:rPr lang="en-US" sz="1800" dirty="0" smtClean="0">
                <a:solidFill>
                  <a:srgbClr val="FF0000"/>
                </a:solidFill>
              </a:rPr>
              <a:t>line</a:t>
            </a:r>
            <a:r>
              <a:rPr lang="en-US" sz="1800" dirty="0" smtClean="0"/>
              <a:t>)</a:t>
            </a:r>
            <a:endParaRPr lang="en-US" sz="1800" dirty="0"/>
          </a:p>
          <a:p>
            <a:pPr lvl="1"/>
            <a:r>
              <a:rPr lang="en-US" sz="1800" dirty="0"/>
              <a:t>Mechanical failure (nested coils in MCBX</a:t>
            </a:r>
            <a:r>
              <a:rPr lang="en-US" sz="1800" dirty="0" smtClean="0"/>
              <a:t>)</a:t>
            </a:r>
            <a:endParaRPr lang="en-US" sz="1800" dirty="0"/>
          </a:p>
        </p:txBody>
      </p:sp>
      <p:sp>
        <p:nvSpPr>
          <p:cNvPr id="4" name="Rectangle 3"/>
          <p:cNvSpPr/>
          <p:nvPr/>
        </p:nvSpPr>
        <p:spPr>
          <a:xfrm>
            <a:off x="7320228" y="908720"/>
            <a:ext cx="1660486" cy="315680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 smtClean="0">
                <a:solidFill>
                  <a:srgbClr val="FFFF00"/>
                </a:solidFill>
              </a:rPr>
              <a:t>L. Bottura</a:t>
            </a:r>
            <a:endParaRPr lang="en-US" sz="1600" b="1" dirty="0">
              <a:solidFill>
                <a:srgbClr val="FFFF0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6035" y="2023608"/>
            <a:ext cx="4477965" cy="29511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Content Placeholder 2"/>
          <p:cNvSpPr txBox="1">
            <a:spLocks/>
          </p:cNvSpPr>
          <p:nvPr/>
        </p:nvSpPr>
        <p:spPr>
          <a:xfrm>
            <a:off x="0" y="908720"/>
            <a:ext cx="5238386" cy="876537"/>
          </a:xfrm>
          <a:prstGeom prst="rect">
            <a:avLst/>
          </a:prstGeom>
        </p:spPr>
        <p:txBody>
          <a:bodyPr vert="horz" lIns="91440" tIns="45720" rIns="91440" bIns="45720" rtlCol="0">
            <a:normAutofit fontScale="5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5800" dirty="0" smtClean="0"/>
              <a:t>Radiation and Inner Triplets</a:t>
            </a:r>
          </a:p>
        </p:txBody>
      </p:sp>
    </p:spTree>
    <p:extLst>
      <p:ext uri="{BB962C8B-B14F-4D97-AF65-F5344CB8AC3E}">
        <p14:creationId xmlns:p14="http://schemas.microsoft.com/office/powerpoint/2010/main" val="1115320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prstClr val="black"/>
                </a:solidFill>
              </a:rPr>
              <a:t>What could stop us?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4762" y="814940"/>
            <a:ext cx="8229600" cy="2758076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Radiation on the warm magnets (collimation area)</a:t>
            </a:r>
          </a:p>
          <a:p>
            <a:r>
              <a:rPr lang="en-US" dirty="0" smtClean="0"/>
              <a:t>Expected </a:t>
            </a:r>
            <a:r>
              <a:rPr lang="en-US" dirty="0"/>
              <a:t>dose by LS3 (300 fb</a:t>
            </a:r>
            <a:r>
              <a:rPr lang="en-US" baseline="30000" dirty="0"/>
              <a:t>-1</a:t>
            </a:r>
            <a:r>
              <a:rPr lang="en-US" dirty="0"/>
              <a:t>)</a:t>
            </a:r>
          </a:p>
          <a:p>
            <a:pPr lvl="1"/>
            <a:r>
              <a:rPr lang="en-US" dirty="0"/>
              <a:t>Range of 80….90 </a:t>
            </a:r>
            <a:r>
              <a:rPr lang="en-US" dirty="0" err="1"/>
              <a:t>MGy</a:t>
            </a:r>
            <a:r>
              <a:rPr lang="en-US" dirty="0"/>
              <a:t> in the MBW and MQW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Actions </a:t>
            </a:r>
            <a:r>
              <a:rPr lang="en-US" dirty="0">
                <a:solidFill>
                  <a:srgbClr val="FF0000"/>
                </a:solidFill>
              </a:rPr>
              <a:t>have been proposed and approved </a:t>
            </a:r>
            <a:r>
              <a:rPr lang="en-US" dirty="0" smtClean="0">
                <a:solidFill>
                  <a:srgbClr val="FF0000"/>
                </a:solidFill>
              </a:rPr>
              <a:t>to </a:t>
            </a:r>
            <a:r>
              <a:rPr lang="en-US" dirty="0">
                <a:solidFill>
                  <a:srgbClr val="FF0000"/>
                </a:solidFill>
              </a:rPr>
              <a:t>avoid insulation failure in the period LS2 to LS3</a:t>
            </a:r>
          </a:p>
          <a:p>
            <a:r>
              <a:rPr lang="en-US" dirty="0" smtClean="0"/>
              <a:t>Starting in LS1</a:t>
            </a:r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19018" y="6407727"/>
            <a:ext cx="56937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>
                <a:solidFill>
                  <a:prstClr val="black"/>
                </a:solidFill>
              </a:rPr>
              <a:t>Shield inserts and masks for MQW, by courtesy of P. Fessia</a:t>
            </a:r>
          </a:p>
        </p:txBody>
      </p:sp>
      <p:pic>
        <p:nvPicPr>
          <p:cNvPr id="5" name="Picture 4" descr="Screen Shot 2013-10-18 at 10.56.29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37606" y="4293096"/>
            <a:ext cx="2635179" cy="2293779"/>
          </a:xfrm>
          <a:prstGeom prst="rect">
            <a:avLst/>
          </a:prstGeom>
        </p:spPr>
      </p:pic>
      <p:pic>
        <p:nvPicPr>
          <p:cNvPr id="6" name="Picture 5" descr="Screen Shot 2013-10-18 at 10.57.10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85278" y="4005064"/>
            <a:ext cx="2928569" cy="2480482"/>
          </a:xfrm>
          <a:prstGeom prst="rect">
            <a:avLst/>
          </a:prstGeom>
        </p:spPr>
      </p:pic>
      <p:pic>
        <p:nvPicPr>
          <p:cNvPr id="7" name="Picture 6" descr="Screen Shot 2013-10-18 at 10.57.20 P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3573016"/>
            <a:ext cx="2757870" cy="2395132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7320228" y="250372"/>
            <a:ext cx="1660486" cy="315680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 smtClean="0">
                <a:solidFill>
                  <a:srgbClr val="FFFF00"/>
                </a:solidFill>
              </a:rPr>
              <a:t>L. Bottura</a:t>
            </a:r>
            <a:endParaRPr lang="en-US" sz="1600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1059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4624"/>
            <a:ext cx="8435280" cy="792088"/>
          </a:xfrm>
        </p:spPr>
        <p:txBody>
          <a:bodyPr>
            <a:normAutofit/>
          </a:bodyPr>
          <a:lstStyle/>
          <a:p>
            <a:r>
              <a:rPr lang="en-US" sz="3600" dirty="0">
                <a:solidFill>
                  <a:prstClr val="black"/>
                </a:solidFill>
              </a:rPr>
              <a:t>What could stop us?</a:t>
            </a:r>
            <a:endParaRPr lang="en-US" sz="360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Point 1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/>
              <a:t>Point 5</a:t>
            </a:r>
          </a:p>
        </p:txBody>
      </p:sp>
      <p:sp>
        <p:nvSpPr>
          <p:cNvPr id="11" name="Rectangle 4"/>
          <p:cNvSpPr>
            <a:spLocks noChangeArrowheads="1"/>
          </p:cNvSpPr>
          <p:nvPr/>
        </p:nvSpPr>
        <p:spPr bwMode="auto">
          <a:xfrm>
            <a:off x="653692" y="3861048"/>
            <a:ext cx="773473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n-US" sz="1400">
                <a:solidFill>
                  <a:srgbClr val="0000FF"/>
                </a:solidFill>
              </a:rPr>
              <a:t>Ambient dose equivalent rates in </a:t>
            </a:r>
            <a:r>
              <a:rPr lang="en-US" sz="1400">
                <a:solidFill>
                  <a:srgbClr val="0000FF"/>
                </a:solidFill>
                <a:cs typeface="Arial" charset="0"/>
              </a:rPr>
              <a:t>µSv/h </a:t>
            </a:r>
            <a:r>
              <a:rPr lang="en-US" sz="1400">
                <a:solidFill>
                  <a:srgbClr val="000000"/>
                </a:solidFill>
                <a:cs typeface="Arial" charset="0"/>
              </a:rPr>
              <a:t>at 40cm extrpolated from measurements after LS1</a:t>
            </a:r>
            <a:endParaRPr lang="en-US" sz="1400">
              <a:solidFill>
                <a:srgbClr val="000000"/>
              </a:solidFill>
            </a:endParaRPr>
          </a:p>
        </p:txBody>
      </p:sp>
      <p:pic>
        <p:nvPicPr>
          <p:cNvPr id="1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436"/>
          <a:stretch>
            <a:fillRect/>
          </a:stretch>
        </p:blipFill>
        <p:spPr bwMode="auto">
          <a:xfrm>
            <a:off x="4751149" y="1403075"/>
            <a:ext cx="4271963" cy="2428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pic>
        <p:nvPicPr>
          <p:cNvPr id="14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403"/>
          <a:stretch>
            <a:fillRect/>
          </a:stretch>
        </p:blipFill>
        <p:spPr bwMode="auto">
          <a:xfrm>
            <a:off x="180951" y="1403075"/>
            <a:ext cx="4281487" cy="2466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pic>
        <p:nvPicPr>
          <p:cNvPr id="1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93716" y="4332485"/>
            <a:ext cx="3900488" cy="1966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1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4312841"/>
            <a:ext cx="4570412" cy="1835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TextBox 16"/>
          <p:cNvSpPr txBox="1"/>
          <p:nvPr/>
        </p:nvSpPr>
        <p:spPr>
          <a:xfrm>
            <a:off x="209228" y="5680993"/>
            <a:ext cx="457652" cy="307777"/>
          </a:xfrm>
          <a:prstGeom prst="rect">
            <a:avLst/>
          </a:prstGeom>
          <a:solidFill>
            <a:srgbClr val="FFFFFF"/>
          </a:solidFill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>
                <a:solidFill>
                  <a:prstClr val="black"/>
                </a:solidFill>
              </a:rPr>
              <a:t>346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759688" y="5680993"/>
            <a:ext cx="457652" cy="307777"/>
          </a:xfrm>
          <a:prstGeom prst="rect">
            <a:avLst/>
          </a:prstGeom>
          <a:solidFill>
            <a:srgbClr val="FFFFFF"/>
          </a:solidFill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1400">
                <a:solidFill>
                  <a:prstClr val="black"/>
                </a:solidFill>
              </a:rPr>
              <a:t>250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1277520" y="5680993"/>
            <a:ext cx="500604" cy="492443"/>
          </a:xfrm>
          <a:prstGeom prst="rect">
            <a:avLst/>
          </a:prstGeom>
          <a:solidFill>
            <a:srgbClr val="FFFFFF"/>
          </a:solidFill>
          <a:ln w="38100" cmpd="sng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>
                <a:solidFill>
                  <a:srgbClr val="FF0000"/>
                </a:solidFill>
              </a:rPr>
              <a:t>96</a:t>
            </a:r>
            <a:endParaRPr lang="en-US" sz="1400">
              <a:solidFill>
                <a:srgbClr val="FF0000"/>
              </a:solidFill>
            </a:endParaRPr>
          </a:p>
          <a:p>
            <a:pPr algn="ctr"/>
            <a:r>
              <a:rPr lang="en-US" sz="1000">
                <a:solidFill>
                  <a:srgbClr val="FF0000"/>
                </a:solidFill>
              </a:rPr>
              <a:t>(max)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1943224" y="5680993"/>
            <a:ext cx="495300" cy="492443"/>
          </a:xfrm>
          <a:prstGeom prst="rect">
            <a:avLst/>
          </a:prstGeom>
          <a:solidFill>
            <a:srgbClr val="FFFFFF"/>
          </a:solidFill>
          <a:ln w="38100" cmpd="sng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>
                <a:solidFill>
                  <a:srgbClr val="FF0000"/>
                </a:solidFill>
              </a:rPr>
              <a:t>158</a:t>
            </a:r>
            <a:endParaRPr lang="en-US" sz="1400">
              <a:solidFill>
                <a:srgbClr val="FF0000"/>
              </a:solidFill>
            </a:endParaRPr>
          </a:p>
          <a:p>
            <a:pPr algn="ctr"/>
            <a:r>
              <a:rPr lang="en-US" sz="1000">
                <a:solidFill>
                  <a:srgbClr val="FF0000"/>
                </a:solidFill>
              </a:rPr>
              <a:t>(max)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2478717" y="5680993"/>
            <a:ext cx="366657" cy="307777"/>
          </a:xfrm>
          <a:prstGeom prst="rect">
            <a:avLst/>
          </a:prstGeom>
          <a:solidFill>
            <a:srgbClr val="FFFFFF"/>
          </a:solidFill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1400">
                <a:solidFill>
                  <a:prstClr val="black"/>
                </a:solidFill>
              </a:rPr>
              <a:t>50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2877574" y="5679504"/>
            <a:ext cx="366657" cy="307777"/>
          </a:xfrm>
          <a:prstGeom prst="rect">
            <a:avLst/>
          </a:prstGeom>
          <a:solidFill>
            <a:srgbClr val="FFFFFF"/>
          </a:solidFill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1400">
                <a:solidFill>
                  <a:prstClr val="black"/>
                </a:solidFill>
              </a:rPr>
              <a:t>31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4121048" y="5682109"/>
            <a:ext cx="457652" cy="307777"/>
          </a:xfrm>
          <a:prstGeom prst="rect">
            <a:avLst/>
          </a:prstGeom>
          <a:solidFill>
            <a:srgbClr val="FFFFFF"/>
          </a:solidFill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1400">
                <a:solidFill>
                  <a:prstClr val="black"/>
                </a:solidFill>
              </a:rPr>
              <a:t>432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5181498" y="5877272"/>
            <a:ext cx="457652" cy="307777"/>
          </a:xfrm>
          <a:prstGeom prst="rect">
            <a:avLst/>
          </a:prstGeom>
          <a:solidFill>
            <a:srgbClr val="FFFFFF"/>
          </a:solidFill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1400">
                <a:solidFill>
                  <a:prstClr val="black"/>
                </a:solidFill>
              </a:rPr>
              <a:t>408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192786" y="5877272"/>
            <a:ext cx="392656" cy="338554"/>
          </a:xfrm>
          <a:prstGeom prst="rect">
            <a:avLst/>
          </a:prstGeom>
          <a:solidFill>
            <a:srgbClr val="FFFFFF"/>
          </a:solidFill>
          <a:ln w="38100" cmpd="sng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1600">
                <a:solidFill>
                  <a:srgbClr val="FF0000"/>
                </a:solidFill>
              </a:rPr>
              <a:t>96</a:t>
            </a:r>
            <a:endParaRPr lang="en-US" sz="1400">
              <a:solidFill>
                <a:srgbClr val="FF0000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6716825" y="5877272"/>
            <a:ext cx="496707" cy="500137"/>
          </a:xfrm>
          <a:prstGeom prst="rect">
            <a:avLst/>
          </a:prstGeom>
          <a:solidFill>
            <a:srgbClr val="FFFFFF"/>
          </a:solidFill>
          <a:ln w="38100" cmpd="sng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1600">
                <a:solidFill>
                  <a:srgbClr val="FF0000"/>
                </a:solidFill>
              </a:rPr>
              <a:t>96</a:t>
            </a:r>
            <a:endParaRPr lang="en-US" sz="1400">
              <a:solidFill>
                <a:srgbClr val="FF0000"/>
              </a:solidFill>
            </a:endParaRPr>
          </a:p>
          <a:p>
            <a:pPr algn="ctr"/>
            <a:r>
              <a:rPr lang="en-US" sz="1050">
                <a:solidFill>
                  <a:srgbClr val="FF0000"/>
                </a:solidFill>
              </a:rPr>
              <a:t>(max)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7285905" y="5877272"/>
            <a:ext cx="366657" cy="307777"/>
          </a:xfrm>
          <a:prstGeom prst="rect">
            <a:avLst/>
          </a:prstGeom>
          <a:solidFill>
            <a:srgbClr val="FFFFFF"/>
          </a:solidFill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1400">
                <a:solidFill>
                  <a:prstClr val="black"/>
                </a:solidFill>
              </a:rPr>
              <a:t>48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7672456" y="5877272"/>
            <a:ext cx="457652" cy="307777"/>
          </a:xfrm>
          <a:prstGeom prst="rect">
            <a:avLst/>
          </a:prstGeom>
          <a:solidFill>
            <a:srgbClr val="FFFFFF"/>
          </a:solidFill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1400">
                <a:solidFill>
                  <a:prstClr val="black"/>
                </a:solidFill>
              </a:rPr>
              <a:t>173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8123491" y="5877272"/>
            <a:ext cx="366657" cy="307777"/>
          </a:xfrm>
          <a:prstGeom prst="rect">
            <a:avLst/>
          </a:prstGeom>
          <a:solidFill>
            <a:srgbClr val="FFFFFF"/>
          </a:solidFill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1400">
                <a:solidFill>
                  <a:prstClr val="black"/>
                </a:solidFill>
              </a:rPr>
              <a:t>53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8490148" y="5877272"/>
            <a:ext cx="366657" cy="307777"/>
          </a:xfrm>
          <a:prstGeom prst="rect">
            <a:avLst/>
          </a:prstGeom>
          <a:solidFill>
            <a:srgbClr val="FFFFFF"/>
          </a:solidFill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1400">
                <a:solidFill>
                  <a:prstClr val="black"/>
                </a:solidFill>
              </a:rPr>
              <a:t>24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110071" y="1700808"/>
            <a:ext cx="6990321" cy="3539430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FFFF00"/>
                </a:solidFill>
              </a:rPr>
              <a:t>Radiation to the personnel</a:t>
            </a:r>
          </a:p>
          <a:p>
            <a:r>
              <a:rPr lang="en-US" sz="3200" b="1" dirty="0" smtClean="0">
                <a:solidFill>
                  <a:srgbClr val="FFFF00"/>
                </a:solidFill>
              </a:rPr>
              <a:t>The </a:t>
            </a:r>
            <a:r>
              <a:rPr lang="en-US" sz="3200" b="1" dirty="0">
                <a:solidFill>
                  <a:srgbClr val="FFFF00"/>
                </a:solidFill>
              </a:rPr>
              <a:t>triplet will be a limited stay </a:t>
            </a:r>
            <a:r>
              <a:rPr lang="en-US" sz="3200" b="1" dirty="0" smtClean="0">
                <a:solidFill>
                  <a:srgbClr val="FFFF00"/>
                </a:solidFill>
              </a:rPr>
              <a:t>area</a:t>
            </a:r>
          </a:p>
          <a:p>
            <a:r>
              <a:rPr lang="en-US" sz="3200" b="1" dirty="0">
                <a:solidFill>
                  <a:srgbClr val="FFFF00"/>
                </a:solidFill>
              </a:rPr>
              <a:t>Access and work in the triplet and collimator area will be subject to ALARA-level III rules</a:t>
            </a:r>
          </a:p>
          <a:p>
            <a:r>
              <a:rPr lang="en-US" sz="3200" b="1" dirty="0">
                <a:solidFill>
                  <a:srgbClr val="FFFF00"/>
                </a:solidFill>
              </a:rPr>
              <a:t>Measures must be taken to reduce intervention </a:t>
            </a:r>
            <a:r>
              <a:rPr lang="en-US" sz="3200" b="1" dirty="0" smtClean="0">
                <a:solidFill>
                  <a:srgbClr val="FFFF00"/>
                </a:solidFill>
              </a:rPr>
              <a:t>time </a:t>
            </a:r>
            <a:r>
              <a:rPr lang="en-US" sz="3200" b="1" dirty="0" smtClean="0">
                <a:solidFill>
                  <a:srgbClr val="FFFF00"/>
                </a:solidFill>
                <a:sym typeface="Wingdings" panose="05000000000000000000" pitchFamily="2" charset="2"/>
              </a:rPr>
              <a:t> in LS3 at the latest </a:t>
            </a:r>
            <a:endParaRPr lang="en-US" sz="3200" b="1" dirty="0">
              <a:solidFill>
                <a:srgbClr val="FFFF00"/>
              </a:solidFill>
            </a:endParaRPr>
          </a:p>
        </p:txBody>
      </p:sp>
      <p:sp>
        <p:nvSpPr>
          <p:cNvPr id="31" name="Date Placeholder 2"/>
          <p:cNvSpPr>
            <a:spLocks noGrp="1"/>
          </p:cNvSpPr>
          <p:nvPr>
            <p:ph type="dt" sz="half" idx="10"/>
          </p:nvPr>
        </p:nvSpPr>
        <p:spPr>
          <a:xfrm>
            <a:off x="148334" y="6309320"/>
            <a:ext cx="8888161" cy="538609"/>
          </a:xfrm>
        </p:spPr>
        <p:txBody>
          <a:bodyPr>
            <a:spAutoFit/>
          </a:bodyPr>
          <a:lstStyle>
            <a:lvl1pPr>
              <a:defRPr sz="105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en-US" sz="1800" b="0" dirty="0" smtClean="0">
                <a:solidFill>
                  <a:prstClr val="black"/>
                </a:solidFill>
                <a:latin typeface="Calibri"/>
              </a:rPr>
              <a:t>S. </a:t>
            </a:r>
            <a:r>
              <a:rPr lang="en-US" sz="1800" b="0" dirty="0" err="1" smtClean="0">
                <a:solidFill>
                  <a:prstClr val="black"/>
                </a:solidFill>
                <a:latin typeface="Calibri"/>
              </a:rPr>
              <a:t>Roesler, </a:t>
            </a:r>
            <a:r>
              <a:rPr lang="en-US" sz="1800" b="0">
                <a:solidFill>
                  <a:prstClr val="black"/>
                </a:solidFill>
                <a:latin typeface="Calibri"/>
              </a:rPr>
              <a:t>The Panorama of the Future Radioactive Zones from Now to 2020, May 2013</a:t>
            </a:r>
          </a:p>
          <a:p>
            <a:pPr>
              <a:defRPr/>
            </a:pPr>
            <a:r>
              <a:rPr lang="en-US" sz="1100" b="0">
                <a:solidFill>
                  <a:prstClr val="black"/>
                </a:solidFill>
                <a:latin typeface="Calibri"/>
              </a:rPr>
              <a:t>https://indico.cern.ch/conferenceDisplay.py?confId=233480</a:t>
            </a:r>
            <a:endParaRPr lang="en-US" sz="1100" b="0" dirty="0" smtClean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7483514" y="1"/>
            <a:ext cx="1660486" cy="315680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 smtClean="0">
                <a:solidFill>
                  <a:srgbClr val="FFFF00"/>
                </a:solidFill>
              </a:rPr>
              <a:t>L. Bottura</a:t>
            </a:r>
            <a:endParaRPr lang="en-US" sz="1600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91717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Session 2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GB" dirty="0"/>
              <a:t>P</a:t>
            </a:r>
            <a:r>
              <a:rPr lang="en-GB" dirty="0" smtClean="0"/>
              <a:t>erformance </a:t>
            </a:r>
            <a:r>
              <a:rPr lang="en-GB" dirty="0"/>
              <a:t>of the injectors and </a:t>
            </a:r>
            <a:r>
              <a:rPr lang="en-GB" dirty="0" smtClean="0"/>
              <a:t>LHC peak and integrated </a:t>
            </a:r>
            <a:r>
              <a:rPr lang="en-GB" dirty="0"/>
              <a:t>luminosity </a:t>
            </a:r>
            <a:r>
              <a:rPr lang="en-GB" dirty="0" smtClean="0"/>
              <a:t>if </a:t>
            </a:r>
            <a:r>
              <a:rPr lang="en-GB" dirty="0"/>
              <a:t>no major upgrade except the connection of LINAC4 and H- </a:t>
            </a:r>
            <a:r>
              <a:rPr lang="en-GB" dirty="0" smtClean="0"/>
              <a:t>injection (</a:t>
            </a:r>
            <a:r>
              <a:rPr lang="en-GB" dirty="0" smtClean="0">
                <a:solidFill>
                  <a:srgbClr val="FF0000"/>
                </a:solidFill>
              </a:rPr>
              <a:t>G. Rumolo and J. Wenninger</a:t>
            </a:r>
            <a:r>
              <a:rPr lang="en-GB" dirty="0" smtClean="0"/>
              <a:t>)</a:t>
            </a:r>
            <a:endParaRPr lang="en-GB" dirty="0"/>
          </a:p>
          <a:p>
            <a:pPr lvl="0"/>
            <a:endParaRPr lang="en-GB" dirty="0" smtClean="0"/>
          </a:p>
          <a:p>
            <a:pPr lvl="0"/>
            <a:r>
              <a:rPr lang="en-GB" dirty="0" smtClean="0"/>
              <a:t>Expected shut-down schedule </a:t>
            </a:r>
            <a:r>
              <a:rPr lang="en-GB" dirty="0"/>
              <a:t>(assuming only </a:t>
            </a:r>
            <a:r>
              <a:rPr lang="en-GB" dirty="0" smtClean="0"/>
              <a:t>“winter stops” </a:t>
            </a:r>
            <a:r>
              <a:rPr lang="en-GB" dirty="0"/>
              <a:t>for regular maintenance) taking into account the lifetime of major accelerator components </a:t>
            </a:r>
            <a:r>
              <a:rPr lang="en-GB" dirty="0" smtClean="0"/>
              <a:t>(</a:t>
            </a:r>
            <a:r>
              <a:rPr lang="en-GB" dirty="0" smtClean="0">
                <a:solidFill>
                  <a:srgbClr val="FF0000"/>
                </a:solidFill>
              </a:rPr>
              <a:t>K. Foraz and L. Bottura</a:t>
            </a:r>
            <a:r>
              <a:rPr lang="en-GB" dirty="0" smtClean="0"/>
              <a:t>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70409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>
            <a:normAutofit fontScale="90000"/>
          </a:bodyPr>
          <a:lstStyle/>
          <a:p>
            <a:r>
              <a:rPr lang="en-US" sz="3500" dirty="0" smtClean="0"/>
              <a:t>2012 injector performance (@SPS ext.)</a:t>
            </a:r>
            <a:endParaRPr lang="en-US" sz="3500" dirty="0"/>
          </a:p>
        </p:txBody>
      </p:sp>
      <p:pic>
        <p:nvPicPr>
          <p:cNvPr id="23" name="Picture 22" descr="2012_achieved-performance-25ns_SPSonly.eps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158"/>
          <a:stretch/>
        </p:blipFill>
        <p:spPr>
          <a:xfrm>
            <a:off x="1739414" y="1022292"/>
            <a:ext cx="5744100" cy="4243908"/>
          </a:xfrm>
          <a:prstGeom prst="rect">
            <a:avLst/>
          </a:prstGeom>
        </p:spPr>
      </p:pic>
      <p:sp>
        <p:nvSpPr>
          <p:cNvPr id="24" name="TextBox 23"/>
          <p:cNvSpPr txBox="1"/>
          <p:nvPr/>
        </p:nvSpPr>
        <p:spPr>
          <a:xfrm>
            <a:off x="5911187" y="1197997"/>
            <a:ext cx="9635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000" b="1" dirty="0" smtClean="0">
                <a:solidFill>
                  <a:srgbClr val="FF0000"/>
                </a:solidFill>
              </a:rPr>
              <a:t>25 ns</a:t>
            </a:r>
            <a:endParaRPr lang="en-US" sz="2000" b="1" dirty="0">
              <a:solidFill>
                <a:srgbClr val="FF0000"/>
              </a:solidFill>
            </a:endParaRPr>
          </a:p>
        </p:txBody>
      </p:sp>
      <p:grpSp>
        <p:nvGrpSpPr>
          <p:cNvPr id="25" name="Group 24"/>
          <p:cNvGrpSpPr/>
          <p:nvPr/>
        </p:nvGrpSpPr>
        <p:grpSpPr>
          <a:xfrm>
            <a:off x="3914882" y="1197997"/>
            <a:ext cx="4065460" cy="1333808"/>
            <a:chOff x="3914882" y="1197997"/>
            <a:chExt cx="4065460" cy="1333808"/>
          </a:xfrm>
        </p:grpSpPr>
        <p:sp>
          <p:nvSpPr>
            <p:cNvPr id="26" name="Oval 25"/>
            <p:cNvSpPr/>
            <p:nvPr/>
          </p:nvSpPr>
          <p:spPr>
            <a:xfrm>
              <a:off x="3914882" y="1197997"/>
              <a:ext cx="1060554" cy="1093459"/>
            </a:xfrm>
            <a:prstGeom prst="ellipse">
              <a:avLst/>
            </a:prstGeom>
            <a:noFill/>
            <a:ln>
              <a:solidFill>
                <a:srgbClr val="DBDB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5076056" y="1700808"/>
              <a:ext cx="2904286" cy="830997"/>
            </a:xfrm>
            <a:prstGeom prst="rect">
              <a:avLst/>
            </a:prstGeom>
            <a:solidFill>
              <a:srgbClr val="FFFFFF"/>
            </a:solidFill>
            <a:ln>
              <a:solidFill>
                <a:srgbClr val="DBDB00"/>
              </a:solidFill>
            </a:ln>
          </p:spPr>
          <p:txBody>
            <a:bodyPr wrap="square" rtlCol="0">
              <a:spAutoFit/>
            </a:bodyPr>
            <a:lstStyle/>
            <a:p>
              <a:pPr marL="285750" indent="-285750">
                <a:buFont typeface="Arial"/>
                <a:buChar char="•"/>
              </a:pPr>
              <a:r>
                <a:rPr lang="en-US" sz="1600" dirty="0" smtClean="0"/>
                <a:t>Trains of 72 bunches to SPS</a:t>
              </a:r>
            </a:p>
            <a:p>
              <a:pPr marL="285750" indent="-285750">
                <a:buFont typeface="Arial"/>
                <a:buChar char="•"/>
              </a:pPr>
              <a:r>
                <a:rPr lang="en-US" sz="1600" dirty="0" smtClean="0"/>
                <a:t>Used for the LHC scrubbing run in 2012</a:t>
              </a:r>
              <a:endParaRPr lang="en-US" sz="1600" dirty="0"/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4067944" y="2854499"/>
            <a:ext cx="3912398" cy="1045458"/>
            <a:chOff x="4067944" y="2854499"/>
            <a:chExt cx="3912398" cy="1045458"/>
          </a:xfrm>
        </p:grpSpPr>
        <p:sp>
          <p:nvSpPr>
            <p:cNvPr id="29" name="Oval 28"/>
            <p:cNvSpPr/>
            <p:nvPr/>
          </p:nvSpPr>
          <p:spPr>
            <a:xfrm>
              <a:off x="4067944" y="2854499"/>
              <a:ext cx="720080" cy="798736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5004048" y="3068960"/>
              <a:ext cx="2976294" cy="830997"/>
            </a:xfrm>
            <a:prstGeom prst="rect">
              <a:avLst/>
            </a:prstGeom>
            <a:solidFill>
              <a:srgbClr val="FFFFFF"/>
            </a:solidFill>
            <a:ln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pPr marL="285750" indent="-285750">
                <a:buFont typeface="Arial"/>
                <a:buChar char="•"/>
              </a:pPr>
              <a:r>
                <a:rPr lang="en-US" sz="1600" dirty="0" smtClean="0"/>
                <a:t>Trains of 48 bunches to SPS</a:t>
              </a:r>
            </a:p>
            <a:p>
              <a:pPr marL="285750" indent="-285750">
                <a:buFont typeface="Arial"/>
                <a:buChar char="•"/>
              </a:pPr>
              <a:r>
                <a:rPr lang="en-US" sz="1600" dirty="0" smtClean="0"/>
                <a:t>Used for the LHC pilot physics run in 2012</a:t>
              </a:r>
              <a:endParaRPr lang="en-US" sz="1600" dirty="0"/>
            </a:p>
          </p:txBody>
        </p:sp>
      </p:grpSp>
      <p:sp>
        <p:nvSpPr>
          <p:cNvPr id="31" name="TextBox 30"/>
          <p:cNvSpPr txBox="1"/>
          <p:nvPr/>
        </p:nvSpPr>
        <p:spPr>
          <a:xfrm>
            <a:off x="668548" y="5200198"/>
            <a:ext cx="780235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Measurement </a:t>
            </a:r>
            <a:r>
              <a:rPr lang="en-US" sz="1600" dirty="0"/>
              <a:t>points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 err="1" smtClean="0"/>
              <a:t>Emittances</a:t>
            </a:r>
            <a:r>
              <a:rPr lang="en-US" sz="1600" dirty="0" smtClean="0"/>
              <a:t> </a:t>
            </a:r>
            <a:r>
              <a:rPr lang="en-US" sz="1600" dirty="0"/>
              <a:t>deduced from combined wire-scans at end of SPS flat bottom (values cross-checked with LHC)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 smtClean="0"/>
              <a:t>Error </a:t>
            </a:r>
            <a:r>
              <a:rPr lang="en-US" sz="1600" dirty="0"/>
              <a:t>bars </a:t>
            </a:r>
            <a:r>
              <a:rPr lang="en-US" sz="1600" dirty="0" smtClean="0"/>
              <a:t>include spread from several measurements as well as </a:t>
            </a:r>
            <a:r>
              <a:rPr lang="en-US" sz="1600" dirty="0"/>
              <a:t>systematic uncertainty (10%)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 smtClean="0"/>
              <a:t>Intensity </a:t>
            </a:r>
            <a:r>
              <a:rPr lang="en-US" sz="1600" dirty="0"/>
              <a:t>measured at SPS flat top after scraping</a:t>
            </a:r>
          </a:p>
        </p:txBody>
      </p:sp>
      <p:sp>
        <p:nvSpPr>
          <p:cNvPr id="12" name="Rectangle 11"/>
          <p:cNvSpPr/>
          <p:nvPr/>
        </p:nvSpPr>
        <p:spPr>
          <a:xfrm>
            <a:off x="212294" y="1273060"/>
            <a:ext cx="3184049" cy="843245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 smtClean="0">
                <a:solidFill>
                  <a:srgbClr val="FFFF00"/>
                </a:solidFill>
              </a:rPr>
              <a:t>Up to 3 x Nominal Brightness!!!</a:t>
            </a:r>
          </a:p>
          <a:p>
            <a:pPr algn="ctr"/>
            <a:r>
              <a:rPr lang="en-US" sz="1600" b="1" dirty="0" smtClean="0">
                <a:solidFill>
                  <a:srgbClr val="FFFF00"/>
                </a:solidFill>
              </a:rPr>
              <a:t>At the presently known space charge limit of PSB/PS at 1.4 </a:t>
            </a:r>
            <a:r>
              <a:rPr lang="en-US" sz="1600" b="1" dirty="0" err="1" smtClean="0">
                <a:solidFill>
                  <a:srgbClr val="FFFF00"/>
                </a:solidFill>
              </a:rPr>
              <a:t>GeV</a:t>
            </a:r>
            <a:endParaRPr lang="en-US" sz="1600" b="1" dirty="0">
              <a:solidFill>
                <a:srgbClr val="FFFF00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7483514" y="0"/>
            <a:ext cx="1660486" cy="315680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 smtClean="0">
                <a:solidFill>
                  <a:srgbClr val="FFFF00"/>
                </a:solidFill>
              </a:rPr>
              <a:t>G. Rumolo</a:t>
            </a:r>
            <a:endParaRPr lang="en-US" sz="1600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64322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>
            <a:normAutofit/>
          </a:bodyPr>
          <a:lstStyle/>
          <a:p>
            <a:pPr algn="ctr"/>
            <a:r>
              <a:rPr lang="en-US" dirty="0"/>
              <a:t>Expected </a:t>
            </a:r>
            <a:r>
              <a:rPr lang="en-US" dirty="0" smtClean="0"/>
              <a:t>Injector performance </a:t>
            </a:r>
            <a:r>
              <a:rPr lang="en-US" dirty="0"/>
              <a:t>after LS1</a:t>
            </a:r>
          </a:p>
        </p:txBody>
      </p:sp>
      <p:sp>
        <p:nvSpPr>
          <p:cNvPr id="6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03200" y="1255057"/>
            <a:ext cx="8763034" cy="3774143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25 ns beam (both standard production and BCMS) already very close to the limits in injectors</a:t>
            </a:r>
          </a:p>
          <a:p>
            <a:pPr lvl="1"/>
            <a:endParaRPr lang="en-US" dirty="0" smtClean="0"/>
          </a:p>
          <a:p>
            <a:r>
              <a:rPr lang="en-US" b="1" dirty="0" smtClean="0"/>
              <a:t>Higher intensity (SPS RF power limit)</a:t>
            </a:r>
          </a:p>
          <a:p>
            <a:pPr lvl="1"/>
            <a:r>
              <a:rPr lang="en-US" b="1" dirty="0" smtClean="0">
                <a:solidFill>
                  <a:srgbClr val="FF0000"/>
                </a:solidFill>
                <a:sym typeface="Wingdings"/>
              </a:rPr>
              <a:t>max 1.3 x 10</a:t>
            </a:r>
            <a:r>
              <a:rPr lang="en-US" b="1" baseline="30000" dirty="0" smtClean="0">
                <a:solidFill>
                  <a:srgbClr val="FF0000"/>
                </a:solidFill>
                <a:sym typeface="Wingdings"/>
              </a:rPr>
              <a:t>11</a:t>
            </a:r>
            <a:r>
              <a:rPr lang="en-US" b="1" dirty="0" smtClean="0">
                <a:solidFill>
                  <a:srgbClr val="FF0000"/>
                </a:solidFill>
                <a:sym typeface="Wingdings"/>
              </a:rPr>
              <a:t> ppb</a:t>
            </a:r>
            <a:endParaRPr lang="en-US" sz="1600" dirty="0"/>
          </a:p>
          <a:p>
            <a:endParaRPr lang="en-US" b="1" dirty="0" smtClean="0"/>
          </a:p>
          <a:p>
            <a:r>
              <a:rPr lang="en-US" b="1" dirty="0" smtClean="0"/>
              <a:t>Higher brightness (PS space charge)</a:t>
            </a:r>
          </a:p>
          <a:p>
            <a:pPr lvl="1"/>
            <a:r>
              <a:rPr lang="en-US" sz="3000" dirty="0" smtClean="0"/>
              <a:t>RF manipulations in the PS @2.5 </a:t>
            </a:r>
            <a:r>
              <a:rPr lang="en-US" sz="3000" dirty="0" err="1" smtClean="0"/>
              <a:t>GeV</a:t>
            </a:r>
            <a:r>
              <a:rPr lang="en-US" sz="3000" dirty="0" smtClean="0"/>
              <a:t> (instead of 1.4 </a:t>
            </a:r>
            <a:r>
              <a:rPr lang="en-US" sz="3000" dirty="0" err="1" smtClean="0"/>
              <a:t>GeV</a:t>
            </a:r>
            <a:r>
              <a:rPr lang="en-US" sz="3000" dirty="0" smtClean="0"/>
              <a:t>)</a:t>
            </a:r>
          </a:p>
          <a:p>
            <a:pPr lvl="1"/>
            <a:r>
              <a:rPr lang="en-US" sz="3000" dirty="0" smtClean="0"/>
              <a:t>PSB control of longitudinal parameters along the cycle</a:t>
            </a:r>
          </a:p>
          <a:p>
            <a:pPr lvl="1"/>
            <a:endParaRPr lang="en-US" sz="3000" dirty="0" smtClean="0"/>
          </a:p>
          <a:p>
            <a:pPr lvl="2"/>
            <a:endParaRPr lang="en-US" dirty="0" smtClean="0"/>
          </a:p>
        </p:txBody>
      </p:sp>
      <p:sp>
        <p:nvSpPr>
          <p:cNvPr id="4" name="Rectangle 3"/>
          <p:cNvSpPr/>
          <p:nvPr/>
        </p:nvSpPr>
        <p:spPr>
          <a:xfrm>
            <a:off x="7483514" y="0"/>
            <a:ext cx="1660486" cy="315680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 smtClean="0">
                <a:solidFill>
                  <a:srgbClr val="FFFF00"/>
                </a:solidFill>
              </a:rPr>
              <a:t>G. Rumolo</a:t>
            </a:r>
            <a:endParaRPr lang="en-US" sz="1600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18610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5221500" y="1641944"/>
            <a:ext cx="3744733" cy="3708000"/>
            <a:chOff x="4067888" y="-1863923"/>
            <a:chExt cx="3744733" cy="3708000"/>
          </a:xfrm>
        </p:grpSpPr>
        <p:pic>
          <p:nvPicPr>
            <p:cNvPr id="9" name="Picture 2" descr="C:\Heiko\MathematicaFilesCERN\LongitudinalTracking\LHCBatchCompression9BunchesRoland\HancockBatchCompressionSchemeSimulation2.pn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4067888" y="-1835123"/>
              <a:ext cx="3744733" cy="3679200"/>
            </a:xfrm>
            <a:prstGeom prst="rect">
              <a:avLst/>
            </a:prstGeom>
            <a:noFill/>
          </p:spPr>
        </p:pic>
        <p:grpSp>
          <p:nvGrpSpPr>
            <p:cNvPr id="10" name="Group 9"/>
            <p:cNvGrpSpPr/>
            <p:nvPr/>
          </p:nvGrpSpPr>
          <p:grpSpPr>
            <a:xfrm>
              <a:off x="4499888" y="-1863923"/>
              <a:ext cx="3311777" cy="3285332"/>
              <a:chOff x="9001328" y="-1753080"/>
              <a:chExt cx="3311777" cy="3285332"/>
            </a:xfrm>
          </p:grpSpPr>
          <p:sp>
            <p:nvSpPr>
              <p:cNvPr id="11" name="Text Box 15"/>
              <p:cNvSpPr txBox="1">
                <a:spLocks noChangeArrowheads="1"/>
              </p:cNvSpPr>
              <p:nvPr/>
            </p:nvSpPr>
            <p:spPr bwMode="auto">
              <a:xfrm>
                <a:off x="9001328" y="-1753080"/>
                <a:ext cx="1376448" cy="6463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r>
                  <a:rPr lang="de-DE" sz="1800" b="1" dirty="0">
                    <a:solidFill>
                      <a:srgbClr val="4F81BD"/>
                    </a:solidFill>
                    <a:latin typeface="Constantia" pitchFamily="18" charset="0"/>
                  </a:rPr>
                  <a:t>Pure </a:t>
                </a:r>
                <a:endParaRPr lang="de-DE" sz="1800" b="1" dirty="0" smtClean="0">
                  <a:solidFill>
                    <a:srgbClr val="4F81BD"/>
                  </a:solidFill>
                  <a:latin typeface="Constantia" pitchFamily="18" charset="0"/>
                </a:endParaRPr>
              </a:p>
              <a:p>
                <a:pPr defTabSz="266700"/>
                <a:r>
                  <a:rPr lang="de-DE" b="1" i="1" dirty="0" smtClean="0">
                    <a:solidFill>
                      <a:srgbClr val="4F81BD"/>
                    </a:solidFill>
                    <a:latin typeface="Constantia" pitchFamily="18" charset="0"/>
                  </a:rPr>
                  <a:t>	</a:t>
                </a:r>
                <a:r>
                  <a:rPr lang="de-DE" sz="1800" b="1" i="1" dirty="0" smtClean="0">
                    <a:solidFill>
                      <a:srgbClr val="4F81BD"/>
                    </a:solidFill>
                    <a:latin typeface="Constantia" pitchFamily="18" charset="0"/>
                  </a:rPr>
                  <a:t>h</a:t>
                </a:r>
                <a:r>
                  <a:rPr lang="de-DE" sz="1800" b="1" dirty="0" smtClean="0">
                    <a:solidFill>
                      <a:srgbClr val="4F81BD"/>
                    </a:solidFill>
                    <a:latin typeface="Constantia" pitchFamily="18" charset="0"/>
                  </a:rPr>
                  <a:t> </a:t>
                </a:r>
                <a:r>
                  <a:rPr lang="de-DE" sz="1800" b="1" dirty="0">
                    <a:solidFill>
                      <a:srgbClr val="4F81BD"/>
                    </a:solidFill>
                    <a:latin typeface="Constantia" pitchFamily="18" charset="0"/>
                  </a:rPr>
                  <a:t>= 21</a:t>
                </a:r>
              </a:p>
            </p:txBody>
          </p:sp>
          <p:sp>
            <p:nvSpPr>
              <p:cNvPr id="12" name="Text Box 15"/>
              <p:cNvSpPr txBox="1">
                <a:spLocks noChangeArrowheads="1"/>
              </p:cNvSpPr>
              <p:nvPr/>
            </p:nvSpPr>
            <p:spPr bwMode="auto">
              <a:xfrm>
                <a:off x="9001328" y="1162920"/>
                <a:ext cx="1376448" cy="36933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r>
                  <a:rPr lang="de-DE" sz="1800" b="1" dirty="0">
                    <a:solidFill>
                      <a:srgbClr val="4F81BD"/>
                    </a:solidFill>
                    <a:latin typeface="Constantia" pitchFamily="18" charset="0"/>
                  </a:rPr>
                  <a:t>Pure </a:t>
                </a:r>
                <a:r>
                  <a:rPr lang="de-DE" sz="1800" b="1" i="1" dirty="0" smtClean="0">
                    <a:solidFill>
                      <a:srgbClr val="4F81BD"/>
                    </a:solidFill>
                    <a:latin typeface="Constantia" pitchFamily="18" charset="0"/>
                  </a:rPr>
                  <a:t>h</a:t>
                </a:r>
                <a:r>
                  <a:rPr lang="de-DE" sz="1800" b="1" dirty="0" smtClean="0">
                    <a:solidFill>
                      <a:srgbClr val="4F81BD"/>
                    </a:solidFill>
                    <a:latin typeface="Constantia" pitchFamily="18" charset="0"/>
                  </a:rPr>
                  <a:t> </a:t>
                </a:r>
                <a:r>
                  <a:rPr lang="de-DE" sz="1800" b="1" dirty="0">
                    <a:solidFill>
                      <a:srgbClr val="4F81BD"/>
                    </a:solidFill>
                    <a:latin typeface="Constantia" pitchFamily="18" charset="0"/>
                  </a:rPr>
                  <a:t>= </a:t>
                </a:r>
                <a:r>
                  <a:rPr lang="de-DE" b="1" dirty="0" smtClean="0">
                    <a:solidFill>
                      <a:srgbClr val="4F81BD"/>
                    </a:solidFill>
                    <a:latin typeface="Constantia" pitchFamily="18" charset="0"/>
                  </a:rPr>
                  <a:t>9</a:t>
                </a:r>
                <a:endParaRPr lang="de-DE" sz="1800" b="1" dirty="0">
                  <a:solidFill>
                    <a:srgbClr val="4F81BD"/>
                  </a:solidFill>
                  <a:latin typeface="Constantia" pitchFamily="18" charset="0"/>
                </a:endParaRPr>
              </a:p>
            </p:txBody>
          </p:sp>
          <p:sp>
            <p:nvSpPr>
              <p:cNvPr id="13" name="Text Box 9"/>
              <p:cNvSpPr txBox="1">
                <a:spLocks noChangeArrowheads="1"/>
              </p:cNvSpPr>
              <p:nvPr/>
            </p:nvSpPr>
            <p:spPr bwMode="auto">
              <a:xfrm rot="16200000">
                <a:off x="11496128" y="-1241880"/>
                <a:ext cx="1295400" cy="3385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r"/>
                <a:r>
                  <a:rPr lang="en-US" sz="1600" b="1" dirty="0" smtClean="0">
                    <a:latin typeface="Constantia" pitchFamily="18" charset="0"/>
                  </a:rPr>
                  <a:t>2.5 </a:t>
                </a:r>
                <a:r>
                  <a:rPr lang="en-US" sz="1600" b="1" dirty="0" err="1">
                    <a:latin typeface="Constantia" pitchFamily="18" charset="0"/>
                  </a:rPr>
                  <a:t>GeV</a:t>
                </a:r>
                <a:endParaRPr lang="en-US" sz="1600" b="1" dirty="0">
                  <a:latin typeface="Constantia" pitchFamily="18" charset="0"/>
                </a:endParaRPr>
              </a:p>
            </p:txBody>
          </p: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>
            <a:normAutofit/>
          </a:bodyPr>
          <a:lstStyle/>
          <a:p>
            <a:pPr algn="ctr"/>
            <a:r>
              <a:rPr lang="en-US" dirty="0"/>
              <a:t>Expected Injector performance after LS1</a:t>
            </a:r>
          </a:p>
        </p:txBody>
      </p:sp>
      <p:sp>
        <p:nvSpPr>
          <p:cNvPr id="6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03199" y="1110759"/>
            <a:ext cx="4821741" cy="5083212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b="1" dirty="0" smtClean="0"/>
              <a:t>Alternative production scheme </a:t>
            </a:r>
            <a:r>
              <a:rPr lang="en-US" dirty="0" smtClean="0"/>
              <a:t>for 25 ns beams </a:t>
            </a:r>
          </a:p>
          <a:p>
            <a:pPr marL="450000">
              <a:buFont typeface="Lucida Grande"/>
              <a:buChar char="→"/>
            </a:pPr>
            <a:r>
              <a:rPr lang="en-US" b="1" dirty="0" smtClean="0">
                <a:solidFill>
                  <a:srgbClr val="FF0000"/>
                </a:solidFill>
              </a:rPr>
              <a:t>Pure batch compression </a:t>
            </a:r>
            <a:r>
              <a:rPr lang="en-US" dirty="0" smtClean="0"/>
              <a:t>at 2.5 </a:t>
            </a:r>
            <a:r>
              <a:rPr lang="en-US" dirty="0" err="1" smtClean="0"/>
              <a:t>GeV</a:t>
            </a:r>
            <a:r>
              <a:rPr lang="en-US" dirty="0" smtClean="0"/>
              <a:t> (from h=9 to h=21)</a:t>
            </a:r>
            <a:endParaRPr lang="en-US" dirty="0" smtClean="0">
              <a:sym typeface="Wingdings"/>
            </a:endParaRPr>
          </a:p>
          <a:p>
            <a:pPr marL="450000">
              <a:buFont typeface="Lucida Grande"/>
              <a:buChar char="→"/>
            </a:pPr>
            <a:r>
              <a:rPr lang="en-US" dirty="0" smtClean="0"/>
              <a:t>Twice double splitting at FT</a:t>
            </a:r>
          </a:p>
          <a:p>
            <a:pPr marL="450000">
              <a:buFont typeface="Lucida Grande"/>
              <a:buChar char="→"/>
            </a:pPr>
            <a:r>
              <a:rPr lang="en-US" dirty="0" smtClean="0"/>
              <a:t>Trains of 32 bunches to the SPS</a:t>
            </a:r>
          </a:p>
          <a:p>
            <a:pPr marL="1036800" lvl="1" indent="-417600">
              <a:buSzPct val="100000"/>
              <a:buFont typeface="Lucida Grande"/>
              <a:buChar char="➜"/>
            </a:pPr>
            <a:r>
              <a:rPr lang="en-US" dirty="0" smtClean="0"/>
              <a:t>promise </a:t>
            </a:r>
            <a:r>
              <a:rPr lang="en-US" dirty="0"/>
              <a:t>to produce ultra-bright 25 ns beams for the post-LS1 era with short trains (favorable against electron cloud), at the price of 13% lower number of bunches in LHC</a:t>
            </a:r>
            <a:endParaRPr lang="en-US" sz="800" dirty="0"/>
          </a:p>
          <a:p>
            <a:pPr marL="450000">
              <a:buFont typeface="Lucida Grande"/>
              <a:buChar char="→"/>
            </a:pPr>
            <a:endParaRPr lang="en-US" dirty="0" smtClean="0"/>
          </a:p>
          <a:p>
            <a:pPr lvl="2"/>
            <a:endParaRPr lang="en-US" dirty="0" smtClean="0"/>
          </a:p>
        </p:txBody>
      </p:sp>
      <p:sp>
        <p:nvSpPr>
          <p:cNvPr id="14" name="Rectangle 13"/>
          <p:cNvSpPr/>
          <p:nvPr/>
        </p:nvSpPr>
        <p:spPr>
          <a:xfrm>
            <a:off x="7483514" y="-10886"/>
            <a:ext cx="1660486" cy="315680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 smtClean="0">
                <a:solidFill>
                  <a:srgbClr val="FFFF00"/>
                </a:solidFill>
              </a:rPr>
              <a:t>G. Rumolo</a:t>
            </a:r>
            <a:endParaRPr lang="en-US" sz="1600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280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>
            <a:normAutofit/>
          </a:bodyPr>
          <a:lstStyle/>
          <a:p>
            <a:pPr algn="ctr"/>
            <a:r>
              <a:rPr lang="en-US" dirty="0"/>
              <a:t>Expected Injector performance after LS1</a:t>
            </a:r>
          </a:p>
        </p:txBody>
      </p:sp>
      <p:pic>
        <p:nvPicPr>
          <p:cNvPr id="4" name="Picture 3" descr="table-postLS1-4RLIUP.pd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499"/>
          <a:stretch/>
        </p:blipFill>
        <p:spPr>
          <a:xfrm>
            <a:off x="391829" y="1234439"/>
            <a:ext cx="8165901" cy="5070645"/>
          </a:xfrm>
          <a:prstGeom prst="rect">
            <a:avLst/>
          </a:prstGeom>
        </p:spPr>
      </p:pic>
      <p:sp>
        <p:nvSpPr>
          <p:cNvPr id="3" name="Rounded Rectangle 2"/>
          <p:cNvSpPr/>
          <p:nvPr/>
        </p:nvSpPr>
        <p:spPr>
          <a:xfrm>
            <a:off x="2090059" y="5630168"/>
            <a:ext cx="1959428" cy="598714"/>
          </a:xfrm>
          <a:prstGeom prst="roundRect">
            <a:avLst/>
          </a:prstGeom>
          <a:solidFill>
            <a:srgbClr val="FFFF00">
              <a:alpha val="32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tangle 4"/>
          <p:cNvSpPr/>
          <p:nvPr/>
        </p:nvSpPr>
        <p:spPr>
          <a:xfrm>
            <a:off x="495322" y="6305084"/>
            <a:ext cx="5818392" cy="4572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 smtClean="0">
                <a:solidFill>
                  <a:srgbClr val="FFFF00"/>
                </a:solidFill>
              </a:rPr>
              <a:t>Small </a:t>
            </a:r>
            <a:r>
              <a:rPr lang="en-US" sz="1600" b="1" dirty="0" err="1" smtClean="0">
                <a:solidFill>
                  <a:srgbClr val="FFFF00"/>
                </a:solidFill>
              </a:rPr>
              <a:t>emittances</a:t>
            </a:r>
            <a:r>
              <a:rPr lang="en-US" sz="1600" b="1" dirty="0" smtClean="0">
                <a:solidFill>
                  <a:srgbClr val="FFFF00"/>
                </a:solidFill>
              </a:rPr>
              <a:t> are more difficult to handle in the LHC: IBS, additive sources of blow-up, beam stability</a:t>
            </a:r>
            <a:endParaRPr lang="en-US" sz="1600" b="1" dirty="0">
              <a:solidFill>
                <a:srgbClr val="FFFF00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7483514" y="0"/>
            <a:ext cx="1660486" cy="315680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 smtClean="0">
                <a:solidFill>
                  <a:srgbClr val="FFFF00"/>
                </a:solidFill>
              </a:rPr>
              <a:t>G. Rumolo</a:t>
            </a:r>
            <a:endParaRPr lang="en-US" sz="1600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669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	</a:t>
            </a:r>
            <a:r>
              <a:rPr lang="en-US" sz="3200" dirty="0"/>
              <a:t> Expected Injector performance after LS1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174172" y="1066800"/>
            <a:ext cx="4517572" cy="5570665"/>
          </a:xfrm>
        </p:spPr>
        <p:txBody>
          <a:bodyPr>
            <a:normAutofit fontScale="85000" lnSpcReduction="20000"/>
          </a:bodyPr>
          <a:lstStyle/>
          <a:p>
            <a:pPr marL="1036800" lvl="1" indent="-417600">
              <a:buSzPct val="100000"/>
              <a:buFont typeface="Lucida Grande"/>
              <a:buChar char="➜"/>
            </a:pPr>
            <a:endParaRPr lang="en-US" sz="800" dirty="0" smtClean="0"/>
          </a:p>
          <a:p>
            <a:pPr marL="928800" lvl="1" indent="-273050">
              <a:buSzPct val="100000"/>
              <a:buFont typeface="Lucida Grande"/>
              <a:buChar char="➜"/>
            </a:pPr>
            <a:endParaRPr lang="en-US" sz="800" dirty="0" smtClean="0"/>
          </a:p>
          <a:p>
            <a:pPr marL="182880" indent="0">
              <a:buNone/>
            </a:pPr>
            <a:r>
              <a:rPr lang="en-US" b="1" dirty="0" smtClean="0"/>
              <a:t>Only Linac</a:t>
            </a:r>
            <a:r>
              <a:rPr lang="en-US" b="1" dirty="0"/>
              <a:t>4</a:t>
            </a:r>
            <a:endParaRPr lang="en-US" b="1" dirty="0" smtClean="0"/>
          </a:p>
          <a:p>
            <a:pPr marL="1036800" lvl="1" indent="-417600">
              <a:spcBef>
                <a:spcPts val="800"/>
              </a:spcBef>
              <a:buSzPct val="100000"/>
              <a:buFont typeface="Lucida Grande"/>
              <a:buChar char="→"/>
            </a:pPr>
            <a:r>
              <a:rPr lang="en-US" dirty="0" smtClean="0">
                <a:solidFill>
                  <a:srgbClr val="FF0000"/>
                </a:solidFill>
              </a:rPr>
              <a:t>Standard 25 ns beams: 50% higher brightness </a:t>
            </a:r>
            <a:r>
              <a:rPr lang="en-US" dirty="0"/>
              <a:t>(limited by PS space </a:t>
            </a:r>
            <a:r>
              <a:rPr lang="en-US" dirty="0" smtClean="0"/>
              <a:t>charge) </a:t>
            </a:r>
            <a:r>
              <a:rPr lang="en-US" b="1" dirty="0" smtClean="0">
                <a:solidFill>
                  <a:srgbClr val="FF0000"/>
                </a:solidFill>
              </a:rPr>
              <a:t>but intensity limited by the SPS</a:t>
            </a:r>
            <a:endParaRPr lang="en-US" dirty="0" smtClean="0"/>
          </a:p>
          <a:p>
            <a:pPr marL="1036800" lvl="1" indent="-417600">
              <a:spcBef>
                <a:spcPts val="800"/>
              </a:spcBef>
              <a:buSzPct val="100000"/>
              <a:buFont typeface="Lucida Grande"/>
              <a:buChar char="→"/>
            </a:pPr>
            <a:r>
              <a:rPr lang="en-US" dirty="0" smtClean="0">
                <a:solidFill>
                  <a:srgbClr val="FF0000"/>
                </a:solidFill>
              </a:rPr>
              <a:t>BCMS beams: no improvement with Linac4</a:t>
            </a:r>
            <a:r>
              <a:rPr lang="en-US" dirty="0" smtClean="0"/>
              <a:t> (space charge in PS)</a:t>
            </a:r>
          </a:p>
          <a:p>
            <a:pPr marL="1036800" lvl="1" indent="-417600">
              <a:spcBef>
                <a:spcPts val="800"/>
              </a:spcBef>
              <a:buSzPct val="100000"/>
              <a:buFont typeface="Lucida Grande"/>
              <a:buChar char="→"/>
            </a:pPr>
            <a:r>
              <a:rPr lang="en-US" dirty="0" smtClean="0"/>
              <a:t>Possible additional gains by creating </a:t>
            </a:r>
            <a:r>
              <a:rPr lang="en-US" b="1" dirty="0" smtClean="0">
                <a:solidFill>
                  <a:srgbClr val="FF0000"/>
                </a:solidFill>
              </a:rPr>
              <a:t>hollow bunches </a:t>
            </a:r>
            <a:r>
              <a:rPr lang="en-US" dirty="0" smtClean="0"/>
              <a:t>or </a:t>
            </a:r>
            <a:r>
              <a:rPr lang="en-US" b="1" dirty="0" smtClean="0">
                <a:solidFill>
                  <a:srgbClr val="FF0000"/>
                </a:solidFill>
              </a:rPr>
              <a:t>using alternative optics in the PS at injection </a:t>
            </a:r>
            <a:r>
              <a:rPr lang="en-US" dirty="0" smtClean="0">
                <a:sym typeface="Wingdings" panose="05000000000000000000" pitchFamily="2" charset="2"/>
              </a:rPr>
              <a:t> </a:t>
            </a:r>
            <a:r>
              <a:rPr lang="en-US" dirty="0" smtClean="0"/>
              <a:t>need  lots of MD time and full experimental validation!</a:t>
            </a:r>
          </a:p>
          <a:p>
            <a:pPr marL="457200" lvl="1" indent="-273050">
              <a:buFont typeface="Courier New"/>
              <a:buChar char="o"/>
            </a:pPr>
            <a:endParaRPr lang="en-US" sz="588" dirty="0" smtClean="0"/>
          </a:p>
        </p:txBody>
      </p:sp>
      <p:sp>
        <p:nvSpPr>
          <p:cNvPr id="6" name="Rectangle 5"/>
          <p:cNvSpPr/>
          <p:nvPr/>
        </p:nvSpPr>
        <p:spPr>
          <a:xfrm>
            <a:off x="7483514" y="0"/>
            <a:ext cx="1660486" cy="315680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 smtClean="0">
                <a:solidFill>
                  <a:srgbClr val="FFFF00"/>
                </a:solidFill>
              </a:rPr>
              <a:t>G. Rumolo</a:t>
            </a:r>
            <a:endParaRPr lang="en-US" sz="1600" b="1" dirty="0">
              <a:solidFill>
                <a:srgbClr val="FFFF0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82925" y="2209800"/>
            <a:ext cx="3819525" cy="290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2311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LHC performance estimate post-LS1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09D7B83-5152-4075-9C3E-D92F89169F66}" type="datetime1">
              <a:rPr lang="en-US">
                <a:solidFill>
                  <a:srgbClr val="808080">
                    <a:lumMod val="75000"/>
                  </a:srgbClr>
                </a:solidFill>
              </a:rPr>
              <a:pPr>
                <a:defRPr/>
              </a:pPr>
              <a:t>10/31/2013</a:t>
            </a:fld>
            <a:endParaRPr lang="en-US">
              <a:solidFill>
                <a:srgbClr val="808080">
                  <a:lumMod val="75000"/>
                </a:srgb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>
                <a:solidFill>
                  <a:srgbClr val="808080">
                    <a:lumMod val="75000"/>
                  </a:srgbClr>
                </a:solidFill>
              </a:rPr>
              <a:t>LHC performance with/without LINAC4</a:t>
            </a:r>
            <a:endParaRPr lang="en-US">
              <a:solidFill>
                <a:srgbClr val="808080">
                  <a:lumMod val="75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E4E98C2-E612-405D-9D9D-D2D7EB854B0E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8</a:t>
            </a:fld>
            <a:endParaRPr lang="en-US">
              <a:solidFill>
                <a:srgbClr val="000000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39082" y="1854395"/>
            <a:ext cx="4594143" cy="31155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1906" y="1854395"/>
            <a:ext cx="4594144" cy="31155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009875" y="5141521"/>
            <a:ext cx="7748269" cy="707886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27013" indent="-227013" defTabSz="914400" eaLnBrk="0" fontAlgn="base" hangingPunct="0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  <a:buFont typeface="Wingdings" pitchFamily="2" charset="2"/>
              <a:buChar char="q"/>
            </a:pPr>
            <a:r>
              <a:rPr lang="en-US" sz="2000" kern="0" dirty="0" smtClean="0">
                <a:solidFill>
                  <a:srgbClr val="000000"/>
                </a:solidFill>
              </a:rPr>
              <a:t>An exponential fill length distribution is used for the performance figures quoted in the next slides.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653220" y="2468875"/>
            <a:ext cx="755335" cy="400110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defTabSz="914400" eaLnBrk="0" fontAlgn="base" hangingPunct="0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r>
              <a:rPr lang="en-US" sz="2000" kern="0" dirty="0" smtClean="0">
                <a:solidFill>
                  <a:srgbClr val="000000"/>
                </a:solidFill>
              </a:rPr>
              <a:t>2011</a:t>
            </a:r>
            <a:endParaRPr lang="en-GB" sz="2000" kern="0" dirty="0" smtClean="0">
              <a:solidFill>
                <a:srgbClr val="00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031390" y="2468875"/>
            <a:ext cx="755335" cy="400110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defTabSz="914400" eaLnBrk="0" fontAlgn="base" hangingPunct="0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r>
              <a:rPr lang="en-US" sz="2000" kern="0" dirty="0" smtClean="0">
                <a:solidFill>
                  <a:srgbClr val="000000"/>
                </a:solidFill>
              </a:rPr>
              <a:t>2012</a:t>
            </a:r>
            <a:endParaRPr lang="en-GB" sz="2000" kern="0" dirty="0" smtClean="0">
              <a:solidFill>
                <a:srgbClr val="00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003204" y="1200290"/>
            <a:ext cx="5558253" cy="783804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marL="227013" indent="-227013" defTabSz="914400" eaLnBrk="0" fontAlgn="base" hangingPunct="0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  <a:buFont typeface="Wingdings" pitchFamily="2" charset="2"/>
              <a:buChar char="q"/>
            </a:pPr>
            <a:r>
              <a:rPr lang="en-US" sz="2000" kern="0" dirty="0" smtClean="0">
                <a:solidFill>
                  <a:srgbClr val="000000"/>
                </a:solidFill>
              </a:rPr>
              <a:t>Fill lengths in 2011 and 2012  </a:t>
            </a:r>
            <a:r>
              <a:rPr lang="en-US" sz="2000" kern="0" dirty="0" smtClean="0">
                <a:solidFill>
                  <a:srgbClr val="000000"/>
                </a:solidFill>
                <a:sym typeface="Symbol"/>
              </a:rPr>
              <a:t> </a:t>
            </a:r>
            <a:r>
              <a:rPr lang="en-US" sz="2000" kern="0" dirty="0" smtClean="0">
                <a:solidFill>
                  <a:srgbClr val="000000"/>
                </a:solidFill>
              </a:rPr>
              <a:t>exponentials.</a:t>
            </a:r>
          </a:p>
          <a:p>
            <a:pPr marL="720725" lvl="1" indent="-263525" defTabSz="914400" eaLnBrk="0" fontAlgn="base" hangingPunct="0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  <a:buFont typeface="Courier New" panose="02070309020205020404" pitchFamily="49" charset="0"/>
              <a:buChar char="o"/>
            </a:pPr>
            <a:r>
              <a:rPr lang="en-US" i="1" kern="0" dirty="0" smtClean="0">
                <a:solidFill>
                  <a:srgbClr val="0000FF"/>
                </a:solidFill>
              </a:rPr>
              <a:t>~30% of the fills are dumped by OP.</a:t>
            </a:r>
            <a:endParaRPr lang="en-GB" i="1" kern="0" dirty="0" smtClean="0">
              <a:solidFill>
                <a:srgbClr val="0000FF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7616968" y="800100"/>
            <a:ext cx="1660486" cy="315680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 smtClean="0">
                <a:solidFill>
                  <a:srgbClr val="FFFF00"/>
                </a:solidFill>
              </a:rPr>
              <a:t>J. Wenninger</a:t>
            </a:r>
            <a:endParaRPr lang="en-US" sz="1600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852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LHC performance estimate post-LS1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09D7B83-5152-4075-9C3E-D92F89169F66}" type="datetime1">
              <a:rPr lang="en-US">
                <a:solidFill>
                  <a:srgbClr val="808080">
                    <a:lumMod val="75000"/>
                  </a:srgbClr>
                </a:solidFill>
              </a:rPr>
              <a:pPr>
                <a:defRPr/>
              </a:pPr>
              <a:t>10/31/2013</a:t>
            </a:fld>
            <a:endParaRPr lang="en-US">
              <a:solidFill>
                <a:srgbClr val="808080">
                  <a:lumMod val="75000"/>
                </a:srgb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>
                <a:solidFill>
                  <a:srgbClr val="808080">
                    <a:lumMod val="75000"/>
                  </a:srgbClr>
                </a:solidFill>
              </a:rPr>
              <a:t>LHC performance with/without LINAC4</a:t>
            </a:r>
            <a:endParaRPr lang="en-US">
              <a:solidFill>
                <a:srgbClr val="808080">
                  <a:lumMod val="75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E4E98C2-E612-405D-9D9D-D2D7EB854B0E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9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544338" y="1230086"/>
            <a:ext cx="8251741" cy="4195974"/>
          </a:xfrm>
          <a:prstGeom prst="rect">
            <a:avLst/>
          </a:prstGeom>
        </p:spPr>
        <p:txBody>
          <a:bodyPr/>
          <a:lstStyle/>
          <a:p>
            <a:pPr marL="273050" indent="-273050" defTabSz="914400" eaLnBrk="0" fontAlgn="base" hangingPunct="0">
              <a:spcBef>
                <a:spcPts val="1200"/>
              </a:spcBef>
              <a:spcAft>
                <a:spcPct val="0"/>
              </a:spcAft>
              <a:buClr>
                <a:srgbClr val="0000FF"/>
              </a:buClr>
              <a:buSzPct val="80000"/>
              <a:buFont typeface="Wingdings" pitchFamily="2" charset="2"/>
              <a:buChar char="q"/>
              <a:defRPr/>
            </a:pPr>
            <a:r>
              <a:rPr lang="en-US" sz="2000" kern="0" dirty="0" smtClean="0">
                <a:solidFill>
                  <a:srgbClr val="000000"/>
                </a:solidFill>
                <a:latin typeface="Helvetica" pitchFamily="34" charset="0"/>
                <a:cs typeface="Helvetica" pitchFamily="34" charset="0"/>
              </a:rPr>
              <a:t>The expected integrated luminosity per year for 25 ns is in the range of </a:t>
            </a:r>
            <a:r>
              <a:rPr lang="en-US" sz="2000" kern="0" dirty="0" smtClean="0">
                <a:solidFill>
                  <a:srgbClr val="FF0000"/>
                </a:solidFill>
                <a:latin typeface="Helvetica" pitchFamily="34" charset="0"/>
                <a:cs typeface="Helvetica" pitchFamily="34" charset="0"/>
              </a:rPr>
              <a:t>45-55 fb</a:t>
            </a:r>
            <a:r>
              <a:rPr lang="en-US" sz="2000" kern="0" baseline="30000" dirty="0" smtClean="0">
                <a:solidFill>
                  <a:srgbClr val="FF0000"/>
                </a:solidFill>
                <a:latin typeface="Helvetica" pitchFamily="34" charset="0"/>
                <a:cs typeface="Helvetica" pitchFamily="34" charset="0"/>
              </a:rPr>
              <a:t>-1</a:t>
            </a:r>
            <a:r>
              <a:rPr lang="en-US" sz="2000" kern="0" dirty="0" smtClean="0">
                <a:solidFill>
                  <a:srgbClr val="FF0000"/>
                </a:solidFill>
                <a:latin typeface="Helvetica" pitchFamily="34" charset="0"/>
                <a:cs typeface="Helvetica" pitchFamily="34" charset="0"/>
              </a:rPr>
              <a:t> </a:t>
            </a:r>
            <a:r>
              <a:rPr lang="en-US" sz="2000" kern="0" dirty="0" smtClean="0">
                <a:solidFill>
                  <a:srgbClr val="000000"/>
                </a:solidFill>
                <a:latin typeface="Helvetica" pitchFamily="34" charset="0"/>
                <a:cs typeface="Helvetica" pitchFamily="34" charset="0"/>
              </a:rPr>
              <a:t>for a 2012-like efficiency.</a:t>
            </a:r>
            <a:endParaRPr lang="en-US" i="1" kern="0" dirty="0" smtClean="0">
              <a:solidFill>
                <a:srgbClr val="0000FF"/>
              </a:solidFill>
              <a:latin typeface="Helvetica" pitchFamily="34" charset="0"/>
              <a:cs typeface="Helvetica" pitchFamily="34" charset="0"/>
            </a:endParaRPr>
          </a:p>
          <a:p>
            <a:pPr marL="630238" lvl="2" indent="-269875" defTabSz="914400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FF"/>
              </a:buClr>
              <a:buSzPct val="80000"/>
              <a:buFont typeface="Courier New" pitchFamily="49" charset="0"/>
              <a:buChar char="o"/>
              <a:defRPr/>
            </a:pPr>
            <a:r>
              <a:rPr lang="en-US" i="1" kern="0" dirty="0" smtClean="0">
                <a:solidFill>
                  <a:srgbClr val="0000FF"/>
                </a:solidFill>
                <a:latin typeface="Helvetica" pitchFamily="34" charset="0"/>
                <a:cs typeface="Helvetica" pitchFamily="34" charset="0"/>
              </a:rPr>
              <a:t>For 5 ½ years </a:t>
            </a:r>
            <a:r>
              <a:rPr lang="en-US" i="1" kern="0" dirty="0" smtClean="0">
                <a:solidFill>
                  <a:srgbClr val="0000FF"/>
                </a:solidFill>
                <a:latin typeface="Helvetica" pitchFamily="34" charset="0"/>
                <a:cs typeface="Helvetica" pitchFamily="34" charset="0"/>
                <a:sym typeface="Wingdings" panose="05000000000000000000" pitchFamily="2" charset="2"/>
              </a:rPr>
              <a:t>of operation until LS3  250-300 fb</a:t>
            </a:r>
            <a:r>
              <a:rPr lang="en-US" i="1" kern="0" baseline="30000" dirty="0" smtClean="0">
                <a:solidFill>
                  <a:srgbClr val="0000FF"/>
                </a:solidFill>
                <a:latin typeface="Helvetica" pitchFamily="34" charset="0"/>
                <a:cs typeface="Helvetica" pitchFamily="34" charset="0"/>
                <a:sym typeface="Wingdings" panose="05000000000000000000" pitchFamily="2" charset="2"/>
              </a:rPr>
              <a:t>-1</a:t>
            </a:r>
            <a:r>
              <a:rPr lang="en-US" i="1" kern="0" dirty="0" smtClean="0">
                <a:solidFill>
                  <a:srgbClr val="0000FF"/>
                </a:solidFill>
                <a:latin typeface="Helvetica" pitchFamily="34" charset="0"/>
                <a:cs typeface="Helvetica" pitchFamily="34" charset="0"/>
                <a:sym typeface="Wingdings" panose="05000000000000000000" pitchFamily="2" charset="2"/>
              </a:rPr>
              <a:t>.</a:t>
            </a:r>
          </a:p>
          <a:p>
            <a:pPr marL="630238" lvl="2" indent="-269875" defTabSz="914400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FF"/>
              </a:buClr>
              <a:buSzPct val="80000"/>
              <a:buFont typeface="Courier New" pitchFamily="49" charset="0"/>
              <a:buChar char="o"/>
              <a:defRPr/>
            </a:pPr>
            <a:r>
              <a:rPr lang="en-US" i="1" kern="0" dirty="0" smtClean="0">
                <a:solidFill>
                  <a:srgbClr val="0000FF"/>
                </a:solidFill>
                <a:latin typeface="Helvetica" pitchFamily="34" charset="0"/>
                <a:cs typeface="Helvetica" pitchFamily="34" charset="0"/>
              </a:rPr>
              <a:t>Unknowns on limitations, emittance, efficiency – 10% level effects – situation will be clearer end 2015.</a:t>
            </a:r>
          </a:p>
          <a:p>
            <a:pPr marL="630238" lvl="2" indent="-269875" defTabSz="914400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FF"/>
              </a:buClr>
              <a:buSzPct val="80000"/>
              <a:buFont typeface="Courier New" pitchFamily="49" charset="0"/>
              <a:buChar char="o"/>
              <a:defRPr/>
            </a:pPr>
            <a:r>
              <a:rPr lang="en-US" i="1" kern="0" dirty="0" smtClean="0">
                <a:solidFill>
                  <a:srgbClr val="0000FF"/>
                </a:solidFill>
                <a:latin typeface="Helvetica" pitchFamily="34" charset="0"/>
                <a:cs typeface="Helvetica" pitchFamily="34" charset="0"/>
              </a:rPr>
              <a:t>Peak luminosity close to / above expected triplet limitation (</a:t>
            </a:r>
            <a:r>
              <a:rPr lang="en-US" b="1" i="1" kern="0" dirty="0">
                <a:solidFill>
                  <a:srgbClr val="FF0000"/>
                </a:solidFill>
              </a:rPr>
              <a:t>~1.75 ×10</a:t>
            </a:r>
            <a:r>
              <a:rPr lang="en-US" b="1" i="1" kern="0" baseline="30000" dirty="0">
                <a:solidFill>
                  <a:srgbClr val="FF0000"/>
                </a:solidFill>
              </a:rPr>
              <a:t>34</a:t>
            </a:r>
            <a:r>
              <a:rPr lang="en-US" b="1" i="1" kern="0" dirty="0">
                <a:solidFill>
                  <a:srgbClr val="FF0000"/>
                </a:solidFill>
              </a:rPr>
              <a:t> cm</a:t>
            </a:r>
            <a:r>
              <a:rPr lang="en-US" b="1" i="1" kern="0" baseline="30000" dirty="0">
                <a:solidFill>
                  <a:srgbClr val="FF0000"/>
                </a:solidFill>
              </a:rPr>
              <a:t>-2</a:t>
            </a:r>
            <a:r>
              <a:rPr lang="en-US" b="1" i="1" kern="0" dirty="0">
                <a:solidFill>
                  <a:srgbClr val="FF0000"/>
                </a:solidFill>
              </a:rPr>
              <a:t>s</a:t>
            </a:r>
            <a:r>
              <a:rPr lang="en-US" b="1" i="1" kern="0" baseline="30000" dirty="0">
                <a:solidFill>
                  <a:srgbClr val="FF0000"/>
                </a:solidFill>
              </a:rPr>
              <a:t>-1</a:t>
            </a:r>
            <a:r>
              <a:rPr lang="en-US" b="1" kern="0" dirty="0">
                <a:solidFill>
                  <a:srgbClr val="000000"/>
                </a:solidFill>
              </a:rPr>
              <a:t> </a:t>
            </a:r>
            <a:r>
              <a:rPr lang="en-US" kern="0" dirty="0">
                <a:solidFill>
                  <a:srgbClr val="000000"/>
                </a:solidFill>
              </a:rPr>
              <a:t>±10-20</a:t>
            </a:r>
            <a:r>
              <a:rPr lang="en-US" kern="0" dirty="0" smtClean="0">
                <a:solidFill>
                  <a:srgbClr val="000000"/>
                </a:solidFill>
              </a:rPr>
              <a:t>%)</a:t>
            </a:r>
            <a:r>
              <a:rPr lang="en-US" i="1" kern="0" dirty="0" smtClean="0">
                <a:solidFill>
                  <a:srgbClr val="0000FF"/>
                </a:solidFill>
                <a:latin typeface="Helvetica" pitchFamily="34" charset="0"/>
                <a:cs typeface="Helvetica" pitchFamily="34" charset="0"/>
              </a:rPr>
              <a:t> !!!!</a:t>
            </a:r>
          </a:p>
          <a:p>
            <a:pPr marL="630238" lvl="2" indent="-269875" defTabSz="914400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FF"/>
              </a:buClr>
              <a:buSzPct val="80000"/>
              <a:buFont typeface="Courier New" pitchFamily="49" charset="0"/>
              <a:buChar char="o"/>
              <a:defRPr/>
            </a:pPr>
            <a:r>
              <a:rPr lang="en-US" i="1" kern="0" dirty="0" smtClean="0">
                <a:solidFill>
                  <a:srgbClr val="0000FF"/>
                </a:solidFill>
                <a:latin typeface="Helvetica" pitchFamily="34" charset="0"/>
                <a:cs typeface="Helvetica" pitchFamily="34" charset="0"/>
              </a:rPr>
              <a:t>Pile-up limit in the experiments assumed to be </a:t>
            </a:r>
            <a:r>
              <a:rPr lang="en-US" i="1" kern="0" dirty="0" smtClean="0">
                <a:solidFill>
                  <a:srgbClr val="FF0000"/>
                </a:solidFill>
                <a:latin typeface="Helvetica" pitchFamily="34" charset="0"/>
                <a:cs typeface="Helvetica" pitchFamily="34" charset="0"/>
              </a:rPr>
              <a:t>~45 events/crossing</a:t>
            </a:r>
          </a:p>
          <a:p>
            <a:pPr defTabSz="914400" eaLnBrk="0" fontAlgn="base" hangingPunct="0">
              <a:spcBef>
                <a:spcPts val="1200"/>
              </a:spcBef>
              <a:spcAft>
                <a:spcPct val="0"/>
              </a:spcAft>
              <a:buClr>
                <a:srgbClr val="0000FF"/>
              </a:buClr>
              <a:buSzPct val="80000"/>
              <a:defRPr/>
            </a:pPr>
            <a:endParaRPr lang="en-US" sz="2000" kern="0" dirty="0">
              <a:solidFill>
                <a:srgbClr val="000000"/>
              </a:solidFill>
              <a:latin typeface="Helvetica" pitchFamily="34" charset="0"/>
              <a:cs typeface="Helvetica" pitchFamily="34" charset="0"/>
            </a:endParaRPr>
          </a:p>
          <a:p>
            <a:pPr marL="273050" indent="-273050" defTabSz="914400" eaLnBrk="0" fontAlgn="base" hangingPunct="0">
              <a:spcBef>
                <a:spcPts val="1200"/>
              </a:spcBef>
              <a:spcAft>
                <a:spcPct val="0"/>
              </a:spcAft>
              <a:buClr>
                <a:srgbClr val="0000FF"/>
              </a:buClr>
              <a:buSzPct val="80000"/>
              <a:buFont typeface="Wingdings" pitchFamily="2" charset="2"/>
              <a:buChar char="q"/>
              <a:defRPr/>
            </a:pPr>
            <a:r>
              <a:rPr lang="en-US" sz="2000" kern="0" dirty="0">
                <a:solidFill>
                  <a:srgbClr val="FF0000"/>
                </a:solidFill>
                <a:latin typeface="Helvetica" pitchFamily="34" charset="0"/>
                <a:cs typeface="Helvetica" pitchFamily="34" charset="0"/>
              </a:rPr>
              <a:t>With L4 the standard 25 ns beams and the BCMS beams have very similar performance</a:t>
            </a:r>
            <a:r>
              <a:rPr lang="en-US" sz="2000" kern="0" dirty="0" smtClean="0">
                <a:solidFill>
                  <a:srgbClr val="000000"/>
                </a:solidFill>
                <a:latin typeface="Helvetica" pitchFamily="34" charset="0"/>
                <a:cs typeface="Helvetica" pitchFamily="34" charset="0"/>
              </a:rPr>
              <a:t>.</a:t>
            </a:r>
          </a:p>
          <a:p>
            <a:pPr marL="742950" lvl="1" indent="-285750" defTabSz="914400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FF"/>
              </a:buClr>
              <a:buSzPct val="80000"/>
              <a:buFont typeface="Courier New" panose="02070309020205020404" pitchFamily="49" charset="0"/>
              <a:buChar char="o"/>
              <a:defRPr/>
            </a:pPr>
            <a:r>
              <a:rPr lang="en-US" i="1" kern="0" dirty="0" smtClean="0">
                <a:solidFill>
                  <a:srgbClr val="0000FF"/>
                </a:solidFill>
                <a:latin typeface="Helvetica" pitchFamily="34" charset="0"/>
                <a:cs typeface="Helvetica" pitchFamily="34" charset="0"/>
              </a:rPr>
              <a:t>Bonus for standard 25 ns: lower pile-up (~10%).</a:t>
            </a:r>
          </a:p>
          <a:p>
            <a:pPr marL="742950" lvl="1" indent="-285750" defTabSz="914400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FF"/>
              </a:buClr>
              <a:buSzPct val="80000"/>
              <a:buFont typeface="Courier New" panose="02070309020205020404" pitchFamily="49" charset="0"/>
              <a:buChar char="o"/>
              <a:defRPr/>
            </a:pPr>
            <a:r>
              <a:rPr lang="en-US" i="1" kern="0" dirty="0" smtClean="0">
                <a:solidFill>
                  <a:srgbClr val="0000FF"/>
                </a:solidFill>
                <a:latin typeface="Helvetica" pitchFamily="34" charset="0"/>
                <a:cs typeface="Helvetica" pitchFamily="34" charset="0"/>
              </a:rPr>
              <a:t>The </a:t>
            </a:r>
            <a:r>
              <a:rPr lang="en-US" i="1" kern="0" dirty="0" err="1" smtClean="0">
                <a:solidFill>
                  <a:srgbClr val="0000FF"/>
                </a:solidFill>
                <a:latin typeface="Helvetica" pitchFamily="34" charset="0"/>
                <a:cs typeface="Helvetica" pitchFamily="34" charset="0"/>
              </a:rPr>
              <a:t>emittances</a:t>
            </a:r>
            <a:r>
              <a:rPr lang="en-US" i="1" kern="0" dirty="0" smtClean="0">
                <a:solidFill>
                  <a:srgbClr val="0000FF"/>
                </a:solidFill>
                <a:latin typeface="Helvetica" pitchFamily="34" charset="0"/>
                <a:cs typeface="Helvetica" pitchFamily="34" charset="0"/>
              </a:rPr>
              <a:t> that are eventually achieved may make the difference – easier for standard (larger </a:t>
            </a:r>
            <a:r>
              <a:rPr lang="en-US" i="1" kern="0" dirty="0" smtClean="0">
                <a:solidFill>
                  <a:srgbClr val="0000FF"/>
                </a:solidFill>
                <a:latin typeface="Symbol" panose="05050102010706020507" pitchFamily="18" charset="2"/>
                <a:cs typeface="Helvetica" pitchFamily="34" charset="0"/>
              </a:rPr>
              <a:t>e</a:t>
            </a:r>
            <a:r>
              <a:rPr lang="en-US" i="1" kern="0" dirty="0" smtClean="0">
                <a:solidFill>
                  <a:srgbClr val="0000FF"/>
                </a:solidFill>
                <a:latin typeface="Helvetica" pitchFamily="34" charset="0"/>
                <a:cs typeface="Helvetica" pitchFamily="34" charset="0"/>
              </a:rPr>
              <a:t>) ?</a:t>
            </a:r>
            <a:endParaRPr lang="en-US" kern="0" dirty="0" smtClean="0">
              <a:solidFill>
                <a:srgbClr val="000000"/>
              </a:solidFill>
              <a:latin typeface="Helvetica" pitchFamily="34" charset="0"/>
              <a:cs typeface="Helvetica" pitchFamily="34" charset="0"/>
            </a:endParaRPr>
          </a:p>
          <a:p>
            <a:pPr marL="630238" lvl="2" indent="-269875" defTabSz="914400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FF"/>
              </a:buClr>
              <a:buSzPct val="80000"/>
              <a:buFont typeface="Courier New" pitchFamily="49" charset="0"/>
              <a:buChar char="o"/>
              <a:defRPr/>
            </a:pPr>
            <a:endParaRPr lang="en-US" i="1" kern="0" dirty="0" smtClean="0">
              <a:solidFill>
                <a:srgbClr val="0000FF"/>
              </a:solidFill>
              <a:latin typeface="Helvetica" pitchFamily="34" charset="0"/>
              <a:cs typeface="Helvetica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7399357" y="832752"/>
            <a:ext cx="1660486" cy="315680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 smtClean="0">
                <a:solidFill>
                  <a:srgbClr val="FFFF00"/>
                </a:solidFill>
              </a:rPr>
              <a:t>J. Wenninger</a:t>
            </a:r>
            <a:endParaRPr lang="en-US" sz="1600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6518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9.jpeg"/></Relationships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eme1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lnDef>
    <a:txDef>
      <a:spPr/>
      <a:bodyPr/>
      <a:lstStyle>
        <a:defPPr marL="227013" indent="-227013">
          <a:spcBef>
            <a:spcPct val="20000"/>
          </a:spcBef>
          <a:spcAft>
            <a:spcPts val="400"/>
          </a:spcAft>
          <a:buClr>
            <a:srgbClr val="0000FF"/>
          </a:buClr>
          <a:buSzPct val="80000"/>
          <a:buFont typeface="Wingdings" pitchFamily="2" charset="2"/>
          <a:buChar char="q"/>
          <a:defRPr sz="2000" kern="0" dirty="0" smtClean="0">
            <a:latin typeface="+mn-lt"/>
          </a:defRPr>
        </a:defPPr>
      </a:lstStyle>
    </a:tx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Adjacency">
  <a:themeElements>
    <a:clrScheme name="Adjacency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CERNPre¦üsentation1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4007</TotalTime>
  <Words>1486</Words>
  <Application>Microsoft Office PowerPoint</Application>
  <PresentationFormat>On-screen Show (4:3)</PresentationFormat>
  <Paragraphs>235</Paragraphs>
  <Slides>19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5</vt:i4>
      </vt:variant>
      <vt:variant>
        <vt:lpstr>Slide Titles</vt:lpstr>
      </vt:variant>
      <vt:variant>
        <vt:i4>19</vt:i4>
      </vt:variant>
    </vt:vector>
  </HeadingPairs>
  <TitlesOfParts>
    <vt:vector size="24" baseType="lpstr">
      <vt:lpstr>Office Theme</vt:lpstr>
      <vt:lpstr>Theme1</vt:lpstr>
      <vt:lpstr>Adjacency</vt:lpstr>
      <vt:lpstr>1_Office Theme</vt:lpstr>
      <vt:lpstr>CERNPre¦üsentation1</vt:lpstr>
      <vt:lpstr>RLIUP – Session 2  Post LS1 scenarios without and with LINAC4</vt:lpstr>
      <vt:lpstr>Session 2</vt:lpstr>
      <vt:lpstr>2012 injector performance (@SPS ext.)</vt:lpstr>
      <vt:lpstr>Expected Injector performance after LS1</vt:lpstr>
      <vt:lpstr>Expected Injector performance after LS1</vt:lpstr>
      <vt:lpstr>Expected Injector performance after LS1</vt:lpstr>
      <vt:lpstr>  Expected Injector performance after LS1</vt:lpstr>
      <vt:lpstr>LHC performance estimate post-LS1</vt:lpstr>
      <vt:lpstr>LHC performance estimate post-LS1</vt:lpstr>
      <vt:lpstr>LHC performance estimate post-LS1</vt:lpstr>
      <vt:lpstr>Shutdown schedule until 2035</vt:lpstr>
      <vt:lpstr>Shutdown schedule until 2035</vt:lpstr>
      <vt:lpstr>Shutdown schedule until 2035</vt:lpstr>
      <vt:lpstr>Shutdown schedule until 2035</vt:lpstr>
      <vt:lpstr>What could stop us?</vt:lpstr>
      <vt:lpstr>What could stop us?</vt:lpstr>
      <vt:lpstr>What could stop us?</vt:lpstr>
      <vt:lpstr>What could stop us?</vt:lpstr>
      <vt:lpstr>What could stop us?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Giovanni Rumolo</dc:creator>
  <cp:lastModifiedBy>arduini</cp:lastModifiedBy>
  <cp:revision>251</cp:revision>
  <dcterms:created xsi:type="dcterms:W3CDTF">2013-09-30T13:46:40Z</dcterms:created>
  <dcterms:modified xsi:type="dcterms:W3CDTF">2013-10-31T12:45:20Z</dcterms:modified>
</cp:coreProperties>
</file>