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0" r:id="rId1"/>
    <p:sldMasterId id="2147483651" r:id="rId2"/>
  </p:sldMasterIdLst>
  <p:notesMasterIdLst>
    <p:notesMasterId r:id="rId20"/>
  </p:notesMasterIdLst>
  <p:handoutMasterIdLst>
    <p:handoutMasterId r:id="rId21"/>
  </p:handoutMasterIdLst>
  <p:sldIdLst>
    <p:sldId id="292" r:id="rId3"/>
    <p:sldId id="284" r:id="rId4"/>
    <p:sldId id="329" r:id="rId5"/>
    <p:sldId id="328" r:id="rId6"/>
    <p:sldId id="346" r:id="rId7"/>
    <p:sldId id="330" r:id="rId8"/>
    <p:sldId id="334" r:id="rId9"/>
    <p:sldId id="331" r:id="rId10"/>
    <p:sldId id="340" r:id="rId11"/>
    <p:sldId id="342" r:id="rId12"/>
    <p:sldId id="343" r:id="rId13"/>
    <p:sldId id="344" r:id="rId14"/>
    <p:sldId id="345" r:id="rId15"/>
    <p:sldId id="335" r:id="rId16"/>
    <p:sldId id="336" r:id="rId17"/>
    <p:sldId id="339" r:id="rId18"/>
    <p:sldId id="341" r:id="rId19"/>
  </p:sldIdLst>
  <p:sldSz cx="9144000" cy="6858000" type="screen4x3"/>
  <p:notesSz cx="6781800" cy="9918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0066FF"/>
    <a:srgbClr val="FF3300"/>
    <a:srgbClr val="CC0000"/>
    <a:srgbClr val="1F3361"/>
    <a:srgbClr val="1C2A64"/>
    <a:srgbClr val="23415D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88" autoAdjust="0"/>
    <p:restoredTop sz="79831" autoAdjust="0"/>
  </p:normalViewPr>
  <p:slideViewPr>
    <p:cSldViewPr snapToGrid="0">
      <p:cViewPr>
        <p:scale>
          <a:sx n="70" d="100"/>
          <a:sy n="70" d="100"/>
        </p:scale>
        <p:origin x="-774" y="-180"/>
      </p:cViewPr>
      <p:guideLst>
        <p:guide orient="horz" pos="3888"/>
        <p:guide pos="28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>
      <p:cViewPr varScale="1">
        <p:scale>
          <a:sx n="53" d="100"/>
          <a:sy n="53" d="100"/>
        </p:scale>
        <p:origin x="-1890" y="-84"/>
      </p:cViewPr>
      <p:guideLst>
        <p:guide orient="horz" pos="3124"/>
        <p:guide pos="213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175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175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B9D888B0-663F-4738-83FE-5A61D985ADB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773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1225" y="742950"/>
            <a:ext cx="4959350" cy="37195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3288" y="4710113"/>
            <a:ext cx="4975225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340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42340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5B8B02FD-A19F-482E-B4E8-EB2917EABF45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734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DAE88CA-4741-4460-86C8-927E31A2D358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h</a:t>
            </a:r>
            <a:r>
              <a:rPr lang="en-US"/>
              <a:t> January 2009 – </a:t>
            </a:r>
            <a:r>
              <a:rPr lang="en-US" err="1"/>
              <a:t>FiDeL</a:t>
            </a:r>
            <a:r>
              <a:rPr lang="en-US"/>
              <a:t> 2009 - </a:t>
            </a:r>
            <a:fld id="{C954D985-F8DA-44D5-8005-C4D89D04F45A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98EA03E0-521B-4B02-BA6E-0BF1309ECDFD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75450" y="96838"/>
            <a:ext cx="2168525" cy="63341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6700" y="96838"/>
            <a:ext cx="6356350" cy="633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80BAFB68-C7AD-40FD-AEFC-F7657F20E93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480BC2-12E2-4093-8E05-85962E30021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1CB51-82B5-4643-ADE9-A4A9699B307C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5CF501-C169-4C9D-B9C6-F895ED7334F8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517C8E-4441-4BD0-919E-DAD6D62B248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1F3872-0BBD-49F5-8334-732C0E64274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DE1294-1600-457D-AEEF-66E92FD3CB4A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F007C8-F005-4C3A-B6DC-D0DECB3301B5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9789D1-5C34-465A-A9D6-4672CD66E5EC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baseline="0"/>
            </a:lvl2pPr>
            <a:lvl3pPr>
              <a:defRPr sz="1800" baseline="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th</a:t>
            </a:r>
            <a:r>
              <a:rPr lang="en-US"/>
              <a:t> August 2009 – </a:t>
            </a:r>
            <a:r>
              <a:rPr lang="en-US" err="1"/>
              <a:t>FiDeL</a:t>
            </a:r>
            <a:r>
              <a:rPr lang="en-US"/>
              <a:t> status - </a:t>
            </a:r>
            <a:fld id="{E94CA103-DACB-4918-B3DB-0FFB35DF62BC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C30F7D-747D-4B01-865B-0A98CB6E75C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B2E8F0-00D3-4BC1-971A-74880BE2054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5A348F-65B4-4E77-8367-ACEA2079FDAD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27</a:t>
            </a:r>
            <a:r>
              <a:rPr lang="en-US" baseline="30000" dirty="0"/>
              <a:t>h</a:t>
            </a:r>
            <a:r>
              <a:rPr lang="en-US" dirty="0"/>
              <a:t> January 2009 – </a:t>
            </a:r>
            <a:r>
              <a:rPr lang="en-US" dirty="0" err="1"/>
              <a:t>FiDeL</a:t>
            </a:r>
            <a:r>
              <a:rPr lang="en-US" dirty="0"/>
              <a:t> 2009 - </a:t>
            </a:r>
            <a:fld id="{52F75960-C897-42AD-B491-D8B67D35383E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6700" y="1190625"/>
            <a:ext cx="4262438" cy="5240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538" y="1190625"/>
            <a:ext cx="4262437" cy="5240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5D155DAF-C841-4645-89C2-6FC030D19D2B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1E66228C-8E84-4BB4-936B-0255A1009EA1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h</a:t>
            </a:r>
            <a:r>
              <a:rPr lang="en-US"/>
              <a:t> January 2009 – </a:t>
            </a:r>
            <a:r>
              <a:rPr lang="en-US" err="1"/>
              <a:t>FiDeL</a:t>
            </a:r>
            <a:r>
              <a:rPr lang="en-US"/>
              <a:t> 2009 - </a:t>
            </a:r>
            <a:fld id="{D98B2B48-0154-4F36-B7FD-D7C21821FAF9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1667D558-7355-4C24-A703-B7768039AE2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F1D409B8-0A1F-4FFD-8521-754FC1804FA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F36DEB87-3DD9-4D7D-943C-839180B141A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994" name="Rectangle 2"/>
          <p:cNvSpPr>
            <a:spLocks noChangeArrowheads="1"/>
          </p:cNvSpPr>
          <p:nvPr/>
        </p:nvSpPr>
        <p:spPr bwMode="auto">
          <a:xfrm>
            <a:off x="0" y="0"/>
            <a:ext cx="9144000" cy="1060450"/>
          </a:xfrm>
          <a:prstGeom prst="rect">
            <a:avLst/>
          </a:prstGeom>
          <a:solidFill>
            <a:srgbClr val="1F3361"/>
          </a:solidFill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76300" y="96838"/>
            <a:ext cx="7678738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6700" y="1190625"/>
            <a:ext cx="8677275" cy="524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6899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414838" y="6524625"/>
            <a:ext cx="4519612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h</a:t>
            </a:r>
            <a:r>
              <a:rPr lang="en-US"/>
              <a:t> January 2009 – </a:t>
            </a:r>
            <a:r>
              <a:rPr lang="en-US" err="1"/>
              <a:t>FiDeL</a:t>
            </a:r>
            <a:r>
              <a:rPr lang="en-US"/>
              <a:t> 2009 - </a:t>
            </a:r>
            <a:fld id="{77160226-5C05-4405-8B6F-A8E8E755378A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  <p:pic>
        <p:nvPicPr>
          <p:cNvPr id="1030" name="Picture 13"/>
          <p:cNvPicPr>
            <a:picLocks noChangeAspect="1" noChangeArrowheads="1"/>
          </p:cNvPicPr>
          <p:nvPr/>
        </p:nvPicPr>
        <p:blipFill>
          <a:blip r:embed="rId13" cstate="print"/>
          <a:srcRect r="1060" b="1387"/>
          <a:stretch>
            <a:fillRect/>
          </a:stretch>
        </p:blipFill>
        <p:spPr bwMode="auto">
          <a:xfrm>
            <a:off x="114300" y="217488"/>
            <a:ext cx="693738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9009" name="Rectangle 17"/>
          <p:cNvSpPr>
            <a:spLocks noChangeArrowheads="1"/>
          </p:cNvSpPr>
          <p:nvPr/>
        </p:nvSpPr>
        <p:spPr bwMode="auto">
          <a:xfrm>
            <a:off x="190500" y="6534150"/>
            <a:ext cx="479107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en-US" sz="1000" u="sng">
                <a:solidFill>
                  <a:srgbClr val="3399FF"/>
                </a:solidFill>
              </a:rPr>
              <a:t>E. Todesco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2" r:id="rId1"/>
    <p:sldLayoutId id="2147483975" r:id="rId2"/>
    <p:sldLayoutId id="2147483976" r:id="rId3"/>
    <p:sldLayoutId id="2147483977" r:id="rId4"/>
    <p:sldLayoutId id="2147483978" r:id="rId5"/>
    <p:sldLayoutId id="2147483963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4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5"/>
        </a:buBlip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6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7"/>
        </a:buBlip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223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23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23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744ADDE4-8051-404F-BEEB-C3B8049F098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4" r:id="rId1"/>
    <p:sldLayoutId id="2147483965" r:id="rId2"/>
    <p:sldLayoutId id="2147483966" r:id="rId3"/>
    <p:sldLayoutId id="2147483967" r:id="rId4"/>
    <p:sldLayoutId id="2147483968" r:id="rId5"/>
    <p:sldLayoutId id="2147483969" r:id="rId6"/>
    <p:sldLayoutId id="2147483970" r:id="rId7"/>
    <p:sldLayoutId id="2147483971" r:id="rId8"/>
    <p:sldLayoutId id="2147483972" r:id="rId9"/>
    <p:sldLayoutId id="2147483973" r:id="rId10"/>
    <p:sldLayoutId id="214748397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emf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7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emf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9.png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emf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emf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emf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9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emf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6700" y="1800225"/>
            <a:ext cx="8497888" cy="1743075"/>
          </a:xfrm>
        </p:spPr>
        <p:txBody>
          <a:bodyPr/>
          <a:lstStyle/>
          <a:p>
            <a:pPr eaLnBrk="1" hangingPunct="1"/>
            <a:r>
              <a:rPr lang="en-US" sz="3200" dirty="0" smtClean="0">
                <a:solidFill>
                  <a:schemeClr val="tx1"/>
                </a:solidFill>
              </a:rPr>
              <a:t>UPGRADE SCENARIO ONE:</a:t>
            </a:r>
            <a:br>
              <a:rPr lang="en-US" sz="3200" dirty="0" smtClean="0">
                <a:solidFill>
                  <a:schemeClr val="tx1"/>
                </a:solidFill>
              </a:rPr>
            </a:br>
            <a:r>
              <a:rPr lang="en-US" sz="3200" dirty="0" smtClean="0">
                <a:solidFill>
                  <a:schemeClr val="tx1"/>
                </a:solidFill>
              </a:rPr>
              <a:t>WORK EFFORT</a:t>
            </a:r>
            <a:endParaRPr lang="en-US" sz="1800" dirty="0" smtClean="0">
              <a:solidFill>
                <a:schemeClr val="tx1"/>
              </a:solidFill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2925" y="3823648"/>
            <a:ext cx="6805426" cy="2492188"/>
          </a:xfrm>
        </p:spPr>
        <p:txBody>
          <a:bodyPr/>
          <a:lstStyle/>
          <a:p>
            <a:pPr eaLnBrk="1" hangingPunct="1"/>
            <a:r>
              <a:rPr lang="en-US" sz="2000" dirty="0" smtClean="0"/>
              <a:t>E. </a:t>
            </a:r>
            <a:r>
              <a:rPr lang="en-US" sz="2000" dirty="0" err="1" smtClean="0"/>
              <a:t>Todesco</a:t>
            </a:r>
            <a:endParaRPr lang="en-US" sz="2000" dirty="0" smtClean="0"/>
          </a:p>
          <a:p>
            <a:pPr eaLnBrk="1" hangingPunct="1"/>
            <a:r>
              <a:rPr lang="en-US" sz="2000" dirty="0" smtClean="0"/>
              <a:t>CERN, Geneva Switzerland</a:t>
            </a:r>
          </a:p>
          <a:p>
            <a:pPr eaLnBrk="1" hangingPunct="1"/>
            <a:endParaRPr lang="en-US" sz="2000" dirty="0" smtClean="0"/>
          </a:p>
          <a:p>
            <a:pPr eaLnBrk="1" hangingPunct="1"/>
            <a:r>
              <a:rPr lang="en-US" sz="1600" dirty="0" smtClean="0"/>
              <a:t>Acknowledgements: A. </a:t>
            </a:r>
            <a:r>
              <a:rPr lang="en-US" sz="1600" dirty="0" err="1" smtClean="0"/>
              <a:t>Ballarino</a:t>
            </a:r>
            <a:r>
              <a:rPr lang="en-US" sz="1600" dirty="0" smtClean="0"/>
              <a:t>, O. </a:t>
            </a:r>
            <a:r>
              <a:rPr lang="en-US" sz="1600" dirty="0" err="1" smtClean="0"/>
              <a:t>Bruning</a:t>
            </a:r>
            <a:r>
              <a:rPr lang="en-US" sz="1600" dirty="0" smtClean="0"/>
              <a:t>, F. </a:t>
            </a:r>
            <a:r>
              <a:rPr lang="en-US" sz="1600" dirty="0" err="1" smtClean="0"/>
              <a:t>Cerutti</a:t>
            </a:r>
            <a:r>
              <a:rPr lang="en-US" sz="1600" dirty="0" smtClean="0"/>
              <a:t>, L. Esposito, P. </a:t>
            </a:r>
            <a:r>
              <a:rPr lang="en-US" sz="1600" dirty="0" err="1" smtClean="0"/>
              <a:t>Fessia</a:t>
            </a:r>
            <a:r>
              <a:rPr lang="en-US" sz="1600" dirty="0" smtClean="0"/>
              <a:t>, R. </a:t>
            </a:r>
            <a:r>
              <a:rPr lang="en-US" sz="1600" dirty="0"/>
              <a:t>Jones, </a:t>
            </a:r>
            <a:r>
              <a:rPr lang="en-US" sz="1600" dirty="0" smtClean="0"/>
              <a:t>L. Rossi, R</a:t>
            </a:r>
            <a:r>
              <a:rPr lang="en-US" sz="1600" dirty="0"/>
              <a:t>. </a:t>
            </a:r>
            <a:r>
              <a:rPr lang="en-US" sz="1600" dirty="0" err="1" smtClean="0"/>
              <a:t>Steinhagen</a:t>
            </a:r>
            <a:r>
              <a:rPr lang="en-US" sz="1600" dirty="0" smtClean="0"/>
              <a:t>, L. </a:t>
            </a:r>
            <a:r>
              <a:rPr lang="en-US" sz="1600" dirty="0" err="1" smtClean="0"/>
              <a:t>Tavian</a:t>
            </a:r>
            <a:endParaRPr lang="en-US" sz="1600" dirty="0" smtClean="0"/>
          </a:p>
          <a:p>
            <a:pPr eaLnBrk="1" hangingPunct="1"/>
            <a:endParaRPr lang="en-US" sz="1600" dirty="0" smtClean="0"/>
          </a:p>
        </p:txBody>
      </p:sp>
      <p:sp>
        <p:nvSpPr>
          <p:cNvPr id="12292" name="Rectangle 9"/>
          <p:cNvSpPr>
            <a:spLocks noChangeArrowheads="1"/>
          </p:cNvSpPr>
          <p:nvPr/>
        </p:nvSpPr>
        <p:spPr bwMode="auto">
          <a:xfrm>
            <a:off x="1265238" y="169863"/>
            <a:ext cx="6400800" cy="68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SzPct val="65000"/>
            </a:pPr>
            <a:r>
              <a:rPr lang="en-US" sz="1200" dirty="0" smtClean="0">
                <a:solidFill>
                  <a:schemeClr val="bg1"/>
                </a:solidFill>
              </a:rPr>
              <a:t>CERN,  30</a:t>
            </a:r>
            <a:r>
              <a:rPr lang="en-US" sz="1200" baseline="30000" dirty="0" smtClean="0">
                <a:solidFill>
                  <a:schemeClr val="bg1"/>
                </a:solidFill>
              </a:rPr>
              <a:t>th</a:t>
            </a:r>
            <a:r>
              <a:rPr lang="en-US" sz="1200" dirty="0" smtClean="0">
                <a:solidFill>
                  <a:schemeClr val="bg1"/>
                </a:solidFill>
              </a:rPr>
              <a:t> October 2013</a:t>
            </a:r>
          </a:p>
          <a:p>
            <a:pPr algn="ctr">
              <a:spcBef>
                <a:spcPct val="20000"/>
              </a:spcBef>
              <a:buSzPct val="65000"/>
            </a:pPr>
            <a:r>
              <a:rPr lang="en-US" sz="1200" dirty="0" smtClean="0">
                <a:solidFill>
                  <a:schemeClr val="bg1"/>
                </a:solidFill>
              </a:rPr>
              <a:t>Review of LHC and injectors upgrade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228027" y="1201204"/>
            <a:ext cx="8677275" cy="524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2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3"/>
              </a:buBlip>
              <a:defRPr sz="2000" baseline="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4"/>
              </a:buBlip>
              <a:defRPr sz="1800" baseline="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/>
            <a:r>
              <a:rPr lang="fr-CH" kern="0" dirty="0" smtClean="0">
                <a:sym typeface="Symbol" pitchFamily="18" charset="2"/>
              </a:rPr>
              <a:t>The plan for collimation in the </a:t>
            </a:r>
            <a:r>
              <a:rPr lang="fr-CH" kern="0" dirty="0" err="1" smtClean="0">
                <a:sym typeface="Symbol" pitchFamily="18" charset="2"/>
              </a:rPr>
              <a:t>next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years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is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strongly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dependent</a:t>
            </a:r>
            <a:r>
              <a:rPr lang="fr-CH" kern="0" dirty="0" smtClean="0">
                <a:sym typeface="Symbol" pitchFamily="18" charset="2"/>
              </a:rPr>
              <a:t> on the first </a:t>
            </a:r>
            <a:r>
              <a:rPr lang="fr-CH" kern="0" dirty="0" err="1" smtClean="0">
                <a:sym typeface="Symbol" pitchFamily="18" charset="2"/>
              </a:rPr>
              <a:t>results</a:t>
            </a:r>
            <a:r>
              <a:rPr lang="fr-CH" kern="0" dirty="0" smtClean="0">
                <a:sym typeface="Symbol" pitchFamily="18" charset="2"/>
              </a:rPr>
              <a:t> of </a:t>
            </a:r>
            <a:r>
              <a:rPr lang="fr-CH" kern="0" dirty="0" err="1" smtClean="0">
                <a:sym typeface="Symbol" pitchFamily="18" charset="2"/>
              </a:rPr>
              <a:t>operation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at</a:t>
            </a:r>
            <a:r>
              <a:rPr lang="fr-CH" kern="0" dirty="0" smtClean="0">
                <a:sym typeface="Symbol" pitchFamily="18" charset="2"/>
              </a:rPr>
              <a:t> 7 </a:t>
            </a:r>
            <a:r>
              <a:rPr lang="fr-CH" kern="0" dirty="0" err="1" smtClean="0">
                <a:sym typeface="Symbol" pitchFamily="18" charset="2"/>
              </a:rPr>
              <a:t>TeV</a:t>
            </a:r>
            <a:r>
              <a:rPr lang="fr-CH" kern="0" dirty="0" smtClean="0">
                <a:sym typeface="Symbol" pitchFamily="18" charset="2"/>
              </a:rPr>
              <a:t> </a:t>
            </a:r>
          </a:p>
          <a:p>
            <a:pPr marL="0" indent="0" eaLnBrk="1" hangingPunct="1">
              <a:buNone/>
            </a:pPr>
            <a:r>
              <a:rPr lang="fr-CH" sz="1800" kern="0" dirty="0" smtClean="0">
                <a:solidFill>
                  <a:srgbClr val="009900"/>
                </a:solidFill>
                <a:sym typeface="Symbol" pitchFamily="18" charset="2"/>
              </a:rPr>
              <a:t>[S. </a:t>
            </a:r>
            <a:r>
              <a:rPr lang="fr-CH" sz="1800" kern="0" dirty="0" err="1" smtClean="0">
                <a:solidFill>
                  <a:srgbClr val="009900"/>
                </a:solidFill>
                <a:sym typeface="Symbol" pitchFamily="18" charset="2"/>
              </a:rPr>
              <a:t>Redaelli</a:t>
            </a:r>
            <a:r>
              <a:rPr lang="fr-CH" sz="1800" kern="0" dirty="0" smtClean="0">
                <a:solidFill>
                  <a:srgbClr val="009900"/>
                </a:solidFill>
                <a:sym typeface="Symbol" pitchFamily="18" charset="2"/>
              </a:rPr>
              <a:t>]</a:t>
            </a:r>
            <a:endParaRPr lang="fr-CH" sz="1800" kern="0" dirty="0">
              <a:solidFill>
                <a:srgbClr val="009900"/>
              </a:solidFill>
              <a:sym typeface="Symbol" pitchFamily="18" charset="2"/>
            </a:endParaRPr>
          </a:p>
          <a:p>
            <a:pPr lvl="1" eaLnBrk="1" hangingPunct="1"/>
            <a:r>
              <a:rPr lang="fr-CH" kern="0" dirty="0" smtClean="0">
                <a:sym typeface="Symbol" pitchFamily="18" charset="2"/>
              </a:rPr>
              <a:t>So </a:t>
            </a:r>
            <a:r>
              <a:rPr lang="fr-CH" kern="0" dirty="0" err="1" smtClean="0">
                <a:sym typeface="Symbol" pitchFamily="18" charset="2"/>
              </a:rPr>
              <a:t>it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is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difficult</a:t>
            </a:r>
            <a:r>
              <a:rPr lang="fr-CH" kern="0" dirty="0" smtClean="0">
                <a:sym typeface="Symbol" pitchFamily="18" charset="2"/>
              </a:rPr>
              <a:t> to </a:t>
            </a:r>
            <a:r>
              <a:rPr lang="fr-CH" kern="0" dirty="0" err="1" smtClean="0">
                <a:sym typeface="Symbol" pitchFamily="18" charset="2"/>
              </a:rPr>
              <a:t>make</a:t>
            </a:r>
            <a:r>
              <a:rPr lang="fr-CH" kern="0" dirty="0" smtClean="0">
                <a:sym typeface="Symbol" pitchFamily="18" charset="2"/>
              </a:rPr>
              <a:t> a </a:t>
            </a:r>
            <a:r>
              <a:rPr lang="fr-CH" kern="0" dirty="0" err="1" smtClean="0">
                <a:sym typeface="Symbol" pitchFamily="18" charset="2"/>
              </a:rPr>
              <a:t>guess</a:t>
            </a:r>
            <a:r>
              <a:rPr lang="fr-CH" kern="0" dirty="0" smtClean="0">
                <a:sym typeface="Symbol" pitchFamily="18" charset="2"/>
              </a:rPr>
              <a:t>, but </a:t>
            </a:r>
            <a:r>
              <a:rPr lang="fr-CH" kern="0" dirty="0" err="1" smtClean="0">
                <a:sym typeface="Symbol" pitchFamily="18" charset="2"/>
              </a:rPr>
              <a:t>we</a:t>
            </a:r>
            <a:r>
              <a:rPr lang="fr-CH" kern="0" dirty="0" smtClean="0">
                <a:sym typeface="Symbol" pitchFamily="18" charset="2"/>
              </a:rPr>
              <a:t> must have a </a:t>
            </a:r>
            <a:r>
              <a:rPr lang="fr-CH" kern="0" dirty="0" err="1" smtClean="0">
                <a:sym typeface="Symbol" pitchFamily="18" charset="2"/>
              </a:rPr>
              <a:t>baseline</a:t>
            </a:r>
            <a:endParaRPr lang="fr-CH" kern="0" dirty="0" smtClean="0">
              <a:sym typeface="Symbol" pitchFamily="18" charset="2"/>
            </a:endParaRPr>
          </a:p>
          <a:p>
            <a:pPr eaLnBrk="1" hangingPunct="1"/>
            <a:r>
              <a:rPr lang="fr-CH" kern="0" dirty="0" err="1" smtClean="0">
                <a:sym typeface="Symbol" pitchFamily="18" charset="2"/>
              </a:rPr>
              <a:t>With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these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caveat</a:t>
            </a:r>
            <a:r>
              <a:rPr lang="fr-CH" kern="0" dirty="0" smtClean="0">
                <a:sym typeface="Symbol" pitchFamily="18" charset="2"/>
              </a:rPr>
              <a:t>, for US1 </a:t>
            </a:r>
            <a:r>
              <a:rPr lang="fr-CH" kern="0" dirty="0" err="1" smtClean="0">
                <a:sym typeface="Symbol" pitchFamily="18" charset="2"/>
              </a:rPr>
              <a:t>we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foresee</a:t>
            </a:r>
            <a:r>
              <a:rPr lang="fr-CH" kern="0" dirty="0" smtClean="0">
                <a:sym typeface="Symbol" pitchFamily="18" charset="2"/>
              </a:rPr>
              <a:t> installation of </a:t>
            </a:r>
            <a:r>
              <a:rPr lang="fr-CH" kern="0" dirty="0" err="1" smtClean="0">
                <a:solidFill>
                  <a:srgbClr val="C00000"/>
                </a:solidFill>
                <a:sym typeface="Symbol" pitchFamily="18" charset="2"/>
              </a:rPr>
              <a:t>additional</a:t>
            </a:r>
            <a:r>
              <a:rPr lang="fr-CH" kern="0" dirty="0" smtClean="0">
                <a:solidFill>
                  <a:srgbClr val="C00000"/>
                </a:solidFill>
                <a:sym typeface="Symbol" pitchFamily="18" charset="2"/>
              </a:rPr>
              <a:t> </a:t>
            </a:r>
            <a:r>
              <a:rPr lang="fr-CH" kern="0" dirty="0" err="1" smtClean="0">
                <a:solidFill>
                  <a:srgbClr val="C00000"/>
                </a:solidFill>
                <a:sym typeface="Symbol" pitchFamily="18" charset="2"/>
              </a:rPr>
              <a:t>collimators</a:t>
            </a:r>
            <a:r>
              <a:rPr lang="fr-CH" kern="0" dirty="0" smtClean="0">
                <a:solidFill>
                  <a:srgbClr val="C00000"/>
                </a:solidFill>
                <a:sym typeface="Symbol" pitchFamily="18" charset="2"/>
              </a:rPr>
              <a:t> in IR7 – IR1 – IR5</a:t>
            </a:r>
          </a:p>
          <a:p>
            <a:pPr lvl="1" eaLnBrk="1" hangingPunct="1"/>
            <a:r>
              <a:rPr lang="fr-CH" kern="0" dirty="0" smtClean="0">
                <a:sym typeface="Symbol" pitchFamily="18" charset="2"/>
              </a:rPr>
              <a:t>11 T </a:t>
            </a:r>
            <a:r>
              <a:rPr lang="fr-CH" kern="0" dirty="0" err="1" smtClean="0">
                <a:sym typeface="Symbol" pitchFamily="18" charset="2"/>
              </a:rPr>
              <a:t>technology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used</a:t>
            </a:r>
            <a:r>
              <a:rPr lang="fr-CH" kern="0" dirty="0" smtClean="0">
                <a:sym typeface="Symbol" pitchFamily="18" charset="2"/>
              </a:rPr>
              <a:t> to </a:t>
            </a:r>
            <a:r>
              <a:rPr lang="fr-CH" kern="0" dirty="0" err="1" smtClean="0">
                <a:sym typeface="Symbol" pitchFamily="18" charset="2"/>
              </a:rPr>
              <a:t>make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space</a:t>
            </a:r>
            <a:endParaRPr lang="fr-CH" kern="0" dirty="0" smtClean="0">
              <a:sym typeface="Symbol" pitchFamily="18" charset="2"/>
            </a:endParaRPr>
          </a:p>
          <a:p>
            <a:pPr lvl="1" eaLnBrk="1" hangingPunct="1"/>
            <a:r>
              <a:rPr lang="fr-CH" kern="0" dirty="0" smtClean="0">
                <a:sym typeface="Symbol" pitchFamily="18" charset="2"/>
              </a:rPr>
              <a:t>10 </a:t>
            </a:r>
            <a:r>
              <a:rPr lang="fr-CH" kern="0" dirty="0" err="1" smtClean="0">
                <a:sym typeface="Symbol" pitchFamily="18" charset="2"/>
              </a:rPr>
              <a:t>units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needed</a:t>
            </a:r>
            <a:r>
              <a:rPr lang="fr-CH" kern="0" dirty="0" smtClean="0">
                <a:sym typeface="Symbol" pitchFamily="18" charset="2"/>
              </a:rPr>
              <a:t>: 20 </a:t>
            </a:r>
            <a:r>
              <a:rPr lang="fr-CH" kern="0" dirty="0" err="1" smtClean="0">
                <a:sym typeface="Symbol" pitchFamily="18" charset="2"/>
              </a:rPr>
              <a:t>magnets</a:t>
            </a:r>
            <a:r>
              <a:rPr lang="fr-CH" kern="0" dirty="0" smtClean="0">
                <a:sym typeface="Symbol" pitchFamily="18" charset="2"/>
              </a:rPr>
              <a:t> (5.5 m long) plus 10 </a:t>
            </a:r>
            <a:r>
              <a:rPr lang="fr-CH" kern="0" dirty="0" err="1" smtClean="0">
                <a:sym typeface="Symbol" pitchFamily="18" charset="2"/>
              </a:rPr>
              <a:t>collimators</a:t>
            </a:r>
            <a:endParaRPr lang="fr-CH" kern="0" dirty="0" smtClean="0">
              <a:sym typeface="Symbol" pitchFamily="18" charset="2"/>
            </a:endParaRPr>
          </a:p>
          <a:p>
            <a:pPr lvl="1" eaLnBrk="1" hangingPunct="1"/>
            <a:r>
              <a:rPr lang="fr-CH" kern="0" dirty="0" err="1" smtClean="0">
                <a:sym typeface="Symbol" pitchFamily="18" charset="2"/>
              </a:rPr>
              <a:t>Same</a:t>
            </a:r>
            <a:r>
              <a:rPr lang="fr-CH" kern="0" dirty="0" smtClean="0">
                <a:sym typeface="Symbol" pitchFamily="18" charset="2"/>
              </a:rPr>
              <a:t> hardware </a:t>
            </a:r>
            <a:r>
              <a:rPr lang="fr-CH" kern="0" dirty="0" err="1" smtClean="0">
                <a:sym typeface="Symbol" pitchFamily="18" charset="2"/>
              </a:rPr>
              <a:t>used</a:t>
            </a:r>
            <a:r>
              <a:rPr lang="fr-CH" kern="0" dirty="0" smtClean="0">
                <a:sym typeface="Symbol" pitchFamily="18" charset="2"/>
              </a:rPr>
              <a:t> in IP2 for the PIC – </a:t>
            </a:r>
            <a:r>
              <a:rPr lang="fr-CH" kern="0" dirty="0" err="1" smtClean="0">
                <a:solidFill>
                  <a:srgbClr val="C00000"/>
                </a:solidFill>
                <a:sym typeface="Symbol" pitchFamily="18" charset="2"/>
              </a:rPr>
              <a:t>cost</a:t>
            </a:r>
            <a:r>
              <a:rPr lang="fr-CH" kern="0" dirty="0" smtClean="0">
                <a:solidFill>
                  <a:srgbClr val="C00000"/>
                </a:solidFill>
                <a:sym typeface="Symbol" pitchFamily="18" charset="2"/>
              </a:rPr>
              <a:t> </a:t>
            </a:r>
            <a:r>
              <a:rPr lang="fr-CH" kern="0" dirty="0" smtClean="0">
                <a:solidFill>
                  <a:srgbClr val="C00000"/>
                </a:solidFill>
                <a:latin typeface="Book Antiqua"/>
                <a:sym typeface="Symbol" pitchFamily="18" charset="2"/>
              </a:rPr>
              <a:t>~</a:t>
            </a:r>
            <a:r>
              <a:rPr lang="fr-CH" kern="0" dirty="0">
                <a:solidFill>
                  <a:srgbClr val="C00000"/>
                </a:solidFill>
                <a:sym typeface="Symbol" pitchFamily="18" charset="2"/>
              </a:rPr>
              <a:t>6</a:t>
            </a:r>
            <a:r>
              <a:rPr lang="fr-CH" kern="0" dirty="0" smtClean="0">
                <a:solidFill>
                  <a:srgbClr val="C00000"/>
                </a:solidFill>
                <a:sym typeface="Symbol" pitchFamily="18" charset="2"/>
              </a:rPr>
              <a:t>5 </a:t>
            </a:r>
            <a:r>
              <a:rPr lang="fr-CH" kern="0" dirty="0" err="1" smtClean="0">
                <a:solidFill>
                  <a:srgbClr val="C00000"/>
                </a:solidFill>
                <a:sym typeface="Symbol" pitchFamily="18" charset="2"/>
              </a:rPr>
              <a:t>MChf</a:t>
            </a:r>
            <a:endParaRPr lang="fr-CH" kern="0" dirty="0">
              <a:solidFill>
                <a:srgbClr val="C00000"/>
              </a:solidFill>
              <a:sym typeface="Symbol" pitchFamily="18" charset="2"/>
            </a:endParaRPr>
          </a:p>
        </p:txBody>
      </p:sp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Upgrade scenario one - </a:t>
            </a:r>
            <a:fld id="{5B0F2CE2-42CD-4A74-A04F-1839686887D0}" type="slidenum">
              <a:rPr lang="en-US" smtClean="0"/>
              <a:pPr>
                <a:defRPr/>
              </a:pPr>
              <a:t>10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  <a:sym typeface="Symbol" pitchFamily="18" charset="2"/>
              </a:rPr>
              <a:t>COLLIMATORS</a:t>
            </a:r>
          </a:p>
        </p:txBody>
      </p:sp>
      <p:pic>
        <p:nvPicPr>
          <p:cNvPr id="12" name="Picture 2" descr="\\cern.ch\dfs\Users\c\cmucher\Public\images Ens QTC - Collimateur DS\01__Cryostat-QTC-TCLD__17-05-2011.jpg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6664" y="4576956"/>
            <a:ext cx="3238575" cy="1952034"/>
          </a:xfrm>
          <a:prstGeom prst="rect">
            <a:avLst/>
          </a:prstGeom>
          <a:noFill/>
        </p:spPr>
      </p:pic>
      <p:pic>
        <p:nvPicPr>
          <p:cNvPr id="19" name="Picture 4" descr="Unknown.pn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8974" y="4664405"/>
            <a:ext cx="2210585" cy="177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5535727" y="6229992"/>
            <a:ext cx="23743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err="1" smtClean="0"/>
              <a:t>Collimator</a:t>
            </a:r>
            <a:r>
              <a:rPr lang="fr-CH" sz="1400" dirty="0" smtClean="0"/>
              <a:t> </a:t>
            </a:r>
            <a:r>
              <a:rPr lang="fr-CH" sz="1200" dirty="0" smtClean="0">
                <a:solidFill>
                  <a:srgbClr val="009900"/>
                </a:solidFill>
              </a:rPr>
              <a:t>[A. </a:t>
            </a:r>
            <a:r>
              <a:rPr lang="fr-CH" sz="1200" dirty="0" err="1" smtClean="0">
                <a:solidFill>
                  <a:srgbClr val="009900"/>
                </a:solidFill>
              </a:rPr>
              <a:t>Bertarelli</a:t>
            </a:r>
            <a:r>
              <a:rPr lang="fr-CH" sz="1200" dirty="0" smtClean="0">
                <a:solidFill>
                  <a:srgbClr val="009900"/>
                </a:solidFill>
              </a:rPr>
              <a:t> et al.]</a:t>
            </a:r>
            <a:endParaRPr lang="en-GB" sz="1200" dirty="0">
              <a:solidFill>
                <a:srgbClr val="0099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92302" y="6386646"/>
            <a:ext cx="32207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/>
              <a:t>11 T </a:t>
            </a:r>
            <a:r>
              <a:rPr lang="fr-CH" sz="1400" dirty="0" err="1" smtClean="0"/>
              <a:t>dipole</a:t>
            </a:r>
            <a:r>
              <a:rPr lang="fr-CH" sz="1400" dirty="0" smtClean="0"/>
              <a:t> </a:t>
            </a:r>
            <a:r>
              <a:rPr lang="fr-CH" sz="1200" dirty="0" smtClean="0">
                <a:solidFill>
                  <a:srgbClr val="009900"/>
                </a:solidFill>
              </a:rPr>
              <a:t>[M. </a:t>
            </a:r>
            <a:r>
              <a:rPr lang="fr-CH" sz="1200" dirty="0" err="1" smtClean="0">
                <a:solidFill>
                  <a:srgbClr val="009900"/>
                </a:solidFill>
              </a:rPr>
              <a:t>Karppinen</a:t>
            </a:r>
            <a:r>
              <a:rPr lang="fr-CH" sz="1200" dirty="0" smtClean="0">
                <a:solidFill>
                  <a:srgbClr val="009900"/>
                </a:solidFill>
              </a:rPr>
              <a:t>, S. </a:t>
            </a:r>
            <a:r>
              <a:rPr lang="fr-CH" sz="1200" dirty="0" err="1" smtClean="0">
                <a:solidFill>
                  <a:srgbClr val="009900"/>
                </a:solidFill>
              </a:rPr>
              <a:t>Zlobin</a:t>
            </a:r>
            <a:r>
              <a:rPr lang="fr-CH" sz="1200" dirty="0" smtClean="0">
                <a:solidFill>
                  <a:srgbClr val="009900"/>
                </a:solidFill>
              </a:rPr>
              <a:t> et al.]</a:t>
            </a:r>
            <a:endParaRPr lang="en-GB" sz="1200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908543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20" grpId="0"/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228027" y="1201204"/>
            <a:ext cx="8677275" cy="524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2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3"/>
              </a:buBlip>
              <a:defRPr sz="2000" baseline="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4"/>
              </a:buBlip>
              <a:defRPr sz="1800" baseline="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/>
            <a:r>
              <a:rPr lang="fr-CH" kern="0" dirty="0" smtClean="0">
                <a:sym typeface="Symbol" pitchFamily="18" charset="2"/>
              </a:rPr>
              <a:t>Position in IR7</a:t>
            </a:r>
          </a:p>
        </p:txBody>
      </p:sp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Upgrade scenario one - </a:t>
            </a:r>
            <a:fld id="{5B0F2CE2-42CD-4A74-A04F-1839686887D0}" type="slidenum">
              <a:rPr lang="en-US" smtClean="0"/>
              <a:pPr>
                <a:defRPr/>
              </a:pPr>
              <a:t>11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solidFill>
                  <a:schemeClr val="bg1"/>
                </a:solidFill>
                <a:sym typeface="Symbol" pitchFamily="18" charset="2"/>
              </a:rPr>
              <a:t>COLLIMATORS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1711" y="1734084"/>
            <a:ext cx="6269905" cy="4707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Oval 1"/>
          <p:cNvSpPr/>
          <p:nvPr/>
        </p:nvSpPr>
        <p:spPr bwMode="auto">
          <a:xfrm>
            <a:off x="5334000" y="2905125"/>
            <a:ext cx="438150" cy="552450"/>
          </a:xfrm>
          <a:prstGeom prst="ellipse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5334000" y="4867275"/>
            <a:ext cx="438150" cy="552450"/>
          </a:xfrm>
          <a:prstGeom prst="ellipse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6353175" y="2914650"/>
            <a:ext cx="438150" cy="552450"/>
          </a:xfrm>
          <a:prstGeom prst="ellipse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6353175" y="4867275"/>
            <a:ext cx="438150" cy="552450"/>
          </a:xfrm>
          <a:prstGeom prst="ellipse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90852" y="6427693"/>
            <a:ext cx="47516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dirty="0" smtClean="0"/>
              <a:t>IR7 </a:t>
            </a:r>
            <a:r>
              <a:rPr lang="fr-CH" sz="1600" dirty="0" err="1" smtClean="0"/>
              <a:t>layout</a:t>
            </a:r>
            <a:r>
              <a:rPr lang="fr-CH" sz="1600" dirty="0" smtClean="0"/>
              <a:t> </a:t>
            </a:r>
            <a:r>
              <a:rPr lang="fr-CH" sz="1600" dirty="0" smtClean="0">
                <a:solidFill>
                  <a:srgbClr val="009900"/>
                </a:solidFill>
              </a:rPr>
              <a:t>[R. Bruce, S. </a:t>
            </a:r>
            <a:r>
              <a:rPr lang="fr-CH" sz="1600" dirty="0" err="1" smtClean="0">
                <a:solidFill>
                  <a:srgbClr val="009900"/>
                </a:solidFill>
              </a:rPr>
              <a:t>Readelli</a:t>
            </a:r>
            <a:r>
              <a:rPr lang="fr-CH" sz="1600" dirty="0" smtClean="0">
                <a:solidFill>
                  <a:srgbClr val="009900"/>
                </a:solidFill>
              </a:rPr>
              <a:t>, collimation team]</a:t>
            </a:r>
            <a:endParaRPr lang="en-GB" sz="1600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10739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228027" y="1218195"/>
            <a:ext cx="8677275" cy="524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2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3"/>
              </a:buBlip>
              <a:defRPr sz="2000" baseline="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4"/>
              </a:buBlip>
              <a:defRPr sz="1800" baseline="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/>
            <a:r>
              <a:rPr lang="fr-CH" kern="0" dirty="0" err="1" smtClean="0">
                <a:sym typeface="Symbol" pitchFamily="18" charset="2"/>
              </a:rPr>
              <a:t>Two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critical</a:t>
            </a:r>
            <a:r>
              <a:rPr lang="fr-CH" kern="0" dirty="0" smtClean="0">
                <a:sym typeface="Symbol" pitchFamily="18" charset="2"/>
              </a:rPr>
              <a:t> areas:</a:t>
            </a:r>
          </a:p>
          <a:p>
            <a:pPr lvl="1" eaLnBrk="1" hangingPunct="1"/>
            <a:r>
              <a:rPr lang="fr-CH" kern="0" dirty="0" smtClean="0">
                <a:sym typeface="Symbol" pitchFamily="18" charset="2"/>
              </a:rPr>
              <a:t>Point 4, </a:t>
            </a:r>
            <a:r>
              <a:rPr lang="fr-CH" kern="0" dirty="0" err="1" smtClean="0">
                <a:sym typeface="Symbol" pitchFamily="18" charset="2"/>
              </a:rPr>
              <a:t>need</a:t>
            </a:r>
            <a:r>
              <a:rPr lang="fr-CH" kern="0" dirty="0" smtClean="0">
                <a:sym typeface="Symbol" pitchFamily="18" charset="2"/>
              </a:rPr>
              <a:t> of </a:t>
            </a:r>
            <a:r>
              <a:rPr lang="fr-CH" kern="0" dirty="0" err="1" smtClean="0">
                <a:sym typeface="Symbol" pitchFamily="18" charset="2"/>
              </a:rPr>
              <a:t>separating</a:t>
            </a:r>
            <a:r>
              <a:rPr lang="fr-CH" kern="0" dirty="0" smtClean="0">
                <a:sym typeface="Symbol" pitchFamily="18" charset="2"/>
              </a:rPr>
              <a:t> RF </a:t>
            </a:r>
            <a:r>
              <a:rPr lang="fr-CH" kern="0" dirty="0" err="1" smtClean="0">
                <a:sym typeface="Symbol" pitchFamily="18" charset="2"/>
              </a:rPr>
              <a:t>from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magnets</a:t>
            </a:r>
            <a:endParaRPr lang="fr-CH" kern="0" dirty="0" smtClean="0">
              <a:sym typeface="Symbol" pitchFamily="18" charset="2"/>
            </a:endParaRPr>
          </a:p>
          <a:p>
            <a:pPr lvl="1" eaLnBrk="1" hangingPunct="1"/>
            <a:r>
              <a:rPr lang="fr-CH" kern="0" dirty="0" smtClean="0">
                <a:sym typeface="Symbol" pitchFamily="18" charset="2"/>
              </a:rPr>
              <a:t>Point 1 and 5, </a:t>
            </a:r>
            <a:r>
              <a:rPr lang="fr-CH" kern="0" dirty="0" err="1" smtClean="0">
                <a:sym typeface="Symbol" pitchFamily="18" charset="2"/>
              </a:rPr>
              <a:t>need</a:t>
            </a:r>
            <a:r>
              <a:rPr lang="fr-CH" kern="0" dirty="0" smtClean="0">
                <a:sym typeface="Symbol" pitchFamily="18" charset="2"/>
              </a:rPr>
              <a:t> of </a:t>
            </a:r>
            <a:r>
              <a:rPr lang="fr-CH" kern="0" dirty="0" err="1" smtClean="0">
                <a:sym typeface="Symbol" pitchFamily="18" charset="2"/>
              </a:rPr>
              <a:t>separating</a:t>
            </a:r>
            <a:r>
              <a:rPr lang="fr-CH" kern="0" dirty="0" smtClean="0">
                <a:sym typeface="Symbol" pitchFamily="18" charset="2"/>
              </a:rPr>
              <a:t> triplet </a:t>
            </a:r>
            <a:r>
              <a:rPr lang="fr-CH" kern="0" dirty="0" err="1" smtClean="0">
                <a:sym typeface="Symbol" pitchFamily="18" charset="2"/>
              </a:rPr>
              <a:t>from</a:t>
            </a:r>
            <a:r>
              <a:rPr lang="fr-CH" kern="0" dirty="0" smtClean="0">
                <a:sym typeface="Symbol" pitchFamily="18" charset="2"/>
              </a:rPr>
              <a:t> arcs</a:t>
            </a:r>
          </a:p>
          <a:p>
            <a:pPr lvl="1" eaLnBrk="1" hangingPunct="1"/>
            <a:r>
              <a:rPr lang="fr-CH" kern="0" dirty="0" smtClean="0">
                <a:sym typeface="Symbol" pitchFamily="18" charset="2"/>
              </a:rPr>
              <a:t>As </a:t>
            </a:r>
            <a:r>
              <a:rPr lang="fr-CH" kern="0" dirty="0" err="1" smtClean="0">
                <a:sym typeface="Symbol" pitchFamily="18" charset="2"/>
              </a:rPr>
              <a:t>usual</a:t>
            </a:r>
            <a:r>
              <a:rPr lang="fr-CH" kern="0" dirty="0" smtClean="0">
                <a:sym typeface="Symbol" pitchFamily="18" charset="2"/>
              </a:rPr>
              <a:t> in </a:t>
            </a:r>
            <a:r>
              <a:rPr lang="fr-CH" kern="0" dirty="0" err="1" smtClean="0">
                <a:sym typeface="Symbol" pitchFamily="18" charset="2"/>
              </a:rPr>
              <a:t>these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systems</a:t>
            </a:r>
            <a:r>
              <a:rPr lang="fr-CH" kern="0" dirty="0" smtClean="0">
                <a:sym typeface="Symbol" pitchFamily="18" charset="2"/>
              </a:rPr>
              <a:t>, </a:t>
            </a:r>
            <a:r>
              <a:rPr lang="fr-CH" kern="0" dirty="0" err="1" smtClean="0">
                <a:solidFill>
                  <a:srgbClr val="C00000"/>
                </a:solidFill>
                <a:sym typeface="Symbol" pitchFamily="18" charset="2"/>
              </a:rPr>
              <a:t>margin</a:t>
            </a:r>
            <a:r>
              <a:rPr lang="fr-CH" kern="0" dirty="0" smtClean="0">
                <a:solidFill>
                  <a:srgbClr val="C00000"/>
                </a:solidFill>
                <a:sym typeface="Symbol" pitchFamily="18" charset="2"/>
              </a:rPr>
              <a:t> </a:t>
            </a:r>
            <a:r>
              <a:rPr lang="fr-CH" kern="0" dirty="0" err="1" smtClean="0">
                <a:solidFill>
                  <a:srgbClr val="C00000"/>
                </a:solidFill>
                <a:sym typeface="Symbol" pitchFamily="18" charset="2"/>
              </a:rPr>
              <a:t>matters</a:t>
            </a:r>
            <a:endParaRPr lang="fr-CH" kern="0" dirty="0" smtClean="0">
              <a:solidFill>
                <a:srgbClr val="C00000"/>
              </a:solidFill>
              <a:sym typeface="Symbol" pitchFamily="18" charset="2"/>
            </a:endParaRPr>
          </a:p>
          <a:p>
            <a:pPr lvl="2" eaLnBrk="1" hangingPunct="1"/>
            <a:r>
              <a:rPr lang="fr-CH" kern="0" dirty="0" err="1" smtClean="0">
                <a:sym typeface="Symbol" pitchFamily="18" charset="2"/>
              </a:rPr>
              <a:t>Both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included</a:t>
            </a:r>
            <a:r>
              <a:rPr lang="fr-CH" kern="0" dirty="0" smtClean="0">
                <a:sym typeface="Symbol" pitchFamily="18" charset="2"/>
              </a:rPr>
              <a:t> in PIC </a:t>
            </a:r>
            <a:r>
              <a:rPr lang="fr-CH" sz="1600" kern="0" dirty="0" smtClean="0">
                <a:solidFill>
                  <a:srgbClr val="009900"/>
                </a:solidFill>
                <a:sym typeface="Symbol" pitchFamily="18" charset="2"/>
              </a:rPr>
              <a:t>[</a:t>
            </a:r>
            <a:r>
              <a:rPr lang="fr-CH" sz="1600" kern="0" dirty="0" err="1" smtClean="0">
                <a:solidFill>
                  <a:srgbClr val="009900"/>
                </a:solidFill>
                <a:sym typeface="Symbol" pitchFamily="18" charset="2"/>
              </a:rPr>
              <a:t>see</a:t>
            </a:r>
            <a:r>
              <a:rPr lang="fr-CH" sz="1600" kern="0" dirty="0" smtClean="0">
                <a:solidFill>
                  <a:srgbClr val="009900"/>
                </a:solidFill>
                <a:sym typeface="Symbol" pitchFamily="18" charset="2"/>
              </a:rPr>
              <a:t> P. </a:t>
            </a:r>
            <a:r>
              <a:rPr lang="fr-CH" sz="1600" kern="0" dirty="0" err="1" smtClean="0">
                <a:solidFill>
                  <a:srgbClr val="009900"/>
                </a:solidFill>
                <a:sym typeface="Symbol" pitchFamily="18" charset="2"/>
              </a:rPr>
              <a:t>Fessia</a:t>
            </a:r>
            <a:r>
              <a:rPr lang="fr-CH" sz="1600" kern="0" dirty="0" smtClean="0">
                <a:solidFill>
                  <a:srgbClr val="009900"/>
                </a:solidFill>
                <a:sym typeface="Symbol" pitchFamily="18" charset="2"/>
              </a:rPr>
              <a:t> talk]</a:t>
            </a:r>
            <a:r>
              <a:rPr lang="fr-CH" kern="0" dirty="0" smtClean="0">
                <a:sym typeface="Symbol" pitchFamily="18" charset="2"/>
              </a:rPr>
              <a:t>, </a:t>
            </a:r>
            <a:r>
              <a:rPr lang="fr-CH" kern="0" dirty="0" err="1" smtClean="0">
                <a:sym typeface="Symbol" pitchFamily="18" charset="2"/>
              </a:rPr>
              <a:t>so</a:t>
            </a:r>
            <a:r>
              <a:rPr lang="fr-CH" kern="0" dirty="0" smtClean="0">
                <a:sym typeface="Symbol" pitchFamily="18" charset="2"/>
              </a:rPr>
              <a:t> ok for US1</a:t>
            </a:r>
          </a:p>
        </p:txBody>
      </p:sp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Upgrade scenario one - </a:t>
            </a:r>
            <a:fld id="{5B0F2CE2-42CD-4A74-A04F-1839686887D0}" type="slidenum">
              <a:rPr lang="en-US" smtClean="0"/>
              <a:pPr>
                <a:defRPr/>
              </a:pPr>
              <a:t>12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  <a:sym typeface="Symbol" pitchFamily="18" charset="2"/>
              </a:rPr>
              <a:t>CRYOGENICS REMINDER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766859" y="6317006"/>
            <a:ext cx="55996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dirty="0" err="1" smtClean="0"/>
              <a:t>Temperature</a:t>
            </a:r>
            <a:r>
              <a:rPr lang="fr-CH" sz="1600" dirty="0" smtClean="0"/>
              <a:t> </a:t>
            </a:r>
            <a:r>
              <a:rPr lang="fr-CH" sz="1600" dirty="0" err="1" smtClean="0"/>
              <a:t>along</a:t>
            </a:r>
            <a:r>
              <a:rPr lang="fr-CH" sz="1600" dirty="0" smtClean="0"/>
              <a:t> the arc for the </a:t>
            </a:r>
            <a:r>
              <a:rPr lang="fr-CH" sz="1600" dirty="0" err="1" smtClean="0"/>
              <a:t>three</a:t>
            </a:r>
            <a:r>
              <a:rPr lang="fr-CH" sz="1600" dirty="0" smtClean="0"/>
              <a:t> scenario </a:t>
            </a:r>
            <a:r>
              <a:rPr lang="fr-CH" sz="1600" dirty="0" smtClean="0">
                <a:solidFill>
                  <a:srgbClr val="009900"/>
                </a:solidFill>
              </a:rPr>
              <a:t>[L. </a:t>
            </a:r>
            <a:r>
              <a:rPr lang="fr-CH" sz="1600" dirty="0" err="1" smtClean="0">
                <a:solidFill>
                  <a:srgbClr val="009900"/>
                </a:solidFill>
              </a:rPr>
              <a:t>Tavian</a:t>
            </a:r>
            <a:r>
              <a:rPr lang="fr-CH" sz="1600" dirty="0" smtClean="0">
                <a:solidFill>
                  <a:srgbClr val="009900"/>
                </a:solidFill>
              </a:rPr>
              <a:t>]</a:t>
            </a:r>
            <a:endParaRPr lang="en-GB" sz="1600" dirty="0">
              <a:solidFill>
                <a:srgbClr val="009900"/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322" y="3603009"/>
            <a:ext cx="4377456" cy="2713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3121" y="3603009"/>
            <a:ext cx="4319999" cy="2678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961192" y="3632133"/>
            <a:ext cx="15295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>
                <a:solidFill>
                  <a:srgbClr val="C00000"/>
                </a:solidFill>
              </a:rPr>
              <a:t>No IT </a:t>
            </a:r>
            <a:r>
              <a:rPr lang="fr-CH" sz="1400" dirty="0" err="1" smtClean="0">
                <a:solidFill>
                  <a:srgbClr val="C00000"/>
                </a:solidFill>
              </a:rPr>
              <a:t>cryoplants</a:t>
            </a:r>
            <a:endParaRPr lang="en-GB" sz="1400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164455" y="3603009"/>
            <a:ext cx="16786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err="1" smtClean="0">
                <a:solidFill>
                  <a:srgbClr val="C00000"/>
                </a:solidFill>
              </a:rPr>
              <a:t>With</a:t>
            </a:r>
            <a:r>
              <a:rPr lang="fr-CH" sz="1400" dirty="0" smtClean="0">
                <a:solidFill>
                  <a:srgbClr val="C00000"/>
                </a:solidFill>
              </a:rPr>
              <a:t> IT </a:t>
            </a:r>
            <a:r>
              <a:rPr lang="fr-CH" sz="1400" dirty="0" err="1" smtClean="0">
                <a:solidFill>
                  <a:srgbClr val="C00000"/>
                </a:solidFill>
              </a:rPr>
              <a:t>cryoplants</a:t>
            </a:r>
            <a:endParaRPr lang="en-GB" sz="1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1677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042" y="2067488"/>
            <a:ext cx="4653154" cy="3487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228027" y="1201204"/>
            <a:ext cx="8677275" cy="5187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4"/>
              </a:buBlip>
              <a:defRPr sz="2000" baseline="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5"/>
              </a:buBlip>
              <a:defRPr sz="1800" baseline="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6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/>
            <a:r>
              <a:rPr lang="fr-CH" kern="0" dirty="0" err="1" smtClean="0">
                <a:sym typeface="Symbol" pitchFamily="18" charset="2"/>
              </a:rPr>
              <a:t>Aim</a:t>
            </a:r>
            <a:r>
              <a:rPr lang="fr-CH" kern="0" dirty="0" smtClean="0">
                <a:sym typeface="Symbol" pitchFamily="18" charset="2"/>
              </a:rPr>
              <a:t>: move power </a:t>
            </a:r>
            <a:r>
              <a:rPr lang="fr-CH" kern="0" dirty="0" err="1" smtClean="0">
                <a:sym typeface="Symbol" pitchFamily="18" charset="2"/>
              </a:rPr>
              <a:t>converters</a:t>
            </a:r>
            <a:r>
              <a:rPr lang="fr-CH" kern="0" dirty="0" smtClean="0">
                <a:sym typeface="Symbol" pitchFamily="18" charset="2"/>
              </a:rPr>
              <a:t> of </a:t>
            </a:r>
            <a:r>
              <a:rPr lang="fr-CH" kern="0" dirty="0" err="1" smtClean="0">
                <a:sym typeface="Symbol" pitchFamily="18" charset="2"/>
              </a:rPr>
              <a:t>matching</a:t>
            </a:r>
            <a:r>
              <a:rPr lang="fr-CH" kern="0" dirty="0" smtClean="0">
                <a:sym typeface="Symbol" pitchFamily="18" charset="2"/>
              </a:rPr>
              <a:t> sections </a:t>
            </a:r>
            <a:r>
              <a:rPr lang="fr-CH" kern="0" dirty="0" err="1" smtClean="0">
                <a:sym typeface="Symbol" pitchFamily="18" charset="2"/>
              </a:rPr>
              <a:t>from</a:t>
            </a:r>
            <a:r>
              <a:rPr lang="fr-CH" kern="0" dirty="0" smtClean="0">
                <a:sym typeface="Symbol" pitchFamily="18" charset="2"/>
              </a:rPr>
              <a:t> tunnel to surface</a:t>
            </a:r>
          </a:p>
          <a:p>
            <a:pPr eaLnBrk="1" hangingPunct="1"/>
            <a:endParaRPr lang="fr-CH" kern="0" dirty="0">
              <a:sym typeface="Symbol" pitchFamily="18" charset="2"/>
            </a:endParaRPr>
          </a:p>
          <a:p>
            <a:pPr eaLnBrk="1" hangingPunct="1"/>
            <a:endParaRPr lang="fr-CH" kern="0" dirty="0" smtClean="0">
              <a:sym typeface="Symbol" pitchFamily="18" charset="2"/>
            </a:endParaRPr>
          </a:p>
          <a:p>
            <a:pPr eaLnBrk="1" hangingPunct="1"/>
            <a:endParaRPr lang="fr-CH" kern="0" dirty="0">
              <a:sym typeface="Symbol" pitchFamily="18" charset="2"/>
            </a:endParaRPr>
          </a:p>
          <a:p>
            <a:pPr eaLnBrk="1" hangingPunct="1"/>
            <a:endParaRPr lang="fr-CH" kern="0" dirty="0" smtClean="0">
              <a:sym typeface="Symbol" pitchFamily="18" charset="2"/>
            </a:endParaRPr>
          </a:p>
          <a:p>
            <a:pPr eaLnBrk="1" hangingPunct="1"/>
            <a:endParaRPr lang="fr-CH" kern="0" dirty="0">
              <a:sym typeface="Symbol" pitchFamily="18" charset="2"/>
            </a:endParaRPr>
          </a:p>
          <a:p>
            <a:pPr eaLnBrk="1" hangingPunct="1"/>
            <a:endParaRPr lang="fr-CH" kern="0" dirty="0" smtClean="0">
              <a:sym typeface="Symbol" pitchFamily="18" charset="2"/>
            </a:endParaRPr>
          </a:p>
          <a:p>
            <a:pPr eaLnBrk="1" hangingPunct="1"/>
            <a:endParaRPr lang="fr-CH" kern="0" dirty="0">
              <a:sym typeface="Symbol" pitchFamily="18" charset="2"/>
            </a:endParaRPr>
          </a:p>
          <a:p>
            <a:pPr eaLnBrk="1" hangingPunct="1"/>
            <a:r>
              <a:rPr lang="fr-CH" kern="0" dirty="0" err="1" smtClean="0">
                <a:sym typeface="Symbol" pitchFamily="18" charset="2"/>
              </a:rPr>
              <a:t>Synergy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with</a:t>
            </a:r>
            <a:r>
              <a:rPr lang="fr-CH" kern="0" dirty="0" smtClean="0">
                <a:sym typeface="Symbol" pitchFamily="18" charset="2"/>
              </a:rPr>
              <a:t> triplet </a:t>
            </a:r>
            <a:r>
              <a:rPr lang="fr-CH" kern="0" dirty="0" err="1" smtClean="0">
                <a:sym typeface="Symbol" pitchFamily="18" charset="2"/>
              </a:rPr>
              <a:t>sc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link</a:t>
            </a:r>
            <a:endParaRPr lang="fr-CH" kern="0" dirty="0" smtClean="0">
              <a:sym typeface="Symbol" pitchFamily="18" charset="2"/>
            </a:endParaRPr>
          </a:p>
          <a:p>
            <a:pPr eaLnBrk="1" hangingPunct="1"/>
            <a:r>
              <a:rPr lang="fr-CH" dirty="0" err="1" smtClean="0"/>
              <a:t>Technology</a:t>
            </a:r>
            <a:r>
              <a:rPr lang="fr-CH" dirty="0"/>
              <a:t>: </a:t>
            </a:r>
            <a:r>
              <a:rPr lang="fr-CH" dirty="0" err="1"/>
              <a:t>possibly</a:t>
            </a:r>
            <a:r>
              <a:rPr lang="fr-CH" dirty="0"/>
              <a:t> </a:t>
            </a:r>
            <a:r>
              <a:rPr lang="fr-CH" dirty="0" smtClean="0"/>
              <a:t>MgB</a:t>
            </a:r>
            <a:r>
              <a:rPr lang="fr-CH" baseline="-25000" dirty="0" smtClean="0"/>
              <a:t>2</a:t>
            </a:r>
          </a:p>
          <a:p>
            <a:pPr eaLnBrk="1" hangingPunct="1"/>
            <a:r>
              <a:rPr lang="fr-CH" dirty="0" err="1"/>
              <a:t>Cost</a:t>
            </a:r>
            <a:r>
              <a:rPr lang="fr-CH" dirty="0"/>
              <a:t>: ~20 </a:t>
            </a:r>
            <a:r>
              <a:rPr lang="fr-CH" dirty="0" err="1" smtClean="0"/>
              <a:t>MChf</a:t>
            </a:r>
            <a:endParaRPr lang="fr-CH" kern="0" dirty="0">
              <a:sym typeface="Symbol" pitchFamily="18" charset="2"/>
            </a:endParaRPr>
          </a:p>
        </p:txBody>
      </p:sp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Upgrade scenario one - </a:t>
            </a:r>
            <a:fld id="{5B0F2CE2-42CD-4A74-A04F-1839686887D0}" type="slidenum">
              <a:rPr lang="en-US" smtClean="0"/>
              <a:pPr>
                <a:defRPr/>
              </a:pPr>
              <a:t>13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  <a:sym typeface="Symbol" pitchFamily="18" charset="2"/>
              </a:rPr>
              <a:t>SUPERCONDUCTING LINK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6196" y="2390484"/>
            <a:ext cx="3260888" cy="3021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20"/>
          <p:cNvSpPr txBox="1"/>
          <p:nvPr/>
        </p:nvSpPr>
        <p:spPr>
          <a:xfrm>
            <a:off x="5807979" y="5510872"/>
            <a:ext cx="30973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600" dirty="0" smtClean="0"/>
              <a:t>Cross-section of </a:t>
            </a:r>
            <a:r>
              <a:rPr lang="fr-CH" sz="1600" dirty="0" err="1" smtClean="0"/>
              <a:t>link</a:t>
            </a:r>
            <a:r>
              <a:rPr lang="fr-CH" sz="1600" dirty="0" smtClean="0"/>
              <a:t> for triplets </a:t>
            </a:r>
          </a:p>
          <a:p>
            <a:pPr algn="ctr"/>
            <a:r>
              <a:rPr lang="fr-CH" sz="1600" dirty="0" smtClean="0">
                <a:solidFill>
                  <a:srgbClr val="009900"/>
                </a:solidFill>
              </a:rPr>
              <a:t>[A. </a:t>
            </a:r>
            <a:r>
              <a:rPr lang="fr-CH" sz="1600" dirty="0" err="1" smtClean="0">
                <a:solidFill>
                  <a:srgbClr val="009900"/>
                </a:solidFill>
              </a:rPr>
              <a:t>Ballarino</a:t>
            </a:r>
            <a:r>
              <a:rPr lang="fr-CH" sz="1600" dirty="0" smtClean="0">
                <a:solidFill>
                  <a:srgbClr val="009900"/>
                </a:solidFill>
              </a:rPr>
              <a:t>]</a:t>
            </a:r>
            <a:endParaRPr lang="en-GB" sz="1600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96733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228027" y="1201204"/>
            <a:ext cx="8677275" cy="524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2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3"/>
              </a:buBlip>
              <a:defRPr sz="2000" baseline="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4"/>
              </a:buBlip>
              <a:defRPr sz="1800" baseline="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/>
            <a:r>
              <a:rPr lang="fr-CH" kern="0" dirty="0" err="1" smtClean="0">
                <a:sym typeface="Symbol" pitchFamily="18" charset="2"/>
              </a:rPr>
              <a:t>Idea</a:t>
            </a:r>
            <a:r>
              <a:rPr lang="fr-CH" kern="0" dirty="0" smtClean="0">
                <a:sym typeface="Symbol" pitchFamily="18" charset="2"/>
              </a:rPr>
              <a:t>: use a </a:t>
            </a:r>
            <a:r>
              <a:rPr lang="fr-CH" kern="0" dirty="0" err="1" smtClean="0">
                <a:sym typeface="Symbol" pitchFamily="18" charset="2"/>
              </a:rPr>
              <a:t>current</a:t>
            </a:r>
            <a:r>
              <a:rPr lang="fr-CH" kern="0" dirty="0" smtClean="0">
                <a:sym typeface="Symbol" pitchFamily="18" charset="2"/>
              </a:rPr>
              <a:t> to cancel the longe range </a:t>
            </a:r>
            <a:r>
              <a:rPr lang="fr-CH" kern="0" dirty="0" err="1" smtClean="0">
                <a:sym typeface="Symbol" pitchFamily="18" charset="2"/>
              </a:rPr>
              <a:t>beam-beam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effect</a:t>
            </a:r>
            <a:r>
              <a:rPr lang="fr-CH" kern="0" dirty="0" smtClean="0">
                <a:sym typeface="Symbol" pitchFamily="18" charset="2"/>
              </a:rPr>
              <a:t> and close </a:t>
            </a:r>
            <a:r>
              <a:rPr lang="fr-CH" kern="0" dirty="0" err="1" smtClean="0">
                <a:sym typeface="Symbol" pitchFamily="18" charset="2"/>
              </a:rPr>
              <a:t>crossing</a:t>
            </a:r>
            <a:r>
              <a:rPr lang="fr-CH" kern="0" dirty="0" smtClean="0">
                <a:sym typeface="Symbol" pitchFamily="18" charset="2"/>
              </a:rPr>
              <a:t> angle</a:t>
            </a:r>
          </a:p>
          <a:p>
            <a:pPr eaLnBrk="1" hangingPunct="1"/>
            <a:r>
              <a:rPr lang="fr-CH" kern="0" dirty="0" smtClean="0">
                <a:sym typeface="Symbol" pitchFamily="18" charset="2"/>
              </a:rPr>
              <a:t>Initial </a:t>
            </a:r>
            <a:r>
              <a:rPr lang="fr-CH" kern="0" dirty="0" err="1" smtClean="0">
                <a:sym typeface="Symbol" pitchFamily="18" charset="2"/>
              </a:rPr>
              <a:t>proposal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based</a:t>
            </a:r>
            <a:r>
              <a:rPr lang="fr-CH" kern="0" dirty="0" smtClean="0">
                <a:sym typeface="Symbol" pitchFamily="18" charset="2"/>
              </a:rPr>
              <a:t> on CERN-SL-2001-048-BI </a:t>
            </a:r>
            <a:r>
              <a:rPr lang="fr-CH" sz="1600" kern="0" dirty="0" smtClean="0">
                <a:solidFill>
                  <a:srgbClr val="009900"/>
                </a:solidFill>
                <a:sym typeface="Symbol" pitchFamily="18" charset="2"/>
              </a:rPr>
              <a:t>[J. P. </a:t>
            </a:r>
            <a:r>
              <a:rPr lang="fr-CH" sz="1600" kern="0" dirty="0" err="1" smtClean="0">
                <a:solidFill>
                  <a:srgbClr val="009900"/>
                </a:solidFill>
                <a:sym typeface="Symbol" pitchFamily="18" charset="2"/>
              </a:rPr>
              <a:t>Koutchouk</a:t>
            </a:r>
            <a:r>
              <a:rPr lang="fr-CH" sz="1600" kern="0" dirty="0" smtClean="0">
                <a:solidFill>
                  <a:srgbClr val="009900"/>
                </a:solidFill>
                <a:sym typeface="Symbol" pitchFamily="18" charset="2"/>
              </a:rPr>
              <a:t>]</a:t>
            </a:r>
          </a:p>
          <a:p>
            <a:pPr eaLnBrk="1" hangingPunct="1"/>
            <a:endParaRPr lang="fr-CH" sz="1600" kern="0" dirty="0">
              <a:sym typeface="Symbol" pitchFamily="18" charset="2"/>
            </a:endParaRPr>
          </a:p>
          <a:p>
            <a:pPr eaLnBrk="1" hangingPunct="1"/>
            <a:endParaRPr lang="fr-CH" sz="1600" kern="0" dirty="0" smtClean="0">
              <a:sym typeface="Symbol" pitchFamily="18" charset="2"/>
            </a:endParaRPr>
          </a:p>
          <a:p>
            <a:pPr eaLnBrk="1" hangingPunct="1"/>
            <a:endParaRPr lang="fr-CH" sz="1600" kern="0" dirty="0">
              <a:sym typeface="Symbol" pitchFamily="18" charset="2"/>
            </a:endParaRPr>
          </a:p>
          <a:p>
            <a:pPr eaLnBrk="1" hangingPunct="1"/>
            <a:endParaRPr lang="fr-CH" sz="1600" kern="0" dirty="0" smtClean="0">
              <a:sym typeface="Symbol" pitchFamily="18" charset="2"/>
            </a:endParaRPr>
          </a:p>
          <a:p>
            <a:pPr eaLnBrk="1" hangingPunct="1"/>
            <a:endParaRPr lang="fr-CH" sz="1600" kern="0" dirty="0">
              <a:sym typeface="Symbol" pitchFamily="18" charset="2"/>
            </a:endParaRPr>
          </a:p>
          <a:p>
            <a:pPr eaLnBrk="1" hangingPunct="1"/>
            <a:endParaRPr lang="fr-CH" sz="1600" kern="0" dirty="0" smtClean="0">
              <a:sym typeface="Symbol" pitchFamily="18" charset="2"/>
            </a:endParaRPr>
          </a:p>
          <a:p>
            <a:pPr eaLnBrk="1" hangingPunct="1"/>
            <a:endParaRPr lang="fr-CH" kern="0" dirty="0" smtClean="0">
              <a:sym typeface="Symbol" pitchFamily="18" charset="2"/>
            </a:endParaRPr>
          </a:p>
          <a:p>
            <a:pPr eaLnBrk="1" hangingPunct="1"/>
            <a:r>
              <a:rPr lang="fr-CH" kern="0" dirty="0" err="1" smtClean="0">
                <a:sym typeface="Symbol" pitchFamily="18" charset="2"/>
              </a:rPr>
              <a:t>Experimented</a:t>
            </a:r>
            <a:r>
              <a:rPr lang="fr-CH" kern="0" dirty="0" smtClean="0">
                <a:sym typeface="Symbol" pitchFamily="18" charset="2"/>
              </a:rPr>
              <a:t> on RHIC and SPS, but </a:t>
            </a:r>
            <a:r>
              <a:rPr lang="fr-CH" kern="0" dirty="0" smtClean="0">
                <a:solidFill>
                  <a:srgbClr val="C00000"/>
                </a:solidFill>
                <a:sym typeface="Symbol" pitchFamily="18" charset="2"/>
              </a:rPr>
              <a:t>not </a:t>
            </a:r>
            <a:r>
              <a:rPr lang="fr-CH" kern="0" dirty="0" err="1" smtClean="0">
                <a:solidFill>
                  <a:srgbClr val="C00000"/>
                </a:solidFill>
                <a:sym typeface="Symbol" pitchFamily="18" charset="2"/>
              </a:rPr>
              <a:t>yet</a:t>
            </a:r>
            <a:r>
              <a:rPr lang="fr-CH" kern="0" dirty="0" smtClean="0">
                <a:solidFill>
                  <a:srgbClr val="C00000"/>
                </a:solidFill>
                <a:sym typeface="Symbol" pitchFamily="18" charset="2"/>
              </a:rPr>
              <a:t> in a </a:t>
            </a:r>
            <a:r>
              <a:rPr lang="fr-CH" kern="0" dirty="0" err="1" smtClean="0">
                <a:solidFill>
                  <a:srgbClr val="C00000"/>
                </a:solidFill>
                <a:sym typeface="Symbol" pitchFamily="18" charset="2"/>
              </a:rPr>
              <a:t>collider</a:t>
            </a:r>
            <a:endParaRPr lang="fr-CH" kern="0" dirty="0" smtClean="0">
              <a:solidFill>
                <a:srgbClr val="C00000"/>
              </a:solidFill>
              <a:sym typeface="Symbol" pitchFamily="18" charset="2"/>
            </a:endParaRPr>
          </a:p>
          <a:p>
            <a:pPr lvl="1" eaLnBrk="1" hangingPunct="1"/>
            <a:r>
              <a:rPr lang="fr-CH" kern="0" dirty="0" smtClean="0">
                <a:sym typeface="Symbol" pitchFamily="18" charset="2"/>
              </a:rPr>
              <a:t>In RHIC: </a:t>
            </a:r>
            <a:r>
              <a:rPr lang="fr-CH" kern="0" dirty="0" err="1" smtClean="0">
                <a:sym typeface="Symbol" pitchFamily="18" charset="2"/>
              </a:rPr>
              <a:t>you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can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olidFill>
                  <a:srgbClr val="C00000"/>
                </a:solidFill>
                <a:sym typeface="Symbol" pitchFamily="18" charset="2"/>
              </a:rPr>
              <a:t>spoil</a:t>
            </a:r>
            <a:r>
              <a:rPr lang="fr-CH" kern="0" dirty="0" smtClean="0">
                <a:solidFill>
                  <a:srgbClr val="C00000"/>
                </a:solidFill>
                <a:sym typeface="Symbol" pitchFamily="18" charset="2"/>
              </a:rPr>
              <a:t> a </a:t>
            </a:r>
            <a:r>
              <a:rPr lang="fr-CH" kern="0" dirty="0" err="1" smtClean="0">
                <a:solidFill>
                  <a:srgbClr val="C00000"/>
                </a:solidFill>
                <a:sym typeface="Symbol" pitchFamily="18" charset="2"/>
              </a:rPr>
              <a:t>beam</a:t>
            </a:r>
            <a:r>
              <a:rPr lang="fr-CH" kern="0" dirty="0" smtClean="0">
                <a:solidFill>
                  <a:srgbClr val="C00000"/>
                </a:solidFill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with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this</a:t>
            </a:r>
            <a:endParaRPr lang="fr-CH" kern="0" dirty="0" smtClean="0">
              <a:sym typeface="Symbol" pitchFamily="18" charset="2"/>
            </a:endParaRPr>
          </a:p>
          <a:p>
            <a:pPr lvl="1" eaLnBrk="1" hangingPunct="1"/>
            <a:r>
              <a:rPr lang="fr-CH" kern="0" dirty="0" smtClean="0">
                <a:sym typeface="Symbol" pitchFamily="18" charset="2"/>
              </a:rPr>
              <a:t>In SPS: a </a:t>
            </a:r>
            <a:r>
              <a:rPr lang="fr-CH" kern="0" dirty="0" err="1" smtClean="0">
                <a:sym typeface="Symbol" pitchFamily="18" charset="2"/>
              </a:rPr>
              <a:t>wire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can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olidFill>
                  <a:srgbClr val="C00000"/>
                </a:solidFill>
                <a:sym typeface="Symbol" pitchFamily="18" charset="2"/>
              </a:rPr>
              <a:t>compensate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another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wire</a:t>
            </a:r>
            <a:endParaRPr lang="fr-CH" kern="0" dirty="0" smtClean="0">
              <a:sym typeface="Symbol" pitchFamily="18" charset="2"/>
            </a:endParaRPr>
          </a:p>
          <a:p>
            <a:pPr eaLnBrk="1" hangingPunct="1"/>
            <a:r>
              <a:rPr lang="fr-CH" kern="0" dirty="0" smtClean="0">
                <a:sym typeface="Symbol" pitchFamily="18" charset="2"/>
              </a:rPr>
              <a:t>A proof of </a:t>
            </a:r>
            <a:r>
              <a:rPr lang="fr-CH" kern="0" dirty="0" err="1" smtClean="0">
                <a:sym typeface="Symbol" pitchFamily="18" charset="2"/>
              </a:rPr>
              <a:t>principle</a:t>
            </a:r>
            <a:r>
              <a:rPr lang="fr-CH" kern="0" dirty="0" smtClean="0">
                <a:sym typeface="Symbol" pitchFamily="18" charset="2"/>
              </a:rPr>
              <a:t> in the LHC </a:t>
            </a:r>
            <a:r>
              <a:rPr lang="fr-CH" kern="0" dirty="0" err="1" smtClean="0">
                <a:sym typeface="Symbol" pitchFamily="18" charset="2"/>
              </a:rPr>
              <a:t>is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needed</a:t>
            </a:r>
            <a:r>
              <a:rPr lang="fr-CH" kern="0" dirty="0" smtClean="0">
                <a:sym typeface="Symbol" pitchFamily="18" charset="2"/>
              </a:rPr>
              <a:t> </a:t>
            </a:r>
          </a:p>
        </p:txBody>
      </p:sp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Upgrade scenario one - </a:t>
            </a:r>
            <a:fld id="{5B0F2CE2-42CD-4A74-A04F-1839686887D0}" type="slidenum">
              <a:rPr lang="en-US" smtClean="0"/>
              <a:pPr>
                <a:defRPr/>
              </a:pPr>
              <a:t>14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  <a:sym typeface="Symbol" pitchFamily="18" charset="2"/>
              </a:rPr>
              <a:t>BEAM </a:t>
            </a:r>
            <a:r>
              <a:rPr lang="en-US" dirty="0" err="1" smtClean="0">
                <a:solidFill>
                  <a:schemeClr val="bg1"/>
                </a:solidFill>
                <a:sym typeface="Symbol" pitchFamily="18" charset="2"/>
              </a:rPr>
              <a:t>BEAM</a:t>
            </a:r>
            <a:r>
              <a:rPr lang="en-US" dirty="0" smtClean="0">
                <a:solidFill>
                  <a:schemeClr val="bg1"/>
                </a:solidFill>
                <a:sym typeface="Symbol" pitchFamily="18" charset="2"/>
              </a:rPr>
              <a:t> LONG RANGE WIRE COMPENSATOR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4844" y="2547438"/>
            <a:ext cx="5383640" cy="1906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671560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228027" y="1201204"/>
            <a:ext cx="8677275" cy="524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2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3"/>
              </a:buBlip>
              <a:defRPr sz="2000" baseline="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4"/>
              </a:buBlip>
              <a:defRPr sz="1800" baseline="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/>
            <a:r>
              <a:rPr lang="fr-CH" kern="0" dirty="0" smtClean="0">
                <a:sym typeface="Symbol" pitchFamily="18" charset="2"/>
              </a:rPr>
              <a:t>Proof of </a:t>
            </a:r>
            <a:r>
              <a:rPr lang="fr-CH" kern="0" dirty="0" err="1" smtClean="0">
                <a:sym typeface="Symbol" pitchFamily="18" charset="2"/>
              </a:rPr>
              <a:t>principle</a:t>
            </a:r>
            <a:endParaRPr lang="fr-CH" kern="0" dirty="0" smtClean="0">
              <a:sym typeface="Symbol" pitchFamily="18" charset="2"/>
            </a:endParaRPr>
          </a:p>
          <a:p>
            <a:pPr lvl="1" eaLnBrk="1" hangingPunct="1"/>
            <a:r>
              <a:rPr lang="fr-CH" kern="0" dirty="0" smtClean="0">
                <a:latin typeface="Book Antiqua"/>
                <a:sym typeface="Symbol" pitchFamily="18" charset="2"/>
              </a:rPr>
              <a:t>Timing: </a:t>
            </a:r>
            <a:r>
              <a:rPr lang="fr-CH" kern="0" dirty="0" err="1" smtClean="0">
                <a:latin typeface="Book Antiqua"/>
                <a:sym typeface="Symbol" pitchFamily="18" charset="2"/>
              </a:rPr>
              <a:t>between</a:t>
            </a:r>
            <a:r>
              <a:rPr lang="fr-CH" kern="0" dirty="0" smtClean="0">
                <a:latin typeface="Book Antiqua"/>
                <a:sym typeface="Symbol" pitchFamily="18" charset="2"/>
              </a:rPr>
              <a:t> LS1 and LS2, 1-2 </a:t>
            </a:r>
            <a:r>
              <a:rPr lang="fr-CH" kern="0" dirty="0" err="1" smtClean="0">
                <a:latin typeface="Book Antiqua"/>
                <a:sym typeface="Symbol" pitchFamily="18" charset="2"/>
              </a:rPr>
              <a:t>years</a:t>
            </a:r>
            <a:r>
              <a:rPr lang="fr-CH" kern="0" dirty="0" smtClean="0">
                <a:latin typeface="Book Antiqua"/>
                <a:sym typeface="Symbol" pitchFamily="18" charset="2"/>
              </a:rPr>
              <a:t> of </a:t>
            </a:r>
            <a:r>
              <a:rPr lang="fr-CH" kern="0" dirty="0" err="1" smtClean="0">
                <a:latin typeface="Book Antiqua"/>
                <a:sym typeface="Symbol" pitchFamily="18" charset="2"/>
              </a:rPr>
              <a:t>operation</a:t>
            </a:r>
            <a:r>
              <a:rPr lang="fr-CH" kern="0" dirty="0" smtClean="0">
                <a:latin typeface="Book Antiqua"/>
                <a:sym typeface="Symbol" pitchFamily="18" charset="2"/>
              </a:rPr>
              <a:t> </a:t>
            </a:r>
            <a:r>
              <a:rPr lang="fr-CH" kern="0" dirty="0" err="1" smtClean="0">
                <a:latin typeface="Book Antiqua"/>
                <a:sym typeface="Symbol" pitchFamily="18" charset="2"/>
              </a:rPr>
              <a:t>needed</a:t>
            </a:r>
            <a:endParaRPr lang="fr-CH" kern="0" dirty="0" smtClean="0">
              <a:latin typeface="Book Antiqua"/>
              <a:sym typeface="Symbol" pitchFamily="18" charset="2"/>
            </a:endParaRPr>
          </a:p>
          <a:p>
            <a:pPr lvl="1" eaLnBrk="1" hangingPunct="1"/>
            <a:r>
              <a:rPr lang="fr-CH" kern="0" dirty="0" err="1" smtClean="0">
                <a:latin typeface="Book Antiqua"/>
                <a:sym typeface="Symbol" pitchFamily="18" charset="2"/>
              </a:rPr>
              <a:t>Postion</a:t>
            </a:r>
            <a:r>
              <a:rPr lang="fr-CH" kern="0" dirty="0" smtClean="0">
                <a:latin typeface="Book Antiqua"/>
                <a:sym typeface="Symbol" pitchFamily="18" charset="2"/>
              </a:rPr>
              <a:t>: </a:t>
            </a:r>
            <a:r>
              <a:rPr lang="fr-CH" kern="0" dirty="0" err="1">
                <a:latin typeface="Book Antiqua"/>
                <a:sym typeface="Symbol" pitchFamily="18" charset="2"/>
              </a:rPr>
              <a:t>b</a:t>
            </a:r>
            <a:r>
              <a:rPr lang="fr-CH" kern="0" dirty="0" err="1" smtClean="0">
                <a:latin typeface="Book Antiqua"/>
                <a:sym typeface="Symbol" pitchFamily="18" charset="2"/>
              </a:rPr>
              <a:t>etween</a:t>
            </a:r>
            <a:r>
              <a:rPr lang="fr-CH" kern="0" dirty="0" smtClean="0">
                <a:latin typeface="Book Antiqua"/>
                <a:sym typeface="Symbol" pitchFamily="18" charset="2"/>
              </a:rPr>
              <a:t> D1 and D2 </a:t>
            </a:r>
          </a:p>
          <a:p>
            <a:pPr lvl="2" eaLnBrk="1" hangingPunct="1"/>
            <a:r>
              <a:rPr lang="fr-CH" kern="0" dirty="0" err="1" smtClean="0">
                <a:latin typeface="Book Antiqua"/>
                <a:sym typeface="Symbol" pitchFamily="18" charset="2"/>
              </a:rPr>
              <a:t>Proposal</a:t>
            </a:r>
            <a:r>
              <a:rPr lang="fr-CH" kern="0" dirty="0" smtClean="0">
                <a:latin typeface="Book Antiqua"/>
                <a:sym typeface="Symbol" pitchFamily="18" charset="2"/>
              </a:rPr>
              <a:t> to insert </a:t>
            </a:r>
            <a:r>
              <a:rPr lang="fr-CH" kern="0" dirty="0" err="1" smtClean="0">
                <a:latin typeface="Book Antiqua"/>
                <a:sym typeface="Symbol" pitchFamily="18" charset="2"/>
              </a:rPr>
              <a:t>it</a:t>
            </a:r>
            <a:r>
              <a:rPr lang="fr-CH" kern="0" dirty="0" smtClean="0">
                <a:latin typeface="Book Antiqua"/>
                <a:sym typeface="Symbol" pitchFamily="18" charset="2"/>
              </a:rPr>
              <a:t> in </a:t>
            </a:r>
            <a:r>
              <a:rPr lang="fr-CH" kern="0" dirty="0" err="1" smtClean="0">
                <a:latin typeface="Book Antiqua"/>
                <a:sym typeface="Symbol" pitchFamily="18" charset="2"/>
              </a:rPr>
              <a:t>collimators</a:t>
            </a:r>
            <a:r>
              <a:rPr lang="fr-CH" kern="0" dirty="0" smtClean="0">
                <a:latin typeface="Book Antiqua"/>
                <a:sym typeface="Symbol" pitchFamily="18" charset="2"/>
              </a:rPr>
              <a:t>, but </a:t>
            </a:r>
            <a:r>
              <a:rPr lang="fr-CH" kern="0" dirty="0" err="1" smtClean="0">
                <a:latin typeface="Book Antiqua"/>
                <a:sym typeface="Symbol" pitchFamily="18" charset="2"/>
              </a:rPr>
              <a:t>difficult</a:t>
            </a:r>
            <a:r>
              <a:rPr lang="fr-CH" kern="0" dirty="0" smtClean="0">
                <a:latin typeface="Book Antiqua"/>
                <a:sym typeface="Symbol" pitchFamily="18" charset="2"/>
              </a:rPr>
              <a:t> to </a:t>
            </a:r>
            <a:r>
              <a:rPr lang="fr-CH" kern="0" dirty="0" err="1" smtClean="0">
                <a:latin typeface="Book Antiqua"/>
                <a:sym typeface="Symbol" pitchFamily="18" charset="2"/>
              </a:rPr>
              <a:t>integrate</a:t>
            </a:r>
            <a:r>
              <a:rPr lang="fr-CH" kern="0" dirty="0" smtClean="0">
                <a:latin typeface="Book Antiqua"/>
                <a:sym typeface="Symbol" pitchFamily="18" charset="2"/>
              </a:rPr>
              <a:t> </a:t>
            </a:r>
            <a:r>
              <a:rPr lang="fr-CH" kern="0" dirty="0" err="1" smtClean="0">
                <a:latin typeface="Book Antiqua"/>
                <a:sym typeface="Symbol" pitchFamily="18" charset="2"/>
              </a:rPr>
              <a:t>without</a:t>
            </a:r>
            <a:r>
              <a:rPr lang="fr-CH" kern="0" dirty="0" smtClean="0">
                <a:latin typeface="Book Antiqua"/>
                <a:sym typeface="Symbol" pitchFamily="18" charset="2"/>
              </a:rPr>
              <a:t> </a:t>
            </a:r>
            <a:r>
              <a:rPr lang="fr-CH" kern="0" dirty="0" err="1" smtClean="0">
                <a:latin typeface="Book Antiqua"/>
                <a:sym typeface="Symbol" pitchFamily="18" charset="2"/>
              </a:rPr>
              <a:t>breaking</a:t>
            </a:r>
            <a:r>
              <a:rPr lang="fr-CH" kern="0" dirty="0" smtClean="0">
                <a:latin typeface="Book Antiqua"/>
                <a:sym typeface="Symbol" pitchFamily="18" charset="2"/>
              </a:rPr>
              <a:t> </a:t>
            </a:r>
            <a:r>
              <a:rPr lang="fr-CH" kern="0" dirty="0" err="1" smtClean="0">
                <a:latin typeface="Book Antiqua"/>
                <a:sym typeface="Symbol" pitchFamily="18" charset="2"/>
              </a:rPr>
              <a:t>collimator</a:t>
            </a:r>
            <a:r>
              <a:rPr lang="fr-CH" kern="0" dirty="0" smtClean="0">
                <a:latin typeface="Book Antiqua"/>
                <a:sym typeface="Symbol" pitchFamily="18" charset="2"/>
              </a:rPr>
              <a:t> </a:t>
            </a:r>
            <a:r>
              <a:rPr lang="fr-CH" kern="0" dirty="0" err="1" smtClean="0">
                <a:latin typeface="Book Antiqua"/>
                <a:sym typeface="Symbol" pitchFamily="18" charset="2"/>
              </a:rPr>
              <a:t>hierarcy</a:t>
            </a:r>
            <a:endParaRPr lang="fr-CH" kern="0" dirty="0" smtClean="0">
              <a:latin typeface="Book Antiqua"/>
              <a:sym typeface="Symbol" pitchFamily="18" charset="2"/>
            </a:endParaRPr>
          </a:p>
        </p:txBody>
      </p:sp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Upgrade scenario one - </a:t>
            </a:r>
            <a:fld id="{5B0F2CE2-42CD-4A74-A04F-1839686887D0}" type="slidenum">
              <a:rPr lang="en-US" smtClean="0"/>
              <a:pPr>
                <a:defRPr/>
              </a:pPr>
              <a:t>15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  <a:sym typeface="Symbol" pitchFamily="18" charset="2"/>
              </a:rPr>
              <a:t>BEAM </a:t>
            </a:r>
            <a:r>
              <a:rPr lang="en-US" dirty="0" err="1" smtClean="0">
                <a:solidFill>
                  <a:schemeClr val="bg1"/>
                </a:solidFill>
                <a:sym typeface="Symbol" pitchFamily="18" charset="2"/>
              </a:rPr>
              <a:t>BEAM</a:t>
            </a:r>
            <a:r>
              <a:rPr lang="en-US" dirty="0" smtClean="0">
                <a:solidFill>
                  <a:schemeClr val="bg1"/>
                </a:solidFill>
                <a:sym typeface="Symbol" pitchFamily="18" charset="2"/>
              </a:rPr>
              <a:t> LONG RANGE WIRE COMPENSATOR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7936" y="2992582"/>
            <a:ext cx="5137455" cy="3448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110175" y="6438075"/>
            <a:ext cx="29129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9900"/>
                </a:solidFill>
              </a:rPr>
              <a:t>Courtesy of R. </a:t>
            </a:r>
            <a:r>
              <a:rPr lang="en-US" sz="1200" dirty="0" err="1" smtClean="0">
                <a:solidFill>
                  <a:srgbClr val="009900"/>
                </a:solidFill>
              </a:rPr>
              <a:t>Steinhagen</a:t>
            </a:r>
            <a:r>
              <a:rPr lang="en-US" sz="1200" dirty="0" smtClean="0">
                <a:solidFill>
                  <a:srgbClr val="009900"/>
                </a:solidFill>
              </a:rPr>
              <a:t>, talk at HLTC</a:t>
            </a:r>
            <a:endParaRPr lang="en-GB" sz="1200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432872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2"/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228027" y="1201204"/>
            <a:ext cx="8677275" cy="524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2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3"/>
              </a:buBlip>
              <a:defRPr sz="2000" baseline="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4"/>
              </a:buBlip>
              <a:defRPr sz="1800" baseline="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/>
            <a:r>
              <a:rPr lang="fr-CH" kern="0" dirty="0" err="1" smtClean="0">
                <a:sym typeface="Symbol" pitchFamily="18" charset="2"/>
              </a:rPr>
              <a:t>Based</a:t>
            </a:r>
            <a:r>
              <a:rPr lang="fr-CH" kern="0" dirty="0" smtClean="0">
                <a:sym typeface="Symbol" pitchFamily="18" charset="2"/>
              </a:rPr>
              <a:t> on the </a:t>
            </a:r>
            <a:r>
              <a:rPr lang="fr-CH" kern="0" dirty="0" err="1" smtClean="0">
                <a:sym typeface="Symbol" pitchFamily="18" charset="2"/>
              </a:rPr>
              <a:t>results</a:t>
            </a:r>
            <a:r>
              <a:rPr lang="fr-CH" kern="0" dirty="0" smtClean="0">
                <a:sym typeface="Symbol" pitchFamily="18" charset="2"/>
              </a:rPr>
              <a:t> of the proof of </a:t>
            </a:r>
            <a:r>
              <a:rPr lang="fr-CH" kern="0" dirty="0" err="1" smtClean="0">
                <a:sym typeface="Symbol" pitchFamily="18" charset="2"/>
              </a:rPr>
              <a:t>principle</a:t>
            </a:r>
            <a:r>
              <a:rPr lang="fr-CH" kern="0" dirty="0" smtClean="0">
                <a:sym typeface="Symbol" pitchFamily="18" charset="2"/>
              </a:rPr>
              <a:t> in </a:t>
            </a:r>
            <a:r>
              <a:rPr lang="fr-CH" kern="0" dirty="0" smtClean="0">
                <a:latin typeface="Book Antiqua"/>
                <a:sym typeface="Symbol" pitchFamily="18" charset="2"/>
              </a:rPr>
              <a:t>~</a:t>
            </a:r>
            <a:r>
              <a:rPr lang="fr-CH" kern="0" dirty="0" smtClean="0">
                <a:sym typeface="Symbol" pitchFamily="18" charset="2"/>
              </a:rPr>
              <a:t>2016 </a:t>
            </a:r>
            <a:r>
              <a:rPr lang="fr-CH" kern="0" dirty="0" err="1" smtClean="0">
                <a:sym typeface="Symbol" pitchFamily="18" charset="2"/>
              </a:rPr>
              <a:t>run</a:t>
            </a:r>
            <a:r>
              <a:rPr lang="fr-CH" kern="0" dirty="0" smtClean="0">
                <a:sym typeface="Symbol" pitchFamily="18" charset="2"/>
              </a:rPr>
              <a:t>, </a:t>
            </a:r>
            <a:r>
              <a:rPr lang="fr-CH" kern="0" dirty="0" err="1" smtClean="0">
                <a:sym typeface="Symbol" pitchFamily="18" charset="2"/>
              </a:rPr>
              <a:t>baseline</a:t>
            </a:r>
            <a:r>
              <a:rPr lang="fr-CH" kern="0" dirty="0" smtClean="0">
                <a:sym typeface="Symbol" pitchFamily="18" charset="2"/>
              </a:rPr>
              <a:t> for HL-LHC </a:t>
            </a:r>
            <a:r>
              <a:rPr lang="fr-CH" kern="0" dirty="0" err="1" smtClean="0">
                <a:sym typeface="Symbol" pitchFamily="18" charset="2"/>
              </a:rPr>
              <a:t>can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be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defined</a:t>
            </a:r>
            <a:endParaRPr lang="fr-CH" kern="0" dirty="0" smtClean="0">
              <a:sym typeface="Symbol" pitchFamily="18" charset="2"/>
            </a:endParaRPr>
          </a:p>
          <a:p>
            <a:pPr eaLnBrk="1" hangingPunct="1"/>
            <a:r>
              <a:rPr lang="fr-CH" kern="0" dirty="0" err="1" smtClean="0">
                <a:latin typeface="Book Antiqua"/>
                <a:sym typeface="Symbol" pitchFamily="18" charset="2"/>
              </a:rPr>
              <a:t>What</a:t>
            </a:r>
            <a:r>
              <a:rPr lang="fr-CH" kern="0" dirty="0" smtClean="0">
                <a:latin typeface="Book Antiqua"/>
                <a:sym typeface="Symbol" pitchFamily="18" charset="2"/>
              </a:rPr>
              <a:t> </a:t>
            </a:r>
            <a:r>
              <a:rPr lang="fr-CH" kern="0" dirty="0" err="1" smtClean="0">
                <a:latin typeface="Book Antiqua"/>
                <a:sym typeface="Symbol" pitchFamily="18" charset="2"/>
              </a:rPr>
              <a:t>we</a:t>
            </a:r>
            <a:r>
              <a:rPr lang="fr-CH" kern="0" dirty="0" smtClean="0">
                <a:latin typeface="Book Antiqua"/>
                <a:sym typeface="Symbol" pitchFamily="18" charset="2"/>
              </a:rPr>
              <a:t> know </a:t>
            </a:r>
            <a:r>
              <a:rPr lang="fr-CH" kern="0" dirty="0" err="1" smtClean="0">
                <a:latin typeface="Book Antiqua"/>
                <a:sym typeface="Symbol" pitchFamily="18" charset="2"/>
              </a:rPr>
              <a:t>already</a:t>
            </a:r>
            <a:endParaRPr lang="fr-CH" kern="0" dirty="0" smtClean="0">
              <a:latin typeface="Book Antiqua"/>
              <a:sym typeface="Symbol" pitchFamily="18" charset="2"/>
            </a:endParaRPr>
          </a:p>
          <a:p>
            <a:pPr lvl="1" eaLnBrk="1" hangingPunct="1"/>
            <a:r>
              <a:rPr lang="fr-CH" kern="0" dirty="0" smtClean="0">
                <a:solidFill>
                  <a:srgbClr val="C00000"/>
                </a:solidFill>
                <a:latin typeface="Book Antiqua"/>
                <a:sym typeface="Symbol" pitchFamily="18" charset="2"/>
              </a:rPr>
              <a:t>4 BBLR </a:t>
            </a:r>
            <a:r>
              <a:rPr lang="fr-CH" kern="0" dirty="0" err="1" smtClean="0">
                <a:solidFill>
                  <a:srgbClr val="C00000"/>
                </a:solidFill>
                <a:latin typeface="Book Antiqua"/>
                <a:sym typeface="Symbol" pitchFamily="18" charset="2"/>
              </a:rPr>
              <a:t>needed</a:t>
            </a:r>
            <a:endParaRPr lang="fr-CH" kern="0" dirty="0" smtClean="0">
              <a:solidFill>
                <a:srgbClr val="C00000"/>
              </a:solidFill>
              <a:latin typeface="Book Antiqua"/>
              <a:sym typeface="Symbol" pitchFamily="18" charset="2"/>
            </a:endParaRPr>
          </a:p>
          <a:p>
            <a:pPr lvl="1" eaLnBrk="1" hangingPunct="1"/>
            <a:r>
              <a:rPr lang="fr-CH" kern="0" dirty="0" smtClean="0">
                <a:latin typeface="Book Antiqua"/>
                <a:sym typeface="Symbol" pitchFamily="18" charset="2"/>
              </a:rPr>
              <a:t>Location: as close as possible to D1</a:t>
            </a:r>
          </a:p>
          <a:p>
            <a:pPr lvl="1" eaLnBrk="1" hangingPunct="1"/>
            <a:r>
              <a:rPr lang="fr-CH" kern="0" dirty="0">
                <a:sym typeface="Symbol" pitchFamily="18" charset="2"/>
              </a:rPr>
              <a:t>There are </a:t>
            </a:r>
            <a:r>
              <a:rPr lang="fr-CH" kern="0" dirty="0" err="1">
                <a:sym typeface="Symbol" pitchFamily="18" charset="2"/>
              </a:rPr>
              <a:t>some</a:t>
            </a:r>
            <a:r>
              <a:rPr lang="fr-CH" kern="0" dirty="0">
                <a:sym typeface="Symbol" pitchFamily="18" charset="2"/>
              </a:rPr>
              <a:t> </a:t>
            </a:r>
            <a:r>
              <a:rPr lang="fr-CH" kern="0" dirty="0" err="1">
                <a:sym typeface="Symbol" pitchFamily="18" charset="2"/>
              </a:rPr>
              <a:t>delicate</a:t>
            </a:r>
            <a:r>
              <a:rPr lang="fr-CH" kern="0" dirty="0">
                <a:sym typeface="Symbol" pitchFamily="18" charset="2"/>
              </a:rPr>
              <a:t> </a:t>
            </a:r>
            <a:r>
              <a:rPr lang="fr-CH" kern="0" dirty="0" err="1">
                <a:sym typeface="Symbol" pitchFamily="18" charset="2"/>
              </a:rPr>
              <a:t>technical</a:t>
            </a:r>
            <a:r>
              <a:rPr lang="fr-CH" kern="0" dirty="0">
                <a:sym typeface="Symbol" pitchFamily="18" charset="2"/>
              </a:rPr>
              <a:t> points</a:t>
            </a:r>
          </a:p>
          <a:p>
            <a:pPr lvl="2" eaLnBrk="1" hangingPunct="1"/>
            <a:r>
              <a:rPr lang="fr-CH" kern="0" dirty="0">
                <a:solidFill>
                  <a:srgbClr val="C00000"/>
                </a:solidFill>
                <a:sym typeface="Symbol" pitchFamily="18" charset="2"/>
              </a:rPr>
              <a:t>Radiation </a:t>
            </a:r>
            <a:r>
              <a:rPr lang="fr-CH" kern="0" dirty="0" err="1">
                <a:solidFill>
                  <a:srgbClr val="C00000"/>
                </a:solidFill>
                <a:sym typeface="Symbol" pitchFamily="18" charset="2"/>
              </a:rPr>
              <a:t>resistance</a:t>
            </a:r>
            <a:r>
              <a:rPr lang="fr-CH" kern="0" dirty="0">
                <a:sym typeface="Symbol" pitchFamily="18" charset="2"/>
              </a:rPr>
              <a:t>, hot place full of neutrons</a:t>
            </a:r>
          </a:p>
          <a:p>
            <a:pPr lvl="2" eaLnBrk="1" hangingPunct="1"/>
            <a:r>
              <a:rPr lang="fr-CH" kern="0" dirty="0">
                <a:solidFill>
                  <a:srgbClr val="C00000"/>
                </a:solidFill>
                <a:sym typeface="Symbol" pitchFamily="18" charset="2"/>
              </a:rPr>
              <a:t>Compatibility </a:t>
            </a:r>
            <a:r>
              <a:rPr lang="fr-CH" kern="0" dirty="0" err="1">
                <a:solidFill>
                  <a:srgbClr val="C00000"/>
                </a:solidFill>
                <a:sym typeface="Symbol" pitchFamily="18" charset="2"/>
              </a:rPr>
              <a:t>with</a:t>
            </a:r>
            <a:r>
              <a:rPr lang="fr-CH" kern="0" dirty="0">
                <a:solidFill>
                  <a:srgbClr val="C00000"/>
                </a:solidFill>
                <a:sym typeface="Symbol" pitchFamily="18" charset="2"/>
              </a:rPr>
              <a:t> flat </a:t>
            </a:r>
            <a:r>
              <a:rPr lang="fr-CH" kern="0" dirty="0" err="1">
                <a:solidFill>
                  <a:srgbClr val="C00000"/>
                </a:solidFill>
                <a:sym typeface="Symbol" pitchFamily="18" charset="2"/>
              </a:rPr>
              <a:t>beams</a:t>
            </a:r>
            <a:r>
              <a:rPr lang="fr-CH" kern="0" dirty="0">
                <a:solidFill>
                  <a:srgbClr val="C00000"/>
                </a:solidFill>
                <a:sym typeface="Symbol" pitchFamily="18" charset="2"/>
              </a:rPr>
              <a:t> </a:t>
            </a:r>
            <a:r>
              <a:rPr lang="fr-CH" kern="0" dirty="0">
                <a:sym typeface="Symbol" pitchFamily="18" charset="2"/>
              </a:rPr>
              <a:t>to </a:t>
            </a:r>
            <a:r>
              <a:rPr lang="fr-CH" kern="0" dirty="0" err="1">
                <a:sym typeface="Symbol" pitchFamily="18" charset="2"/>
              </a:rPr>
              <a:t>be</a:t>
            </a:r>
            <a:r>
              <a:rPr lang="fr-CH" kern="0" dirty="0">
                <a:sym typeface="Symbol" pitchFamily="18" charset="2"/>
              </a:rPr>
              <a:t> </a:t>
            </a:r>
            <a:r>
              <a:rPr lang="fr-CH" kern="0" dirty="0" err="1">
                <a:sym typeface="Symbol" pitchFamily="18" charset="2"/>
              </a:rPr>
              <a:t>proved</a:t>
            </a:r>
            <a:endParaRPr lang="fr-CH" kern="0" dirty="0">
              <a:sym typeface="Symbol" pitchFamily="18" charset="2"/>
            </a:endParaRPr>
          </a:p>
          <a:p>
            <a:pPr lvl="2" eaLnBrk="1" hangingPunct="1"/>
            <a:r>
              <a:rPr lang="fr-CH" kern="0" dirty="0" err="1">
                <a:sym typeface="Symbol" pitchFamily="18" charset="2"/>
              </a:rPr>
              <a:t>Integration</a:t>
            </a:r>
            <a:r>
              <a:rPr lang="fr-CH" kern="0" dirty="0">
                <a:sym typeface="Symbol" pitchFamily="18" charset="2"/>
              </a:rPr>
              <a:t> – as </a:t>
            </a:r>
            <a:r>
              <a:rPr lang="fr-CH" kern="0" dirty="0" err="1">
                <a:sym typeface="Symbol" pitchFamily="18" charset="2"/>
              </a:rPr>
              <a:t>usual</a:t>
            </a:r>
            <a:r>
              <a:rPr lang="fr-CH" kern="0" dirty="0">
                <a:sym typeface="Symbol" pitchFamily="18" charset="2"/>
              </a:rPr>
              <a:t>, </a:t>
            </a:r>
            <a:r>
              <a:rPr lang="fr-CH" kern="0" dirty="0" err="1">
                <a:sym typeface="Symbol" pitchFamily="18" charset="2"/>
              </a:rPr>
              <a:t>evil</a:t>
            </a:r>
            <a:r>
              <a:rPr lang="fr-CH" kern="0" dirty="0">
                <a:sym typeface="Symbol" pitchFamily="18" charset="2"/>
              </a:rPr>
              <a:t> </a:t>
            </a:r>
            <a:r>
              <a:rPr lang="fr-CH" kern="0" dirty="0" err="1">
                <a:sym typeface="Symbol" pitchFamily="18" charset="2"/>
              </a:rPr>
              <a:t>is</a:t>
            </a:r>
            <a:r>
              <a:rPr lang="fr-CH" kern="0" dirty="0">
                <a:sym typeface="Symbol" pitchFamily="18" charset="2"/>
              </a:rPr>
              <a:t> in </a:t>
            </a:r>
            <a:r>
              <a:rPr lang="fr-CH" kern="0" dirty="0" err="1" smtClean="0">
                <a:sym typeface="Symbol" pitchFamily="18" charset="2"/>
              </a:rPr>
              <a:t>details</a:t>
            </a:r>
            <a:endParaRPr lang="fr-CH" kern="0" dirty="0" smtClean="0">
              <a:latin typeface="Book Antiqua"/>
              <a:sym typeface="Symbol" pitchFamily="18" charset="2"/>
            </a:endParaRPr>
          </a:p>
          <a:p>
            <a:pPr eaLnBrk="1" hangingPunct="1"/>
            <a:r>
              <a:rPr lang="fr-CH" kern="0" dirty="0" smtClean="0">
                <a:latin typeface="Book Antiqua"/>
                <a:sym typeface="Symbol" pitchFamily="18" charset="2"/>
              </a:rPr>
              <a:t>Plan and </a:t>
            </a:r>
            <a:r>
              <a:rPr lang="fr-CH" kern="0" dirty="0" err="1" smtClean="0">
                <a:latin typeface="Book Antiqua"/>
                <a:sym typeface="Symbol" pitchFamily="18" charset="2"/>
              </a:rPr>
              <a:t>cost</a:t>
            </a:r>
            <a:endParaRPr lang="fr-CH" kern="0" dirty="0" smtClean="0">
              <a:latin typeface="Book Antiqua"/>
              <a:sym typeface="Symbol" pitchFamily="18" charset="2"/>
            </a:endParaRPr>
          </a:p>
          <a:p>
            <a:pPr lvl="1" eaLnBrk="1" hangingPunct="1"/>
            <a:r>
              <a:rPr lang="fr-CH" kern="0" dirty="0" smtClean="0">
                <a:latin typeface="Book Antiqua"/>
                <a:sym typeface="Symbol" pitchFamily="18" charset="2"/>
              </a:rPr>
              <a:t>Time </a:t>
            </a:r>
            <a:r>
              <a:rPr lang="fr-CH" kern="0" dirty="0" err="1" smtClean="0">
                <a:latin typeface="Book Antiqua"/>
                <a:sym typeface="Symbol" pitchFamily="18" charset="2"/>
              </a:rPr>
              <a:t>scale</a:t>
            </a:r>
            <a:r>
              <a:rPr lang="fr-CH" kern="0" dirty="0" smtClean="0">
                <a:latin typeface="Book Antiqua"/>
                <a:sym typeface="Symbol" pitchFamily="18" charset="2"/>
              </a:rPr>
              <a:t> for </a:t>
            </a:r>
            <a:r>
              <a:rPr lang="fr-CH" kern="0" dirty="0" err="1" smtClean="0">
                <a:latin typeface="Book Antiqua"/>
                <a:sym typeface="Symbol" pitchFamily="18" charset="2"/>
              </a:rPr>
              <a:t>conceptual</a:t>
            </a:r>
            <a:r>
              <a:rPr lang="fr-CH" kern="0" dirty="0" smtClean="0">
                <a:latin typeface="Book Antiqua"/>
                <a:sym typeface="Symbol" pitchFamily="18" charset="2"/>
              </a:rPr>
              <a:t> design, engineering and construction: ~4 </a:t>
            </a:r>
            <a:r>
              <a:rPr lang="fr-CH" kern="0" dirty="0" err="1" smtClean="0">
                <a:latin typeface="Book Antiqua"/>
                <a:sym typeface="Symbol" pitchFamily="18" charset="2"/>
              </a:rPr>
              <a:t>years</a:t>
            </a:r>
            <a:r>
              <a:rPr lang="fr-CH" kern="0" dirty="0" smtClean="0">
                <a:latin typeface="Book Antiqua"/>
                <a:sym typeface="Symbol" pitchFamily="18" charset="2"/>
              </a:rPr>
              <a:t> (</a:t>
            </a:r>
            <a:r>
              <a:rPr lang="fr-CH" kern="0" dirty="0" err="1" smtClean="0">
                <a:latin typeface="Book Antiqua"/>
                <a:sym typeface="Symbol" pitchFamily="18" charset="2"/>
              </a:rPr>
              <a:t>fits</a:t>
            </a:r>
            <a:r>
              <a:rPr lang="fr-CH" kern="0" dirty="0">
                <a:latin typeface="Book Antiqua"/>
                <a:sym typeface="Symbol" pitchFamily="18" charset="2"/>
              </a:rPr>
              <a:t> </a:t>
            </a:r>
            <a:r>
              <a:rPr lang="fr-CH" kern="0" dirty="0" err="1" smtClean="0">
                <a:latin typeface="Book Antiqua"/>
                <a:sym typeface="Symbol" pitchFamily="18" charset="2"/>
              </a:rPr>
              <a:t>with</a:t>
            </a:r>
            <a:r>
              <a:rPr lang="fr-CH" kern="0" dirty="0" smtClean="0">
                <a:latin typeface="Book Antiqua"/>
                <a:sym typeface="Symbol" pitchFamily="18" charset="2"/>
              </a:rPr>
              <a:t> HL-LHC </a:t>
            </a:r>
            <a:r>
              <a:rPr lang="fr-CH" kern="0" dirty="0" err="1" smtClean="0">
                <a:latin typeface="Book Antiqua"/>
                <a:sym typeface="Symbol" pitchFamily="18" charset="2"/>
              </a:rPr>
              <a:t>schedule</a:t>
            </a:r>
            <a:r>
              <a:rPr lang="fr-CH" kern="0" dirty="0" smtClean="0">
                <a:latin typeface="Book Antiqua"/>
                <a:sym typeface="Symbol" pitchFamily="18" charset="2"/>
              </a:rPr>
              <a:t>)</a:t>
            </a:r>
          </a:p>
          <a:p>
            <a:pPr lvl="1" eaLnBrk="1" hangingPunct="1"/>
            <a:r>
              <a:rPr lang="fr-CH" kern="0" dirty="0" err="1" smtClean="0">
                <a:latin typeface="Book Antiqua"/>
                <a:sym typeface="Symbol" pitchFamily="18" charset="2"/>
              </a:rPr>
              <a:t>Cost</a:t>
            </a:r>
            <a:r>
              <a:rPr lang="fr-CH" kern="0" dirty="0" smtClean="0">
                <a:latin typeface="Book Antiqua"/>
                <a:sym typeface="Symbol" pitchFamily="18" charset="2"/>
              </a:rPr>
              <a:t> </a:t>
            </a:r>
            <a:r>
              <a:rPr lang="fr-CH" kern="0" dirty="0" err="1" smtClean="0">
                <a:latin typeface="Book Antiqua"/>
                <a:sym typeface="Symbol" pitchFamily="18" charset="2"/>
              </a:rPr>
              <a:t>order</a:t>
            </a:r>
            <a:r>
              <a:rPr lang="fr-CH" kern="0" dirty="0" smtClean="0">
                <a:latin typeface="Book Antiqua"/>
                <a:sym typeface="Symbol" pitchFamily="18" charset="2"/>
              </a:rPr>
              <a:t> of magnitude </a:t>
            </a:r>
            <a:r>
              <a:rPr lang="fr-CH" kern="0" dirty="0" smtClean="0">
                <a:solidFill>
                  <a:srgbClr val="C00000"/>
                </a:solidFill>
                <a:latin typeface="Book Antiqua"/>
                <a:sym typeface="Symbol" pitchFamily="18" charset="2"/>
              </a:rPr>
              <a:t>~10 </a:t>
            </a:r>
            <a:r>
              <a:rPr lang="fr-CH" kern="0" dirty="0" err="1" smtClean="0">
                <a:solidFill>
                  <a:srgbClr val="C00000"/>
                </a:solidFill>
                <a:latin typeface="Book Antiqua"/>
                <a:sym typeface="Symbol" pitchFamily="18" charset="2"/>
              </a:rPr>
              <a:t>MChf</a:t>
            </a:r>
            <a:endParaRPr lang="fr-CH" kern="0" dirty="0" smtClean="0">
              <a:solidFill>
                <a:srgbClr val="C00000"/>
              </a:solidFill>
              <a:latin typeface="Book Antiqua"/>
              <a:sym typeface="Symbol" pitchFamily="18" charset="2"/>
            </a:endParaRPr>
          </a:p>
          <a:p>
            <a:pPr lvl="1" eaLnBrk="1" hangingPunct="1"/>
            <a:endParaRPr lang="fr-CH" kern="0" dirty="0" smtClean="0">
              <a:latin typeface="Book Antiqua"/>
              <a:sym typeface="Symbol" pitchFamily="18" charset="2"/>
            </a:endParaRPr>
          </a:p>
        </p:txBody>
      </p:sp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Upgrade scenario one - </a:t>
            </a:r>
            <a:fld id="{5B0F2CE2-42CD-4A74-A04F-1839686887D0}" type="slidenum">
              <a:rPr lang="en-US" smtClean="0"/>
              <a:pPr>
                <a:defRPr/>
              </a:pPr>
              <a:t>16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  <a:sym typeface="Symbol" pitchFamily="18" charset="2"/>
              </a:rPr>
              <a:t>BEAM </a:t>
            </a:r>
            <a:r>
              <a:rPr lang="en-US" dirty="0" err="1" smtClean="0">
                <a:solidFill>
                  <a:schemeClr val="bg1"/>
                </a:solidFill>
                <a:sym typeface="Symbol" pitchFamily="18" charset="2"/>
              </a:rPr>
              <a:t>BEAM</a:t>
            </a:r>
            <a:r>
              <a:rPr lang="en-US" dirty="0" smtClean="0">
                <a:solidFill>
                  <a:schemeClr val="bg1"/>
                </a:solidFill>
                <a:sym typeface="Symbol" pitchFamily="18" charset="2"/>
              </a:rPr>
              <a:t> LONG RANGE WIRE COMPENSATOR</a:t>
            </a:r>
          </a:p>
        </p:txBody>
      </p:sp>
    </p:spTree>
    <p:extLst>
      <p:ext uri="{BB962C8B-B14F-4D97-AF65-F5344CB8AC3E}">
        <p14:creationId xmlns:p14="http://schemas.microsoft.com/office/powerpoint/2010/main" val="314248174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228027" y="1201204"/>
            <a:ext cx="8677275" cy="524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2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3"/>
              </a:buBlip>
              <a:defRPr sz="2000" baseline="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4"/>
              </a:buBlip>
              <a:defRPr sz="1800" baseline="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/>
            <a:r>
              <a:rPr lang="fr-CH" kern="0" dirty="0" err="1" smtClean="0">
                <a:latin typeface="Book Antiqua"/>
                <a:sym typeface="Symbol" pitchFamily="18" charset="2"/>
              </a:rPr>
              <a:t>We</a:t>
            </a:r>
            <a:r>
              <a:rPr lang="fr-CH" kern="0" dirty="0" smtClean="0">
                <a:latin typeface="Book Antiqua"/>
                <a:sym typeface="Symbol" pitchFamily="18" charset="2"/>
              </a:rPr>
              <a:t> </a:t>
            </a:r>
            <a:r>
              <a:rPr lang="fr-CH" kern="0" dirty="0" err="1" smtClean="0">
                <a:latin typeface="Book Antiqua"/>
                <a:sym typeface="Symbol" pitchFamily="18" charset="2"/>
              </a:rPr>
              <a:t>presented</a:t>
            </a:r>
            <a:r>
              <a:rPr lang="fr-CH" kern="0" dirty="0" smtClean="0">
                <a:latin typeface="Book Antiqua"/>
                <a:sym typeface="Symbol" pitchFamily="18" charset="2"/>
              </a:rPr>
              <a:t> the upgrade scenario one </a:t>
            </a:r>
            <a:r>
              <a:rPr lang="fr-CH" kern="0" dirty="0" err="1" smtClean="0">
                <a:latin typeface="Book Antiqua"/>
                <a:sym typeface="Symbol" pitchFamily="18" charset="2"/>
              </a:rPr>
              <a:t>work</a:t>
            </a:r>
            <a:r>
              <a:rPr lang="fr-CH" kern="0" dirty="0" smtClean="0">
                <a:latin typeface="Book Antiqua"/>
                <a:sym typeface="Symbol" pitchFamily="18" charset="2"/>
              </a:rPr>
              <a:t> effort</a:t>
            </a:r>
          </a:p>
          <a:p>
            <a:pPr lvl="1" eaLnBrk="1" hangingPunct="1"/>
            <a:r>
              <a:rPr lang="fr-CH" kern="0" dirty="0" err="1" smtClean="0">
                <a:latin typeface="Book Antiqua"/>
                <a:sym typeface="Symbol" pitchFamily="18" charset="2"/>
              </a:rPr>
              <a:t>Same</a:t>
            </a:r>
            <a:r>
              <a:rPr lang="fr-CH" kern="0" dirty="0" smtClean="0">
                <a:latin typeface="Book Antiqua"/>
                <a:sym typeface="Symbol" pitchFamily="18" charset="2"/>
              </a:rPr>
              <a:t> </a:t>
            </a:r>
            <a:r>
              <a:rPr lang="fr-CH" kern="0" dirty="0" err="1" smtClean="0">
                <a:latin typeface="Book Antiqua"/>
                <a:sym typeface="Symbol" pitchFamily="18" charset="2"/>
              </a:rPr>
              <a:t>peak</a:t>
            </a:r>
            <a:r>
              <a:rPr lang="fr-CH" kern="0" dirty="0" smtClean="0">
                <a:latin typeface="Book Antiqua"/>
                <a:sym typeface="Symbol" pitchFamily="18" charset="2"/>
              </a:rPr>
              <a:t> </a:t>
            </a:r>
            <a:r>
              <a:rPr lang="fr-CH" kern="0" dirty="0" err="1" smtClean="0">
                <a:latin typeface="Book Antiqua"/>
                <a:sym typeface="Symbol" pitchFamily="18" charset="2"/>
              </a:rPr>
              <a:t>lumi</a:t>
            </a:r>
            <a:r>
              <a:rPr lang="fr-CH" kern="0" dirty="0" smtClean="0">
                <a:latin typeface="Book Antiqua"/>
                <a:sym typeface="Symbol" pitchFamily="18" charset="2"/>
              </a:rPr>
              <a:t> as US2 (</a:t>
            </a:r>
            <a:r>
              <a:rPr lang="fr-CH" kern="0" dirty="0" err="1" smtClean="0">
                <a:latin typeface="Book Antiqua"/>
                <a:sym typeface="Symbol" pitchFamily="18" charset="2"/>
              </a:rPr>
              <a:t>heat</a:t>
            </a:r>
            <a:r>
              <a:rPr lang="fr-CH" kern="0" dirty="0" smtClean="0">
                <a:latin typeface="Book Antiqua"/>
                <a:sym typeface="Symbol" pitchFamily="18" charset="2"/>
              </a:rPr>
              <a:t> </a:t>
            </a:r>
            <a:r>
              <a:rPr lang="fr-CH" kern="0" dirty="0" err="1" smtClean="0">
                <a:latin typeface="Book Antiqua"/>
                <a:sym typeface="Symbol" pitchFamily="18" charset="2"/>
              </a:rPr>
              <a:t>loads</a:t>
            </a:r>
            <a:r>
              <a:rPr lang="fr-CH" kern="0" dirty="0" smtClean="0">
                <a:latin typeface="Book Antiqua"/>
                <a:sym typeface="Symbol" pitchFamily="18" charset="2"/>
              </a:rPr>
              <a:t>), and 2/3 of data (radiation damage) – </a:t>
            </a:r>
            <a:r>
              <a:rPr lang="fr-CH" kern="0" dirty="0" err="1" smtClean="0">
                <a:solidFill>
                  <a:srgbClr val="C00000"/>
                </a:solidFill>
                <a:latin typeface="Book Antiqua"/>
                <a:sym typeface="Symbol" pitchFamily="18" charset="2"/>
              </a:rPr>
              <a:t>many</a:t>
            </a:r>
            <a:r>
              <a:rPr lang="fr-CH" kern="0" dirty="0" smtClean="0">
                <a:solidFill>
                  <a:srgbClr val="C00000"/>
                </a:solidFill>
                <a:latin typeface="Book Antiqua"/>
                <a:sym typeface="Symbol" pitchFamily="18" charset="2"/>
              </a:rPr>
              <a:t> </a:t>
            </a:r>
            <a:r>
              <a:rPr lang="fr-CH" kern="0" dirty="0" err="1" smtClean="0">
                <a:solidFill>
                  <a:srgbClr val="C00000"/>
                </a:solidFill>
                <a:latin typeface="Book Antiqua"/>
                <a:sym typeface="Symbol" pitchFamily="18" charset="2"/>
              </a:rPr>
              <a:t>unknowns</a:t>
            </a:r>
            <a:r>
              <a:rPr lang="fr-CH" kern="0" dirty="0" smtClean="0">
                <a:solidFill>
                  <a:srgbClr val="C00000"/>
                </a:solidFill>
                <a:latin typeface="Book Antiqua"/>
                <a:sym typeface="Symbol" pitchFamily="18" charset="2"/>
              </a:rPr>
              <a:t> to </a:t>
            </a:r>
            <a:r>
              <a:rPr lang="fr-CH" kern="0" dirty="0" err="1" smtClean="0">
                <a:solidFill>
                  <a:srgbClr val="C00000"/>
                </a:solidFill>
                <a:latin typeface="Book Antiqua"/>
                <a:sym typeface="Symbol" pitchFamily="18" charset="2"/>
              </a:rPr>
              <a:t>be</a:t>
            </a:r>
            <a:r>
              <a:rPr lang="fr-CH" kern="0" dirty="0" smtClean="0">
                <a:solidFill>
                  <a:srgbClr val="C00000"/>
                </a:solidFill>
                <a:latin typeface="Book Antiqua"/>
                <a:sym typeface="Symbol" pitchFamily="18" charset="2"/>
              </a:rPr>
              <a:t> </a:t>
            </a:r>
            <a:r>
              <a:rPr lang="fr-CH" kern="0" dirty="0" err="1" smtClean="0">
                <a:solidFill>
                  <a:srgbClr val="C00000"/>
                </a:solidFill>
                <a:latin typeface="Book Antiqua"/>
                <a:sym typeface="Symbol" pitchFamily="18" charset="2"/>
              </a:rPr>
              <a:t>seen</a:t>
            </a:r>
            <a:r>
              <a:rPr lang="fr-CH" kern="0" dirty="0" smtClean="0">
                <a:solidFill>
                  <a:srgbClr val="C00000"/>
                </a:solidFill>
                <a:latin typeface="Book Antiqua"/>
                <a:sym typeface="Symbol" pitchFamily="18" charset="2"/>
              </a:rPr>
              <a:t> </a:t>
            </a:r>
            <a:r>
              <a:rPr lang="fr-CH" kern="0" dirty="0" err="1" smtClean="0">
                <a:solidFill>
                  <a:srgbClr val="C00000"/>
                </a:solidFill>
                <a:latin typeface="Book Antiqua"/>
                <a:sym typeface="Symbol" pitchFamily="18" charset="2"/>
              </a:rPr>
              <a:t>with</a:t>
            </a:r>
            <a:r>
              <a:rPr lang="fr-CH" kern="0" dirty="0" smtClean="0">
                <a:solidFill>
                  <a:srgbClr val="C00000"/>
                </a:solidFill>
                <a:latin typeface="Book Antiqua"/>
                <a:sym typeface="Symbol" pitchFamily="18" charset="2"/>
              </a:rPr>
              <a:t> 7 </a:t>
            </a:r>
            <a:r>
              <a:rPr lang="fr-CH" kern="0" dirty="0" err="1" smtClean="0">
                <a:solidFill>
                  <a:srgbClr val="C00000"/>
                </a:solidFill>
                <a:latin typeface="Book Antiqua"/>
                <a:sym typeface="Symbol" pitchFamily="18" charset="2"/>
              </a:rPr>
              <a:t>TeV</a:t>
            </a:r>
            <a:r>
              <a:rPr lang="fr-CH" kern="0" dirty="0" smtClean="0">
                <a:solidFill>
                  <a:srgbClr val="C00000"/>
                </a:solidFill>
                <a:latin typeface="Book Antiqua"/>
                <a:sym typeface="Symbol" pitchFamily="18" charset="2"/>
              </a:rPr>
              <a:t> </a:t>
            </a:r>
            <a:r>
              <a:rPr lang="fr-CH" kern="0" dirty="0" err="1" smtClean="0">
                <a:solidFill>
                  <a:srgbClr val="C00000"/>
                </a:solidFill>
                <a:latin typeface="Book Antiqua"/>
                <a:sym typeface="Symbol" pitchFamily="18" charset="2"/>
              </a:rPr>
              <a:t>operation</a:t>
            </a:r>
            <a:endParaRPr lang="fr-CH" kern="0" dirty="0" smtClean="0">
              <a:solidFill>
                <a:srgbClr val="C00000"/>
              </a:solidFill>
              <a:latin typeface="Book Antiqua"/>
              <a:sym typeface="Symbol" pitchFamily="18" charset="2"/>
            </a:endParaRPr>
          </a:p>
          <a:p>
            <a:pPr lvl="1" eaLnBrk="1" hangingPunct="1"/>
            <a:r>
              <a:rPr lang="fr-CH" kern="0" dirty="0" smtClean="0">
                <a:solidFill>
                  <a:srgbClr val="C00000"/>
                </a:solidFill>
                <a:latin typeface="Book Antiqua"/>
                <a:sym typeface="Symbol" pitchFamily="18" charset="2"/>
              </a:rPr>
              <a:t>New triplet/D1  </a:t>
            </a:r>
            <a:r>
              <a:rPr lang="fr-CH" kern="0" dirty="0" smtClean="0">
                <a:latin typeface="Book Antiqua"/>
                <a:sym typeface="Symbol" pitchFamily="18" charset="2"/>
              </a:rPr>
              <a:t>as </a:t>
            </a:r>
            <a:r>
              <a:rPr lang="fr-CH" kern="0" dirty="0" err="1" smtClean="0">
                <a:latin typeface="Book Antiqua"/>
                <a:sym typeface="Symbol" pitchFamily="18" charset="2"/>
              </a:rPr>
              <a:t>defined</a:t>
            </a:r>
            <a:r>
              <a:rPr lang="fr-CH" kern="0" dirty="0" smtClean="0">
                <a:latin typeface="Book Antiqua"/>
                <a:sym typeface="Symbol" pitchFamily="18" charset="2"/>
              </a:rPr>
              <a:t> for PIC </a:t>
            </a:r>
            <a:r>
              <a:rPr lang="fr-CH" kern="0" dirty="0" err="1" smtClean="0">
                <a:latin typeface="Book Antiqua"/>
                <a:sym typeface="Symbol" pitchFamily="18" charset="2"/>
              </a:rPr>
              <a:t>allows</a:t>
            </a:r>
            <a:r>
              <a:rPr lang="fr-CH" kern="0" dirty="0" smtClean="0">
                <a:latin typeface="Book Antiqua"/>
                <a:sym typeface="Symbol" pitchFamily="18" charset="2"/>
              </a:rPr>
              <a:t> to </a:t>
            </a:r>
            <a:r>
              <a:rPr lang="fr-CH" kern="0" dirty="0" err="1" smtClean="0">
                <a:latin typeface="Book Antiqua"/>
                <a:sym typeface="Symbol" pitchFamily="18" charset="2"/>
              </a:rPr>
              <a:t>swallow</a:t>
            </a:r>
            <a:r>
              <a:rPr lang="fr-CH" kern="0" dirty="0" smtClean="0">
                <a:latin typeface="Book Antiqua"/>
                <a:sym typeface="Symbol" pitchFamily="18" charset="2"/>
              </a:rPr>
              <a:t> </a:t>
            </a:r>
            <a:r>
              <a:rPr lang="fr-CH" kern="0" dirty="0" err="1" smtClean="0">
                <a:latin typeface="Book Antiqua"/>
                <a:sym typeface="Symbol" pitchFamily="18" charset="2"/>
              </a:rPr>
              <a:t>larger</a:t>
            </a:r>
            <a:r>
              <a:rPr lang="fr-CH" kern="0" dirty="0" smtClean="0">
                <a:latin typeface="Book Antiqua"/>
                <a:sym typeface="Symbol" pitchFamily="18" charset="2"/>
              </a:rPr>
              <a:t> </a:t>
            </a:r>
            <a:r>
              <a:rPr lang="fr-CH" kern="0" dirty="0" err="1" smtClean="0">
                <a:latin typeface="Book Antiqua"/>
                <a:sym typeface="Symbol" pitchFamily="18" charset="2"/>
              </a:rPr>
              <a:t>heat</a:t>
            </a:r>
            <a:r>
              <a:rPr lang="fr-CH" kern="0" dirty="0" smtClean="0">
                <a:latin typeface="Book Antiqua"/>
                <a:sym typeface="Symbol" pitchFamily="18" charset="2"/>
              </a:rPr>
              <a:t> </a:t>
            </a:r>
            <a:r>
              <a:rPr lang="fr-CH" kern="0" dirty="0" err="1" smtClean="0">
                <a:latin typeface="Book Antiqua"/>
                <a:sym typeface="Symbol" pitchFamily="18" charset="2"/>
              </a:rPr>
              <a:t>loads</a:t>
            </a:r>
            <a:r>
              <a:rPr lang="fr-CH" kern="0" dirty="0" smtClean="0">
                <a:latin typeface="Book Antiqua"/>
                <a:sym typeface="Symbol" pitchFamily="18" charset="2"/>
              </a:rPr>
              <a:t>, and radiation damage </a:t>
            </a:r>
          </a:p>
          <a:p>
            <a:pPr lvl="1" eaLnBrk="1" hangingPunct="1"/>
            <a:r>
              <a:rPr lang="fr-CH" kern="0" dirty="0" err="1" smtClean="0">
                <a:latin typeface="Book Antiqua"/>
                <a:sym typeface="Symbol" pitchFamily="18" charset="2"/>
              </a:rPr>
              <a:t>Matching</a:t>
            </a:r>
            <a:r>
              <a:rPr lang="fr-CH" kern="0" dirty="0" smtClean="0">
                <a:latin typeface="Book Antiqua"/>
                <a:sym typeface="Symbol" pitchFamily="18" charset="2"/>
              </a:rPr>
              <a:t> section </a:t>
            </a:r>
            <a:r>
              <a:rPr lang="fr-CH" kern="0" dirty="0" err="1" smtClean="0">
                <a:latin typeface="Book Antiqua"/>
                <a:sym typeface="Symbol" pitchFamily="18" charset="2"/>
              </a:rPr>
              <a:t>becomes</a:t>
            </a:r>
            <a:r>
              <a:rPr lang="fr-CH" kern="0" dirty="0" smtClean="0">
                <a:latin typeface="Book Antiqua"/>
                <a:sym typeface="Symbol" pitchFamily="18" charset="2"/>
              </a:rPr>
              <a:t> a </a:t>
            </a:r>
            <a:r>
              <a:rPr lang="fr-CH" kern="0" dirty="0" err="1" smtClean="0">
                <a:solidFill>
                  <a:srgbClr val="C00000"/>
                </a:solidFill>
                <a:latin typeface="Book Antiqua"/>
                <a:sym typeface="Symbol" pitchFamily="18" charset="2"/>
              </a:rPr>
              <a:t>bottelneck</a:t>
            </a:r>
            <a:r>
              <a:rPr lang="fr-CH" kern="0" dirty="0" smtClean="0">
                <a:solidFill>
                  <a:srgbClr val="C00000"/>
                </a:solidFill>
                <a:latin typeface="Book Antiqua"/>
                <a:sym typeface="Symbol" pitchFamily="18" charset="2"/>
              </a:rPr>
              <a:t> for </a:t>
            </a:r>
            <a:r>
              <a:rPr lang="fr-CH" kern="0" dirty="0" smtClean="0">
                <a:solidFill>
                  <a:srgbClr val="C00000"/>
                </a:solidFill>
                <a:latin typeface="Symbol" panose="05050102010706020507" pitchFamily="18" charset="2"/>
                <a:sym typeface="Symbol" pitchFamily="18" charset="2"/>
              </a:rPr>
              <a:t>b</a:t>
            </a:r>
            <a:r>
              <a:rPr lang="fr-CH" kern="0" dirty="0" smtClean="0">
                <a:solidFill>
                  <a:srgbClr val="C00000"/>
                </a:solidFill>
                <a:latin typeface="Book Antiqua"/>
                <a:sym typeface="Symbol" pitchFamily="18" charset="2"/>
              </a:rPr>
              <a:t>* </a:t>
            </a:r>
            <a:r>
              <a:rPr lang="fr-CH" kern="0" dirty="0" smtClean="0">
                <a:latin typeface="Book Antiqua"/>
                <a:sym typeface="Symbol" pitchFamily="18" charset="2"/>
              </a:rPr>
              <a:t>(not  </a:t>
            </a:r>
            <a:r>
              <a:rPr lang="fr-CH" kern="0" dirty="0" err="1" smtClean="0">
                <a:latin typeface="Book Antiqua"/>
                <a:sym typeface="Symbol" pitchFamily="18" charset="2"/>
              </a:rPr>
              <a:t>lower</a:t>
            </a:r>
            <a:r>
              <a:rPr lang="fr-CH" kern="0" dirty="0" smtClean="0">
                <a:latin typeface="Book Antiqua"/>
                <a:sym typeface="Symbol" pitchFamily="18" charset="2"/>
              </a:rPr>
              <a:t> </a:t>
            </a:r>
            <a:r>
              <a:rPr lang="fr-CH" kern="0" dirty="0" err="1" smtClean="0">
                <a:latin typeface="Book Antiqua"/>
                <a:sym typeface="Symbol" pitchFamily="18" charset="2"/>
              </a:rPr>
              <a:t>than</a:t>
            </a:r>
            <a:r>
              <a:rPr lang="fr-CH" kern="0" dirty="0" smtClean="0">
                <a:latin typeface="Book Antiqua"/>
                <a:sym typeface="Symbol" pitchFamily="18" charset="2"/>
              </a:rPr>
              <a:t> 30 cm), but </a:t>
            </a:r>
            <a:r>
              <a:rPr lang="fr-CH" kern="0" dirty="0" err="1" smtClean="0">
                <a:latin typeface="Book Antiqua"/>
                <a:sym typeface="Symbol" pitchFamily="18" charset="2"/>
              </a:rPr>
              <a:t>can</a:t>
            </a:r>
            <a:r>
              <a:rPr lang="fr-CH" kern="0" dirty="0" smtClean="0">
                <a:latin typeface="Book Antiqua"/>
                <a:sym typeface="Symbol" pitchFamily="18" charset="2"/>
              </a:rPr>
              <a:t> </a:t>
            </a:r>
            <a:r>
              <a:rPr lang="fr-CH" kern="0" dirty="0" err="1" smtClean="0">
                <a:latin typeface="Book Antiqua"/>
                <a:sym typeface="Symbol" pitchFamily="18" charset="2"/>
              </a:rPr>
              <a:t>swallow</a:t>
            </a:r>
            <a:r>
              <a:rPr lang="fr-CH" kern="0" dirty="0" smtClean="0">
                <a:latin typeface="Book Antiqua"/>
                <a:sym typeface="Symbol" pitchFamily="18" charset="2"/>
              </a:rPr>
              <a:t> </a:t>
            </a:r>
            <a:r>
              <a:rPr lang="fr-CH" kern="0" dirty="0" err="1" smtClean="0">
                <a:latin typeface="Book Antiqua"/>
                <a:sym typeface="Symbol" pitchFamily="18" charset="2"/>
              </a:rPr>
              <a:t>heat</a:t>
            </a:r>
            <a:r>
              <a:rPr lang="fr-CH" kern="0" dirty="0" smtClean="0">
                <a:latin typeface="Book Antiqua"/>
                <a:sym typeface="Symbol" pitchFamily="18" charset="2"/>
              </a:rPr>
              <a:t> </a:t>
            </a:r>
            <a:r>
              <a:rPr lang="fr-CH" kern="0" dirty="0" err="1" smtClean="0">
                <a:latin typeface="Book Antiqua"/>
                <a:sym typeface="Symbol" pitchFamily="18" charset="2"/>
              </a:rPr>
              <a:t>load</a:t>
            </a:r>
            <a:r>
              <a:rPr lang="fr-CH" kern="0" dirty="0" smtClean="0">
                <a:latin typeface="Book Antiqua"/>
                <a:sym typeface="Symbol" pitchFamily="18" charset="2"/>
              </a:rPr>
              <a:t> and radiation damage</a:t>
            </a:r>
            <a:endParaRPr lang="fr-CH" kern="0" dirty="0">
              <a:latin typeface="Book Antiqua"/>
              <a:sym typeface="Symbol" pitchFamily="18" charset="2"/>
            </a:endParaRPr>
          </a:p>
          <a:p>
            <a:pPr lvl="1" eaLnBrk="1" hangingPunct="1"/>
            <a:r>
              <a:rPr lang="fr-CH" kern="0" dirty="0" smtClean="0">
                <a:latin typeface="Book Antiqua"/>
                <a:sym typeface="Symbol" pitchFamily="18" charset="2"/>
              </a:rPr>
              <a:t>Scenario relies on </a:t>
            </a:r>
            <a:r>
              <a:rPr lang="fr-CH" kern="0" dirty="0" err="1" smtClean="0">
                <a:latin typeface="Book Antiqua"/>
                <a:sym typeface="Symbol" pitchFamily="18" charset="2"/>
              </a:rPr>
              <a:t>ability</a:t>
            </a:r>
            <a:r>
              <a:rPr lang="fr-CH" kern="0" dirty="0" smtClean="0">
                <a:latin typeface="Book Antiqua"/>
                <a:sym typeface="Symbol" pitchFamily="18" charset="2"/>
              </a:rPr>
              <a:t> to </a:t>
            </a:r>
            <a:r>
              <a:rPr lang="fr-CH" kern="0" dirty="0" err="1" smtClean="0">
                <a:solidFill>
                  <a:srgbClr val="C00000"/>
                </a:solidFill>
                <a:latin typeface="Book Antiqua"/>
                <a:sym typeface="Symbol" pitchFamily="18" charset="2"/>
              </a:rPr>
              <a:t>increase</a:t>
            </a:r>
            <a:r>
              <a:rPr lang="fr-CH" kern="0" dirty="0" smtClean="0">
                <a:solidFill>
                  <a:srgbClr val="C00000"/>
                </a:solidFill>
                <a:latin typeface="Book Antiqua"/>
                <a:sym typeface="Symbol" pitchFamily="18" charset="2"/>
              </a:rPr>
              <a:t> </a:t>
            </a:r>
            <a:r>
              <a:rPr lang="fr-CH" kern="0" dirty="0" err="1" smtClean="0">
                <a:solidFill>
                  <a:srgbClr val="C00000"/>
                </a:solidFill>
                <a:latin typeface="Book Antiqua"/>
                <a:sym typeface="Symbol" pitchFamily="18" charset="2"/>
              </a:rPr>
              <a:t>beam</a:t>
            </a:r>
            <a:r>
              <a:rPr lang="fr-CH" kern="0" dirty="0" smtClean="0">
                <a:solidFill>
                  <a:srgbClr val="C00000"/>
                </a:solidFill>
                <a:latin typeface="Book Antiqua"/>
                <a:sym typeface="Symbol" pitchFamily="18" charset="2"/>
              </a:rPr>
              <a:t> </a:t>
            </a:r>
            <a:r>
              <a:rPr lang="fr-CH" kern="0" dirty="0" err="1" smtClean="0">
                <a:solidFill>
                  <a:srgbClr val="C00000"/>
                </a:solidFill>
                <a:latin typeface="Book Antiqua"/>
                <a:sym typeface="Symbol" pitchFamily="18" charset="2"/>
              </a:rPr>
              <a:t>intensity</a:t>
            </a:r>
            <a:r>
              <a:rPr lang="fr-CH" kern="0" dirty="0" smtClean="0">
                <a:solidFill>
                  <a:srgbClr val="C00000"/>
                </a:solidFill>
                <a:latin typeface="Book Antiqua"/>
                <a:sym typeface="Symbol" pitchFamily="18" charset="2"/>
              </a:rPr>
              <a:t> </a:t>
            </a:r>
          </a:p>
          <a:p>
            <a:pPr eaLnBrk="1" hangingPunct="1"/>
            <a:r>
              <a:rPr lang="fr-CH" kern="0" dirty="0" err="1">
                <a:sym typeface="Symbol" pitchFamily="18" charset="2"/>
              </a:rPr>
              <a:t>Work</a:t>
            </a:r>
            <a:r>
              <a:rPr lang="fr-CH" kern="0" dirty="0">
                <a:sym typeface="Symbol" pitchFamily="18" charset="2"/>
              </a:rPr>
              <a:t> </a:t>
            </a:r>
            <a:r>
              <a:rPr lang="fr-CH" kern="0" dirty="0" smtClean="0">
                <a:sym typeface="Symbol" pitchFamily="18" charset="2"/>
              </a:rPr>
              <a:t>effort</a:t>
            </a:r>
            <a:endParaRPr lang="fr-CH" kern="0" dirty="0" smtClean="0">
              <a:latin typeface="Book Antiqua"/>
              <a:sym typeface="Symbol" pitchFamily="18" charset="2"/>
            </a:endParaRPr>
          </a:p>
          <a:p>
            <a:pPr lvl="1" eaLnBrk="1" hangingPunct="1"/>
            <a:r>
              <a:rPr lang="fr-CH" kern="0" dirty="0" err="1" smtClean="0">
                <a:solidFill>
                  <a:srgbClr val="C00000"/>
                </a:solidFill>
                <a:latin typeface="Book Antiqua"/>
                <a:sym typeface="Symbol" pitchFamily="18" charset="2"/>
              </a:rPr>
              <a:t>Collimators</a:t>
            </a:r>
            <a:r>
              <a:rPr lang="fr-CH" kern="0" dirty="0" smtClean="0">
                <a:latin typeface="Book Antiqua"/>
                <a:sym typeface="Symbol" pitchFamily="18" charset="2"/>
              </a:rPr>
              <a:t> in IR7, IR1, IR5</a:t>
            </a:r>
          </a:p>
          <a:p>
            <a:pPr lvl="1" eaLnBrk="1" hangingPunct="1"/>
            <a:r>
              <a:rPr lang="fr-CH" kern="0" dirty="0" err="1" smtClean="0">
                <a:solidFill>
                  <a:srgbClr val="C00000"/>
                </a:solidFill>
                <a:latin typeface="Book Antiqua"/>
                <a:sym typeface="Symbol" pitchFamily="18" charset="2"/>
              </a:rPr>
              <a:t>Superconductive</a:t>
            </a:r>
            <a:r>
              <a:rPr lang="fr-CH" kern="0" dirty="0" smtClean="0">
                <a:solidFill>
                  <a:srgbClr val="C00000"/>
                </a:solidFill>
                <a:latin typeface="Book Antiqua"/>
                <a:sym typeface="Symbol" pitchFamily="18" charset="2"/>
              </a:rPr>
              <a:t> </a:t>
            </a:r>
            <a:r>
              <a:rPr lang="fr-CH" kern="0" dirty="0" err="1" smtClean="0">
                <a:solidFill>
                  <a:srgbClr val="C00000"/>
                </a:solidFill>
                <a:latin typeface="Book Antiqua"/>
                <a:sym typeface="Symbol" pitchFamily="18" charset="2"/>
              </a:rPr>
              <a:t>link</a:t>
            </a:r>
            <a:r>
              <a:rPr lang="fr-CH" kern="0" dirty="0" smtClean="0">
                <a:solidFill>
                  <a:srgbClr val="C00000"/>
                </a:solidFill>
                <a:latin typeface="Book Antiqua"/>
                <a:sym typeface="Symbol" pitchFamily="18" charset="2"/>
              </a:rPr>
              <a:t> </a:t>
            </a:r>
            <a:r>
              <a:rPr lang="fr-CH" kern="0" dirty="0" smtClean="0">
                <a:latin typeface="Book Antiqua"/>
                <a:sym typeface="Symbol" pitchFamily="18" charset="2"/>
              </a:rPr>
              <a:t>for </a:t>
            </a:r>
            <a:r>
              <a:rPr lang="fr-CH" kern="0" dirty="0" err="1" smtClean="0">
                <a:latin typeface="Book Antiqua"/>
                <a:sym typeface="Symbol" pitchFamily="18" charset="2"/>
              </a:rPr>
              <a:t>matching</a:t>
            </a:r>
            <a:r>
              <a:rPr lang="fr-CH" kern="0" dirty="0" smtClean="0">
                <a:latin typeface="Book Antiqua"/>
                <a:sym typeface="Symbol" pitchFamily="18" charset="2"/>
              </a:rPr>
              <a:t> sections in IR1 and IR5</a:t>
            </a:r>
          </a:p>
          <a:p>
            <a:pPr lvl="1" eaLnBrk="1" hangingPunct="1"/>
            <a:r>
              <a:rPr lang="fr-CH" kern="0" dirty="0" err="1" smtClean="0">
                <a:solidFill>
                  <a:srgbClr val="C00000"/>
                </a:solidFill>
                <a:latin typeface="Book Antiqua"/>
                <a:sym typeface="Symbol" pitchFamily="18" charset="2"/>
              </a:rPr>
              <a:t>Beam-beam</a:t>
            </a:r>
            <a:r>
              <a:rPr lang="fr-CH" kern="0" dirty="0" smtClean="0">
                <a:solidFill>
                  <a:srgbClr val="C00000"/>
                </a:solidFill>
                <a:latin typeface="Book Antiqua"/>
                <a:sym typeface="Symbol" pitchFamily="18" charset="2"/>
              </a:rPr>
              <a:t> long range </a:t>
            </a:r>
            <a:r>
              <a:rPr lang="fr-CH" kern="0" dirty="0" err="1" smtClean="0">
                <a:latin typeface="Book Antiqua"/>
                <a:sym typeface="Symbol" pitchFamily="18" charset="2"/>
              </a:rPr>
              <a:t>wire</a:t>
            </a:r>
            <a:r>
              <a:rPr lang="fr-CH" kern="0" dirty="0" smtClean="0">
                <a:latin typeface="Book Antiqua"/>
                <a:sym typeface="Symbol" pitchFamily="18" charset="2"/>
              </a:rPr>
              <a:t> </a:t>
            </a:r>
            <a:r>
              <a:rPr lang="fr-CH" kern="0" dirty="0" err="1" smtClean="0">
                <a:latin typeface="Book Antiqua"/>
                <a:sym typeface="Symbol" pitchFamily="18" charset="2"/>
              </a:rPr>
              <a:t>compensator</a:t>
            </a:r>
            <a:r>
              <a:rPr lang="fr-CH" kern="0" dirty="0" smtClean="0">
                <a:latin typeface="Book Antiqua"/>
                <a:sym typeface="Symbol" pitchFamily="18" charset="2"/>
              </a:rPr>
              <a:t> </a:t>
            </a:r>
            <a:r>
              <a:rPr lang="fr-CH" kern="0" dirty="0" err="1" smtClean="0">
                <a:latin typeface="Book Antiqua"/>
                <a:sym typeface="Symbol" pitchFamily="18" charset="2"/>
              </a:rPr>
              <a:t>needed</a:t>
            </a:r>
            <a:endParaRPr lang="fr-CH" kern="0" dirty="0" smtClean="0">
              <a:latin typeface="Book Antiqua"/>
              <a:sym typeface="Symbol" pitchFamily="18" charset="2"/>
            </a:endParaRPr>
          </a:p>
          <a:p>
            <a:pPr lvl="2" eaLnBrk="1" hangingPunct="1"/>
            <a:r>
              <a:rPr lang="fr-CH" kern="0" dirty="0" smtClean="0">
                <a:latin typeface="Book Antiqua"/>
                <a:sym typeface="Symbol" pitchFamily="18" charset="2"/>
              </a:rPr>
              <a:t>New </a:t>
            </a:r>
            <a:r>
              <a:rPr lang="fr-CH" kern="0" dirty="0" err="1" smtClean="0">
                <a:latin typeface="Book Antiqua"/>
                <a:sym typeface="Symbol" pitchFamily="18" charset="2"/>
              </a:rPr>
              <a:t>piece</a:t>
            </a:r>
            <a:r>
              <a:rPr lang="fr-CH" kern="0" dirty="0" smtClean="0">
                <a:latin typeface="Book Antiqua"/>
                <a:sym typeface="Symbol" pitchFamily="18" charset="2"/>
              </a:rPr>
              <a:t> of hardware, not </a:t>
            </a:r>
            <a:r>
              <a:rPr lang="fr-CH" kern="0" dirty="0" err="1" smtClean="0">
                <a:latin typeface="Book Antiqua"/>
                <a:sym typeface="Symbol" pitchFamily="18" charset="2"/>
              </a:rPr>
              <a:t>yet</a:t>
            </a:r>
            <a:r>
              <a:rPr lang="fr-CH" kern="0" dirty="0" smtClean="0">
                <a:latin typeface="Book Antiqua"/>
                <a:sym typeface="Symbol" pitchFamily="18" charset="2"/>
              </a:rPr>
              <a:t> </a:t>
            </a:r>
            <a:r>
              <a:rPr lang="fr-CH" kern="0" dirty="0" err="1" smtClean="0">
                <a:latin typeface="Book Antiqua"/>
                <a:sym typeface="Symbol" pitchFamily="18" charset="2"/>
              </a:rPr>
              <a:t>proved</a:t>
            </a:r>
            <a:r>
              <a:rPr lang="fr-CH" kern="0" dirty="0" smtClean="0">
                <a:latin typeface="Book Antiqua"/>
                <a:sym typeface="Symbol" pitchFamily="18" charset="2"/>
              </a:rPr>
              <a:t> for LHC</a:t>
            </a:r>
          </a:p>
          <a:p>
            <a:pPr lvl="2" eaLnBrk="1" hangingPunct="1"/>
            <a:r>
              <a:rPr lang="fr-CH" kern="0" dirty="0" smtClean="0">
                <a:latin typeface="Book Antiqua"/>
                <a:sym typeface="Symbol" pitchFamily="18" charset="2"/>
              </a:rPr>
              <a:t>Proof of </a:t>
            </a:r>
            <a:r>
              <a:rPr lang="fr-CH" kern="0" dirty="0" err="1" smtClean="0">
                <a:latin typeface="Book Antiqua"/>
                <a:sym typeface="Symbol" pitchFamily="18" charset="2"/>
              </a:rPr>
              <a:t>principle</a:t>
            </a:r>
            <a:r>
              <a:rPr lang="fr-CH" kern="0" dirty="0" smtClean="0">
                <a:latin typeface="Book Antiqua"/>
                <a:sym typeface="Symbol" pitchFamily="18" charset="2"/>
              </a:rPr>
              <a:t> for the LHC in </a:t>
            </a:r>
            <a:r>
              <a:rPr lang="fr-CH" kern="0" dirty="0" smtClean="0">
                <a:latin typeface="Book Antiqua"/>
                <a:sym typeface="Symbol"/>
              </a:rPr>
              <a:t></a:t>
            </a:r>
            <a:r>
              <a:rPr lang="fr-CH" kern="0" dirty="0" smtClean="0">
                <a:latin typeface="Book Antiqua"/>
                <a:sym typeface="Symbol" pitchFamily="18" charset="2"/>
              </a:rPr>
              <a:t>2017</a:t>
            </a:r>
          </a:p>
        </p:txBody>
      </p:sp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Upgrade scenario one - </a:t>
            </a:r>
            <a:fld id="{5B0F2CE2-42CD-4A74-A04F-1839686887D0}" type="slidenum">
              <a:rPr lang="en-US" smtClean="0"/>
              <a:pPr>
                <a:defRPr/>
              </a:pPr>
              <a:t>17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  <a:sym typeface="Symbol" pitchFamily="18" charset="2"/>
              </a:rPr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113275874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2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Upgrade scenario one - </a:t>
            </a:r>
            <a:fld id="{5B0F2CE2-42CD-4A74-A04F-1839686887D0}" type="slidenum">
              <a:rPr lang="en-US" smtClean="0"/>
              <a:pPr>
                <a:defRPr/>
              </a:pPr>
              <a:t>2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  <a:sym typeface="Symbol" pitchFamily="18" charset="2"/>
              </a:rPr>
              <a:t>CONTENTS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fr-CH" dirty="0" smtClean="0">
              <a:sym typeface="Symbol" pitchFamily="18" charset="2"/>
            </a:endParaRPr>
          </a:p>
          <a:p>
            <a:pPr eaLnBrk="1" hangingPunct="1"/>
            <a:r>
              <a:rPr lang="fr-CH" dirty="0" smtClean="0">
                <a:sym typeface="Symbol" pitchFamily="18" charset="2"/>
              </a:rPr>
              <a:t>Scenario</a:t>
            </a:r>
          </a:p>
          <a:p>
            <a:pPr eaLnBrk="1" hangingPunct="1"/>
            <a:endParaRPr lang="fr-CH" dirty="0" smtClean="0">
              <a:sym typeface="Symbol" pitchFamily="18" charset="2"/>
            </a:endParaRPr>
          </a:p>
          <a:p>
            <a:pPr eaLnBrk="1" hangingPunct="1"/>
            <a:r>
              <a:rPr lang="fr-CH" dirty="0" err="1" smtClean="0">
                <a:sym typeface="Symbol" pitchFamily="18" charset="2"/>
              </a:rPr>
              <a:t>Heat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load</a:t>
            </a:r>
            <a:r>
              <a:rPr lang="fr-CH" dirty="0" smtClean="0">
                <a:sym typeface="Symbol" pitchFamily="18" charset="2"/>
              </a:rPr>
              <a:t> and radiation damage</a:t>
            </a:r>
          </a:p>
          <a:p>
            <a:pPr eaLnBrk="1" hangingPunct="1"/>
            <a:endParaRPr lang="fr-CH" dirty="0">
              <a:sym typeface="Symbol" pitchFamily="18" charset="2"/>
            </a:endParaRPr>
          </a:p>
          <a:p>
            <a:pPr eaLnBrk="1" hangingPunct="1"/>
            <a:r>
              <a:rPr lang="fr-CH" dirty="0" smtClean="0">
                <a:sym typeface="Symbol" pitchFamily="18" charset="2"/>
              </a:rPr>
              <a:t>11 T </a:t>
            </a:r>
            <a:r>
              <a:rPr lang="fr-CH" dirty="0" err="1" smtClean="0">
                <a:sym typeface="Symbol" pitchFamily="18" charset="2"/>
              </a:rPr>
              <a:t>collimators</a:t>
            </a:r>
            <a:endParaRPr lang="fr-CH" dirty="0" smtClean="0">
              <a:sym typeface="Symbol" pitchFamily="18" charset="2"/>
            </a:endParaRPr>
          </a:p>
          <a:p>
            <a:pPr eaLnBrk="1" hangingPunct="1"/>
            <a:endParaRPr lang="fr-CH" dirty="0">
              <a:sym typeface="Symbol" pitchFamily="18" charset="2"/>
            </a:endParaRPr>
          </a:p>
          <a:p>
            <a:pPr eaLnBrk="1" hangingPunct="1"/>
            <a:r>
              <a:rPr lang="fr-CH" dirty="0" smtClean="0">
                <a:sym typeface="Symbol" pitchFamily="18" charset="2"/>
              </a:rPr>
              <a:t>SC </a:t>
            </a:r>
            <a:r>
              <a:rPr lang="fr-CH" dirty="0" err="1" smtClean="0">
                <a:sym typeface="Symbol" pitchFamily="18" charset="2"/>
              </a:rPr>
              <a:t>link</a:t>
            </a:r>
            <a:r>
              <a:rPr lang="fr-CH" dirty="0" smtClean="0">
                <a:sym typeface="Symbol" pitchFamily="18" charset="2"/>
              </a:rPr>
              <a:t> for </a:t>
            </a:r>
            <a:r>
              <a:rPr lang="fr-CH" dirty="0" err="1" smtClean="0">
                <a:sym typeface="Symbol" pitchFamily="18" charset="2"/>
              </a:rPr>
              <a:t>matching</a:t>
            </a:r>
            <a:r>
              <a:rPr lang="fr-CH" dirty="0" smtClean="0">
                <a:sym typeface="Symbol" pitchFamily="18" charset="2"/>
              </a:rPr>
              <a:t> sections in IR1 and IR5</a:t>
            </a:r>
          </a:p>
          <a:p>
            <a:pPr eaLnBrk="1" hangingPunct="1"/>
            <a:endParaRPr lang="fr-CH" dirty="0" smtClean="0">
              <a:sym typeface="Symbol" pitchFamily="18" charset="2"/>
            </a:endParaRPr>
          </a:p>
          <a:p>
            <a:pPr eaLnBrk="1" hangingPunct="1"/>
            <a:r>
              <a:rPr lang="fr-CH" dirty="0" err="1" smtClean="0">
                <a:sym typeface="Symbol" pitchFamily="18" charset="2"/>
              </a:rPr>
              <a:t>Beam-beam</a:t>
            </a:r>
            <a:r>
              <a:rPr lang="fr-CH" dirty="0" smtClean="0">
                <a:sym typeface="Symbol" pitchFamily="18" charset="2"/>
              </a:rPr>
              <a:t> Long Range </a:t>
            </a:r>
            <a:r>
              <a:rPr lang="fr-CH" dirty="0" err="1" smtClean="0">
                <a:sym typeface="Symbol" pitchFamily="18" charset="2"/>
              </a:rPr>
              <a:t>compensator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wire</a:t>
            </a:r>
            <a:r>
              <a:rPr lang="fr-CH" dirty="0" smtClean="0">
                <a:sym typeface="Symbol" pitchFamily="18" charset="2"/>
              </a:rPr>
              <a:t> (LRBB)</a:t>
            </a:r>
            <a:endParaRPr lang="fr-CH" dirty="0">
              <a:sym typeface="Symbol" pitchFamily="18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228027" y="1201204"/>
            <a:ext cx="8677275" cy="524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2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3"/>
              </a:buBlip>
              <a:defRPr sz="2000" baseline="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4"/>
              </a:buBlip>
              <a:defRPr sz="1800" baseline="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/>
            <a:r>
              <a:rPr lang="fr-CH" kern="0" dirty="0" smtClean="0">
                <a:sym typeface="Symbol" pitchFamily="18" charset="2"/>
              </a:rPr>
              <a:t>PIC</a:t>
            </a:r>
          </a:p>
          <a:p>
            <a:pPr lvl="1" eaLnBrk="1" hangingPunct="1"/>
            <a:r>
              <a:rPr lang="fr-CH" kern="0" dirty="0" smtClean="0">
                <a:sym typeface="Symbol" pitchFamily="18" charset="2"/>
              </a:rPr>
              <a:t>Wide aperture </a:t>
            </a:r>
            <a:r>
              <a:rPr lang="fr-CH" kern="0" dirty="0" err="1" smtClean="0">
                <a:sym typeface="Symbol" pitchFamily="18" charset="2"/>
              </a:rPr>
              <a:t>magnets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from</a:t>
            </a:r>
            <a:r>
              <a:rPr lang="fr-CH" kern="0" dirty="0" smtClean="0">
                <a:sym typeface="Symbol" pitchFamily="18" charset="2"/>
              </a:rPr>
              <a:t> Q1 to D1 to </a:t>
            </a:r>
            <a:r>
              <a:rPr lang="fr-CH" kern="0" dirty="0" err="1" smtClean="0">
                <a:sym typeface="Symbol" pitchFamily="18" charset="2"/>
              </a:rPr>
              <a:t>allow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lower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smtClean="0">
                <a:latin typeface="Symbol" panose="05050102010706020507" pitchFamily="18" charset="2"/>
                <a:sym typeface="Symbol" pitchFamily="18" charset="2"/>
              </a:rPr>
              <a:t>b*</a:t>
            </a:r>
            <a:r>
              <a:rPr lang="en-GB" kern="0" dirty="0">
                <a:latin typeface="Symbol" panose="05050102010706020507" pitchFamily="18" charset="2"/>
                <a:sym typeface="Symbol" pitchFamily="18" charset="2"/>
              </a:rPr>
              <a:t> </a:t>
            </a:r>
            <a:r>
              <a:rPr lang="en-GB" kern="0" dirty="0" smtClean="0">
                <a:latin typeface="Book Antiqua"/>
                <a:sym typeface="Symbol" pitchFamily="18" charset="2"/>
              </a:rPr>
              <a:t>→ </a:t>
            </a:r>
            <a:r>
              <a:rPr lang="fr-CH" kern="0" dirty="0" smtClean="0">
                <a:sym typeface="Symbol" pitchFamily="18" charset="2"/>
              </a:rPr>
              <a:t>new TAS</a:t>
            </a:r>
          </a:p>
          <a:p>
            <a:pPr lvl="1" eaLnBrk="1" hangingPunct="1"/>
            <a:r>
              <a:rPr lang="fr-CH" kern="0" dirty="0" smtClean="0">
                <a:sym typeface="Symbol" pitchFamily="18" charset="2"/>
              </a:rPr>
              <a:t>New </a:t>
            </a:r>
            <a:r>
              <a:rPr lang="fr-CH" kern="0" dirty="0" err="1" smtClean="0">
                <a:sym typeface="Symbol" pitchFamily="18" charset="2"/>
              </a:rPr>
              <a:t>cryoplant</a:t>
            </a:r>
            <a:r>
              <a:rPr lang="fr-CH" kern="0" dirty="0" smtClean="0">
                <a:sym typeface="Symbol" pitchFamily="18" charset="2"/>
              </a:rPr>
              <a:t> able to </a:t>
            </a:r>
            <a:r>
              <a:rPr lang="fr-CH" kern="0" dirty="0" err="1" smtClean="0">
                <a:sym typeface="Symbol" pitchFamily="18" charset="2"/>
              </a:rPr>
              <a:t>withstand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heat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load</a:t>
            </a:r>
            <a:r>
              <a:rPr lang="fr-CH" kern="0" dirty="0" smtClean="0">
                <a:sym typeface="Symbol" pitchFamily="18" charset="2"/>
              </a:rPr>
              <a:t> of full upgrade</a:t>
            </a:r>
            <a:endParaRPr lang="fr-CH" kern="0" dirty="0">
              <a:sym typeface="Symbol" pitchFamily="18" charset="2"/>
            </a:endParaRPr>
          </a:p>
          <a:p>
            <a:pPr eaLnBrk="1" hangingPunct="1"/>
            <a:r>
              <a:rPr lang="fr-CH" kern="0" dirty="0" smtClean="0">
                <a:sym typeface="Symbol" pitchFamily="18" charset="2"/>
              </a:rPr>
              <a:t>US1</a:t>
            </a:r>
          </a:p>
          <a:p>
            <a:pPr lvl="1" eaLnBrk="1" hangingPunct="1"/>
            <a:r>
              <a:rPr lang="fr-CH" kern="0" dirty="0">
                <a:sym typeface="Symbol" pitchFamily="18" charset="2"/>
              </a:rPr>
              <a:t>No change in TAS-D2–Q4, </a:t>
            </a:r>
            <a:r>
              <a:rPr lang="fr-CH" kern="0" dirty="0" err="1">
                <a:sym typeface="Symbol" pitchFamily="18" charset="2"/>
              </a:rPr>
              <a:t>whose</a:t>
            </a:r>
            <a:r>
              <a:rPr lang="fr-CH" kern="0" dirty="0">
                <a:sym typeface="Symbol" pitchFamily="18" charset="2"/>
              </a:rPr>
              <a:t> aperture </a:t>
            </a:r>
            <a:r>
              <a:rPr lang="fr-CH" kern="0" dirty="0" err="1">
                <a:sym typeface="Symbol" pitchFamily="18" charset="2"/>
              </a:rPr>
              <a:t>will</a:t>
            </a:r>
            <a:r>
              <a:rPr lang="fr-CH" kern="0" dirty="0">
                <a:sym typeface="Symbol" pitchFamily="18" charset="2"/>
              </a:rPr>
              <a:t> </a:t>
            </a:r>
            <a:r>
              <a:rPr lang="fr-CH" kern="0" dirty="0" err="1">
                <a:sym typeface="Symbol" pitchFamily="18" charset="2"/>
              </a:rPr>
              <a:t>limit</a:t>
            </a:r>
            <a:r>
              <a:rPr lang="fr-CH" kern="0" dirty="0">
                <a:sym typeface="Symbol" pitchFamily="18" charset="2"/>
              </a:rPr>
              <a:t> </a:t>
            </a:r>
            <a:r>
              <a:rPr lang="fr-CH" kern="0" dirty="0">
                <a:latin typeface="Symbol" panose="05050102010706020507" pitchFamily="18" charset="2"/>
                <a:sym typeface="Symbol" pitchFamily="18" charset="2"/>
              </a:rPr>
              <a:t>b</a:t>
            </a:r>
            <a:r>
              <a:rPr lang="fr-CH" kern="0" baseline="30000" dirty="0">
                <a:latin typeface="Symbol" panose="05050102010706020507" pitchFamily="18" charset="2"/>
                <a:sym typeface="Symbol" pitchFamily="18" charset="2"/>
              </a:rPr>
              <a:t>*</a:t>
            </a:r>
            <a:r>
              <a:rPr lang="fr-CH" kern="0" dirty="0"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, </a:t>
            </a:r>
            <a:r>
              <a:rPr lang="fr-CH" kern="0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so</a:t>
            </a:r>
            <a:r>
              <a:rPr lang="fr-CH" kern="0" dirty="0"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 </a:t>
            </a:r>
            <a:r>
              <a:rPr lang="fr-CH" kern="0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integrated</a:t>
            </a:r>
            <a:r>
              <a:rPr lang="fr-CH" kern="0" dirty="0"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 </a:t>
            </a:r>
            <a:r>
              <a:rPr lang="fr-CH" kern="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luminosit</a:t>
            </a:r>
            <a:r>
              <a:rPr lang="fr-CH" kern="0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y</a:t>
            </a:r>
            <a:r>
              <a:rPr lang="fr-CH" kern="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 </a:t>
            </a:r>
            <a:r>
              <a:rPr lang="fr-CH" kern="0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is</a:t>
            </a:r>
            <a:r>
              <a:rPr lang="fr-CH" kern="0" dirty="0"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 </a:t>
            </a:r>
            <a:r>
              <a:rPr lang="fr-CH" kern="0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increased</a:t>
            </a:r>
            <a:r>
              <a:rPr lang="fr-CH" kern="0" dirty="0"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 </a:t>
            </a:r>
            <a:r>
              <a:rPr lang="fr-CH" kern="0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through</a:t>
            </a:r>
            <a:r>
              <a:rPr lang="fr-CH" kern="0" dirty="0"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 </a:t>
            </a:r>
            <a:r>
              <a:rPr lang="fr-CH" kern="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beam</a:t>
            </a:r>
            <a:r>
              <a:rPr lang="fr-CH" kern="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 </a:t>
            </a:r>
            <a:r>
              <a:rPr lang="fr-CH" kern="0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intensity</a:t>
            </a:r>
            <a:endParaRPr lang="fr-CH" kern="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Symbol" pitchFamily="18" charset="2"/>
            </a:endParaRPr>
          </a:p>
          <a:p>
            <a:pPr lvl="1" eaLnBrk="1" hangingPunct="1"/>
            <a:r>
              <a:rPr lang="fr-CH" kern="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11 T </a:t>
            </a:r>
            <a:r>
              <a:rPr lang="fr-CH" kern="0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collimators</a:t>
            </a:r>
            <a:endParaRPr lang="fr-CH" kern="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Symbol" pitchFamily="18" charset="2"/>
            </a:endParaRPr>
          </a:p>
          <a:p>
            <a:pPr lvl="1" eaLnBrk="1" hangingPunct="1"/>
            <a:r>
              <a:rPr lang="fr-CH" kern="0" dirty="0" smtClean="0">
                <a:solidFill>
                  <a:srgbClr val="C00000"/>
                </a:solidFill>
                <a:sym typeface="Symbol" pitchFamily="18" charset="2"/>
              </a:rPr>
              <a:t>Long Range </a:t>
            </a:r>
            <a:r>
              <a:rPr lang="fr-CH" kern="0" dirty="0" err="1" smtClean="0">
                <a:solidFill>
                  <a:srgbClr val="C00000"/>
                </a:solidFill>
                <a:sym typeface="Symbol" pitchFamily="18" charset="2"/>
              </a:rPr>
              <a:t>Beam-Beam</a:t>
            </a:r>
            <a:r>
              <a:rPr lang="fr-CH" kern="0" dirty="0" smtClean="0">
                <a:solidFill>
                  <a:srgbClr val="C00000"/>
                </a:solidFill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compensating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wires</a:t>
            </a:r>
            <a:r>
              <a:rPr lang="fr-CH" kern="0" dirty="0" smtClean="0">
                <a:sym typeface="Symbol" pitchFamily="18" charset="2"/>
              </a:rPr>
              <a:t> (LRBB)</a:t>
            </a:r>
          </a:p>
          <a:p>
            <a:pPr lvl="2" eaLnBrk="1" hangingPunct="1"/>
            <a:r>
              <a:rPr lang="fr-CH" kern="0" dirty="0" smtClean="0">
                <a:sym typeface="Symbol" pitchFamily="18" charset="2"/>
              </a:rPr>
              <a:t>To </a:t>
            </a:r>
            <a:r>
              <a:rPr lang="fr-CH" kern="0" dirty="0" err="1" smtClean="0">
                <a:sym typeface="Symbol" pitchFamily="18" charset="2"/>
              </a:rPr>
              <a:t>allow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compensate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beam</a:t>
            </a:r>
            <a:r>
              <a:rPr lang="fr-CH" kern="0" dirty="0" err="1">
                <a:sym typeface="Symbol" pitchFamily="18" charset="2"/>
              </a:rPr>
              <a:t>-</a:t>
            </a:r>
            <a:r>
              <a:rPr lang="fr-CH" kern="0" dirty="0" err="1" smtClean="0">
                <a:sym typeface="Symbol" pitchFamily="18" charset="2"/>
              </a:rPr>
              <a:t>beam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effect</a:t>
            </a:r>
            <a:r>
              <a:rPr lang="fr-CH" kern="0" dirty="0" smtClean="0">
                <a:sym typeface="Symbol" pitchFamily="18" charset="2"/>
              </a:rPr>
              <a:t>, and </a:t>
            </a:r>
            <a:r>
              <a:rPr lang="fr-CH" kern="0" dirty="0" err="1" smtClean="0">
                <a:sym typeface="Symbol" pitchFamily="18" charset="2"/>
              </a:rPr>
              <a:t>reduce</a:t>
            </a:r>
            <a:r>
              <a:rPr lang="fr-CH" kern="0" dirty="0" smtClean="0">
                <a:sym typeface="Symbol" pitchFamily="18" charset="2"/>
              </a:rPr>
              <a:t> the </a:t>
            </a:r>
            <a:r>
              <a:rPr lang="fr-CH" kern="0" dirty="0" err="1" smtClean="0">
                <a:sym typeface="Symbol" pitchFamily="18" charset="2"/>
              </a:rPr>
              <a:t>crossing</a:t>
            </a:r>
            <a:r>
              <a:rPr lang="fr-CH" kern="0" dirty="0" smtClean="0">
                <a:sym typeface="Symbol" pitchFamily="18" charset="2"/>
              </a:rPr>
              <a:t> angle</a:t>
            </a:r>
          </a:p>
          <a:p>
            <a:pPr lvl="3" eaLnBrk="1" hangingPunct="1"/>
            <a:r>
              <a:rPr lang="fr-CH" kern="0" dirty="0" smtClean="0">
                <a:sym typeface="Symbol" pitchFamily="18" charset="2"/>
              </a:rPr>
              <a:t>R&amp;D </a:t>
            </a:r>
            <a:r>
              <a:rPr lang="fr-CH" kern="0" dirty="0" err="1" smtClean="0">
                <a:sym typeface="Symbol" pitchFamily="18" charset="2"/>
              </a:rPr>
              <a:t>needed</a:t>
            </a:r>
            <a:r>
              <a:rPr lang="fr-CH" kern="0" dirty="0" smtClean="0">
                <a:sym typeface="Symbol" pitchFamily="18" charset="2"/>
              </a:rPr>
              <a:t> to </a:t>
            </a:r>
            <a:r>
              <a:rPr lang="fr-CH" kern="0" dirty="0" err="1" smtClean="0">
                <a:sym typeface="Symbol" pitchFamily="18" charset="2"/>
              </a:rPr>
              <a:t>prove</a:t>
            </a:r>
            <a:r>
              <a:rPr lang="fr-CH" kern="0" dirty="0" smtClean="0">
                <a:sym typeface="Symbol" pitchFamily="18" charset="2"/>
              </a:rPr>
              <a:t> the </a:t>
            </a:r>
            <a:r>
              <a:rPr lang="fr-CH" kern="0" dirty="0" err="1" smtClean="0">
                <a:sym typeface="Symbol" pitchFamily="18" charset="2"/>
              </a:rPr>
              <a:t>efficiency</a:t>
            </a:r>
            <a:r>
              <a:rPr lang="fr-CH" kern="0" dirty="0" smtClean="0">
                <a:sym typeface="Symbol" pitchFamily="18" charset="2"/>
              </a:rPr>
              <a:t> of </a:t>
            </a:r>
            <a:r>
              <a:rPr lang="fr-CH" kern="0" dirty="0" err="1" smtClean="0">
                <a:sym typeface="Symbol" pitchFamily="18" charset="2"/>
              </a:rPr>
              <a:t>this</a:t>
            </a:r>
            <a:r>
              <a:rPr lang="fr-CH" kern="0" dirty="0" smtClean="0">
                <a:sym typeface="Symbol" pitchFamily="18" charset="2"/>
              </a:rPr>
              <a:t> hardware</a:t>
            </a:r>
          </a:p>
          <a:p>
            <a:pPr eaLnBrk="1" hangingPunct="1"/>
            <a:r>
              <a:rPr lang="fr-CH" kern="0" dirty="0" smtClean="0">
                <a:sym typeface="Symbol" pitchFamily="18" charset="2"/>
              </a:rPr>
              <a:t>US2</a:t>
            </a:r>
          </a:p>
          <a:p>
            <a:pPr lvl="1" eaLnBrk="1" hangingPunct="1"/>
            <a:r>
              <a:rPr lang="fr-CH" kern="0" dirty="0" smtClean="0">
                <a:sym typeface="Symbol" pitchFamily="18" charset="2"/>
              </a:rPr>
              <a:t>New </a:t>
            </a:r>
            <a:r>
              <a:rPr lang="fr-CH" kern="0" dirty="0" err="1" smtClean="0">
                <a:sym typeface="Symbol" pitchFamily="18" charset="2"/>
              </a:rPr>
              <a:t>matching</a:t>
            </a:r>
            <a:r>
              <a:rPr lang="fr-CH" kern="0" dirty="0" smtClean="0">
                <a:sym typeface="Symbol" pitchFamily="18" charset="2"/>
              </a:rPr>
              <a:t> sections </a:t>
            </a:r>
            <a:r>
              <a:rPr lang="fr-CH" kern="0" dirty="0" err="1" smtClean="0">
                <a:sym typeface="Symbol" pitchFamily="18" charset="2"/>
              </a:rPr>
              <a:t>removing</a:t>
            </a:r>
            <a:r>
              <a:rPr lang="fr-CH" kern="0" dirty="0" smtClean="0">
                <a:sym typeface="Symbol" pitchFamily="18" charset="2"/>
              </a:rPr>
              <a:t> the </a:t>
            </a:r>
          </a:p>
          <a:p>
            <a:pPr marL="457200" lvl="1" indent="0" eaLnBrk="1" hangingPunct="1">
              <a:buNone/>
            </a:pPr>
            <a:r>
              <a:rPr lang="fr-CH" kern="0" dirty="0">
                <a:sym typeface="Symbol" pitchFamily="18" charset="2"/>
              </a:rPr>
              <a:t>	</a:t>
            </a:r>
            <a:r>
              <a:rPr lang="fr-CH" kern="0" dirty="0" smtClean="0">
                <a:sym typeface="Symbol" pitchFamily="18" charset="2"/>
              </a:rPr>
              <a:t>aperture </a:t>
            </a:r>
            <a:r>
              <a:rPr lang="fr-CH" kern="0" dirty="0" err="1" smtClean="0">
                <a:sym typeface="Symbol" pitchFamily="18" charset="2"/>
              </a:rPr>
              <a:t>bottleneck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smtClean="0">
                <a:latin typeface="Book Antiqua"/>
                <a:sym typeface="Symbol" pitchFamily="18" charset="2"/>
              </a:rPr>
              <a:t>→ </a:t>
            </a:r>
            <a:r>
              <a:rPr lang="fr-CH" kern="0" dirty="0" smtClean="0">
                <a:latin typeface="Symbol" panose="05050102010706020507" pitchFamily="18" charset="2"/>
                <a:sym typeface="Symbol" pitchFamily="18" charset="2"/>
              </a:rPr>
              <a:t>b</a:t>
            </a:r>
            <a:r>
              <a:rPr lang="fr-CH" kern="0" baseline="30000" dirty="0" smtClean="0">
                <a:latin typeface="Symbol" panose="05050102010706020507" pitchFamily="18" charset="2"/>
                <a:sym typeface="Symbol" pitchFamily="18" charset="2"/>
              </a:rPr>
              <a:t>*</a:t>
            </a:r>
            <a:r>
              <a:rPr lang="fr-CH" kern="0" dirty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is</a:t>
            </a:r>
            <a:r>
              <a:rPr lang="fr-CH" kern="0" dirty="0" smtClean="0">
                <a:sym typeface="Symbol" pitchFamily="18" charset="2"/>
              </a:rPr>
              <a:t> an </a:t>
            </a:r>
          </a:p>
          <a:p>
            <a:pPr marL="457200" lvl="1" indent="0" eaLnBrk="1" hangingPunct="1">
              <a:buNone/>
            </a:pPr>
            <a:r>
              <a:rPr lang="fr-CH" kern="0" dirty="0">
                <a:sym typeface="Symbol" pitchFamily="18" charset="2"/>
              </a:rPr>
              <a:t>	</a:t>
            </a:r>
            <a:r>
              <a:rPr lang="fr-CH" kern="0" dirty="0" err="1" smtClean="0">
                <a:sym typeface="Symbol" pitchFamily="18" charset="2"/>
              </a:rPr>
              <a:t>additional</a:t>
            </a:r>
            <a:r>
              <a:rPr lang="fr-CH" kern="0" dirty="0" smtClean="0">
                <a:sym typeface="Symbol" pitchFamily="18" charset="2"/>
              </a:rPr>
              <a:t> source of performance</a:t>
            </a:r>
            <a:endParaRPr lang="fr-CH" kern="0" dirty="0">
              <a:sym typeface="Symbol" pitchFamily="18" charset="2"/>
            </a:endParaRPr>
          </a:p>
        </p:txBody>
      </p:sp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Upgrade scenario one - </a:t>
            </a:r>
            <a:fld id="{5B0F2CE2-42CD-4A74-A04F-1839686887D0}" type="slidenum">
              <a:rPr lang="en-US" smtClean="0"/>
              <a:pPr>
                <a:defRPr/>
              </a:pPr>
              <a:t>3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  <a:sym typeface="Symbol" pitchFamily="18" charset="2"/>
              </a:rPr>
              <a:t>SCENARIO: HOW TO REACH THE TARGET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7378" y="5045317"/>
            <a:ext cx="3067522" cy="1282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055666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228027" y="1201204"/>
            <a:ext cx="8677275" cy="524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2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3"/>
              </a:buBlip>
              <a:defRPr sz="2000" baseline="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4"/>
              </a:buBlip>
              <a:defRPr sz="1800" baseline="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buNone/>
            </a:pPr>
            <a:endParaRPr lang="fr-CH" kern="0" dirty="0" smtClean="0">
              <a:sym typeface="Symbol" pitchFamily="18" charset="2"/>
            </a:endParaRPr>
          </a:p>
          <a:p>
            <a:pPr eaLnBrk="1" hangingPunct="1"/>
            <a:endParaRPr lang="fr-CH" kern="0" dirty="0">
              <a:sym typeface="Symbol" pitchFamily="18" charset="2"/>
            </a:endParaRPr>
          </a:p>
          <a:p>
            <a:pPr eaLnBrk="1" hangingPunct="1"/>
            <a:endParaRPr lang="fr-CH" kern="0" dirty="0" smtClean="0">
              <a:sym typeface="Symbol" pitchFamily="18" charset="2"/>
            </a:endParaRPr>
          </a:p>
          <a:p>
            <a:pPr eaLnBrk="1" hangingPunct="1"/>
            <a:r>
              <a:rPr lang="fr-CH" kern="0" dirty="0" smtClean="0">
                <a:sym typeface="Symbol" pitchFamily="18" charset="2"/>
              </a:rPr>
              <a:t>Beta* → </a:t>
            </a:r>
            <a:r>
              <a:rPr lang="fr-CH" kern="0" dirty="0" err="1" smtClean="0">
                <a:sym typeface="Symbol" pitchFamily="18" charset="2"/>
              </a:rPr>
              <a:t>optics</a:t>
            </a:r>
            <a:endParaRPr lang="en-GB" kern="0" dirty="0" smtClean="0">
              <a:sym typeface="Symbol" pitchFamily="18" charset="2"/>
            </a:endParaRPr>
          </a:p>
          <a:p>
            <a:pPr eaLnBrk="1" hangingPunct="1"/>
            <a:r>
              <a:rPr lang="fr-CH" kern="0" dirty="0" err="1" smtClean="0">
                <a:sym typeface="Symbol" pitchFamily="18" charset="2"/>
              </a:rPr>
              <a:t>Peak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luminosity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>
                <a:sym typeface="Symbol" pitchFamily="18" charset="2"/>
              </a:rPr>
              <a:t>→ </a:t>
            </a:r>
            <a:r>
              <a:rPr lang="fr-CH" kern="0" dirty="0" err="1" smtClean="0">
                <a:solidFill>
                  <a:srgbClr val="C00000"/>
                </a:solidFill>
                <a:sym typeface="Symbol" pitchFamily="18" charset="2"/>
              </a:rPr>
              <a:t>heat</a:t>
            </a:r>
            <a:r>
              <a:rPr lang="fr-CH" kern="0" dirty="0" smtClean="0">
                <a:solidFill>
                  <a:srgbClr val="C00000"/>
                </a:solidFill>
                <a:sym typeface="Symbol" pitchFamily="18" charset="2"/>
              </a:rPr>
              <a:t> </a:t>
            </a:r>
            <a:r>
              <a:rPr lang="fr-CH" kern="0" dirty="0" err="1" smtClean="0">
                <a:solidFill>
                  <a:srgbClr val="C00000"/>
                </a:solidFill>
                <a:sym typeface="Symbol" pitchFamily="18" charset="2"/>
              </a:rPr>
              <a:t>load</a:t>
            </a:r>
            <a:endParaRPr lang="fr-CH" kern="0" dirty="0" smtClean="0">
              <a:solidFill>
                <a:srgbClr val="C00000"/>
              </a:solidFill>
              <a:sym typeface="Symbol" pitchFamily="18" charset="2"/>
            </a:endParaRPr>
          </a:p>
          <a:p>
            <a:pPr eaLnBrk="1" hangingPunct="1"/>
            <a:r>
              <a:rPr lang="fr-CH" kern="0" dirty="0" err="1" smtClean="0">
                <a:sym typeface="Symbol" pitchFamily="18" charset="2"/>
              </a:rPr>
              <a:t>Integrated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luminosity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>
                <a:sym typeface="Symbol" pitchFamily="18" charset="2"/>
              </a:rPr>
              <a:t>→ </a:t>
            </a:r>
            <a:r>
              <a:rPr lang="fr-CH" kern="0" dirty="0" smtClean="0">
                <a:solidFill>
                  <a:srgbClr val="C00000"/>
                </a:solidFill>
                <a:sym typeface="Symbol" pitchFamily="18" charset="2"/>
              </a:rPr>
              <a:t>radiation damage</a:t>
            </a:r>
            <a:endParaRPr lang="fr-CH" kern="0" dirty="0">
              <a:solidFill>
                <a:srgbClr val="C00000"/>
              </a:solidFill>
              <a:sym typeface="Symbol" pitchFamily="18" charset="2"/>
            </a:endParaRPr>
          </a:p>
          <a:p>
            <a:pPr eaLnBrk="1" hangingPunct="1"/>
            <a:endParaRPr lang="fr-CH" kern="0" dirty="0" smtClean="0">
              <a:sym typeface="Symbol" pitchFamily="18" charset="2"/>
            </a:endParaRPr>
          </a:p>
          <a:p>
            <a:pPr eaLnBrk="1" hangingPunct="1"/>
            <a:r>
              <a:rPr lang="fr-CH" kern="0" dirty="0" smtClean="0">
                <a:sym typeface="Symbol" pitchFamily="18" charset="2"/>
              </a:rPr>
              <a:t>US1 </a:t>
            </a:r>
            <a:r>
              <a:rPr lang="fr-CH" kern="0" dirty="0" err="1" smtClean="0">
                <a:sym typeface="Symbol" pitchFamily="18" charset="2"/>
              </a:rPr>
              <a:t>features</a:t>
            </a:r>
            <a:endParaRPr lang="fr-CH" kern="0" dirty="0" smtClean="0">
              <a:sym typeface="Symbol" pitchFamily="18" charset="2"/>
            </a:endParaRPr>
          </a:p>
          <a:p>
            <a:pPr lvl="1" eaLnBrk="1" hangingPunct="1"/>
            <a:r>
              <a:rPr lang="fr-CH" kern="0" dirty="0" err="1" smtClean="0">
                <a:sym typeface="Symbol" pitchFamily="18" charset="2"/>
              </a:rPr>
              <a:t>Same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optics</a:t>
            </a:r>
            <a:r>
              <a:rPr lang="fr-CH" kern="0" dirty="0" smtClean="0">
                <a:sym typeface="Symbol" pitchFamily="18" charset="2"/>
              </a:rPr>
              <a:t> of PIC</a:t>
            </a:r>
          </a:p>
          <a:p>
            <a:pPr lvl="1" eaLnBrk="1" hangingPunct="1"/>
            <a:r>
              <a:rPr lang="fr-CH" kern="0" dirty="0" err="1" smtClean="0">
                <a:sym typeface="Symbol" pitchFamily="18" charset="2"/>
              </a:rPr>
              <a:t>Improvement</a:t>
            </a:r>
            <a:r>
              <a:rPr lang="fr-CH" kern="0" dirty="0" smtClean="0">
                <a:sym typeface="Symbol" pitchFamily="18" charset="2"/>
              </a:rPr>
              <a:t> w.r.t. PIC </a:t>
            </a:r>
            <a:r>
              <a:rPr lang="fr-CH" kern="0" dirty="0" err="1" smtClean="0">
                <a:sym typeface="Symbol" pitchFamily="18" charset="2"/>
              </a:rPr>
              <a:t>is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given</a:t>
            </a:r>
            <a:r>
              <a:rPr lang="fr-CH" kern="0" dirty="0" smtClean="0">
                <a:sym typeface="Symbol" pitchFamily="18" charset="2"/>
              </a:rPr>
              <a:t> by </a:t>
            </a:r>
            <a:r>
              <a:rPr lang="fr-CH" kern="0" dirty="0" smtClean="0">
                <a:solidFill>
                  <a:srgbClr val="C00000"/>
                </a:solidFill>
                <a:sym typeface="Symbol" pitchFamily="18" charset="2"/>
              </a:rPr>
              <a:t>more protons</a:t>
            </a:r>
          </a:p>
          <a:p>
            <a:pPr lvl="1" eaLnBrk="1" hangingPunct="1"/>
            <a:r>
              <a:rPr lang="fr-CH" kern="0" dirty="0" err="1" smtClean="0">
                <a:sym typeface="Symbol" pitchFamily="18" charset="2"/>
              </a:rPr>
              <a:t>Same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peak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lumi</a:t>
            </a:r>
            <a:r>
              <a:rPr lang="fr-CH" kern="0" dirty="0" smtClean="0">
                <a:sym typeface="Symbol" pitchFamily="18" charset="2"/>
              </a:rPr>
              <a:t> of US2, </a:t>
            </a:r>
            <a:r>
              <a:rPr lang="fr-CH" kern="0" dirty="0" err="1" smtClean="0">
                <a:sym typeface="Symbol" pitchFamily="18" charset="2"/>
              </a:rPr>
              <a:t>similar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olidFill>
                  <a:srgbClr val="C00000"/>
                </a:solidFill>
                <a:sym typeface="Symbol" pitchFamily="18" charset="2"/>
              </a:rPr>
              <a:t>heat</a:t>
            </a:r>
            <a:r>
              <a:rPr lang="fr-CH" kern="0" dirty="0" smtClean="0">
                <a:solidFill>
                  <a:srgbClr val="C00000"/>
                </a:solidFill>
                <a:sym typeface="Symbol" pitchFamily="18" charset="2"/>
              </a:rPr>
              <a:t> </a:t>
            </a:r>
            <a:r>
              <a:rPr lang="fr-CH" kern="0" dirty="0" err="1" smtClean="0">
                <a:solidFill>
                  <a:srgbClr val="C00000"/>
                </a:solidFill>
                <a:sym typeface="Symbol" pitchFamily="18" charset="2"/>
              </a:rPr>
              <a:t>loads</a:t>
            </a:r>
            <a:r>
              <a:rPr lang="fr-CH" kern="0" dirty="0" smtClean="0">
                <a:solidFill>
                  <a:srgbClr val="C00000"/>
                </a:solidFill>
                <a:sym typeface="Symbol" pitchFamily="18" charset="2"/>
              </a:rPr>
              <a:t> </a:t>
            </a:r>
            <a:r>
              <a:rPr lang="fr-CH" kern="0" dirty="0" err="1" smtClean="0">
                <a:solidFill>
                  <a:srgbClr val="C00000"/>
                </a:solidFill>
                <a:sym typeface="Symbol" pitchFamily="18" charset="2"/>
              </a:rPr>
              <a:t>from</a:t>
            </a:r>
            <a:r>
              <a:rPr lang="fr-CH" kern="0" dirty="0" smtClean="0">
                <a:solidFill>
                  <a:srgbClr val="C00000"/>
                </a:solidFill>
                <a:sym typeface="Symbol" pitchFamily="18" charset="2"/>
              </a:rPr>
              <a:t> </a:t>
            </a:r>
            <a:r>
              <a:rPr lang="fr-CH" kern="0" dirty="0" err="1" smtClean="0">
                <a:solidFill>
                  <a:srgbClr val="C00000"/>
                </a:solidFill>
                <a:sym typeface="Symbol" pitchFamily="18" charset="2"/>
              </a:rPr>
              <a:t>lumi</a:t>
            </a:r>
            <a:r>
              <a:rPr lang="fr-CH" kern="0" dirty="0" smtClean="0">
                <a:solidFill>
                  <a:srgbClr val="C00000"/>
                </a:solidFill>
                <a:sym typeface="Symbol" pitchFamily="18" charset="2"/>
              </a:rPr>
              <a:t> </a:t>
            </a:r>
            <a:r>
              <a:rPr lang="fr-CH" kern="0" dirty="0" err="1" smtClean="0">
                <a:solidFill>
                  <a:srgbClr val="C00000"/>
                </a:solidFill>
                <a:sym typeface="Symbol" pitchFamily="18" charset="2"/>
              </a:rPr>
              <a:t>debris</a:t>
            </a:r>
            <a:endParaRPr lang="fr-CH" kern="0" dirty="0" smtClean="0">
              <a:solidFill>
                <a:srgbClr val="C00000"/>
              </a:solidFill>
              <a:sym typeface="Symbol" pitchFamily="18" charset="2"/>
            </a:endParaRPr>
          </a:p>
          <a:p>
            <a:pPr lvl="2" eaLnBrk="1" hangingPunct="1"/>
            <a:r>
              <a:rPr lang="fr-CH" kern="0" dirty="0" smtClean="0">
                <a:sym typeface="Symbol" pitchFamily="18" charset="2"/>
              </a:rPr>
              <a:t>But </a:t>
            </a:r>
            <a:r>
              <a:rPr lang="fr-CH" kern="0" dirty="0" err="1">
                <a:sym typeface="Symbol" pitchFamily="18" charset="2"/>
              </a:rPr>
              <a:t>s</a:t>
            </a:r>
            <a:r>
              <a:rPr lang="fr-CH" kern="0" dirty="0" err="1" smtClean="0">
                <a:sym typeface="Symbol" pitchFamily="18" charset="2"/>
              </a:rPr>
              <a:t>maller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heat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loads</a:t>
            </a:r>
            <a:r>
              <a:rPr lang="fr-CH" kern="0" dirty="0" smtClean="0">
                <a:sym typeface="Symbol" pitchFamily="18" charset="2"/>
              </a:rPr>
              <a:t> due to </a:t>
            </a:r>
            <a:r>
              <a:rPr lang="fr-CH" kern="0" dirty="0" err="1" smtClean="0">
                <a:sym typeface="Symbol" pitchFamily="18" charset="2"/>
              </a:rPr>
              <a:t>beam</a:t>
            </a:r>
            <a:r>
              <a:rPr lang="fr-CH" kern="0" dirty="0" smtClean="0">
                <a:sym typeface="Symbol" pitchFamily="18" charset="2"/>
              </a:rPr>
              <a:t> w.r.t. US2</a:t>
            </a:r>
          </a:p>
        </p:txBody>
      </p:sp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Upgrade scenario one - </a:t>
            </a:r>
            <a:fld id="{5B0F2CE2-42CD-4A74-A04F-1839686887D0}" type="slidenum">
              <a:rPr lang="en-US" smtClean="0"/>
              <a:pPr>
                <a:defRPr/>
              </a:pPr>
              <a:t>4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  <a:sym typeface="Symbol" pitchFamily="18" charset="2"/>
              </a:rPr>
              <a:t>MAIN FEATURES OF US1 SCENARIO 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4823" y="1665027"/>
            <a:ext cx="4685068" cy="11712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908227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228027" y="1201204"/>
            <a:ext cx="8677275" cy="524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2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3"/>
              </a:buBlip>
              <a:defRPr sz="2000" baseline="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4"/>
              </a:buBlip>
              <a:defRPr sz="1800" baseline="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/>
            <a:r>
              <a:rPr lang="fr-CH" kern="0" dirty="0" smtClean="0">
                <a:sym typeface="Symbol" pitchFamily="18" charset="2"/>
              </a:rPr>
              <a:t>Q: </a:t>
            </a:r>
            <a:r>
              <a:rPr lang="fr-CH" kern="0" dirty="0" err="1" smtClean="0">
                <a:sym typeface="Symbol" pitchFamily="18" charset="2"/>
              </a:rPr>
              <a:t>is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it</a:t>
            </a:r>
            <a:r>
              <a:rPr lang="fr-CH" kern="0" dirty="0" smtClean="0">
                <a:sym typeface="Symbol" pitchFamily="18" charset="2"/>
              </a:rPr>
              <a:t> possible to </a:t>
            </a:r>
            <a:r>
              <a:rPr lang="fr-CH" kern="0" dirty="0" err="1" smtClean="0">
                <a:sym typeface="Symbol" pitchFamily="18" charset="2"/>
              </a:rPr>
              <a:t>intercept</a:t>
            </a:r>
            <a:r>
              <a:rPr lang="fr-CH" kern="0" dirty="0" smtClean="0">
                <a:sym typeface="Symbol" pitchFamily="18" charset="2"/>
              </a:rPr>
              <a:t> the </a:t>
            </a:r>
            <a:r>
              <a:rPr lang="fr-CH" kern="0" dirty="0" err="1" smtClean="0">
                <a:sym typeface="Symbol" pitchFamily="18" charset="2"/>
              </a:rPr>
              <a:t>shower</a:t>
            </a:r>
            <a:r>
              <a:rPr lang="fr-CH" kern="0" dirty="0" smtClean="0">
                <a:sym typeface="Symbol" pitchFamily="18" charset="2"/>
              </a:rPr>
              <a:t> of </a:t>
            </a:r>
            <a:r>
              <a:rPr lang="fr-CH" kern="0" dirty="0" err="1" smtClean="0">
                <a:sym typeface="Symbol" pitchFamily="18" charset="2"/>
              </a:rPr>
              <a:t>particles</a:t>
            </a:r>
            <a:r>
              <a:rPr lang="fr-CH" kern="0" dirty="0" smtClean="0">
                <a:sym typeface="Symbol" pitchFamily="18" charset="2"/>
              </a:rPr>
              <a:t> by </a:t>
            </a:r>
            <a:r>
              <a:rPr lang="fr-CH" kern="0" dirty="0" err="1" smtClean="0">
                <a:sym typeface="Symbol" pitchFamily="18" charset="2"/>
              </a:rPr>
              <a:t>shielding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with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reasonable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thickness</a:t>
            </a:r>
            <a:r>
              <a:rPr lang="fr-CH" kern="0" dirty="0" smtClean="0">
                <a:sym typeface="Symbol" pitchFamily="18" charset="2"/>
              </a:rPr>
              <a:t> (i.e. mm)</a:t>
            </a:r>
          </a:p>
          <a:p>
            <a:pPr eaLnBrk="1" hangingPunct="1"/>
            <a:r>
              <a:rPr lang="fr-CH" kern="0" dirty="0" smtClean="0">
                <a:sym typeface="Symbol" pitchFamily="18" charset="2"/>
              </a:rPr>
              <a:t>A: YES </a:t>
            </a:r>
            <a:r>
              <a:rPr lang="fr-CH" sz="1800" kern="0" dirty="0" smtClean="0">
                <a:solidFill>
                  <a:srgbClr val="009900"/>
                </a:solidFill>
                <a:sym typeface="Symbol" pitchFamily="18" charset="2"/>
              </a:rPr>
              <a:t>[</a:t>
            </a:r>
            <a:r>
              <a:rPr lang="fr-CH" sz="1800" kern="0" dirty="0" err="1" smtClean="0">
                <a:solidFill>
                  <a:srgbClr val="009900"/>
                </a:solidFill>
                <a:sym typeface="Symbol" pitchFamily="18" charset="2"/>
              </a:rPr>
              <a:t>see</a:t>
            </a:r>
            <a:r>
              <a:rPr lang="fr-CH" sz="1800" kern="0" dirty="0" smtClean="0">
                <a:solidFill>
                  <a:srgbClr val="009900"/>
                </a:solidFill>
                <a:sym typeface="Symbol" pitchFamily="18" charset="2"/>
              </a:rPr>
              <a:t> </a:t>
            </a:r>
            <a:r>
              <a:rPr lang="fr-CH" sz="1800" kern="0" dirty="0" err="1" smtClean="0">
                <a:solidFill>
                  <a:srgbClr val="009900"/>
                </a:solidFill>
                <a:sym typeface="Symbol" pitchFamily="18" charset="2"/>
              </a:rPr>
              <a:t>works</a:t>
            </a:r>
            <a:r>
              <a:rPr lang="fr-CH" sz="1800" kern="0" dirty="0" smtClean="0">
                <a:solidFill>
                  <a:srgbClr val="009900"/>
                </a:solidFill>
                <a:sym typeface="Symbol" pitchFamily="18" charset="2"/>
              </a:rPr>
              <a:t> by the </a:t>
            </a:r>
            <a:r>
              <a:rPr lang="fr-CH" sz="1800" kern="0" dirty="0" err="1" smtClean="0">
                <a:solidFill>
                  <a:srgbClr val="009900"/>
                </a:solidFill>
                <a:sym typeface="Symbol" pitchFamily="18" charset="2"/>
              </a:rPr>
              <a:t>Fluka</a:t>
            </a:r>
            <a:r>
              <a:rPr lang="fr-CH" sz="1800" kern="0" dirty="0" smtClean="0">
                <a:solidFill>
                  <a:srgbClr val="009900"/>
                </a:solidFill>
                <a:sym typeface="Symbol" pitchFamily="18" charset="2"/>
              </a:rPr>
              <a:t> team, F. Cerutti et al.]</a:t>
            </a:r>
          </a:p>
          <a:p>
            <a:pPr eaLnBrk="1" hangingPunct="1"/>
            <a:endParaRPr lang="fr-CH" sz="1800" kern="0" dirty="0" smtClean="0">
              <a:solidFill>
                <a:srgbClr val="009900"/>
              </a:solidFill>
              <a:sym typeface="Symbol" pitchFamily="18" charset="2"/>
            </a:endParaRPr>
          </a:p>
          <a:p>
            <a:pPr eaLnBrk="1" hangingPunct="1"/>
            <a:r>
              <a:rPr lang="fr-CH" kern="0" dirty="0" smtClean="0">
                <a:sym typeface="Symbol" pitchFamily="18" charset="2"/>
              </a:rPr>
              <a:t>Q</a:t>
            </a:r>
            <a:r>
              <a:rPr lang="fr-CH" kern="0" dirty="0">
                <a:sym typeface="Symbol" pitchFamily="18" charset="2"/>
              </a:rPr>
              <a:t>: </a:t>
            </a:r>
            <a:r>
              <a:rPr lang="fr-CH" kern="0" dirty="0" smtClean="0">
                <a:sym typeface="Symbol" pitchFamily="18" charset="2"/>
              </a:rPr>
              <a:t>Is the </a:t>
            </a:r>
            <a:r>
              <a:rPr lang="fr-CH" kern="0" dirty="0" err="1" smtClean="0">
                <a:sym typeface="Symbol" pitchFamily="18" charset="2"/>
              </a:rPr>
              <a:t>magnetic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field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playing</a:t>
            </a:r>
            <a:r>
              <a:rPr lang="fr-CH" kern="0" dirty="0" smtClean="0">
                <a:sym typeface="Symbol" pitchFamily="18" charset="2"/>
              </a:rPr>
              <a:t> a relevant </a:t>
            </a:r>
            <a:r>
              <a:rPr lang="fr-CH" kern="0" dirty="0" err="1" smtClean="0">
                <a:sym typeface="Symbol" pitchFamily="18" charset="2"/>
              </a:rPr>
              <a:t>role</a:t>
            </a:r>
            <a:r>
              <a:rPr lang="fr-CH" kern="0" dirty="0" smtClean="0">
                <a:sym typeface="Symbol" pitchFamily="18" charset="2"/>
              </a:rPr>
              <a:t>?</a:t>
            </a:r>
          </a:p>
          <a:p>
            <a:pPr eaLnBrk="1" hangingPunct="1"/>
            <a:r>
              <a:rPr lang="fr-CH" kern="0" dirty="0" smtClean="0">
                <a:sym typeface="Symbol" pitchFamily="18" charset="2"/>
              </a:rPr>
              <a:t>A: YES</a:t>
            </a:r>
          </a:p>
          <a:p>
            <a:pPr lvl="1" eaLnBrk="1" hangingPunct="1"/>
            <a:r>
              <a:rPr lang="fr-CH" kern="0" dirty="0" smtClean="0">
                <a:sym typeface="Symbol" pitchFamily="18" charset="2"/>
              </a:rPr>
              <a:t>The </a:t>
            </a:r>
            <a:r>
              <a:rPr lang="fr-CH" kern="0" dirty="0" err="1" smtClean="0">
                <a:sym typeface="Symbol" pitchFamily="18" charset="2"/>
              </a:rPr>
              <a:t>screen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needs</a:t>
            </a:r>
            <a:r>
              <a:rPr lang="fr-CH" kern="0" dirty="0" smtClean="0">
                <a:sym typeface="Symbol" pitchFamily="18" charset="2"/>
              </a:rPr>
              <a:t> to </a:t>
            </a:r>
            <a:r>
              <a:rPr lang="fr-CH" kern="0" dirty="0" err="1" smtClean="0">
                <a:sym typeface="Symbol" pitchFamily="18" charset="2"/>
              </a:rPr>
              <a:t>be</a:t>
            </a:r>
            <a:r>
              <a:rPr lang="fr-CH" kern="0" dirty="0" smtClean="0">
                <a:sym typeface="Symbol" pitchFamily="18" charset="2"/>
              </a:rPr>
              <a:t> </a:t>
            </a:r>
          </a:p>
          <a:p>
            <a:pPr marL="457200" lvl="1" indent="0" eaLnBrk="1" hangingPunct="1">
              <a:buNone/>
            </a:pPr>
            <a:r>
              <a:rPr lang="fr-CH" kern="0" dirty="0">
                <a:sym typeface="Symbol" pitchFamily="18" charset="2"/>
              </a:rPr>
              <a:t>	</a:t>
            </a:r>
            <a:r>
              <a:rPr lang="fr-CH" kern="0" dirty="0" err="1" smtClean="0">
                <a:sym typeface="Symbol" pitchFamily="18" charset="2"/>
              </a:rPr>
              <a:t>inside</a:t>
            </a:r>
            <a:r>
              <a:rPr lang="fr-CH" kern="0" dirty="0" smtClean="0">
                <a:sym typeface="Symbol" pitchFamily="18" charset="2"/>
              </a:rPr>
              <a:t> the </a:t>
            </a:r>
            <a:r>
              <a:rPr lang="fr-CH" kern="0" dirty="0" err="1" smtClean="0">
                <a:sym typeface="Symbol" pitchFamily="18" charset="2"/>
              </a:rPr>
              <a:t>magnet</a:t>
            </a:r>
            <a:r>
              <a:rPr lang="fr-CH" kern="0" dirty="0" smtClean="0">
                <a:sym typeface="Symbol" pitchFamily="18" charset="2"/>
              </a:rPr>
              <a:t> and </a:t>
            </a:r>
          </a:p>
          <a:p>
            <a:pPr marL="457200" lvl="1" indent="0" eaLnBrk="1" hangingPunct="1">
              <a:buNone/>
            </a:pPr>
            <a:r>
              <a:rPr lang="fr-CH" kern="0" dirty="0">
                <a:sym typeface="Symbol" pitchFamily="18" charset="2"/>
              </a:rPr>
              <a:t>	</a:t>
            </a:r>
            <a:r>
              <a:rPr lang="fr-CH" kern="0" dirty="0" err="1" smtClean="0">
                <a:sym typeface="Symbol" pitchFamily="18" charset="2"/>
              </a:rPr>
              <a:t>needs</a:t>
            </a:r>
            <a:r>
              <a:rPr lang="fr-CH" kern="0" dirty="0" smtClean="0">
                <a:sym typeface="Symbol" pitchFamily="18" charset="2"/>
              </a:rPr>
              <a:t> aperture</a:t>
            </a:r>
          </a:p>
          <a:p>
            <a:pPr marL="457200" lvl="1" indent="0" eaLnBrk="1" hangingPunct="1">
              <a:buNone/>
            </a:pPr>
            <a:endParaRPr lang="fr-CH" kern="0" dirty="0" smtClean="0">
              <a:sym typeface="Symbol" pitchFamily="18" charset="2"/>
            </a:endParaRPr>
          </a:p>
        </p:txBody>
      </p:sp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Upgrade scenario one - </a:t>
            </a:r>
            <a:fld id="{5B0F2CE2-42CD-4A74-A04F-1839686887D0}" type="slidenum">
              <a:rPr lang="en-US" smtClean="0"/>
              <a:pPr>
                <a:defRPr/>
              </a:pPr>
              <a:t>5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  <a:sym typeface="Symbol" pitchFamily="18" charset="2"/>
              </a:rPr>
              <a:t>RADIATION DAMAGE</a:t>
            </a:r>
          </a:p>
        </p:txBody>
      </p:sp>
      <p:pic>
        <p:nvPicPr>
          <p:cNvPr id="17" name="Picture 158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901135" y="3186135"/>
            <a:ext cx="5004165" cy="2912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"/>
          <p:cNvSpPr txBox="1"/>
          <p:nvPr/>
        </p:nvSpPr>
        <p:spPr>
          <a:xfrm>
            <a:off x="3616673" y="6068647"/>
            <a:ext cx="52886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err="1" smtClean="0"/>
              <a:t>Energy</a:t>
            </a:r>
            <a:r>
              <a:rPr lang="fr-CH" sz="1400" dirty="0" smtClean="0"/>
              <a:t> </a:t>
            </a:r>
            <a:r>
              <a:rPr lang="fr-CH" sz="1400" dirty="0" err="1" smtClean="0"/>
              <a:t>deposition</a:t>
            </a:r>
            <a:r>
              <a:rPr lang="fr-CH" sz="1400" dirty="0" smtClean="0"/>
              <a:t> in the triplet </a:t>
            </a:r>
            <a:r>
              <a:rPr lang="fr-CH" sz="1400" dirty="0" err="1" smtClean="0"/>
              <a:t>with</a:t>
            </a:r>
            <a:r>
              <a:rPr lang="fr-CH" sz="1400" dirty="0" smtClean="0"/>
              <a:t> and </a:t>
            </a:r>
            <a:r>
              <a:rPr lang="fr-CH" sz="1400" dirty="0" err="1" smtClean="0"/>
              <a:t>without</a:t>
            </a:r>
            <a:r>
              <a:rPr lang="fr-CH" sz="1400" dirty="0" smtClean="0"/>
              <a:t> </a:t>
            </a:r>
            <a:r>
              <a:rPr lang="fr-CH" sz="1400" dirty="0" err="1" smtClean="0"/>
              <a:t>magnetic</a:t>
            </a:r>
            <a:r>
              <a:rPr lang="fr-CH" sz="1400" dirty="0" smtClean="0"/>
              <a:t> </a:t>
            </a:r>
            <a:r>
              <a:rPr lang="fr-CH" sz="1400" dirty="0" err="1" smtClean="0"/>
              <a:t>field</a:t>
            </a:r>
            <a:endParaRPr lang="fr-CH" sz="1400" dirty="0" smtClean="0"/>
          </a:p>
          <a:p>
            <a:pPr algn="ctr"/>
            <a:r>
              <a:rPr lang="fr-CH" sz="1400" dirty="0" smtClean="0">
                <a:solidFill>
                  <a:srgbClr val="009900"/>
                </a:solidFill>
              </a:rPr>
              <a:t>[F</a:t>
            </a:r>
            <a:r>
              <a:rPr lang="fr-CH" sz="1400" dirty="0" smtClean="0">
                <a:solidFill>
                  <a:srgbClr val="009900"/>
                </a:solidFill>
              </a:rPr>
              <a:t>. Cerutti, </a:t>
            </a:r>
            <a:r>
              <a:rPr lang="fr-CH" sz="1400" dirty="0" smtClean="0">
                <a:solidFill>
                  <a:srgbClr val="009900"/>
                </a:solidFill>
              </a:rPr>
              <a:t>E. </a:t>
            </a:r>
            <a:r>
              <a:rPr lang="fr-CH" sz="1400" dirty="0" err="1" smtClean="0">
                <a:solidFill>
                  <a:srgbClr val="009900"/>
                </a:solidFill>
              </a:rPr>
              <a:t>Wildner</a:t>
            </a:r>
            <a:r>
              <a:rPr lang="fr-CH" sz="1400" dirty="0" smtClean="0">
                <a:solidFill>
                  <a:srgbClr val="009900"/>
                </a:solidFill>
              </a:rPr>
              <a:t>, et al.]</a:t>
            </a:r>
            <a:endParaRPr lang="en-GB" sz="1400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0208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228027" y="1201204"/>
            <a:ext cx="8677275" cy="524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2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3"/>
              </a:buBlip>
              <a:defRPr sz="2000" baseline="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4"/>
              </a:buBlip>
              <a:defRPr sz="1800" baseline="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/>
            <a:r>
              <a:rPr lang="fr-CH" kern="0" dirty="0" smtClean="0">
                <a:sym typeface="Symbol" pitchFamily="18" charset="2"/>
              </a:rPr>
              <a:t>The Q1 – D1 part </a:t>
            </a:r>
            <a:r>
              <a:rPr lang="fr-CH" kern="0" dirty="0" err="1" smtClean="0">
                <a:sym typeface="Symbol" pitchFamily="18" charset="2"/>
              </a:rPr>
              <a:t>is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designed</a:t>
            </a:r>
            <a:r>
              <a:rPr lang="fr-CH" kern="0" dirty="0" smtClean="0">
                <a:sym typeface="Symbol" pitchFamily="18" charset="2"/>
              </a:rPr>
              <a:t> to have 25 </a:t>
            </a:r>
            <a:r>
              <a:rPr lang="fr-CH" kern="0" dirty="0" err="1" smtClean="0">
                <a:sym typeface="Symbol" pitchFamily="18" charset="2"/>
              </a:rPr>
              <a:t>MGy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after</a:t>
            </a:r>
            <a:r>
              <a:rPr lang="fr-CH" kern="0" dirty="0" smtClean="0">
                <a:sym typeface="Symbol" pitchFamily="18" charset="2"/>
              </a:rPr>
              <a:t> 3000 fb</a:t>
            </a:r>
            <a:r>
              <a:rPr lang="fr-CH" kern="0" baseline="30000" dirty="0" smtClean="0">
                <a:sym typeface="Symbol" pitchFamily="18" charset="2"/>
              </a:rPr>
              <a:t>-1</a:t>
            </a:r>
          </a:p>
          <a:p>
            <a:pPr lvl="1" eaLnBrk="1" hangingPunct="1"/>
            <a:r>
              <a:rPr lang="fr-CH" kern="0" dirty="0" smtClean="0">
                <a:sym typeface="Symbol" pitchFamily="18" charset="2"/>
              </a:rPr>
              <a:t>This </a:t>
            </a:r>
            <a:r>
              <a:rPr lang="fr-CH" kern="0" dirty="0" err="1" smtClean="0">
                <a:sym typeface="Symbol" pitchFamily="18" charset="2"/>
              </a:rPr>
              <a:t>is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done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thanks</a:t>
            </a:r>
            <a:r>
              <a:rPr lang="fr-CH" kern="0" dirty="0" smtClean="0">
                <a:sym typeface="Symbol" pitchFamily="18" charset="2"/>
              </a:rPr>
              <a:t> to </a:t>
            </a:r>
            <a:r>
              <a:rPr lang="fr-CH" kern="0" dirty="0" err="1" smtClean="0">
                <a:solidFill>
                  <a:srgbClr val="C00000"/>
                </a:solidFill>
                <a:sym typeface="Symbol" pitchFamily="18" charset="2"/>
              </a:rPr>
              <a:t>wide</a:t>
            </a:r>
            <a:r>
              <a:rPr lang="fr-CH" kern="0" dirty="0" smtClean="0">
                <a:solidFill>
                  <a:srgbClr val="C00000"/>
                </a:solidFill>
                <a:sym typeface="Symbol" pitchFamily="18" charset="2"/>
              </a:rPr>
              <a:t> aperture and </a:t>
            </a:r>
            <a:r>
              <a:rPr lang="fr-CH" kern="0" dirty="0" err="1" smtClean="0">
                <a:solidFill>
                  <a:srgbClr val="C00000"/>
                </a:solidFill>
                <a:sym typeface="Symbol" pitchFamily="18" charset="2"/>
              </a:rPr>
              <a:t>shielding</a:t>
            </a:r>
            <a:r>
              <a:rPr lang="fr-CH" kern="0" dirty="0" smtClean="0">
                <a:solidFill>
                  <a:srgbClr val="C00000"/>
                </a:solidFill>
                <a:sym typeface="Symbol" pitchFamily="18" charset="2"/>
              </a:rPr>
              <a:t> </a:t>
            </a:r>
            <a:r>
              <a:rPr lang="fr-CH" sz="1600" kern="0" dirty="0">
                <a:solidFill>
                  <a:srgbClr val="009900"/>
                </a:solidFill>
                <a:sym typeface="Symbol" pitchFamily="18" charset="2"/>
              </a:rPr>
              <a:t>[</a:t>
            </a:r>
            <a:r>
              <a:rPr lang="fr-CH" sz="1600" kern="0" dirty="0" err="1">
                <a:solidFill>
                  <a:srgbClr val="009900"/>
                </a:solidFill>
                <a:sym typeface="Symbol" pitchFamily="18" charset="2"/>
              </a:rPr>
              <a:t>see</a:t>
            </a:r>
            <a:r>
              <a:rPr lang="fr-CH" sz="1600" kern="0" dirty="0">
                <a:solidFill>
                  <a:srgbClr val="009900"/>
                </a:solidFill>
                <a:sym typeface="Symbol" pitchFamily="18" charset="2"/>
              </a:rPr>
              <a:t> </a:t>
            </a:r>
            <a:r>
              <a:rPr lang="fr-CH" sz="1600" kern="0" dirty="0" smtClean="0">
                <a:solidFill>
                  <a:srgbClr val="009900"/>
                </a:solidFill>
                <a:sym typeface="Symbol" pitchFamily="18" charset="2"/>
              </a:rPr>
              <a:t>P. </a:t>
            </a:r>
            <a:r>
              <a:rPr lang="fr-CH" sz="1600" kern="0" dirty="0" err="1" smtClean="0">
                <a:solidFill>
                  <a:srgbClr val="009900"/>
                </a:solidFill>
                <a:sym typeface="Symbol" pitchFamily="18" charset="2"/>
              </a:rPr>
              <a:t>Fessia</a:t>
            </a:r>
            <a:r>
              <a:rPr lang="fr-CH" sz="1600" kern="0" dirty="0" smtClean="0">
                <a:solidFill>
                  <a:srgbClr val="009900"/>
                </a:solidFill>
                <a:sym typeface="Symbol" pitchFamily="18" charset="2"/>
              </a:rPr>
              <a:t> talk</a:t>
            </a:r>
            <a:r>
              <a:rPr lang="fr-CH" sz="1600" kern="0" dirty="0">
                <a:solidFill>
                  <a:srgbClr val="009900"/>
                </a:solidFill>
                <a:sym typeface="Symbol" pitchFamily="18" charset="2"/>
              </a:rPr>
              <a:t>]</a:t>
            </a:r>
            <a:endParaRPr lang="fr-CH" sz="1600" kern="0" dirty="0" smtClean="0">
              <a:solidFill>
                <a:srgbClr val="C00000"/>
              </a:solidFill>
              <a:sym typeface="Symbol" pitchFamily="18" charset="2"/>
            </a:endParaRPr>
          </a:p>
          <a:p>
            <a:pPr lvl="1" eaLnBrk="1" hangingPunct="1"/>
            <a:r>
              <a:rPr lang="fr-CH" kern="0" dirty="0" smtClean="0">
                <a:sym typeface="Symbol" pitchFamily="18" charset="2"/>
              </a:rPr>
              <a:t>So </a:t>
            </a:r>
            <a:r>
              <a:rPr lang="fr-CH" kern="0" dirty="0" err="1" smtClean="0">
                <a:sym typeface="Symbol" pitchFamily="18" charset="2"/>
              </a:rPr>
              <a:t>we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will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be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below</a:t>
            </a:r>
            <a:r>
              <a:rPr lang="fr-CH" kern="0" dirty="0" smtClean="0">
                <a:sym typeface="Symbol" pitchFamily="18" charset="2"/>
              </a:rPr>
              <a:t> 20 </a:t>
            </a:r>
            <a:r>
              <a:rPr lang="fr-CH" kern="0" dirty="0" err="1" smtClean="0">
                <a:sym typeface="Symbol" pitchFamily="18" charset="2"/>
              </a:rPr>
              <a:t>MGy</a:t>
            </a:r>
            <a:endParaRPr lang="fr-CH" sz="1600" kern="0" dirty="0">
              <a:solidFill>
                <a:srgbClr val="009900"/>
              </a:solidFill>
              <a:sym typeface="Symbol" pitchFamily="18" charset="2"/>
            </a:endParaRPr>
          </a:p>
        </p:txBody>
      </p:sp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Upgrade scenario one - </a:t>
            </a:r>
            <a:fld id="{5B0F2CE2-42CD-4A74-A04F-1839686887D0}" type="slidenum">
              <a:rPr lang="en-US" smtClean="0"/>
              <a:pPr>
                <a:defRPr/>
              </a:pPr>
              <a:t>6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  <a:sym typeface="Symbol" pitchFamily="18" charset="2"/>
              </a:rPr>
              <a:t>RADIATION DAMAGE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264" y="2882367"/>
            <a:ext cx="4870900" cy="305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19360" y="6017398"/>
            <a:ext cx="58657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err="1" smtClean="0"/>
              <a:t>Peak</a:t>
            </a:r>
            <a:r>
              <a:rPr lang="fr-CH" sz="1400" dirty="0" smtClean="0"/>
              <a:t> dose (for 3000 fb</a:t>
            </a:r>
            <a:r>
              <a:rPr lang="fr-CH" sz="1400" baseline="30000" dirty="0" smtClean="0"/>
              <a:t>-1</a:t>
            </a:r>
            <a:r>
              <a:rPr lang="fr-CH" sz="1400" dirty="0" smtClean="0"/>
              <a:t>) and </a:t>
            </a:r>
            <a:r>
              <a:rPr lang="fr-CH" sz="1400" dirty="0" err="1" smtClean="0"/>
              <a:t>peak</a:t>
            </a:r>
            <a:r>
              <a:rPr lang="fr-CH" sz="1400" dirty="0" smtClean="0"/>
              <a:t> power (for </a:t>
            </a:r>
            <a:r>
              <a:rPr lang="fr-CH" sz="1400" dirty="0" err="1" smtClean="0"/>
              <a:t>peak</a:t>
            </a:r>
            <a:r>
              <a:rPr lang="fr-CH" sz="1400" dirty="0" smtClean="0"/>
              <a:t> </a:t>
            </a:r>
            <a:r>
              <a:rPr lang="fr-CH" sz="1400" dirty="0" err="1" smtClean="0"/>
              <a:t>lumi</a:t>
            </a:r>
            <a:r>
              <a:rPr lang="fr-CH" sz="1400" dirty="0" smtClean="0"/>
              <a:t> 5</a:t>
            </a:r>
            <a:r>
              <a:rPr lang="fr-CH" sz="1400" dirty="0" smtClean="0">
                <a:latin typeface="Book Antiqua"/>
              </a:rPr>
              <a:t>×</a:t>
            </a:r>
            <a:r>
              <a:rPr lang="fr-CH" sz="1400" dirty="0" smtClean="0"/>
              <a:t>10</a:t>
            </a:r>
            <a:r>
              <a:rPr lang="fr-CH" sz="1400" baseline="30000" dirty="0" smtClean="0"/>
              <a:t>34</a:t>
            </a:r>
            <a:r>
              <a:rPr lang="fr-CH" sz="1400" dirty="0" smtClean="0"/>
              <a:t> cm</a:t>
            </a:r>
            <a:r>
              <a:rPr lang="fr-CH" sz="1400" baseline="30000" dirty="0" smtClean="0"/>
              <a:t>-2</a:t>
            </a:r>
            <a:r>
              <a:rPr lang="fr-CH" sz="1400" dirty="0" smtClean="0"/>
              <a:t> s</a:t>
            </a:r>
            <a:r>
              <a:rPr lang="fr-CH" sz="1400" baseline="30000" dirty="0" smtClean="0"/>
              <a:t>-1</a:t>
            </a:r>
            <a:r>
              <a:rPr lang="fr-CH" sz="1400" dirty="0" smtClean="0"/>
              <a:t>)</a:t>
            </a:r>
          </a:p>
          <a:p>
            <a:pPr algn="ctr"/>
            <a:r>
              <a:rPr lang="fr-CH" sz="1400" dirty="0" smtClean="0">
                <a:solidFill>
                  <a:srgbClr val="009900"/>
                </a:solidFill>
              </a:rPr>
              <a:t>[L. </a:t>
            </a:r>
            <a:r>
              <a:rPr lang="fr-CH" sz="1400" dirty="0" err="1" smtClean="0">
                <a:solidFill>
                  <a:srgbClr val="009900"/>
                </a:solidFill>
              </a:rPr>
              <a:t>Esposito</a:t>
            </a:r>
            <a:r>
              <a:rPr lang="fr-CH" sz="1400" dirty="0" smtClean="0">
                <a:solidFill>
                  <a:srgbClr val="009900"/>
                </a:solidFill>
              </a:rPr>
              <a:t>, F. Cerutti, IPAC 2013]</a:t>
            </a:r>
            <a:endParaRPr lang="en-GB" sz="1400" dirty="0">
              <a:solidFill>
                <a:srgbClr val="009900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5697365" y="2550234"/>
            <a:ext cx="3446635" cy="3385533"/>
            <a:chOff x="5732061" y="2661312"/>
            <a:chExt cx="3446635" cy="3385533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5732061" y="3094758"/>
              <a:ext cx="2975212" cy="2952087"/>
            </a:xfrm>
            <a:prstGeom prst="rect">
              <a:avLst/>
            </a:prstGeom>
            <a:noFill/>
            <a:ln w="9525">
              <a:solidFill>
                <a:schemeClr val="tx2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</p:pic>
        <p:cxnSp>
          <p:nvCxnSpPr>
            <p:cNvPr id="10" name="Connecteur droit avec flèche 2"/>
            <p:cNvCxnSpPr/>
            <p:nvPr/>
          </p:nvCxnSpPr>
          <p:spPr bwMode="auto">
            <a:xfrm>
              <a:off x="6946711" y="2661312"/>
              <a:ext cx="191069" cy="103723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oval"/>
            </a:ln>
            <a:effectLst/>
          </p:spPr>
        </p:cxnSp>
        <p:sp>
          <p:nvSpPr>
            <p:cNvPr id="11" name="ZoneTexte 3"/>
            <p:cNvSpPr txBox="1"/>
            <p:nvPr/>
          </p:nvSpPr>
          <p:spPr>
            <a:xfrm>
              <a:off x="7860707" y="2756204"/>
              <a:ext cx="108395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600" dirty="0" smtClean="0"/>
                <a:t>Cold bore</a:t>
              </a:r>
              <a:endParaRPr lang="en-GB" sz="1600" dirty="0"/>
            </a:p>
          </p:txBody>
        </p:sp>
        <p:cxnSp>
          <p:nvCxnSpPr>
            <p:cNvPr id="12" name="Connecteur droit avec flèche 6"/>
            <p:cNvCxnSpPr/>
            <p:nvPr/>
          </p:nvCxnSpPr>
          <p:spPr bwMode="auto">
            <a:xfrm flipH="1">
              <a:off x="7738281" y="2999228"/>
              <a:ext cx="450376" cy="685666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oval"/>
            </a:ln>
            <a:effectLst/>
          </p:spPr>
        </p:cxnSp>
        <p:sp>
          <p:nvSpPr>
            <p:cNvPr id="13" name="ZoneTexte 13"/>
            <p:cNvSpPr txBox="1"/>
            <p:nvPr/>
          </p:nvSpPr>
          <p:spPr>
            <a:xfrm>
              <a:off x="7860706" y="5597213"/>
              <a:ext cx="131799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600" dirty="0" err="1" smtClean="0"/>
                <a:t>Beam</a:t>
              </a:r>
              <a:r>
                <a:rPr lang="fr-CH" sz="1600" dirty="0" smtClean="0"/>
                <a:t> </a:t>
              </a:r>
              <a:r>
                <a:rPr lang="fr-CH" sz="1600" dirty="0" err="1" smtClean="0"/>
                <a:t>screen</a:t>
              </a:r>
              <a:endParaRPr lang="en-GB" sz="1600" dirty="0"/>
            </a:p>
          </p:txBody>
        </p:sp>
        <p:cxnSp>
          <p:nvCxnSpPr>
            <p:cNvPr id="14" name="Connecteur droit avec flèche 14"/>
            <p:cNvCxnSpPr/>
            <p:nvPr/>
          </p:nvCxnSpPr>
          <p:spPr bwMode="auto">
            <a:xfrm flipH="1" flipV="1">
              <a:off x="7963469" y="5063319"/>
              <a:ext cx="675564" cy="605239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oval"/>
            </a:ln>
            <a:effectLst/>
          </p:spPr>
        </p:cxnSp>
      </p:grpSp>
      <p:sp>
        <p:nvSpPr>
          <p:cNvPr id="15" name="ZoneTexte 3"/>
          <p:cNvSpPr txBox="1"/>
          <p:nvPr/>
        </p:nvSpPr>
        <p:spPr>
          <a:xfrm>
            <a:off x="6370039" y="2211680"/>
            <a:ext cx="16898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dirty="0" err="1" smtClean="0">
                <a:solidFill>
                  <a:srgbClr val="C00000"/>
                </a:solidFill>
              </a:rPr>
              <a:t>Tungsten</a:t>
            </a:r>
            <a:r>
              <a:rPr lang="fr-CH" sz="1600" dirty="0" smtClean="0">
                <a:solidFill>
                  <a:srgbClr val="C00000"/>
                </a:solidFill>
              </a:rPr>
              <a:t> inserts</a:t>
            </a:r>
            <a:endParaRPr lang="en-GB" sz="1600" dirty="0">
              <a:solidFill>
                <a:srgbClr val="C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23740" y="5992191"/>
            <a:ext cx="20441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dirty="0" err="1" smtClean="0"/>
              <a:t>Beam</a:t>
            </a:r>
            <a:r>
              <a:rPr lang="fr-CH" sz="1600" dirty="0" smtClean="0"/>
              <a:t> </a:t>
            </a:r>
            <a:r>
              <a:rPr lang="fr-CH" sz="1600" dirty="0" err="1" smtClean="0"/>
              <a:t>screeen</a:t>
            </a:r>
            <a:r>
              <a:rPr lang="fr-CH" sz="1600" dirty="0" smtClean="0"/>
              <a:t> sketch</a:t>
            </a:r>
          </a:p>
          <a:p>
            <a:pPr algn="ctr"/>
            <a:r>
              <a:rPr lang="fr-CH" sz="1600" dirty="0" smtClean="0">
                <a:solidFill>
                  <a:srgbClr val="009900"/>
                </a:solidFill>
              </a:rPr>
              <a:t>[R. </a:t>
            </a:r>
            <a:r>
              <a:rPr lang="fr-CH" sz="1600" dirty="0" err="1" smtClean="0">
                <a:solidFill>
                  <a:srgbClr val="009900"/>
                </a:solidFill>
              </a:rPr>
              <a:t>Kersevan</a:t>
            </a:r>
            <a:r>
              <a:rPr lang="fr-CH" sz="1600" dirty="0" smtClean="0">
                <a:solidFill>
                  <a:srgbClr val="009900"/>
                </a:solidFill>
              </a:rPr>
              <a:t>]</a:t>
            </a:r>
            <a:endParaRPr lang="en-GB" sz="1600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953030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228027" y="1201204"/>
            <a:ext cx="8677275" cy="524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2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3"/>
              </a:buBlip>
              <a:defRPr sz="2000" baseline="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4"/>
              </a:buBlip>
              <a:defRPr sz="1800" baseline="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/>
            <a:r>
              <a:rPr lang="fr-CH" kern="0" dirty="0" smtClean="0">
                <a:sym typeface="Symbol" pitchFamily="18" charset="2"/>
              </a:rPr>
              <a:t>For the </a:t>
            </a:r>
            <a:r>
              <a:rPr lang="fr-CH" kern="0" dirty="0" err="1" smtClean="0">
                <a:sym typeface="Symbol" pitchFamily="18" charset="2"/>
              </a:rPr>
              <a:t>rest</a:t>
            </a:r>
            <a:r>
              <a:rPr lang="fr-CH" kern="0" dirty="0" smtClean="0">
                <a:sym typeface="Symbol" pitchFamily="18" charset="2"/>
              </a:rPr>
              <a:t> of the </a:t>
            </a:r>
            <a:r>
              <a:rPr lang="fr-CH" kern="0" dirty="0" err="1" smtClean="0">
                <a:solidFill>
                  <a:srgbClr val="C00000"/>
                </a:solidFill>
                <a:sym typeface="Symbol" pitchFamily="18" charset="2"/>
              </a:rPr>
              <a:t>matching</a:t>
            </a:r>
            <a:r>
              <a:rPr lang="fr-CH" kern="0" dirty="0" smtClean="0">
                <a:solidFill>
                  <a:srgbClr val="C00000"/>
                </a:solidFill>
                <a:sym typeface="Symbol" pitchFamily="18" charset="2"/>
              </a:rPr>
              <a:t> section </a:t>
            </a:r>
            <a:r>
              <a:rPr lang="fr-CH" kern="0" dirty="0" err="1" smtClean="0">
                <a:sym typeface="Symbol" pitchFamily="18" charset="2"/>
              </a:rPr>
              <a:t>we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scale</a:t>
            </a:r>
            <a:r>
              <a:rPr lang="fr-CH" kern="0" dirty="0" smtClean="0">
                <a:sym typeface="Symbol" pitchFamily="18" charset="2"/>
              </a:rPr>
              <a:t> the </a:t>
            </a:r>
            <a:r>
              <a:rPr lang="fr-CH" kern="0" dirty="0" err="1" smtClean="0">
                <a:sym typeface="Symbol" pitchFamily="18" charset="2"/>
              </a:rPr>
              <a:t>results</a:t>
            </a:r>
            <a:r>
              <a:rPr lang="fr-CH" kern="0" dirty="0" smtClean="0">
                <a:sym typeface="Symbol" pitchFamily="18" charset="2"/>
              </a:rPr>
              <a:t> of the </a:t>
            </a:r>
            <a:r>
              <a:rPr lang="fr-CH" kern="0" dirty="0" err="1" smtClean="0">
                <a:solidFill>
                  <a:srgbClr val="C00000"/>
                </a:solidFill>
                <a:sym typeface="Symbol" pitchFamily="18" charset="2"/>
              </a:rPr>
              <a:t>baseline</a:t>
            </a:r>
            <a:endParaRPr lang="fr-CH" kern="0" dirty="0" smtClean="0">
              <a:solidFill>
                <a:srgbClr val="C00000"/>
              </a:solidFill>
              <a:sym typeface="Symbol" pitchFamily="18" charset="2"/>
            </a:endParaRPr>
          </a:p>
          <a:p>
            <a:pPr lvl="1" eaLnBrk="1" hangingPunct="1"/>
            <a:r>
              <a:rPr lang="fr-CH" kern="0" dirty="0" smtClean="0">
                <a:sym typeface="Symbol" pitchFamily="18" charset="2"/>
              </a:rPr>
              <a:t>Baseline </a:t>
            </a:r>
            <a:r>
              <a:rPr lang="fr-CH" kern="0" dirty="0" err="1" smtClean="0">
                <a:sym typeface="Symbol" pitchFamily="18" charset="2"/>
              </a:rPr>
              <a:t>peak</a:t>
            </a:r>
            <a:r>
              <a:rPr lang="fr-CH" kern="0" dirty="0" smtClean="0">
                <a:sym typeface="Symbol" pitchFamily="18" charset="2"/>
              </a:rPr>
              <a:t> dose </a:t>
            </a:r>
            <a:r>
              <a:rPr lang="fr-CH" kern="0" dirty="0" err="1" smtClean="0">
                <a:sym typeface="Symbol" pitchFamily="18" charset="2"/>
              </a:rPr>
              <a:t>is</a:t>
            </a:r>
            <a:r>
              <a:rPr lang="fr-CH" kern="0" dirty="0" smtClean="0">
                <a:sym typeface="Symbol" pitchFamily="18" charset="2"/>
              </a:rPr>
              <a:t> 2 </a:t>
            </a:r>
            <a:r>
              <a:rPr lang="fr-CH" kern="0" dirty="0" err="1" smtClean="0">
                <a:sym typeface="Symbol" pitchFamily="18" charset="2"/>
              </a:rPr>
              <a:t>MGy</a:t>
            </a:r>
            <a:r>
              <a:rPr lang="fr-CH" kern="0" dirty="0" smtClean="0">
                <a:sym typeface="Symbol" pitchFamily="18" charset="2"/>
              </a:rPr>
              <a:t> (</a:t>
            </a:r>
            <a:r>
              <a:rPr lang="fr-CH" kern="0" dirty="0" err="1" smtClean="0">
                <a:sym typeface="Symbol" pitchFamily="18" charset="2"/>
              </a:rPr>
              <a:t>average</a:t>
            </a:r>
            <a:r>
              <a:rPr lang="fr-CH" kern="0" dirty="0" smtClean="0">
                <a:sym typeface="Symbol" pitchFamily="18" charset="2"/>
              </a:rPr>
              <a:t>), 4 </a:t>
            </a:r>
            <a:r>
              <a:rPr lang="fr-CH" kern="0" dirty="0" err="1" smtClean="0">
                <a:sym typeface="Symbol" pitchFamily="18" charset="2"/>
              </a:rPr>
              <a:t>MGy</a:t>
            </a:r>
            <a:r>
              <a:rPr lang="fr-CH" kern="0" dirty="0" smtClean="0">
                <a:sym typeface="Symbol" pitchFamily="18" charset="2"/>
              </a:rPr>
              <a:t> (local) for 500 fb</a:t>
            </a:r>
            <a:r>
              <a:rPr lang="fr-CH" kern="0" baseline="30000" dirty="0" smtClean="0">
                <a:sym typeface="Symbol" pitchFamily="18" charset="2"/>
              </a:rPr>
              <a:t>-1</a:t>
            </a:r>
          </a:p>
          <a:p>
            <a:pPr lvl="1" eaLnBrk="1" hangingPunct="1"/>
            <a:r>
              <a:rPr lang="fr-CH" kern="0" dirty="0" smtClean="0">
                <a:sym typeface="Symbol" pitchFamily="18" charset="2"/>
              </a:rPr>
              <a:t>So one </a:t>
            </a:r>
            <a:r>
              <a:rPr lang="fr-CH" kern="0" dirty="0" err="1" smtClean="0">
                <a:sym typeface="Symbol" pitchFamily="18" charset="2"/>
              </a:rPr>
              <a:t>will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reach</a:t>
            </a:r>
            <a:r>
              <a:rPr lang="fr-CH" kern="0" dirty="0" smtClean="0">
                <a:sym typeface="Symbol" pitchFamily="18" charset="2"/>
              </a:rPr>
              <a:t> 16 </a:t>
            </a:r>
            <a:r>
              <a:rPr lang="fr-CH" kern="0" dirty="0" err="1" smtClean="0">
                <a:sym typeface="Symbol" pitchFamily="18" charset="2"/>
              </a:rPr>
              <a:t>MGy</a:t>
            </a:r>
            <a:r>
              <a:rPr lang="fr-CH" kern="0" dirty="0" smtClean="0">
                <a:sym typeface="Symbol" pitchFamily="18" charset="2"/>
              </a:rPr>
              <a:t> for 2000 fb</a:t>
            </a:r>
            <a:r>
              <a:rPr lang="fr-CH" kern="0" baseline="30000" dirty="0" smtClean="0">
                <a:sym typeface="Symbol" pitchFamily="18" charset="2"/>
              </a:rPr>
              <a:t>-1</a:t>
            </a:r>
            <a:endParaRPr lang="fr-CH" kern="0" dirty="0" smtClean="0">
              <a:sym typeface="Symbol" pitchFamily="18" charset="2"/>
            </a:endParaRPr>
          </a:p>
        </p:txBody>
      </p:sp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Upgrade scenario one - </a:t>
            </a:r>
            <a:fld id="{5B0F2CE2-42CD-4A74-A04F-1839686887D0}" type="slidenum">
              <a:rPr lang="en-US" smtClean="0"/>
              <a:pPr>
                <a:defRPr/>
              </a:pPr>
              <a:t>7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  <a:sym typeface="Symbol" pitchFamily="18" charset="2"/>
              </a:rPr>
              <a:t>RADIATION DAMAGE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8627" y="2905582"/>
            <a:ext cx="4117001" cy="32281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49940" y="6133765"/>
            <a:ext cx="80682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dirty="0" err="1" smtClean="0"/>
              <a:t>Peak</a:t>
            </a:r>
            <a:r>
              <a:rPr lang="fr-CH" sz="1600" dirty="0" smtClean="0"/>
              <a:t> dose (</a:t>
            </a:r>
            <a:r>
              <a:rPr lang="fr-CH" sz="1600" dirty="0" err="1" smtClean="0"/>
              <a:t>average</a:t>
            </a:r>
            <a:r>
              <a:rPr lang="fr-CH" sz="1600" dirty="0" smtClean="0"/>
              <a:t> over </a:t>
            </a:r>
            <a:r>
              <a:rPr lang="fr-CH" sz="1600" dirty="0" err="1" smtClean="0"/>
              <a:t>cable</a:t>
            </a:r>
            <a:r>
              <a:rPr lang="fr-CH" sz="1600" dirty="0" smtClean="0"/>
              <a:t>, for </a:t>
            </a:r>
            <a:r>
              <a:rPr lang="fr-CH" sz="1600" dirty="0"/>
              <a:t>5</a:t>
            </a:r>
            <a:r>
              <a:rPr lang="fr-CH" sz="1600" dirty="0" smtClean="0"/>
              <a:t>00 fb</a:t>
            </a:r>
            <a:r>
              <a:rPr lang="fr-CH" sz="1600" baseline="30000" dirty="0" smtClean="0"/>
              <a:t>-1</a:t>
            </a:r>
            <a:r>
              <a:rPr lang="fr-CH" sz="1600" dirty="0" smtClean="0"/>
              <a:t>) and </a:t>
            </a:r>
            <a:r>
              <a:rPr lang="fr-CH" sz="1600" dirty="0" err="1" smtClean="0"/>
              <a:t>peak</a:t>
            </a:r>
            <a:r>
              <a:rPr lang="fr-CH" sz="1600" dirty="0" smtClean="0"/>
              <a:t> power (for </a:t>
            </a:r>
            <a:r>
              <a:rPr lang="fr-CH" sz="1600" dirty="0" err="1" smtClean="0"/>
              <a:t>peak</a:t>
            </a:r>
            <a:r>
              <a:rPr lang="fr-CH" sz="1600" dirty="0" smtClean="0"/>
              <a:t> </a:t>
            </a:r>
            <a:r>
              <a:rPr lang="fr-CH" sz="1600" dirty="0" err="1" smtClean="0"/>
              <a:t>lumi</a:t>
            </a:r>
            <a:r>
              <a:rPr lang="fr-CH" sz="1600" dirty="0" smtClean="0"/>
              <a:t> </a:t>
            </a:r>
            <a:r>
              <a:rPr lang="fr-CH" sz="1600" dirty="0"/>
              <a:t>1</a:t>
            </a:r>
            <a:r>
              <a:rPr lang="fr-CH" sz="1600" dirty="0" smtClean="0"/>
              <a:t>0</a:t>
            </a:r>
            <a:r>
              <a:rPr lang="fr-CH" sz="1600" baseline="30000" dirty="0" smtClean="0"/>
              <a:t>34</a:t>
            </a:r>
            <a:r>
              <a:rPr lang="fr-CH" sz="1600" dirty="0" smtClean="0"/>
              <a:t> cm</a:t>
            </a:r>
            <a:r>
              <a:rPr lang="fr-CH" sz="1600" baseline="30000" dirty="0" smtClean="0"/>
              <a:t>-2</a:t>
            </a:r>
            <a:r>
              <a:rPr lang="fr-CH" sz="1600" dirty="0" smtClean="0"/>
              <a:t> s</a:t>
            </a:r>
            <a:r>
              <a:rPr lang="fr-CH" sz="1600" baseline="30000" dirty="0" smtClean="0"/>
              <a:t>-1</a:t>
            </a:r>
            <a:r>
              <a:rPr lang="fr-CH" sz="1600" dirty="0" smtClean="0"/>
              <a:t>)</a:t>
            </a:r>
          </a:p>
          <a:p>
            <a:pPr algn="ctr"/>
            <a:r>
              <a:rPr lang="fr-CH" sz="1600" dirty="0" smtClean="0">
                <a:solidFill>
                  <a:srgbClr val="009900"/>
                </a:solidFill>
              </a:rPr>
              <a:t>[L. </a:t>
            </a:r>
            <a:r>
              <a:rPr lang="fr-CH" sz="1600" dirty="0" err="1" smtClean="0">
                <a:solidFill>
                  <a:srgbClr val="009900"/>
                </a:solidFill>
              </a:rPr>
              <a:t>Esposito</a:t>
            </a:r>
            <a:r>
              <a:rPr lang="fr-CH" sz="1600" dirty="0" smtClean="0">
                <a:solidFill>
                  <a:srgbClr val="009900"/>
                </a:solidFill>
              </a:rPr>
              <a:t>, F. Cerutti]</a:t>
            </a:r>
            <a:endParaRPr lang="en-GB" sz="1600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68098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228027" y="1201204"/>
            <a:ext cx="8677275" cy="524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2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3"/>
              </a:buBlip>
              <a:defRPr sz="2000" baseline="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4"/>
              </a:buBlip>
              <a:defRPr sz="1800" baseline="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/>
            <a:r>
              <a:rPr lang="fr-CH" kern="0" dirty="0" smtClean="0">
                <a:sym typeface="Symbol" pitchFamily="18" charset="2"/>
              </a:rPr>
              <a:t>(i) </a:t>
            </a:r>
            <a:r>
              <a:rPr lang="fr-CH" kern="0" dirty="0" smtClean="0">
                <a:solidFill>
                  <a:srgbClr val="C00000"/>
                </a:solidFill>
                <a:sym typeface="Symbol" pitchFamily="18" charset="2"/>
              </a:rPr>
              <a:t>Total </a:t>
            </a:r>
            <a:r>
              <a:rPr lang="fr-CH" kern="0" dirty="0" err="1" smtClean="0">
                <a:solidFill>
                  <a:srgbClr val="C00000"/>
                </a:solidFill>
                <a:sym typeface="Symbol" pitchFamily="18" charset="2"/>
              </a:rPr>
              <a:t>cryogenic</a:t>
            </a:r>
            <a:r>
              <a:rPr lang="fr-CH" kern="0" dirty="0" smtClean="0">
                <a:solidFill>
                  <a:srgbClr val="C00000"/>
                </a:solidFill>
                <a:sym typeface="Symbol" pitchFamily="18" charset="2"/>
              </a:rPr>
              <a:t> power </a:t>
            </a:r>
          </a:p>
          <a:p>
            <a:pPr lvl="2" eaLnBrk="1" hangingPunct="1"/>
            <a:r>
              <a:rPr lang="fr-CH" kern="0" dirty="0" smtClean="0">
                <a:sym typeface="Symbol" pitchFamily="18" charset="2"/>
              </a:rPr>
              <a:t>Assume as in PIC to </a:t>
            </a:r>
            <a:r>
              <a:rPr lang="fr-CH" kern="0" dirty="0" err="1" smtClean="0">
                <a:sym typeface="Symbol" pitchFamily="18" charset="2"/>
              </a:rPr>
              <a:t>withstand</a:t>
            </a:r>
            <a:r>
              <a:rPr lang="fr-CH" kern="0" dirty="0" smtClean="0">
                <a:sym typeface="Symbol" pitchFamily="18" charset="2"/>
              </a:rPr>
              <a:t> 5×10</a:t>
            </a:r>
            <a:r>
              <a:rPr lang="fr-CH" kern="0" baseline="30000" dirty="0" smtClean="0">
                <a:sym typeface="Symbol" pitchFamily="18" charset="2"/>
              </a:rPr>
              <a:t>34</a:t>
            </a:r>
            <a:r>
              <a:rPr lang="fr-CH" kern="0" dirty="0" smtClean="0">
                <a:sym typeface="Symbol" pitchFamily="18" charset="2"/>
              </a:rPr>
              <a:t> cm</a:t>
            </a:r>
            <a:r>
              <a:rPr lang="fr-CH" kern="0" baseline="30000" dirty="0" smtClean="0">
                <a:sym typeface="Symbol" pitchFamily="18" charset="2"/>
              </a:rPr>
              <a:t>-2</a:t>
            </a:r>
            <a:r>
              <a:rPr lang="fr-CH" kern="0" dirty="0" smtClean="0">
                <a:sym typeface="Symbol" pitchFamily="18" charset="2"/>
              </a:rPr>
              <a:t> s</a:t>
            </a:r>
            <a:r>
              <a:rPr lang="fr-CH" kern="0" baseline="30000" dirty="0" smtClean="0">
                <a:sym typeface="Symbol" pitchFamily="18" charset="2"/>
              </a:rPr>
              <a:t>-1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peak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lumi</a:t>
            </a:r>
            <a:r>
              <a:rPr lang="fr-CH" kern="0" dirty="0" smtClean="0">
                <a:sym typeface="Symbol" pitchFamily="18" charset="2"/>
              </a:rPr>
              <a:t> (</a:t>
            </a:r>
            <a:r>
              <a:rPr lang="fr-CH" kern="0" dirty="0" err="1" smtClean="0">
                <a:sym typeface="Symbol" pitchFamily="18" charset="2"/>
              </a:rPr>
              <a:t>target</a:t>
            </a:r>
            <a:r>
              <a:rPr lang="fr-CH" kern="0" dirty="0" smtClean="0">
                <a:sym typeface="Symbol" pitchFamily="18" charset="2"/>
              </a:rPr>
              <a:t> of full upgrade) – about 700 W on the triplet, 600 W on the </a:t>
            </a:r>
            <a:r>
              <a:rPr lang="fr-CH" kern="0" dirty="0" err="1" smtClean="0">
                <a:sym typeface="Symbol" pitchFamily="18" charset="2"/>
              </a:rPr>
              <a:t>beam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screen</a:t>
            </a:r>
            <a:endParaRPr lang="fr-CH" kern="0" dirty="0" smtClean="0">
              <a:sym typeface="Symbol" pitchFamily="18" charset="2"/>
            </a:endParaRPr>
          </a:p>
          <a:p>
            <a:pPr lvl="2" eaLnBrk="1" hangingPunct="1"/>
            <a:r>
              <a:rPr lang="fr-CH" kern="0" dirty="0" smtClean="0">
                <a:sym typeface="Symbol" pitchFamily="18" charset="2"/>
              </a:rPr>
              <a:t>US1 has </a:t>
            </a:r>
            <a:r>
              <a:rPr lang="fr-CH" kern="0" dirty="0" err="1" smtClean="0">
                <a:sym typeface="Symbol" pitchFamily="18" charset="2"/>
              </a:rPr>
              <a:t>same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peak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lumi</a:t>
            </a:r>
            <a:r>
              <a:rPr lang="fr-CH" kern="0" dirty="0" smtClean="0">
                <a:sym typeface="Symbol" pitchFamily="18" charset="2"/>
              </a:rPr>
              <a:t>, </a:t>
            </a:r>
            <a:r>
              <a:rPr lang="fr-CH" kern="0" dirty="0" err="1" smtClean="0">
                <a:sym typeface="Symbol" pitchFamily="18" charset="2"/>
              </a:rPr>
              <a:t>so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same</a:t>
            </a:r>
            <a:r>
              <a:rPr lang="fr-CH" kern="0" dirty="0" smtClean="0">
                <a:sym typeface="Symbol" pitchFamily="18" charset="2"/>
              </a:rPr>
              <a:t> situation</a:t>
            </a:r>
          </a:p>
          <a:p>
            <a:pPr lvl="1" eaLnBrk="1" hangingPunct="1"/>
            <a:endParaRPr lang="fr-CH" kern="0" dirty="0" smtClean="0">
              <a:sym typeface="Symbol" pitchFamily="18" charset="2"/>
            </a:endParaRPr>
          </a:p>
          <a:p>
            <a:pPr eaLnBrk="1" hangingPunct="1"/>
            <a:r>
              <a:rPr lang="fr-CH" kern="0" dirty="0">
                <a:sym typeface="Symbol" pitchFamily="18" charset="2"/>
              </a:rPr>
              <a:t>(ii) </a:t>
            </a:r>
            <a:r>
              <a:rPr lang="fr-CH" kern="0" dirty="0">
                <a:solidFill>
                  <a:srgbClr val="C00000"/>
                </a:solidFill>
                <a:sym typeface="Symbol" pitchFamily="18" charset="2"/>
              </a:rPr>
              <a:t>Local </a:t>
            </a:r>
            <a:r>
              <a:rPr lang="fr-CH" kern="0" dirty="0" err="1">
                <a:solidFill>
                  <a:srgbClr val="C00000"/>
                </a:solidFill>
                <a:sym typeface="Symbol" pitchFamily="18" charset="2"/>
              </a:rPr>
              <a:t>increase</a:t>
            </a:r>
            <a:r>
              <a:rPr lang="fr-CH" kern="0" dirty="0">
                <a:solidFill>
                  <a:srgbClr val="C00000"/>
                </a:solidFill>
                <a:sym typeface="Symbol" pitchFamily="18" charset="2"/>
              </a:rPr>
              <a:t> in </a:t>
            </a:r>
            <a:r>
              <a:rPr lang="fr-CH" kern="0" dirty="0" err="1">
                <a:solidFill>
                  <a:srgbClr val="C00000"/>
                </a:solidFill>
                <a:sym typeface="Symbol" pitchFamily="18" charset="2"/>
              </a:rPr>
              <a:t>temperature</a:t>
            </a:r>
            <a:r>
              <a:rPr lang="fr-CH" kern="0" dirty="0">
                <a:solidFill>
                  <a:srgbClr val="C00000"/>
                </a:solidFill>
                <a:sym typeface="Symbol" pitchFamily="18" charset="2"/>
              </a:rPr>
              <a:t> </a:t>
            </a:r>
            <a:r>
              <a:rPr lang="fr-CH" kern="0" dirty="0">
                <a:sym typeface="Symbol" pitchFamily="18" charset="2"/>
              </a:rPr>
              <a:t>due to the thermal </a:t>
            </a:r>
            <a:r>
              <a:rPr lang="fr-CH" kern="0" dirty="0" err="1">
                <a:sym typeface="Symbol" pitchFamily="18" charset="2"/>
              </a:rPr>
              <a:t>impedances</a:t>
            </a:r>
            <a:r>
              <a:rPr lang="fr-CH" kern="0" dirty="0">
                <a:sym typeface="Symbol" pitchFamily="18" charset="2"/>
              </a:rPr>
              <a:t> of the components and the distance to the </a:t>
            </a:r>
            <a:r>
              <a:rPr lang="fr-CH" kern="0" dirty="0" err="1">
                <a:sym typeface="Symbol" pitchFamily="18" charset="2"/>
              </a:rPr>
              <a:t>heat</a:t>
            </a:r>
            <a:r>
              <a:rPr lang="fr-CH" kern="0" dirty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sink</a:t>
            </a:r>
            <a:r>
              <a:rPr lang="fr-CH" kern="0" dirty="0" smtClean="0">
                <a:sym typeface="Symbol" pitchFamily="18" charset="2"/>
              </a:rPr>
              <a:t>: </a:t>
            </a:r>
            <a:r>
              <a:rPr lang="fr-CH" kern="0" dirty="0" err="1" smtClean="0">
                <a:sym typeface="Symbol" pitchFamily="18" charset="2"/>
              </a:rPr>
              <a:t>two</a:t>
            </a:r>
            <a:r>
              <a:rPr lang="fr-CH" kern="0" dirty="0" smtClean="0">
                <a:sym typeface="Symbol" pitchFamily="18" charset="2"/>
              </a:rPr>
              <a:t> issues</a:t>
            </a:r>
          </a:p>
          <a:p>
            <a:pPr lvl="1" eaLnBrk="1" hangingPunct="1"/>
            <a:r>
              <a:rPr lang="fr-CH" kern="0" dirty="0" err="1">
                <a:latin typeface="Symbol" panose="05050102010706020507" pitchFamily="18" charset="2"/>
                <a:sym typeface="Symbol" pitchFamily="18" charset="2"/>
              </a:rPr>
              <a:t>D</a:t>
            </a:r>
            <a:r>
              <a:rPr lang="fr-CH" kern="0" dirty="0" err="1">
                <a:sym typeface="Symbol" pitchFamily="18" charset="2"/>
              </a:rPr>
              <a:t>t</a:t>
            </a:r>
            <a:r>
              <a:rPr lang="fr-CH" kern="0" dirty="0">
                <a:sym typeface="Symbol" pitchFamily="18" charset="2"/>
              </a:rPr>
              <a:t> in the </a:t>
            </a:r>
            <a:r>
              <a:rPr lang="fr-CH" kern="0" dirty="0" err="1">
                <a:sym typeface="Symbol" pitchFamily="18" charset="2"/>
              </a:rPr>
              <a:t>coil</a:t>
            </a:r>
            <a:r>
              <a:rPr lang="fr-CH" kern="0" dirty="0">
                <a:sym typeface="Symbol" pitchFamily="18" charset="2"/>
              </a:rPr>
              <a:t>, to </a:t>
            </a:r>
            <a:r>
              <a:rPr lang="fr-CH" kern="0" dirty="0" err="1">
                <a:sym typeface="Symbol" pitchFamily="18" charset="2"/>
              </a:rPr>
              <a:t>avoid</a:t>
            </a:r>
            <a:r>
              <a:rPr lang="fr-CH" kern="0" dirty="0">
                <a:sym typeface="Symbol" pitchFamily="18" charset="2"/>
              </a:rPr>
              <a:t> </a:t>
            </a:r>
            <a:r>
              <a:rPr lang="fr-CH" kern="0" dirty="0" err="1">
                <a:sym typeface="Symbol" pitchFamily="18" charset="2"/>
              </a:rPr>
              <a:t>reducing</a:t>
            </a:r>
            <a:r>
              <a:rPr lang="fr-CH" kern="0" dirty="0">
                <a:sym typeface="Symbol" pitchFamily="18" charset="2"/>
              </a:rPr>
              <a:t> </a:t>
            </a:r>
            <a:r>
              <a:rPr lang="fr-CH" kern="0" dirty="0" err="1">
                <a:sym typeface="Symbol" pitchFamily="18" charset="2"/>
              </a:rPr>
              <a:t>too</a:t>
            </a:r>
            <a:r>
              <a:rPr lang="fr-CH" kern="0" dirty="0">
                <a:sym typeface="Symbol" pitchFamily="18" charset="2"/>
              </a:rPr>
              <a:t> </a:t>
            </a:r>
            <a:r>
              <a:rPr lang="fr-CH" kern="0" dirty="0" err="1">
                <a:sym typeface="Symbol" pitchFamily="18" charset="2"/>
              </a:rPr>
              <a:t>much</a:t>
            </a:r>
            <a:r>
              <a:rPr lang="fr-CH" kern="0" dirty="0">
                <a:sym typeface="Symbol" pitchFamily="18" charset="2"/>
              </a:rPr>
              <a:t> the </a:t>
            </a:r>
            <a:r>
              <a:rPr lang="fr-CH" kern="0" dirty="0" err="1">
                <a:sym typeface="Symbol" pitchFamily="18" charset="2"/>
              </a:rPr>
              <a:t>margin</a:t>
            </a:r>
            <a:r>
              <a:rPr lang="fr-CH" kern="0" dirty="0">
                <a:sym typeface="Symbol" pitchFamily="18" charset="2"/>
              </a:rPr>
              <a:t> of the </a:t>
            </a:r>
            <a:r>
              <a:rPr lang="fr-CH" kern="0" dirty="0" err="1">
                <a:sym typeface="Symbol" pitchFamily="18" charset="2"/>
              </a:rPr>
              <a:t>superconductor</a:t>
            </a:r>
            <a:r>
              <a:rPr lang="fr-CH" kern="0" dirty="0">
                <a:sym typeface="Symbol" pitchFamily="18" charset="2"/>
              </a:rPr>
              <a:t> (</a:t>
            </a:r>
            <a:r>
              <a:rPr lang="fr-CH" kern="0" dirty="0" err="1">
                <a:sym typeface="Symbol" pitchFamily="18" charset="2"/>
              </a:rPr>
              <a:t>below</a:t>
            </a:r>
            <a:r>
              <a:rPr lang="fr-CH" kern="0" dirty="0">
                <a:sym typeface="Symbol" pitchFamily="18" charset="2"/>
              </a:rPr>
              <a:t> 0.2 K)</a:t>
            </a:r>
          </a:p>
          <a:p>
            <a:pPr lvl="2" eaLnBrk="1" hangingPunct="1"/>
            <a:r>
              <a:rPr lang="fr-CH" kern="0" dirty="0" err="1">
                <a:sym typeface="Symbol" pitchFamily="18" charset="2"/>
              </a:rPr>
              <a:t>With</a:t>
            </a:r>
            <a:r>
              <a:rPr lang="fr-CH" kern="0" dirty="0">
                <a:sym typeface="Symbol" pitchFamily="18" charset="2"/>
              </a:rPr>
              <a:t> </a:t>
            </a:r>
            <a:r>
              <a:rPr lang="fr-CH" kern="0" dirty="0" err="1">
                <a:sym typeface="Symbol" pitchFamily="18" charset="2"/>
              </a:rPr>
              <a:t>peak</a:t>
            </a:r>
            <a:r>
              <a:rPr lang="fr-CH" kern="0" dirty="0">
                <a:sym typeface="Symbol" pitchFamily="18" charset="2"/>
              </a:rPr>
              <a:t> 5×10</a:t>
            </a:r>
            <a:r>
              <a:rPr lang="fr-CH" kern="0" baseline="30000" dirty="0">
                <a:sym typeface="Symbol" pitchFamily="18" charset="2"/>
              </a:rPr>
              <a:t>34</a:t>
            </a:r>
            <a:r>
              <a:rPr lang="fr-CH" kern="0" dirty="0">
                <a:sym typeface="Symbol" pitchFamily="18" charset="2"/>
              </a:rPr>
              <a:t> cm</a:t>
            </a:r>
            <a:r>
              <a:rPr lang="fr-CH" kern="0" baseline="30000" dirty="0">
                <a:sym typeface="Symbol" pitchFamily="18" charset="2"/>
              </a:rPr>
              <a:t>-2</a:t>
            </a:r>
            <a:r>
              <a:rPr lang="fr-CH" kern="0" dirty="0">
                <a:sym typeface="Symbol" pitchFamily="18" charset="2"/>
              </a:rPr>
              <a:t> s</a:t>
            </a:r>
            <a:r>
              <a:rPr lang="fr-CH" kern="0" baseline="30000" dirty="0">
                <a:sym typeface="Symbol" pitchFamily="18" charset="2"/>
              </a:rPr>
              <a:t>-1</a:t>
            </a:r>
            <a:r>
              <a:rPr lang="fr-CH" kern="0" dirty="0">
                <a:sym typeface="Symbol" pitchFamily="18" charset="2"/>
              </a:rPr>
              <a:t> the </a:t>
            </a:r>
            <a:r>
              <a:rPr lang="fr-CH" kern="0" dirty="0" err="1">
                <a:sym typeface="Symbol" pitchFamily="18" charset="2"/>
              </a:rPr>
              <a:t>peak</a:t>
            </a:r>
            <a:r>
              <a:rPr lang="fr-CH" kern="0" dirty="0">
                <a:sym typeface="Symbol" pitchFamily="18" charset="2"/>
              </a:rPr>
              <a:t> </a:t>
            </a:r>
            <a:r>
              <a:rPr lang="fr-CH" kern="0" dirty="0" err="1">
                <a:sym typeface="Symbol" pitchFamily="18" charset="2"/>
              </a:rPr>
              <a:t>heat</a:t>
            </a:r>
            <a:r>
              <a:rPr lang="fr-CH" kern="0" dirty="0">
                <a:sym typeface="Symbol" pitchFamily="18" charset="2"/>
              </a:rPr>
              <a:t> </a:t>
            </a:r>
            <a:r>
              <a:rPr lang="fr-CH" kern="0" dirty="0" err="1">
                <a:sym typeface="Symbol" pitchFamily="18" charset="2"/>
              </a:rPr>
              <a:t>load</a:t>
            </a:r>
            <a:r>
              <a:rPr lang="fr-CH" kern="0" dirty="0">
                <a:sym typeface="Symbol" pitchFamily="18" charset="2"/>
              </a:rPr>
              <a:t> on the </a:t>
            </a:r>
            <a:r>
              <a:rPr lang="fr-CH" kern="0" dirty="0" err="1">
                <a:sym typeface="Symbol" pitchFamily="18" charset="2"/>
              </a:rPr>
              <a:t>coil</a:t>
            </a:r>
            <a:r>
              <a:rPr lang="fr-CH" kern="0" dirty="0">
                <a:sym typeface="Symbol" pitchFamily="18" charset="2"/>
              </a:rPr>
              <a:t> </a:t>
            </a:r>
            <a:r>
              <a:rPr lang="fr-CH" kern="0" dirty="0" err="1">
                <a:sym typeface="Symbol" pitchFamily="18" charset="2"/>
              </a:rPr>
              <a:t>is</a:t>
            </a:r>
            <a:r>
              <a:rPr lang="fr-CH" kern="0" dirty="0">
                <a:sym typeface="Symbol" pitchFamily="18" charset="2"/>
              </a:rPr>
              <a:t> 2 mW/cm</a:t>
            </a:r>
            <a:r>
              <a:rPr lang="fr-CH" kern="0" baseline="30000" dirty="0">
                <a:sym typeface="Symbol" pitchFamily="18" charset="2"/>
              </a:rPr>
              <a:t>3</a:t>
            </a:r>
            <a:r>
              <a:rPr lang="fr-CH" kern="0" dirty="0">
                <a:sym typeface="Symbol" pitchFamily="18" charset="2"/>
              </a:rPr>
              <a:t> – as in the LHC </a:t>
            </a:r>
            <a:r>
              <a:rPr lang="fr-CH" kern="0" dirty="0" err="1" smtClean="0">
                <a:sym typeface="Symbol" pitchFamily="18" charset="2"/>
              </a:rPr>
              <a:t>baseline</a:t>
            </a:r>
            <a:r>
              <a:rPr lang="fr-CH" kern="0" dirty="0" smtClean="0">
                <a:sym typeface="Symbol" pitchFamily="18" charset="2"/>
              </a:rPr>
              <a:t> (</a:t>
            </a:r>
            <a:r>
              <a:rPr lang="fr-CH" kern="0" dirty="0" err="1" smtClean="0">
                <a:sym typeface="Symbol" pitchFamily="18" charset="2"/>
              </a:rPr>
              <a:t>see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next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slide</a:t>
            </a:r>
            <a:r>
              <a:rPr lang="fr-CH" kern="0" dirty="0" smtClean="0">
                <a:sym typeface="Symbol" pitchFamily="18" charset="2"/>
              </a:rPr>
              <a:t>), </a:t>
            </a:r>
            <a:r>
              <a:rPr lang="fr-CH" kern="0" dirty="0" err="1">
                <a:sym typeface="Symbol" pitchFamily="18" charset="2"/>
              </a:rPr>
              <a:t>so</a:t>
            </a:r>
            <a:r>
              <a:rPr lang="fr-CH" kern="0" dirty="0">
                <a:sym typeface="Symbol" pitchFamily="18" charset="2"/>
              </a:rPr>
              <a:t> </a:t>
            </a:r>
            <a:r>
              <a:rPr lang="fr-CH" kern="0" dirty="0" err="1">
                <a:sym typeface="Symbol" pitchFamily="18" charset="2"/>
              </a:rPr>
              <a:t>this</a:t>
            </a:r>
            <a:r>
              <a:rPr lang="fr-CH" kern="0" dirty="0">
                <a:sym typeface="Symbol" pitchFamily="18" charset="2"/>
              </a:rPr>
              <a:t> </a:t>
            </a:r>
            <a:r>
              <a:rPr lang="fr-CH" kern="0" dirty="0" err="1">
                <a:sym typeface="Symbol" pitchFamily="18" charset="2"/>
              </a:rPr>
              <a:t>is</a:t>
            </a:r>
            <a:r>
              <a:rPr lang="fr-CH" kern="0" dirty="0">
                <a:sym typeface="Symbol" pitchFamily="18" charset="2"/>
              </a:rPr>
              <a:t> not an issue</a:t>
            </a:r>
            <a:endParaRPr lang="fr-CH" kern="0" dirty="0">
              <a:latin typeface="Times New Roman" panose="02020603050405020304" pitchFamily="18" charset="0"/>
              <a:cs typeface="Times New Roman" panose="02020603050405020304" pitchFamily="18" charset="0"/>
              <a:sym typeface="Symbol" pitchFamily="18" charset="2"/>
            </a:endParaRPr>
          </a:p>
          <a:p>
            <a:pPr lvl="1" eaLnBrk="1" hangingPunct="1"/>
            <a:r>
              <a:rPr lang="fr-CH" kern="0" dirty="0" err="1">
                <a:latin typeface="Symbol" panose="05050102010706020507" pitchFamily="18" charset="2"/>
                <a:sym typeface="Symbol" pitchFamily="18" charset="2"/>
              </a:rPr>
              <a:t>D</a:t>
            </a:r>
            <a:r>
              <a:rPr lang="fr-CH" kern="0" dirty="0" err="1">
                <a:sym typeface="Symbol" pitchFamily="18" charset="2"/>
              </a:rPr>
              <a:t>t</a:t>
            </a:r>
            <a:r>
              <a:rPr lang="fr-CH" kern="0" dirty="0">
                <a:sym typeface="Symbol" pitchFamily="18" charset="2"/>
              </a:rPr>
              <a:t> in the </a:t>
            </a:r>
            <a:r>
              <a:rPr lang="fr-CH" kern="0" dirty="0" err="1">
                <a:sym typeface="Symbol" pitchFamily="18" charset="2"/>
              </a:rPr>
              <a:t>beam</a:t>
            </a:r>
            <a:r>
              <a:rPr lang="fr-CH" kern="0" dirty="0">
                <a:sym typeface="Symbol" pitchFamily="18" charset="2"/>
              </a:rPr>
              <a:t> </a:t>
            </a:r>
            <a:r>
              <a:rPr lang="fr-CH" kern="0" dirty="0" err="1">
                <a:sym typeface="Symbol" pitchFamily="18" charset="2"/>
              </a:rPr>
              <a:t>screen</a:t>
            </a:r>
            <a:r>
              <a:rPr lang="fr-CH" kern="0" dirty="0">
                <a:sym typeface="Symbol" pitchFamily="18" charset="2"/>
              </a:rPr>
              <a:t>, to </a:t>
            </a:r>
            <a:r>
              <a:rPr lang="fr-CH" kern="0" dirty="0" err="1">
                <a:sym typeface="Symbol" pitchFamily="18" charset="2"/>
              </a:rPr>
              <a:t>avoid</a:t>
            </a:r>
            <a:r>
              <a:rPr lang="fr-CH" kern="0" dirty="0">
                <a:sym typeface="Symbol" pitchFamily="18" charset="2"/>
              </a:rPr>
              <a:t> </a:t>
            </a:r>
            <a:r>
              <a:rPr lang="fr-CH" kern="0" dirty="0" err="1">
                <a:sym typeface="Symbol" pitchFamily="18" charset="2"/>
              </a:rPr>
              <a:t>degassing</a:t>
            </a:r>
            <a:r>
              <a:rPr lang="fr-CH" kern="0" dirty="0">
                <a:sym typeface="Symbol" pitchFamily="18" charset="2"/>
              </a:rPr>
              <a:t> (</a:t>
            </a:r>
            <a:r>
              <a:rPr lang="fr-CH" kern="0" dirty="0" err="1">
                <a:sym typeface="Symbol" pitchFamily="18" charset="2"/>
              </a:rPr>
              <a:t>below</a:t>
            </a:r>
            <a:r>
              <a:rPr lang="fr-CH" kern="0" dirty="0">
                <a:sym typeface="Symbol" pitchFamily="18" charset="2"/>
              </a:rPr>
              <a:t> 10 K) – </a:t>
            </a:r>
            <a:r>
              <a:rPr lang="fr-CH" kern="0" dirty="0" err="1">
                <a:sym typeface="Symbol" pitchFamily="18" charset="2"/>
              </a:rPr>
              <a:t>this</a:t>
            </a:r>
            <a:r>
              <a:rPr lang="fr-CH" kern="0" dirty="0">
                <a:sym typeface="Symbol" pitchFamily="18" charset="2"/>
              </a:rPr>
              <a:t> </a:t>
            </a:r>
            <a:r>
              <a:rPr lang="fr-CH" kern="0" dirty="0" err="1">
                <a:sym typeface="Symbol" pitchFamily="18" charset="2"/>
              </a:rPr>
              <a:t>is</a:t>
            </a:r>
            <a:r>
              <a:rPr lang="fr-CH" kern="0" dirty="0">
                <a:sym typeface="Symbol" pitchFamily="18" charset="2"/>
              </a:rPr>
              <a:t> a </a:t>
            </a:r>
            <a:r>
              <a:rPr lang="fr-CH" kern="0" dirty="0" err="1">
                <a:sym typeface="Symbol" pitchFamily="18" charset="2"/>
              </a:rPr>
              <a:t>delicate</a:t>
            </a:r>
            <a:r>
              <a:rPr lang="fr-CH" kern="0" dirty="0">
                <a:sym typeface="Symbol" pitchFamily="18" charset="2"/>
              </a:rPr>
              <a:t> issue </a:t>
            </a:r>
            <a:endParaRPr lang="fr-CH" kern="0" dirty="0" smtClean="0">
              <a:sym typeface="Symbol" pitchFamily="18" charset="2"/>
            </a:endParaRPr>
          </a:p>
          <a:p>
            <a:pPr lvl="2" eaLnBrk="1" hangingPunct="1"/>
            <a:r>
              <a:rPr lang="fr-CH" kern="0" dirty="0" smtClean="0">
                <a:sym typeface="Symbol" pitchFamily="18" charset="2"/>
              </a:rPr>
              <a:t>Design </a:t>
            </a:r>
            <a:r>
              <a:rPr lang="fr-CH" kern="0" dirty="0" err="1" smtClean="0">
                <a:sym typeface="Symbol" pitchFamily="18" charset="2"/>
              </a:rPr>
              <a:t>work</a:t>
            </a:r>
            <a:r>
              <a:rPr lang="fr-CH" kern="0" dirty="0" smtClean="0">
                <a:sym typeface="Symbol" pitchFamily="18" charset="2"/>
              </a:rPr>
              <a:t> of the </a:t>
            </a:r>
            <a:r>
              <a:rPr lang="fr-CH" kern="0" dirty="0" err="1" smtClean="0">
                <a:sym typeface="Symbol" pitchFamily="18" charset="2"/>
              </a:rPr>
              <a:t>beam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screen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is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ongoing</a:t>
            </a:r>
            <a:endParaRPr lang="fr-CH" kern="0" dirty="0">
              <a:sym typeface="Symbol" pitchFamily="18" charset="2"/>
            </a:endParaRPr>
          </a:p>
          <a:p>
            <a:pPr eaLnBrk="1" hangingPunct="1"/>
            <a:endParaRPr lang="fr-CH" kern="0" dirty="0">
              <a:sym typeface="Symbol" pitchFamily="18" charset="2"/>
            </a:endParaRPr>
          </a:p>
        </p:txBody>
      </p:sp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Upgrade scenario one - </a:t>
            </a:r>
            <a:fld id="{5B0F2CE2-42CD-4A74-A04F-1839686887D0}" type="slidenum">
              <a:rPr lang="en-US" smtClean="0"/>
              <a:pPr>
                <a:defRPr/>
              </a:pPr>
              <a:t>8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  <a:sym typeface="Symbol" pitchFamily="18" charset="2"/>
              </a:rPr>
              <a:t>HEAT LOADS</a:t>
            </a:r>
          </a:p>
        </p:txBody>
      </p:sp>
    </p:spTree>
    <p:extLst>
      <p:ext uri="{BB962C8B-B14F-4D97-AF65-F5344CB8AC3E}">
        <p14:creationId xmlns:p14="http://schemas.microsoft.com/office/powerpoint/2010/main" val="58145849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228027" y="1201204"/>
            <a:ext cx="8677275" cy="524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2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3"/>
              </a:buBlip>
              <a:defRPr sz="2000" baseline="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4"/>
              </a:buBlip>
              <a:defRPr sz="1800" baseline="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/>
            <a:r>
              <a:rPr lang="fr-CH" kern="0" dirty="0">
                <a:sym typeface="Symbol" pitchFamily="18" charset="2"/>
              </a:rPr>
              <a:t>(ii) Local </a:t>
            </a:r>
            <a:r>
              <a:rPr lang="fr-CH" kern="0" dirty="0" err="1">
                <a:sym typeface="Symbol" pitchFamily="18" charset="2"/>
              </a:rPr>
              <a:t>increase</a:t>
            </a:r>
            <a:r>
              <a:rPr lang="fr-CH" kern="0" dirty="0">
                <a:sym typeface="Symbol" pitchFamily="18" charset="2"/>
              </a:rPr>
              <a:t> in </a:t>
            </a:r>
            <a:r>
              <a:rPr lang="fr-CH" kern="0" dirty="0" err="1" smtClean="0">
                <a:sym typeface="Symbol" pitchFamily="18" charset="2"/>
              </a:rPr>
              <a:t>temperature</a:t>
            </a:r>
            <a:r>
              <a:rPr lang="fr-CH" kern="0" dirty="0" smtClean="0">
                <a:sym typeface="Symbol" pitchFamily="18" charset="2"/>
              </a:rPr>
              <a:t> (</a:t>
            </a:r>
            <a:r>
              <a:rPr lang="fr-CH" kern="0" dirty="0" err="1" smtClean="0">
                <a:sym typeface="Symbol" pitchFamily="18" charset="2"/>
              </a:rPr>
              <a:t>cont’d</a:t>
            </a:r>
            <a:r>
              <a:rPr lang="fr-CH" kern="0" dirty="0" smtClean="0">
                <a:sym typeface="Symbol" pitchFamily="18" charset="2"/>
              </a:rPr>
              <a:t>)</a:t>
            </a:r>
            <a:endParaRPr lang="fr-CH" kern="0" dirty="0">
              <a:sym typeface="Symbol" pitchFamily="18" charset="2"/>
            </a:endParaRPr>
          </a:p>
          <a:p>
            <a:pPr lvl="1" eaLnBrk="1" hangingPunct="1"/>
            <a:r>
              <a:rPr lang="fr-CH" kern="0" dirty="0" smtClean="0">
                <a:sym typeface="Symbol" pitchFamily="18" charset="2"/>
              </a:rPr>
              <a:t>Q1-D1 </a:t>
            </a:r>
            <a:r>
              <a:rPr lang="fr-CH" kern="0" dirty="0" err="1" smtClean="0">
                <a:sym typeface="Symbol" pitchFamily="18" charset="2"/>
              </a:rPr>
              <a:t>is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designed</a:t>
            </a:r>
            <a:r>
              <a:rPr lang="fr-CH" kern="0" dirty="0" smtClean="0">
                <a:sym typeface="Symbol" pitchFamily="18" charset="2"/>
              </a:rPr>
              <a:t> for US2, </a:t>
            </a:r>
            <a:r>
              <a:rPr lang="fr-CH" kern="0" dirty="0" err="1" smtClean="0">
                <a:sym typeface="Symbol" pitchFamily="18" charset="2"/>
              </a:rPr>
              <a:t>so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we</a:t>
            </a:r>
            <a:r>
              <a:rPr lang="fr-CH" kern="0" dirty="0" smtClean="0">
                <a:sym typeface="Symbol" pitchFamily="18" charset="2"/>
              </a:rPr>
              <a:t> have </a:t>
            </a:r>
            <a:r>
              <a:rPr lang="fr-CH" kern="0" dirty="0" err="1" smtClean="0">
                <a:sym typeface="Symbol" pitchFamily="18" charset="2"/>
              </a:rPr>
              <a:t>margin</a:t>
            </a:r>
            <a:r>
              <a:rPr lang="fr-CH" kern="0" dirty="0" smtClean="0">
                <a:sym typeface="Symbol" pitchFamily="18" charset="2"/>
              </a:rPr>
              <a:t> (2 mW/cm</a:t>
            </a:r>
            <a:r>
              <a:rPr lang="fr-CH" kern="0" baseline="30000" dirty="0" smtClean="0">
                <a:sym typeface="Symbol" pitchFamily="18" charset="2"/>
              </a:rPr>
              <a:t>3</a:t>
            </a:r>
            <a:r>
              <a:rPr lang="fr-CH" kern="0" dirty="0" smtClean="0">
                <a:sym typeface="Symbol" pitchFamily="18" charset="2"/>
              </a:rPr>
              <a:t>  </a:t>
            </a:r>
            <a:r>
              <a:rPr lang="fr-CH" kern="0" dirty="0" err="1" smtClean="0">
                <a:sym typeface="Symbol" pitchFamily="18" charset="2"/>
              </a:rPr>
              <a:t>expected</a:t>
            </a:r>
            <a:r>
              <a:rPr lang="fr-CH" kern="0" dirty="0" smtClean="0">
                <a:sym typeface="Symbol" pitchFamily="18" charset="2"/>
              </a:rPr>
              <a:t>, </a:t>
            </a:r>
            <a:r>
              <a:rPr lang="fr-CH" kern="0" dirty="0" err="1" smtClean="0">
                <a:sym typeface="Symbol" pitchFamily="18" charset="2"/>
              </a:rPr>
              <a:t>limit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at</a:t>
            </a:r>
            <a:r>
              <a:rPr lang="fr-CH" kern="0" dirty="0" smtClean="0">
                <a:sym typeface="Symbol" pitchFamily="18" charset="2"/>
              </a:rPr>
              <a:t> 4 mW/cm</a:t>
            </a:r>
            <a:r>
              <a:rPr lang="fr-CH" kern="0" baseline="30000" dirty="0" smtClean="0">
                <a:sym typeface="Symbol" pitchFamily="18" charset="2"/>
              </a:rPr>
              <a:t>3</a:t>
            </a:r>
            <a:r>
              <a:rPr lang="fr-CH" kern="0" dirty="0" smtClean="0">
                <a:sym typeface="Symbol" pitchFamily="18" charset="2"/>
              </a:rPr>
              <a:t>)</a:t>
            </a:r>
            <a:endParaRPr lang="fr-CH" kern="0" dirty="0">
              <a:sym typeface="Symbol" pitchFamily="18" charset="2"/>
            </a:endParaRPr>
          </a:p>
          <a:p>
            <a:pPr lvl="1" eaLnBrk="1" hangingPunct="1"/>
            <a:r>
              <a:rPr lang="fr-CH" kern="0" dirty="0" smtClean="0">
                <a:sym typeface="Symbol" pitchFamily="18" charset="2"/>
              </a:rPr>
              <a:t>In the </a:t>
            </a:r>
            <a:r>
              <a:rPr lang="fr-CH" kern="0" dirty="0" err="1" smtClean="0">
                <a:sym typeface="Symbol" pitchFamily="18" charset="2"/>
              </a:rPr>
              <a:t>matching</a:t>
            </a:r>
            <a:r>
              <a:rPr lang="fr-CH" kern="0" dirty="0" smtClean="0">
                <a:sym typeface="Symbol" pitchFamily="18" charset="2"/>
              </a:rPr>
              <a:t> section </a:t>
            </a:r>
            <a:r>
              <a:rPr lang="fr-CH" kern="0" dirty="0" err="1" smtClean="0">
                <a:sym typeface="Symbol" pitchFamily="18" charset="2"/>
              </a:rPr>
              <a:t>rescaling</a:t>
            </a:r>
            <a:r>
              <a:rPr lang="fr-CH" kern="0" dirty="0" smtClean="0">
                <a:sym typeface="Symbol" pitchFamily="18" charset="2"/>
              </a:rPr>
              <a:t> the </a:t>
            </a:r>
            <a:r>
              <a:rPr lang="fr-CH" kern="0" dirty="0" err="1" smtClean="0">
                <a:sym typeface="Symbol" pitchFamily="18" charset="2"/>
              </a:rPr>
              <a:t>baseline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results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gives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>
                <a:sym typeface="Symbol"/>
              </a:rPr>
              <a:t> </a:t>
            </a:r>
            <a:r>
              <a:rPr lang="fr-CH" kern="0" dirty="0" smtClean="0">
                <a:sym typeface="Symbol"/>
              </a:rPr>
              <a:t>about  1.5 </a:t>
            </a:r>
            <a:r>
              <a:rPr lang="fr-CH" kern="0" dirty="0" smtClean="0">
                <a:sym typeface="Symbol" pitchFamily="18" charset="2"/>
              </a:rPr>
              <a:t>mW/cm</a:t>
            </a:r>
            <a:r>
              <a:rPr lang="fr-CH" kern="0" baseline="30000" dirty="0" smtClean="0">
                <a:sym typeface="Symbol" pitchFamily="18" charset="2"/>
              </a:rPr>
              <a:t>3</a:t>
            </a:r>
            <a:r>
              <a:rPr lang="fr-CH" kern="0" baseline="30000" dirty="0">
                <a:sym typeface="Symbol" pitchFamily="18" charset="2"/>
              </a:rPr>
              <a:t> </a:t>
            </a:r>
            <a:r>
              <a:rPr lang="fr-CH" kern="0" dirty="0" smtClean="0">
                <a:sym typeface="Symbol" pitchFamily="18" charset="2"/>
              </a:rPr>
              <a:t>(</a:t>
            </a:r>
            <a:r>
              <a:rPr lang="fr-CH" kern="0" dirty="0" err="1" smtClean="0">
                <a:sym typeface="Symbol" pitchFamily="18" charset="2"/>
              </a:rPr>
              <a:t>baseline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multiplied</a:t>
            </a:r>
            <a:r>
              <a:rPr lang="fr-CH" kern="0" dirty="0" smtClean="0">
                <a:sym typeface="Symbol" pitchFamily="18" charset="2"/>
              </a:rPr>
              <a:t> by 5) </a:t>
            </a:r>
            <a:r>
              <a:rPr lang="fr-CH" kern="0" dirty="0" smtClean="0">
                <a:latin typeface="Book Antiqua"/>
                <a:sym typeface="Symbol" pitchFamily="18" charset="2"/>
              </a:rPr>
              <a:t>→ ok</a:t>
            </a:r>
            <a:endParaRPr lang="fr-CH" kern="0" dirty="0">
              <a:sym typeface="Symbol" pitchFamily="18" charset="2"/>
            </a:endParaRPr>
          </a:p>
        </p:txBody>
      </p:sp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Upgrade scenario one - </a:t>
            </a:r>
            <a:fld id="{5B0F2CE2-42CD-4A74-A04F-1839686887D0}" type="slidenum">
              <a:rPr lang="en-US" smtClean="0"/>
              <a:pPr>
                <a:defRPr/>
              </a:pPr>
              <a:t>9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  <a:sym typeface="Symbol" pitchFamily="18" charset="2"/>
              </a:rPr>
              <a:t>HEAT LOADS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7568" y="3119991"/>
            <a:ext cx="3695680" cy="2838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353" y="3248387"/>
            <a:ext cx="4323311" cy="2710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23808" y="5958522"/>
            <a:ext cx="43428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err="1"/>
              <a:t>P</a:t>
            </a:r>
            <a:r>
              <a:rPr lang="fr-CH" sz="1400" dirty="0" err="1" smtClean="0"/>
              <a:t>eak</a:t>
            </a:r>
            <a:r>
              <a:rPr lang="fr-CH" sz="1400" dirty="0" smtClean="0"/>
              <a:t> power in Q1-D1 (for </a:t>
            </a:r>
            <a:r>
              <a:rPr lang="fr-CH" sz="1400" dirty="0" err="1" smtClean="0"/>
              <a:t>peak</a:t>
            </a:r>
            <a:r>
              <a:rPr lang="fr-CH" sz="1400" dirty="0" smtClean="0"/>
              <a:t> </a:t>
            </a:r>
            <a:r>
              <a:rPr lang="fr-CH" sz="1400" dirty="0" err="1" smtClean="0"/>
              <a:t>lumi</a:t>
            </a:r>
            <a:r>
              <a:rPr lang="fr-CH" sz="1400" dirty="0" smtClean="0"/>
              <a:t> 5</a:t>
            </a:r>
            <a:r>
              <a:rPr lang="fr-CH" sz="1400" dirty="0" smtClean="0">
                <a:latin typeface="Book Antiqua"/>
              </a:rPr>
              <a:t>×</a:t>
            </a:r>
            <a:r>
              <a:rPr lang="fr-CH" sz="1400" dirty="0" smtClean="0"/>
              <a:t>10</a:t>
            </a:r>
            <a:r>
              <a:rPr lang="fr-CH" sz="1400" baseline="30000" dirty="0" smtClean="0"/>
              <a:t>34</a:t>
            </a:r>
            <a:r>
              <a:rPr lang="fr-CH" sz="1400" dirty="0" smtClean="0"/>
              <a:t> cm</a:t>
            </a:r>
            <a:r>
              <a:rPr lang="fr-CH" sz="1400" baseline="30000" dirty="0" smtClean="0"/>
              <a:t>-2</a:t>
            </a:r>
            <a:r>
              <a:rPr lang="fr-CH" sz="1400" dirty="0" smtClean="0"/>
              <a:t> s</a:t>
            </a:r>
            <a:r>
              <a:rPr lang="fr-CH" sz="1400" baseline="30000" dirty="0" smtClean="0"/>
              <a:t>-1</a:t>
            </a:r>
            <a:r>
              <a:rPr lang="fr-CH" sz="1400" dirty="0" smtClean="0"/>
              <a:t>)</a:t>
            </a:r>
          </a:p>
          <a:p>
            <a:pPr algn="ctr"/>
            <a:r>
              <a:rPr lang="fr-CH" sz="1400" dirty="0"/>
              <a:t>f</a:t>
            </a:r>
            <a:r>
              <a:rPr lang="fr-CH" sz="1400" dirty="0" smtClean="0"/>
              <a:t>or HL-LHC </a:t>
            </a:r>
            <a:r>
              <a:rPr lang="fr-CH" sz="1400" dirty="0" smtClean="0">
                <a:solidFill>
                  <a:srgbClr val="009900"/>
                </a:solidFill>
              </a:rPr>
              <a:t>[L. </a:t>
            </a:r>
            <a:r>
              <a:rPr lang="fr-CH" sz="1400" dirty="0" err="1" smtClean="0">
                <a:solidFill>
                  <a:srgbClr val="009900"/>
                </a:solidFill>
              </a:rPr>
              <a:t>Esposito</a:t>
            </a:r>
            <a:r>
              <a:rPr lang="fr-CH" sz="1400" dirty="0" smtClean="0">
                <a:solidFill>
                  <a:srgbClr val="009900"/>
                </a:solidFill>
              </a:rPr>
              <a:t>, F. Cerutti, IPAC 2013]</a:t>
            </a:r>
            <a:endParaRPr lang="en-GB" sz="1400" dirty="0">
              <a:solidFill>
                <a:srgbClr val="0099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33980" y="5959852"/>
            <a:ext cx="42386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err="1"/>
              <a:t>P</a:t>
            </a:r>
            <a:r>
              <a:rPr lang="fr-CH" sz="1400" dirty="0" err="1" smtClean="0"/>
              <a:t>eak</a:t>
            </a:r>
            <a:r>
              <a:rPr lang="fr-CH" sz="1400" dirty="0" smtClean="0"/>
              <a:t> power in D2—Q7 (for </a:t>
            </a:r>
            <a:r>
              <a:rPr lang="fr-CH" sz="1400" dirty="0" err="1" smtClean="0"/>
              <a:t>peak</a:t>
            </a:r>
            <a:r>
              <a:rPr lang="fr-CH" sz="1400" dirty="0" smtClean="0"/>
              <a:t> </a:t>
            </a:r>
            <a:r>
              <a:rPr lang="fr-CH" sz="1400" dirty="0" err="1" smtClean="0"/>
              <a:t>lumi</a:t>
            </a:r>
            <a:r>
              <a:rPr lang="fr-CH" sz="1400" dirty="0" smtClean="0"/>
              <a:t> 10</a:t>
            </a:r>
            <a:r>
              <a:rPr lang="fr-CH" sz="1400" baseline="30000" dirty="0" smtClean="0"/>
              <a:t>34</a:t>
            </a:r>
            <a:r>
              <a:rPr lang="fr-CH" sz="1400" dirty="0" smtClean="0"/>
              <a:t> cm</a:t>
            </a:r>
            <a:r>
              <a:rPr lang="fr-CH" sz="1400" baseline="30000" dirty="0" smtClean="0"/>
              <a:t>-2</a:t>
            </a:r>
            <a:r>
              <a:rPr lang="fr-CH" sz="1400" dirty="0" smtClean="0"/>
              <a:t> s</a:t>
            </a:r>
            <a:r>
              <a:rPr lang="fr-CH" sz="1400" baseline="30000" dirty="0" smtClean="0"/>
              <a:t>-1</a:t>
            </a:r>
            <a:r>
              <a:rPr lang="fr-CH" sz="1400" dirty="0" smtClean="0"/>
              <a:t>) </a:t>
            </a:r>
          </a:p>
          <a:p>
            <a:pPr algn="ctr"/>
            <a:r>
              <a:rPr lang="fr-CH" sz="1400" dirty="0" smtClean="0"/>
              <a:t>for LHC </a:t>
            </a:r>
            <a:r>
              <a:rPr lang="fr-CH" sz="1400" dirty="0" smtClean="0">
                <a:solidFill>
                  <a:srgbClr val="009900"/>
                </a:solidFill>
              </a:rPr>
              <a:t>[L. </a:t>
            </a:r>
            <a:r>
              <a:rPr lang="fr-CH" sz="1400" dirty="0" err="1" smtClean="0">
                <a:solidFill>
                  <a:srgbClr val="009900"/>
                </a:solidFill>
              </a:rPr>
              <a:t>Esposito</a:t>
            </a:r>
            <a:r>
              <a:rPr lang="fr-CH" sz="1400" dirty="0" smtClean="0">
                <a:solidFill>
                  <a:srgbClr val="009900"/>
                </a:solidFill>
              </a:rPr>
              <a:t>, F. Cerutti]</a:t>
            </a:r>
            <a:endParaRPr lang="en-GB" sz="1400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15170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Felix Titling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44186</TotalTime>
  <Words>1394</Words>
  <Application>Microsoft Office PowerPoint</Application>
  <PresentationFormat>Affichage à l'écran (4:3)</PresentationFormat>
  <Paragraphs>188</Paragraphs>
  <Slides>17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17</vt:i4>
      </vt:variant>
    </vt:vector>
  </HeadingPairs>
  <TitlesOfParts>
    <vt:vector size="19" baseType="lpstr">
      <vt:lpstr>1_Default Design</vt:lpstr>
      <vt:lpstr>Custom Design</vt:lpstr>
      <vt:lpstr>UPGRADE SCENARIO ONE: WORK EFFORT</vt:lpstr>
      <vt:lpstr>CONTENTS</vt:lpstr>
      <vt:lpstr>SCENARIO: HOW TO REACH THE TARGET</vt:lpstr>
      <vt:lpstr>MAIN FEATURES OF US1 SCENARIO </vt:lpstr>
      <vt:lpstr>RADIATION DAMAGE</vt:lpstr>
      <vt:lpstr>RADIATION DAMAGE</vt:lpstr>
      <vt:lpstr>RADIATION DAMAGE</vt:lpstr>
      <vt:lpstr>HEAT LOADS</vt:lpstr>
      <vt:lpstr>HEAT LOADS</vt:lpstr>
      <vt:lpstr>COLLIMATORS</vt:lpstr>
      <vt:lpstr>COLLIMATORS</vt:lpstr>
      <vt:lpstr>CRYOGENICS REMINDER</vt:lpstr>
      <vt:lpstr>SUPERCONDUCTING LINK</vt:lpstr>
      <vt:lpstr>BEAM BEAM LONG RANGE WIRE COMPENSATOR</vt:lpstr>
      <vt:lpstr>BEAM BEAM LONG RANGE WIRE COMPENSATOR</vt:lpstr>
      <vt:lpstr>BEAM BEAM LONG RANGE WIRE COMPENSATOR</vt:lpstr>
      <vt:lpstr>CONCLUSIONS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Large Hadron Collider  and the role of superconductivity in one of the largest scientific enterprises</dc:title>
  <dc:creator>bellesia</dc:creator>
  <cp:lastModifiedBy>et2</cp:lastModifiedBy>
  <cp:revision>662</cp:revision>
  <dcterms:created xsi:type="dcterms:W3CDTF">2006-07-31T18:23:56Z</dcterms:created>
  <dcterms:modified xsi:type="dcterms:W3CDTF">2013-10-30T07:53:29Z</dcterms:modified>
</cp:coreProperties>
</file>