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61" r:id="rId4"/>
    <p:sldId id="266" r:id="rId5"/>
    <p:sldId id="279" r:id="rId6"/>
    <p:sldId id="275" r:id="rId7"/>
    <p:sldId id="280" r:id="rId8"/>
    <p:sldId id="276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A8B27-9297-4B82-BA7D-0323DB3E9455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0B690-ED2D-4FE3-9875-F2F5EAC41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57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25 % for a pile-up of 4.5 would give </a:t>
            </a:r>
            <a:r>
              <a:rPr lang="en-US" smtClean="0"/>
              <a:t>5.5 fb-1/year </a:t>
            </a:r>
            <a:r>
              <a:rPr lang="en-US" dirty="0" smtClean="0"/>
              <a:t>for </a:t>
            </a:r>
            <a:r>
              <a:rPr lang="en-US" dirty="0" err="1" smtClean="0"/>
              <a:t>LHCb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5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BCA19-DB8B-0147-9289-24A82BF103B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56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57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1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06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755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9363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6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88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7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3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9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56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29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94455-896B-43EC-897E-421DD7FB1786}" type="datetimeFigureOut">
              <a:rPr lang="en-GB" smtClean="0"/>
              <a:t>31/10/2013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55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412777"/>
            <a:ext cx="8278688" cy="2187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Session 3</a:t>
            </a:r>
            <a:br>
              <a:rPr lang="en-US" dirty="0" smtClean="0"/>
            </a:br>
            <a:r>
              <a:rPr lang="en-US" dirty="0" smtClean="0"/>
              <a:t>Performance Improving Consolidation and Upgrade scenario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920880" cy="1752600"/>
          </a:xfrm>
        </p:spPr>
        <p:txBody>
          <a:bodyPr/>
          <a:lstStyle/>
          <a:p>
            <a:r>
              <a:rPr lang="en-US" dirty="0" smtClean="0"/>
              <a:t>Malika Meddahi, Lucio Rossi</a:t>
            </a:r>
          </a:p>
          <a:p>
            <a:endParaRPr lang="en-US" dirty="0" smtClean="0"/>
          </a:p>
          <a:p>
            <a:r>
              <a:rPr lang="en-US" dirty="0" smtClean="0"/>
              <a:t>Thanks to all speakers and contributors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78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Implications &amp; </a:t>
            </a:r>
            <a:r>
              <a:rPr lang="en-US" dirty="0" smtClean="0"/>
              <a:t>Assumptions (e-cloud)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85" y="1188719"/>
            <a:ext cx="4474028" cy="3568338"/>
          </a:xfrm>
        </p:spPr>
        <p:txBody>
          <a:bodyPr>
            <a:normAutofit fontScale="62500" lnSpcReduction="20000"/>
          </a:bodyPr>
          <a:lstStyle/>
          <a:p>
            <a:r>
              <a:rPr lang="en-US" sz="3600" dirty="0"/>
              <a:t>Control of the blow-up due to </a:t>
            </a:r>
            <a:r>
              <a:rPr lang="en-US" sz="3600" dirty="0" smtClean="0"/>
              <a:t>e-cloud via scrubbing at 450 </a:t>
            </a:r>
            <a:r>
              <a:rPr lang="en-US" sz="3600" dirty="0" err="1" smtClean="0"/>
              <a:t>GeV</a:t>
            </a:r>
            <a:endParaRPr lang="en-US" sz="3600" dirty="0" smtClean="0"/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blow-up occurs when electron cloud activity in the dipoles</a:t>
            </a:r>
          </a:p>
          <a:p>
            <a:pPr lvl="1"/>
            <a:r>
              <a:rPr lang="en-US" dirty="0" smtClean="0"/>
              <a:t>SEY reduction in the dipoles at 450 </a:t>
            </a:r>
            <a:r>
              <a:rPr lang="en-US" dirty="0" err="1" smtClean="0"/>
              <a:t>GeV</a:t>
            </a:r>
            <a:r>
              <a:rPr lang="en-US" dirty="0" smtClean="0"/>
              <a:t> with 25 ns scrubbing run. Need margin for small </a:t>
            </a:r>
            <a:r>
              <a:rPr lang="en-US" dirty="0" err="1" smtClean="0"/>
              <a:t>emittance</a:t>
            </a:r>
            <a:r>
              <a:rPr lang="en-US" dirty="0" smtClean="0"/>
              <a:t>/shorter bunch </a:t>
            </a:r>
            <a:r>
              <a:rPr lang="en-US" dirty="0" smtClean="0">
                <a:sym typeface="Wingdings" panose="05000000000000000000" pitchFamily="2" charset="2"/>
              </a:rPr>
              <a:t> doublet beams being considered and LS1 interventions to increase </a:t>
            </a:r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-margin at injection (SAM and Sector 34)</a:t>
            </a:r>
            <a:endParaRPr lang="en-GB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945" y="1059782"/>
            <a:ext cx="4690803" cy="35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Multiply 12"/>
          <p:cNvSpPr>
            <a:spLocks noChangeAspect="1"/>
          </p:cNvSpPr>
          <p:nvPr/>
        </p:nvSpPr>
        <p:spPr>
          <a:xfrm>
            <a:off x="6567069" y="2134964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>
            <a:spLocks noChangeAspect="1"/>
          </p:cNvSpPr>
          <p:nvPr/>
        </p:nvSpPr>
        <p:spPr>
          <a:xfrm>
            <a:off x="7391285" y="1806043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15001" y="3751274"/>
            <a:ext cx="31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25 ns scrubbing (2011/12)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0" y="4931230"/>
            <a:ext cx="8847122" cy="125185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Expect heat load in the </a:t>
            </a:r>
            <a:r>
              <a:rPr lang="en-US" sz="2000" dirty="0" err="1" smtClean="0">
                <a:sym typeface="Wingdings" panose="05000000000000000000" pitchFamily="2" charset="2"/>
              </a:rPr>
              <a:t>quadrupoles</a:t>
            </a:r>
            <a:r>
              <a:rPr lang="en-US" sz="2000" dirty="0" smtClean="0">
                <a:sym typeface="Wingdings" panose="05000000000000000000" pitchFamily="2" charset="2"/>
              </a:rPr>
              <a:t> due to the lower threshold SEY  </a:t>
            </a:r>
            <a:r>
              <a:rPr lang="en-US" sz="2000" dirty="0" err="1" smtClean="0">
                <a:sym typeface="Wingdings" panose="05000000000000000000" pitchFamily="2" charset="2"/>
              </a:rPr>
              <a:t>cryo</a:t>
            </a:r>
            <a:r>
              <a:rPr lang="en-US" sz="2000" dirty="0" smtClean="0">
                <a:sym typeface="Wingdings" panose="05000000000000000000" pitchFamily="2" charset="2"/>
              </a:rPr>
              <a:t> upgrade (c/o P. Fessia)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HL-LHC triplets/D1 will have e-cloud countermeasures implemented (</a:t>
            </a:r>
            <a:r>
              <a:rPr lang="en-US" sz="2000" dirty="0" err="1" smtClean="0">
                <a:sym typeface="Wingdings" panose="05000000000000000000" pitchFamily="2" charset="2"/>
              </a:rPr>
              <a:t>aC</a:t>
            </a:r>
            <a:r>
              <a:rPr lang="en-US" sz="2000" dirty="0" smtClean="0">
                <a:sym typeface="Wingdings" panose="05000000000000000000" pitchFamily="2" charset="2"/>
              </a:rPr>
              <a:t> coatings and possibly clearing electrodes) </a:t>
            </a:r>
            <a:endParaRPr lang="en-US" sz="2000" dirty="0" smtClean="0"/>
          </a:p>
          <a:p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6826531" y="1360990"/>
            <a:ext cx="215121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Iadarola, 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632346" y="260648"/>
            <a:ext cx="2345403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. G. Arduini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4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C -0.03282 0.00301 -0.06546 0.00648 -0.08976 0.01134 C -0.11407 0.01643 -0.13282 0.02129 -0.14584 0.02963 C -0.15903 0.03819 -0.16424 0.05486 -0.16823 0.0618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30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4 C -0.0158 -0.00023 -0.03125 -0.00046 -0.04844 0.00186 C -0.06562 0.00417 -0.09166 0.01158 -0.1033 0.01505 C -0.11476 0.01899 -0.1151 0.0213 -0.11805 0.02385 " pathEditMode="relative" rAng="0" ptsTypes="aaaA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1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0" y="-76201"/>
            <a:ext cx="9124560" cy="809625"/>
          </a:xfrm>
        </p:spPr>
        <p:txBody>
          <a:bodyPr>
            <a:normAutofit/>
          </a:bodyPr>
          <a:lstStyle/>
          <a:p>
            <a:r>
              <a:rPr lang="en-GB" sz="4200" dirty="0" smtClean="0"/>
              <a:t>Total load per sector 4.6-20K range</a:t>
            </a:r>
            <a:endParaRPr lang="en-GB" sz="4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99648"/>
              </p:ext>
            </p:extLst>
          </p:nvPr>
        </p:nvGraphicFramePr>
        <p:xfrm>
          <a:off x="0" y="625473"/>
          <a:ext cx="9144000" cy="579437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00075"/>
                <a:gridCol w="4181475"/>
                <a:gridCol w="4362450"/>
              </a:tblGrid>
              <a:tr h="317502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4.6-20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 e-cloud Dipole off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4.6-20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 e-cloud Dipole on 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588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GB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588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  <a:p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IP1 + IP5</a:t>
                      </a:r>
                      <a:endParaRPr lang="en-GB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4894526" y="3797622"/>
            <a:ext cx="4140000" cy="2520000"/>
            <a:chOff x="4590658" y="1088740"/>
            <a:chExt cx="4548187" cy="2751138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658" y="1088740"/>
              <a:ext cx="4548187" cy="2751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5" name="Group 44"/>
            <p:cNvGrpSpPr/>
            <p:nvPr/>
          </p:nvGrpSpPr>
          <p:grpSpPr>
            <a:xfrm>
              <a:off x="5292080" y="2447600"/>
              <a:ext cx="3096344" cy="144016"/>
              <a:chOff x="683568" y="1592796"/>
              <a:chExt cx="3096344" cy="144016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6835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079612" y="1736812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1835696" y="1592796"/>
                <a:ext cx="792088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627784" y="1736812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33838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3383868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2627784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1835696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1079612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617876" y="3782317"/>
            <a:ext cx="4140000" cy="2520000"/>
            <a:chOff x="0" y="1088740"/>
            <a:chExt cx="4548187" cy="2751138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88740"/>
              <a:ext cx="4548187" cy="2751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8" name="Group 57"/>
            <p:cNvGrpSpPr/>
            <p:nvPr/>
          </p:nvGrpSpPr>
          <p:grpSpPr>
            <a:xfrm>
              <a:off x="690972" y="1124744"/>
              <a:ext cx="3367111" cy="864096"/>
              <a:chOff x="690972" y="1124744"/>
              <a:chExt cx="3367111" cy="864096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690972" y="1736812"/>
                <a:ext cx="3096344" cy="252028"/>
                <a:chOff x="683568" y="1592796"/>
                <a:chExt cx="3096344" cy="252028"/>
              </a:xfrm>
            </p:grpSpPr>
            <p:cxnSp>
              <p:nvCxnSpPr>
                <p:cNvPr id="63" name="Straight Connector 62"/>
                <p:cNvCxnSpPr/>
                <p:nvPr/>
              </p:nvCxnSpPr>
              <p:spPr>
                <a:xfrm>
                  <a:off x="683568" y="1592796"/>
                  <a:ext cx="39604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079612" y="1844824"/>
                  <a:ext cx="75608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1835696" y="1592796"/>
                  <a:ext cx="79208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2627784" y="1844824"/>
                  <a:ext cx="75608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3383868" y="1592796"/>
                  <a:ext cx="39604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3383868" y="1592796"/>
                  <a:ext cx="0" cy="25202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2627784" y="1592796"/>
                  <a:ext cx="0" cy="25202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1835696" y="1592796"/>
                  <a:ext cx="0" cy="25202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1079612" y="1592796"/>
                  <a:ext cx="0" cy="25202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TextBox 60"/>
              <p:cNvSpPr txBox="1"/>
              <p:nvPr/>
            </p:nvSpPr>
            <p:spPr>
              <a:xfrm>
                <a:off x="870992" y="1124744"/>
                <a:ext cx="31870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0000"/>
                    </a:solidFill>
                  </a:rPr>
                  <a:t>Present installed capacity of LHC </a:t>
                </a:r>
                <a:r>
                  <a:rPr lang="en-GB" sz="1200" dirty="0" err="1" smtClean="0">
                    <a:solidFill>
                      <a:srgbClr val="FF0000"/>
                    </a:solidFill>
                  </a:rPr>
                  <a:t>cryoplants</a:t>
                </a:r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>
                <a:off x="1231032" y="1376772"/>
                <a:ext cx="288032" cy="6120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Group 87"/>
          <p:cNvGrpSpPr/>
          <p:nvPr/>
        </p:nvGrpSpPr>
        <p:grpSpPr>
          <a:xfrm>
            <a:off x="627401" y="1103412"/>
            <a:ext cx="4140000" cy="2520000"/>
            <a:chOff x="0" y="836712"/>
            <a:chExt cx="4549775" cy="2751138"/>
          </a:xfrm>
        </p:grpSpPr>
        <p:pic>
          <p:nvPicPr>
            <p:cNvPr id="89" name="Picture 8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6712"/>
              <a:ext cx="4549775" cy="2751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1" name="Group 90"/>
            <p:cNvGrpSpPr/>
            <p:nvPr/>
          </p:nvGrpSpPr>
          <p:grpSpPr>
            <a:xfrm>
              <a:off x="683568" y="1484784"/>
              <a:ext cx="3096344" cy="252028"/>
              <a:chOff x="683568" y="1592796"/>
              <a:chExt cx="3096344" cy="252028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6835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1079612" y="1844824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1835696" y="1592796"/>
                <a:ext cx="792088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2627784" y="1844824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33838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3383868" y="1592796"/>
                <a:ext cx="0" cy="25202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2627784" y="1592796"/>
                <a:ext cx="0" cy="25202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1835696" y="1592796"/>
                <a:ext cx="0" cy="25202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1079612" y="1592796"/>
                <a:ext cx="0" cy="25202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/>
            <p:cNvSpPr txBox="1"/>
            <p:nvPr/>
          </p:nvSpPr>
          <p:spPr>
            <a:xfrm>
              <a:off x="863588" y="872716"/>
              <a:ext cx="3187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Present installed capacity of LHC </a:t>
              </a:r>
              <a:r>
                <a:rPr lang="en-GB" sz="1200" dirty="0" err="1" smtClean="0">
                  <a:solidFill>
                    <a:srgbClr val="FF0000"/>
                  </a:solidFill>
                </a:rPr>
                <a:t>cryoplants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>
              <a:off x="1223628" y="1124744"/>
              <a:ext cx="288032" cy="61206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928338" y="1099860"/>
            <a:ext cx="4140000" cy="2520000"/>
            <a:chOff x="4594225" y="836712"/>
            <a:chExt cx="4549775" cy="2751138"/>
          </a:xfrm>
        </p:grpSpPr>
        <p:pic>
          <p:nvPicPr>
            <p:cNvPr id="104" name="Picture 1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4225" y="836712"/>
              <a:ext cx="4549775" cy="2751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5" name="Group 104"/>
            <p:cNvGrpSpPr/>
            <p:nvPr/>
          </p:nvGrpSpPr>
          <p:grpSpPr>
            <a:xfrm>
              <a:off x="5292080" y="2168860"/>
              <a:ext cx="3096344" cy="144016"/>
              <a:chOff x="683568" y="1592796"/>
              <a:chExt cx="3096344" cy="144016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>
                <a:off x="6835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1079612" y="1736812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835696" y="1592796"/>
                <a:ext cx="792088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2627784" y="1736812"/>
                <a:ext cx="75608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3383868" y="1592796"/>
                <a:ext cx="396044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3383868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2627784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1835696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1079612" y="1592796"/>
                <a:ext cx="0" cy="144016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Rectangle 58"/>
          <p:cNvSpPr/>
          <p:nvPr/>
        </p:nvSpPr>
        <p:spPr>
          <a:xfrm rot="16200000">
            <a:off x="-502953" y="2213045"/>
            <a:ext cx="2597021" cy="293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Load on 4.5 K sector </a:t>
            </a:r>
            <a:r>
              <a:rPr lang="en-GB" sz="1100" b="1" dirty="0" err="1" smtClean="0">
                <a:solidFill>
                  <a:schemeClr val="accent1">
                    <a:lumMod val="50000"/>
                  </a:schemeClr>
                </a:solidFill>
              </a:rPr>
              <a:t>cryoplant</a:t>
            </a: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 [kW]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 rot="16200000">
            <a:off x="3776642" y="2286139"/>
            <a:ext cx="2597021" cy="293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Load on 4.5 K sector </a:t>
            </a:r>
            <a:r>
              <a:rPr lang="en-GB" sz="1100" b="1" dirty="0" err="1" smtClean="0">
                <a:solidFill>
                  <a:schemeClr val="accent1">
                    <a:lumMod val="50000"/>
                  </a:schemeClr>
                </a:solidFill>
              </a:rPr>
              <a:t>cryoplant</a:t>
            </a: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 [kW]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 rot="16200000">
            <a:off x="-502953" y="4810066"/>
            <a:ext cx="2597021" cy="293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Load on 4.5 K sector </a:t>
            </a:r>
            <a:r>
              <a:rPr lang="en-GB" sz="1100" b="1" dirty="0" err="1" smtClean="0">
                <a:solidFill>
                  <a:schemeClr val="accent1">
                    <a:lumMod val="50000"/>
                  </a:schemeClr>
                </a:solidFill>
              </a:rPr>
              <a:t>cryoplant</a:t>
            </a: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 [kW]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 rot="16200000">
            <a:off x="3742228" y="4962467"/>
            <a:ext cx="2597021" cy="293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Load on 4.5 K sector </a:t>
            </a:r>
            <a:r>
              <a:rPr lang="en-GB" sz="1100" b="1" dirty="0" err="1" smtClean="0">
                <a:solidFill>
                  <a:schemeClr val="accent1">
                    <a:lumMod val="50000"/>
                  </a:schemeClr>
                </a:solidFill>
              </a:rPr>
              <a:t>cryoplant</a:t>
            </a:r>
            <a:r>
              <a:rPr lang="en-GB" sz="1100" b="1" dirty="0" smtClean="0">
                <a:solidFill>
                  <a:schemeClr val="accent1">
                    <a:lumMod val="50000"/>
                  </a:schemeClr>
                </a:solidFill>
              </a:rPr>
              <a:t> [kW]</a:t>
            </a:r>
            <a:endParaRPr lang="en-GB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2579863" y="1731942"/>
            <a:ext cx="2782712" cy="1144607"/>
          </a:xfrm>
          <a:prstGeom prst="leftArrow">
            <a:avLst/>
          </a:prstGeom>
          <a:solidFill>
            <a:srgbClr val="CC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S45 no separate </a:t>
            </a:r>
            <a:r>
              <a:rPr lang="en-GB" dirty="0" err="1" smtClean="0"/>
              <a:t>cryo</a:t>
            </a:r>
            <a:r>
              <a:rPr lang="en-GB" dirty="0" smtClean="0"/>
              <a:t> for RF</a:t>
            </a:r>
            <a:endParaRPr lang="en-GB" dirty="0"/>
          </a:p>
        </p:txBody>
      </p:sp>
      <p:sp>
        <p:nvSpPr>
          <p:cNvPr id="75" name="TextBox 1"/>
          <p:cNvSpPr txBox="1"/>
          <p:nvPr/>
        </p:nvSpPr>
        <p:spPr>
          <a:xfrm>
            <a:off x="8400408" y="6642556"/>
            <a:ext cx="667170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009900"/>
                </a:solidFill>
              </a:rPr>
              <a:t>[L. Tavian]</a:t>
            </a:r>
            <a:endParaRPr lang="en-GB" sz="800" dirty="0">
              <a:solidFill>
                <a:srgbClr val="00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6405708"/>
            <a:ext cx="212582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P. Fessia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77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58839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9529"/>
            <a:ext cx="9144000" cy="589682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PIC actions</a:t>
            </a:r>
          </a:p>
          <a:p>
            <a:pPr lvl="1"/>
            <a:r>
              <a:rPr lang="en-GB" dirty="0" smtClean="0"/>
              <a:t>Concern practically all the sectors of the machine</a:t>
            </a:r>
          </a:p>
          <a:p>
            <a:pPr lvl="1"/>
            <a:r>
              <a:rPr lang="en-GB" dirty="0" smtClean="0"/>
              <a:t>The are spread between the 1</a:t>
            </a:r>
            <a:r>
              <a:rPr lang="en-GB" baseline="30000" dirty="0" smtClean="0"/>
              <a:t>st</a:t>
            </a:r>
            <a:r>
              <a:rPr lang="en-GB" dirty="0" smtClean="0"/>
              <a:t> long technical stop after LS1 and LS3</a:t>
            </a:r>
          </a:p>
          <a:p>
            <a:r>
              <a:rPr lang="en-GB" dirty="0" smtClean="0"/>
              <a:t>Interaction region interventions in IP 1 and 5 provide safe operation for 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smtClean="0"/>
              <a:t>2025-&gt;2035 years and the required luminosity capacity (See G. Arduini talk)</a:t>
            </a:r>
          </a:p>
          <a:p>
            <a:r>
              <a:rPr lang="en-GB" dirty="0" smtClean="0"/>
              <a:t>Collimation interventions push down the whole machine impedance providing more robust collimators and ensure safe ion run in IP2. Remark: the collimator lifetime is being analysed in this moment. Possible intervention on </a:t>
            </a:r>
            <a:r>
              <a:rPr lang="en-GB" dirty="0" err="1" smtClean="0"/>
              <a:t>secondaries</a:t>
            </a:r>
            <a:r>
              <a:rPr lang="en-GB" dirty="0" smtClean="0"/>
              <a:t> could be necessary to provide reliable exploitation after LS2 </a:t>
            </a:r>
          </a:p>
          <a:p>
            <a:r>
              <a:rPr lang="en-GB" dirty="0" smtClean="0"/>
              <a:t>Beam diagnostic interventions provide the necessary diagnostic capacity, with hardware compatible with the higher radiation dose</a:t>
            </a:r>
          </a:p>
          <a:p>
            <a:r>
              <a:rPr lang="en-GB" dirty="0" err="1" smtClean="0"/>
              <a:t>Sc</a:t>
            </a:r>
            <a:r>
              <a:rPr lang="en-GB" dirty="0" smtClean="0"/>
              <a:t> links provide a solution to radiation electronic issues for the Power converters, but also contribute in reducing collective dose, interventions time and reduce risk of SEE</a:t>
            </a:r>
          </a:p>
          <a:p>
            <a:r>
              <a:rPr lang="en-GB" dirty="0" err="1" smtClean="0"/>
              <a:t>Cryoplant</a:t>
            </a:r>
            <a:r>
              <a:rPr lang="en-GB" dirty="0" smtClean="0"/>
              <a:t> at point 4 provides flexibility in the management of the RF interventions and eliminate the 1</a:t>
            </a:r>
            <a:r>
              <a:rPr lang="en-GB" baseline="30000" dirty="0" smtClean="0"/>
              <a:t>st</a:t>
            </a:r>
            <a:r>
              <a:rPr lang="en-GB" dirty="0" smtClean="0"/>
              <a:t> machine bottleneck  in term of cooling capacity. All </a:t>
            </a:r>
            <a:r>
              <a:rPr lang="en-GB" dirty="0" err="1" smtClean="0"/>
              <a:t>cryo</a:t>
            </a:r>
            <a:r>
              <a:rPr lang="en-GB" dirty="0" smtClean="0"/>
              <a:t> installation have to be performed with a long term view from the installation/integration perspective (foresee for future needs)</a:t>
            </a:r>
          </a:p>
          <a:p>
            <a:r>
              <a:rPr lang="en-GB" dirty="0" smtClean="0"/>
              <a:t>High radiation dose point call for radiation management and possible reconfiguration to provide the best as possible reliability and access conditions. </a:t>
            </a:r>
            <a:r>
              <a:rPr lang="en-GB" dirty="0"/>
              <a:t>Radiation tolerant </a:t>
            </a:r>
            <a:r>
              <a:rPr lang="en-GB" dirty="0" smtClean="0"/>
              <a:t>electronic development </a:t>
            </a:r>
            <a:r>
              <a:rPr lang="en-GB" dirty="0"/>
              <a:t>(including </a:t>
            </a:r>
            <a:r>
              <a:rPr lang="en-GB" dirty="0" smtClean="0"/>
              <a:t>R&amp;D and testing) </a:t>
            </a:r>
            <a:r>
              <a:rPr lang="en-GB" dirty="0"/>
              <a:t>will affect several equipment groups (costs, resources)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32656"/>
            <a:ext cx="212582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P. Fessia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9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u="sng" dirty="0" smtClean="0"/>
              <a:t>HL-LHC Assumptions for US1: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00" y="335036"/>
            <a:ext cx="85344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-New triplet magnets </a:t>
            </a:r>
            <a:r>
              <a:rPr lang="en-US" sz="2000" dirty="0" smtClean="0"/>
              <a:t>(PIC) -</a:t>
            </a:r>
            <a:r>
              <a:rPr lang="en-US" sz="2000" dirty="0"/>
              <a:t>&gt; smaller </a:t>
            </a:r>
            <a:r>
              <a:rPr lang="en-US" sz="2000" dirty="0" smtClean="0"/>
              <a:t>than </a:t>
            </a:r>
            <a:r>
              <a:rPr lang="en-US" sz="2000" dirty="0"/>
              <a:t>nominal </a:t>
            </a:r>
            <a:r>
              <a:rPr lang="en-US" sz="2000" dirty="0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* </a:t>
            </a:r>
            <a:r>
              <a:rPr lang="en-US" sz="2000" dirty="0"/>
              <a:t>reach</a:t>
            </a:r>
          </a:p>
          <a:p>
            <a:r>
              <a:rPr lang="en-US" sz="2000" dirty="0"/>
              <a:t>-No new magnets or movements in the matching </a:t>
            </a:r>
            <a:r>
              <a:rPr lang="en-US" sz="2000" dirty="0" smtClean="0"/>
              <a:t>section</a:t>
            </a:r>
            <a:endParaRPr lang="en-US" sz="2000" dirty="0"/>
          </a:p>
          <a:p>
            <a:r>
              <a:rPr lang="en-US" sz="2000" dirty="0"/>
              <a:t>-No Crab </a:t>
            </a:r>
            <a:r>
              <a:rPr lang="en-US" sz="2000" dirty="0" smtClean="0"/>
              <a:t>Cavities</a:t>
            </a:r>
            <a:endParaRPr lang="en-US" sz="2000" dirty="0"/>
          </a:p>
          <a:p>
            <a:r>
              <a:rPr lang="en-US" sz="2000" dirty="0"/>
              <a:t>-Long Range Beam-Beam wire compensators at a position of ca. 10 sigma resulting in a required beam separation of 10 sigma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question was raised why we assume LRBB wires for US1 but not for US2 and if compatible with CS</a:t>
            </a:r>
            <a:r>
              <a:rPr lang="en-US" sz="2000" dirty="0" smtClean="0"/>
              <a:t>).</a:t>
            </a:r>
          </a:p>
          <a:p>
            <a:r>
              <a:rPr lang="en-US" sz="2000" dirty="0"/>
              <a:t>-160 days of operation for physics </a:t>
            </a:r>
            <a:r>
              <a:rPr lang="en-US" sz="2000" dirty="0" smtClean="0"/>
              <a:t>production; </a:t>
            </a:r>
            <a:r>
              <a:rPr lang="en-US" sz="2000" dirty="0"/>
              <a:t>-Beam energy = 6.5 </a:t>
            </a:r>
            <a:r>
              <a:rPr lang="en-US" sz="2000" dirty="0" err="1" smtClean="0"/>
              <a:t>TeV</a:t>
            </a:r>
            <a:endParaRPr lang="en-US" sz="2000" dirty="0"/>
          </a:p>
          <a:p>
            <a:r>
              <a:rPr lang="en-US" sz="2000" dirty="0"/>
              <a:t>-25ns scheme using BCMS -&gt; 2593 bunches</a:t>
            </a:r>
          </a:p>
          <a:p>
            <a:r>
              <a:rPr lang="en-US" sz="2000" dirty="0"/>
              <a:t>-5% intensity loss from SPS extraction to LHC collisions</a:t>
            </a:r>
          </a:p>
          <a:p>
            <a:r>
              <a:rPr lang="en-US" sz="2000" dirty="0"/>
              <a:t>-Cases 1</a:t>
            </a:r>
            <a:r>
              <a:rPr lang="en-US" sz="2000" dirty="0" smtClean="0"/>
              <a:t>:</a:t>
            </a:r>
            <a:r>
              <a:rPr lang="en-US" sz="2000" dirty="0"/>
              <a:t> 20% </a:t>
            </a:r>
            <a:r>
              <a:rPr lang="en-US" sz="2000" dirty="0" err="1"/>
              <a:t>emittance</a:t>
            </a:r>
            <a:r>
              <a:rPr lang="en-US" sz="2000" dirty="0"/>
              <a:t> blow-up from SPS extraction to LHC collisions (</a:t>
            </a:r>
            <a:r>
              <a:rPr lang="en-US" sz="2000" dirty="0">
                <a:solidFill>
                  <a:srgbClr val="FF0000"/>
                </a:solidFill>
              </a:rPr>
              <a:t>the question was raised if this is a realistic assumption for small </a:t>
            </a:r>
            <a:r>
              <a:rPr lang="en-US" sz="2000" dirty="0" err="1">
                <a:solidFill>
                  <a:srgbClr val="FF0000"/>
                </a:solidFill>
              </a:rPr>
              <a:t>emittance</a:t>
            </a:r>
            <a:r>
              <a:rPr lang="en-US" sz="2000" dirty="0">
                <a:solidFill>
                  <a:srgbClr val="FF0000"/>
                </a:solidFill>
              </a:rPr>
              <a:t> beams</a:t>
            </a:r>
            <a:r>
              <a:rPr lang="en-US" sz="2000" dirty="0"/>
              <a:t>)</a:t>
            </a:r>
          </a:p>
          <a:p>
            <a:r>
              <a:rPr lang="en-US" sz="2000" dirty="0" smtClean="0"/>
              <a:t>-Other Cases: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</a:t>
            </a:r>
            <a:r>
              <a:rPr lang="en-US" sz="2000" dirty="0"/>
              <a:t>between 1.8 and 2 micrometer (</a:t>
            </a:r>
            <a:r>
              <a:rPr lang="en-US" sz="2000" dirty="0">
                <a:solidFill>
                  <a:srgbClr val="008000"/>
                </a:solidFill>
              </a:rPr>
              <a:t>between 50% and 75% blow up from SPS extraction to LHC collisions </a:t>
            </a:r>
            <a:r>
              <a:rPr lang="en-US" sz="2000" dirty="0" err="1" smtClean="0">
                <a:solidFill>
                  <a:srgbClr val="008000"/>
                </a:solidFill>
              </a:rPr>
              <a:t>wrt</a:t>
            </a:r>
            <a:r>
              <a:rPr lang="en-US" sz="2000" dirty="0" smtClean="0">
                <a:solidFill>
                  <a:srgbClr val="008000"/>
                </a:solidFill>
              </a:rPr>
              <a:t> LIU expectations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55266" y="6486384"/>
            <a:ext cx="5394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29-31. October; Review of the LHC and Injector Upgrade Plans; Archamps</a:t>
            </a:r>
            <a:endParaRPr lang="en-GB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15376" y="346621"/>
            <a:ext cx="1512168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. O. Bruning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3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480" y="15728"/>
            <a:ext cx="8229600" cy="914400"/>
          </a:xfrm>
        </p:spPr>
        <p:txBody>
          <a:bodyPr/>
          <a:lstStyle/>
          <a:p>
            <a:r>
              <a:rPr lang="en-US" u="sng" dirty="0" smtClean="0"/>
              <a:t>Summary of LIU Performance: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14680" y="4322204"/>
            <a:ext cx="850745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BCBMS </a:t>
            </a:r>
            <a:r>
              <a:rPr lang="en-US" sz="2000" dirty="0" smtClean="0">
                <a:sym typeface="Wingdings"/>
              </a:rPr>
              <a:t> 2592 bunches for trains of 48 bunches</a:t>
            </a:r>
          </a:p>
          <a:p>
            <a:r>
              <a:rPr lang="en-US" sz="2000" dirty="0" smtClean="0">
                <a:sym typeface="Wingdings"/>
              </a:rPr>
              <a:t>		following presentation by John Jowett @ LIU Technical meeting</a:t>
            </a:r>
          </a:p>
          <a:p>
            <a:r>
              <a:rPr lang="en-US" sz="2000" dirty="0" smtClean="0">
                <a:sym typeface="Wingdings"/>
              </a:rPr>
              <a:t>				and Christian </a:t>
            </a:r>
            <a:r>
              <a:rPr lang="en-US" sz="2000" dirty="0" err="1" smtClean="0">
                <a:sym typeface="Wingdings"/>
              </a:rPr>
              <a:t>Carli’s</a:t>
            </a:r>
            <a:r>
              <a:rPr lang="en-US" sz="2000" dirty="0" smtClean="0">
                <a:sym typeface="Wingdings"/>
              </a:rPr>
              <a:t> Chamonix 2011 presentations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Last lines refer to SPS upgrade with RF Power upgrade [ca. 25MCHF]</a:t>
            </a:r>
            <a:endParaRPr lang="en-US" sz="2400" dirty="0" smtClean="0">
              <a:solidFill>
                <a:srgbClr val="800000"/>
              </a:solidFill>
              <a:sym typeface="Wingdings"/>
            </a:endParaRPr>
          </a:p>
          <a:p>
            <a:pPr marL="342900" indent="-342900">
              <a:buFont typeface="Wingdings" charset="0"/>
              <a:buChar char="è"/>
            </a:pP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Following analysis based on evaluation of non-crossed out cases</a:t>
            </a:r>
          </a:p>
          <a:p>
            <a:r>
              <a:rPr lang="en-US" sz="2400" dirty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     and with variations of the beam </a:t>
            </a:r>
            <a:r>
              <a:rPr lang="en-US" sz="2400" dirty="0" err="1" smtClean="0">
                <a:solidFill>
                  <a:srgbClr val="800000"/>
                </a:solidFill>
                <a:sym typeface="Wingdings"/>
              </a:rPr>
              <a:t>emittance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74632" y="318535"/>
            <a:ext cx="1939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[Simone </a:t>
            </a:r>
            <a:r>
              <a:rPr lang="en-US" dirty="0" err="1" smtClean="0"/>
              <a:t>Gilardoni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55266" y="6486384"/>
            <a:ext cx="5394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29-31. October; Review of the LHC and Injector Upgrade Plans; Archamps</a:t>
            </a:r>
            <a:endParaRPr lang="en-GB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393417"/>
              </p:ext>
            </p:extLst>
          </p:nvPr>
        </p:nvGraphicFramePr>
        <p:xfrm>
          <a:off x="213479" y="815216"/>
          <a:ext cx="8699662" cy="3357409"/>
        </p:xfrm>
        <a:graphic>
          <a:graphicData uri="http://schemas.openxmlformats.org/drawingml/2006/table">
            <a:tbl>
              <a:tblPr/>
              <a:tblGrid>
                <a:gridCol w="3640284"/>
                <a:gridCol w="1048895"/>
                <a:gridCol w="1480794"/>
                <a:gridCol w="1048895"/>
                <a:gridCol w="1480794"/>
              </a:tblGrid>
              <a:tr h="30521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collision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extraction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Classical Scheme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Int/b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Emitt* (μrad)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Int/b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Emitt* (μrad)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Baseline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low emit.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LLRF 200 MHz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200 MHz full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BCMS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Baseline with BCMS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low emittance with BCMS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LLRF 200 MHz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200 MHz full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74632" y="6000073"/>
            <a:ext cx="1512168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. O. Bruning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49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6" y="0"/>
            <a:ext cx="9088734" cy="9144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Large </a:t>
            </a:r>
            <a:r>
              <a:rPr lang="en-US" u="sng" dirty="0" smtClean="0">
                <a:latin typeface="Symbol" charset="2"/>
                <a:cs typeface="Symbol" charset="2"/>
              </a:rPr>
              <a:t>b</a:t>
            </a:r>
            <a:r>
              <a:rPr lang="en-US" u="sng" dirty="0" smtClean="0"/>
              <a:t> &amp; SPS RF Power Upgrade: Case 3b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flat beams; SPS with new LLRF system </a:t>
            </a:r>
            <a:r>
              <a:rPr lang="en-US" sz="2000" b="1" dirty="0" smtClean="0">
                <a:solidFill>
                  <a:srgbClr val="FF0000"/>
                </a:solidFill>
              </a:rPr>
              <a:t>and </a:t>
            </a:r>
            <a:r>
              <a:rPr lang="en-US" sz="2000" b="1" dirty="0" err="1" smtClean="0">
                <a:solidFill>
                  <a:srgbClr val="FF0000"/>
                </a:solidFill>
              </a:rPr>
              <a:t>withthe</a:t>
            </a:r>
            <a:r>
              <a:rPr lang="en-US" sz="2000" b="1" dirty="0" smtClean="0">
                <a:solidFill>
                  <a:srgbClr val="FF0000"/>
                </a:solidFill>
              </a:rPr>
              <a:t> RF power upgrade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 at collisions = 1.9 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ppb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 = 2508 colliding pairs in IR1 and IR5 (revised BCMS filling scheme)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-normalized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= 2.80 micrometer ( &gt; 70% blow-up </a:t>
            </a:r>
            <a:r>
              <a:rPr lang="en-US" sz="2000" dirty="0" err="1" smtClean="0"/>
              <a:t>wrt</a:t>
            </a:r>
            <a:r>
              <a:rPr lang="en-US" sz="2000" dirty="0" smtClean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-flat beams with beta* = 0.5m / 0.25m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-beam separation of 10sigma -&gt; crossing angle of 310 </a:t>
            </a:r>
            <a:r>
              <a:rPr lang="en-US" sz="2000" dirty="0" err="1" smtClean="0"/>
              <a:t>microrad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8000"/>
                </a:solidFill>
              </a:rPr>
              <a:t>-IBS growth rates of ca. 22h horizontally and 25h longitudinally (scaled)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-Peak Luminosity = 5 10^34 cm^-2s^-1 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-No Leveling time; </a:t>
            </a:r>
            <a:r>
              <a:rPr lang="en-US" sz="2000" dirty="0" err="1" smtClean="0"/>
              <a:t>Lumi</a:t>
            </a:r>
            <a:r>
              <a:rPr lang="en-US" sz="2000" dirty="0" smtClean="0"/>
              <a:t> decay time = 6 h; Turnaround time = 3 hours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-Total fill length (leveling + decay + turnaround) = 9h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-Integrated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fill =0.71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;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year for perfect operation = 304fb</a:t>
            </a:r>
            <a:r>
              <a:rPr lang="en-US" sz="2000" baseline="30000" dirty="0" smtClean="0"/>
              <a:t>-1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-Required efficiency for achieving 170fb^-1 per year = 56%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rgbClr val="008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==&gt; Case 3b could reach the US1 goals </a:t>
            </a:r>
            <a:r>
              <a:rPr lang="en-US" sz="2000" dirty="0" smtClean="0">
                <a:solidFill>
                  <a:srgbClr val="800000"/>
                </a:solidFill>
              </a:rPr>
              <a:t>but is challenging in terms of efficiency.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55266" y="6486384"/>
            <a:ext cx="5394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29-31. October; Review of the LHC and Injector Upgrade Plans; Archamps</a:t>
            </a:r>
            <a:endParaRPr lang="en-GB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44816" y="5711101"/>
            <a:ext cx="1512168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. O. Bruning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8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en-US" u="sng" dirty="0" smtClean="0"/>
              <a:t>+MS Upgrade for US1: Case 4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66" y="732374"/>
            <a:ext cx="9088734" cy="5715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-US1 flat beams; </a:t>
            </a:r>
            <a:r>
              <a:rPr lang="en-US" sz="2000" dirty="0" smtClean="0">
                <a:solidFill>
                  <a:srgbClr val="0000FF"/>
                </a:solidFill>
              </a:rPr>
              <a:t>SPS with new LLRF system and with the RF power upgrade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 at collisions = 1.9 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ppb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 = 2508 colliding pairs in IR1 and IR5 (revised BCMS filling scheme)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-normalized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= 2.65 micrometer ( &gt; 70% blow-up </a:t>
            </a:r>
            <a:r>
              <a:rPr lang="en-US" sz="2000" dirty="0" err="1" smtClean="0"/>
              <a:t>wrt</a:t>
            </a:r>
            <a:r>
              <a:rPr lang="en-US" sz="2000" dirty="0" smtClean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-flat beams with beta* = 0.4m / 0.1m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-beam separation of 10sigma -&gt; crossing angle of 310 </a:t>
            </a:r>
            <a:r>
              <a:rPr lang="en-US" sz="2000" dirty="0" err="1" smtClean="0"/>
              <a:t>microrad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8000"/>
                </a:solidFill>
              </a:rPr>
              <a:t>-IBS growth rates of ca. 22h horizontally and 25h longitudinally (scaled)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-Peak Luminosity = 8 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 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 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</a:t>
            </a:r>
            <a:r>
              <a:rPr lang="en-US" sz="2000" dirty="0"/>
              <a:t>L</a:t>
            </a:r>
            <a:r>
              <a:rPr lang="en-US" sz="2000" dirty="0" smtClean="0"/>
              <a:t>eveling time = 2.9 h; </a:t>
            </a:r>
            <a:r>
              <a:rPr lang="en-US" sz="2000" dirty="0" err="1" smtClean="0"/>
              <a:t>Lumi</a:t>
            </a:r>
            <a:r>
              <a:rPr lang="en-US" sz="2000" dirty="0" smtClean="0"/>
              <a:t> decay time = </a:t>
            </a:r>
            <a:r>
              <a:rPr lang="en-US" sz="2000" dirty="0"/>
              <a:t>4</a:t>
            </a:r>
            <a:r>
              <a:rPr lang="en-US" sz="2000" dirty="0" smtClean="0"/>
              <a:t> h; Turnaround time = 3 hours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-Total fill length (leveling + decay + turnaround) = 9.9h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-Integrated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fill =1.06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;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year for perfect operation = 413fb</a:t>
            </a:r>
            <a:r>
              <a:rPr lang="en-US" sz="2000" baseline="30000" dirty="0" smtClean="0"/>
              <a:t>-1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8000"/>
                </a:solidFill>
              </a:rPr>
              <a:t>-Required efficiency for achieving 170fb^-1 per year = 41%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rgbClr val="008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==&gt; Case 4 could easily reach the US1 goals and is OK from the IBS point of view.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olidFill>
                  <a:srgbClr val="008000"/>
                </a:solidFill>
              </a:rPr>
              <a:t>	</a:t>
            </a:r>
            <a:r>
              <a:rPr lang="en-US" sz="2000" dirty="0" smtClean="0">
                <a:solidFill>
                  <a:srgbClr val="008000"/>
                </a:solidFill>
              </a:rPr>
              <a:t>20% L-</a:t>
            </a:r>
            <a:r>
              <a:rPr lang="en-US" sz="2000" dirty="0" err="1" smtClean="0">
                <a:solidFill>
                  <a:srgbClr val="008000"/>
                </a:solidFill>
              </a:rPr>
              <a:t>int</a:t>
            </a:r>
            <a:r>
              <a:rPr lang="en-US" sz="2000" dirty="0" smtClean="0">
                <a:solidFill>
                  <a:srgbClr val="008000"/>
                </a:solidFill>
              </a:rPr>
              <a:t> increase </a:t>
            </a:r>
            <a:r>
              <a:rPr lang="en-US" sz="2000" dirty="0" err="1" smtClean="0">
                <a:solidFill>
                  <a:srgbClr val="008000"/>
                </a:solidFill>
              </a:rPr>
              <a:t>wrt</a:t>
            </a:r>
            <a:r>
              <a:rPr lang="en-US" sz="2000" dirty="0" smtClean="0">
                <a:solidFill>
                  <a:srgbClr val="008000"/>
                </a:solidFill>
              </a:rPr>
              <a:t> Case 3b (requiring essentially TAS and TAN upgrades)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55266" y="6486384"/>
            <a:ext cx="5394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29-31. October; Review of the LHC and Injector Upgrade Plans; Archamps</a:t>
            </a:r>
            <a:endParaRPr lang="en-GB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6852" y="5589240"/>
            <a:ext cx="1512168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. O. Bruning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4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The plan for collimation in the </a:t>
            </a:r>
            <a:r>
              <a:rPr lang="fr-CH" kern="0" dirty="0" err="1" smtClean="0">
                <a:sym typeface="Symbol" pitchFamily="18" charset="2"/>
              </a:rPr>
              <a:t>next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years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strongly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dependent</a:t>
            </a:r>
            <a:r>
              <a:rPr lang="fr-CH" kern="0" dirty="0" smtClean="0">
                <a:sym typeface="Symbol" pitchFamily="18" charset="2"/>
              </a:rPr>
              <a:t> on the first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operation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at</a:t>
            </a:r>
            <a:r>
              <a:rPr lang="fr-CH" kern="0" dirty="0" smtClean="0">
                <a:sym typeface="Symbol" pitchFamily="18" charset="2"/>
              </a:rPr>
              <a:t> 7 </a:t>
            </a:r>
            <a:r>
              <a:rPr lang="fr-CH" kern="0" dirty="0" err="1" smtClean="0">
                <a:sym typeface="Symbol" pitchFamily="18" charset="2"/>
              </a:rPr>
              <a:t>TeV</a:t>
            </a:r>
            <a:r>
              <a:rPr lang="fr-CH" kern="0" dirty="0" smtClean="0">
                <a:sym typeface="Symbol" pitchFamily="18" charset="2"/>
              </a:rPr>
              <a:t> </a:t>
            </a:r>
          </a:p>
          <a:p>
            <a:pPr marL="0" indent="0" eaLnBrk="1" hangingPunct="1">
              <a:buNone/>
            </a:pP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[S. 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Redaelli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sz="1800" kern="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So </a:t>
            </a:r>
            <a:r>
              <a:rPr lang="fr-CH" kern="0" dirty="0" err="1" smtClean="0">
                <a:sym typeface="Symbol" pitchFamily="18" charset="2"/>
              </a:rPr>
              <a:t>it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difficult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make</a:t>
            </a:r>
            <a:r>
              <a:rPr lang="fr-CH" kern="0" dirty="0" smtClean="0">
                <a:sym typeface="Symbol" pitchFamily="18" charset="2"/>
              </a:rPr>
              <a:t> a </a:t>
            </a:r>
            <a:r>
              <a:rPr lang="fr-CH" kern="0" dirty="0" err="1" smtClean="0">
                <a:sym typeface="Symbol" pitchFamily="18" charset="2"/>
              </a:rPr>
              <a:t>guess</a:t>
            </a:r>
            <a:r>
              <a:rPr lang="fr-CH" kern="0" dirty="0" smtClean="0">
                <a:sym typeface="Symbol" pitchFamily="18" charset="2"/>
              </a:rPr>
              <a:t>, but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must have a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these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caveat</a:t>
            </a:r>
            <a:r>
              <a:rPr lang="fr-CH" kern="0" dirty="0" smtClean="0">
                <a:sym typeface="Symbol" pitchFamily="18" charset="2"/>
              </a:rPr>
              <a:t>, for US1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foresee</a:t>
            </a:r>
            <a:r>
              <a:rPr lang="fr-CH" kern="0" dirty="0" smtClean="0">
                <a:sym typeface="Symbol" pitchFamily="18" charset="2"/>
              </a:rPr>
              <a:t> installation of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additional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collimators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in IR7 – IR1 – IR5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11 T </a:t>
            </a:r>
            <a:r>
              <a:rPr lang="fr-CH" kern="0" dirty="0" err="1" smtClean="0">
                <a:sym typeface="Symbol" pitchFamily="18" charset="2"/>
              </a:rPr>
              <a:t>technology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used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make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space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10 </a:t>
            </a:r>
            <a:r>
              <a:rPr lang="fr-CH" kern="0" dirty="0" err="1" smtClean="0">
                <a:sym typeface="Symbol" pitchFamily="18" charset="2"/>
              </a:rPr>
              <a:t>units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: 20 </a:t>
            </a:r>
            <a:r>
              <a:rPr lang="fr-CH" kern="0" dirty="0" err="1" smtClean="0">
                <a:sym typeface="Symbol" pitchFamily="18" charset="2"/>
              </a:rPr>
              <a:t>magnets</a:t>
            </a:r>
            <a:r>
              <a:rPr lang="fr-CH" kern="0" dirty="0" smtClean="0">
                <a:sym typeface="Symbol" pitchFamily="18" charset="2"/>
              </a:rPr>
              <a:t> (5.5 m long) plus 10 </a:t>
            </a:r>
            <a:r>
              <a:rPr lang="fr-CH" kern="0" dirty="0" err="1" smtClean="0">
                <a:sym typeface="Symbol" pitchFamily="18" charset="2"/>
              </a:rPr>
              <a:t>collimators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Same</a:t>
            </a:r>
            <a:r>
              <a:rPr lang="fr-CH" kern="0" dirty="0" smtClean="0">
                <a:sym typeface="Symbol" pitchFamily="18" charset="2"/>
              </a:rPr>
              <a:t> hardware </a:t>
            </a:r>
            <a:r>
              <a:rPr lang="fr-CH" kern="0" dirty="0" err="1" smtClean="0">
                <a:sym typeface="Symbol" pitchFamily="18" charset="2"/>
              </a:rPr>
              <a:t>used</a:t>
            </a:r>
            <a:r>
              <a:rPr lang="fr-CH" kern="0" dirty="0" smtClean="0">
                <a:sym typeface="Symbol" pitchFamily="18" charset="2"/>
              </a:rPr>
              <a:t> in IP2 for the PIC –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cost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smtClean="0">
                <a:solidFill>
                  <a:srgbClr val="C00000"/>
                </a:solidFill>
                <a:latin typeface="Book Antiqua"/>
                <a:sym typeface="Symbol" pitchFamily="18" charset="2"/>
              </a:rPr>
              <a:t>~</a:t>
            </a:r>
            <a:r>
              <a:rPr lang="fr-CH" kern="0" dirty="0">
                <a:solidFill>
                  <a:srgbClr val="C00000"/>
                </a:solidFill>
                <a:sym typeface="Symbol" pitchFamily="18" charset="2"/>
              </a:rPr>
              <a:t>6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5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MChf</a:t>
            </a:r>
            <a:endParaRPr lang="fr-CH" kern="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COLLIMATORS</a:t>
            </a:r>
          </a:p>
        </p:txBody>
      </p:sp>
      <p:pic>
        <p:nvPicPr>
          <p:cNvPr id="12" name="Picture 2" descr="\\cern.ch\dfs\Users\c\cmucher\Public\images Ens QTC - Collimateur DS\01__Cryostat-QTC-TCLD__17-05-201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664" y="4576956"/>
            <a:ext cx="3238575" cy="1952034"/>
          </a:xfrm>
          <a:prstGeom prst="rect">
            <a:avLst/>
          </a:prstGeom>
          <a:noFill/>
        </p:spPr>
      </p:pic>
      <p:pic>
        <p:nvPicPr>
          <p:cNvPr id="19" name="Picture 4" descr="Unknown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74" y="4664405"/>
            <a:ext cx="2210585" cy="177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535727" y="6229992"/>
            <a:ext cx="2374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Collimator</a:t>
            </a:r>
            <a:r>
              <a:rPr lang="fr-CH" sz="14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[A. </a:t>
            </a:r>
            <a:r>
              <a:rPr lang="fr-CH" sz="1200" dirty="0" err="1" smtClean="0">
                <a:solidFill>
                  <a:srgbClr val="009900"/>
                </a:solidFill>
              </a:rPr>
              <a:t>Bertarelli</a:t>
            </a:r>
            <a:r>
              <a:rPr lang="fr-CH" sz="1200" dirty="0" smtClean="0">
                <a:solidFill>
                  <a:srgbClr val="009900"/>
                </a:solidFill>
              </a:rPr>
              <a:t> et al.]</a:t>
            </a:r>
            <a:endParaRPr lang="en-GB" sz="1200" dirty="0">
              <a:solidFill>
                <a:srgbClr val="00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2302" y="6386646"/>
            <a:ext cx="3220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11 T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[M. </a:t>
            </a:r>
            <a:r>
              <a:rPr lang="fr-CH" sz="1200" dirty="0" err="1" smtClean="0">
                <a:solidFill>
                  <a:srgbClr val="009900"/>
                </a:solidFill>
              </a:rPr>
              <a:t>Karppinen</a:t>
            </a:r>
            <a:r>
              <a:rPr lang="fr-CH" sz="1200" dirty="0" smtClean="0">
                <a:solidFill>
                  <a:srgbClr val="009900"/>
                </a:solidFill>
              </a:rPr>
              <a:t>, S. </a:t>
            </a:r>
            <a:r>
              <a:rPr lang="fr-CH" sz="1200" dirty="0" err="1" smtClean="0">
                <a:solidFill>
                  <a:srgbClr val="009900"/>
                </a:solidFill>
              </a:rPr>
              <a:t>Zlobin</a:t>
            </a:r>
            <a:r>
              <a:rPr lang="fr-CH" sz="1200" dirty="0" smtClean="0">
                <a:solidFill>
                  <a:srgbClr val="009900"/>
                </a:solidFill>
              </a:rPr>
              <a:t> et al.]</a:t>
            </a:r>
            <a:endParaRPr lang="en-GB" sz="1200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476672"/>
            <a:ext cx="173814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E. Todesco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72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42" y="2067488"/>
            <a:ext cx="4653154" cy="348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18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Aim</a:t>
            </a:r>
            <a:r>
              <a:rPr lang="fr-CH" kern="0" dirty="0" smtClean="0">
                <a:sym typeface="Symbol" pitchFamily="18" charset="2"/>
              </a:rPr>
              <a:t>: move power </a:t>
            </a:r>
            <a:r>
              <a:rPr lang="fr-CH" kern="0" dirty="0" err="1" smtClean="0">
                <a:sym typeface="Symbol" pitchFamily="18" charset="2"/>
              </a:rPr>
              <a:t>converters</a:t>
            </a:r>
            <a:r>
              <a:rPr lang="fr-CH" kern="0" dirty="0" smtClean="0">
                <a:sym typeface="Symbol" pitchFamily="18" charset="2"/>
              </a:rPr>
              <a:t> of </a:t>
            </a:r>
            <a:r>
              <a:rPr lang="fr-CH" kern="0" dirty="0" err="1" smtClean="0">
                <a:sym typeface="Symbol" pitchFamily="18" charset="2"/>
              </a:rPr>
              <a:t>matching</a:t>
            </a:r>
            <a:r>
              <a:rPr lang="fr-CH" kern="0" dirty="0" smtClean="0">
                <a:sym typeface="Symbol" pitchFamily="18" charset="2"/>
              </a:rPr>
              <a:t> sections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tunnel to surface</a:t>
            </a: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>
              <a:sym typeface="Symbol" pitchFamily="18" charset="2"/>
            </a:endParaRP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Synergy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triplet </a:t>
            </a:r>
            <a:r>
              <a:rPr lang="fr-CH" kern="0" dirty="0" err="1" smtClean="0">
                <a:sym typeface="Symbol" pitchFamily="18" charset="2"/>
              </a:rPr>
              <a:t>sc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link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/>
              <a:t>Technology</a:t>
            </a:r>
            <a:r>
              <a:rPr lang="fr-CH" dirty="0"/>
              <a:t>: </a:t>
            </a:r>
            <a:r>
              <a:rPr lang="fr-CH" dirty="0" err="1"/>
              <a:t>possibly</a:t>
            </a:r>
            <a:r>
              <a:rPr lang="fr-CH" dirty="0"/>
              <a:t> </a:t>
            </a:r>
            <a:r>
              <a:rPr lang="fr-CH" dirty="0" smtClean="0"/>
              <a:t>MgB</a:t>
            </a:r>
            <a:r>
              <a:rPr lang="fr-CH" baseline="-25000" dirty="0" smtClean="0"/>
              <a:t>2</a:t>
            </a:r>
          </a:p>
          <a:p>
            <a:pPr eaLnBrk="1" hangingPunct="1"/>
            <a:r>
              <a:rPr lang="fr-CH" dirty="0" err="1"/>
              <a:t>Cost</a:t>
            </a:r>
            <a:r>
              <a:rPr lang="fr-CH" dirty="0"/>
              <a:t>: ~20 </a:t>
            </a:r>
            <a:r>
              <a:rPr lang="fr-CH" dirty="0" err="1" smtClean="0"/>
              <a:t>MChf</a:t>
            </a:r>
            <a:endParaRPr lang="fr-CH" kern="0" dirty="0">
              <a:sym typeface="Symbol" pitchFamily="18" charset="2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SUPERCONDUCTING LINK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96" y="2390484"/>
            <a:ext cx="3260888" cy="302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20"/>
          <p:cNvSpPr txBox="1"/>
          <p:nvPr/>
        </p:nvSpPr>
        <p:spPr>
          <a:xfrm>
            <a:off x="5807979" y="5510872"/>
            <a:ext cx="3097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/>
              <a:t>Cross-section of </a:t>
            </a:r>
            <a:r>
              <a:rPr lang="fr-CH" sz="1600" dirty="0" err="1" smtClean="0"/>
              <a:t>link</a:t>
            </a:r>
            <a:r>
              <a:rPr lang="fr-CH" sz="1600" dirty="0" smtClean="0"/>
              <a:t> for triplets </a:t>
            </a:r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[A. </a:t>
            </a:r>
            <a:r>
              <a:rPr lang="fr-CH" sz="1600" dirty="0" err="1" smtClean="0">
                <a:solidFill>
                  <a:srgbClr val="009900"/>
                </a:solidFill>
              </a:rPr>
              <a:t>Ballarino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6176" y="476672"/>
            <a:ext cx="173814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E. Todesco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3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1800" kern="0" dirty="0" err="1" smtClean="0">
                <a:sym typeface="Symbol" pitchFamily="18" charset="2"/>
              </a:rPr>
              <a:t>Idea</a:t>
            </a:r>
            <a:r>
              <a:rPr lang="fr-CH" sz="1800" kern="0" dirty="0" smtClean="0">
                <a:sym typeface="Symbol" pitchFamily="18" charset="2"/>
              </a:rPr>
              <a:t>: use a </a:t>
            </a:r>
            <a:r>
              <a:rPr lang="fr-CH" sz="1800" kern="0" dirty="0" err="1" smtClean="0">
                <a:sym typeface="Symbol" pitchFamily="18" charset="2"/>
              </a:rPr>
              <a:t>current</a:t>
            </a:r>
            <a:r>
              <a:rPr lang="fr-CH" sz="1800" kern="0" dirty="0" smtClean="0">
                <a:sym typeface="Symbol" pitchFamily="18" charset="2"/>
              </a:rPr>
              <a:t> to cancel the longe range </a:t>
            </a:r>
            <a:r>
              <a:rPr lang="fr-CH" sz="1800" kern="0" dirty="0" err="1" smtClean="0">
                <a:sym typeface="Symbol" pitchFamily="18" charset="2"/>
              </a:rPr>
              <a:t>beam-beam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effect</a:t>
            </a:r>
            <a:r>
              <a:rPr lang="fr-CH" sz="1800" kern="0" dirty="0" smtClean="0">
                <a:sym typeface="Symbol" pitchFamily="18" charset="2"/>
              </a:rPr>
              <a:t> and close </a:t>
            </a:r>
            <a:r>
              <a:rPr lang="fr-CH" sz="1800" kern="0" dirty="0" err="1" smtClean="0">
                <a:sym typeface="Symbol" pitchFamily="18" charset="2"/>
              </a:rPr>
              <a:t>crossing</a:t>
            </a:r>
            <a:r>
              <a:rPr lang="fr-CH" sz="1800" kern="0" dirty="0" smtClean="0">
                <a:sym typeface="Symbol" pitchFamily="18" charset="2"/>
              </a:rPr>
              <a:t> angle</a:t>
            </a:r>
          </a:p>
          <a:p>
            <a:pPr eaLnBrk="1" hangingPunct="1"/>
            <a:r>
              <a:rPr lang="fr-CH" sz="1800" kern="0" dirty="0" smtClean="0">
                <a:sym typeface="Symbol" pitchFamily="18" charset="2"/>
              </a:rPr>
              <a:t>Initial </a:t>
            </a:r>
            <a:r>
              <a:rPr lang="fr-CH" sz="1800" kern="0" dirty="0" err="1" smtClean="0">
                <a:sym typeface="Symbol" pitchFamily="18" charset="2"/>
              </a:rPr>
              <a:t>proposal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based</a:t>
            </a:r>
            <a:r>
              <a:rPr lang="fr-CH" sz="1800" kern="0" dirty="0" smtClean="0">
                <a:sym typeface="Symbol" pitchFamily="18" charset="2"/>
              </a:rPr>
              <a:t> on CERN-SL-2001-048-BI 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[J. P. </a:t>
            </a:r>
            <a:r>
              <a:rPr lang="fr-CH" sz="1800" kern="0" dirty="0" err="1" smtClean="0">
                <a:solidFill>
                  <a:srgbClr val="009900"/>
                </a:solidFill>
                <a:sym typeface="Symbol" pitchFamily="18" charset="2"/>
              </a:rPr>
              <a:t>Koutchouk</a:t>
            </a: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sz="1600" kern="0" dirty="0">
              <a:sym typeface="Symbol" pitchFamily="18" charset="2"/>
            </a:endParaRPr>
          </a:p>
          <a:p>
            <a:pPr eaLnBrk="1" hangingPunct="1"/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sz="1600" kern="0" dirty="0" err="1" smtClean="0">
                <a:sym typeface="Symbol" pitchFamily="18" charset="2"/>
              </a:rPr>
              <a:t>Experimented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smtClean="0">
                <a:sym typeface="Symbol" pitchFamily="18" charset="2"/>
              </a:rPr>
              <a:t>on RHIC and SPS, but </a:t>
            </a:r>
            <a:r>
              <a:rPr lang="fr-CH" sz="1600" kern="0" dirty="0" smtClean="0">
                <a:solidFill>
                  <a:srgbClr val="C00000"/>
                </a:solidFill>
                <a:sym typeface="Symbol" pitchFamily="18" charset="2"/>
              </a:rPr>
              <a:t>not </a:t>
            </a:r>
            <a:r>
              <a:rPr lang="fr-CH" sz="1600" kern="0" dirty="0" err="1" smtClean="0">
                <a:solidFill>
                  <a:srgbClr val="C00000"/>
                </a:solidFill>
                <a:sym typeface="Symbol" pitchFamily="18" charset="2"/>
              </a:rPr>
              <a:t>yet</a:t>
            </a:r>
            <a:r>
              <a:rPr lang="fr-CH" sz="1600" kern="0" dirty="0" smtClean="0">
                <a:solidFill>
                  <a:srgbClr val="C00000"/>
                </a:solidFill>
                <a:sym typeface="Symbol" pitchFamily="18" charset="2"/>
              </a:rPr>
              <a:t> in a </a:t>
            </a:r>
            <a:r>
              <a:rPr lang="fr-CH" sz="1600" kern="0" dirty="0" err="1" smtClean="0">
                <a:solidFill>
                  <a:srgbClr val="C00000"/>
                </a:solidFill>
                <a:sym typeface="Symbol" pitchFamily="18" charset="2"/>
              </a:rPr>
              <a:t>collider</a:t>
            </a:r>
            <a:endParaRPr lang="fr-CH" sz="1600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sz="1600" kern="0" dirty="0" smtClean="0">
                <a:sym typeface="Symbol" pitchFamily="18" charset="2"/>
              </a:rPr>
              <a:t>In RHIC: </a:t>
            </a:r>
            <a:r>
              <a:rPr lang="fr-CH" sz="1600" kern="0" dirty="0" err="1" smtClean="0">
                <a:sym typeface="Symbol" pitchFamily="18" charset="2"/>
              </a:rPr>
              <a:t>you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can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olidFill>
                  <a:srgbClr val="C00000"/>
                </a:solidFill>
                <a:sym typeface="Symbol" pitchFamily="18" charset="2"/>
              </a:rPr>
              <a:t>spoil</a:t>
            </a:r>
            <a:r>
              <a:rPr lang="fr-CH" sz="1600" kern="0" dirty="0" smtClean="0">
                <a:solidFill>
                  <a:srgbClr val="C00000"/>
                </a:solidFill>
                <a:sym typeface="Symbol" pitchFamily="18" charset="2"/>
              </a:rPr>
              <a:t> a </a:t>
            </a:r>
            <a:r>
              <a:rPr lang="fr-CH" sz="1600" kern="0" dirty="0" err="1" smtClean="0">
                <a:solidFill>
                  <a:srgbClr val="C00000"/>
                </a:solidFill>
                <a:sym typeface="Symbol" pitchFamily="18" charset="2"/>
              </a:rPr>
              <a:t>beam</a:t>
            </a:r>
            <a:r>
              <a:rPr lang="fr-CH" sz="1600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with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this</a:t>
            </a:r>
            <a:endParaRPr lang="fr-CH" sz="1600" kern="0" dirty="0" smtClean="0">
              <a:sym typeface="Symbol" pitchFamily="18" charset="2"/>
            </a:endParaRPr>
          </a:p>
          <a:p>
            <a:pPr lvl="1" eaLnBrk="1" hangingPunct="1"/>
            <a:r>
              <a:rPr lang="fr-CH" sz="1600" kern="0" dirty="0" smtClean="0">
                <a:sym typeface="Symbol" pitchFamily="18" charset="2"/>
              </a:rPr>
              <a:t>In SPS: a </a:t>
            </a:r>
            <a:r>
              <a:rPr lang="fr-CH" sz="1600" kern="0" dirty="0" err="1" smtClean="0">
                <a:sym typeface="Symbol" pitchFamily="18" charset="2"/>
              </a:rPr>
              <a:t>wire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can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olidFill>
                  <a:srgbClr val="C00000"/>
                </a:solidFill>
                <a:sym typeface="Symbol" pitchFamily="18" charset="2"/>
              </a:rPr>
              <a:t>compensate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another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wire</a:t>
            </a:r>
            <a:endParaRPr lang="fr-CH" sz="1600" kern="0" dirty="0" smtClean="0">
              <a:sym typeface="Symbol" pitchFamily="18" charset="2"/>
            </a:endParaRPr>
          </a:p>
          <a:p>
            <a:pPr eaLnBrk="1" hangingPunct="1"/>
            <a:r>
              <a:rPr lang="fr-CH" sz="1600" kern="0" dirty="0" smtClean="0">
                <a:sym typeface="Symbol" pitchFamily="18" charset="2"/>
              </a:rPr>
              <a:t>A proof of </a:t>
            </a:r>
            <a:r>
              <a:rPr lang="fr-CH" sz="1600" kern="0" dirty="0" err="1" smtClean="0">
                <a:sym typeface="Symbol" pitchFamily="18" charset="2"/>
              </a:rPr>
              <a:t>principle</a:t>
            </a:r>
            <a:r>
              <a:rPr lang="fr-CH" sz="1600" kern="0" dirty="0" smtClean="0">
                <a:sym typeface="Symbol" pitchFamily="18" charset="2"/>
              </a:rPr>
              <a:t> in the LHC </a:t>
            </a:r>
            <a:r>
              <a:rPr lang="fr-CH" sz="1600" kern="0" dirty="0" err="1" smtClean="0">
                <a:sym typeface="Symbol" pitchFamily="18" charset="2"/>
              </a:rPr>
              <a:t>is</a:t>
            </a:r>
            <a:r>
              <a:rPr lang="fr-CH" sz="1600" kern="0" dirty="0" smtClean="0">
                <a:sym typeface="Symbol" pitchFamily="18" charset="2"/>
              </a:rPr>
              <a:t> </a:t>
            </a:r>
            <a:r>
              <a:rPr lang="fr-CH" sz="1600" kern="0" dirty="0" err="1" smtClean="0">
                <a:sym typeface="Symbol" pitchFamily="18" charset="2"/>
              </a:rPr>
              <a:t>needed</a:t>
            </a:r>
            <a:r>
              <a:rPr lang="fr-CH" sz="1600" kern="0" dirty="0" smtClean="0">
                <a:sym typeface="Symbol" pitchFamily="18" charset="2"/>
              </a:rPr>
              <a:t>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Upgrade scenario one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BEAM </a:t>
            </a:r>
            <a:r>
              <a:rPr lang="en-US" dirty="0" err="1" smtClean="0">
                <a:sym typeface="Symbol" pitchFamily="18" charset="2"/>
              </a:rPr>
              <a:t>BEAM</a:t>
            </a:r>
            <a:r>
              <a:rPr lang="en-US" dirty="0" smtClean="0">
                <a:sym typeface="Symbol" pitchFamily="18" charset="2"/>
              </a:rPr>
              <a:t> LONG RANGE WIRE COMPENSATOR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7" y="2810916"/>
            <a:ext cx="447296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168" y="2060848"/>
            <a:ext cx="4816586" cy="323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18989" y="831872"/>
            <a:ext cx="173814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E. Todesco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10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PICs in the injectors: What are we talking about?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- K. Hanke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140" y="1146823"/>
            <a:ext cx="8305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PERFORMANCE IMPROVING CONSOLIDATION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</a:p>
          <a:p>
            <a:r>
              <a:rPr lang="en-GB" sz="2000" dirty="0" smtClean="0"/>
              <a:t>Replacement </a:t>
            </a:r>
            <a:r>
              <a:rPr lang="en-GB" sz="2000" dirty="0"/>
              <a:t>or upgrade of a system justified by consolidation but with the goal of improving </a:t>
            </a:r>
            <a:r>
              <a:rPr lang="en-GB" sz="2000" dirty="0" smtClean="0"/>
              <a:t>performance</a:t>
            </a:r>
          </a:p>
          <a:p>
            <a:endParaRPr lang="en-US" sz="2000" dirty="0"/>
          </a:p>
          <a:p>
            <a:r>
              <a:rPr lang="en-US" sz="2000" dirty="0" smtClean="0"/>
              <a:t>Clear definition but some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verlaps and grey zone </a:t>
            </a:r>
          </a:p>
          <a:p>
            <a:r>
              <a:rPr lang="en-US" sz="2000" dirty="0"/>
              <a:t>w</a:t>
            </a:r>
            <a:r>
              <a:rPr lang="en-US" sz="2000" dirty="0" smtClean="0"/>
              <a:t>ith pure consolidation</a:t>
            </a:r>
          </a:p>
          <a:p>
            <a:r>
              <a:rPr lang="en-US" sz="2000" dirty="0" smtClean="0"/>
              <a:t>and US 1 and 2.</a:t>
            </a:r>
            <a:endParaRPr lang="en-GB" sz="2000" dirty="0"/>
          </a:p>
          <a:p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6" name="Chevron 5"/>
          <p:cNvSpPr/>
          <p:nvPr/>
        </p:nvSpPr>
        <p:spPr>
          <a:xfrm>
            <a:off x="2894962" y="3120256"/>
            <a:ext cx="1270655" cy="484632"/>
          </a:xfrm>
          <a:prstGeom prst="chevron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165617" y="3120256"/>
            <a:ext cx="1270655" cy="484632"/>
          </a:xfrm>
          <a:prstGeom prst="chevron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436272" y="3127495"/>
            <a:ext cx="1270655" cy="484632"/>
          </a:xfrm>
          <a:prstGeom prst="chevro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778413" y="3127495"/>
            <a:ext cx="1270655" cy="484632"/>
          </a:xfrm>
          <a:prstGeom prst="chevr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692922">
            <a:off x="1927710" y="4273826"/>
            <a:ext cx="193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ure consolidation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8692922">
            <a:off x="1774420" y="4970311"/>
            <a:ext cx="370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erformance improving consolidation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8692922">
            <a:off x="4449431" y="4288486"/>
            <a:ext cx="197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pgrade scenario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8692922">
            <a:off x="5877490" y="4340103"/>
            <a:ext cx="197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pgrade scenario 2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5205521" y="3120256"/>
            <a:ext cx="504158" cy="484632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929121" y="3127494"/>
            <a:ext cx="504158" cy="472625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431023">
            <a:off x="3014564" y="2397106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rey area 1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2431023">
            <a:off x="4277960" y="2397107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rey area 2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052241" y="3755291"/>
            <a:ext cx="138403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50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500" b="0" dirty="0" smtClean="0"/>
              <a:t>In short</a:t>
            </a:r>
            <a:endParaRPr lang="en-GB" sz="25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1052736"/>
            <a:ext cx="9036496" cy="5694312"/>
          </a:xfrm>
        </p:spPr>
        <p:txBody>
          <a:bodyPr>
            <a:normAutofit fontScale="77500" lnSpcReduction="20000"/>
          </a:bodyPr>
          <a:lstStyle/>
          <a:p>
            <a:r>
              <a:rPr lang="en-GB" sz="2600" b="1" dirty="0">
                <a:solidFill>
                  <a:srgbClr val="0070C0"/>
                </a:solidFill>
              </a:rPr>
              <a:t>T</a:t>
            </a:r>
            <a:r>
              <a:rPr lang="en-GB" sz="2600" b="1" dirty="0" smtClean="0">
                <a:solidFill>
                  <a:srgbClr val="0070C0"/>
                </a:solidFill>
              </a:rPr>
              <a:t>ime drivers and minimum single block</a:t>
            </a:r>
          </a:p>
          <a:p>
            <a:pPr marL="0" indent="0">
              <a:buNone/>
            </a:pPr>
            <a:r>
              <a:rPr lang="en-GB" sz="2600" b="1" dirty="0" smtClean="0"/>
              <a:t>      	LIU-PSB</a:t>
            </a:r>
            <a:r>
              <a:rPr lang="en-GB" sz="2600" dirty="0"/>
              <a:t>: minimum single block </a:t>
            </a:r>
            <a:r>
              <a:rPr lang="en-GB" sz="2600" b="1" dirty="0" smtClean="0"/>
              <a:t>12 </a:t>
            </a:r>
            <a:r>
              <a:rPr lang="en-GB" sz="2600" b="1" dirty="0"/>
              <a:t>m</a:t>
            </a:r>
            <a:r>
              <a:rPr lang="en-GB" sz="2600" dirty="0"/>
              <a:t> </a:t>
            </a:r>
          </a:p>
          <a:p>
            <a:pPr marL="0" indent="0">
              <a:buNone/>
            </a:pPr>
            <a:r>
              <a:rPr lang="en-GB" sz="2600" b="1" dirty="0" smtClean="0"/>
              <a:t>     	LIU-PS</a:t>
            </a:r>
            <a:r>
              <a:rPr lang="en-GB" sz="2600" dirty="0"/>
              <a:t>: minimum single block </a:t>
            </a:r>
            <a:r>
              <a:rPr lang="en-GB" sz="2600" b="1" dirty="0"/>
              <a:t>3 m</a:t>
            </a:r>
            <a:r>
              <a:rPr lang="en-GB" sz="2600" dirty="0"/>
              <a:t> </a:t>
            </a:r>
          </a:p>
          <a:p>
            <a:pPr marL="0" indent="0">
              <a:buNone/>
            </a:pPr>
            <a:r>
              <a:rPr lang="en-GB" sz="2600" dirty="0" smtClean="0"/>
              <a:t>	</a:t>
            </a:r>
            <a:r>
              <a:rPr lang="en-GB" sz="2600" b="1" dirty="0" smtClean="0"/>
              <a:t>LIU-SPS</a:t>
            </a:r>
            <a:r>
              <a:rPr lang="en-GB" sz="2600" dirty="0" smtClean="0"/>
              <a:t>: minimum single block </a:t>
            </a:r>
            <a:r>
              <a:rPr lang="en-GB" sz="2600" b="1" dirty="0"/>
              <a:t>6 </a:t>
            </a:r>
            <a:r>
              <a:rPr lang="en-GB" sz="2600" b="1" dirty="0" smtClean="0"/>
              <a:t>m</a:t>
            </a:r>
            <a:endParaRPr lang="en-GB" sz="2600" dirty="0" smtClean="0"/>
          </a:p>
          <a:p>
            <a:pPr marL="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=&gt; all </a:t>
            </a:r>
            <a:r>
              <a:rPr lang="en-GB" sz="2600" dirty="0"/>
              <a:t>time estimates depend strongly on available </a:t>
            </a:r>
            <a:r>
              <a:rPr lang="en-GB" sz="2600" dirty="0" smtClean="0"/>
              <a:t>resources (manpower)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=&gt; consequent amount of work to be done in parallel for all machine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=&gt; to be considered with the Cons, maintenance, upgrade preparatory work</a:t>
            </a:r>
            <a:endParaRPr lang="en-GB" sz="2600" dirty="0"/>
          </a:p>
          <a:p>
            <a:endParaRPr lang="en-GB" sz="2200" dirty="0"/>
          </a:p>
          <a:p>
            <a:r>
              <a:rPr lang="en-GB" sz="2600" b="1" dirty="0">
                <a:solidFill>
                  <a:srgbClr val="0070C0"/>
                </a:solidFill>
              </a:rPr>
              <a:t>C</a:t>
            </a:r>
            <a:r>
              <a:rPr lang="en-GB" sz="2600" b="1" dirty="0" smtClean="0">
                <a:solidFill>
                  <a:srgbClr val="0070C0"/>
                </a:solidFill>
              </a:rPr>
              <a:t>ost of PICs</a:t>
            </a:r>
          </a:p>
          <a:p>
            <a:pPr marL="0" indent="0">
              <a:buNone/>
            </a:pPr>
            <a:r>
              <a:rPr lang="en-GB" sz="2200" b="1" dirty="0"/>
              <a:t>	</a:t>
            </a:r>
            <a:r>
              <a:rPr lang="en-GB" sz="2600" b="1" dirty="0" smtClean="0"/>
              <a:t>LIU-PSB</a:t>
            </a:r>
            <a:r>
              <a:rPr lang="en-GB" sz="2600" b="1" dirty="0"/>
              <a:t>: </a:t>
            </a:r>
            <a:r>
              <a:rPr lang="en-GB" sz="2600" dirty="0" smtClean="0"/>
              <a:t>50 MCHF </a:t>
            </a:r>
            <a:r>
              <a:rPr lang="en-GB" sz="2600" dirty="0"/>
              <a:t>(essentially LIU-PSB </a:t>
            </a:r>
            <a:r>
              <a:rPr lang="en-GB" sz="2600" dirty="0" smtClean="0"/>
              <a:t>budget</a:t>
            </a:r>
            <a:r>
              <a:rPr lang="en-GB" sz="2600" baseline="30000" dirty="0" smtClean="0"/>
              <a:t>1</a:t>
            </a:r>
            <a:r>
              <a:rPr lang="en-GB" sz="2600" dirty="0" smtClean="0"/>
              <a:t> </a:t>
            </a:r>
            <a:r>
              <a:rPr lang="en-GB" sz="2600" dirty="0"/>
              <a:t>without the Linac4 part</a:t>
            </a:r>
            <a:r>
              <a:rPr lang="en-GB" sz="2600" dirty="0" smtClean="0"/>
              <a:t>)</a:t>
            </a:r>
          </a:p>
          <a:p>
            <a:pPr marL="0" indent="0">
              <a:buNone/>
            </a:pPr>
            <a:r>
              <a:rPr lang="en-GB" sz="2600" b="1" dirty="0" smtClean="0"/>
              <a:t>	LIU-PS</a:t>
            </a:r>
            <a:r>
              <a:rPr lang="en-GB" sz="2600" b="1" dirty="0"/>
              <a:t>:    </a:t>
            </a:r>
            <a:r>
              <a:rPr lang="en-GB" sz="2600" dirty="0" smtClean="0"/>
              <a:t>16 MCHF (80</a:t>
            </a:r>
            <a:r>
              <a:rPr lang="en-GB" sz="2600" dirty="0"/>
              <a:t>% of total budget </a:t>
            </a:r>
            <a:r>
              <a:rPr lang="en-GB" sz="2600" dirty="0" smtClean="0"/>
              <a:t>20 MCHF</a:t>
            </a:r>
            <a:r>
              <a:rPr lang="en-GB" sz="2600" baseline="30000" dirty="0" smtClean="0"/>
              <a:t>2</a:t>
            </a:r>
            <a:r>
              <a:rPr lang="en-GB" sz="2600" dirty="0" smtClean="0"/>
              <a:t>)</a:t>
            </a:r>
          </a:p>
          <a:p>
            <a:pPr marL="0" indent="0">
              <a:buNone/>
            </a:pPr>
            <a:r>
              <a:rPr lang="en-GB" sz="2600" b="1" dirty="0" smtClean="0"/>
              <a:t>	LIU-SPS</a:t>
            </a:r>
            <a:r>
              <a:rPr lang="en-GB" sz="2600" b="1" dirty="0"/>
              <a:t>:  </a:t>
            </a:r>
            <a:r>
              <a:rPr lang="en-GB" sz="2600" dirty="0" smtClean="0"/>
              <a:t>23 MCHF </a:t>
            </a:r>
            <a:r>
              <a:rPr lang="en-GB" sz="2600" dirty="0"/>
              <a:t>(30% of total </a:t>
            </a:r>
            <a:r>
              <a:rPr lang="en-GB" sz="2600" dirty="0" smtClean="0"/>
              <a:t>budget 77 MCF)</a:t>
            </a:r>
            <a:endParaRPr lang="en-GB" dirty="0" smtClean="0"/>
          </a:p>
          <a:p>
            <a:pPr marL="0" indent="0">
              <a:buNone/>
            </a:pPr>
            <a:r>
              <a:rPr lang="en-GB" sz="2600" baseline="30000" dirty="0" smtClean="0"/>
              <a:t>1</a:t>
            </a:r>
            <a:r>
              <a:rPr lang="en-GB" sz="2600" dirty="0" smtClean="0"/>
              <a:t>: </a:t>
            </a:r>
            <a:r>
              <a:rPr lang="en-GB" sz="2300" dirty="0" smtClean="0"/>
              <a:t>total budget 60.8 MCHF</a:t>
            </a:r>
          </a:p>
          <a:p>
            <a:pPr marL="0" indent="0">
              <a:buNone/>
            </a:pPr>
            <a:r>
              <a:rPr lang="en-GB" sz="2600" baseline="30000" dirty="0" smtClean="0"/>
              <a:t>2</a:t>
            </a:r>
            <a:r>
              <a:rPr lang="en-GB" sz="2600" dirty="0" smtClean="0"/>
              <a:t>: </a:t>
            </a:r>
            <a:r>
              <a:rPr lang="en-GB" sz="2300" dirty="0" smtClean="0"/>
              <a:t>baseline 20 MCHF, with all options 32 MCHF</a:t>
            </a:r>
          </a:p>
          <a:p>
            <a:pPr marL="0" indent="0">
              <a:buNone/>
            </a:pPr>
            <a:endParaRPr lang="en-GB" sz="2600" dirty="0" smtClean="0"/>
          </a:p>
          <a:p>
            <a:r>
              <a:rPr lang="en-GB" sz="2600" b="1" dirty="0" smtClean="0"/>
              <a:t>PICs are mandatory and must be fully implemented in LS2 in the injectors regardless of which upgrade scenario is chosen</a:t>
            </a:r>
          </a:p>
        </p:txBody>
      </p:sp>
    </p:spTree>
    <p:extLst>
      <p:ext uri="{BB962C8B-B14F-4D97-AF65-F5344CB8AC3E}">
        <p14:creationId xmlns:p14="http://schemas.microsoft.com/office/powerpoint/2010/main" val="421506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49" y="692696"/>
            <a:ext cx="8828314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PIC @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(Pile-up limit at 140)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758308"/>
              </p:ext>
            </p:extLst>
          </p:nvPr>
        </p:nvGraphicFramePr>
        <p:xfrm>
          <a:off x="31643" y="1155473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 Mean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37/37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25/26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93/94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0.97/84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40/40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27/28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87/88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0.79/69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39/39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26/27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89/89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0.77/78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43/42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28/30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82/83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0.63/64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355977" y="6492875"/>
            <a:ext cx="433082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13045" y="1780525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&lt;</a:t>
            </a:r>
            <a:r>
              <a:rPr lang="en-US" b="1" dirty="0" smtClean="0">
                <a:solidFill>
                  <a:srgbClr val="FF0000"/>
                </a:solidFill>
              </a:rPr>
              <a:t>50%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14531" y="1776701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36%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16017" y="2056199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 </a:t>
            </a:r>
            <a:r>
              <a:rPr lang="en-GB" b="1" dirty="0" smtClean="0">
                <a:solidFill>
                  <a:srgbClr val="FF0000"/>
                </a:solidFill>
              </a:rPr>
              <a:t>&gt; 70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357731" y="2052082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&lt;1.3/&lt;140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11559" y="1780525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6h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011" y="122317"/>
            <a:ext cx="913153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PICs: what do we gain in beam performance</a:t>
            </a:r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– </a:t>
            </a:r>
            <a:r>
              <a:rPr lang="en-US" sz="25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Gianluigi</a:t>
            </a:r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Arduini</a:t>
            </a:r>
            <a:endParaRPr lang="en-GB" sz="2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idx="1"/>
          </p:nvPr>
        </p:nvSpPr>
        <p:spPr>
          <a:xfrm>
            <a:off x="6019" y="3933056"/>
            <a:ext cx="9217024" cy="299614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The luminosity target can be reached with 40/20 optics</a:t>
            </a:r>
            <a:endParaRPr lang="en-US" sz="2000" dirty="0">
              <a:ea typeface="Calibri"/>
              <a:cs typeface="Times New Roman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BCMS: slightly higher performance  but more sensitive than standard scheme to additive sources of </a:t>
            </a:r>
            <a:r>
              <a:rPr lang="en-US" sz="2000" dirty="0" err="1" smtClean="0">
                <a:ea typeface="Calibri"/>
                <a:cs typeface="Times New Roman"/>
              </a:rPr>
              <a:t>emittance</a:t>
            </a:r>
            <a:r>
              <a:rPr lang="en-US" sz="2000" dirty="0" smtClean="0">
                <a:ea typeface="Calibri"/>
                <a:cs typeface="Times New Roman"/>
              </a:rPr>
              <a:t> blow-up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50/25 optics provides margin in aperture and offers a reduction of the pile-up density below 0.7 events/mm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Key questions and studies required in Run 2 have been sketched - </a:t>
            </a:r>
            <a:r>
              <a:rPr lang="en-US" sz="1600" dirty="0"/>
              <a:t>Understanding and Control of the additive sources of </a:t>
            </a:r>
            <a:r>
              <a:rPr lang="en-US" sz="1600" dirty="0" smtClean="0"/>
              <a:t>blow-up</a:t>
            </a:r>
            <a:r>
              <a:rPr lang="en-GB" sz="1600" dirty="0" smtClean="0"/>
              <a:t>; </a:t>
            </a:r>
            <a:r>
              <a:rPr lang="en-US" sz="1600" dirty="0" smtClean="0"/>
              <a:t>Confirmation </a:t>
            </a:r>
            <a:r>
              <a:rPr lang="en-US" sz="1600" dirty="0"/>
              <a:t>of the feasibility of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*-</a:t>
            </a:r>
            <a:r>
              <a:rPr lang="en-US" sz="1600" dirty="0" err="1"/>
              <a:t>levelling</a:t>
            </a:r>
            <a:r>
              <a:rPr lang="en-US" sz="1600" dirty="0"/>
              <a:t> as a possible solution for </a:t>
            </a:r>
            <a:r>
              <a:rPr lang="en-US" sz="1600" dirty="0" smtClean="0"/>
              <a:t>IP8; Confirmation </a:t>
            </a:r>
            <a:r>
              <a:rPr lang="en-US" sz="1600" dirty="0"/>
              <a:t>of the feasibility of scrubbing the dipoles down to SEY=1.3-1.4 possibly with dedicated </a:t>
            </a:r>
            <a:r>
              <a:rPr lang="en-US" sz="1600" dirty="0" smtClean="0"/>
              <a:t>beams; Full </a:t>
            </a:r>
            <a:r>
              <a:rPr lang="en-US" sz="1600" dirty="0"/>
              <a:t>understanding of the stability limits </a:t>
            </a:r>
            <a:r>
              <a:rPr lang="en-GB" sz="1600" dirty="0"/>
              <a:t>for single and </a:t>
            </a:r>
            <a:r>
              <a:rPr lang="en-GB" sz="1600" dirty="0" smtClean="0"/>
              <a:t>two-beams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23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899445" y="188640"/>
            <a:ext cx="7964487" cy="74771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  <a:cs typeface="Arial" charset="0"/>
              </a:rPr>
              <a:t>Which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en-GB" dirty="0" smtClean="0">
                <a:latin typeface="+mn-lt"/>
                <a:cs typeface="Arial" charset="0"/>
              </a:rPr>
              <a:t> in the injectors fulfil HL-LHC Upgrade Scenario 1 goals? Simone Gilardoni</a:t>
            </a:r>
            <a:endParaRPr lang="en-US" dirty="0">
              <a:latin typeface="+mn-lt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576463"/>
              </p:ext>
            </p:extLst>
          </p:nvPr>
        </p:nvGraphicFramePr>
        <p:xfrm>
          <a:off x="522916" y="1014609"/>
          <a:ext cx="8167323" cy="440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0068"/>
                <a:gridCol w="1035299"/>
                <a:gridCol w="1924439"/>
                <a:gridCol w="1997517"/>
              </a:tblGrid>
              <a:tr h="550035"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Ib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(10</a:t>
                      </a:r>
                      <a:r>
                        <a:rPr lang="en-US" sz="1200" baseline="3000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aseline="0" dirty="0" smtClean="0">
                          <a:latin typeface="Arial"/>
                          <a:cs typeface="Arial"/>
                        </a:rPr>
                        <a:t>ε 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200" baseline="0" dirty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m 1</a:t>
                      </a:r>
                      <a:r>
                        <a:rPr lang="el-GR" sz="1200" baseline="0" dirty="0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norm)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5003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US1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requirements</a:t>
                      </a:r>
                      <a:br>
                        <a:rPr lang="en-US" sz="1200" baseline="0" dirty="0" smtClean="0">
                          <a:latin typeface="Arial"/>
                          <a:cs typeface="Arial"/>
                        </a:rPr>
                      </a:b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(LHC collision/</a:t>
                      </a: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injection </a:t>
                      </a:r>
                      <a:r>
                        <a:rPr lang="el-GR" sz="1200" b="1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Β</a:t>
                      </a:r>
                      <a:r>
                        <a:rPr lang="en-US" sz="1200" b="1" baseline="0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aseline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1.5/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1.58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1.5/1.25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LHC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5003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US1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requirements</a:t>
                      </a:r>
                      <a:br>
                        <a:rPr lang="en-US" sz="1200" baseline="0" dirty="0" smtClean="0">
                          <a:latin typeface="Arial"/>
                          <a:cs typeface="Arial"/>
                        </a:rPr>
                      </a:b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(LHC collision/injection Alternate)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1.2/1.26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1/0.83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003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US1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NEW requirements</a:t>
                      </a:r>
                      <a:br>
                        <a:rPr lang="en-US" sz="1200" baseline="0" dirty="0" smtClean="0">
                          <a:latin typeface="Arial"/>
                          <a:cs typeface="Arial"/>
                        </a:rPr>
                      </a:b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(LHC collision/injection Alternate)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&gt;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1.45e11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&gt; 1.8 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00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Linac4 + 2 GeV + SPS LLRF upgrade US1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(PS Standard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scheme – 72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bchs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1.45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1.37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LIU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at SPS extraction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5500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Linac4 + 2 GeV + </a:t>
                      </a:r>
                      <a:r>
                        <a:rPr lang="en-US" sz="1200" b="0" u="sng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full SPS upgrade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200" b="0" u="sng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PS Standard</a:t>
                      </a:r>
                      <a:r>
                        <a:rPr lang="en-US" sz="1200" b="0" u="sng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scheme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– 72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bchs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2.0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1.88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500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Linac4 + 2 GeV + SPS LLRF upgrade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(PS BCMS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scheme – 48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bchs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1.45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0.91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00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Linac4 + 2 GeV + </a:t>
                      </a:r>
                      <a:r>
                        <a:rPr lang="en-US" sz="1200" b="0" u="sng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full SPS upgrade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(</a:t>
                      </a:r>
                      <a:r>
                        <a:rPr lang="en-US" sz="1200" b="0" u="sng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PS BCMS</a:t>
                      </a:r>
                      <a:r>
                        <a:rPr lang="en-US" sz="1200" b="0" u="sng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 scheme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– 48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bchs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2.0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1.37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76094" y="5414889"/>
            <a:ext cx="85878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Large bunch intensity in LHC more important than low </a:t>
            </a:r>
            <a:r>
              <a:rPr lang="en-US" sz="1600" dirty="0" err="1" smtClean="0">
                <a:latin typeface="Arial"/>
                <a:cs typeface="Arial"/>
              </a:rPr>
              <a:t>emittances</a:t>
            </a:r>
            <a:endParaRPr lang="en-US" sz="1600" b="1" dirty="0" smtClean="0">
              <a:latin typeface="Arial"/>
              <a:cs typeface="Arial"/>
            </a:endParaRPr>
          </a:p>
          <a:p>
            <a:endParaRPr lang="en-US" sz="1600" b="1" dirty="0" smtClean="0">
              <a:latin typeface="Arial"/>
              <a:cs typeface="Arial"/>
            </a:endParaRPr>
          </a:p>
          <a:p>
            <a:r>
              <a:rPr lang="en-US" sz="1600" b="1" dirty="0" smtClean="0">
                <a:latin typeface="Arial"/>
                <a:cs typeface="Arial"/>
              </a:rPr>
              <a:t>200 </a:t>
            </a:r>
            <a:r>
              <a:rPr lang="en-US" sz="1600" b="1" dirty="0">
                <a:latin typeface="Arial"/>
                <a:cs typeface="Arial"/>
              </a:rPr>
              <a:t>MHz </a:t>
            </a:r>
            <a:r>
              <a:rPr lang="en-US" sz="1600" b="1" dirty="0" smtClean="0">
                <a:latin typeface="Arial"/>
                <a:cs typeface="Arial"/>
              </a:rPr>
              <a:t>RF Upgrade </a:t>
            </a:r>
            <a:r>
              <a:rPr lang="en-US" sz="1600" b="1" dirty="0">
                <a:latin typeface="Arial"/>
                <a:cs typeface="Arial"/>
              </a:rPr>
              <a:t>necessary to match the </a:t>
            </a:r>
            <a:r>
              <a:rPr lang="en-US" sz="1600" b="1" dirty="0" smtClean="0">
                <a:latin typeface="Arial"/>
                <a:cs typeface="Arial"/>
              </a:rPr>
              <a:t>preferred requirements </a:t>
            </a:r>
            <a:r>
              <a:rPr lang="en-US" sz="1600" b="1" dirty="0">
                <a:latin typeface="Arial"/>
                <a:cs typeface="Arial"/>
              </a:rPr>
              <a:t>of </a:t>
            </a:r>
            <a:r>
              <a:rPr lang="en-US" sz="1600" b="1" dirty="0" smtClean="0">
                <a:latin typeface="Arial"/>
                <a:cs typeface="Arial"/>
              </a:rPr>
              <a:t>LHC-US1 </a:t>
            </a:r>
            <a:r>
              <a:rPr lang="en-US" sz="1600" b="1" dirty="0">
                <a:latin typeface="Arial"/>
                <a:cs typeface="Arial"/>
              </a:rPr>
              <a:t>with unchanged longitudinal parameters at LHC </a:t>
            </a:r>
            <a:r>
              <a:rPr lang="en-US" sz="1600" b="1" dirty="0" smtClean="0">
                <a:latin typeface="Arial"/>
                <a:cs typeface="Arial"/>
              </a:rPr>
              <a:t>injection.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LIU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US1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≣ LIU US2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38763" y="6435709"/>
            <a:ext cx="384152" cy="25863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5613741"/>
            <a:ext cx="5472608" cy="40754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Linac4 : 15 weeks to deliver a beam to the PSB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050764"/>
              </p:ext>
            </p:extLst>
          </p:nvPr>
        </p:nvGraphicFramePr>
        <p:xfrm>
          <a:off x="781815" y="1484784"/>
          <a:ext cx="7298360" cy="3888432"/>
        </p:xfrm>
        <a:graphic>
          <a:graphicData uri="http://schemas.openxmlformats.org/drawingml/2006/table">
            <a:tbl>
              <a:tblPr/>
              <a:tblGrid>
                <a:gridCol w="1121480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</a:tblGrid>
              <a:tr h="10036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Linac2/Linac4 interface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removal up to BHZ.20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cable path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Emergency exit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Château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Chicane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wall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installation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L2 tunnel access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LBE line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Removal of L2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L4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commissioning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899445" y="188640"/>
            <a:ext cx="7964487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/>
              <a:t>Work Effort in the LHC Injector Complex, Including Linac4 </a:t>
            </a:r>
            <a:r>
              <a:rPr lang="en-US" sz="2400" dirty="0" smtClean="0"/>
              <a:t>Connection, for </a:t>
            </a:r>
            <a:r>
              <a:rPr lang="en-US" sz="2400" dirty="0"/>
              <a:t>the Upgrade </a:t>
            </a:r>
            <a:r>
              <a:rPr lang="en-US" sz="2400" dirty="0" smtClean="0"/>
              <a:t>Scenarios –    Jean-Baptiste </a:t>
            </a:r>
            <a:r>
              <a:rPr lang="en-US" sz="2400" dirty="0" err="1" smtClean="0"/>
              <a:t>Lallement</a:t>
            </a:r>
            <a:r>
              <a:rPr lang="en-US" sz="2400" dirty="0" smtClean="0"/>
              <a:t>, Bettina Mikulec</a:t>
            </a:r>
            <a:endParaRPr lang="en-US" sz="2400" dirty="0">
              <a:latin typeface="Arial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540192" y="1484784"/>
            <a:ext cx="0" cy="4111188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77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8751"/>
            <a:ext cx="9144000" cy="2724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L4 Connection to PSB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5650" y="4260037"/>
            <a:ext cx="8854170" cy="2164257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1600" dirty="0" smtClean="0"/>
              <a:t>Duration for the Linac4 connection to the PSB: </a:t>
            </a:r>
            <a:r>
              <a:rPr lang="en-US" sz="1600" dirty="0" smtClean="0">
                <a:solidFill>
                  <a:schemeClr val="accent2"/>
                </a:solidFill>
              </a:rPr>
              <a:t>9.2 m</a:t>
            </a:r>
            <a:r>
              <a:rPr lang="en-US" sz="1600" dirty="0" smtClean="0">
                <a:solidFill>
                  <a:srgbClr val="C0504D"/>
                </a:solidFill>
              </a:rPr>
              <a:t>onths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Deliverable: LHC production beam injected into PS; coincides with injection of LHCPILOT beam into the LHC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Other physics beams to follow at an estimated rate of ~2/week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C0504D"/>
                </a:solidFill>
              </a:rPr>
              <a:t>First beam to the PS after </a:t>
            </a:r>
            <a:r>
              <a:rPr lang="en-US" sz="1600" dirty="0">
                <a:solidFill>
                  <a:srgbClr val="C0504D"/>
                </a:solidFill>
              </a:rPr>
              <a:t>9</a:t>
            </a:r>
            <a:r>
              <a:rPr lang="en-US" sz="1600" dirty="0" smtClean="0">
                <a:solidFill>
                  <a:srgbClr val="C0504D"/>
                </a:solidFill>
              </a:rPr>
              <a:t> months </a:t>
            </a:r>
            <a:endParaRPr lang="en-US" sz="16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4F81BD"/>
                </a:solidFill>
              </a:rPr>
              <a:t>Ion run and CMS pixel detector installation in parallel?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Ion beam commissioning in LHC ion injector chain end of 2016 in parallel to p run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rgbClr val="C0504D"/>
                </a:solidFill>
              </a:rPr>
              <a:t>LHC ion run of up to 3.5 month </a:t>
            </a:r>
            <a:r>
              <a:rPr lang="en-US" sz="1400" dirty="0" smtClean="0"/>
              <a:t>after X-mas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chemeClr val="accent2"/>
                </a:solidFill>
              </a:rPr>
              <a:t>CMS pixel detector installation: 4.5 months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Could other activities profit? (NA61/SHINE etc.)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994065" y="614515"/>
            <a:ext cx="1156912" cy="1115518"/>
            <a:chOff x="520957" y="614515"/>
            <a:chExt cx="1156912" cy="1115518"/>
          </a:xfrm>
        </p:grpSpPr>
        <p:cxnSp>
          <p:nvCxnSpPr>
            <p:cNvPr id="13" name="Straight Arrow Connector 12"/>
            <p:cNvCxnSpPr>
              <a:stCxn id="14" idx="2"/>
            </p:cNvCxnSpPr>
            <p:nvPr/>
          </p:nvCxnSpPr>
          <p:spPr>
            <a:xfrm flipH="1">
              <a:off x="1095642" y="1076180"/>
              <a:ext cx="3771" cy="65385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0957" y="614515"/>
              <a:ext cx="1156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LHCPROBE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68628" y="614515"/>
            <a:ext cx="1690249" cy="1089676"/>
            <a:chOff x="315348" y="614515"/>
            <a:chExt cx="1690249" cy="1089676"/>
          </a:xfrm>
        </p:grpSpPr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315348" y="1076180"/>
              <a:ext cx="919696" cy="628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4490" y="614515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49144" y="3748371"/>
            <a:ext cx="1249335" cy="461665"/>
            <a:chOff x="1133226" y="520482"/>
            <a:chExt cx="1249335" cy="46166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1136178" y="590281"/>
              <a:ext cx="0" cy="301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33226" y="520482"/>
              <a:ext cx="1249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LHCPILOT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08551" y="2350991"/>
            <a:ext cx="1811269" cy="1045852"/>
            <a:chOff x="75484" y="-154193"/>
            <a:chExt cx="1811269" cy="104585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75484" y="293497"/>
              <a:ext cx="866029" cy="5981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5646" y="-154193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95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LS2 Planning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3689937"/>
            <a:ext cx="9121328" cy="31816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LS2:</a:t>
            </a:r>
            <a:endParaRPr lang="en-US" b="1" u="sng" dirty="0"/>
          </a:p>
          <a:p>
            <a:r>
              <a:rPr lang="en-US" dirty="0" smtClean="0"/>
              <a:t>Time line driven </a:t>
            </a:r>
            <a:r>
              <a:rPr lang="en-US" dirty="0"/>
              <a:t>by PSB activities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70C0"/>
                </a:solidFill>
              </a:rPr>
              <a:t>impressive cabling work to be performed -&gt; coherent scheduling in progress  taking into account the overall requests needed for other projects</a:t>
            </a:r>
            <a:r>
              <a:rPr lang="en-US" dirty="0" smtClean="0"/>
              <a:t>)</a:t>
            </a:r>
            <a:endParaRPr lang="en-US" dirty="0"/>
          </a:p>
          <a:p>
            <a:pPr lvl="1" indent="-342900">
              <a:buFont typeface="Wingdings" charset="2"/>
              <a:buChar char="Ø"/>
            </a:pPr>
            <a:r>
              <a:rPr lang="en-US" dirty="0"/>
              <a:t>PSB first beam (LHCPROBE) to the PS: </a:t>
            </a:r>
            <a:r>
              <a:rPr lang="en-US" b="1" dirty="0"/>
              <a:t>after 17.5 months</a:t>
            </a:r>
          </a:p>
          <a:p>
            <a:pPr lvl="1" indent="-342900">
              <a:buFont typeface="Wingdings" charset="2"/>
              <a:buChar char="Ø"/>
            </a:pPr>
            <a:r>
              <a:rPr lang="en-US" dirty="0"/>
              <a:t>PS ready for beam from PSB already </a:t>
            </a:r>
            <a:r>
              <a:rPr lang="en-US" b="1" dirty="0"/>
              <a:t>after 14.5 </a:t>
            </a:r>
            <a:r>
              <a:rPr lang="en-US" b="1" dirty="0" smtClean="0"/>
              <a:t>months </a:t>
            </a:r>
            <a:r>
              <a:rPr lang="en-US" b="1" dirty="0" smtClean="0">
                <a:solidFill>
                  <a:srgbClr val="0070C0"/>
                </a:solidFill>
              </a:rPr>
              <a:t>-&gt; need to gain 3 m in PSB</a:t>
            </a:r>
            <a:endParaRPr lang="en-US" b="1" dirty="0">
              <a:solidFill>
                <a:srgbClr val="0070C0"/>
              </a:solidFill>
            </a:endParaRPr>
          </a:p>
          <a:p>
            <a:pPr lvl="1" indent="-342900">
              <a:buFont typeface="Wingdings" charset="2"/>
              <a:buChar char="Ø"/>
            </a:pPr>
            <a:r>
              <a:rPr lang="en-US" dirty="0" smtClean="0"/>
              <a:t>SPS </a:t>
            </a:r>
            <a:r>
              <a:rPr lang="en-US" dirty="0"/>
              <a:t>ready for beam from PS: </a:t>
            </a:r>
            <a:r>
              <a:rPr lang="en-US" b="1" dirty="0"/>
              <a:t>after 16.5 months</a:t>
            </a:r>
          </a:p>
          <a:p>
            <a:pPr marL="342900" indent="-342900">
              <a:buFont typeface="Wingdings" charset="0"/>
              <a:buChar char="à"/>
            </a:pPr>
            <a:r>
              <a:rPr lang="en-US" b="1" dirty="0" smtClean="0">
                <a:solidFill>
                  <a:srgbClr val="C0504D"/>
                </a:solidFill>
              </a:rPr>
              <a:t>First </a:t>
            </a:r>
            <a:r>
              <a:rPr lang="en-US" b="1" dirty="0">
                <a:solidFill>
                  <a:srgbClr val="C0504D"/>
                </a:solidFill>
              </a:rPr>
              <a:t>injection of </a:t>
            </a:r>
            <a:r>
              <a:rPr lang="en-US" b="1" u="sng" dirty="0">
                <a:solidFill>
                  <a:srgbClr val="C0504D"/>
                </a:solidFill>
              </a:rPr>
              <a:t>LHCPILOT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20.5 </a:t>
            </a:r>
            <a:r>
              <a:rPr lang="en-US" b="1" dirty="0">
                <a:solidFill>
                  <a:srgbClr val="C0504D"/>
                </a:solidFill>
              </a:rPr>
              <a:t>months</a:t>
            </a:r>
          </a:p>
          <a:p>
            <a:pPr marL="342900" indent="-342900">
              <a:lnSpc>
                <a:spcPct val="110000"/>
              </a:lnSpc>
              <a:buFont typeface="Wingdings" charset="0"/>
              <a:buChar char="à"/>
            </a:pPr>
            <a:r>
              <a:rPr lang="en-US" b="1" dirty="0" smtClean="0">
                <a:solidFill>
                  <a:srgbClr val="C0504D"/>
                </a:solidFill>
              </a:rPr>
              <a:t>Minimum </a:t>
            </a:r>
            <a:r>
              <a:rPr lang="en-US" b="1" dirty="0">
                <a:solidFill>
                  <a:srgbClr val="C0504D"/>
                </a:solidFill>
              </a:rPr>
              <a:t>time for injection of </a:t>
            </a:r>
            <a:r>
              <a:rPr lang="en-US" b="1" u="sng" dirty="0">
                <a:solidFill>
                  <a:srgbClr val="C0504D"/>
                </a:solidFill>
              </a:rPr>
              <a:t>LHC production beam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22 </a:t>
            </a:r>
            <a:r>
              <a:rPr lang="en-US" b="1" dirty="0">
                <a:solidFill>
                  <a:srgbClr val="C0504D"/>
                </a:solidFill>
              </a:rPr>
              <a:t>months </a:t>
            </a:r>
            <a:r>
              <a:rPr lang="en-US" dirty="0">
                <a:solidFill>
                  <a:srgbClr val="C0504D"/>
                </a:solidFill>
              </a:rPr>
              <a:t>(scrubbing!)</a:t>
            </a:r>
            <a:endParaRPr lang="en-US" baseline="30000" dirty="0">
              <a:solidFill>
                <a:srgbClr val="C0504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022292"/>
            <a:ext cx="9144000" cy="249381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7308304" y="4581128"/>
            <a:ext cx="216024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63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-29929" y="0"/>
            <a:ext cx="8229600" cy="8001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L</a:t>
            </a:r>
            <a:r>
              <a:rPr lang="en-US" dirty="0" smtClean="0">
                <a:solidFill>
                  <a:srgbClr val="002060"/>
                </a:solidFill>
                <a:sym typeface="Symbol" pitchFamily="18" charset="2"/>
              </a:rPr>
              <a:t>ayouts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6956"/>
            <a:ext cx="8226854" cy="4667421"/>
          </a:xfrm>
        </p:spPr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76317" y="1355857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5830" y="4847963"/>
            <a:ext cx="1367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HL LHC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0" y="3996658"/>
            <a:ext cx="6393091" cy="197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0" y="652536"/>
            <a:ext cx="6393089" cy="180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19100" y="71437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Aperture 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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twice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the LHC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baseline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(70 mm to 150 mm), </a:t>
            </a:r>
          </a:p>
          <a:p>
            <a:pPr marL="0" indent="0" eaLnBrk="1" hangingPunct="1">
              <a:buNone/>
            </a:pP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but more compact triplet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layout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thanks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to Nb</a:t>
            </a:r>
            <a:r>
              <a:rPr lang="fr-CH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3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Sn and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superconductive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D1</a:t>
            </a:r>
          </a:p>
        </p:txBody>
      </p:sp>
      <p:sp>
        <p:nvSpPr>
          <p:cNvPr id="35" name="TextBox 1"/>
          <p:cNvSpPr txBox="1"/>
          <p:nvPr/>
        </p:nvSpPr>
        <p:spPr>
          <a:xfrm>
            <a:off x="7260611" y="2174387"/>
            <a:ext cx="9749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009900"/>
                </a:solidFill>
              </a:rPr>
              <a:t>[E. Todesco]</a:t>
            </a:r>
            <a:endParaRPr lang="en-GB" sz="1100" dirty="0">
              <a:solidFill>
                <a:srgbClr val="009900"/>
              </a:solidFill>
            </a:endParaRPr>
          </a:p>
        </p:txBody>
      </p:sp>
      <p:sp>
        <p:nvSpPr>
          <p:cNvPr id="36" name="TextBox 1"/>
          <p:cNvSpPr txBox="1"/>
          <p:nvPr/>
        </p:nvSpPr>
        <p:spPr>
          <a:xfrm>
            <a:off x="7260611" y="5713762"/>
            <a:ext cx="9749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009900"/>
                </a:solidFill>
              </a:rPr>
              <a:t>[E. Todesco]</a:t>
            </a:r>
            <a:endParaRPr lang="en-GB" sz="1100" dirty="0">
              <a:solidFill>
                <a:srgbClr val="0099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00121" y="107340"/>
            <a:ext cx="188339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P. Fessia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2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1919</Words>
  <Application>Microsoft Office PowerPoint</Application>
  <PresentationFormat>On-screen Show (4:3)</PresentationFormat>
  <Paragraphs>735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Session 3 Performance Improving Consolidation and Upgrade scenario 1</vt:lpstr>
      <vt:lpstr>PICs in the injectors: What are we talking about? - K. Hanke</vt:lpstr>
      <vt:lpstr>In short</vt:lpstr>
      <vt:lpstr>PIC @ 6.5 TeV (Pile-up limit at 140)</vt:lpstr>
      <vt:lpstr>Which beams in the injectors fulfil HL-LHC Upgrade Scenario 1 goals? Simone Gilardoni</vt:lpstr>
      <vt:lpstr>Linac4 : 15 weeks to deliver a beam to the PSB</vt:lpstr>
      <vt:lpstr>Overall L4 Connection to PSB</vt:lpstr>
      <vt:lpstr>LIU LS2 Planning</vt:lpstr>
      <vt:lpstr>Layouts</vt:lpstr>
      <vt:lpstr>Implications &amp; Assumptions (e-cloud)</vt:lpstr>
      <vt:lpstr>Total load per sector 4.6-20K range</vt:lpstr>
      <vt:lpstr>Conclusions</vt:lpstr>
      <vt:lpstr>HL-LHC Assumptions for US1:</vt:lpstr>
      <vt:lpstr>Summary of LIU Performance:</vt:lpstr>
      <vt:lpstr>Large b &amp; SPS RF Power Upgrade: Case 3b</vt:lpstr>
      <vt:lpstr>+MS Upgrade for US1: Case 4</vt:lpstr>
      <vt:lpstr>COLLIMATORS</vt:lpstr>
      <vt:lpstr>SUPERCONDUCTING LINK</vt:lpstr>
      <vt:lpstr>BEAM BEAM LONG RANGE WIRE COMPENSATOR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Malika Meddahi</dc:creator>
  <cp:lastModifiedBy>Lucio Rossi</cp:lastModifiedBy>
  <cp:revision>35</cp:revision>
  <dcterms:created xsi:type="dcterms:W3CDTF">2013-10-30T16:00:22Z</dcterms:created>
  <dcterms:modified xsi:type="dcterms:W3CDTF">2013-10-31T13:07:15Z</dcterms:modified>
</cp:coreProperties>
</file>